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9"/>
  </p:notesMasterIdLst>
  <p:handoutMasterIdLst>
    <p:handoutMasterId r:id="rId30"/>
  </p:handoutMasterIdLst>
  <p:sldIdLst>
    <p:sldId id="256" r:id="rId5"/>
    <p:sldId id="434" r:id="rId6"/>
    <p:sldId id="428" r:id="rId7"/>
    <p:sldId id="450" r:id="rId8"/>
    <p:sldId id="386" r:id="rId9"/>
    <p:sldId id="429" r:id="rId10"/>
    <p:sldId id="412" r:id="rId11"/>
    <p:sldId id="416" r:id="rId12"/>
    <p:sldId id="415" r:id="rId13"/>
    <p:sldId id="414" r:id="rId14"/>
    <p:sldId id="417" r:id="rId15"/>
    <p:sldId id="418" r:id="rId16"/>
    <p:sldId id="413" r:id="rId17"/>
    <p:sldId id="421" r:id="rId18"/>
    <p:sldId id="423" r:id="rId19"/>
    <p:sldId id="422" r:id="rId20"/>
    <p:sldId id="420" r:id="rId21"/>
    <p:sldId id="424" r:id="rId22"/>
    <p:sldId id="419" r:id="rId23"/>
    <p:sldId id="425" r:id="rId24"/>
    <p:sldId id="430" r:id="rId25"/>
    <p:sldId id="427" r:id="rId26"/>
    <p:sldId id="426" r:id="rId27"/>
    <p:sldId id="30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22D547-76E8-F2A4-70DD-9CF0846DCE75}" name="Erika Panavienė" initials="EP" userId="S::Erika.Panaviene@vpt.lt::950412e7-c0e8-470d-b1f8-b72e085741bb" providerId="AD"/>
  <p188:author id="{E52800CF-1B1B-0B88-E33C-C103D0D9ABCD}" name="Vaida Joknienė" initials="VJ" userId="S::Vaida.Jokniene@vpt.lt::a188ac88-4349-489f-a690-67df5ec150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F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34D860-79AD-4095-A5F3-069038DB210D}" v="245" dt="2026-10-29T06:48:21.668"/>
    <p1510:client id="{FEC7815F-54BC-4A4D-AB75-87B6429CB3E5}" v="7" dt="2026-10-28T10:20:25.9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942CB9-EEC7-A3EA-951D-C7EBC1F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DF2899D-0AF0-7C4F-1B7A-44D85C6234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FF855E-8EDD-4F44-88D1-7BEEE4F8A65C}" type="datetimeFigureOut">
              <a:rPr lang="en-GB" smtClean="0"/>
              <a:t>29/10/2026</a:t>
            </a:fld>
            <a:endParaRPr lang="en-GB"/>
          </a:p>
        </p:txBody>
      </p:sp>
      <p:sp>
        <p:nvSpPr>
          <p:cNvPr id="4" name="Footer Placeholder 3">
            <a:extLst>
              <a:ext uri="{FF2B5EF4-FFF2-40B4-BE49-F238E27FC236}">
                <a16:creationId xmlns:a16="http://schemas.microsoft.com/office/drawing/2014/main" id="{B2A3C0B7-A538-A1DA-04CF-CA9248BD4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BBD122-24A6-6534-01B2-176E8DC91C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D8BCC6-5813-45BA-B485-47BCAA9FF695}" type="slidenum">
              <a:rPr lang="en-GB" smtClean="0"/>
              <a:t>‹#›</a:t>
            </a:fld>
            <a:endParaRPr lang="en-GB"/>
          </a:p>
        </p:txBody>
      </p:sp>
    </p:spTree>
    <p:extLst>
      <p:ext uri="{BB962C8B-B14F-4D97-AF65-F5344CB8AC3E}">
        <p14:creationId xmlns:p14="http://schemas.microsoft.com/office/powerpoint/2010/main" val="3063066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21A-8D5E-4F5E-ABFC-449DBA3710DA}" type="datetimeFigureOut">
              <a:rPr lang="en-GB" smtClean="0"/>
              <a:t>29/10/2026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1CEC2-438D-46D7-B767-1EACDABC8F8C}" type="slidenum">
              <a:rPr lang="en-GB" smtClean="0"/>
              <a:t>‹#›</a:t>
            </a:fld>
            <a:endParaRPr lang="en-GB"/>
          </a:p>
        </p:txBody>
      </p:sp>
    </p:spTree>
    <p:extLst>
      <p:ext uri="{BB962C8B-B14F-4D97-AF65-F5344CB8AC3E}">
        <p14:creationId xmlns:p14="http://schemas.microsoft.com/office/powerpoint/2010/main" val="3422784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26B9D071-1170-438C-9B38-2C289A4F1963}"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21446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6C03F64-F36F-48E2-BE23-E6E248A2AF1B}"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414717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2E0250C6-CBBE-42ED-A7CA-6389DFBB703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070059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E987F3E4-3797-4DC8-8D2D-5D1844D8C31C}"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5960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4E08CD84-EE68-4B18-B9A9-AE82EE5B64F4}" type="datetime1">
              <a:rPr lang="en-US" smtClean="0"/>
              <a:t>10/29/2026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69852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21981270-A71A-4ACC-96F6-A2A189409B68}" type="datetime1">
              <a:rPr lang="en-US" smtClean="0"/>
              <a:t>10/29/2026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4445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D0EFD994-DC89-485D-A8C6-10D33C8D9D2B}" type="datetime1">
              <a:rPr lang="en-US" smtClean="0"/>
              <a:t>10/29/2026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13919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4CA20704-3F23-4374-A75B-126B8E812E99}"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92744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E5844034-2C9E-412F-9B5F-CA1EA3BDC1AE}"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85174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7088BD37-EE07-4CB8-9026-22E12E2F7966}"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69782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25AACE21-2E89-4596-B3A4-F69305C86E7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19975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51914-2AE5-4E2F-881B-2DD6DAA34576}" type="datetime1">
              <a:rPr lang="en-US" smtClean="0"/>
              <a:t>10/29/2026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975346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viesiejipirkimai.lt/vpt-sso/logi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taskaitos_PV@vpt.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258417" y="2226365"/>
            <a:ext cx="11479695" cy="1788075"/>
          </a:xfrm>
        </p:spPr>
        <p:txBody>
          <a:bodyPr>
            <a:normAutofit fontScale="90000"/>
          </a:bodyPr>
          <a:lstStyle/>
          <a:p>
            <a:pPr>
              <a:lnSpc>
                <a:spcPts val="5130"/>
              </a:lnSpc>
            </a:pPr>
            <a:br>
              <a:rPr lang="lt-LT" sz="5400" noProof="0"/>
            </a:br>
            <a:br>
              <a:rPr lang="lt-LT" sz="5400" noProof="0"/>
            </a:br>
            <a:r>
              <a:rPr lang="lt-LT" sz="5400" b="1" noProof="0"/>
              <a:t> </a:t>
            </a:r>
            <a:br>
              <a:rPr lang="lt-LT" sz="4800" noProof="0"/>
            </a:br>
            <a:br>
              <a:rPr lang="lt-LT" sz="4800" noProof="0"/>
            </a:br>
            <a:r>
              <a:rPr lang="lt-LT" sz="4900" b="1" noProof="0">
                <a:cs typeface="Times New Roman" panose="02020603050405020304" pitchFamily="18" charset="0"/>
              </a:rPr>
              <a:t> Kalendorinių metų </a:t>
            </a:r>
            <a:r>
              <a:rPr lang="lt-LT" sz="4900" b="1" spc="-5" noProof="0">
                <a:cs typeface="Times New Roman" panose="02020603050405020304" pitchFamily="18" charset="0"/>
              </a:rPr>
              <a:t>ataskaitos </a:t>
            </a:r>
            <a:br>
              <a:rPr lang="lt-LT" sz="4900" b="1" spc="-5" noProof="0">
                <a:cs typeface="Times New Roman" panose="02020603050405020304" pitchFamily="18" charset="0"/>
              </a:rPr>
            </a:br>
            <a:r>
              <a:rPr lang="lt-LT" sz="4900" b="1" spc="-5" noProof="0">
                <a:cs typeface="Times New Roman" panose="02020603050405020304" pitchFamily="18" charset="0"/>
              </a:rPr>
              <a:t>(Atn-3 forma) pildymas</a:t>
            </a:r>
            <a:endParaRPr lang="lt-LT" sz="4900" b="1" noProof="0">
              <a:cs typeface="Times New Roman" panose="02020603050405020304" pitchFamily="18" charset="0"/>
            </a:endParaRP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p:cNvPicPr>
            <a:picLocks noChangeAspect="1"/>
          </p:cNvPicPr>
          <p:nvPr/>
        </p:nvPicPr>
        <p:blipFill rotWithShape="1">
          <a:blip r:embed="rId2"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0C25C5B2-43E3-2C20-C255-40C87B7ED103}"/>
              </a:ext>
            </a:extLst>
          </p:cNvPr>
          <p:cNvSpPr txBox="1"/>
          <p:nvPr/>
        </p:nvSpPr>
        <p:spPr>
          <a:xfrm>
            <a:off x="4351498" y="559620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lt-LT" noProof="0" dirty="0">
                <a:cs typeface="Calibri"/>
              </a:rPr>
              <a:t>    Galioja nuo 2026-10-</a:t>
            </a:r>
            <a:r>
              <a:rPr lang="lt-LT" dirty="0">
                <a:cs typeface="Calibri"/>
              </a:rPr>
              <a:t>30</a:t>
            </a:r>
            <a:endParaRPr lang="lt-LT" noProof="0" dirty="0"/>
          </a:p>
        </p:txBody>
      </p:sp>
    </p:spTree>
    <p:extLst>
      <p:ext uri="{BB962C8B-B14F-4D97-AF65-F5344CB8AC3E}">
        <p14:creationId xmlns:p14="http://schemas.microsoft.com/office/powerpoint/2010/main" val="3155751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6C1C1B42-8FE8-2943-AAD5-F5C9D72BCC10}"/>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a:t>
            </a:fld>
            <a:endParaRPr lang="en-US"/>
          </a:p>
        </p:txBody>
      </p:sp>
      <p:sp>
        <p:nvSpPr>
          <p:cNvPr id="5" name="TextBox 4">
            <a:extLst>
              <a:ext uri="{FF2B5EF4-FFF2-40B4-BE49-F238E27FC236}">
                <a16:creationId xmlns:a16="http://schemas.microsoft.com/office/drawing/2014/main" id="{6627717D-50F7-52EB-E0CA-21233BB40356}"/>
              </a:ext>
            </a:extLst>
          </p:cNvPr>
          <p:cNvSpPr txBox="1"/>
          <p:nvPr/>
        </p:nvSpPr>
        <p:spPr>
          <a:xfrm>
            <a:off x="1342004" y="1696701"/>
            <a:ext cx="10494396" cy="2400657"/>
          </a:xfrm>
          <a:prstGeom prst="rect">
            <a:avLst/>
          </a:prstGeom>
          <a:noFill/>
        </p:spPr>
        <p:txBody>
          <a:bodyPr wrap="square">
            <a:spAutoFit/>
          </a:bodyPr>
          <a:lstStyle/>
          <a:p>
            <a:pPr marL="400050" indent="-400050">
              <a:buAutoNum type="romanUcPeriod"/>
            </a:pPr>
            <a:r>
              <a:rPr lang="lt-LT" sz="3000">
                <a:latin typeface="+mj-lt"/>
              </a:rPr>
              <a:t>Prisijungimas prie ataskaitų teikimo modulio</a:t>
            </a:r>
          </a:p>
          <a:p>
            <a:pPr marL="400050" indent="-400050">
              <a:buAutoNum type="romanUcPeriod"/>
            </a:pPr>
            <a:endParaRPr lang="lt-LT" sz="3000">
              <a:latin typeface="+mj-lt"/>
            </a:endParaRPr>
          </a:p>
          <a:p>
            <a:pPr marL="400050" indent="-400050">
              <a:buAutoNum type="romanUcPeriod"/>
            </a:pPr>
            <a:r>
              <a:rPr lang="lt-LT" sz="3000">
                <a:latin typeface="+mj-lt"/>
              </a:rPr>
              <a:t>Atn-3 formos ataskaitos pildymas </a:t>
            </a:r>
          </a:p>
          <a:p>
            <a:pPr marL="400050" indent="-400050">
              <a:buAutoNum type="romanUcPeriod"/>
            </a:pPr>
            <a:endParaRPr lang="lt-LT" sz="3000">
              <a:latin typeface="+mj-lt"/>
            </a:endParaRPr>
          </a:p>
          <a:p>
            <a:pPr marL="400050" indent="-400050">
              <a:buAutoNum type="romanUcPeriod"/>
            </a:pPr>
            <a:r>
              <a:rPr lang="lt-LT" sz="3000">
                <a:latin typeface="+mj-lt"/>
              </a:rPr>
              <a:t> Atn-3 formos ataskaitos redagavimas, paviešinimas, ištrynimas</a:t>
            </a:r>
          </a:p>
        </p:txBody>
      </p:sp>
    </p:spTree>
    <p:extLst>
      <p:ext uri="{BB962C8B-B14F-4D97-AF65-F5344CB8AC3E}">
        <p14:creationId xmlns:p14="http://schemas.microsoft.com/office/powerpoint/2010/main" val="3575987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D18C-C108-B132-5BF0-263D26708AD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D4DF7BC-CD9D-288D-2C56-0E37AA61ED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902E813-98AD-293C-C5E7-4C1481B349F1}"/>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3</a:t>
            </a:fld>
            <a:endParaRPr lang="en-US"/>
          </a:p>
        </p:txBody>
      </p:sp>
      <p:sp>
        <p:nvSpPr>
          <p:cNvPr id="5" name="TextBox 4">
            <a:extLst>
              <a:ext uri="{FF2B5EF4-FFF2-40B4-BE49-F238E27FC236}">
                <a16:creationId xmlns:a16="http://schemas.microsoft.com/office/drawing/2014/main" id="{613902A9-6754-1FEF-7162-3173AFC66920}"/>
              </a:ext>
            </a:extLst>
          </p:cNvPr>
          <p:cNvSpPr txBox="1"/>
          <p:nvPr/>
        </p:nvSpPr>
        <p:spPr>
          <a:xfrm>
            <a:off x="1844744" y="2413337"/>
            <a:ext cx="9662160" cy="1015663"/>
          </a:xfrm>
          <a:prstGeom prst="rect">
            <a:avLst/>
          </a:prstGeom>
          <a:noFill/>
        </p:spPr>
        <p:txBody>
          <a:bodyPr wrap="square">
            <a:spAutoFit/>
          </a:bodyPr>
          <a:lstStyle/>
          <a:p>
            <a:pPr marL="400050" indent="-400050">
              <a:buAutoNum type="romanUcPeriod"/>
            </a:pPr>
            <a:r>
              <a:rPr lang="lt-LT" sz="3000" b="1">
                <a:latin typeface="+mj-lt"/>
              </a:rPr>
              <a:t>Prisijungimas prie ataskaitų teikimo modulio</a:t>
            </a:r>
          </a:p>
          <a:p>
            <a:endParaRPr lang="lt-LT" sz="3000">
              <a:latin typeface="+mj-lt"/>
            </a:endParaRPr>
          </a:p>
        </p:txBody>
      </p:sp>
    </p:spTree>
    <p:extLst>
      <p:ext uri="{BB962C8B-B14F-4D97-AF65-F5344CB8AC3E}">
        <p14:creationId xmlns:p14="http://schemas.microsoft.com/office/powerpoint/2010/main" val="2901256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7" name="Pavadinimas 1"/>
          <p:cNvSpPr>
            <a:spLocks noGrp="1"/>
          </p:cNvSpPr>
          <p:nvPr>
            <p:ph type="title"/>
          </p:nvPr>
        </p:nvSpPr>
        <p:spPr>
          <a:xfrm>
            <a:off x="855406" y="1"/>
            <a:ext cx="9072368" cy="683342"/>
          </a:xfrm>
        </p:spPr>
        <p:txBody>
          <a:bodyPr>
            <a:noAutofit/>
          </a:bodyPr>
          <a:lstStyle/>
          <a:p>
            <a:r>
              <a:rPr lang="lt-LT" sz="2600" b="1">
                <a:latin typeface="+mn-lt"/>
              </a:rPr>
              <a:t>Prisijungimas prie Ataskaitų teikimo modulio (a)</a:t>
            </a:r>
            <a:endParaRPr lang="en-US" sz="2600" b="1">
              <a:solidFill>
                <a:srgbClr val="FF0000"/>
              </a:solidFill>
              <a:latin typeface="+mn-lt"/>
            </a:endParaRPr>
          </a:p>
        </p:txBody>
      </p:sp>
      <p:sp>
        <p:nvSpPr>
          <p:cNvPr id="2" name="Slide Number Placeholder 1">
            <a:extLst>
              <a:ext uri="{FF2B5EF4-FFF2-40B4-BE49-F238E27FC236}">
                <a16:creationId xmlns:a16="http://schemas.microsoft.com/office/drawing/2014/main" id="{ED97F7AC-C16B-B2E0-91F7-0C6B2CA2A06E}"/>
              </a:ext>
            </a:extLst>
          </p:cNvPr>
          <p:cNvSpPr>
            <a:spLocks noGrp="1"/>
          </p:cNvSpPr>
          <p:nvPr>
            <p:ph type="sldNum" sz="quarter" idx="12"/>
          </p:nvPr>
        </p:nvSpPr>
        <p:spPr>
          <a:xfrm>
            <a:off x="8610599" y="6432550"/>
            <a:ext cx="3337217" cy="365125"/>
          </a:xfrm>
        </p:spPr>
        <p:txBody>
          <a:bodyPr/>
          <a:lstStyle/>
          <a:p>
            <a:fld id="{49EC5416-78B8-4F37-B286-A40543F63F6D}" type="slidenum">
              <a:rPr lang="en-US" smtClean="0"/>
              <a:pPr/>
              <a:t>4</a:t>
            </a:fld>
            <a:endParaRPr lang="en-US"/>
          </a:p>
        </p:txBody>
      </p:sp>
      <p:sp>
        <p:nvSpPr>
          <p:cNvPr id="4" name="TextBox 3">
            <a:extLst>
              <a:ext uri="{FF2B5EF4-FFF2-40B4-BE49-F238E27FC236}">
                <a16:creationId xmlns:a16="http://schemas.microsoft.com/office/drawing/2014/main" id="{3C609A5A-F2EC-68BF-FBE1-16DCCE69A834}"/>
              </a:ext>
            </a:extLst>
          </p:cNvPr>
          <p:cNvSpPr txBox="1"/>
          <p:nvPr/>
        </p:nvSpPr>
        <p:spPr>
          <a:xfrm>
            <a:off x="846425" y="493609"/>
            <a:ext cx="10718526" cy="1337482"/>
          </a:xfrm>
          <a:prstGeom prst="rect">
            <a:avLst/>
          </a:prstGeom>
          <a:noFill/>
        </p:spPr>
        <p:txBody>
          <a:bodyPr wrap="square" rtlCol="0">
            <a:spAutoFit/>
          </a:bodyPr>
          <a:lstStyle/>
          <a:p>
            <a:pPr marL="252000" indent="-324000">
              <a:lnSpc>
                <a:spcPct val="114000"/>
              </a:lnSpc>
            </a:pPr>
            <a:r>
              <a:rPr lang="lt-LT"/>
              <a:t>1. Norėdami prisijungti prie VPT-SSO, tinklalapyje </a:t>
            </a:r>
            <a:r>
              <a:rPr lang="lt-LT">
                <a:hlinkClick r:id="rId3"/>
              </a:rPr>
              <a:t>https://eviesiejipirkimai.lt/vpt-sso/login</a:t>
            </a:r>
            <a:endParaRPr lang="lt-LT"/>
          </a:p>
          <a:p>
            <a:pPr marL="252000" indent="-324000">
              <a:lnSpc>
                <a:spcPct val="114000"/>
              </a:lnSpc>
            </a:pPr>
            <a:r>
              <a:rPr lang="lt-LT"/>
              <a:t>įveskite naudotojo vardą ir slaptažodį. Jei nepavyksta, pasinaudokite funkcionalumu „Pamiršote slaptažodį?“</a:t>
            </a:r>
            <a:r>
              <a:rPr lang="en-US"/>
              <a:t>.</a:t>
            </a:r>
            <a:endParaRPr lang="lt-LT"/>
          </a:p>
          <a:p>
            <a:pPr marL="252000" indent="-324000">
              <a:lnSpc>
                <a:spcPct val="114000"/>
              </a:lnSpc>
            </a:pPr>
            <a:r>
              <a:rPr lang="lt-LT"/>
              <a:t>2-3. Prisijungę, skiltyje „Ataskaitos“ pasirinkite „Įmonės ataskaitos“.</a:t>
            </a:r>
          </a:p>
          <a:p>
            <a:pPr marL="252000" indent="-324000">
              <a:lnSpc>
                <a:spcPct val="114000"/>
              </a:lnSpc>
            </a:pPr>
            <a:endParaRPr lang="lt-LT"/>
          </a:p>
        </p:txBody>
      </p:sp>
      <p:sp>
        <p:nvSpPr>
          <p:cNvPr id="11" name="Flowchart: Connector 10">
            <a:extLst>
              <a:ext uri="{FF2B5EF4-FFF2-40B4-BE49-F238E27FC236}">
                <a16:creationId xmlns:a16="http://schemas.microsoft.com/office/drawing/2014/main" id="{E5206D71-A2CD-487F-0265-75DC9EAAB0B6}"/>
              </a:ext>
            </a:extLst>
          </p:cNvPr>
          <p:cNvSpPr/>
          <p:nvPr/>
        </p:nvSpPr>
        <p:spPr>
          <a:xfrm>
            <a:off x="684185" y="441677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5C5E4845-215B-BABE-3089-7D796BCB7E12}"/>
              </a:ext>
            </a:extLst>
          </p:cNvPr>
          <p:cNvSpPr/>
          <p:nvPr/>
        </p:nvSpPr>
        <p:spPr>
          <a:xfrm>
            <a:off x="6205688" y="49337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E0C0627-84FF-ABD0-4A4F-F6601A8DDE95}"/>
              </a:ext>
            </a:extLst>
          </p:cNvPr>
          <p:cNvSpPr txBox="1"/>
          <p:nvPr/>
        </p:nvSpPr>
        <p:spPr>
          <a:xfrm>
            <a:off x="763604" y="4431268"/>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5" name="TextBox 14">
            <a:extLst>
              <a:ext uri="{FF2B5EF4-FFF2-40B4-BE49-F238E27FC236}">
                <a16:creationId xmlns:a16="http://schemas.microsoft.com/office/drawing/2014/main" id="{525CBCE6-56C6-49EA-11E8-38E611E21BBC}"/>
              </a:ext>
            </a:extLst>
          </p:cNvPr>
          <p:cNvSpPr txBox="1"/>
          <p:nvPr/>
        </p:nvSpPr>
        <p:spPr>
          <a:xfrm>
            <a:off x="6284226" y="4975432"/>
            <a:ext cx="445773" cy="646331"/>
          </a:xfrm>
          <a:prstGeom prst="rect">
            <a:avLst/>
          </a:prstGeom>
          <a:noFill/>
        </p:spPr>
        <p:txBody>
          <a:bodyPr wrap="square" rtlCol="0">
            <a:spAutoFit/>
          </a:bodyPr>
          <a:lstStyle/>
          <a:p>
            <a:r>
              <a:rPr lang="lt-LT" b="1">
                <a:solidFill>
                  <a:srgbClr val="FF0000"/>
                </a:solidFill>
              </a:rPr>
              <a:t>2</a:t>
            </a:r>
          </a:p>
          <a:p>
            <a:endParaRPr lang="en-US" b="1">
              <a:solidFill>
                <a:srgbClr val="FF0000"/>
              </a:solidFill>
            </a:endParaRPr>
          </a:p>
        </p:txBody>
      </p:sp>
      <p:pic>
        <p:nvPicPr>
          <p:cNvPr id="21" name="Picture 20">
            <a:extLst>
              <a:ext uri="{FF2B5EF4-FFF2-40B4-BE49-F238E27FC236}">
                <a16:creationId xmlns:a16="http://schemas.microsoft.com/office/drawing/2014/main" id="{08C30C36-9C33-75A7-29DF-D5111175DD09}"/>
              </a:ext>
            </a:extLst>
          </p:cNvPr>
          <p:cNvPicPr>
            <a:picLocks noChangeAspect="1"/>
          </p:cNvPicPr>
          <p:nvPr/>
        </p:nvPicPr>
        <p:blipFill>
          <a:blip r:embed="rId4"/>
          <a:stretch>
            <a:fillRect/>
          </a:stretch>
        </p:blipFill>
        <p:spPr>
          <a:xfrm>
            <a:off x="6822312" y="1531173"/>
            <a:ext cx="3099006" cy="4509705"/>
          </a:xfrm>
          <a:prstGeom prst="rect">
            <a:avLst/>
          </a:prstGeom>
        </p:spPr>
      </p:pic>
      <p:sp>
        <p:nvSpPr>
          <p:cNvPr id="22" name="Rectangle 21">
            <a:extLst>
              <a:ext uri="{FF2B5EF4-FFF2-40B4-BE49-F238E27FC236}">
                <a16:creationId xmlns:a16="http://schemas.microsoft.com/office/drawing/2014/main" id="{018D297F-0362-52F7-8B56-A0A21CD99172}"/>
              </a:ext>
            </a:extLst>
          </p:cNvPr>
          <p:cNvSpPr/>
          <p:nvPr/>
        </p:nvSpPr>
        <p:spPr>
          <a:xfrm>
            <a:off x="6892041" y="4975431"/>
            <a:ext cx="2940217" cy="4440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AF952B-1FD4-D78F-D477-ED325ECC9343}"/>
              </a:ext>
            </a:extLst>
          </p:cNvPr>
          <p:cNvPicPr>
            <a:picLocks noChangeAspect="1"/>
          </p:cNvPicPr>
          <p:nvPr/>
        </p:nvPicPr>
        <p:blipFill>
          <a:blip r:embed="rId5"/>
          <a:stretch>
            <a:fillRect/>
          </a:stretch>
        </p:blipFill>
        <p:spPr>
          <a:xfrm>
            <a:off x="1425558" y="1818428"/>
            <a:ext cx="3805084" cy="4234917"/>
          </a:xfrm>
          <a:prstGeom prst="rect">
            <a:avLst/>
          </a:prstGeom>
        </p:spPr>
      </p:pic>
      <p:sp>
        <p:nvSpPr>
          <p:cNvPr id="6" name="Rectangle 5">
            <a:extLst>
              <a:ext uri="{FF2B5EF4-FFF2-40B4-BE49-F238E27FC236}">
                <a16:creationId xmlns:a16="http://schemas.microsoft.com/office/drawing/2014/main" id="{CB5336CE-C8A0-607C-CC43-83A2A294BE07}"/>
              </a:ext>
            </a:extLst>
          </p:cNvPr>
          <p:cNvSpPr/>
          <p:nvPr/>
        </p:nvSpPr>
        <p:spPr>
          <a:xfrm>
            <a:off x="1582992" y="5104165"/>
            <a:ext cx="3441291" cy="3153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E44D06-40CC-4922-A5B0-FA7D9F0B3DD3}"/>
              </a:ext>
            </a:extLst>
          </p:cNvPr>
          <p:cNvSpPr/>
          <p:nvPr/>
        </p:nvSpPr>
        <p:spPr>
          <a:xfrm>
            <a:off x="1582993" y="3878317"/>
            <a:ext cx="3441291" cy="3153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A85F98-CA38-3D81-0D09-2129BB2D73C8}"/>
              </a:ext>
            </a:extLst>
          </p:cNvPr>
          <p:cNvSpPr/>
          <p:nvPr/>
        </p:nvSpPr>
        <p:spPr>
          <a:xfrm>
            <a:off x="1582993" y="4520348"/>
            <a:ext cx="3569109" cy="41342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F4E1D98-AF8B-D0E8-FE59-FFC05C5A87E1}"/>
              </a:ext>
            </a:extLst>
          </p:cNvPr>
          <p:cNvPicPr>
            <a:picLocks noChangeAspect="1"/>
          </p:cNvPicPr>
          <p:nvPr/>
        </p:nvPicPr>
        <p:blipFill>
          <a:blip r:embed="rId6"/>
          <a:stretch>
            <a:fillRect/>
          </a:stretch>
        </p:blipFill>
        <p:spPr>
          <a:xfrm>
            <a:off x="1396768" y="6085922"/>
            <a:ext cx="9980179" cy="594177"/>
          </a:xfrm>
          <a:prstGeom prst="rect">
            <a:avLst/>
          </a:prstGeom>
        </p:spPr>
      </p:pic>
      <p:sp>
        <p:nvSpPr>
          <p:cNvPr id="17" name="Flowchart: Connector 16">
            <a:extLst>
              <a:ext uri="{FF2B5EF4-FFF2-40B4-BE49-F238E27FC236}">
                <a16:creationId xmlns:a16="http://schemas.microsoft.com/office/drawing/2014/main" id="{C4D12085-E37F-FC92-C310-721D10829A1F}"/>
              </a:ext>
            </a:extLst>
          </p:cNvPr>
          <p:cNvSpPr/>
          <p:nvPr/>
        </p:nvSpPr>
        <p:spPr>
          <a:xfrm>
            <a:off x="763604" y="612257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095FACE-822E-0734-47D3-50D69D1461AC}"/>
              </a:ext>
            </a:extLst>
          </p:cNvPr>
          <p:cNvSpPr txBox="1"/>
          <p:nvPr/>
        </p:nvSpPr>
        <p:spPr>
          <a:xfrm>
            <a:off x="763604" y="6148013"/>
            <a:ext cx="432000" cy="369332"/>
          </a:xfrm>
          <a:prstGeom prst="rect">
            <a:avLst/>
          </a:prstGeom>
          <a:noFill/>
        </p:spPr>
        <p:txBody>
          <a:bodyPr wrap="square" rtlCol="0">
            <a:spAutoFit/>
          </a:bodyPr>
          <a:lstStyle/>
          <a:p>
            <a:r>
              <a:rPr lang="lt-LT" b="1">
                <a:solidFill>
                  <a:srgbClr val="FF0000"/>
                </a:solidFill>
              </a:rPr>
              <a:t> 3</a:t>
            </a:r>
            <a:endParaRPr lang="en-US" b="1">
              <a:solidFill>
                <a:srgbClr val="FF0000"/>
              </a:solidFill>
            </a:endParaRPr>
          </a:p>
        </p:txBody>
      </p:sp>
      <p:sp>
        <p:nvSpPr>
          <p:cNvPr id="20" name="Rectangle 19">
            <a:extLst>
              <a:ext uri="{FF2B5EF4-FFF2-40B4-BE49-F238E27FC236}">
                <a16:creationId xmlns:a16="http://schemas.microsoft.com/office/drawing/2014/main" id="{EE74031F-2E8A-D970-49FF-D76646EEF0A8}"/>
              </a:ext>
            </a:extLst>
          </p:cNvPr>
          <p:cNvSpPr/>
          <p:nvPr/>
        </p:nvSpPr>
        <p:spPr>
          <a:xfrm>
            <a:off x="9124335" y="6156226"/>
            <a:ext cx="1297859" cy="4254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5418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76984" y="5315164"/>
            <a:ext cx="2527816" cy="1470849"/>
          </a:xfrm>
          <a:prstGeom prst="rect">
            <a:avLst/>
          </a:prstGeom>
        </p:spPr>
      </p:pic>
      <p:sp>
        <p:nvSpPr>
          <p:cNvPr id="13" name="Pavadinimas 1"/>
          <p:cNvSpPr>
            <a:spLocks noGrp="1"/>
          </p:cNvSpPr>
          <p:nvPr>
            <p:ph type="title"/>
          </p:nvPr>
        </p:nvSpPr>
        <p:spPr>
          <a:xfrm>
            <a:off x="904568" y="425449"/>
            <a:ext cx="10201434" cy="702431"/>
          </a:xfrm>
        </p:spPr>
        <p:txBody>
          <a:bodyPr>
            <a:noAutofit/>
          </a:bodyPr>
          <a:lstStyle/>
          <a:p>
            <a:br>
              <a:rPr lang="lt-LT" sz="2600" b="1"/>
            </a:br>
            <a:r>
              <a:rPr lang="lt-LT" sz="2600" b="1">
                <a:latin typeface="+mn-lt"/>
              </a:rPr>
              <a:t>Prisijungimas prie Ataskaitų teikimo modulio (b)</a:t>
            </a:r>
            <a:br>
              <a:rPr lang="lt-LT" sz="2600" b="1">
                <a:latin typeface="+mn-lt"/>
              </a:rPr>
            </a:br>
            <a:endParaRPr lang="en-US" sz="2600" b="1">
              <a:solidFill>
                <a:srgbClr val="FF0000"/>
              </a:solidFill>
              <a:latin typeface="+mn-lt"/>
            </a:endParaRPr>
          </a:p>
        </p:txBody>
      </p:sp>
      <p:sp>
        <p:nvSpPr>
          <p:cNvPr id="2" name="Slide Number Placeholder 1">
            <a:extLst>
              <a:ext uri="{FF2B5EF4-FFF2-40B4-BE49-F238E27FC236}">
                <a16:creationId xmlns:a16="http://schemas.microsoft.com/office/drawing/2014/main" id="{C25D88AF-B81F-90A0-9392-38D5610E8CD4}"/>
              </a:ext>
            </a:extLst>
          </p:cNvPr>
          <p:cNvSpPr>
            <a:spLocks noGrp="1"/>
          </p:cNvSpPr>
          <p:nvPr>
            <p:ph type="sldNum" sz="quarter" idx="12"/>
          </p:nvPr>
        </p:nvSpPr>
        <p:spPr>
          <a:xfrm>
            <a:off x="8610600" y="6432550"/>
            <a:ext cx="3378200" cy="365125"/>
          </a:xfrm>
        </p:spPr>
        <p:txBody>
          <a:bodyPr/>
          <a:lstStyle/>
          <a:p>
            <a:fld id="{49EC5416-78B8-4F37-B286-A40543F63F6D}" type="slidenum">
              <a:rPr lang="en-US" smtClean="0"/>
              <a:pPr/>
              <a:t>5</a:t>
            </a:fld>
            <a:endParaRPr lang="en-US"/>
          </a:p>
        </p:txBody>
      </p:sp>
      <p:sp>
        <p:nvSpPr>
          <p:cNvPr id="4" name="TextBox 3">
            <a:extLst>
              <a:ext uri="{FF2B5EF4-FFF2-40B4-BE49-F238E27FC236}">
                <a16:creationId xmlns:a16="http://schemas.microsoft.com/office/drawing/2014/main" id="{C78ED9AC-8168-E4C4-0246-38522377F2B1}"/>
              </a:ext>
            </a:extLst>
          </p:cNvPr>
          <p:cNvSpPr txBox="1"/>
          <p:nvPr/>
        </p:nvSpPr>
        <p:spPr>
          <a:xfrm>
            <a:off x="1074533" y="1460979"/>
            <a:ext cx="10582338" cy="1337482"/>
          </a:xfrm>
          <a:prstGeom prst="rect">
            <a:avLst/>
          </a:prstGeom>
          <a:noFill/>
        </p:spPr>
        <p:txBody>
          <a:bodyPr wrap="square" rtlCol="0">
            <a:spAutoFit/>
          </a:bodyPr>
          <a:lstStyle/>
          <a:p>
            <a:pPr marL="252000" indent="-324000">
              <a:lnSpc>
                <a:spcPct val="114000"/>
              </a:lnSpc>
            </a:pPr>
            <a:r>
              <a:rPr lang="lt-LT"/>
              <a:t>4. Juostoje „METINĖS ATASKAITOS“ dešinėje spauskite „Išskleisti“.</a:t>
            </a:r>
          </a:p>
          <a:p>
            <a:pPr marL="252000" indent="-324000">
              <a:lnSpc>
                <a:spcPct val="114000"/>
              </a:lnSpc>
            </a:pPr>
            <a:endParaRPr lang="lt-LT"/>
          </a:p>
          <a:p>
            <a:pPr marL="252000" indent="-324000">
              <a:lnSpc>
                <a:spcPct val="114000"/>
              </a:lnSpc>
            </a:pPr>
            <a:r>
              <a:rPr lang="lt-LT"/>
              <a:t>5. Pasirinkite</a:t>
            </a:r>
            <a:r>
              <a:rPr lang="fi-FI"/>
              <a:t> mygtuką „Nauja Atn-3 ataskaita“</a:t>
            </a:r>
            <a:r>
              <a:rPr lang="lt-LT"/>
              <a:t>.</a:t>
            </a:r>
          </a:p>
          <a:p>
            <a:pPr marL="252000" indent="-324000">
              <a:lnSpc>
                <a:spcPct val="114000"/>
              </a:lnSpc>
            </a:pPr>
            <a:endParaRPr lang="en-US"/>
          </a:p>
        </p:txBody>
      </p:sp>
      <p:sp>
        <p:nvSpPr>
          <p:cNvPr id="9" name="Flowchart: Connector 8">
            <a:extLst>
              <a:ext uri="{FF2B5EF4-FFF2-40B4-BE49-F238E27FC236}">
                <a16:creationId xmlns:a16="http://schemas.microsoft.com/office/drawing/2014/main" id="{98CD8292-C722-6D88-1555-CFFAD4B0D44F}"/>
              </a:ext>
            </a:extLst>
          </p:cNvPr>
          <p:cNvSpPr/>
          <p:nvPr/>
        </p:nvSpPr>
        <p:spPr>
          <a:xfrm>
            <a:off x="11538132" y="349722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12E9BC0-171F-BA91-AF35-72F5D78FFEC3}"/>
              </a:ext>
            </a:extLst>
          </p:cNvPr>
          <p:cNvSpPr txBox="1"/>
          <p:nvPr/>
        </p:nvSpPr>
        <p:spPr>
          <a:xfrm>
            <a:off x="11538132" y="3528563"/>
            <a:ext cx="432000" cy="369332"/>
          </a:xfrm>
          <a:prstGeom prst="rect">
            <a:avLst/>
          </a:prstGeom>
          <a:noFill/>
        </p:spPr>
        <p:txBody>
          <a:bodyPr wrap="square" rtlCol="0">
            <a:spAutoFit/>
          </a:bodyPr>
          <a:lstStyle/>
          <a:p>
            <a:r>
              <a:rPr lang="lt-LT" b="1">
                <a:solidFill>
                  <a:srgbClr val="FF0000"/>
                </a:solidFill>
              </a:rPr>
              <a:t> 4</a:t>
            </a:r>
            <a:endParaRPr lang="en-US" b="1">
              <a:solidFill>
                <a:srgbClr val="FF0000"/>
              </a:solidFill>
            </a:endParaRPr>
          </a:p>
        </p:txBody>
      </p:sp>
      <p:sp>
        <p:nvSpPr>
          <p:cNvPr id="12" name="Flowchart: Connector 11">
            <a:extLst>
              <a:ext uri="{FF2B5EF4-FFF2-40B4-BE49-F238E27FC236}">
                <a16:creationId xmlns:a16="http://schemas.microsoft.com/office/drawing/2014/main" id="{093CB87E-4B63-BFDC-F442-EF5F7FE9E932}"/>
              </a:ext>
            </a:extLst>
          </p:cNvPr>
          <p:cNvSpPr/>
          <p:nvPr/>
        </p:nvSpPr>
        <p:spPr>
          <a:xfrm>
            <a:off x="276679" y="496502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70E414-A2B2-F730-E3D6-C5250CBDC345}"/>
              </a:ext>
            </a:extLst>
          </p:cNvPr>
          <p:cNvSpPr txBox="1"/>
          <p:nvPr/>
        </p:nvSpPr>
        <p:spPr>
          <a:xfrm>
            <a:off x="338797" y="5000261"/>
            <a:ext cx="432000" cy="369332"/>
          </a:xfrm>
          <a:prstGeom prst="rect">
            <a:avLst/>
          </a:prstGeom>
          <a:noFill/>
        </p:spPr>
        <p:txBody>
          <a:bodyPr wrap="square" rtlCol="0">
            <a:spAutoFit/>
          </a:bodyPr>
          <a:lstStyle/>
          <a:p>
            <a:r>
              <a:rPr lang="lt-LT" b="1">
                <a:solidFill>
                  <a:srgbClr val="FF0000"/>
                </a:solidFill>
              </a:rPr>
              <a:t>5</a:t>
            </a:r>
            <a:endParaRPr lang="en-US" b="1">
              <a:solidFill>
                <a:srgbClr val="FF0000"/>
              </a:solidFill>
            </a:endParaRPr>
          </a:p>
        </p:txBody>
      </p:sp>
      <p:sp>
        <p:nvSpPr>
          <p:cNvPr id="19" name="Flowchart: Connector 18">
            <a:extLst>
              <a:ext uri="{FF2B5EF4-FFF2-40B4-BE49-F238E27FC236}">
                <a16:creationId xmlns:a16="http://schemas.microsoft.com/office/drawing/2014/main" id="{5C25BA88-C998-9ABD-AB07-25816B8CCD03}"/>
              </a:ext>
            </a:extLst>
          </p:cNvPr>
          <p:cNvSpPr/>
          <p:nvPr/>
        </p:nvSpPr>
        <p:spPr>
          <a:xfrm>
            <a:off x="10824129" y="5642251"/>
            <a:ext cx="457200" cy="4572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6C65C25-9940-75D7-9EEA-D75AEDD1DD58}"/>
              </a:ext>
            </a:extLst>
          </p:cNvPr>
          <p:cNvSpPr txBox="1"/>
          <p:nvPr/>
        </p:nvSpPr>
        <p:spPr>
          <a:xfrm>
            <a:off x="10901886" y="5730119"/>
            <a:ext cx="301686" cy="369332"/>
          </a:xfrm>
          <a:prstGeom prst="rect">
            <a:avLst/>
          </a:prstGeom>
          <a:noFill/>
        </p:spPr>
        <p:txBody>
          <a:bodyPr wrap="none" rtlCol="0">
            <a:spAutoFit/>
          </a:bodyPr>
          <a:lstStyle/>
          <a:p>
            <a:r>
              <a:rPr lang="lt-LT" b="1">
                <a:solidFill>
                  <a:srgbClr val="FF0000"/>
                </a:solidFill>
              </a:rPr>
              <a:t>7</a:t>
            </a:r>
            <a:endParaRPr lang="en-US" b="1">
              <a:solidFill>
                <a:srgbClr val="FF0000"/>
              </a:solidFill>
            </a:endParaRPr>
          </a:p>
        </p:txBody>
      </p:sp>
      <p:pic>
        <p:nvPicPr>
          <p:cNvPr id="6" name="Picture 5">
            <a:extLst>
              <a:ext uri="{FF2B5EF4-FFF2-40B4-BE49-F238E27FC236}">
                <a16:creationId xmlns:a16="http://schemas.microsoft.com/office/drawing/2014/main" id="{D7A1CCAF-2D94-45F0-EFD5-3C1AB25631A9}"/>
              </a:ext>
            </a:extLst>
          </p:cNvPr>
          <p:cNvPicPr>
            <a:picLocks noChangeAspect="1"/>
          </p:cNvPicPr>
          <p:nvPr/>
        </p:nvPicPr>
        <p:blipFill>
          <a:blip r:embed="rId3"/>
          <a:stretch>
            <a:fillRect/>
          </a:stretch>
        </p:blipFill>
        <p:spPr>
          <a:xfrm>
            <a:off x="865239" y="3512841"/>
            <a:ext cx="10550013" cy="463111"/>
          </a:xfrm>
          <a:prstGeom prst="rect">
            <a:avLst/>
          </a:prstGeom>
        </p:spPr>
      </p:pic>
      <p:pic>
        <p:nvPicPr>
          <p:cNvPr id="15" name="Picture 14">
            <a:extLst>
              <a:ext uri="{FF2B5EF4-FFF2-40B4-BE49-F238E27FC236}">
                <a16:creationId xmlns:a16="http://schemas.microsoft.com/office/drawing/2014/main" id="{B5C1E350-4238-CB3C-3C16-55C6920E7344}"/>
              </a:ext>
            </a:extLst>
          </p:cNvPr>
          <p:cNvPicPr>
            <a:picLocks noChangeAspect="1"/>
          </p:cNvPicPr>
          <p:nvPr/>
        </p:nvPicPr>
        <p:blipFill>
          <a:blip r:embed="rId4"/>
          <a:stretch>
            <a:fillRect/>
          </a:stretch>
        </p:blipFill>
        <p:spPr>
          <a:xfrm>
            <a:off x="832914" y="4339821"/>
            <a:ext cx="10582338" cy="1057199"/>
          </a:xfrm>
          <a:prstGeom prst="rect">
            <a:avLst/>
          </a:prstGeom>
        </p:spPr>
      </p:pic>
      <p:sp>
        <p:nvSpPr>
          <p:cNvPr id="16" name="Rectangle 15">
            <a:extLst>
              <a:ext uri="{FF2B5EF4-FFF2-40B4-BE49-F238E27FC236}">
                <a16:creationId xmlns:a16="http://schemas.microsoft.com/office/drawing/2014/main" id="{30C4BD87-557B-B141-7FE8-34208C1DA4A9}"/>
              </a:ext>
            </a:extLst>
          </p:cNvPr>
          <p:cNvSpPr/>
          <p:nvPr/>
        </p:nvSpPr>
        <p:spPr>
          <a:xfrm>
            <a:off x="9596283" y="3608438"/>
            <a:ext cx="1685045" cy="2894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59F95C3-563D-4E68-8EB0-2944A54A4856}"/>
              </a:ext>
            </a:extLst>
          </p:cNvPr>
          <p:cNvSpPr/>
          <p:nvPr/>
        </p:nvSpPr>
        <p:spPr>
          <a:xfrm>
            <a:off x="983226" y="5000260"/>
            <a:ext cx="1435509" cy="3149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345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E9208-3AE3-356F-CBA6-2274FD82C58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6B7FCFE-DEC3-1AB1-E9CE-058C3A9E2C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E2CD8DA-857F-2617-F9C7-5A947EEB0EBB}"/>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6</a:t>
            </a:fld>
            <a:endParaRPr lang="en-US"/>
          </a:p>
        </p:txBody>
      </p:sp>
      <p:sp>
        <p:nvSpPr>
          <p:cNvPr id="5" name="TextBox 4">
            <a:extLst>
              <a:ext uri="{FF2B5EF4-FFF2-40B4-BE49-F238E27FC236}">
                <a16:creationId xmlns:a16="http://schemas.microsoft.com/office/drawing/2014/main" id="{10B9C0E6-5467-3AF9-2A98-3E2745417A7C}"/>
              </a:ext>
            </a:extLst>
          </p:cNvPr>
          <p:cNvSpPr txBox="1"/>
          <p:nvPr/>
        </p:nvSpPr>
        <p:spPr>
          <a:xfrm>
            <a:off x="1229032" y="521109"/>
            <a:ext cx="9698047" cy="5696046"/>
          </a:xfrm>
          <a:prstGeom prst="rect">
            <a:avLst/>
          </a:prstGeom>
          <a:noFill/>
        </p:spPr>
        <p:txBody>
          <a:bodyPr wrap="square">
            <a:spAutoFit/>
          </a:bodyPr>
          <a:lstStyle/>
          <a:p>
            <a:endParaRPr lang="lt-LT" sz="3000">
              <a:latin typeface="+mj-lt"/>
            </a:endParaRPr>
          </a:p>
          <a:p>
            <a:r>
              <a:rPr lang="lt-LT" sz="3000" b="1">
                <a:latin typeface="+mj-lt"/>
              </a:rPr>
              <a:t>II. Atn-3 formos ataskaitos pildymas</a:t>
            </a:r>
          </a:p>
          <a:p>
            <a:endParaRPr lang="lt-LT" sz="3000"/>
          </a:p>
          <a:p>
            <a:r>
              <a:rPr lang="lt-LT" sz="2400">
                <a:solidFill>
                  <a:srgbClr val="FF0000"/>
                </a:solidFill>
              </a:rPr>
              <a:t>PASTABA: Ataskaitos dalys, kuriose turite įrašyti vertę ar skaičių yra užpildytos nulinėmis reikšmėmis, tad prieš įrašydami ataskaitos laukeliuose vertę ar skaičių, </a:t>
            </a:r>
            <a:r>
              <a:rPr lang="lt-LT" sz="2400" b="1">
                <a:solidFill>
                  <a:srgbClr val="FF0000"/>
                </a:solidFill>
              </a:rPr>
              <a:t>nulines reikšmes tuose laukeliuose ištrinkite</a:t>
            </a:r>
            <a:r>
              <a:rPr lang="lt-LT" sz="2400">
                <a:solidFill>
                  <a:srgbClr val="FF0000"/>
                </a:solidFill>
              </a:rPr>
              <a:t>.</a:t>
            </a:r>
          </a:p>
          <a:p>
            <a:endParaRPr lang="lt-LT" sz="2400">
              <a:solidFill>
                <a:srgbClr val="FF0000"/>
              </a:solidFill>
            </a:endParaRPr>
          </a:p>
          <a:p>
            <a:pPr>
              <a:lnSpc>
                <a:spcPct val="113000"/>
              </a:lnSpc>
            </a:pPr>
            <a:r>
              <a:rPr lang="lt-LT" sz="2400"/>
              <a:t>Pateikiama informacija tik apie pirkimų vykdytojų savarankiškai vykdytus pirkimus, </a:t>
            </a:r>
            <a:r>
              <a:rPr lang="lt-LT" sz="2400" b="1"/>
              <a:t>informacija apie pirkimus per centrines perkančiąsias organizacijas (CPO) netraukiama</a:t>
            </a:r>
            <a:r>
              <a:rPr lang="lt-LT" sz="2400"/>
              <a:t>.  </a:t>
            </a:r>
            <a:endParaRPr lang="lt-LT" sz="3000"/>
          </a:p>
          <a:p>
            <a:endParaRPr lang="lt-LT" sz="3000"/>
          </a:p>
          <a:p>
            <a:endParaRPr lang="lt-LT" sz="3000">
              <a:latin typeface="+mj-lt"/>
            </a:endParaRPr>
          </a:p>
          <a:p>
            <a:pPr marL="400050" indent="-400050">
              <a:buAutoNum type="romanUcPeriod"/>
            </a:pPr>
            <a:endParaRPr lang="lt-LT" sz="3000">
              <a:latin typeface="+mj-lt"/>
            </a:endParaRPr>
          </a:p>
        </p:txBody>
      </p:sp>
    </p:spTree>
    <p:extLst>
      <p:ext uri="{BB962C8B-B14F-4D97-AF65-F5344CB8AC3E}">
        <p14:creationId xmlns:p14="http://schemas.microsoft.com/office/powerpoint/2010/main" val="2666877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p:cNvSpPr>
            <a:spLocks noGrp="1"/>
          </p:cNvSpPr>
          <p:nvPr>
            <p:ph type="title"/>
          </p:nvPr>
        </p:nvSpPr>
        <p:spPr>
          <a:xfrm>
            <a:off x="1036021" y="384706"/>
            <a:ext cx="10741791" cy="517012"/>
          </a:xfrm>
        </p:spPr>
        <p:txBody>
          <a:bodyPr>
            <a:noAutofit/>
          </a:bodyPr>
          <a:lstStyle/>
          <a:p>
            <a:br>
              <a:rPr lang="lt-LT" sz="3600" b="1"/>
            </a:br>
            <a:r>
              <a:rPr lang="lt-LT" sz="1500" b="1">
                <a:solidFill>
                  <a:srgbClr val="FF0000"/>
                </a:solidFill>
              </a:rPr>
              <a:t>                        </a:t>
            </a:r>
            <a:br>
              <a:rPr lang="en-US" sz="3600" b="1">
                <a:solidFill>
                  <a:srgbClr val="FF0000"/>
                </a:solidFill>
              </a:rPr>
            </a:br>
            <a:r>
              <a:rPr lang="lt-LT" sz="2600" b="1">
                <a:latin typeface="+mn-lt"/>
              </a:rPr>
              <a:t>I dalies pildymas</a:t>
            </a:r>
            <a:br>
              <a:rPr lang="lt-LT" sz="2600" b="1"/>
            </a:br>
            <a:endParaRPr lang="en-US" sz="2600" b="1">
              <a:solidFill>
                <a:srgbClr val="FF0000"/>
              </a:solidFill>
            </a:endParaRPr>
          </a:p>
        </p:txBody>
      </p:sp>
      <p:sp>
        <p:nvSpPr>
          <p:cNvPr id="2" name="Slide Number Placeholder 1">
            <a:extLst>
              <a:ext uri="{FF2B5EF4-FFF2-40B4-BE49-F238E27FC236}">
                <a16:creationId xmlns:a16="http://schemas.microsoft.com/office/drawing/2014/main" id="{1EA0CCA7-FA57-99A3-F229-04AB7DBE9A36}"/>
              </a:ext>
            </a:extLst>
          </p:cNvPr>
          <p:cNvSpPr>
            <a:spLocks noGrp="1"/>
          </p:cNvSpPr>
          <p:nvPr>
            <p:ph type="sldNum" sz="quarter" idx="12"/>
          </p:nvPr>
        </p:nvSpPr>
        <p:spPr>
          <a:xfrm>
            <a:off x="8610599" y="6432550"/>
            <a:ext cx="3344333" cy="365125"/>
          </a:xfrm>
        </p:spPr>
        <p:txBody>
          <a:bodyPr/>
          <a:lstStyle/>
          <a:p>
            <a:fld id="{49EC5416-78B8-4F37-B286-A40543F63F6D}" type="slidenum">
              <a:rPr lang="en-US" smtClean="0"/>
              <a:pPr/>
              <a:t>7</a:t>
            </a:fld>
            <a:endParaRPr lang="en-US"/>
          </a:p>
        </p:txBody>
      </p:sp>
      <p:sp>
        <p:nvSpPr>
          <p:cNvPr id="3" name="TextBox 2">
            <a:extLst>
              <a:ext uri="{FF2B5EF4-FFF2-40B4-BE49-F238E27FC236}">
                <a16:creationId xmlns:a16="http://schemas.microsoft.com/office/drawing/2014/main" id="{DE0B03DC-1628-08C9-4B20-5D7E7DFCDD7D}"/>
              </a:ext>
            </a:extLst>
          </p:cNvPr>
          <p:cNvSpPr txBox="1"/>
          <p:nvPr/>
        </p:nvSpPr>
        <p:spPr>
          <a:xfrm>
            <a:off x="954741" y="1119122"/>
            <a:ext cx="10282518" cy="1477328"/>
          </a:xfrm>
          <a:prstGeom prst="rect">
            <a:avLst/>
          </a:prstGeom>
          <a:noFill/>
        </p:spPr>
        <p:txBody>
          <a:bodyPr wrap="square" rtlCol="0">
            <a:spAutoFit/>
          </a:bodyPr>
          <a:lstStyle/>
          <a:p>
            <a:endParaRPr lang="lt-LT"/>
          </a:p>
          <a:p>
            <a:r>
              <a:rPr lang="lt-LT"/>
              <a:t>1. Pasirinkite teisinį pagrindą, kuriuo vadovaujantis teikiama ataskaita.</a:t>
            </a:r>
          </a:p>
          <a:p>
            <a:r>
              <a:rPr lang="lt-LT"/>
              <a:t>2. Pasirinkite ataskaitinius kalendorinius metus, už kuriuos teikiama ataskaita.</a:t>
            </a:r>
          </a:p>
          <a:p>
            <a:r>
              <a:rPr lang="lt-LT"/>
              <a:t>3. Įrašykite teikiamos ataskaitos pavadinimą. Pavadinime rekomenduojama nurodyti metus už kuriuos teikiama ataskaita, pavyzdžiui „Ataskaita už 2026 m.“</a:t>
            </a:r>
            <a:endParaRPr lang="en-US"/>
          </a:p>
        </p:txBody>
      </p:sp>
      <p:sp>
        <p:nvSpPr>
          <p:cNvPr id="12" name="Flowchart: Connector 11">
            <a:extLst>
              <a:ext uri="{FF2B5EF4-FFF2-40B4-BE49-F238E27FC236}">
                <a16:creationId xmlns:a16="http://schemas.microsoft.com/office/drawing/2014/main" id="{DA3195B3-B946-42DC-6266-23DA4F523FED}"/>
              </a:ext>
            </a:extLst>
          </p:cNvPr>
          <p:cNvSpPr/>
          <p:nvPr/>
        </p:nvSpPr>
        <p:spPr>
          <a:xfrm>
            <a:off x="738741" y="338669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ECD8518F-4D81-85E9-33ED-EF3EA746AF02}"/>
              </a:ext>
            </a:extLst>
          </p:cNvPr>
          <p:cNvSpPr/>
          <p:nvPr/>
        </p:nvSpPr>
        <p:spPr>
          <a:xfrm>
            <a:off x="738741" y="49551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a:extLst>
              <a:ext uri="{FF2B5EF4-FFF2-40B4-BE49-F238E27FC236}">
                <a16:creationId xmlns:a16="http://schemas.microsoft.com/office/drawing/2014/main" id="{6A0035C9-3D30-11DD-09DD-A319ABBAB3A2}"/>
              </a:ext>
            </a:extLst>
          </p:cNvPr>
          <p:cNvSpPr/>
          <p:nvPr/>
        </p:nvSpPr>
        <p:spPr>
          <a:xfrm>
            <a:off x="738741" y="551323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4CAC01A4-228B-E816-1663-B91641A3BC9C}"/>
              </a:ext>
            </a:extLst>
          </p:cNvPr>
          <p:cNvSpPr txBox="1"/>
          <p:nvPr/>
        </p:nvSpPr>
        <p:spPr>
          <a:xfrm>
            <a:off x="792459" y="3386694"/>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9" name="TextBox 18">
            <a:extLst>
              <a:ext uri="{FF2B5EF4-FFF2-40B4-BE49-F238E27FC236}">
                <a16:creationId xmlns:a16="http://schemas.microsoft.com/office/drawing/2014/main" id="{AD4FF725-AB0D-E1F8-9625-66B8C2DD96D1}"/>
              </a:ext>
            </a:extLst>
          </p:cNvPr>
          <p:cNvSpPr txBox="1"/>
          <p:nvPr/>
        </p:nvSpPr>
        <p:spPr>
          <a:xfrm>
            <a:off x="792459" y="4968633"/>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20" name="TextBox 19">
            <a:extLst>
              <a:ext uri="{FF2B5EF4-FFF2-40B4-BE49-F238E27FC236}">
                <a16:creationId xmlns:a16="http://schemas.microsoft.com/office/drawing/2014/main" id="{804AADA7-26FC-A8FE-CAC7-3A2AFD6C52C6}"/>
              </a:ext>
            </a:extLst>
          </p:cNvPr>
          <p:cNvSpPr txBox="1"/>
          <p:nvPr/>
        </p:nvSpPr>
        <p:spPr>
          <a:xfrm>
            <a:off x="792459" y="5525293"/>
            <a:ext cx="43200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pic>
        <p:nvPicPr>
          <p:cNvPr id="11" name="Picture 10">
            <a:extLst>
              <a:ext uri="{FF2B5EF4-FFF2-40B4-BE49-F238E27FC236}">
                <a16:creationId xmlns:a16="http://schemas.microsoft.com/office/drawing/2014/main" id="{B55931D7-2CF0-38FF-5E1D-031E4D61977C}"/>
              </a:ext>
            </a:extLst>
          </p:cNvPr>
          <p:cNvPicPr>
            <a:picLocks noChangeAspect="1"/>
          </p:cNvPicPr>
          <p:nvPr/>
        </p:nvPicPr>
        <p:blipFill>
          <a:blip r:embed="rId3"/>
          <a:stretch>
            <a:fillRect/>
          </a:stretch>
        </p:blipFill>
        <p:spPr>
          <a:xfrm>
            <a:off x="1224459" y="2715700"/>
            <a:ext cx="9315627" cy="1781848"/>
          </a:xfrm>
          <a:prstGeom prst="rect">
            <a:avLst/>
          </a:prstGeom>
        </p:spPr>
      </p:pic>
      <p:sp>
        <p:nvSpPr>
          <p:cNvPr id="21" name="Rectangle 20">
            <a:extLst>
              <a:ext uri="{FF2B5EF4-FFF2-40B4-BE49-F238E27FC236}">
                <a16:creationId xmlns:a16="http://schemas.microsoft.com/office/drawing/2014/main" id="{D19E1EE8-9B05-DF71-ED1C-6AB607540067}"/>
              </a:ext>
            </a:extLst>
          </p:cNvPr>
          <p:cNvSpPr/>
          <p:nvPr/>
        </p:nvSpPr>
        <p:spPr>
          <a:xfrm>
            <a:off x="1376516" y="3893574"/>
            <a:ext cx="8937523" cy="60397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273C84E6-FFAC-5AFB-E7A2-F7DB13F89EF8}"/>
              </a:ext>
            </a:extLst>
          </p:cNvPr>
          <p:cNvPicPr>
            <a:picLocks noChangeAspect="1"/>
          </p:cNvPicPr>
          <p:nvPr/>
        </p:nvPicPr>
        <p:blipFill>
          <a:blip r:embed="rId4"/>
          <a:stretch>
            <a:fillRect/>
          </a:stretch>
        </p:blipFill>
        <p:spPr>
          <a:xfrm>
            <a:off x="1278177" y="4696085"/>
            <a:ext cx="9315627" cy="1291663"/>
          </a:xfrm>
          <a:prstGeom prst="rect">
            <a:avLst/>
          </a:prstGeom>
        </p:spPr>
      </p:pic>
      <p:sp>
        <p:nvSpPr>
          <p:cNvPr id="24" name="Rectangle 23">
            <a:extLst>
              <a:ext uri="{FF2B5EF4-FFF2-40B4-BE49-F238E27FC236}">
                <a16:creationId xmlns:a16="http://schemas.microsoft.com/office/drawing/2014/main" id="{D75EA6EC-F46E-F513-1BD8-13AE84FFDEF2}"/>
              </a:ext>
            </a:extLst>
          </p:cNvPr>
          <p:cNvSpPr/>
          <p:nvPr/>
        </p:nvSpPr>
        <p:spPr>
          <a:xfrm>
            <a:off x="1376516" y="5043947"/>
            <a:ext cx="1809136" cy="23597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86A918A-51A5-3BED-9942-45A8B4535A03}"/>
              </a:ext>
            </a:extLst>
          </p:cNvPr>
          <p:cNvSpPr/>
          <p:nvPr/>
        </p:nvSpPr>
        <p:spPr>
          <a:xfrm>
            <a:off x="1376516" y="5627785"/>
            <a:ext cx="1809137" cy="26684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349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46E8-2683-8BBF-BAA4-708801D118A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30D5649-6B0C-2A94-7A61-EC51D02134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70E74B13-5C8F-EDF2-FFF0-EB1F96A8945E}"/>
              </a:ext>
            </a:extLst>
          </p:cNvPr>
          <p:cNvSpPr>
            <a:spLocks noGrp="1"/>
          </p:cNvSpPr>
          <p:nvPr>
            <p:ph type="title"/>
          </p:nvPr>
        </p:nvSpPr>
        <p:spPr>
          <a:xfrm>
            <a:off x="1327156" y="263359"/>
            <a:ext cx="10369376" cy="1470848"/>
          </a:xfrm>
        </p:spPr>
        <p:txBody>
          <a:bodyPr>
            <a:noAutofit/>
          </a:bodyPr>
          <a:lstStyle/>
          <a:p>
            <a:r>
              <a:rPr lang="en-US" sz="2600" b="1">
                <a:latin typeface="+mn-lt"/>
              </a:rPr>
              <a:t>II </a:t>
            </a:r>
            <a:r>
              <a:rPr lang="en-US" sz="2600" b="1" err="1">
                <a:latin typeface="+mn-lt"/>
              </a:rPr>
              <a:t>dalies</a:t>
            </a:r>
            <a:r>
              <a:rPr lang="en-US" sz="2600" b="1">
                <a:latin typeface="+mn-lt"/>
              </a:rPr>
              <a:t> </a:t>
            </a:r>
            <a:r>
              <a:rPr lang="en-US" sz="2600" b="1" err="1">
                <a:latin typeface="+mn-lt"/>
              </a:rPr>
              <a:t>pildymas</a:t>
            </a:r>
            <a:r>
              <a:rPr lang="en-US" sz="2600" b="1">
                <a:latin typeface="+mn-lt"/>
              </a:rPr>
              <a:t> (a)</a:t>
            </a:r>
            <a:br>
              <a:rPr lang="lt-LT" sz="2600" b="1">
                <a:latin typeface="+mn-lt"/>
              </a:rPr>
            </a:br>
            <a:br>
              <a:rPr lang="lt-LT" sz="2600" b="1"/>
            </a:br>
            <a:r>
              <a:rPr lang="lt-LT" sz="1800">
                <a:latin typeface="+mn-lt"/>
              </a:rPr>
              <a:t>1. Informacija apie pirkimų vykdytoją užpildoma automatiškai.</a:t>
            </a:r>
            <a:endParaRPr lang="en-US" sz="1800" b="1">
              <a:latin typeface="+mn-lt"/>
            </a:endParaRPr>
          </a:p>
        </p:txBody>
      </p:sp>
      <p:sp>
        <p:nvSpPr>
          <p:cNvPr id="2" name="Slide Number Placeholder 1">
            <a:extLst>
              <a:ext uri="{FF2B5EF4-FFF2-40B4-BE49-F238E27FC236}">
                <a16:creationId xmlns:a16="http://schemas.microsoft.com/office/drawing/2014/main" id="{A8CB954D-B931-1072-E46C-0EA502D51C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8</a:t>
            </a:fld>
            <a:endParaRPr lang="en-US"/>
          </a:p>
        </p:txBody>
      </p:sp>
      <p:sp>
        <p:nvSpPr>
          <p:cNvPr id="11" name="Flowchart: Connector 10">
            <a:extLst>
              <a:ext uri="{FF2B5EF4-FFF2-40B4-BE49-F238E27FC236}">
                <a16:creationId xmlns:a16="http://schemas.microsoft.com/office/drawing/2014/main" id="{43009873-7772-1928-3512-7CB3B57392B2}"/>
              </a:ext>
            </a:extLst>
          </p:cNvPr>
          <p:cNvSpPr/>
          <p:nvPr/>
        </p:nvSpPr>
        <p:spPr>
          <a:xfrm>
            <a:off x="754703" y="299700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EA78455-673B-5ECC-568E-7CBCD5718A46}"/>
              </a:ext>
            </a:extLst>
          </p:cNvPr>
          <p:cNvSpPr txBox="1"/>
          <p:nvPr/>
        </p:nvSpPr>
        <p:spPr>
          <a:xfrm>
            <a:off x="824929" y="2997000"/>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pic>
        <p:nvPicPr>
          <p:cNvPr id="18" name="Picture 17">
            <a:extLst>
              <a:ext uri="{FF2B5EF4-FFF2-40B4-BE49-F238E27FC236}">
                <a16:creationId xmlns:a16="http://schemas.microsoft.com/office/drawing/2014/main" id="{E43F8E9F-2027-4B4C-7C36-F9D0D8C444A7}"/>
              </a:ext>
            </a:extLst>
          </p:cNvPr>
          <p:cNvPicPr>
            <a:picLocks noChangeAspect="1"/>
          </p:cNvPicPr>
          <p:nvPr/>
        </p:nvPicPr>
        <p:blipFill>
          <a:blip r:embed="rId3"/>
          <a:stretch>
            <a:fillRect/>
          </a:stretch>
        </p:blipFill>
        <p:spPr>
          <a:xfrm>
            <a:off x="1327156" y="1872434"/>
            <a:ext cx="7810236" cy="4939060"/>
          </a:xfrm>
          <a:prstGeom prst="rect">
            <a:avLst/>
          </a:prstGeom>
        </p:spPr>
      </p:pic>
      <p:sp>
        <p:nvSpPr>
          <p:cNvPr id="9" name="Rectangle 8">
            <a:extLst>
              <a:ext uri="{FF2B5EF4-FFF2-40B4-BE49-F238E27FC236}">
                <a16:creationId xmlns:a16="http://schemas.microsoft.com/office/drawing/2014/main" id="{31895357-CED4-181D-FDEC-6835E35F8FD5}"/>
              </a:ext>
            </a:extLst>
          </p:cNvPr>
          <p:cNvSpPr/>
          <p:nvPr/>
        </p:nvSpPr>
        <p:spPr>
          <a:xfrm>
            <a:off x="1397382" y="2285999"/>
            <a:ext cx="6921670" cy="430864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2383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5BCC-650A-AC81-0CAD-A44C52D7C01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AF2814C-006C-2687-F487-D88433B264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AF01D88-9685-556D-07F2-37A5AA231CB7}"/>
              </a:ext>
            </a:extLst>
          </p:cNvPr>
          <p:cNvSpPr>
            <a:spLocks noGrp="1"/>
          </p:cNvSpPr>
          <p:nvPr>
            <p:ph type="title"/>
          </p:nvPr>
        </p:nvSpPr>
        <p:spPr>
          <a:xfrm>
            <a:off x="688259" y="81165"/>
            <a:ext cx="11008274" cy="1802809"/>
          </a:xfrm>
        </p:spPr>
        <p:txBody>
          <a:bodyPr>
            <a:noAutofit/>
          </a:bodyPr>
          <a:lstStyle/>
          <a:p>
            <a:pPr marL="252000" indent="-324000">
              <a:lnSpc>
                <a:spcPct val="114000"/>
              </a:lnSpc>
            </a:pPr>
            <a:r>
              <a:rPr lang="lt-LT" sz="2600" b="1"/>
              <a:t>   </a:t>
            </a:r>
            <a:br>
              <a:rPr lang="lt-LT" sz="2600" b="1"/>
            </a:br>
            <a:r>
              <a:rPr lang="en-US" sz="2600" b="1">
                <a:latin typeface="+mn-lt"/>
              </a:rPr>
              <a:t>II </a:t>
            </a:r>
            <a:r>
              <a:rPr lang="en-US" sz="2600" b="1" err="1">
                <a:latin typeface="+mn-lt"/>
              </a:rPr>
              <a:t>dalies</a:t>
            </a:r>
            <a:r>
              <a:rPr lang="en-US" sz="2600" b="1">
                <a:latin typeface="+mn-lt"/>
              </a:rPr>
              <a:t> </a:t>
            </a:r>
            <a:r>
              <a:rPr lang="en-US" sz="2600" b="1" err="1">
                <a:latin typeface="+mn-lt"/>
              </a:rPr>
              <a:t>pildymas</a:t>
            </a:r>
            <a:r>
              <a:rPr lang="en-US" sz="2600" b="1">
                <a:latin typeface="+mn-lt"/>
              </a:rPr>
              <a:t> (b)</a:t>
            </a:r>
            <a:br>
              <a:rPr lang="lt-LT" sz="2600" b="1">
                <a:latin typeface="+mn-lt"/>
              </a:rPr>
            </a:br>
            <a:r>
              <a:rPr lang="lt-LT" sz="1800">
                <a:latin typeface="+mn-lt"/>
              </a:rPr>
              <a:t>2.</a:t>
            </a:r>
            <a:r>
              <a:rPr lang="lt-LT" sz="2600" b="1"/>
              <a:t> </a:t>
            </a:r>
            <a:r>
              <a:rPr lang="lt-LT" sz="1800">
                <a:latin typeface="+mn-lt"/>
              </a:rPr>
              <a:t>Pasirinkite pirkimų vykdytojo tipą.</a:t>
            </a:r>
            <a:br>
              <a:rPr lang="lt-LT" sz="1800">
                <a:latin typeface="+mn-lt"/>
              </a:rPr>
            </a:br>
            <a:r>
              <a:rPr lang="lt-LT" sz="1800">
                <a:latin typeface="+mn-lt"/>
              </a:rPr>
              <a:t>3. Nurodykite ar pirkimų vykdytojui taikytos VPĮ 25 str. 5 d. / KSPĮ 37 str. 4 d. nuostatos (pasirinkus „TAIP“ iškart bus pereinama prie VI dalies pildymo).</a:t>
            </a:r>
            <a:br>
              <a:rPr lang="lt-LT" sz="1800">
                <a:latin typeface="+mn-lt"/>
              </a:rPr>
            </a:br>
            <a:endParaRPr lang="en-US" sz="1800">
              <a:latin typeface="+mn-lt"/>
            </a:endParaRPr>
          </a:p>
        </p:txBody>
      </p:sp>
      <p:sp>
        <p:nvSpPr>
          <p:cNvPr id="2" name="Slide Number Placeholder 1">
            <a:extLst>
              <a:ext uri="{FF2B5EF4-FFF2-40B4-BE49-F238E27FC236}">
                <a16:creationId xmlns:a16="http://schemas.microsoft.com/office/drawing/2014/main" id="{9D8F3090-EBE2-2873-32A8-98323D344FEA}"/>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9</a:t>
            </a:fld>
            <a:endParaRPr lang="en-US"/>
          </a:p>
        </p:txBody>
      </p:sp>
      <p:sp>
        <p:nvSpPr>
          <p:cNvPr id="8" name="Flowchart: Connector 7">
            <a:extLst>
              <a:ext uri="{FF2B5EF4-FFF2-40B4-BE49-F238E27FC236}">
                <a16:creationId xmlns:a16="http://schemas.microsoft.com/office/drawing/2014/main" id="{434E55FA-D63D-7205-5CF2-A405641BE45E}"/>
              </a:ext>
            </a:extLst>
          </p:cNvPr>
          <p:cNvSpPr/>
          <p:nvPr/>
        </p:nvSpPr>
        <p:spPr>
          <a:xfrm>
            <a:off x="324157" y="216553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a:extLst>
              <a:ext uri="{FF2B5EF4-FFF2-40B4-BE49-F238E27FC236}">
                <a16:creationId xmlns:a16="http://schemas.microsoft.com/office/drawing/2014/main" id="{5868924C-DC84-E56D-038F-D406B82E7C45}"/>
              </a:ext>
            </a:extLst>
          </p:cNvPr>
          <p:cNvSpPr/>
          <p:nvPr/>
        </p:nvSpPr>
        <p:spPr>
          <a:xfrm>
            <a:off x="349117" y="4983810"/>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DABE86A-10F0-0133-9A91-3A4A9E44E338}"/>
              </a:ext>
            </a:extLst>
          </p:cNvPr>
          <p:cNvSpPr txBox="1"/>
          <p:nvPr/>
        </p:nvSpPr>
        <p:spPr>
          <a:xfrm>
            <a:off x="324157" y="2196868"/>
            <a:ext cx="432000" cy="369332"/>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sp>
        <p:nvSpPr>
          <p:cNvPr id="15" name="TextBox 14">
            <a:extLst>
              <a:ext uri="{FF2B5EF4-FFF2-40B4-BE49-F238E27FC236}">
                <a16:creationId xmlns:a16="http://schemas.microsoft.com/office/drawing/2014/main" id="{D77F9989-0AC9-B496-44AF-1EE924F40AD6}"/>
              </a:ext>
            </a:extLst>
          </p:cNvPr>
          <p:cNvSpPr txBox="1"/>
          <p:nvPr/>
        </p:nvSpPr>
        <p:spPr>
          <a:xfrm>
            <a:off x="409385" y="4983810"/>
            <a:ext cx="41092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pic>
        <p:nvPicPr>
          <p:cNvPr id="6" name="Picture 5">
            <a:extLst>
              <a:ext uri="{FF2B5EF4-FFF2-40B4-BE49-F238E27FC236}">
                <a16:creationId xmlns:a16="http://schemas.microsoft.com/office/drawing/2014/main" id="{67017097-2B53-FEB6-2022-0A861FABA65F}"/>
              </a:ext>
            </a:extLst>
          </p:cNvPr>
          <p:cNvPicPr>
            <a:picLocks noChangeAspect="1"/>
          </p:cNvPicPr>
          <p:nvPr/>
        </p:nvPicPr>
        <p:blipFill>
          <a:blip r:embed="rId3"/>
          <a:stretch>
            <a:fillRect/>
          </a:stretch>
        </p:blipFill>
        <p:spPr>
          <a:xfrm>
            <a:off x="884450" y="1962223"/>
            <a:ext cx="10615892" cy="1802809"/>
          </a:xfrm>
          <a:prstGeom prst="rect">
            <a:avLst/>
          </a:prstGeom>
        </p:spPr>
      </p:pic>
      <p:pic>
        <p:nvPicPr>
          <p:cNvPr id="16" name="Picture 15">
            <a:extLst>
              <a:ext uri="{FF2B5EF4-FFF2-40B4-BE49-F238E27FC236}">
                <a16:creationId xmlns:a16="http://schemas.microsoft.com/office/drawing/2014/main" id="{EDF40022-E97E-4F11-E634-C1FA0512C165}"/>
              </a:ext>
            </a:extLst>
          </p:cNvPr>
          <p:cNvPicPr>
            <a:picLocks noChangeAspect="1"/>
          </p:cNvPicPr>
          <p:nvPr/>
        </p:nvPicPr>
        <p:blipFill>
          <a:blip r:embed="rId4"/>
          <a:stretch>
            <a:fillRect/>
          </a:stretch>
        </p:blipFill>
        <p:spPr>
          <a:xfrm>
            <a:off x="881961" y="4061797"/>
            <a:ext cx="10900654" cy="1844027"/>
          </a:xfrm>
          <a:prstGeom prst="rect">
            <a:avLst/>
          </a:prstGeom>
        </p:spPr>
      </p:pic>
    </p:spTree>
    <p:extLst>
      <p:ext uri="{BB962C8B-B14F-4D97-AF65-F5344CB8AC3E}">
        <p14:creationId xmlns:p14="http://schemas.microsoft.com/office/powerpoint/2010/main" val="678010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EF996-650F-C74E-B6A7-935E07E6E0FC}"/>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0E6FD85-0367-C6C7-2ADD-866B102E60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49C41BC6-A698-4677-06CF-1DF7FC72DADA}"/>
              </a:ext>
            </a:extLst>
          </p:cNvPr>
          <p:cNvSpPr>
            <a:spLocks noGrp="1"/>
          </p:cNvSpPr>
          <p:nvPr>
            <p:ph type="title"/>
          </p:nvPr>
        </p:nvSpPr>
        <p:spPr>
          <a:xfrm>
            <a:off x="884903" y="99025"/>
            <a:ext cx="10581992" cy="2578946"/>
          </a:xfrm>
        </p:spPr>
        <p:txBody>
          <a:bodyPr>
            <a:noAutofit/>
          </a:bodyPr>
          <a:lstStyle/>
          <a:p>
            <a:pPr marL="252000" indent="-324000">
              <a:lnSpc>
                <a:spcPct val="114000"/>
              </a:lnSpc>
            </a:pPr>
            <a:r>
              <a:rPr lang="lt-LT" sz="2600" b="1"/>
              <a:t> </a:t>
            </a:r>
            <a:br>
              <a:rPr lang="lt-LT" sz="2600" b="1"/>
            </a:br>
            <a:br>
              <a:rPr lang="lt-LT" sz="2600" b="1"/>
            </a:br>
            <a:r>
              <a:rPr lang="en-US" sz="2600" b="1">
                <a:latin typeface="+mn-lt"/>
              </a:rPr>
              <a:t>III.1 </a:t>
            </a:r>
            <a:r>
              <a:rPr lang="en-US" sz="2600" b="1" err="1">
                <a:latin typeface="+mn-lt"/>
              </a:rPr>
              <a:t>dalies</a:t>
            </a:r>
            <a:r>
              <a:rPr lang="en-US" sz="2600" b="1">
                <a:latin typeface="+mn-lt"/>
              </a:rPr>
              <a:t> </a:t>
            </a:r>
            <a:r>
              <a:rPr lang="en-US" sz="2600" b="1" err="1">
                <a:latin typeface="+mn-lt"/>
              </a:rPr>
              <a:t>pildymas</a:t>
            </a:r>
            <a:r>
              <a:rPr lang="en-US" sz="2600" b="1"/>
              <a:t>  </a:t>
            </a:r>
            <a:br>
              <a:rPr lang="lt-LT" sz="2600" b="1"/>
            </a:br>
            <a:r>
              <a:rPr lang="lt-LT" sz="1800">
                <a:latin typeface="+mn-lt"/>
              </a:rPr>
              <a:t>1.</a:t>
            </a:r>
            <a:r>
              <a:rPr lang="lt-LT" sz="2600" b="1"/>
              <a:t> </a:t>
            </a:r>
            <a:r>
              <a:rPr lang="lt-LT" sz="1800">
                <a:latin typeface="Calibri" panose="020F0502020204030204" pitchFamily="34" charset="0"/>
                <a:ea typeface="Calibri" panose="020F0502020204030204" pitchFamily="34" charset="0"/>
                <a:cs typeface="Calibri" panose="020F0502020204030204" pitchFamily="34" charset="0"/>
              </a:rPr>
              <a:t>III.1 dalies eilutėse „</a:t>
            </a:r>
            <a:r>
              <a:rPr lang="lt-LT" sz="1800" b="1">
                <a:latin typeface="Calibri" panose="020F0502020204030204" pitchFamily="34" charset="0"/>
                <a:ea typeface="Calibri" panose="020F0502020204030204" pitchFamily="34" charset="0"/>
                <a:cs typeface="Calibri" panose="020F0502020204030204" pitchFamily="34" charset="0"/>
              </a:rPr>
              <a:t>Prekės</a:t>
            </a:r>
            <a:r>
              <a:rPr lang="lt-LT" sz="1800">
                <a:latin typeface="Calibri" panose="020F0502020204030204" pitchFamily="34" charset="0"/>
                <a:ea typeface="Calibri" panose="020F0502020204030204" pitchFamily="34" charset="0"/>
                <a:cs typeface="Calibri" panose="020F0502020204030204" pitchFamily="34" charset="0"/>
              </a:rPr>
              <a:t>“, „</a:t>
            </a:r>
            <a:r>
              <a:rPr lang="lt-LT" sz="1800" b="1">
                <a:latin typeface="Calibri" panose="020F0502020204030204" pitchFamily="34" charset="0"/>
                <a:ea typeface="Calibri" panose="020F0502020204030204" pitchFamily="34" charset="0"/>
                <a:cs typeface="Calibri" panose="020F0502020204030204" pitchFamily="34" charset="0"/>
              </a:rPr>
              <a:t>Paslaugos</a:t>
            </a:r>
            <a:r>
              <a:rPr lang="lt-LT" sz="1800">
                <a:latin typeface="Calibri" panose="020F0502020204030204" pitchFamily="34" charset="0"/>
                <a:ea typeface="Calibri" panose="020F0502020204030204" pitchFamily="34" charset="0"/>
                <a:cs typeface="Calibri" panose="020F0502020204030204" pitchFamily="34" charset="0"/>
              </a:rPr>
              <a:t>“, „</a:t>
            </a:r>
            <a:r>
              <a:rPr lang="lt-LT" sz="1800" b="1">
                <a:latin typeface="Calibri" panose="020F0502020204030204" pitchFamily="34" charset="0"/>
                <a:ea typeface="Calibri" panose="020F0502020204030204" pitchFamily="34" charset="0"/>
                <a:cs typeface="Calibri" panose="020F0502020204030204" pitchFamily="34" charset="0"/>
              </a:rPr>
              <a:t>Darbai</a:t>
            </a:r>
            <a:r>
              <a:rPr lang="lt-LT" sz="1800">
                <a:latin typeface="Calibri" panose="020F0502020204030204" pitchFamily="34" charset="0"/>
                <a:ea typeface="Calibri" panose="020F0502020204030204" pitchFamily="34" charset="0"/>
                <a:cs typeface="Calibri" panose="020F0502020204030204" pitchFamily="34" charset="0"/>
              </a:rPr>
              <a:t>“ nurodykite bendrą </a:t>
            </a:r>
            <a:r>
              <a:rPr lang="lt-LT" sz="1800" b="1">
                <a:latin typeface="Calibri" panose="020F0502020204030204" pitchFamily="34" charset="0"/>
                <a:ea typeface="Calibri" panose="020F0502020204030204" pitchFamily="34" charset="0"/>
                <a:cs typeface="Calibri" panose="020F0502020204030204" pitchFamily="34" charset="0"/>
              </a:rPr>
              <a:t>rašytinių</a:t>
            </a:r>
            <a:r>
              <a:rPr lang="lt-LT" sz="1800">
                <a:latin typeface="Calibri" panose="020F0502020204030204" pitchFamily="34" charset="0"/>
                <a:ea typeface="Calibri" panose="020F0502020204030204" pitchFamily="34" charset="0"/>
                <a:cs typeface="Calibri" panose="020F0502020204030204" pitchFamily="34" charset="0"/>
              </a:rPr>
              <a:t> sutarčių vertę ir bendrą mažos vertės pirkimų skaičių, iš jų išskiriant žaliųjų pirkimų sutarčių vertę (4 stulpelis) ir žaliųjų pirkimų skaičių (5 stulpelis) bei iš jų išskiriant </a:t>
            </a:r>
            <a:r>
              <a:rPr lang="lt-LT" sz="1800" b="1">
                <a:latin typeface="Calibri" panose="020F0502020204030204" pitchFamily="34" charset="0"/>
                <a:ea typeface="Calibri" panose="020F0502020204030204" pitchFamily="34" charset="0"/>
                <a:cs typeface="Calibri" panose="020F0502020204030204" pitchFamily="34" charset="0"/>
              </a:rPr>
              <a:t>inovatyvių pirkimų sutarčių vertę </a:t>
            </a:r>
            <a:r>
              <a:rPr lang="lt-LT" sz="1800">
                <a:latin typeface="Calibri" panose="020F0502020204030204" pitchFamily="34" charset="0"/>
                <a:ea typeface="Calibri" panose="020F0502020204030204" pitchFamily="34" charset="0"/>
                <a:cs typeface="Calibri" panose="020F0502020204030204" pitchFamily="34" charset="0"/>
              </a:rPr>
              <a:t>(6 stulpelis) ir</a:t>
            </a:r>
            <a:r>
              <a:rPr lang="lt-LT" sz="1800" b="1">
                <a:latin typeface="Calibri" panose="020F0502020204030204" pitchFamily="34" charset="0"/>
                <a:ea typeface="Calibri" panose="020F0502020204030204" pitchFamily="34" charset="0"/>
                <a:cs typeface="Calibri" panose="020F0502020204030204" pitchFamily="34" charset="0"/>
              </a:rPr>
              <a:t> inovatyvių pirkimų skaičių </a:t>
            </a:r>
            <a:r>
              <a:rPr lang="lt-LT" sz="1800">
                <a:latin typeface="Calibri" panose="020F0502020204030204" pitchFamily="34" charset="0"/>
                <a:ea typeface="Calibri" panose="020F0502020204030204" pitchFamily="34" charset="0"/>
                <a:cs typeface="Calibri" panose="020F0502020204030204" pitchFamily="34" charset="0"/>
              </a:rPr>
              <a:t>(7 stulpelis). </a:t>
            </a:r>
            <a:br>
              <a:rPr lang="lt-LT" sz="1800">
                <a:latin typeface="Calibri" panose="020F0502020204030204" pitchFamily="34" charset="0"/>
                <a:ea typeface="Calibri" panose="020F0502020204030204" pitchFamily="34" charset="0"/>
                <a:cs typeface="Calibri" panose="020F0502020204030204" pitchFamily="34" charset="0"/>
              </a:rPr>
            </a:br>
            <a:r>
              <a:rPr lang="lt-LT" sz="1800">
                <a:latin typeface="Calibri" panose="020F0502020204030204" pitchFamily="34" charset="0"/>
                <a:ea typeface="Calibri" panose="020F0502020204030204" pitchFamily="34" charset="0"/>
                <a:cs typeface="Calibri" panose="020F0502020204030204" pitchFamily="34" charset="0"/>
              </a:rPr>
              <a:t>2. Eilutė „</a:t>
            </a:r>
            <a:r>
              <a:rPr lang="lt-LT" sz="1800" b="1">
                <a:latin typeface="Calibri" panose="020F0502020204030204" pitchFamily="34" charset="0"/>
                <a:ea typeface="Calibri" panose="020F0502020204030204" pitchFamily="34" charset="0"/>
                <a:cs typeface="Calibri" panose="020F0502020204030204" pitchFamily="34" charset="0"/>
              </a:rPr>
              <a:t>Iš viso</a:t>
            </a:r>
            <a:r>
              <a:rPr lang="lt-LT" sz="1800">
                <a:latin typeface="Calibri" panose="020F0502020204030204" pitchFamily="34" charset="0"/>
                <a:ea typeface="Calibri" panose="020F0502020204030204" pitchFamily="34" charset="0"/>
                <a:cs typeface="Calibri" panose="020F0502020204030204" pitchFamily="34" charset="0"/>
              </a:rPr>
              <a:t>“ užpildoma automatiškai.</a:t>
            </a:r>
            <a:br>
              <a:rPr lang="lt-LT" sz="1800">
                <a:latin typeface="Calibri" panose="020F0502020204030204" pitchFamily="34" charset="0"/>
                <a:ea typeface="Calibri" panose="020F0502020204030204" pitchFamily="34" charset="0"/>
                <a:cs typeface="Calibri" panose="020F0502020204030204" pitchFamily="34" charset="0"/>
              </a:rPr>
            </a:br>
            <a:br>
              <a:rPr lang="en-US" sz="2600" b="1"/>
            </a:br>
            <a:endParaRPr lang="en-US" sz="2600" b="1"/>
          </a:p>
        </p:txBody>
      </p:sp>
      <p:sp>
        <p:nvSpPr>
          <p:cNvPr id="2" name="Slide Number Placeholder 1">
            <a:extLst>
              <a:ext uri="{FF2B5EF4-FFF2-40B4-BE49-F238E27FC236}">
                <a16:creationId xmlns:a16="http://schemas.microsoft.com/office/drawing/2014/main" id="{CAF4A091-5592-09F2-9D0D-CC94424EDF99}"/>
              </a:ext>
            </a:extLst>
          </p:cNvPr>
          <p:cNvSpPr>
            <a:spLocks noGrp="1"/>
          </p:cNvSpPr>
          <p:nvPr>
            <p:ph type="sldNum" sz="quarter" idx="12"/>
          </p:nvPr>
        </p:nvSpPr>
        <p:spPr>
          <a:xfrm>
            <a:off x="8610599" y="6432550"/>
            <a:ext cx="3435627" cy="365125"/>
          </a:xfrm>
        </p:spPr>
        <p:txBody>
          <a:bodyPr/>
          <a:lstStyle/>
          <a:p>
            <a:fld id="{49EC5416-78B8-4F37-B286-A40543F63F6D}" type="slidenum">
              <a:rPr lang="en-US" smtClean="0"/>
              <a:pPr/>
              <a:t>10</a:t>
            </a:fld>
            <a:endParaRPr lang="en-US"/>
          </a:p>
        </p:txBody>
      </p:sp>
      <p:sp>
        <p:nvSpPr>
          <p:cNvPr id="7" name="Flowchart: Connector 6">
            <a:extLst>
              <a:ext uri="{FF2B5EF4-FFF2-40B4-BE49-F238E27FC236}">
                <a16:creationId xmlns:a16="http://schemas.microsoft.com/office/drawing/2014/main" id="{E7F7A027-9B4A-89B2-1454-B71F0133F8F0}"/>
              </a:ext>
            </a:extLst>
          </p:cNvPr>
          <p:cNvSpPr/>
          <p:nvPr/>
        </p:nvSpPr>
        <p:spPr>
          <a:xfrm>
            <a:off x="569410" y="550567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9BE740BC-DF87-3C2D-2822-47F62A8EC04D}"/>
              </a:ext>
            </a:extLst>
          </p:cNvPr>
          <p:cNvSpPr/>
          <p:nvPr/>
        </p:nvSpPr>
        <p:spPr>
          <a:xfrm>
            <a:off x="591505" y="624307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4D262BA-9100-0CE3-06A2-627777F59B02}"/>
              </a:ext>
            </a:extLst>
          </p:cNvPr>
          <p:cNvSpPr txBox="1"/>
          <p:nvPr/>
        </p:nvSpPr>
        <p:spPr>
          <a:xfrm>
            <a:off x="569409" y="5536376"/>
            <a:ext cx="432000" cy="432000"/>
          </a:xfrm>
          <a:prstGeom prst="rect">
            <a:avLst/>
          </a:prstGeom>
          <a:noFill/>
        </p:spPr>
        <p:txBody>
          <a:bodyPr wrap="square" rtlCol="0">
            <a:spAutoFit/>
          </a:bodyPr>
          <a:lstStyle/>
          <a:p>
            <a:r>
              <a:rPr lang="lt-LT">
                <a:solidFill>
                  <a:srgbClr val="FF0000"/>
                </a:solidFill>
              </a:rPr>
              <a:t> </a:t>
            </a:r>
            <a:r>
              <a:rPr lang="lt-LT" b="1">
                <a:solidFill>
                  <a:srgbClr val="FF0000"/>
                </a:solidFill>
              </a:rPr>
              <a:t>1</a:t>
            </a:r>
            <a:endParaRPr lang="en-US" b="1">
              <a:solidFill>
                <a:srgbClr val="FF0000"/>
              </a:solidFill>
            </a:endParaRPr>
          </a:p>
        </p:txBody>
      </p:sp>
      <p:sp>
        <p:nvSpPr>
          <p:cNvPr id="11" name="TextBox 10">
            <a:extLst>
              <a:ext uri="{FF2B5EF4-FFF2-40B4-BE49-F238E27FC236}">
                <a16:creationId xmlns:a16="http://schemas.microsoft.com/office/drawing/2014/main" id="{21C678B4-CFB4-0533-6E9D-28826893BDDB}"/>
              </a:ext>
            </a:extLst>
          </p:cNvPr>
          <p:cNvSpPr txBox="1"/>
          <p:nvPr/>
        </p:nvSpPr>
        <p:spPr>
          <a:xfrm>
            <a:off x="619312" y="6268274"/>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4" name="Picture 3">
            <a:extLst>
              <a:ext uri="{FF2B5EF4-FFF2-40B4-BE49-F238E27FC236}">
                <a16:creationId xmlns:a16="http://schemas.microsoft.com/office/drawing/2014/main" id="{62777AC1-7318-7C95-6282-060940E4C0F5}"/>
              </a:ext>
            </a:extLst>
          </p:cNvPr>
          <p:cNvPicPr>
            <a:picLocks noChangeAspect="1"/>
          </p:cNvPicPr>
          <p:nvPr/>
        </p:nvPicPr>
        <p:blipFill>
          <a:blip r:embed="rId3"/>
          <a:stretch>
            <a:fillRect/>
          </a:stretch>
        </p:blipFill>
        <p:spPr>
          <a:xfrm>
            <a:off x="1209366" y="2526890"/>
            <a:ext cx="9367147" cy="4088222"/>
          </a:xfrm>
          <a:prstGeom prst="rect">
            <a:avLst/>
          </a:prstGeom>
        </p:spPr>
      </p:pic>
      <p:sp>
        <p:nvSpPr>
          <p:cNvPr id="5" name="Rectangle 4">
            <a:extLst>
              <a:ext uri="{FF2B5EF4-FFF2-40B4-BE49-F238E27FC236}">
                <a16:creationId xmlns:a16="http://schemas.microsoft.com/office/drawing/2014/main" id="{E0EEDDA3-54C8-B9A4-10C4-3DFB3E8A7373}"/>
              </a:ext>
            </a:extLst>
          </p:cNvPr>
          <p:cNvSpPr/>
          <p:nvPr/>
        </p:nvSpPr>
        <p:spPr>
          <a:xfrm>
            <a:off x="2084439" y="5171768"/>
            <a:ext cx="8347587" cy="99305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B9E3FF9-3E35-AEE7-6A00-19BB6F04BC39}"/>
              </a:ext>
            </a:extLst>
          </p:cNvPr>
          <p:cNvSpPr/>
          <p:nvPr/>
        </p:nvSpPr>
        <p:spPr>
          <a:xfrm>
            <a:off x="2084439" y="6268274"/>
            <a:ext cx="8357419" cy="2701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6488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A2B4-7113-6A6A-D38A-CE33B93A5F0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28FB09C-1ACC-392C-378A-010B0D48ED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27B5E7BD-42B9-08FA-96C5-A5C75D2898D6}"/>
              </a:ext>
            </a:extLst>
          </p:cNvPr>
          <p:cNvSpPr>
            <a:spLocks noGrp="1"/>
          </p:cNvSpPr>
          <p:nvPr>
            <p:ph type="title"/>
          </p:nvPr>
        </p:nvSpPr>
        <p:spPr>
          <a:xfrm>
            <a:off x="952889" y="131406"/>
            <a:ext cx="10663973" cy="2021503"/>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lt-LT" sz="2600" b="1"/>
            </a:br>
            <a:br>
              <a:rPr lang="lt-LT" sz="2600" b="1"/>
            </a:br>
            <a:br>
              <a:rPr lang="lt-LT" sz="1800" b="1"/>
            </a:br>
            <a:r>
              <a:rPr lang="lt-LT" sz="2600" b="1">
                <a:latin typeface="+mn-lt"/>
              </a:rPr>
              <a:t>III.2 dalies pildymas</a:t>
            </a:r>
            <a:br>
              <a:rPr lang="lt-LT" sz="2600" b="1"/>
            </a:br>
            <a:br>
              <a:rPr lang="lt-LT" sz="1500"/>
            </a:br>
            <a:r>
              <a:rPr lang="lt-LT" sz="1800">
                <a:latin typeface="+mn-lt"/>
              </a:rPr>
              <a:t>1. </a:t>
            </a:r>
            <a:r>
              <a:rPr kumimoji="0" lang="lt-LT" sz="1800" b="0" i="0" u="none" strike="noStrike" kern="1200" cap="none" spc="0" normalizeH="0" baseline="0" noProof="0">
                <a:ln>
                  <a:noFill/>
                </a:ln>
                <a:solidFill>
                  <a:prstClr val="black"/>
                </a:solidFill>
                <a:effectLst/>
                <a:uLnTx/>
                <a:uFillTx/>
                <a:latin typeface="+mn-lt"/>
                <a:ea typeface="+mn-ea"/>
                <a:cs typeface="+mn-cs"/>
              </a:rPr>
              <a:t>Pasirinkus „TAIP“ pildoma informacija, kiekvienai III.2 lentelės daliai (apie kiekvieną transporto priemonių kategoriją) atskirai, pasirinkus „NE“ lentelė nepildoma, iškart pereinama prie kitos dalies pildymo.</a:t>
            </a:r>
            <a:br>
              <a:rPr kumimoji="0" lang="lt-LT" sz="1800" b="0" i="0" u="none" strike="noStrike" kern="1200" cap="none" spc="0" normalizeH="0" baseline="0" noProof="0">
                <a:ln>
                  <a:noFill/>
                </a:ln>
                <a:solidFill>
                  <a:prstClr val="black"/>
                </a:solidFill>
                <a:effectLst/>
                <a:uLnTx/>
                <a:uFillTx/>
                <a:latin typeface="+mn-lt"/>
                <a:ea typeface="+mn-ea"/>
                <a:cs typeface="+mn-cs"/>
              </a:rPr>
            </a:br>
            <a:r>
              <a:rPr kumimoji="0" lang="lt-LT" sz="1800" b="0" i="0" u="none" strike="noStrike" kern="1200" cap="none" spc="0" normalizeH="0" baseline="0" noProof="0">
                <a:ln>
                  <a:noFill/>
                </a:ln>
                <a:solidFill>
                  <a:prstClr val="black"/>
                </a:solidFill>
                <a:effectLst/>
                <a:uLnTx/>
                <a:uFillTx/>
                <a:latin typeface="+mn-lt"/>
                <a:ea typeface="+mn-ea"/>
                <a:cs typeface="+mn-cs"/>
              </a:rPr>
              <a:t>2. Pildomos eilutės apie N1,  N2, N3, M1, M2, M3 kategorijos transportą</a:t>
            </a:r>
            <a:r>
              <a:rPr lang="lt-LT" sz="1800">
                <a:solidFill>
                  <a:prstClr val="black"/>
                </a:solidFill>
                <a:latin typeface="+mn-lt"/>
                <a:ea typeface="+mn-ea"/>
                <a:cs typeface="+mn-cs"/>
              </a:rPr>
              <a:t> (</a:t>
            </a:r>
            <a:r>
              <a:rPr kumimoji="0" lang="lt-LT" sz="1800" b="0" i="0" u="none" strike="noStrike" kern="1200" cap="none" spc="0" normalizeH="0" baseline="0" noProof="0">
                <a:ln>
                  <a:noFill/>
                </a:ln>
                <a:solidFill>
                  <a:prstClr val="black"/>
                </a:solidFill>
                <a:effectLst/>
                <a:uLnTx/>
                <a:uFillTx/>
                <a:latin typeface="+mn-lt"/>
                <a:ea typeface="+mn-ea"/>
                <a:cs typeface="+mn-cs"/>
              </a:rPr>
              <a:t>kai sudarytos mažos vertės pirkimo sutartys (išskyrus sudarytas žodžiu)</a:t>
            </a:r>
            <a:r>
              <a:rPr lang="lt-LT" sz="1800">
                <a:solidFill>
                  <a:prstClr val="black"/>
                </a:solidFill>
                <a:latin typeface="+mn-lt"/>
                <a:ea typeface="+mn-ea"/>
                <a:cs typeface="+mn-cs"/>
              </a:rPr>
              <a:t>).</a:t>
            </a:r>
            <a:br>
              <a:rPr kumimoji="0" lang="en-US" sz="1800" b="0" i="0" u="none" strike="noStrike" kern="1200" cap="none" spc="0" normalizeH="0" baseline="0" noProof="0">
                <a:ln>
                  <a:noFill/>
                </a:ln>
                <a:solidFill>
                  <a:prstClr val="black"/>
                </a:solidFill>
                <a:effectLst/>
                <a:uLnTx/>
                <a:uFillTx/>
                <a:latin typeface="+mn-lt"/>
                <a:ea typeface="+mn-ea"/>
                <a:cs typeface="+mn-cs"/>
              </a:rPr>
            </a:br>
            <a:br>
              <a:rPr lang="lt-LT" sz="2600" b="1"/>
            </a:br>
            <a:br>
              <a:rPr lang="lt-LT" sz="2600" b="1"/>
            </a:br>
            <a:endParaRPr lang="en-US" sz="2600" b="1"/>
          </a:p>
        </p:txBody>
      </p:sp>
      <p:sp>
        <p:nvSpPr>
          <p:cNvPr id="2" name="Slide Number Placeholder 1">
            <a:extLst>
              <a:ext uri="{FF2B5EF4-FFF2-40B4-BE49-F238E27FC236}">
                <a16:creationId xmlns:a16="http://schemas.microsoft.com/office/drawing/2014/main" id="{34AFC58D-F1F3-28A7-F549-F136383F3328}"/>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11</a:t>
            </a:fld>
            <a:endParaRPr lang="en-US"/>
          </a:p>
        </p:txBody>
      </p:sp>
      <p:pic>
        <p:nvPicPr>
          <p:cNvPr id="8" name="Picture 7">
            <a:extLst>
              <a:ext uri="{FF2B5EF4-FFF2-40B4-BE49-F238E27FC236}">
                <a16:creationId xmlns:a16="http://schemas.microsoft.com/office/drawing/2014/main" id="{3B6F10E9-EA94-394F-3B72-17021B64F1DB}"/>
              </a:ext>
            </a:extLst>
          </p:cNvPr>
          <p:cNvPicPr>
            <a:picLocks noChangeAspect="1"/>
          </p:cNvPicPr>
          <p:nvPr/>
        </p:nvPicPr>
        <p:blipFill>
          <a:blip r:embed="rId3"/>
          <a:stretch>
            <a:fillRect/>
          </a:stretch>
        </p:blipFill>
        <p:spPr>
          <a:xfrm>
            <a:off x="952889" y="3429000"/>
            <a:ext cx="9552550" cy="3089583"/>
          </a:xfrm>
          <a:prstGeom prst="rect">
            <a:avLst/>
          </a:prstGeom>
        </p:spPr>
      </p:pic>
      <p:sp>
        <p:nvSpPr>
          <p:cNvPr id="12" name="Rectangle 11">
            <a:extLst>
              <a:ext uri="{FF2B5EF4-FFF2-40B4-BE49-F238E27FC236}">
                <a16:creationId xmlns:a16="http://schemas.microsoft.com/office/drawing/2014/main" id="{8865DAC7-7227-D6DF-86C2-7538B5CABFC4}"/>
              </a:ext>
            </a:extLst>
          </p:cNvPr>
          <p:cNvSpPr/>
          <p:nvPr/>
        </p:nvSpPr>
        <p:spPr>
          <a:xfrm>
            <a:off x="952889" y="4463844"/>
            <a:ext cx="9420471" cy="192454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0507095E-1262-E778-DDBB-8BD968E75FF3}"/>
              </a:ext>
            </a:extLst>
          </p:cNvPr>
          <p:cNvSpPr/>
          <p:nvPr/>
        </p:nvSpPr>
        <p:spPr>
          <a:xfrm>
            <a:off x="442762" y="251250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9A9875EC-AB70-BED7-5054-8165B09AA733}"/>
              </a:ext>
            </a:extLst>
          </p:cNvPr>
          <p:cNvSpPr/>
          <p:nvPr/>
        </p:nvSpPr>
        <p:spPr>
          <a:xfrm>
            <a:off x="442762" y="445272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B815CA-D9EA-0348-E4EB-3614F7D9F49F}"/>
              </a:ext>
            </a:extLst>
          </p:cNvPr>
          <p:cNvSpPr txBox="1"/>
          <p:nvPr/>
        </p:nvSpPr>
        <p:spPr>
          <a:xfrm>
            <a:off x="461785" y="2546223"/>
            <a:ext cx="432000" cy="432000"/>
          </a:xfrm>
          <a:prstGeom prst="rect">
            <a:avLst/>
          </a:prstGeom>
          <a:noFill/>
        </p:spPr>
        <p:txBody>
          <a:bodyPr wrap="square" rtlCol="0">
            <a:spAutoFit/>
          </a:bodyPr>
          <a:lstStyle/>
          <a:p>
            <a:r>
              <a:rPr lang="lt-LT" b="1">
                <a:solidFill>
                  <a:srgbClr val="FF0000"/>
                </a:solidFill>
              </a:rPr>
              <a:t> 1  </a:t>
            </a:r>
            <a:endParaRPr lang="en-US" b="1">
              <a:solidFill>
                <a:srgbClr val="FF0000"/>
              </a:solidFill>
            </a:endParaRPr>
          </a:p>
        </p:txBody>
      </p:sp>
      <p:sp>
        <p:nvSpPr>
          <p:cNvPr id="17" name="TextBox 16">
            <a:extLst>
              <a:ext uri="{FF2B5EF4-FFF2-40B4-BE49-F238E27FC236}">
                <a16:creationId xmlns:a16="http://schemas.microsoft.com/office/drawing/2014/main" id="{0F4ABA5F-F4C9-7614-1D10-EC7F26AAAF6E}"/>
              </a:ext>
            </a:extLst>
          </p:cNvPr>
          <p:cNvSpPr txBox="1"/>
          <p:nvPr/>
        </p:nvSpPr>
        <p:spPr>
          <a:xfrm>
            <a:off x="461785" y="4486445"/>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4" name="Picture 3">
            <a:extLst>
              <a:ext uri="{FF2B5EF4-FFF2-40B4-BE49-F238E27FC236}">
                <a16:creationId xmlns:a16="http://schemas.microsoft.com/office/drawing/2014/main" id="{3BF4201E-98C8-7BE0-0A79-76FA28DC7E6D}"/>
              </a:ext>
            </a:extLst>
          </p:cNvPr>
          <p:cNvPicPr>
            <a:picLocks noChangeAspect="1"/>
          </p:cNvPicPr>
          <p:nvPr/>
        </p:nvPicPr>
        <p:blipFill>
          <a:blip r:embed="rId4"/>
          <a:stretch>
            <a:fillRect/>
          </a:stretch>
        </p:blipFill>
        <p:spPr>
          <a:xfrm>
            <a:off x="952889" y="1920345"/>
            <a:ext cx="9592631" cy="1464498"/>
          </a:xfrm>
          <a:prstGeom prst="rect">
            <a:avLst/>
          </a:prstGeom>
        </p:spPr>
      </p:pic>
      <p:sp>
        <p:nvSpPr>
          <p:cNvPr id="5" name="Rectangle 4">
            <a:extLst>
              <a:ext uri="{FF2B5EF4-FFF2-40B4-BE49-F238E27FC236}">
                <a16:creationId xmlns:a16="http://schemas.microsoft.com/office/drawing/2014/main" id="{7B05D523-36BA-1603-712E-51FAF92156B9}"/>
              </a:ext>
            </a:extLst>
          </p:cNvPr>
          <p:cNvSpPr/>
          <p:nvPr/>
        </p:nvSpPr>
        <p:spPr>
          <a:xfrm>
            <a:off x="1105706" y="3149908"/>
            <a:ext cx="369133" cy="1489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2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61E82-06EA-3227-A755-2E3FCB18E835}"/>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18F9F0E-355D-836F-691B-A60816DB728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1CB6DA3-2282-6F00-8CE1-EF7FB4087063}"/>
              </a:ext>
            </a:extLst>
          </p:cNvPr>
          <p:cNvSpPr>
            <a:spLocks noGrp="1"/>
          </p:cNvSpPr>
          <p:nvPr>
            <p:ph type="title"/>
          </p:nvPr>
        </p:nvSpPr>
        <p:spPr>
          <a:xfrm>
            <a:off x="881421" y="248762"/>
            <a:ext cx="10741791" cy="2989005"/>
          </a:xfrm>
        </p:spPr>
        <p:txBody>
          <a:bodyPr>
            <a:noAutofit/>
          </a:bodyPr>
          <a:lstStyle/>
          <a:p>
            <a:pPr indent="-324000">
              <a:lnSpc>
                <a:spcPct val="114000"/>
              </a:lnSpc>
            </a:pPr>
            <a:r>
              <a:rPr lang="lt-LT" sz="2600" b="1">
                <a:latin typeface="+mn-lt"/>
              </a:rPr>
              <a:t>IV dalies pildymas       </a:t>
            </a:r>
            <a:br>
              <a:rPr lang="lt-LT" sz="1500"/>
            </a:br>
            <a:br>
              <a:rPr lang="lt-LT" sz="1500"/>
            </a:br>
            <a:r>
              <a:rPr lang="lt-LT" sz="1800">
                <a:latin typeface="+mn-lt"/>
              </a:rPr>
              <a:t>1.</a:t>
            </a:r>
            <a:r>
              <a:rPr lang="lt-LT" sz="1800" b="1">
                <a:latin typeface="+mn-lt"/>
              </a:rPr>
              <a:t> </a:t>
            </a:r>
            <a:r>
              <a:rPr lang="lt-LT" sz="1800">
                <a:latin typeface="+mn-lt"/>
              </a:rPr>
              <a:t>Nurodykite supaprastintų pirkimų iš </a:t>
            </a:r>
            <a:r>
              <a:rPr lang="lt-LT" sz="1800" b="1">
                <a:latin typeface="+mn-lt"/>
              </a:rPr>
              <a:t>tiekėjų, kuriems taikomos VPĮ 23 str. 1 dalies nuostatos</a:t>
            </a:r>
            <a:r>
              <a:rPr lang="lt-LT" sz="1800">
                <a:latin typeface="+mn-lt"/>
              </a:rPr>
              <a:t>, vertę.</a:t>
            </a:r>
            <a:br>
              <a:rPr lang="lt-LT" sz="1800">
                <a:latin typeface="+mn-lt"/>
              </a:rPr>
            </a:br>
            <a:br>
              <a:rPr lang="lt-LT" sz="1800">
                <a:latin typeface="+mn-lt"/>
              </a:rPr>
            </a:br>
            <a:r>
              <a:rPr lang="lt-LT" sz="1500">
                <a:latin typeface="+mn-lt"/>
              </a:rPr>
              <a:t>Šioje dalyje pateikiama informacija apie pirkimus, kai pirkimų vykdytojas rezervuoja teisę pirkime dalyvauti tik tam tikrą statusą turintiems tiekėjams:</a:t>
            </a:r>
            <a:br>
              <a:rPr lang="lt-LT" sz="1500">
                <a:latin typeface="+mn-lt"/>
              </a:rPr>
            </a:br>
            <a:r>
              <a:rPr lang="lt-LT" sz="1500">
                <a:latin typeface="+mn-lt"/>
              </a:rPr>
              <a:t>a) tiekėjui, kuriame nuteistųjų, atliekančių arešto, terminuoto laisvės atėmimo ir laisvės atėmimo iki gyvos galvos bausmes, dirba daugiau kaip 50 procentų to tiekėjo metinio vidutinio sąrašuose esančių darbuotojų skaičiaus;</a:t>
            </a:r>
            <a:br>
              <a:rPr lang="lt-LT" sz="1500">
                <a:latin typeface="+mn-lt"/>
              </a:rPr>
            </a:br>
            <a:r>
              <a:rPr lang="lt-LT" sz="1500">
                <a:latin typeface="+mn-lt"/>
              </a:rPr>
              <a:t>b) tiekėjui, kurio dalyviai yra sveikatos priežiūros įstaigos, kuriose darbo terapijos pagrindais dirba ne mažiau kaip 50 procentų pacientų to tiekėjo metinio vidutinio sąrašuose esančių darbuotojų skaičiaus.</a:t>
            </a:r>
            <a:br>
              <a:rPr lang="lt-LT" sz="1800">
                <a:latin typeface="+mn-lt"/>
              </a:rPr>
            </a:br>
            <a:endParaRPr lang="en-US" sz="1800" b="1">
              <a:solidFill>
                <a:srgbClr val="FF0000"/>
              </a:solidFill>
              <a:latin typeface="+mn-lt"/>
            </a:endParaRPr>
          </a:p>
        </p:txBody>
      </p:sp>
      <p:sp>
        <p:nvSpPr>
          <p:cNvPr id="2" name="Slide Number Placeholder 1">
            <a:extLst>
              <a:ext uri="{FF2B5EF4-FFF2-40B4-BE49-F238E27FC236}">
                <a16:creationId xmlns:a16="http://schemas.microsoft.com/office/drawing/2014/main" id="{AAA69673-3CAC-2B86-8FCC-D4EED2267637}"/>
              </a:ext>
            </a:extLst>
          </p:cNvPr>
          <p:cNvSpPr>
            <a:spLocks noGrp="1"/>
          </p:cNvSpPr>
          <p:nvPr>
            <p:ph type="sldNum" sz="quarter" idx="12"/>
          </p:nvPr>
        </p:nvSpPr>
        <p:spPr>
          <a:xfrm>
            <a:off x="8610599" y="6432550"/>
            <a:ext cx="3420533" cy="365125"/>
          </a:xfrm>
        </p:spPr>
        <p:txBody>
          <a:bodyPr/>
          <a:lstStyle/>
          <a:p>
            <a:fld id="{49EC5416-78B8-4F37-B286-A40543F63F6D}" type="slidenum">
              <a:rPr lang="en-US" smtClean="0"/>
              <a:pPr/>
              <a:t>12</a:t>
            </a:fld>
            <a:endParaRPr lang="en-US"/>
          </a:p>
        </p:txBody>
      </p:sp>
      <p:sp>
        <p:nvSpPr>
          <p:cNvPr id="8" name="Flowchart: Connector 7">
            <a:extLst>
              <a:ext uri="{FF2B5EF4-FFF2-40B4-BE49-F238E27FC236}">
                <a16:creationId xmlns:a16="http://schemas.microsoft.com/office/drawing/2014/main" id="{714CB99F-B54A-0A26-B2B4-74D2DD27DBAD}"/>
              </a:ext>
            </a:extLst>
          </p:cNvPr>
          <p:cNvSpPr/>
          <p:nvPr/>
        </p:nvSpPr>
        <p:spPr>
          <a:xfrm>
            <a:off x="471783" y="489482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F1060FC-80FA-FEF2-A4FD-33E270CE6147}"/>
              </a:ext>
            </a:extLst>
          </p:cNvPr>
          <p:cNvSpPr txBox="1"/>
          <p:nvPr/>
        </p:nvSpPr>
        <p:spPr>
          <a:xfrm>
            <a:off x="490972" y="4949754"/>
            <a:ext cx="432000" cy="432000"/>
          </a:xfrm>
          <a:prstGeom prst="rect">
            <a:avLst/>
          </a:prstGeom>
          <a:noFill/>
        </p:spPr>
        <p:txBody>
          <a:bodyPr wrap="square" rtlCol="0">
            <a:spAutoFit/>
          </a:bodyPr>
          <a:lstStyle/>
          <a:p>
            <a:r>
              <a:rPr lang="lt-LT"/>
              <a:t> </a:t>
            </a:r>
            <a:r>
              <a:rPr lang="lt-LT" b="1">
                <a:solidFill>
                  <a:srgbClr val="FF0000"/>
                </a:solidFill>
              </a:rPr>
              <a:t>1</a:t>
            </a:r>
            <a:endParaRPr lang="en-US" b="1">
              <a:solidFill>
                <a:srgbClr val="FF0000"/>
              </a:solidFill>
            </a:endParaRPr>
          </a:p>
        </p:txBody>
      </p:sp>
      <p:pic>
        <p:nvPicPr>
          <p:cNvPr id="4" name="Picture 3">
            <a:extLst>
              <a:ext uri="{FF2B5EF4-FFF2-40B4-BE49-F238E27FC236}">
                <a16:creationId xmlns:a16="http://schemas.microsoft.com/office/drawing/2014/main" id="{FBF59C12-EF40-08CA-B11A-061D033D0F55}"/>
              </a:ext>
            </a:extLst>
          </p:cNvPr>
          <p:cNvPicPr>
            <a:picLocks noChangeAspect="1"/>
          </p:cNvPicPr>
          <p:nvPr/>
        </p:nvPicPr>
        <p:blipFill>
          <a:blip r:embed="rId3"/>
          <a:stretch>
            <a:fillRect/>
          </a:stretch>
        </p:blipFill>
        <p:spPr>
          <a:xfrm>
            <a:off x="991686" y="3620234"/>
            <a:ext cx="10741792" cy="1818898"/>
          </a:xfrm>
          <a:prstGeom prst="rect">
            <a:avLst/>
          </a:prstGeom>
        </p:spPr>
      </p:pic>
      <p:sp>
        <p:nvSpPr>
          <p:cNvPr id="6" name="Rectangle 5">
            <a:extLst>
              <a:ext uri="{FF2B5EF4-FFF2-40B4-BE49-F238E27FC236}">
                <a16:creationId xmlns:a16="http://schemas.microsoft.com/office/drawing/2014/main" id="{04CF12F3-22FD-79E4-DDB4-58975015C7A3}"/>
              </a:ext>
            </a:extLst>
          </p:cNvPr>
          <p:cNvSpPr/>
          <p:nvPr/>
        </p:nvSpPr>
        <p:spPr>
          <a:xfrm>
            <a:off x="1081548" y="5004683"/>
            <a:ext cx="10638669" cy="32214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204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FF655-9EC7-0F4B-8C0F-013466B82A4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BB7375B5-AEE6-53A8-793A-AF8B3BF0A5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CF11E7FB-7FF4-85D4-B677-C9DF71203AAB}"/>
              </a:ext>
            </a:extLst>
          </p:cNvPr>
          <p:cNvSpPr>
            <a:spLocks noGrp="1"/>
          </p:cNvSpPr>
          <p:nvPr>
            <p:ph type="title"/>
          </p:nvPr>
        </p:nvSpPr>
        <p:spPr>
          <a:xfrm>
            <a:off x="658759" y="1"/>
            <a:ext cx="10984601" cy="2693162"/>
          </a:xfrm>
        </p:spPr>
        <p:txBody>
          <a:bodyPr>
            <a:noAutofit/>
          </a:bodyPr>
          <a:lstStyle/>
          <a:p>
            <a:pPr marL="72000" indent="-324000">
              <a:lnSpc>
                <a:spcPct val="112000"/>
              </a:lnSpc>
              <a:spcAft>
                <a:spcPts val="600"/>
              </a:spcAft>
            </a:pPr>
            <a:r>
              <a:rPr lang="lt-LT" sz="2800" b="1"/>
              <a:t> </a:t>
            </a:r>
            <a:br>
              <a:rPr lang="lt-LT" sz="2800" b="1"/>
            </a:br>
            <a:r>
              <a:rPr lang="lt-LT" sz="2600" b="1">
                <a:latin typeface="+mn-lt"/>
              </a:rPr>
              <a:t>V dalies pildymas  </a:t>
            </a:r>
            <a:br>
              <a:rPr lang="lt-LT" sz="2800" b="1"/>
            </a:br>
            <a:r>
              <a:rPr lang="lt-LT" sz="1800">
                <a:latin typeface="+mn-lt"/>
              </a:rPr>
              <a:t>1.</a:t>
            </a:r>
            <a:r>
              <a:rPr lang="lt-LT" sz="2800" b="1"/>
              <a:t> </a:t>
            </a:r>
            <a:r>
              <a:rPr lang="lt-LT" sz="1800">
                <a:latin typeface="+mn-lt"/>
              </a:rPr>
              <a:t>V.1</a:t>
            </a:r>
            <a:r>
              <a:rPr lang="lt-LT" sz="1800" b="1">
                <a:latin typeface="+mn-lt"/>
              </a:rPr>
              <a:t> </a:t>
            </a:r>
            <a:r>
              <a:rPr lang="lt-LT" sz="1800">
                <a:latin typeface="+mn-lt"/>
              </a:rPr>
              <a:t>p.</a:t>
            </a:r>
            <a:r>
              <a:rPr lang="lt-LT" sz="1800" b="1">
                <a:latin typeface="+mn-lt"/>
              </a:rPr>
              <a:t> </a:t>
            </a:r>
            <a:r>
              <a:rPr lang="lt-LT" sz="1800">
                <a:latin typeface="+mn-lt"/>
              </a:rPr>
              <a:t>nurodykite supaprastintų pirkimų, nurodytų VPĮ 25 str. 3 d., bendrą sutarčių vertę ir bendrą pirkimų skaičių.</a:t>
            </a:r>
            <a:br>
              <a:rPr lang="lt-LT" sz="1800">
                <a:latin typeface="+mn-lt"/>
              </a:rPr>
            </a:br>
            <a:r>
              <a:rPr lang="lt-LT" sz="1500">
                <a:latin typeface="+mn-lt"/>
              </a:rPr>
              <a:t>Pildoma, kai supaprastintus pirkimus atlieka LR diplomatinės atstovybės užsienio valstybėse, LR atstovybės prie tarptautinių organizacijų, konsulinių įstaigų ir specialiųjų misijų, taip pat kitos perkančiosios organizacijos, kurios užsienyje įsigyja prekių, paslaugų ar darbų.</a:t>
            </a:r>
            <a:br>
              <a:rPr lang="lt-LT" sz="1500">
                <a:latin typeface="+mn-lt"/>
              </a:rPr>
            </a:br>
            <a:br>
              <a:rPr lang="lt-LT" sz="1500">
                <a:latin typeface="+mn-lt"/>
              </a:rPr>
            </a:br>
            <a:r>
              <a:rPr lang="lt-LT" sz="1800">
                <a:latin typeface="+mn-lt"/>
              </a:rPr>
              <a:t>2. V.2</a:t>
            </a:r>
            <a:r>
              <a:rPr lang="lt-LT" sz="1800"/>
              <a:t> </a:t>
            </a:r>
            <a:r>
              <a:rPr lang="lt-LT" sz="1800">
                <a:latin typeface="+mn-lt"/>
              </a:rPr>
              <a:t>p. nurodykite supaprastintų pirkimų, nurodytų VPĮ 25 str. 4 d., bendrą sutarčių vertę ir bendrą pirkimų skaičių. </a:t>
            </a:r>
            <a:br>
              <a:rPr lang="lt-LT" sz="1800">
                <a:latin typeface="+mn-lt"/>
              </a:rPr>
            </a:br>
            <a:r>
              <a:rPr lang="lt-LT" sz="1500">
                <a:latin typeface="+mn-lt"/>
              </a:rPr>
              <a:t>Pildoma kai atlikti supaprastinti pirkimai įsigijus ypatingos svarbos tarptautiniams renginiams organizuoti reikalingas prekes, paslaugas ar darbus.</a:t>
            </a:r>
            <a:br>
              <a:rPr lang="lt-LT" sz="1500" b="1">
                <a:latin typeface="+mn-lt"/>
              </a:rPr>
            </a:b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2C96E46E-AB73-23F4-CF03-5498A02D1EF9}"/>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13</a:t>
            </a:fld>
            <a:endParaRPr lang="en-US"/>
          </a:p>
        </p:txBody>
      </p:sp>
      <p:sp>
        <p:nvSpPr>
          <p:cNvPr id="8" name="Flowchart: Connector 7">
            <a:extLst>
              <a:ext uri="{FF2B5EF4-FFF2-40B4-BE49-F238E27FC236}">
                <a16:creationId xmlns:a16="http://schemas.microsoft.com/office/drawing/2014/main" id="{F22D857A-D3FD-DB6C-0A14-3BC2B2BB8AAA}"/>
              </a:ext>
            </a:extLst>
          </p:cNvPr>
          <p:cNvSpPr/>
          <p:nvPr/>
        </p:nvSpPr>
        <p:spPr>
          <a:xfrm>
            <a:off x="266400" y="410527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C1307F-08C6-CB1F-D1B1-B9985D2B1240}"/>
              </a:ext>
            </a:extLst>
          </p:cNvPr>
          <p:cNvSpPr txBox="1"/>
          <p:nvPr/>
        </p:nvSpPr>
        <p:spPr>
          <a:xfrm>
            <a:off x="275925" y="4138261"/>
            <a:ext cx="432000" cy="432000"/>
          </a:xfrm>
          <a:prstGeom prst="rect">
            <a:avLst/>
          </a:prstGeom>
          <a:noFill/>
        </p:spPr>
        <p:txBody>
          <a:bodyPr wrap="square" rtlCol="0">
            <a:spAutoFit/>
          </a:bodyPr>
          <a:lstStyle/>
          <a:p>
            <a:r>
              <a:rPr lang="lt-LT" b="1">
                <a:solidFill>
                  <a:srgbClr val="FF0000"/>
                </a:solidFill>
              </a:rPr>
              <a:t> 1</a:t>
            </a:r>
            <a:endParaRPr lang="en-US" b="1">
              <a:solidFill>
                <a:srgbClr val="FF0000"/>
              </a:solidFill>
            </a:endParaRPr>
          </a:p>
        </p:txBody>
      </p:sp>
      <p:sp>
        <p:nvSpPr>
          <p:cNvPr id="11" name="Flowchart: Connector 10">
            <a:extLst>
              <a:ext uri="{FF2B5EF4-FFF2-40B4-BE49-F238E27FC236}">
                <a16:creationId xmlns:a16="http://schemas.microsoft.com/office/drawing/2014/main" id="{1F46ED26-12B5-2521-95CC-7CEC5208DC89}"/>
              </a:ext>
            </a:extLst>
          </p:cNvPr>
          <p:cNvSpPr/>
          <p:nvPr/>
        </p:nvSpPr>
        <p:spPr>
          <a:xfrm>
            <a:off x="306041" y="574726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51F86AC-4A8B-D9DE-8934-36EE8D7D6D6E}"/>
              </a:ext>
            </a:extLst>
          </p:cNvPr>
          <p:cNvSpPr txBox="1"/>
          <p:nvPr/>
        </p:nvSpPr>
        <p:spPr>
          <a:xfrm>
            <a:off x="365037" y="5766377"/>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pic>
        <p:nvPicPr>
          <p:cNvPr id="4" name="Picture 3">
            <a:extLst>
              <a:ext uri="{FF2B5EF4-FFF2-40B4-BE49-F238E27FC236}">
                <a16:creationId xmlns:a16="http://schemas.microsoft.com/office/drawing/2014/main" id="{0DDA4A74-C5A2-F3B7-4B37-E6A33DA919B4}"/>
              </a:ext>
            </a:extLst>
          </p:cNvPr>
          <p:cNvPicPr>
            <a:picLocks noChangeAspect="1"/>
          </p:cNvPicPr>
          <p:nvPr/>
        </p:nvPicPr>
        <p:blipFill>
          <a:blip r:embed="rId3"/>
          <a:stretch>
            <a:fillRect/>
          </a:stretch>
        </p:blipFill>
        <p:spPr>
          <a:xfrm>
            <a:off x="815770" y="3016243"/>
            <a:ext cx="9476132" cy="3613355"/>
          </a:xfrm>
          <a:prstGeom prst="rect">
            <a:avLst/>
          </a:prstGeom>
        </p:spPr>
      </p:pic>
      <p:sp>
        <p:nvSpPr>
          <p:cNvPr id="5" name="Rectangle 4">
            <a:extLst>
              <a:ext uri="{FF2B5EF4-FFF2-40B4-BE49-F238E27FC236}">
                <a16:creationId xmlns:a16="http://schemas.microsoft.com/office/drawing/2014/main" id="{21549737-C32F-D661-DB76-7E6E709BF4D7}"/>
              </a:ext>
            </a:extLst>
          </p:cNvPr>
          <p:cNvSpPr/>
          <p:nvPr/>
        </p:nvSpPr>
        <p:spPr>
          <a:xfrm>
            <a:off x="914400" y="4227870"/>
            <a:ext cx="9301316" cy="24580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2297449-DED6-018B-28FE-A86A052EF8CB}"/>
              </a:ext>
            </a:extLst>
          </p:cNvPr>
          <p:cNvSpPr/>
          <p:nvPr/>
        </p:nvSpPr>
        <p:spPr>
          <a:xfrm>
            <a:off x="914400" y="4719484"/>
            <a:ext cx="9301316" cy="24580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47BA38-3E5E-4377-5388-6C07D42A58BF}"/>
              </a:ext>
            </a:extLst>
          </p:cNvPr>
          <p:cNvSpPr/>
          <p:nvPr/>
        </p:nvSpPr>
        <p:spPr>
          <a:xfrm>
            <a:off x="914400" y="5840361"/>
            <a:ext cx="9301316" cy="24580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8BA538A-CA89-65AC-4180-2BC06F2F48D5}"/>
              </a:ext>
            </a:extLst>
          </p:cNvPr>
          <p:cNvSpPr/>
          <p:nvPr/>
        </p:nvSpPr>
        <p:spPr>
          <a:xfrm>
            <a:off x="914400" y="6331973"/>
            <a:ext cx="9301316" cy="24580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5487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5BE6A-CFA3-DFCC-0063-50AC47BD1061}"/>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ABF3E79-290C-2E48-7998-8FD90DE349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350132D-32C8-8643-EA1E-74CE06EDE8B3}"/>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4564003A-DF57-10D1-3E42-BFB7DA610906}"/>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14</a:t>
            </a:fld>
            <a:endParaRPr lang="en-US"/>
          </a:p>
        </p:txBody>
      </p:sp>
      <p:sp>
        <p:nvSpPr>
          <p:cNvPr id="5" name="TextBox 4">
            <a:extLst>
              <a:ext uri="{FF2B5EF4-FFF2-40B4-BE49-F238E27FC236}">
                <a16:creationId xmlns:a16="http://schemas.microsoft.com/office/drawing/2014/main" id="{57C561BE-A10E-E714-498F-AB187FCD730D}"/>
              </a:ext>
            </a:extLst>
          </p:cNvPr>
          <p:cNvSpPr txBox="1"/>
          <p:nvPr/>
        </p:nvSpPr>
        <p:spPr>
          <a:xfrm>
            <a:off x="668927" y="137652"/>
            <a:ext cx="10695042" cy="2708434"/>
          </a:xfrm>
          <a:prstGeom prst="rect">
            <a:avLst/>
          </a:prstGeom>
          <a:noFill/>
        </p:spPr>
        <p:txBody>
          <a:bodyPr wrap="square" rtlCol="0">
            <a:spAutoFit/>
          </a:bodyPr>
          <a:lstStyle/>
          <a:p>
            <a:r>
              <a:rPr lang="lt-LT" sz="2600" b="1"/>
              <a:t>VI dalies pildymas (a)</a:t>
            </a:r>
          </a:p>
          <a:p>
            <a:endParaRPr lang="lt-LT" b="1"/>
          </a:p>
          <a:p>
            <a:r>
              <a:rPr lang="lt-LT"/>
              <a:t>1. Šioje dalyje nurodykite pirkimus, po kurių sudarytų </a:t>
            </a:r>
            <a:r>
              <a:rPr lang="lt-LT" b="1"/>
              <a:t>sutarčių nereikalaujama paskelbti </a:t>
            </a:r>
            <a:r>
              <a:rPr lang="lt-LT"/>
              <a:t>pagal VPĮ 86 str. 9 d. / KSPĮ 94 str. 9 d. Pildoma atskirai tarptautiniams, supaprastintiems ir mažos vertės pirkimams.</a:t>
            </a:r>
          </a:p>
          <a:p>
            <a:r>
              <a:rPr lang="lt-LT"/>
              <a:t>2. VI.1 p. pildykite informaciją apie </a:t>
            </a:r>
            <a:r>
              <a:rPr lang="lt-LT" b="1"/>
              <a:t>tarptautinius</a:t>
            </a:r>
            <a:r>
              <a:rPr lang="lt-LT"/>
              <a:t> pirkimus, po kurių sudarytų sutarčių nereikalaujama paskelbti pagal VPĮ 86 str. 9 d. / KSPĮ 94 str. 9 d. </a:t>
            </a:r>
          </a:p>
          <a:p>
            <a:endParaRPr lang="lt-LT" b="1"/>
          </a:p>
          <a:p>
            <a:endParaRPr lang="lt-LT" b="1"/>
          </a:p>
          <a:p>
            <a:r>
              <a:rPr lang="lt-LT" b="1"/>
              <a:t> </a:t>
            </a:r>
          </a:p>
        </p:txBody>
      </p:sp>
      <p:sp>
        <p:nvSpPr>
          <p:cNvPr id="9" name="Flowchart: Connector 8">
            <a:extLst>
              <a:ext uri="{FF2B5EF4-FFF2-40B4-BE49-F238E27FC236}">
                <a16:creationId xmlns:a16="http://schemas.microsoft.com/office/drawing/2014/main" id="{AA5AEC0B-0AEF-94D3-0223-D2470F55888A}"/>
              </a:ext>
            </a:extLst>
          </p:cNvPr>
          <p:cNvSpPr/>
          <p:nvPr/>
        </p:nvSpPr>
        <p:spPr>
          <a:xfrm>
            <a:off x="185696" y="225658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71CD2F3-CE0D-A935-C92A-6A31F6755683}"/>
              </a:ext>
            </a:extLst>
          </p:cNvPr>
          <p:cNvSpPr txBox="1"/>
          <p:nvPr/>
        </p:nvSpPr>
        <p:spPr>
          <a:xfrm>
            <a:off x="195864" y="2310305"/>
            <a:ext cx="432000" cy="432000"/>
          </a:xfrm>
          <a:prstGeom prst="rect">
            <a:avLst/>
          </a:prstGeom>
          <a:noFill/>
        </p:spPr>
        <p:txBody>
          <a:bodyPr wrap="square" rtlCol="0">
            <a:spAutoFit/>
          </a:bodyPr>
          <a:lstStyle/>
          <a:p>
            <a:r>
              <a:rPr lang="lt-LT"/>
              <a:t> </a:t>
            </a:r>
            <a:r>
              <a:rPr lang="lt-LT" b="1">
                <a:solidFill>
                  <a:srgbClr val="FF0000"/>
                </a:solidFill>
              </a:rPr>
              <a:t>1</a:t>
            </a:r>
            <a:endParaRPr lang="en-US" b="1">
              <a:solidFill>
                <a:srgbClr val="FF0000"/>
              </a:solidFill>
            </a:endParaRPr>
          </a:p>
        </p:txBody>
      </p:sp>
      <p:sp>
        <p:nvSpPr>
          <p:cNvPr id="16" name="Flowchart: Connector 15">
            <a:extLst>
              <a:ext uri="{FF2B5EF4-FFF2-40B4-BE49-F238E27FC236}">
                <a16:creationId xmlns:a16="http://schemas.microsoft.com/office/drawing/2014/main" id="{63B32793-8C6D-EE00-B91C-5B55717F6538}"/>
              </a:ext>
            </a:extLst>
          </p:cNvPr>
          <p:cNvSpPr/>
          <p:nvPr/>
        </p:nvSpPr>
        <p:spPr>
          <a:xfrm>
            <a:off x="187690" y="525104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6C20B5D-06E2-0498-D54A-4DA5C9CB603E}"/>
              </a:ext>
            </a:extLst>
          </p:cNvPr>
          <p:cNvSpPr txBox="1"/>
          <p:nvPr/>
        </p:nvSpPr>
        <p:spPr>
          <a:xfrm>
            <a:off x="208222" y="5288936"/>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4" name="Picture 3">
            <a:extLst>
              <a:ext uri="{FF2B5EF4-FFF2-40B4-BE49-F238E27FC236}">
                <a16:creationId xmlns:a16="http://schemas.microsoft.com/office/drawing/2014/main" id="{67215D4A-A76C-DBC1-A52D-FCA132F86DBD}"/>
              </a:ext>
            </a:extLst>
          </p:cNvPr>
          <p:cNvPicPr>
            <a:picLocks noChangeAspect="1"/>
          </p:cNvPicPr>
          <p:nvPr/>
        </p:nvPicPr>
        <p:blipFill>
          <a:blip r:embed="rId3"/>
          <a:stretch>
            <a:fillRect/>
          </a:stretch>
        </p:blipFill>
        <p:spPr>
          <a:xfrm>
            <a:off x="709990" y="2118636"/>
            <a:ext cx="10612916" cy="4253589"/>
          </a:xfrm>
          <a:prstGeom prst="rect">
            <a:avLst/>
          </a:prstGeom>
        </p:spPr>
      </p:pic>
      <p:sp>
        <p:nvSpPr>
          <p:cNvPr id="8" name="Rectangle 7">
            <a:extLst>
              <a:ext uri="{FF2B5EF4-FFF2-40B4-BE49-F238E27FC236}">
                <a16:creationId xmlns:a16="http://schemas.microsoft.com/office/drawing/2014/main" id="{CA8E9B56-6767-22EA-01CB-630F31A82858}"/>
              </a:ext>
            </a:extLst>
          </p:cNvPr>
          <p:cNvSpPr/>
          <p:nvPr/>
        </p:nvSpPr>
        <p:spPr>
          <a:xfrm>
            <a:off x="709990" y="2145268"/>
            <a:ext cx="10612916" cy="239723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B0852E-6879-FE68-99DA-5566BC03B5E3}"/>
              </a:ext>
            </a:extLst>
          </p:cNvPr>
          <p:cNvSpPr/>
          <p:nvPr/>
        </p:nvSpPr>
        <p:spPr>
          <a:xfrm>
            <a:off x="796413" y="5326827"/>
            <a:ext cx="10526493" cy="35621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9CFA9B-112F-7529-BB8B-EB57D94301E6}"/>
              </a:ext>
            </a:extLst>
          </p:cNvPr>
          <p:cNvSpPr/>
          <p:nvPr/>
        </p:nvSpPr>
        <p:spPr>
          <a:xfrm>
            <a:off x="816077" y="5919019"/>
            <a:ext cx="10506829" cy="3048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2938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50F52-B4DF-8F88-A69D-B98875E0A42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1E9822F-DDFD-7415-C185-BD51428D428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7D5FB40A-DCE1-14C4-9D5F-5FCF7613D9A7}"/>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E1234B5B-F1AC-EE55-5BE8-494941810BDD}"/>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15</a:t>
            </a:fld>
            <a:endParaRPr lang="en-US"/>
          </a:p>
        </p:txBody>
      </p:sp>
      <p:sp>
        <p:nvSpPr>
          <p:cNvPr id="3" name="TextBox 2">
            <a:extLst>
              <a:ext uri="{FF2B5EF4-FFF2-40B4-BE49-F238E27FC236}">
                <a16:creationId xmlns:a16="http://schemas.microsoft.com/office/drawing/2014/main" id="{588F54EC-BCC7-12B8-0DB9-2402AA27BEAE}"/>
              </a:ext>
            </a:extLst>
          </p:cNvPr>
          <p:cNvSpPr txBox="1"/>
          <p:nvPr/>
        </p:nvSpPr>
        <p:spPr>
          <a:xfrm>
            <a:off x="845574" y="855406"/>
            <a:ext cx="10215715" cy="1323439"/>
          </a:xfrm>
          <a:prstGeom prst="rect">
            <a:avLst/>
          </a:prstGeom>
          <a:noFill/>
        </p:spPr>
        <p:txBody>
          <a:bodyPr wrap="square" rtlCol="0">
            <a:spAutoFit/>
          </a:bodyPr>
          <a:lstStyle/>
          <a:p>
            <a:r>
              <a:rPr lang="en-US" sz="2600" b="1"/>
              <a:t>VI </a:t>
            </a:r>
            <a:r>
              <a:rPr lang="en-US" sz="2600" b="1" err="1"/>
              <a:t>dalies</a:t>
            </a:r>
            <a:r>
              <a:rPr lang="en-US" sz="2600" b="1"/>
              <a:t> </a:t>
            </a:r>
            <a:r>
              <a:rPr lang="en-US" sz="2600" b="1" err="1"/>
              <a:t>pildymas</a:t>
            </a:r>
            <a:r>
              <a:rPr lang="en-US" sz="2600" b="1"/>
              <a:t> (</a:t>
            </a:r>
            <a:r>
              <a:rPr lang="lt-LT" sz="2600" b="1"/>
              <a:t>b</a:t>
            </a:r>
            <a:r>
              <a:rPr lang="en-US" sz="2600" b="1"/>
              <a:t>)</a:t>
            </a:r>
            <a:endParaRPr lang="lt-LT" sz="2600" b="1"/>
          </a:p>
          <a:p>
            <a:endParaRPr lang="lt-LT" b="1"/>
          </a:p>
          <a:p>
            <a:r>
              <a:rPr lang="lt-LT"/>
              <a:t>3. VI.2 p. pildykite informaciją apie </a:t>
            </a:r>
            <a:r>
              <a:rPr lang="lt-LT" b="1"/>
              <a:t>supaprastintus (be mažos vertės) </a:t>
            </a:r>
            <a:r>
              <a:rPr lang="lt-LT"/>
              <a:t>pirkimus, po kurių sudarytų sutarčių nereikalaujama paskelbti pagal VPĮ 86 str. 9 d. / KSPĮ 94 str. 9 d. </a:t>
            </a:r>
            <a:endParaRPr lang="en-US"/>
          </a:p>
        </p:txBody>
      </p:sp>
      <p:pic>
        <p:nvPicPr>
          <p:cNvPr id="5" name="Picture 4">
            <a:extLst>
              <a:ext uri="{FF2B5EF4-FFF2-40B4-BE49-F238E27FC236}">
                <a16:creationId xmlns:a16="http://schemas.microsoft.com/office/drawing/2014/main" id="{5047D811-887C-005D-F9CA-F8904FDDECAA}"/>
              </a:ext>
            </a:extLst>
          </p:cNvPr>
          <p:cNvPicPr>
            <a:picLocks noChangeAspect="1"/>
          </p:cNvPicPr>
          <p:nvPr/>
        </p:nvPicPr>
        <p:blipFill>
          <a:blip r:embed="rId3"/>
          <a:stretch>
            <a:fillRect/>
          </a:stretch>
        </p:blipFill>
        <p:spPr>
          <a:xfrm>
            <a:off x="845573" y="2833810"/>
            <a:ext cx="10850959" cy="2030642"/>
          </a:xfrm>
          <a:prstGeom prst="rect">
            <a:avLst/>
          </a:prstGeom>
        </p:spPr>
      </p:pic>
      <p:sp>
        <p:nvSpPr>
          <p:cNvPr id="6" name="Rectangle 5">
            <a:extLst>
              <a:ext uri="{FF2B5EF4-FFF2-40B4-BE49-F238E27FC236}">
                <a16:creationId xmlns:a16="http://schemas.microsoft.com/office/drawing/2014/main" id="{E8DBC82A-31FB-58D8-25F7-948D436B5684}"/>
              </a:ext>
            </a:extLst>
          </p:cNvPr>
          <p:cNvSpPr/>
          <p:nvPr/>
        </p:nvSpPr>
        <p:spPr>
          <a:xfrm>
            <a:off x="1071716" y="3805084"/>
            <a:ext cx="3136490" cy="2753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575352-41B7-69DC-2A00-3B75B19D31E6}"/>
              </a:ext>
            </a:extLst>
          </p:cNvPr>
          <p:cNvSpPr/>
          <p:nvPr/>
        </p:nvSpPr>
        <p:spPr>
          <a:xfrm>
            <a:off x="1071716" y="4375355"/>
            <a:ext cx="3136490" cy="2753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a:extLst>
              <a:ext uri="{FF2B5EF4-FFF2-40B4-BE49-F238E27FC236}">
                <a16:creationId xmlns:a16="http://schemas.microsoft.com/office/drawing/2014/main" id="{084C5F06-D8C1-D63D-D470-6192CB5A1C2F}"/>
              </a:ext>
            </a:extLst>
          </p:cNvPr>
          <p:cNvSpPr/>
          <p:nvPr/>
        </p:nvSpPr>
        <p:spPr>
          <a:xfrm>
            <a:off x="310953" y="372673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3B9AD-75B6-D767-E898-295CD3D9BD62}"/>
              </a:ext>
            </a:extLst>
          </p:cNvPr>
          <p:cNvSpPr txBox="1"/>
          <p:nvPr/>
        </p:nvSpPr>
        <p:spPr>
          <a:xfrm>
            <a:off x="369944" y="3766918"/>
            <a:ext cx="43200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Tree>
    <p:extLst>
      <p:ext uri="{BB962C8B-B14F-4D97-AF65-F5344CB8AC3E}">
        <p14:creationId xmlns:p14="http://schemas.microsoft.com/office/powerpoint/2010/main" val="4137951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8A779-C550-A5C6-61BC-7714A80C3CC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B4D5DF9C-B9C7-5C07-E41F-1A34C4A58F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1C4E43D4-C503-34D6-8074-907C3588F508}"/>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408FE790-617A-CA7E-EA8D-97BE0691EEE7}"/>
              </a:ext>
            </a:extLst>
          </p:cNvPr>
          <p:cNvSpPr>
            <a:spLocks noGrp="1"/>
          </p:cNvSpPr>
          <p:nvPr>
            <p:ph type="sldNum" sz="quarter" idx="12"/>
          </p:nvPr>
        </p:nvSpPr>
        <p:spPr>
          <a:xfrm>
            <a:off x="8610599" y="6432550"/>
            <a:ext cx="3395133" cy="365125"/>
          </a:xfrm>
        </p:spPr>
        <p:txBody>
          <a:bodyPr/>
          <a:lstStyle/>
          <a:p>
            <a:fld id="{49EC5416-78B8-4F37-B286-A40543F63F6D}" type="slidenum">
              <a:rPr lang="en-US" smtClean="0"/>
              <a:pPr/>
              <a:t>16</a:t>
            </a:fld>
            <a:endParaRPr lang="en-US"/>
          </a:p>
        </p:txBody>
      </p:sp>
      <p:sp>
        <p:nvSpPr>
          <p:cNvPr id="4" name="TextBox 3">
            <a:extLst>
              <a:ext uri="{FF2B5EF4-FFF2-40B4-BE49-F238E27FC236}">
                <a16:creationId xmlns:a16="http://schemas.microsoft.com/office/drawing/2014/main" id="{BAE3DBCA-A3C0-FEB6-3E3D-A526C53C1B91}"/>
              </a:ext>
            </a:extLst>
          </p:cNvPr>
          <p:cNvSpPr txBox="1"/>
          <p:nvPr/>
        </p:nvSpPr>
        <p:spPr>
          <a:xfrm>
            <a:off x="838201" y="137652"/>
            <a:ext cx="10350910" cy="2985433"/>
          </a:xfrm>
          <a:prstGeom prst="rect">
            <a:avLst/>
          </a:prstGeom>
          <a:noFill/>
        </p:spPr>
        <p:txBody>
          <a:bodyPr wrap="square" rtlCol="0">
            <a:spAutoFit/>
          </a:bodyPr>
          <a:lstStyle/>
          <a:p>
            <a:r>
              <a:rPr lang="en-US" sz="2600" b="1"/>
              <a:t>VI </a:t>
            </a:r>
            <a:r>
              <a:rPr lang="en-US" sz="2600" b="1" err="1"/>
              <a:t>dalies</a:t>
            </a:r>
            <a:r>
              <a:rPr lang="en-US" sz="2600" b="1"/>
              <a:t> </a:t>
            </a:r>
            <a:r>
              <a:rPr lang="en-US" sz="2600" b="1" err="1"/>
              <a:t>pildymas</a:t>
            </a:r>
            <a:r>
              <a:rPr lang="en-US" sz="2600" b="1"/>
              <a:t> (</a:t>
            </a:r>
            <a:r>
              <a:rPr lang="lt-LT" sz="2600" b="1"/>
              <a:t>c</a:t>
            </a:r>
            <a:r>
              <a:rPr lang="en-US" sz="2600" b="1"/>
              <a:t>)</a:t>
            </a:r>
            <a:endParaRPr lang="lt-LT" sz="2600" b="1"/>
          </a:p>
          <a:p>
            <a:endParaRPr lang="lt-LT"/>
          </a:p>
          <a:p>
            <a:r>
              <a:rPr lang="lt-LT"/>
              <a:t>4. VI.3 p. pildykite informaciją apie </a:t>
            </a:r>
            <a:r>
              <a:rPr lang="lt-LT" b="1"/>
              <a:t>mažos vertės pirkimus</a:t>
            </a:r>
            <a:r>
              <a:rPr lang="lt-LT"/>
              <a:t>, po kurių sudarytų sutarčių nereikalaujama paskelbti pagal VPĮ 86 str. 9 d. / KSPĮ 94 str. 9 d., įskaitant </a:t>
            </a:r>
            <a:r>
              <a:rPr lang="lt-LT" b="1"/>
              <a:t>informaciją apie žodžiu sudarytas </a:t>
            </a:r>
            <a:r>
              <a:rPr lang="lt-LT"/>
              <a:t>sutartis. Šioje dalyje pirkimų vykdytojai, kuriems taikytos VPĮ 25 str. 5 d. / KSPĮ 37 str. 4 d. nuostatos nurodo bendrą sudarytų sutarčių vertę ir pirkimų, sudarius tokias sutartis, bendrą skaičių.</a:t>
            </a:r>
          </a:p>
          <a:p>
            <a:r>
              <a:rPr lang="lt-LT"/>
              <a:t>5. Pildykite informaciją apie </a:t>
            </a:r>
            <a:r>
              <a:rPr lang="lt-LT" b="1"/>
              <a:t>inovatyvius mažos vertės </a:t>
            </a:r>
            <a:r>
              <a:rPr lang="lt-LT"/>
              <a:t>pirkimus po kurių sudarytų sutarčių nereikalaujama paskelbti pagal VPĮ 86 str. 9 d. / KSPĮ 94 str. 9 d., įskaitant </a:t>
            </a:r>
            <a:r>
              <a:rPr lang="lt-LT" b="1"/>
              <a:t>informaciją apie inovatyvias žodžiu sudarytas </a:t>
            </a:r>
            <a:r>
              <a:rPr lang="lt-LT"/>
              <a:t>sutartis.</a:t>
            </a:r>
          </a:p>
          <a:p>
            <a:endParaRPr lang="en-US"/>
          </a:p>
        </p:txBody>
      </p:sp>
      <p:pic>
        <p:nvPicPr>
          <p:cNvPr id="8" name="Picture 7">
            <a:extLst>
              <a:ext uri="{FF2B5EF4-FFF2-40B4-BE49-F238E27FC236}">
                <a16:creationId xmlns:a16="http://schemas.microsoft.com/office/drawing/2014/main" id="{DB4E5BE2-81EF-06E9-811F-41803EC870B7}"/>
              </a:ext>
            </a:extLst>
          </p:cNvPr>
          <p:cNvPicPr>
            <a:picLocks noChangeAspect="1"/>
          </p:cNvPicPr>
          <p:nvPr/>
        </p:nvPicPr>
        <p:blipFill>
          <a:blip r:embed="rId3"/>
          <a:stretch>
            <a:fillRect/>
          </a:stretch>
        </p:blipFill>
        <p:spPr>
          <a:xfrm>
            <a:off x="838200" y="2793533"/>
            <a:ext cx="9694608" cy="3694758"/>
          </a:xfrm>
          <a:prstGeom prst="rect">
            <a:avLst/>
          </a:prstGeom>
        </p:spPr>
      </p:pic>
      <p:sp>
        <p:nvSpPr>
          <p:cNvPr id="11" name="Rectangle 10">
            <a:extLst>
              <a:ext uri="{FF2B5EF4-FFF2-40B4-BE49-F238E27FC236}">
                <a16:creationId xmlns:a16="http://schemas.microsoft.com/office/drawing/2014/main" id="{1CD4B14E-BF3D-25FC-73F1-DBDFDAEA7FF7}"/>
              </a:ext>
            </a:extLst>
          </p:cNvPr>
          <p:cNvSpPr/>
          <p:nvPr/>
        </p:nvSpPr>
        <p:spPr>
          <a:xfrm>
            <a:off x="993058" y="3860875"/>
            <a:ext cx="2821858" cy="3085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31430E8-48C3-78D8-A423-A5708E90CC6E}"/>
              </a:ext>
            </a:extLst>
          </p:cNvPr>
          <p:cNvSpPr/>
          <p:nvPr/>
        </p:nvSpPr>
        <p:spPr>
          <a:xfrm>
            <a:off x="993058" y="4440435"/>
            <a:ext cx="2821858" cy="3085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31E64BFD-899E-6FB0-0B42-5C1C0D61E11C}"/>
              </a:ext>
            </a:extLst>
          </p:cNvPr>
          <p:cNvSpPr/>
          <p:nvPr/>
        </p:nvSpPr>
        <p:spPr>
          <a:xfrm>
            <a:off x="322932" y="382186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536D9D-2AC6-BC8F-ACD0-8AC2107F8A30}"/>
              </a:ext>
            </a:extLst>
          </p:cNvPr>
          <p:cNvSpPr txBox="1"/>
          <p:nvPr/>
        </p:nvSpPr>
        <p:spPr>
          <a:xfrm>
            <a:off x="357037" y="3860875"/>
            <a:ext cx="432000" cy="369332"/>
          </a:xfrm>
          <a:prstGeom prst="rect">
            <a:avLst/>
          </a:prstGeom>
          <a:noFill/>
        </p:spPr>
        <p:txBody>
          <a:bodyPr wrap="square" rtlCol="0">
            <a:spAutoFit/>
          </a:bodyPr>
          <a:lstStyle/>
          <a:p>
            <a:r>
              <a:rPr lang="lt-LT" b="1">
                <a:solidFill>
                  <a:srgbClr val="FF0000"/>
                </a:solidFill>
              </a:rPr>
              <a:t> 4</a:t>
            </a:r>
            <a:endParaRPr lang="en-US" b="1">
              <a:solidFill>
                <a:srgbClr val="FF0000"/>
              </a:solidFill>
            </a:endParaRPr>
          </a:p>
        </p:txBody>
      </p:sp>
      <p:sp>
        <p:nvSpPr>
          <p:cNvPr id="16" name="Rectangle 15">
            <a:extLst>
              <a:ext uri="{FF2B5EF4-FFF2-40B4-BE49-F238E27FC236}">
                <a16:creationId xmlns:a16="http://schemas.microsoft.com/office/drawing/2014/main" id="{3D327195-55D0-924E-5C4A-CEC8D3BDE096}"/>
              </a:ext>
            </a:extLst>
          </p:cNvPr>
          <p:cNvSpPr/>
          <p:nvPr/>
        </p:nvSpPr>
        <p:spPr>
          <a:xfrm>
            <a:off x="1002893" y="5438372"/>
            <a:ext cx="2821858" cy="3085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EC3B769-F159-7107-CA53-5223501BF7B8}"/>
              </a:ext>
            </a:extLst>
          </p:cNvPr>
          <p:cNvSpPr/>
          <p:nvPr/>
        </p:nvSpPr>
        <p:spPr>
          <a:xfrm>
            <a:off x="993058" y="6007510"/>
            <a:ext cx="2821858" cy="3085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19DC510D-859A-9EE4-0360-EEA5A40C0A9D}"/>
              </a:ext>
            </a:extLst>
          </p:cNvPr>
          <p:cNvSpPr/>
          <p:nvPr/>
        </p:nvSpPr>
        <p:spPr>
          <a:xfrm>
            <a:off x="333687" y="54383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079EE60-7C5B-14EE-7B48-7AE900213B08}"/>
              </a:ext>
            </a:extLst>
          </p:cNvPr>
          <p:cNvSpPr txBox="1"/>
          <p:nvPr/>
        </p:nvSpPr>
        <p:spPr>
          <a:xfrm>
            <a:off x="333687" y="5465170"/>
            <a:ext cx="432000" cy="369332"/>
          </a:xfrm>
          <a:prstGeom prst="rect">
            <a:avLst/>
          </a:prstGeom>
          <a:noFill/>
        </p:spPr>
        <p:txBody>
          <a:bodyPr wrap="square" rtlCol="0">
            <a:spAutoFit/>
          </a:bodyPr>
          <a:lstStyle/>
          <a:p>
            <a:r>
              <a:rPr lang="lt-LT" b="1">
                <a:solidFill>
                  <a:srgbClr val="FF0000"/>
                </a:solidFill>
              </a:rPr>
              <a:t> 5</a:t>
            </a:r>
            <a:endParaRPr lang="en-US" b="1">
              <a:solidFill>
                <a:srgbClr val="FF0000"/>
              </a:solidFill>
            </a:endParaRPr>
          </a:p>
        </p:txBody>
      </p:sp>
    </p:spTree>
    <p:extLst>
      <p:ext uri="{BB962C8B-B14F-4D97-AF65-F5344CB8AC3E}">
        <p14:creationId xmlns:p14="http://schemas.microsoft.com/office/powerpoint/2010/main" val="4257707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84C4B-DC2D-BD7F-6ED3-37A8BA87CA8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892F17B-5E48-C76C-988A-B924B1D282A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CAF3043D-70F0-7BB4-F596-DE261AA2B6DE}"/>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B4F76882-84D1-E6F8-1EDB-5D42D97AEDEF}"/>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17</a:t>
            </a:fld>
            <a:endParaRPr lang="en-US"/>
          </a:p>
        </p:txBody>
      </p:sp>
      <p:sp>
        <p:nvSpPr>
          <p:cNvPr id="9" name="TextBox 8">
            <a:extLst>
              <a:ext uri="{FF2B5EF4-FFF2-40B4-BE49-F238E27FC236}">
                <a16:creationId xmlns:a16="http://schemas.microsoft.com/office/drawing/2014/main" id="{464BAA41-2EFC-FC57-034B-A28B8375F720}"/>
              </a:ext>
            </a:extLst>
          </p:cNvPr>
          <p:cNvSpPr txBox="1"/>
          <p:nvPr/>
        </p:nvSpPr>
        <p:spPr>
          <a:xfrm>
            <a:off x="747252" y="481780"/>
            <a:ext cx="10028903" cy="1652632"/>
          </a:xfrm>
          <a:prstGeom prst="rect">
            <a:avLst/>
          </a:prstGeom>
          <a:noFill/>
        </p:spPr>
        <p:txBody>
          <a:bodyPr wrap="square" rtlCol="0">
            <a:spAutoFit/>
          </a:bodyPr>
          <a:lstStyle/>
          <a:p>
            <a:r>
              <a:rPr lang="lt-LT" sz="2600" b="1"/>
              <a:t>   </a:t>
            </a:r>
            <a:r>
              <a:rPr lang="en-US" sz="2600" b="1"/>
              <a:t>V</a:t>
            </a:r>
            <a:r>
              <a:rPr lang="lt-LT" sz="2600" b="1"/>
              <a:t>II</a:t>
            </a:r>
            <a:r>
              <a:rPr lang="en-US" sz="2600" b="1"/>
              <a:t> </a:t>
            </a:r>
            <a:r>
              <a:rPr lang="en-US" sz="2600" b="1" err="1"/>
              <a:t>dalies</a:t>
            </a:r>
            <a:r>
              <a:rPr lang="en-US" sz="2600" b="1"/>
              <a:t> </a:t>
            </a:r>
            <a:r>
              <a:rPr lang="en-US" sz="2600" b="1" err="1"/>
              <a:t>pildymas</a:t>
            </a:r>
            <a:r>
              <a:rPr lang="lt-LT" sz="2600" b="1"/>
              <a:t> (a)</a:t>
            </a:r>
          </a:p>
          <a:p>
            <a:endParaRPr lang="lt-LT" sz="1500" b="1"/>
          </a:p>
          <a:p>
            <a:pPr marL="252000" indent="-324000">
              <a:lnSpc>
                <a:spcPct val="114000"/>
              </a:lnSpc>
            </a:pPr>
            <a:r>
              <a:rPr lang="lt-LT"/>
              <a:t>	1. Pasirinkite ar buvo vykdyti VPĮ 10 str. arba KSPĮ 19 str. nurodyti vidaus sandoriai ir (arba) KSPĮ 19</a:t>
            </a:r>
            <a:r>
              <a:rPr lang="lt-LT" baseline="30000"/>
              <a:t>1 </a:t>
            </a:r>
            <a:r>
              <a:rPr lang="lt-LT"/>
              <a:t>str. nurodyti pirkimai iš susijusių įmonių. Pasirinkus „TAIP“, pildykite išsiskleidusią lentelę, pasirinkus „NE“ - pereikite prie sekančios dalies pildymo.</a:t>
            </a:r>
            <a:endParaRPr lang="en-US" sz="2600"/>
          </a:p>
        </p:txBody>
      </p:sp>
      <p:sp>
        <p:nvSpPr>
          <p:cNvPr id="16" name="Flowchart: Connector 15">
            <a:extLst>
              <a:ext uri="{FF2B5EF4-FFF2-40B4-BE49-F238E27FC236}">
                <a16:creationId xmlns:a16="http://schemas.microsoft.com/office/drawing/2014/main" id="{BE9F7CBF-0308-9E93-ADF7-550B3EEF1306}"/>
              </a:ext>
            </a:extLst>
          </p:cNvPr>
          <p:cNvSpPr/>
          <p:nvPr/>
        </p:nvSpPr>
        <p:spPr>
          <a:xfrm>
            <a:off x="574930" y="399447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9BB02BE-C3FF-79EB-A5CF-4CFF93DB7690}"/>
              </a:ext>
            </a:extLst>
          </p:cNvPr>
          <p:cNvSpPr txBox="1"/>
          <p:nvPr/>
        </p:nvSpPr>
        <p:spPr>
          <a:xfrm>
            <a:off x="614371" y="4023971"/>
            <a:ext cx="432000" cy="432000"/>
          </a:xfrm>
          <a:prstGeom prst="rect">
            <a:avLst/>
          </a:prstGeom>
          <a:noFill/>
        </p:spPr>
        <p:txBody>
          <a:bodyPr wrap="square" rtlCol="0">
            <a:spAutoFit/>
          </a:bodyPr>
          <a:lstStyle/>
          <a:p>
            <a:r>
              <a:rPr lang="lt-LT" b="1">
                <a:solidFill>
                  <a:srgbClr val="FF0000"/>
                </a:solidFill>
              </a:rPr>
              <a:t> 1</a:t>
            </a:r>
            <a:endParaRPr lang="en-US" b="1">
              <a:solidFill>
                <a:srgbClr val="FF0000"/>
              </a:solidFill>
            </a:endParaRPr>
          </a:p>
        </p:txBody>
      </p:sp>
      <p:pic>
        <p:nvPicPr>
          <p:cNvPr id="5" name="Picture 4">
            <a:extLst>
              <a:ext uri="{FF2B5EF4-FFF2-40B4-BE49-F238E27FC236}">
                <a16:creationId xmlns:a16="http://schemas.microsoft.com/office/drawing/2014/main" id="{ACCAA1E2-6387-CF8E-74C9-19C257053CBA}"/>
              </a:ext>
            </a:extLst>
          </p:cNvPr>
          <p:cNvPicPr>
            <a:picLocks noChangeAspect="1"/>
          </p:cNvPicPr>
          <p:nvPr/>
        </p:nvPicPr>
        <p:blipFill>
          <a:blip r:embed="rId3"/>
          <a:stretch>
            <a:fillRect/>
          </a:stretch>
        </p:blipFill>
        <p:spPr>
          <a:xfrm>
            <a:off x="1046370" y="2265683"/>
            <a:ext cx="10570699" cy="2680144"/>
          </a:xfrm>
          <a:prstGeom prst="rect">
            <a:avLst/>
          </a:prstGeom>
        </p:spPr>
      </p:pic>
      <p:sp>
        <p:nvSpPr>
          <p:cNvPr id="6" name="Rectangle 5">
            <a:extLst>
              <a:ext uri="{FF2B5EF4-FFF2-40B4-BE49-F238E27FC236}">
                <a16:creationId xmlns:a16="http://schemas.microsoft.com/office/drawing/2014/main" id="{53243035-F8F3-5657-5A1F-B81BD4D3F1AC}"/>
              </a:ext>
            </a:extLst>
          </p:cNvPr>
          <p:cNvSpPr/>
          <p:nvPr/>
        </p:nvSpPr>
        <p:spPr>
          <a:xfrm>
            <a:off x="1199535" y="4426474"/>
            <a:ext cx="540775" cy="4320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5694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87FB6-EA22-6F37-C7AC-43EEF13AE6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9CCCE8B-9616-6581-3AE6-9A2B3AA64B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E149BB9-6238-26A3-F10A-0DC7AD43C70E}"/>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18</a:t>
            </a:fld>
            <a:endParaRPr lang="en-US"/>
          </a:p>
        </p:txBody>
      </p:sp>
      <p:pic>
        <p:nvPicPr>
          <p:cNvPr id="3" name="Picture 2">
            <a:extLst>
              <a:ext uri="{FF2B5EF4-FFF2-40B4-BE49-F238E27FC236}">
                <a16:creationId xmlns:a16="http://schemas.microsoft.com/office/drawing/2014/main" id="{7390761E-7B6B-6E38-A3EE-486921F343ED}"/>
              </a:ext>
            </a:extLst>
          </p:cNvPr>
          <p:cNvPicPr>
            <a:picLocks noChangeAspect="1"/>
          </p:cNvPicPr>
          <p:nvPr/>
        </p:nvPicPr>
        <p:blipFill>
          <a:blip r:embed="rId3"/>
          <a:stretch>
            <a:fillRect/>
          </a:stretch>
        </p:blipFill>
        <p:spPr>
          <a:xfrm>
            <a:off x="712377" y="2318415"/>
            <a:ext cx="10215715" cy="4296697"/>
          </a:xfrm>
          <a:prstGeom prst="rect">
            <a:avLst/>
          </a:prstGeom>
        </p:spPr>
      </p:pic>
      <p:sp>
        <p:nvSpPr>
          <p:cNvPr id="5" name="TextBox 4">
            <a:extLst>
              <a:ext uri="{FF2B5EF4-FFF2-40B4-BE49-F238E27FC236}">
                <a16:creationId xmlns:a16="http://schemas.microsoft.com/office/drawing/2014/main" id="{E374830E-B8DB-1EF5-C994-DC06DCAAB58C}"/>
              </a:ext>
            </a:extLst>
          </p:cNvPr>
          <p:cNvSpPr txBox="1"/>
          <p:nvPr/>
        </p:nvSpPr>
        <p:spPr>
          <a:xfrm>
            <a:off x="712377" y="60325"/>
            <a:ext cx="10437404" cy="2431435"/>
          </a:xfrm>
          <a:prstGeom prst="rect">
            <a:avLst/>
          </a:prstGeom>
          <a:noFill/>
        </p:spPr>
        <p:txBody>
          <a:bodyPr wrap="square" rtlCol="0">
            <a:spAutoFit/>
          </a:bodyPr>
          <a:lstStyle/>
          <a:p>
            <a:r>
              <a:rPr lang="en-US" sz="2600" b="1"/>
              <a:t>V</a:t>
            </a:r>
            <a:r>
              <a:rPr lang="lt-LT" sz="2600" b="1"/>
              <a:t>II</a:t>
            </a:r>
            <a:r>
              <a:rPr lang="en-US" sz="2600" b="1"/>
              <a:t> </a:t>
            </a:r>
            <a:r>
              <a:rPr lang="en-US" sz="2600" b="1" err="1"/>
              <a:t>dalies</a:t>
            </a:r>
            <a:r>
              <a:rPr lang="en-US" sz="2600" b="1"/>
              <a:t> </a:t>
            </a:r>
            <a:r>
              <a:rPr lang="en-US" sz="2600" b="1" err="1"/>
              <a:t>pildymas</a:t>
            </a:r>
            <a:r>
              <a:rPr lang="lt-LT" sz="2600" b="1"/>
              <a:t> (b)</a:t>
            </a:r>
          </a:p>
          <a:p>
            <a:endParaRPr lang="lt-LT"/>
          </a:p>
          <a:p>
            <a:r>
              <a:rPr lang="lt-LT"/>
              <a:t>2. Išsiskleidusioje lentelėje suveskite informaciją apie sudarytus vidaus sandorius ir (arba) pirkimus iš susijusių įmonių. Kiekvieną sutartį vedame į atskirą eilutę. Paspaudus „Pridėti eilutę“, pridėkite tiek eilučių, kiek reikia. Pridėjus per daug, ištrinkite eilutę (-</a:t>
            </a:r>
            <a:r>
              <a:rPr lang="lt-LT" err="1"/>
              <a:t>es</a:t>
            </a:r>
            <a:r>
              <a:rPr lang="lt-LT"/>
              <a:t>) paspaudę „Šalinti“.</a:t>
            </a:r>
          </a:p>
          <a:p>
            <a:r>
              <a:rPr lang="lt-LT"/>
              <a:t>3. Suveskite informaciją apie vidaus sandorius ir (ar) pirkimus iš susijusių įmonių lentelėje, bendra sutarčių vertė ir bendras skaičius susumuojami automatiškai.</a:t>
            </a:r>
            <a:endParaRPr lang="en-US"/>
          </a:p>
          <a:p>
            <a:endParaRPr lang="en-US"/>
          </a:p>
        </p:txBody>
      </p:sp>
      <p:sp>
        <p:nvSpPr>
          <p:cNvPr id="8" name="Rectangle 7">
            <a:extLst>
              <a:ext uri="{FF2B5EF4-FFF2-40B4-BE49-F238E27FC236}">
                <a16:creationId xmlns:a16="http://schemas.microsoft.com/office/drawing/2014/main" id="{FA9E5EC2-E71C-A9EB-1E81-FC3157677EB2}"/>
              </a:ext>
            </a:extLst>
          </p:cNvPr>
          <p:cNvSpPr/>
          <p:nvPr/>
        </p:nvSpPr>
        <p:spPr>
          <a:xfrm>
            <a:off x="830826" y="4857540"/>
            <a:ext cx="9134168" cy="26547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a:extLst>
              <a:ext uri="{FF2B5EF4-FFF2-40B4-BE49-F238E27FC236}">
                <a16:creationId xmlns:a16="http://schemas.microsoft.com/office/drawing/2014/main" id="{53EDCA23-4F17-0840-833F-8C71DB18E68A}"/>
              </a:ext>
            </a:extLst>
          </p:cNvPr>
          <p:cNvSpPr/>
          <p:nvPr/>
        </p:nvSpPr>
        <p:spPr>
          <a:xfrm>
            <a:off x="246292" y="474938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0F9C363-A8E0-5A21-AAB3-3F661FAF589B}"/>
              </a:ext>
            </a:extLst>
          </p:cNvPr>
          <p:cNvSpPr txBox="1"/>
          <p:nvPr/>
        </p:nvSpPr>
        <p:spPr>
          <a:xfrm>
            <a:off x="306027" y="4774275"/>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14" name="Rectangle 13">
            <a:extLst>
              <a:ext uri="{FF2B5EF4-FFF2-40B4-BE49-F238E27FC236}">
                <a16:creationId xmlns:a16="http://schemas.microsoft.com/office/drawing/2014/main" id="{1DC3CC7B-1758-A377-01C0-5003BFA3E596}"/>
              </a:ext>
            </a:extLst>
          </p:cNvPr>
          <p:cNvSpPr/>
          <p:nvPr/>
        </p:nvSpPr>
        <p:spPr>
          <a:xfrm>
            <a:off x="830826" y="5933615"/>
            <a:ext cx="9134168" cy="26547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F18046D-6229-6D7B-9FC2-515013FA982A}"/>
              </a:ext>
            </a:extLst>
          </p:cNvPr>
          <p:cNvSpPr/>
          <p:nvPr/>
        </p:nvSpPr>
        <p:spPr>
          <a:xfrm>
            <a:off x="838200" y="6299814"/>
            <a:ext cx="9134168" cy="2654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46F42802-2A28-C8BA-0EFE-505794CB7B75}"/>
              </a:ext>
            </a:extLst>
          </p:cNvPr>
          <p:cNvSpPr/>
          <p:nvPr/>
        </p:nvSpPr>
        <p:spPr>
          <a:xfrm>
            <a:off x="247061" y="593361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6084FE0-879B-7D58-DD6C-F57640274273}"/>
              </a:ext>
            </a:extLst>
          </p:cNvPr>
          <p:cNvSpPr txBox="1"/>
          <p:nvPr/>
        </p:nvSpPr>
        <p:spPr>
          <a:xfrm>
            <a:off x="306027" y="5979558"/>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Tree>
    <p:extLst>
      <p:ext uri="{BB962C8B-B14F-4D97-AF65-F5344CB8AC3E}">
        <p14:creationId xmlns:p14="http://schemas.microsoft.com/office/powerpoint/2010/main" val="1092515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DD51-6AE2-F0AB-BB69-933E319B28F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35EF23AA-C424-E921-DE78-87DBD095A52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DD6099A4-BD08-6814-F4E4-2ED64739CD77}"/>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BF11AFF4-890D-514B-C1CC-1F8839BE2FA9}"/>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19</a:t>
            </a:fld>
            <a:endParaRPr lang="en-US"/>
          </a:p>
        </p:txBody>
      </p:sp>
      <p:sp>
        <p:nvSpPr>
          <p:cNvPr id="5" name="TextBox 4">
            <a:extLst>
              <a:ext uri="{FF2B5EF4-FFF2-40B4-BE49-F238E27FC236}">
                <a16:creationId xmlns:a16="http://schemas.microsoft.com/office/drawing/2014/main" id="{2F526EC4-1E1F-EA80-3E2F-16633FE23946}"/>
              </a:ext>
            </a:extLst>
          </p:cNvPr>
          <p:cNvSpPr txBox="1"/>
          <p:nvPr/>
        </p:nvSpPr>
        <p:spPr>
          <a:xfrm>
            <a:off x="784786" y="314197"/>
            <a:ext cx="10622428" cy="2262542"/>
          </a:xfrm>
          <a:prstGeom prst="rect">
            <a:avLst/>
          </a:prstGeom>
          <a:noFill/>
        </p:spPr>
        <p:txBody>
          <a:bodyPr wrap="square" rtlCol="0">
            <a:spAutoFit/>
          </a:bodyPr>
          <a:lstStyle/>
          <a:p>
            <a:r>
              <a:rPr lang="lt-LT" sz="2600" b="1"/>
              <a:t>VII</a:t>
            </a:r>
            <a:r>
              <a:rPr lang="lt-LT" sz="2600" b="1" baseline="30000"/>
              <a:t>1</a:t>
            </a:r>
            <a:r>
              <a:rPr lang="lt-LT" sz="2600" b="1"/>
              <a:t> dalies pildymas</a:t>
            </a:r>
          </a:p>
          <a:p>
            <a:endParaRPr lang="lt-LT"/>
          </a:p>
          <a:p>
            <a:endParaRPr lang="lt-LT"/>
          </a:p>
          <a:p>
            <a:pPr>
              <a:lnSpc>
                <a:spcPct val="113000"/>
              </a:lnSpc>
            </a:pPr>
            <a:r>
              <a:rPr lang="lt-LT"/>
              <a:t>1. Nurodykite bendrą sudarytų sutarčių, kai atlikti VPĮ 72 str. 3 d. arba KSPĮ 80 str. 2 d. numatyti supaprastinti pirkimai, vertę ir bendrą įvykdytų pirkimų skaičių (be mažos vertės pirkimų).</a:t>
            </a:r>
          </a:p>
          <a:p>
            <a:pPr>
              <a:lnSpc>
                <a:spcPct val="113000"/>
              </a:lnSpc>
            </a:pPr>
            <a:endParaRPr lang="lt-LT"/>
          </a:p>
          <a:p>
            <a:endParaRPr lang="lt-LT"/>
          </a:p>
        </p:txBody>
      </p:sp>
      <p:sp>
        <p:nvSpPr>
          <p:cNvPr id="8" name="Flowchart: Connector 7">
            <a:extLst>
              <a:ext uri="{FF2B5EF4-FFF2-40B4-BE49-F238E27FC236}">
                <a16:creationId xmlns:a16="http://schemas.microsoft.com/office/drawing/2014/main" id="{1AF3C166-172D-B8E1-8549-0913967981A9}"/>
              </a:ext>
            </a:extLst>
          </p:cNvPr>
          <p:cNvSpPr/>
          <p:nvPr/>
        </p:nvSpPr>
        <p:spPr>
          <a:xfrm>
            <a:off x="312850" y="481842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43711A1-F47D-F98E-4A85-4D17245536C6}"/>
              </a:ext>
            </a:extLst>
          </p:cNvPr>
          <p:cNvSpPr txBox="1"/>
          <p:nvPr/>
        </p:nvSpPr>
        <p:spPr>
          <a:xfrm>
            <a:off x="332818" y="4846995"/>
            <a:ext cx="432000" cy="432000"/>
          </a:xfrm>
          <a:prstGeom prst="rect">
            <a:avLst/>
          </a:prstGeom>
          <a:noFill/>
        </p:spPr>
        <p:txBody>
          <a:bodyPr wrap="square" rtlCol="0">
            <a:spAutoFit/>
          </a:bodyPr>
          <a:lstStyle/>
          <a:p>
            <a:r>
              <a:rPr lang="lt-LT" b="1">
                <a:solidFill>
                  <a:srgbClr val="FF0000"/>
                </a:solidFill>
              </a:rPr>
              <a:t> 1</a:t>
            </a:r>
            <a:endParaRPr lang="en-US" b="1">
              <a:solidFill>
                <a:srgbClr val="FF0000"/>
              </a:solidFill>
            </a:endParaRPr>
          </a:p>
        </p:txBody>
      </p:sp>
      <p:pic>
        <p:nvPicPr>
          <p:cNvPr id="4" name="Picture 3">
            <a:extLst>
              <a:ext uri="{FF2B5EF4-FFF2-40B4-BE49-F238E27FC236}">
                <a16:creationId xmlns:a16="http://schemas.microsoft.com/office/drawing/2014/main" id="{ACEF0BC9-7C43-2DA2-7CBE-FF1AEBC72555}"/>
              </a:ext>
            </a:extLst>
          </p:cNvPr>
          <p:cNvPicPr>
            <a:picLocks noChangeAspect="1"/>
          </p:cNvPicPr>
          <p:nvPr/>
        </p:nvPicPr>
        <p:blipFill>
          <a:blip r:embed="rId3"/>
          <a:stretch>
            <a:fillRect/>
          </a:stretch>
        </p:blipFill>
        <p:spPr>
          <a:xfrm>
            <a:off x="870877" y="2352039"/>
            <a:ext cx="10878387" cy="3634763"/>
          </a:xfrm>
          <a:prstGeom prst="rect">
            <a:avLst/>
          </a:prstGeom>
        </p:spPr>
      </p:pic>
      <p:sp>
        <p:nvSpPr>
          <p:cNvPr id="6" name="Rectangle 5">
            <a:extLst>
              <a:ext uri="{FF2B5EF4-FFF2-40B4-BE49-F238E27FC236}">
                <a16:creationId xmlns:a16="http://schemas.microsoft.com/office/drawing/2014/main" id="{43BDE6AE-BCED-0224-6C22-DF8FF6EBE44E}"/>
              </a:ext>
            </a:extLst>
          </p:cNvPr>
          <p:cNvSpPr/>
          <p:nvPr/>
        </p:nvSpPr>
        <p:spPr>
          <a:xfrm>
            <a:off x="963561" y="4945626"/>
            <a:ext cx="10732971" cy="30479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A18651-E969-E26E-45AD-04BC39956B6C}"/>
              </a:ext>
            </a:extLst>
          </p:cNvPr>
          <p:cNvSpPr/>
          <p:nvPr/>
        </p:nvSpPr>
        <p:spPr>
          <a:xfrm>
            <a:off x="963561" y="5515897"/>
            <a:ext cx="10732971" cy="30479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729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E6D71-059F-110B-E5CF-AA7FFCBBEE77}"/>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6E74123-6CA0-3B08-6BB6-8FA13C00960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7795FDE-58D7-7777-A8C5-CD6638A92E50}"/>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3C32B88C-4658-89E0-FE0B-4AB6A7C9B85E}"/>
              </a:ext>
            </a:extLst>
          </p:cNvPr>
          <p:cNvSpPr>
            <a:spLocks noGrp="1"/>
          </p:cNvSpPr>
          <p:nvPr>
            <p:ph type="sldNum" sz="quarter" idx="12"/>
          </p:nvPr>
        </p:nvSpPr>
        <p:spPr>
          <a:xfrm>
            <a:off x="8610599" y="6432550"/>
            <a:ext cx="3395133" cy="365125"/>
          </a:xfrm>
        </p:spPr>
        <p:txBody>
          <a:bodyPr/>
          <a:lstStyle/>
          <a:p>
            <a:fld id="{49EC5416-78B8-4F37-B286-A40543F63F6D}" type="slidenum">
              <a:rPr lang="en-US" smtClean="0"/>
              <a:pPr/>
              <a:t>20</a:t>
            </a:fld>
            <a:endParaRPr lang="en-US"/>
          </a:p>
        </p:txBody>
      </p:sp>
      <p:sp>
        <p:nvSpPr>
          <p:cNvPr id="12" name="TextBox 11">
            <a:extLst>
              <a:ext uri="{FF2B5EF4-FFF2-40B4-BE49-F238E27FC236}">
                <a16:creationId xmlns:a16="http://schemas.microsoft.com/office/drawing/2014/main" id="{055CD8FE-3DC3-2CF8-F738-C0E455819DC2}"/>
              </a:ext>
            </a:extLst>
          </p:cNvPr>
          <p:cNvSpPr txBox="1"/>
          <p:nvPr/>
        </p:nvSpPr>
        <p:spPr>
          <a:xfrm>
            <a:off x="876503" y="-127"/>
            <a:ext cx="9810134" cy="2385268"/>
          </a:xfrm>
          <a:prstGeom prst="rect">
            <a:avLst/>
          </a:prstGeom>
          <a:noFill/>
        </p:spPr>
        <p:txBody>
          <a:bodyPr wrap="square">
            <a:spAutoFit/>
          </a:bodyPr>
          <a:lstStyle/>
          <a:p>
            <a:r>
              <a:rPr lang="en-US" sz="2600" b="1"/>
              <a:t>VII</a:t>
            </a:r>
            <a:r>
              <a:rPr lang="lt-LT" sz="2600" b="1"/>
              <a:t>I</a:t>
            </a:r>
            <a:r>
              <a:rPr lang="en-US" sz="2600" b="1"/>
              <a:t> </a:t>
            </a:r>
            <a:r>
              <a:rPr lang="en-US" sz="2600" b="1" err="1"/>
              <a:t>dalies</a:t>
            </a:r>
            <a:r>
              <a:rPr lang="en-US" sz="2600" b="1"/>
              <a:t> </a:t>
            </a:r>
            <a:r>
              <a:rPr lang="en-US" sz="2600" b="1" err="1"/>
              <a:t>pildymas</a:t>
            </a:r>
            <a:endParaRPr lang="lt-LT" sz="2600" b="1"/>
          </a:p>
          <a:p>
            <a:endParaRPr lang="lt-LT" sz="1500" b="1"/>
          </a:p>
          <a:p>
            <a:r>
              <a:rPr lang="lt-LT"/>
              <a:t>1. VIII.1 p. nurodykite informaciją apie ataskaitą užpildžiusį asmenį.</a:t>
            </a:r>
          </a:p>
          <a:p>
            <a:r>
              <a:rPr lang="lt-LT"/>
              <a:t>2. VIII.2 p. jei reikia, nurodykite papildomą informaciją.</a:t>
            </a:r>
          </a:p>
          <a:p>
            <a:r>
              <a:rPr lang="lt-LT"/>
              <a:t>3. VIII.3 p. nurodykite informaciją apie ataskaitą pasirašantį asmenį.</a:t>
            </a:r>
          </a:p>
          <a:p>
            <a:r>
              <a:rPr lang="lt-LT"/>
              <a:t>4. Paspaudus „Išsaugoti“, išsaugomi ataskaitos duomenys.</a:t>
            </a:r>
            <a:r>
              <a:rPr lang="en-US" b="1"/>
              <a:t> </a:t>
            </a:r>
            <a:endParaRPr lang="lt-LT" b="1"/>
          </a:p>
          <a:p>
            <a:endParaRPr lang="lt-LT" b="1"/>
          </a:p>
          <a:p>
            <a:endParaRPr lang="en-US" b="1"/>
          </a:p>
        </p:txBody>
      </p:sp>
      <p:sp>
        <p:nvSpPr>
          <p:cNvPr id="22" name="Flowchart: Connector 21">
            <a:extLst>
              <a:ext uri="{FF2B5EF4-FFF2-40B4-BE49-F238E27FC236}">
                <a16:creationId xmlns:a16="http://schemas.microsoft.com/office/drawing/2014/main" id="{807D3BDF-2F11-862F-4337-9AE733CC71A0}"/>
              </a:ext>
            </a:extLst>
          </p:cNvPr>
          <p:cNvSpPr/>
          <p:nvPr/>
        </p:nvSpPr>
        <p:spPr>
          <a:xfrm>
            <a:off x="393290" y="275563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DDE1532-B969-B79A-1647-C03F5B57EACE}"/>
              </a:ext>
            </a:extLst>
          </p:cNvPr>
          <p:cNvSpPr txBox="1"/>
          <p:nvPr/>
        </p:nvSpPr>
        <p:spPr>
          <a:xfrm>
            <a:off x="457198" y="2761292"/>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26" name="Flowchart: Connector 25">
            <a:extLst>
              <a:ext uri="{FF2B5EF4-FFF2-40B4-BE49-F238E27FC236}">
                <a16:creationId xmlns:a16="http://schemas.microsoft.com/office/drawing/2014/main" id="{76FEE421-6100-B713-FA47-AE76C23553CB}"/>
              </a:ext>
            </a:extLst>
          </p:cNvPr>
          <p:cNvSpPr/>
          <p:nvPr/>
        </p:nvSpPr>
        <p:spPr>
          <a:xfrm>
            <a:off x="393290" y="419084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712E1EF0-048F-696E-46AF-A24F7BD06073}"/>
              </a:ext>
            </a:extLst>
          </p:cNvPr>
          <p:cNvSpPr txBox="1"/>
          <p:nvPr/>
        </p:nvSpPr>
        <p:spPr>
          <a:xfrm>
            <a:off x="450743" y="4215342"/>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32" name="Flowchart: Connector 31">
            <a:extLst>
              <a:ext uri="{FF2B5EF4-FFF2-40B4-BE49-F238E27FC236}">
                <a16:creationId xmlns:a16="http://schemas.microsoft.com/office/drawing/2014/main" id="{C49D1E49-BB7F-0088-D078-6258CF546E25}"/>
              </a:ext>
            </a:extLst>
          </p:cNvPr>
          <p:cNvSpPr/>
          <p:nvPr/>
        </p:nvSpPr>
        <p:spPr>
          <a:xfrm>
            <a:off x="393290" y="507876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00598506-7DD3-4C89-D8FC-61DC101EA60F}"/>
              </a:ext>
            </a:extLst>
          </p:cNvPr>
          <p:cNvSpPr txBox="1"/>
          <p:nvPr/>
        </p:nvSpPr>
        <p:spPr>
          <a:xfrm>
            <a:off x="463654" y="5103262"/>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35" name="Flowchart: Connector 34">
            <a:extLst>
              <a:ext uri="{FF2B5EF4-FFF2-40B4-BE49-F238E27FC236}">
                <a16:creationId xmlns:a16="http://schemas.microsoft.com/office/drawing/2014/main" id="{6AF5D1DC-E6D9-3B03-20FA-D63D9D8CCB4B}"/>
              </a:ext>
            </a:extLst>
          </p:cNvPr>
          <p:cNvSpPr/>
          <p:nvPr/>
        </p:nvSpPr>
        <p:spPr>
          <a:xfrm>
            <a:off x="408578" y="608913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a:t>4</a:t>
            </a:r>
            <a:endParaRPr lang="en-US"/>
          </a:p>
        </p:txBody>
      </p:sp>
      <p:sp>
        <p:nvSpPr>
          <p:cNvPr id="36" name="TextBox 35">
            <a:extLst>
              <a:ext uri="{FF2B5EF4-FFF2-40B4-BE49-F238E27FC236}">
                <a16:creationId xmlns:a16="http://schemas.microsoft.com/office/drawing/2014/main" id="{22EB16E7-AFAB-14DF-E3D4-5D9AB35F6EE3}"/>
              </a:ext>
            </a:extLst>
          </p:cNvPr>
          <p:cNvSpPr txBox="1"/>
          <p:nvPr/>
        </p:nvSpPr>
        <p:spPr>
          <a:xfrm>
            <a:off x="485398" y="6125312"/>
            <a:ext cx="432000" cy="432000"/>
          </a:xfrm>
          <a:prstGeom prst="rect">
            <a:avLst/>
          </a:prstGeom>
          <a:noFill/>
        </p:spPr>
        <p:txBody>
          <a:bodyPr wrap="square" rtlCol="0">
            <a:spAutoFit/>
          </a:bodyPr>
          <a:lstStyle/>
          <a:p>
            <a:r>
              <a:rPr lang="lt-LT" b="1">
                <a:solidFill>
                  <a:srgbClr val="FF0000"/>
                </a:solidFill>
              </a:rPr>
              <a:t>4</a:t>
            </a:r>
            <a:endParaRPr lang="en-US" b="1">
              <a:solidFill>
                <a:srgbClr val="FF0000"/>
              </a:solidFill>
            </a:endParaRPr>
          </a:p>
        </p:txBody>
      </p:sp>
      <p:pic>
        <p:nvPicPr>
          <p:cNvPr id="4" name="Picture 3">
            <a:extLst>
              <a:ext uri="{FF2B5EF4-FFF2-40B4-BE49-F238E27FC236}">
                <a16:creationId xmlns:a16="http://schemas.microsoft.com/office/drawing/2014/main" id="{0C71CFB6-FDF3-4D04-0200-D234662DB1F5}"/>
              </a:ext>
            </a:extLst>
          </p:cNvPr>
          <p:cNvPicPr>
            <a:picLocks noChangeAspect="1"/>
          </p:cNvPicPr>
          <p:nvPr/>
        </p:nvPicPr>
        <p:blipFill>
          <a:blip r:embed="rId3"/>
          <a:stretch>
            <a:fillRect/>
          </a:stretch>
        </p:blipFill>
        <p:spPr>
          <a:xfrm>
            <a:off x="966018" y="2060200"/>
            <a:ext cx="8817998" cy="4499326"/>
          </a:xfrm>
          <a:prstGeom prst="rect">
            <a:avLst/>
          </a:prstGeom>
        </p:spPr>
      </p:pic>
      <p:sp>
        <p:nvSpPr>
          <p:cNvPr id="5" name="Rectangle 4">
            <a:extLst>
              <a:ext uri="{FF2B5EF4-FFF2-40B4-BE49-F238E27FC236}">
                <a16:creationId xmlns:a16="http://schemas.microsoft.com/office/drawing/2014/main" id="{EEF4E913-B6DE-8B2D-7B1A-E532F9419B1B}"/>
              </a:ext>
            </a:extLst>
          </p:cNvPr>
          <p:cNvSpPr/>
          <p:nvPr/>
        </p:nvSpPr>
        <p:spPr>
          <a:xfrm>
            <a:off x="1052052" y="2799918"/>
            <a:ext cx="2782529" cy="2480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0277581-356C-8469-5D80-C30B9A08A005}"/>
              </a:ext>
            </a:extLst>
          </p:cNvPr>
          <p:cNvSpPr/>
          <p:nvPr/>
        </p:nvSpPr>
        <p:spPr>
          <a:xfrm>
            <a:off x="1037303" y="3232831"/>
            <a:ext cx="2812026" cy="2480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DE4C7EC-729F-536B-E32A-5992562412A3}"/>
              </a:ext>
            </a:extLst>
          </p:cNvPr>
          <p:cNvSpPr/>
          <p:nvPr/>
        </p:nvSpPr>
        <p:spPr>
          <a:xfrm>
            <a:off x="1042219" y="3665744"/>
            <a:ext cx="2787445" cy="2480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0264381-7BAA-2410-8310-4B716C526E10}"/>
              </a:ext>
            </a:extLst>
          </p:cNvPr>
          <p:cNvSpPr/>
          <p:nvPr/>
        </p:nvSpPr>
        <p:spPr>
          <a:xfrm>
            <a:off x="1047136" y="4280709"/>
            <a:ext cx="2782529" cy="30126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863855-498E-66E3-FF27-792E32426F3D}"/>
              </a:ext>
            </a:extLst>
          </p:cNvPr>
          <p:cNvSpPr/>
          <p:nvPr/>
        </p:nvSpPr>
        <p:spPr>
          <a:xfrm>
            <a:off x="1047136" y="5103262"/>
            <a:ext cx="2782529" cy="4075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5A02D8-93D2-15C7-71CE-0112908BDCB7}"/>
              </a:ext>
            </a:extLst>
          </p:cNvPr>
          <p:cNvSpPr/>
          <p:nvPr/>
        </p:nvSpPr>
        <p:spPr>
          <a:xfrm>
            <a:off x="1047135" y="5710679"/>
            <a:ext cx="2782529" cy="2480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3F5982-6664-7A6D-72D9-FE1337437EE2}"/>
              </a:ext>
            </a:extLst>
          </p:cNvPr>
          <p:cNvSpPr/>
          <p:nvPr/>
        </p:nvSpPr>
        <p:spPr>
          <a:xfrm>
            <a:off x="1037303" y="6174658"/>
            <a:ext cx="624349" cy="25789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3330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75958-4EC8-E7E9-6354-196DB87506D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756F59D-312A-46CC-883C-85B058D63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CF8870D-70F2-D2AE-1315-D7F1E45929CF}"/>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21</a:t>
            </a:fld>
            <a:endParaRPr lang="en-US"/>
          </a:p>
        </p:txBody>
      </p:sp>
      <p:sp>
        <p:nvSpPr>
          <p:cNvPr id="5" name="TextBox 4">
            <a:extLst>
              <a:ext uri="{FF2B5EF4-FFF2-40B4-BE49-F238E27FC236}">
                <a16:creationId xmlns:a16="http://schemas.microsoft.com/office/drawing/2014/main" id="{9C02C397-7BAA-E0EF-926F-B0D4A4101FB6}"/>
              </a:ext>
            </a:extLst>
          </p:cNvPr>
          <p:cNvSpPr txBox="1"/>
          <p:nvPr/>
        </p:nvSpPr>
        <p:spPr>
          <a:xfrm>
            <a:off x="1351942" y="2233414"/>
            <a:ext cx="10433658" cy="1477328"/>
          </a:xfrm>
          <a:prstGeom prst="rect">
            <a:avLst/>
          </a:prstGeom>
          <a:noFill/>
        </p:spPr>
        <p:txBody>
          <a:bodyPr wrap="square">
            <a:spAutoFit/>
          </a:bodyPr>
          <a:lstStyle/>
          <a:p>
            <a:endParaRPr lang="lt-LT" sz="3000">
              <a:latin typeface="+mj-lt"/>
            </a:endParaRPr>
          </a:p>
          <a:p>
            <a:r>
              <a:rPr lang="lt-LT" sz="3000" b="1">
                <a:latin typeface="+mj-lt"/>
              </a:rPr>
              <a:t>III. Atn-3 formos ataskaitos redagavimas, paviešinimas, ištrynimas</a:t>
            </a:r>
          </a:p>
          <a:p>
            <a:pPr marL="400050" indent="-400050">
              <a:buAutoNum type="romanUcPeriod"/>
            </a:pPr>
            <a:endParaRPr lang="lt-LT" sz="3000">
              <a:latin typeface="+mj-lt"/>
            </a:endParaRPr>
          </a:p>
        </p:txBody>
      </p:sp>
    </p:spTree>
    <p:extLst>
      <p:ext uri="{BB962C8B-B14F-4D97-AF65-F5344CB8AC3E}">
        <p14:creationId xmlns:p14="http://schemas.microsoft.com/office/powerpoint/2010/main" val="3939932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EBD2-9342-2A9A-BA53-4C640156A5D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73449F-DBB2-2FDB-1D96-3B97AD645C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553152" y="5388881"/>
            <a:ext cx="2638848" cy="1470849"/>
          </a:xfrm>
          <a:prstGeom prst="rect">
            <a:avLst/>
          </a:prstGeom>
        </p:spPr>
      </p:pic>
      <p:sp>
        <p:nvSpPr>
          <p:cNvPr id="13" name="Pavadinimas 1">
            <a:extLst>
              <a:ext uri="{FF2B5EF4-FFF2-40B4-BE49-F238E27FC236}">
                <a16:creationId xmlns:a16="http://schemas.microsoft.com/office/drawing/2014/main" id="{CFF99E89-5838-3D35-1DA3-9C6602D222D9}"/>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F571C57F-6E1F-8A14-A60A-C8CD39E72BEF}"/>
              </a:ext>
            </a:extLst>
          </p:cNvPr>
          <p:cNvSpPr>
            <a:spLocks noGrp="1"/>
          </p:cNvSpPr>
          <p:nvPr>
            <p:ph type="sldNum" sz="quarter" idx="12"/>
          </p:nvPr>
        </p:nvSpPr>
        <p:spPr>
          <a:xfrm>
            <a:off x="8478078" y="6432550"/>
            <a:ext cx="3419061" cy="365125"/>
          </a:xfrm>
        </p:spPr>
        <p:txBody>
          <a:bodyPr/>
          <a:lstStyle/>
          <a:p>
            <a:fld id="{49EC5416-78B8-4F37-B286-A40543F63F6D}" type="slidenum">
              <a:rPr lang="en-US" smtClean="0"/>
              <a:pPr/>
              <a:t>22</a:t>
            </a:fld>
            <a:endParaRPr lang="en-US"/>
          </a:p>
        </p:txBody>
      </p:sp>
      <p:sp>
        <p:nvSpPr>
          <p:cNvPr id="7" name="TextBox 6">
            <a:extLst>
              <a:ext uri="{FF2B5EF4-FFF2-40B4-BE49-F238E27FC236}">
                <a16:creationId xmlns:a16="http://schemas.microsoft.com/office/drawing/2014/main" id="{D2A2D5A6-10EB-8ACD-C151-BB902671D803}"/>
              </a:ext>
            </a:extLst>
          </p:cNvPr>
          <p:cNvSpPr txBox="1"/>
          <p:nvPr/>
        </p:nvSpPr>
        <p:spPr>
          <a:xfrm>
            <a:off x="658758" y="17007"/>
            <a:ext cx="10783043" cy="3216265"/>
          </a:xfrm>
          <a:prstGeom prst="rect">
            <a:avLst/>
          </a:prstGeom>
          <a:noFill/>
        </p:spPr>
        <p:txBody>
          <a:bodyPr wrap="square" rtlCol="0">
            <a:spAutoFit/>
          </a:bodyPr>
          <a:lstStyle/>
          <a:p>
            <a:r>
              <a:rPr lang="lt-LT" sz="2600" b="1"/>
              <a:t>Redagavimas, paviešinimas, ištrynimas (a)</a:t>
            </a:r>
            <a:endParaRPr lang="lt-LT" b="1"/>
          </a:p>
          <a:p>
            <a:endParaRPr lang="lt-LT" sz="1500"/>
          </a:p>
          <a:p>
            <a:r>
              <a:rPr lang="lt-LT"/>
              <a:t>1. Jei ataskaita išsaugota, matysite užrašą „Atn-3 ataskaita sėkmingai išsaugota“, o įmonės ataskaitų sąraše atsiras naujas įrašas.</a:t>
            </a:r>
          </a:p>
          <a:p>
            <a:r>
              <a:rPr lang="lt-LT"/>
              <a:t>2. Jei norite atspausdinti ataskaitą pasirašymui, tuomet paspauskite „Redaguoti“ ir ataskaitos apačioje pasirinkite „Spausdinti ataskaitą“ (spausdindami pasirinkite nustatymą „</a:t>
            </a:r>
            <a:r>
              <a:rPr lang="lt-LT" err="1"/>
              <a:t>Landscape</a:t>
            </a:r>
            <a:r>
              <a:rPr lang="lt-LT"/>
              <a:t>“). Taipogi, spaudžiant „Redaguoti“, išsaugotą ataskaitą galima tikslinti.</a:t>
            </a:r>
          </a:p>
          <a:p>
            <a:r>
              <a:rPr lang="lt-LT"/>
              <a:t>3. Norint paviešinti išsaugotą ataskaitą, spauskite „Paviešinti“. </a:t>
            </a:r>
          </a:p>
          <a:p>
            <a:r>
              <a:rPr lang="lt-LT"/>
              <a:t>4. Jei reikia, išsaugotą ataskaitą galima pašalinti, spauskite „Ištrinti“.</a:t>
            </a:r>
          </a:p>
          <a:p>
            <a:endParaRPr lang="lt-LT"/>
          </a:p>
          <a:p>
            <a:endParaRPr lang="en-US"/>
          </a:p>
        </p:txBody>
      </p:sp>
      <p:sp>
        <p:nvSpPr>
          <p:cNvPr id="11" name="Flowchart: Connector 10">
            <a:extLst>
              <a:ext uri="{FF2B5EF4-FFF2-40B4-BE49-F238E27FC236}">
                <a16:creationId xmlns:a16="http://schemas.microsoft.com/office/drawing/2014/main" id="{FF35716D-04CA-5008-792C-66CD273EFCED}"/>
              </a:ext>
            </a:extLst>
          </p:cNvPr>
          <p:cNvSpPr/>
          <p:nvPr/>
        </p:nvSpPr>
        <p:spPr>
          <a:xfrm>
            <a:off x="237909" y="307361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14FE1-70F3-630C-02F3-CECC4FDE4448}"/>
              </a:ext>
            </a:extLst>
          </p:cNvPr>
          <p:cNvSpPr txBox="1"/>
          <p:nvPr/>
        </p:nvSpPr>
        <p:spPr>
          <a:xfrm>
            <a:off x="318199" y="3100083"/>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7" name="Flowchart: Connector 16">
            <a:extLst>
              <a:ext uri="{FF2B5EF4-FFF2-40B4-BE49-F238E27FC236}">
                <a16:creationId xmlns:a16="http://schemas.microsoft.com/office/drawing/2014/main" id="{E0BADC49-8EBF-88B6-B148-18107716E536}"/>
              </a:ext>
            </a:extLst>
          </p:cNvPr>
          <p:cNvSpPr/>
          <p:nvPr/>
        </p:nvSpPr>
        <p:spPr>
          <a:xfrm>
            <a:off x="9227086" y="566474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B0896E2-3FF4-4A3B-25A3-A6231FB5895B}"/>
              </a:ext>
            </a:extLst>
          </p:cNvPr>
          <p:cNvSpPr txBox="1"/>
          <p:nvPr/>
        </p:nvSpPr>
        <p:spPr>
          <a:xfrm>
            <a:off x="8499524" y="5700948"/>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sp>
        <p:nvSpPr>
          <p:cNvPr id="20" name="Flowchart: Connector 19">
            <a:extLst>
              <a:ext uri="{FF2B5EF4-FFF2-40B4-BE49-F238E27FC236}">
                <a16:creationId xmlns:a16="http://schemas.microsoft.com/office/drawing/2014/main" id="{E3F003FF-D87C-A113-01AB-47FB51D77D75}"/>
              </a:ext>
            </a:extLst>
          </p:cNvPr>
          <p:cNvSpPr/>
          <p:nvPr/>
        </p:nvSpPr>
        <p:spPr>
          <a:xfrm>
            <a:off x="8490128" y="569230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B96AC0F-8507-4B27-3F85-D36E96A341EF}"/>
              </a:ext>
            </a:extLst>
          </p:cNvPr>
          <p:cNvSpPr txBox="1"/>
          <p:nvPr/>
        </p:nvSpPr>
        <p:spPr>
          <a:xfrm>
            <a:off x="9299181" y="5692306"/>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22" name="Flowchart: Connector 21">
            <a:extLst>
              <a:ext uri="{FF2B5EF4-FFF2-40B4-BE49-F238E27FC236}">
                <a16:creationId xmlns:a16="http://schemas.microsoft.com/office/drawing/2014/main" id="{58B2B63C-E9DF-2603-E442-134112E9D346}"/>
              </a:ext>
            </a:extLst>
          </p:cNvPr>
          <p:cNvSpPr/>
          <p:nvPr/>
        </p:nvSpPr>
        <p:spPr>
          <a:xfrm>
            <a:off x="10009554" y="566474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B6D95C6-9965-F91F-8A4E-6C5C94E1DDA1}"/>
              </a:ext>
            </a:extLst>
          </p:cNvPr>
          <p:cNvSpPr txBox="1"/>
          <p:nvPr/>
        </p:nvSpPr>
        <p:spPr>
          <a:xfrm>
            <a:off x="10057247" y="5672997"/>
            <a:ext cx="432000" cy="432000"/>
          </a:xfrm>
          <a:prstGeom prst="rect">
            <a:avLst/>
          </a:prstGeom>
          <a:noFill/>
        </p:spPr>
        <p:txBody>
          <a:bodyPr wrap="square" rtlCol="0">
            <a:spAutoFit/>
          </a:bodyPr>
          <a:lstStyle/>
          <a:p>
            <a:r>
              <a:rPr lang="lt-LT" b="1">
                <a:solidFill>
                  <a:srgbClr val="FF0000"/>
                </a:solidFill>
              </a:rPr>
              <a:t>4</a:t>
            </a:r>
            <a:endParaRPr lang="en-US" b="1">
              <a:solidFill>
                <a:srgbClr val="FF0000"/>
              </a:solidFill>
            </a:endParaRPr>
          </a:p>
        </p:txBody>
      </p:sp>
      <p:pic>
        <p:nvPicPr>
          <p:cNvPr id="4" name="Picture 3">
            <a:extLst>
              <a:ext uri="{FF2B5EF4-FFF2-40B4-BE49-F238E27FC236}">
                <a16:creationId xmlns:a16="http://schemas.microsoft.com/office/drawing/2014/main" id="{DF29B3AA-B2A6-039B-2DEA-F7B139E8AE0F}"/>
              </a:ext>
            </a:extLst>
          </p:cNvPr>
          <p:cNvPicPr>
            <a:picLocks noChangeAspect="1"/>
          </p:cNvPicPr>
          <p:nvPr/>
        </p:nvPicPr>
        <p:blipFill>
          <a:blip r:embed="rId3"/>
          <a:stretch>
            <a:fillRect/>
          </a:stretch>
        </p:blipFill>
        <p:spPr>
          <a:xfrm>
            <a:off x="750199" y="3014927"/>
            <a:ext cx="11037773" cy="680706"/>
          </a:xfrm>
          <a:prstGeom prst="rect">
            <a:avLst/>
          </a:prstGeom>
        </p:spPr>
      </p:pic>
      <p:pic>
        <p:nvPicPr>
          <p:cNvPr id="6" name="Picture 5">
            <a:extLst>
              <a:ext uri="{FF2B5EF4-FFF2-40B4-BE49-F238E27FC236}">
                <a16:creationId xmlns:a16="http://schemas.microsoft.com/office/drawing/2014/main" id="{4F71D1FF-FADF-96DA-9075-461F6E4E3641}"/>
              </a:ext>
            </a:extLst>
          </p:cNvPr>
          <p:cNvPicPr>
            <a:picLocks noChangeAspect="1"/>
          </p:cNvPicPr>
          <p:nvPr/>
        </p:nvPicPr>
        <p:blipFill>
          <a:blip r:embed="rId4"/>
          <a:stretch>
            <a:fillRect/>
          </a:stretch>
        </p:blipFill>
        <p:spPr>
          <a:xfrm>
            <a:off x="750199" y="3943586"/>
            <a:ext cx="10146405" cy="1729411"/>
          </a:xfrm>
          <a:prstGeom prst="rect">
            <a:avLst/>
          </a:prstGeom>
        </p:spPr>
      </p:pic>
      <p:sp>
        <p:nvSpPr>
          <p:cNvPr id="8" name="Rectangle 7">
            <a:extLst>
              <a:ext uri="{FF2B5EF4-FFF2-40B4-BE49-F238E27FC236}">
                <a16:creationId xmlns:a16="http://schemas.microsoft.com/office/drawing/2014/main" id="{F25877B3-63CB-50B9-7060-80B530588B0C}"/>
              </a:ext>
            </a:extLst>
          </p:cNvPr>
          <p:cNvSpPr/>
          <p:nvPr/>
        </p:nvSpPr>
        <p:spPr>
          <a:xfrm>
            <a:off x="750199" y="3100083"/>
            <a:ext cx="2641930" cy="5246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4CEA131-A29F-31C1-AEDF-67F0ABB157D6}"/>
              </a:ext>
            </a:extLst>
          </p:cNvPr>
          <p:cNvSpPr/>
          <p:nvPr/>
        </p:nvSpPr>
        <p:spPr>
          <a:xfrm>
            <a:off x="8362823" y="5326826"/>
            <a:ext cx="623861" cy="24806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C8E5116-0853-0B7D-650D-8724FF1D5B9D}"/>
              </a:ext>
            </a:extLst>
          </p:cNvPr>
          <p:cNvSpPr/>
          <p:nvPr/>
        </p:nvSpPr>
        <p:spPr>
          <a:xfrm>
            <a:off x="9055823" y="5326826"/>
            <a:ext cx="774526" cy="24806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228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EFB5-7336-9E43-DB4F-C4FD67C998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A4AEDC3-8701-23F1-A082-7E2E878D83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016950C-DEEC-4DCA-AA91-A981FB363E02}"/>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2295DB5F-0B31-D7FA-63D3-6B50C65A0B40}"/>
              </a:ext>
            </a:extLst>
          </p:cNvPr>
          <p:cNvSpPr>
            <a:spLocks noGrp="1"/>
          </p:cNvSpPr>
          <p:nvPr>
            <p:ph type="sldNum" sz="quarter" idx="12"/>
          </p:nvPr>
        </p:nvSpPr>
        <p:spPr>
          <a:xfrm>
            <a:off x="8610599" y="6432550"/>
            <a:ext cx="3437468" cy="365125"/>
          </a:xfrm>
        </p:spPr>
        <p:txBody>
          <a:bodyPr/>
          <a:lstStyle/>
          <a:p>
            <a:fld id="{49EC5416-78B8-4F37-B286-A40543F63F6D}" type="slidenum">
              <a:rPr lang="en-US" smtClean="0"/>
              <a:pPr/>
              <a:t>23</a:t>
            </a:fld>
            <a:endParaRPr lang="en-US"/>
          </a:p>
        </p:txBody>
      </p:sp>
      <p:sp>
        <p:nvSpPr>
          <p:cNvPr id="9" name="TextBox 8">
            <a:extLst>
              <a:ext uri="{FF2B5EF4-FFF2-40B4-BE49-F238E27FC236}">
                <a16:creationId xmlns:a16="http://schemas.microsoft.com/office/drawing/2014/main" id="{BD96FDF0-1B7E-2541-AE6F-F529323CC069}"/>
              </a:ext>
            </a:extLst>
          </p:cNvPr>
          <p:cNvSpPr txBox="1"/>
          <p:nvPr/>
        </p:nvSpPr>
        <p:spPr>
          <a:xfrm>
            <a:off x="495468" y="504877"/>
            <a:ext cx="10655132" cy="3006464"/>
          </a:xfrm>
          <a:prstGeom prst="rect">
            <a:avLst/>
          </a:prstGeom>
          <a:noFill/>
        </p:spPr>
        <p:txBody>
          <a:bodyPr wrap="square">
            <a:spAutoFit/>
          </a:bodyPr>
          <a:lstStyle/>
          <a:p>
            <a:r>
              <a:rPr lang="lt-LT" sz="3600" b="1"/>
              <a:t>Redagavimas, paviešinimas, ištrynimas (b)</a:t>
            </a:r>
          </a:p>
          <a:p>
            <a:endParaRPr lang="lt-LT" sz="3600" b="1">
              <a:latin typeface="+mj-lt"/>
              <a:ea typeface="+mj-ea"/>
              <a:cs typeface="+mj-cs"/>
            </a:endParaRPr>
          </a:p>
          <a:p>
            <a:endParaRPr lang="lt-LT"/>
          </a:p>
          <a:p>
            <a:pPr marL="342900" indent="-342900">
              <a:lnSpc>
                <a:spcPct val="113000"/>
              </a:lnSpc>
              <a:buAutoNum type="arabicPeriod"/>
            </a:pPr>
            <a:r>
              <a:rPr lang="lt-LT"/>
              <a:t>Norint patikslinti jau paskelbtą ataskaitą, spauskite „Atšaukti“, o patikslinus</a:t>
            </a:r>
            <a:r>
              <a:rPr lang="en-US"/>
              <a:t> </a:t>
            </a:r>
            <a:r>
              <a:rPr lang="en-US" err="1"/>
              <a:t>reikiamą</a:t>
            </a:r>
            <a:r>
              <a:rPr lang="en-US"/>
              <a:t> </a:t>
            </a:r>
            <a:r>
              <a:rPr lang="en-US" err="1"/>
              <a:t>informaciją</a:t>
            </a:r>
            <a:r>
              <a:rPr lang="en-US"/>
              <a:t> </a:t>
            </a:r>
            <a:r>
              <a:rPr lang="en-US" err="1"/>
              <a:t>išsaugoti</a:t>
            </a:r>
            <a:r>
              <a:rPr lang="en-US"/>
              <a:t> </a:t>
            </a:r>
            <a:r>
              <a:rPr lang="en-US" err="1"/>
              <a:t>ir</a:t>
            </a:r>
            <a:r>
              <a:rPr lang="en-US"/>
              <a:t> </a:t>
            </a:r>
            <a:r>
              <a:rPr lang="lt-LT"/>
              <a:t>vėl </a:t>
            </a:r>
            <a:r>
              <a:rPr lang="en-US" err="1"/>
              <a:t>paviešin</a:t>
            </a:r>
            <a:r>
              <a:rPr lang="lt-LT" err="1"/>
              <a:t>ti</a:t>
            </a:r>
            <a:r>
              <a:rPr lang="lt-LT"/>
              <a:t>. </a:t>
            </a:r>
          </a:p>
          <a:p>
            <a:pPr marL="342900" indent="-342900">
              <a:lnSpc>
                <a:spcPct val="113000"/>
              </a:lnSpc>
              <a:buAutoNum type="arabicPeriod"/>
            </a:pPr>
            <a:r>
              <a:rPr lang="lt-LT"/>
              <a:t>Paviešintą ataskaitą galima peržiūrėti ir atsispausdinti paviešintą versiją (t. y. be duomenų apie asmenį, atsakingą už ataskaitos pildymą, ir ataskaitą pasirašantį asmenį).</a:t>
            </a:r>
            <a:endParaRPr lang="en-US"/>
          </a:p>
          <a:p>
            <a:endParaRPr lang="lt-LT"/>
          </a:p>
        </p:txBody>
      </p:sp>
      <p:sp>
        <p:nvSpPr>
          <p:cNvPr id="14" name="Flowchart: Connector 13">
            <a:extLst>
              <a:ext uri="{FF2B5EF4-FFF2-40B4-BE49-F238E27FC236}">
                <a16:creationId xmlns:a16="http://schemas.microsoft.com/office/drawing/2014/main" id="{CF05D4C1-2A5C-9F87-6865-F24168200A94}"/>
              </a:ext>
            </a:extLst>
          </p:cNvPr>
          <p:cNvSpPr/>
          <p:nvPr/>
        </p:nvSpPr>
        <p:spPr>
          <a:xfrm>
            <a:off x="9903105" y="293642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62DFB875-A01B-91E5-BAED-FE02C89EEFEB}"/>
              </a:ext>
            </a:extLst>
          </p:cNvPr>
          <p:cNvSpPr/>
          <p:nvPr/>
        </p:nvSpPr>
        <p:spPr>
          <a:xfrm>
            <a:off x="9039942" y="293642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C8BF09A-F39E-BC4E-A905-6847F04005B1}"/>
              </a:ext>
            </a:extLst>
          </p:cNvPr>
          <p:cNvSpPr txBox="1"/>
          <p:nvPr/>
        </p:nvSpPr>
        <p:spPr>
          <a:xfrm>
            <a:off x="9903105" y="2965879"/>
            <a:ext cx="432000" cy="432000"/>
          </a:xfrm>
          <a:prstGeom prst="rect">
            <a:avLst/>
          </a:prstGeom>
          <a:noFill/>
        </p:spPr>
        <p:txBody>
          <a:bodyPr wrap="square" rtlCol="0">
            <a:spAutoFit/>
          </a:bodyPr>
          <a:lstStyle/>
          <a:p>
            <a:r>
              <a:rPr lang="lt-LT" b="1">
                <a:solidFill>
                  <a:srgbClr val="FF0000"/>
                </a:solidFill>
              </a:rPr>
              <a:t> 1</a:t>
            </a:r>
            <a:endParaRPr lang="en-US" b="1">
              <a:solidFill>
                <a:srgbClr val="FF0000"/>
              </a:solidFill>
            </a:endParaRPr>
          </a:p>
        </p:txBody>
      </p:sp>
      <p:sp>
        <p:nvSpPr>
          <p:cNvPr id="17" name="TextBox 16">
            <a:extLst>
              <a:ext uri="{FF2B5EF4-FFF2-40B4-BE49-F238E27FC236}">
                <a16:creationId xmlns:a16="http://schemas.microsoft.com/office/drawing/2014/main" id="{4EC1640B-4549-B969-7DA5-89F09BD5C03B}"/>
              </a:ext>
            </a:extLst>
          </p:cNvPr>
          <p:cNvSpPr txBox="1"/>
          <p:nvPr/>
        </p:nvSpPr>
        <p:spPr>
          <a:xfrm>
            <a:off x="9115814" y="2965879"/>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pic>
        <p:nvPicPr>
          <p:cNvPr id="5" name="Picture 4">
            <a:extLst>
              <a:ext uri="{FF2B5EF4-FFF2-40B4-BE49-F238E27FC236}">
                <a16:creationId xmlns:a16="http://schemas.microsoft.com/office/drawing/2014/main" id="{871E7C97-450C-AA05-DE6C-7A8F2923218B}"/>
              </a:ext>
            </a:extLst>
          </p:cNvPr>
          <p:cNvPicPr>
            <a:picLocks noChangeAspect="1"/>
          </p:cNvPicPr>
          <p:nvPr/>
        </p:nvPicPr>
        <p:blipFill>
          <a:blip r:embed="rId3"/>
          <a:stretch>
            <a:fillRect/>
          </a:stretch>
        </p:blipFill>
        <p:spPr>
          <a:xfrm>
            <a:off x="786579" y="3542119"/>
            <a:ext cx="10782132" cy="442531"/>
          </a:xfrm>
          <a:prstGeom prst="rect">
            <a:avLst/>
          </a:prstGeom>
        </p:spPr>
      </p:pic>
      <p:sp>
        <p:nvSpPr>
          <p:cNvPr id="6" name="Rectangle 5">
            <a:extLst>
              <a:ext uri="{FF2B5EF4-FFF2-40B4-BE49-F238E27FC236}">
                <a16:creationId xmlns:a16="http://schemas.microsoft.com/office/drawing/2014/main" id="{BED33A70-86E2-DCCC-BC85-5E5CCDAE9CBF}"/>
              </a:ext>
            </a:extLst>
          </p:cNvPr>
          <p:cNvSpPr/>
          <p:nvPr/>
        </p:nvSpPr>
        <p:spPr>
          <a:xfrm>
            <a:off x="8957187" y="3637935"/>
            <a:ext cx="706997" cy="2654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C78065B-74EE-756B-C88B-B17C5FEF870E}"/>
              </a:ext>
            </a:extLst>
          </p:cNvPr>
          <p:cNvSpPr/>
          <p:nvPr/>
        </p:nvSpPr>
        <p:spPr>
          <a:xfrm>
            <a:off x="9733934" y="3637935"/>
            <a:ext cx="865239" cy="2654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560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6CDA-9BAE-043F-CDB9-CF728BFACA23}"/>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24</a:t>
            </a:fld>
            <a:endParaRPr lang="en-US"/>
          </a:p>
        </p:txBody>
      </p:sp>
      <p:sp>
        <p:nvSpPr>
          <p:cNvPr id="9" name="TextBox 8">
            <a:extLst>
              <a:ext uri="{FF2B5EF4-FFF2-40B4-BE49-F238E27FC236}">
                <a16:creationId xmlns:a16="http://schemas.microsoft.com/office/drawing/2014/main" id="{DF4FF96F-1816-28AF-6D7A-CC0F335A1926}"/>
              </a:ext>
            </a:extLst>
          </p:cNvPr>
          <p:cNvSpPr txBox="1"/>
          <p:nvPr/>
        </p:nvSpPr>
        <p:spPr>
          <a:xfrm>
            <a:off x="890081" y="1517466"/>
            <a:ext cx="10854813" cy="2684133"/>
          </a:xfrm>
          <a:prstGeom prst="rect">
            <a:avLst/>
          </a:prstGeom>
          <a:noFill/>
        </p:spPr>
        <p:txBody>
          <a:bodyPr wrap="square">
            <a:spAutoFit/>
          </a:bodyPr>
          <a:lstStyle/>
          <a:p>
            <a:r>
              <a:rPr lang="lt-LT" sz="3000" b="1">
                <a:latin typeface="+mj-lt"/>
              </a:rPr>
              <a:t>Dėl papildomai iškilusių klausimų galite kreiptis:</a:t>
            </a:r>
          </a:p>
          <a:p>
            <a:pPr marL="571500" indent="-571500">
              <a:lnSpc>
                <a:spcPct val="150000"/>
              </a:lnSpc>
              <a:buFont typeface="Arial" panose="020B0604020202020204" pitchFamily="34" charset="0"/>
              <a:buChar char="•"/>
            </a:pPr>
            <a:r>
              <a:rPr lang="lt-LT" sz="3000" b="1">
                <a:latin typeface="+mj-lt"/>
              </a:rPr>
              <a:t>tel. </a:t>
            </a:r>
            <a:r>
              <a:rPr lang="en-GB" sz="3000" b="1">
                <a:solidFill>
                  <a:schemeClr val="accent1">
                    <a:lumMod val="75000"/>
                  </a:schemeClr>
                </a:solidFill>
                <a:latin typeface="+mj-lt"/>
              </a:rPr>
              <a:t>+370</a:t>
            </a:r>
            <a:r>
              <a:rPr lang="lt-LT" sz="3000" b="1">
                <a:solidFill>
                  <a:schemeClr val="accent1">
                    <a:lumMod val="75000"/>
                  </a:schemeClr>
                </a:solidFill>
                <a:latin typeface="+mj-lt"/>
              </a:rPr>
              <a:t> 5 219 7000 </a:t>
            </a:r>
            <a:r>
              <a:rPr lang="lt-LT" sz="3000" b="1">
                <a:latin typeface="+mj-lt"/>
              </a:rPr>
              <a:t>(autoatsakiklyje pasirenkant </a:t>
            </a:r>
            <a:r>
              <a:rPr lang="lt-LT" sz="3000" b="1">
                <a:solidFill>
                  <a:schemeClr val="accent1">
                    <a:lumMod val="75000"/>
                  </a:schemeClr>
                </a:solidFill>
                <a:latin typeface="+mj-lt"/>
              </a:rPr>
              <a:t>3</a:t>
            </a:r>
            <a:r>
              <a:rPr lang="lt-LT" sz="3000" b="1">
                <a:latin typeface="+mj-lt"/>
              </a:rPr>
              <a:t>)</a:t>
            </a:r>
          </a:p>
          <a:p>
            <a:pPr marL="571500" indent="-571500">
              <a:lnSpc>
                <a:spcPct val="150000"/>
              </a:lnSpc>
              <a:buFont typeface="Arial" panose="020B0604020202020204" pitchFamily="34" charset="0"/>
              <a:buChar char="•"/>
            </a:pPr>
            <a:r>
              <a:rPr lang="lt-LT" sz="3000" b="1">
                <a:latin typeface="+mj-lt"/>
              </a:rPr>
              <a:t>el. paštu </a:t>
            </a:r>
            <a:r>
              <a:rPr lang="lt-LT" sz="3000" b="1" err="1">
                <a:solidFill>
                  <a:schemeClr val="accent1">
                    <a:lumMod val="75000"/>
                  </a:schemeClr>
                </a:solidFill>
                <a:latin typeface="+mj-lt"/>
                <a:hlinkClick r:id="rId2">
                  <a:extLst>
                    <a:ext uri="{A12FA001-AC4F-418D-AE19-62706E023703}">
                      <ahyp:hlinkClr xmlns:ahyp="http://schemas.microsoft.com/office/drawing/2018/hyperlinkcolor" val="tx"/>
                    </a:ext>
                  </a:extLst>
                </a:hlinkClick>
              </a:rPr>
              <a:t>Ataskaitos_PV@vpt.lt</a:t>
            </a:r>
            <a:r>
              <a:rPr lang="lt-LT" sz="3000" b="1">
                <a:solidFill>
                  <a:schemeClr val="accent1">
                    <a:lumMod val="75000"/>
                  </a:schemeClr>
                </a:solidFill>
                <a:latin typeface="+mj-lt"/>
              </a:rPr>
              <a:t> </a:t>
            </a:r>
            <a:r>
              <a:rPr lang="lt-LT" sz="3000" b="1">
                <a:latin typeface="+mj-lt"/>
              </a:rPr>
              <a:t>arba</a:t>
            </a:r>
            <a:r>
              <a:rPr lang="lt-LT" sz="3000" b="1">
                <a:solidFill>
                  <a:schemeClr val="accent1">
                    <a:lumMod val="75000"/>
                  </a:schemeClr>
                </a:solidFill>
                <a:latin typeface="+mj-lt"/>
              </a:rPr>
              <a:t> </a:t>
            </a:r>
            <a:r>
              <a:rPr lang="lt-LT" sz="3000" b="1" err="1">
                <a:solidFill>
                  <a:schemeClr val="accent1">
                    <a:lumMod val="75000"/>
                  </a:schemeClr>
                </a:solidFill>
                <a:latin typeface="+mj-lt"/>
              </a:rPr>
              <a:t>klausk@vpt.lt</a:t>
            </a:r>
            <a:endParaRPr lang="lt-LT" sz="3000" b="1">
              <a:solidFill>
                <a:schemeClr val="accent1">
                  <a:lumMod val="75000"/>
                </a:schemeClr>
              </a:solidFill>
              <a:latin typeface="+mj-lt"/>
            </a:endParaRPr>
          </a:p>
          <a:p>
            <a:pPr>
              <a:lnSpc>
                <a:spcPct val="150000"/>
              </a:lnSpc>
            </a:pPr>
            <a:endParaRPr lang="en-US" sz="3600"/>
          </a:p>
        </p:txBody>
      </p:sp>
      <p:pic>
        <p:nvPicPr>
          <p:cNvPr id="10" name="Paveikslėlis 9">
            <a:extLst>
              <a:ext uri="{FF2B5EF4-FFF2-40B4-BE49-F238E27FC236}">
                <a16:creationId xmlns:a16="http://schemas.microsoft.com/office/drawing/2014/main" id="{5935E1AA-85BA-1E64-FA85-69A3374375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Tree>
    <p:extLst>
      <p:ext uri="{BB962C8B-B14F-4D97-AF65-F5344CB8AC3E}">
        <p14:creationId xmlns:p14="http://schemas.microsoft.com/office/powerpoint/2010/main" val="48653737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061E7B3AF0AA44BBDCA4D1B8C38AA2" ma:contentTypeVersion="16" ma:contentTypeDescription="Create a new document." ma:contentTypeScope="" ma:versionID="3cb057f4fb885da823bb2ae7c6350ea5">
  <xsd:schema xmlns:xsd="http://www.w3.org/2001/XMLSchema" xmlns:xs="http://www.w3.org/2001/XMLSchema" xmlns:p="http://schemas.microsoft.com/office/2006/metadata/properties" xmlns:ns2="4e0f8564-4925-4ffc-8953-118f35c62336" xmlns:ns3="4b748dc2-cccf-415c-be2f-152827672443" targetNamespace="http://schemas.microsoft.com/office/2006/metadata/properties" ma:root="true" ma:fieldsID="cf836d804601c49cf2f5b2c75a802c04" ns2:_="" ns3:_="">
    <xsd:import namespace="4e0f8564-4925-4ffc-8953-118f35c62336"/>
    <xsd:import namespace="4b748dc2-cccf-415c-be2f-15282767244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0f8564-4925-4ffc-8953-118f35c623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ternalName="MediaServiceLocation"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68c3b55-3e8a-4e8f-9286-46d15c50dfe8" ma:termSetId="09814cd3-568e-fe90-9814-8d621ff8fb84" ma:anchorId="fba54fb3-c3e1-fe81-a776-ca4b69148c4d" ma:open="true" ma:isKeyword="false">
      <xsd:complexType>
        <xsd:sequence>
          <xsd:element ref="pc:Terms" minOccurs="0" maxOccurs="1"/>
        </xsd:sequence>
      </xsd:complex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748dc2-cccf-415c-be2f-15282767244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e0f8564-4925-4ffc-8953-118f35c6233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85D43C9-C76A-466B-96BF-F5D0CA77556F}">
  <ds:schemaRefs>
    <ds:schemaRef ds:uri="4b748dc2-cccf-415c-be2f-152827672443"/>
    <ds:schemaRef ds:uri="4e0f8564-4925-4ffc-8953-118f35c623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7C87326-BD66-4135-870F-EF10FF13280A}">
  <ds:schemaRefs>
    <ds:schemaRef ds:uri="http://schemas.microsoft.com/sharepoint/v3/contenttype/forms"/>
  </ds:schemaRefs>
</ds:datastoreItem>
</file>

<file path=customXml/itemProps3.xml><?xml version="1.0" encoding="utf-8"?>
<ds:datastoreItem xmlns:ds="http://schemas.openxmlformats.org/officeDocument/2006/customXml" ds:itemID="{19CCB5AC-D550-45B4-AC72-296DFA990DC3}">
  <ds:schemaRefs>
    <ds:schemaRef ds:uri="http://purl.org/dc/elements/1.1/"/>
    <ds:schemaRef ds:uri="http://purl.org/dc/dcmitype/"/>
    <ds:schemaRef ds:uri="http://purl.org/dc/terms/"/>
    <ds:schemaRef ds:uri="http://www.w3.org/XML/1998/namespace"/>
    <ds:schemaRef ds:uri="4e0f8564-4925-4ffc-8953-118f35c62336"/>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4b748dc2-cccf-415c-be2f-152827672443"/>
  </ds:schemaRefs>
</ds:datastoreItem>
</file>

<file path=docProps/app.xml><?xml version="1.0" encoding="utf-8"?>
<Properties xmlns="http://schemas.openxmlformats.org/officeDocument/2006/extended-properties" xmlns:vt="http://schemas.openxmlformats.org/officeDocument/2006/docPropsVTypes">
  <TotalTime>0</TotalTime>
  <Words>1515</Words>
  <Application>Microsoft Office PowerPoint</Application>
  <PresentationFormat>Widescreen</PresentationFormat>
  <Paragraphs>151</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Calibri Light</vt:lpstr>
      <vt:lpstr>Times New Roman</vt:lpstr>
      <vt:lpstr>„Office“ tema</vt:lpstr>
      <vt:lpstr>      Kalendorinių metų ataskaitos  (Atn-3 forma) pildymas</vt:lpstr>
      <vt:lpstr>PowerPoint Presentation</vt:lpstr>
      <vt:lpstr>PowerPoint Presentation</vt:lpstr>
      <vt:lpstr>Prisijungimas prie Ataskaitų teikimo modulio (a)</vt:lpstr>
      <vt:lpstr> Prisijungimas prie Ataskaitų teikimo modulio (b) </vt:lpstr>
      <vt:lpstr>PowerPoint Presentation</vt:lpstr>
      <vt:lpstr>                          I dalies pildymas </vt:lpstr>
      <vt:lpstr>II dalies pildymas (a)  1. Informacija apie pirkimų vykdytoją užpildoma automatiškai.</vt:lpstr>
      <vt:lpstr>    II dalies pildymas (b) 2. Pasirinkite pirkimų vykdytojo tipą. 3. Nurodykite ar pirkimų vykdytojui taikytos VPĮ 25 str. 5 d. / KSPĮ 37 str. 4 d. nuostatos (pasirinkus „TAIP“ iškart bus pereinama prie VI dalies pildymo). </vt:lpstr>
      <vt:lpstr>   III.1 dalies pildymas   1. III.1 dalies eilutėse „Prekės“, „Paslaugos“, „Darbai“ nurodykite bendrą rašytinių sutarčių vertę ir bendrą mažos vertės pirkimų skaičių, iš jų išskiriant žaliųjų pirkimų sutarčių vertę (4 stulpelis) ir žaliųjų pirkimų skaičių (5 stulpelis) bei iš jų išskiriant inovatyvių pirkimų sutarčių vertę (6 stulpelis) ir inovatyvių pirkimų skaičių (7 stulpelis).  2. Eilutė „Iš viso“ užpildoma automatiškai.  </vt:lpstr>
      <vt:lpstr>   III.2 dalies pildymas  1. Pasirinkus „TAIP“ pildoma informacija, kiekvienai III.2 lentelės daliai (apie kiekvieną transporto priemonių kategoriją) atskirai, pasirinkus „NE“ lentelė nepildoma, iškart pereinama prie kitos dalies pildymo. 2. Pildomos eilutės apie N1,  N2, N3, M1, M2, M3 kategorijos transportą (kai sudarytos mažos vertės pirkimo sutartys (išskyrus sudarytas žodžiu)).   </vt:lpstr>
      <vt:lpstr>IV dalies pildymas         1. Nurodykite supaprastintų pirkimų iš tiekėjų, kuriems taikomos VPĮ 23 str. 1 dalies nuostatos, vertę.  Šioje dalyje pateikiama informacija apie pirkimus, kai pirkimų vykdytojas rezervuoja teisę pirkime dalyvauti tik tam tikrą statusą turintiems tiekėjams: a) tiekėjui, kuriame nuteistųjų, atliekančių arešto, terminuoto laisvės atėmimo ir laisvės atėmimo iki gyvos galvos bausmes, dirba daugiau kaip 50 procentų to tiekėjo metinio vidutinio sąrašuose esančių darbuotojų skaičiaus; b) tiekėjui, kurio dalyviai yra sveikatos priežiūros įstaigos, kuriose darbo terapijos pagrindais dirba ne mažiau kaip 50 procentų pacientų to tiekėjo metinio vidutinio sąrašuose esančių darbuotojų skaičiaus. </vt:lpstr>
      <vt:lpstr>  V dalies pildymas   1. V.1 p. nurodykite supaprastintų pirkimų, nurodytų VPĮ 25 str. 3 d., bendrą sutarčių vertę ir bendrą pirkimų skaičių. Pildoma, kai supaprastintus pirkimus atlieka LR diplomatinės atstovybės užsienio valstybėse, LR atstovybės prie tarptautinių organizacijų, konsulinių įstaigų ir specialiųjų misijų, taip pat kitos perkančiosios organizacijos, kurios užsienyje įsigyja prekių, paslaugų ar darbų.  2. V.2 p. nurodykite supaprastintų pirkimų, nurodytų VPĮ 25 str. 4 d., bendrą sutarčių vertę ir bendrą pirkimų skaičių.  Pildoma kai atlikti supaprastinti pirkimai įsigijus ypatingos svarbos tarptautiniams renginiams organizuoti reikalingas prekes, paslaugas ar darbus. </vt:lpstr>
      <vt:lpstr>    </vt:lpstr>
      <vt:lpstr>    </vt:lpstr>
      <vt:lpstr>    </vt:lpstr>
      <vt:lpstr>    </vt:lpstr>
      <vt:lpstr>PowerPoint Presentation</vt:lpstr>
      <vt:lpstr>    </vt:lpstr>
      <vt:lpstr>    </vt:lpstr>
      <vt:lpstr>PowerPoint Presentation</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Vaiva Mačiūnė</dc:creator>
  <cp:lastModifiedBy>Erika Panavienė</cp:lastModifiedBy>
  <cp:revision>2</cp:revision>
  <dcterms:created xsi:type="dcterms:W3CDTF">2016-01-12T08:28:32Z</dcterms:created>
  <dcterms:modified xsi:type="dcterms:W3CDTF">2026-10-29T09:19:22Z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0x010100A6061E7B3AF0AA44BBDCA4D1B8C38AA2</vt:lpwstr>
  </property>
  <property fmtid="{D5CDD505-2E9C-101B-9397-08002B2CF9AE}" pid="3" name="MediaServiceImageTags">
    <vt:lpwstr/>
  </property>
</Properties>
</file>