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7"/>
  </p:notesMasterIdLst>
  <p:handoutMasterIdLst>
    <p:handoutMasterId r:id="rId28"/>
  </p:handoutMasterIdLst>
  <p:sldIdLst>
    <p:sldId id="256" r:id="rId5"/>
    <p:sldId id="326" r:id="rId6"/>
    <p:sldId id="457" r:id="rId7"/>
    <p:sldId id="428" r:id="rId8"/>
    <p:sldId id="450" r:id="rId9"/>
    <p:sldId id="458" r:id="rId10"/>
    <p:sldId id="459" r:id="rId11"/>
    <p:sldId id="429" r:id="rId12"/>
    <p:sldId id="448" r:id="rId13"/>
    <p:sldId id="416" r:id="rId14"/>
    <p:sldId id="460" r:id="rId15"/>
    <p:sldId id="449" r:id="rId16"/>
    <p:sldId id="461" r:id="rId17"/>
    <p:sldId id="462" r:id="rId18"/>
    <p:sldId id="415" r:id="rId19"/>
    <p:sldId id="443" r:id="rId20"/>
    <p:sldId id="417" r:id="rId21"/>
    <p:sldId id="444" r:id="rId22"/>
    <p:sldId id="430" r:id="rId23"/>
    <p:sldId id="427" r:id="rId24"/>
    <p:sldId id="456" r:id="rId25"/>
    <p:sldId id="30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F22D547-76E8-F2A4-70DD-9CF0846DCE75}" name="Erika Panavienė" initials="EP" userId="S::Erika.Panaviene@vpt.lt::950412e7-c0e8-470d-b1f8-b72e085741bb" providerId="AD"/>
  <p188:author id="{E52800CF-1B1B-0B88-E33C-C103D0D9ABCD}" name="Vaida Joknienė" initials="VJ" userId="S::Vaida.Jokniene@vpt.lt::a188ac88-4349-489f-a690-67df5ec15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F00"/>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snapToGrid="0">
      <p:cViewPr varScale="1">
        <p:scale>
          <a:sx n="78" d="100"/>
          <a:sy n="78" d="100"/>
        </p:scale>
        <p:origin x="85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942CB9-EEC7-A3EA-951D-C7EBC1FE02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DF2899D-0AF0-7C4F-1B7A-44D85C6234D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3FF855E-8EDD-4F44-88D1-7BEEE4F8A65C}" type="datetimeFigureOut">
              <a:rPr lang="en-GB" smtClean="0"/>
              <a:t>29/10/2026</a:t>
            </a:fld>
            <a:endParaRPr lang="en-GB"/>
          </a:p>
        </p:txBody>
      </p:sp>
      <p:sp>
        <p:nvSpPr>
          <p:cNvPr id="4" name="Footer Placeholder 3">
            <a:extLst>
              <a:ext uri="{FF2B5EF4-FFF2-40B4-BE49-F238E27FC236}">
                <a16:creationId xmlns:a16="http://schemas.microsoft.com/office/drawing/2014/main" id="{B2A3C0B7-A538-A1DA-04CF-CA9248BD49B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2BBD122-24A6-6534-01B2-176E8DC91C0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6D8BCC6-5813-45BA-B485-47BCAA9FF695}" type="slidenum">
              <a:rPr lang="en-GB" smtClean="0"/>
              <a:t>‹#›</a:t>
            </a:fld>
            <a:endParaRPr lang="en-GB"/>
          </a:p>
        </p:txBody>
      </p:sp>
    </p:spTree>
    <p:extLst>
      <p:ext uri="{BB962C8B-B14F-4D97-AF65-F5344CB8AC3E}">
        <p14:creationId xmlns:p14="http://schemas.microsoft.com/office/powerpoint/2010/main" val="306306675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21A-8D5E-4F5E-ABFC-449DBA3710DA}" type="datetimeFigureOut">
              <a:rPr lang="en-GB" smtClean="0"/>
              <a:t>29/10/2026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1CEC2-438D-46D7-B767-1EACDABC8F8C}" type="slidenum">
              <a:rPr lang="en-GB" smtClean="0"/>
              <a:t>‹#›</a:t>
            </a:fld>
            <a:endParaRPr lang="en-GB"/>
          </a:p>
        </p:txBody>
      </p:sp>
    </p:spTree>
    <p:extLst>
      <p:ext uri="{BB962C8B-B14F-4D97-AF65-F5344CB8AC3E}">
        <p14:creationId xmlns:p14="http://schemas.microsoft.com/office/powerpoint/2010/main" val="342278426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26B9D071-1170-438C-9B38-2C289A4F1963}"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21446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6C03F64-F36F-48E2-BE23-E6E248A2AF1B}"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a:xfrm>
            <a:off x="8610600" y="6432550"/>
            <a:ext cx="2743200" cy="365125"/>
          </a:xfrm>
        </p:spPr>
        <p:txBody>
          <a:bodyPr/>
          <a:lstStyle>
            <a:lvl1pPr>
              <a:defRPr sz="2400">
                <a:solidFill>
                  <a:schemeClr val="accent4"/>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4147170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2E0250C6-CBBE-42ED-A7CA-6389DFBB703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070059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E987F3E4-3797-4DC8-8D2D-5D1844D8C31C}"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59602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4E08CD84-EE68-4B18-B9A9-AE82EE5B64F4}" type="datetime1">
              <a:rPr lang="en-US" smtClean="0"/>
              <a:t>10/29/2026</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698529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21981270-A71A-4ACC-96F6-A2A189409B68}" type="datetime1">
              <a:rPr lang="en-US" smtClean="0"/>
              <a:t>10/29/2026</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4445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D0EFD994-DC89-485D-A8C6-10D33C8D9D2B}" type="datetime1">
              <a:rPr lang="en-US" smtClean="0"/>
              <a:t>10/29/2026</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139195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4CA20704-3F23-4374-A75B-126B8E812E99}"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292744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E5844034-2C9E-412F-9B5F-CA1EA3BDC1AE}" type="datetime1">
              <a:rPr lang="en-US" smtClean="0"/>
              <a:t>10/29/2026</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3851745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7088BD37-EE07-4CB8-9026-22E12E2F7966}"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1697822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25AACE21-2E89-4596-B3A4-F69305C86E74}" type="datetime1">
              <a:rPr lang="en-US" smtClean="0"/>
              <a:t>10/29/2026</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49EC5416-78B8-4F37-B286-A40543F63F6D}" type="slidenum">
              <a:rPr lang="en-US" smtClean="0"/>
              <a:pPr/>
              <a:t>‹#›</a:t>
            </a:fld>
            <a:endParaRPr lang="en-US"/>
          </a:p>
        </p:txBody>
      </p:sp>
    </p:spTree>
    <p:extLst>
      <p:ext uri="{BB962C8B-B14F-4D97-AF65-F5344CB8AC3E}">
        <p14:creationId xmlns:p14="http://schemas.microsoft.com/office/powerpoint/2010/main" val="4199756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51914-2AE5-4E2F-881B-2DD6DAA34576}" type="datetime1">
              <a:rPr lang="en-US" smtClean="0"/>
              <a:t>10/29/2026</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2000">
                <a:solidFill>
                  <a:srgbClr val="E6AF00"/>
                </a:solidFill>
              </a:defRPr>
            </a:lvl1pPr>
          </a:lstStyle>
          <a:p>
            <a:fld id="{49EC5416-78B8-4F37-B286-A40543F63F6D}" type="slidenum">
              <a:rPr lang="en-US" smtClean="0"/>
              <a:pPr/>
              <a:t>‹#›</a:t>
            </a:fld>
            <a:endParaRPr lang="en-US"/>
          </a:p>
        </p:txBody>
      </p:sp>
    </p:spTree>
    <p:extLst>
      <p:ext uri="{BB962C8B-B14F-4D97-AF65-F5344CB8AC3E}">
        <p14:creationId xmlns:p14="http://schemas.microsoft.com/office/powerpoint/2010/main" val="975346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Ataskaitos_PV@vpt.lt"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mailto:info@vpt.lt"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eviesiejipirkimai.lt/vpt-sso/login"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Ataskaitos_PV@vpt.lt"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6200000" scaled="1"/>
          <a:tileRect/>
        </a:gradFill>
        <a:effectLst/>
      </p:bgPr>
    </p:bg>
    <p:spTree>
      <p:nvGrpSpPr>
        <p:cNvPr id="1" name=""/>
        <p:cNvGrpSpPr/>
        <p:nvPr/>
      </p:nvGrpSpPr>
      <p:grpSpPr>
        <a:xfrm>
          <a:off x="0" y="0"/>
          <a:ext cx="0" cy="0"/>
          <a:chOff x="0" y="0"/>
          <a:chExt cx="0" cy="0"/>
        </a:xfrm>
      </p:grpSpPr>
      <p:sp>
        <p:nvSpPr>
          <p:cNvPr id="2" name="Pavadinimas 1"/>
          <p:cNvSpPr>
            <a:spLocks noGrp="1"/>
          </p:cNvSpPr>
          <p:nvPr>
            <p:ph type="ctrTitle"/>
          </p:nvPr>
        </p:nvSpPr>
        <p:spPr>
          <a:xfrm>
            <a:off x="258417" y="1956619"/>
            <a:ext cx="11479695" cy="2057821"/>
          </a:xfrm>
        </p:spPr>
        <p:txBody>
          <a:bodyPr>
            <a:normAutofit fontScale="90000"/>
          </a:bodyPr>
          <a:lstStyle/>
          <a:p>
            <a:pPr>
              <a:lnSpc>
                <a:spcPts val="5130"/>
              </a:lnSpc>
            </a:pPr>
            <a:br>
              <a:rPr lang="lt-LT" sz="5400" noProof="0" dirty="0"/>
            </a:br>
            <a:br>
              <a:rPr lang="lt-LT" sz="5400" noProof="0" dirty="0"/>
            </a:br>
            <a:r>
              <a:rPr lang="lt-LT" sz="5400" b="1" noProof="0" dirty="0"/>
              <a:t> </a:t>
            </a:r>
            <a:br>
              <a:rPr lang="lt-LT" sz="4800" noProof="0" dirty="0"/>
            </a:br>
            <a:br>
              <a:rPr lang="lt-LT" sz="4800" noProof="0" dirty="0"/>
            </a:br>
            <a:r>
              <a:rPr lang="lt-LT" sz="4900" b="1" noProof="0" dirty="0">
                <a:cs typeface="Times New Roman" panose="02020603050405020304" pitchFamily="18" charset="0"/>
              </a:rPr>
              <a:t> Pirkimo procedūrų </a:t>
            </a:r>
            <a:r>
              <a:rPr lang="lt-LT" sz="4900" b="1" spc="-5" noProof="0" dirty="0">
                <a:cs typeface="Times New Roman" panose="02020603050405020304" pitchFamily="18" charset="0"/>
              </a:rPr>
              <a:t>ataskaitos </a:t>
            </a:r>
            <a:br>
              <a:rPr lang="lt-LT" sz="4900" b="1" spc="-5" noProof="0" dirty="0">
                <a:cs typeface="Times New Roman" panose="02020603050405020304" pitchFamily="18" charset="0"/>
              </a:rPr>
            </a:br>
            <a:r>
              <a:rPr lang="lt-LT" sz="4900" b="1" spc="-5" noProof="0" dirty="0">
                <a:cs typeface="Times New Roman" panose="02020603050405020304" pitchFamily="18" charset="0"/>
              </a:rPr>
              <a:t>preliminariosios sutarties pagrindu </a:t>
            </a:r>
            <a:br>
              <a:rPr lang="lt-LT" sz="4900" b="1" spc="-5" noProof="0" dirty="0">
                <a:cs typeface="Times New Roman" panose="02020603050405020304" pitchFamily="18" charset="0"/>
              </a:rPr>
            </a:br>
            <a:r>
              <a:rPr lang="lt-LT" sz="4900" b="1" spc="-5" noProof="0" dirty="0">
                <a:cs typeface="Times New Roman" panose="02020603050405020304" pitchFamily="18" charset="0"/>
              </a:rPr>
              <a:t>(Atn-1 PPA PPS) pildymas </a:t>
            </a:r>
            <a:endParaRPr lang="lt-LT" sz="4900" b="1" noProof="0" dirty="0">
              <a:cs typeface="Times New Roman" panose="02020603050405020304" pitchFamily="18" charset="0"/>
            </a:endParaRPr>
          </a:p>
        </p:txBody>
      </p:sp>
      <p:pic>
        <p:nvPicPr>
          <p:cNvPr id="5" name="Paveikslėlis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13435" y="4786103"/>
            <a:ext cx="2181225" cy="1985963"/>
          </a:xfrm>
          <a:prstGeom prst="rect">
            <a:avLst/>
          </a:prstGeom>
        </p:spPr>
      </p:pic>
      <p:pic>
        <p:nvPicPr>
          <p:cNvPr id="6" name="Paveikslėlis 5"/>
          <p:cNvPicPr>
            <a:picLocks noChangeAspect="1"/>
          </p:cNvPicPr>
          <p:nvPr/>
        </p:nvPicPr>
        <p:blipFill rotWithShape="1">
          <a:blip r:embed="rId2" cstate="print">
            <a:extLst>
              <a:ext uri="{28A0092B-C50C-407E-A947-70E740481C1C}">
                <a14:useLocalDpi xmlns:a14="http://schemas.microsoft.com/office/drawing/2010/main" val="0"/>
              </a:ext>
            </a:extLst>
          </a:blip>
          <a:srcRect l="33462" t="9477" r="5087" b="53886"/>
          <a:stretch/>
        </p:blipFill>
        <p:spPr>
          <a:xfrm>
            <a:off x="0" y="0"/>
            <a:ext cx="5238284" cy="2843561"/>
          </a:xfrm>
          <a:prstGeom prst="rect">
            <a:avLst/>
          </a:prstGeom>
        </p:spPr>
      </p:pic>
      <p:sp>
        <p:nvSpPr>
          <p:cNvPr id="3" name="TextBox 2">
            <a:extLst>
              <a:ext uri="{FF2B5EF4-FFF2-40B4-BE49-F238E27FC236}">
                <a16:creationId xmlns:a16="http://schemas.microsoft.com/office/drawing/2014/main" id="{0C25C5B2-43E3-2C20-C255-40C87B7ED103}"/>
              </a:ext>
            </a:extLst>
          </p:cNvPr>
          <p:cNvSpPr txBox="1"/>
          <p:nvPr/>
        </p:nvSpPr>
        <p:spPr>
          <a:xfrm>
            <a:off x="4351498" y="559620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lt-LT" noProof="0">
                <a:cs typeface="Calibri"/>
              </a:rPr>
              <a:t>Galioja nuo 2026-10-30</a:t>
            </a:r>
            <a:endParaRPr lang="lt-LT" noProof="0" dirty="0"/>
          </a:p>
        </p:txBody>
      </p:sp>
    </p:spTree>
    <p:extLst>
      <p:ext uri="{BB962C8B-B14F-4D97-AF65-F5344CB8AC3E}">
        <p14:creationId xmlns:p14="http://schemas.microsoft.com/office/powerpoint/2010/main" val="3155751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6C1C1B42-8FE8-2943-AAD5-F5C9D72BCC10}"/>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2</a:t>
            </a:fld>
            <a:endParaRPr lang="en-US"/>
          </a:p>
        </p:txBody>
      </p:sp>
      <p:sp>
        <p:nvSpPr>
          <p:cNvPr id="5" name="TextBox 4">
            <a:extLst>
              <a:ext uri="{FF2B5EF4-FFF2-40B4-BE49-F238E27FC236}">
                <a16:creationId xmlns:a16="http://schemas.microsoft.com/office/drawing/2014/main" id="{6627717D-50F7-52EB-E0CA-21233BB40356}"/>
              </a:ext>
            </a:extLst>
          </p:cNvPr>
          <p:cNvSpPr txBox="1"/>
          <p:nvPr/>
        </p:nvSpPr>
        <p:spPr>
          <a:xfrm>
            <a:off x="1342004" y="1696701"/>
            <a:ext cx="10494396" cy="2400657"/>
          </a:xfrm>
          <a:prstGeom prst="rect">
            <a:avLst/>
          </a:prstGeom>
          <a:noFill/>
        </p:spPr>
        <p:txBody>
          <a:bodyPr wrap="square">
            <a:spAutoFit/>
          </a:bodyPr>
          <a:lstStyle/>
          <a:p>
            <a:pPr marL="400050" indent="-400050">
              <a:buAutoNum type="romanUcPeriod"/>
            </a:pPr>
            <a:r>
              <a:rPr lang="lt-LT" sz="3000" dirty="0">
                <a:latin typeface="+mj-lt"/>
              </a:rPr>
              <a:t>Prisijungimas</a:t>
            </a:r>
            <a:r>
              <a:rPr lang="lt-LT" sz="3000" b="1" dirty="0">
                <a:latin typeface="+mj-lt"/>
              </a:rPr>
              <a:t> </a:t>
            </a:r>
            <a:r>
              <a:rPr lang="lt-LT" sz="3000" dirty="0">
                <a:latin typeface="+mj-lt"/>
              </a:rPr>
              <a:t>prie ataskaitų teikimo modulio</a:t>
            </a:r>
          </a:p>
          <a:p>
            <a:pPr marL="400050" indent="-400050">
              <a:buAutoNum type="romanUcPeriod"/>
            </a:pPr>
            <a:endParaRPr lang="lt-LT" sz="3000" dirty="0">
              <a:latin typeface="+mj-lt"/>
            </a:endParaRPr>
          </a:p>
          <a:p>
            <a:pPr marL="400050" indent="-400050">
              <a:buAutoNum type="romanUcPeriod"/>
            </a:pPr>
            <a:r>
              <a:rPr lang="lt-LT" sz="3000" dirty="0">
                <a:latin typeface="+mj-lt"/>
              </a:rPr>
              <a:t>Atn-1 PPA PPS ataskaitos pildymas: svarbiausi aspektai </a:t>
            </a:r>
          </a:p>
          <a:p>
            <a:pPr marL="400050" indent="-400050">
              <a:buAutoNum type="romanUcPeriod"/>
            </a:pPr>
            <a:endParaRPr lang="lt-LT" sz="3000" dirty="0">
              <a:latin typeface="+mj-lt"/>
            </a:endParaRPr>
          </a:p>
          <a:p>
            <a:pPr marL="400050" indent="-400050">
              <a:buAutoNum type="romanUcPeriod"/>
            </a:pPr>
            <a:r>
              <a:rPr lang="lt-LT" sz="3000" dirty="0">
                <a:latin typeface="+mj-lt"/>
              </a:rPr>
              <a:t> Atn-1 PPA PPS ataskaitos redagavimas, paviešinimas, ištrynimas</a:t>
            </a:r>
          </a:p>
        </p:txBody>
      </p:sp>
    </p:spTree>
    <p:extLst>
      <p:ext uri="{BB962C8B-B14F-4D97-AF65-F5344CB8AC3E}">
        <p14:creationId xmlns:p14="http://schemas.microsoft.com/office/powerpoint/2010/main" val="3796762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6B900-34DF-1F34-89CF-33363699F371}"/>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D72E63-D0BF-96A6-2435-C9C701C99E4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28DA74CF-6417-187B-7E7E-43E66BC5EC44}"/>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3</a:t>
            </a:fld>
            <a:endParaRPr lang="en-US"/>
          </a:p>
        </p:txBody>
      </p:sp>
      <p:sp>
        <p:nvSpPr>
          <p:cNvPr id="4" name="TextBox 3">
            <a:extLst>
              <a:ext uri="{FF2B5EF4-FFF2-40B4-BE49-F238E27FC236}">
                <a16:creationId xmlns:a16="http://schemas.microsoft.com/office/drawing/2014/main" id="{ABB69ED3-E5A2-3814-EC5C-6D41EE02A5F3}"/>
              </a:ext>
            </a:extLst>
          </p:cNvPr>
          <p:cNvSpPr txBox="1"/>
          <p:nvPr/>
        </p:nvSpPr>
        <p:spPr>
          <a:xfrm>
            <a:off x="1621574" y="2094164"/>
            <a:ext cx="10196053" cy="1935658"/>
          </a:xfrm>
          <a:prstGeom prst="rect">
            <a:avLst/>
          </a:prstGeom>
          <a:noFill/>
        </p:spPr>
        <p:txBody>
          <a:bodyPr wrap="square">
            <a:spAutoFit/>
          </a:bodyPr>
          <a:lstStyle/>
          <a:p>
            <a:pPr>
              <a:buNone/>
            </a:pPr>
            <a:r>
              <a:rPr lang="lt-LT" sz="2400" b="1" dirty="0">
                <a:effectLst/>
                <a:latin typeface="+mn-lt"/>
              </a:rPr>
              <a:t>SVARBU DĖL IKI 2026-10-30 PATEIKTŲ ATASKAITŲ</a:t>
            </a:r>
          </a:p>
          <a:p>
            <a:pPr>
              <a:buNone/>
            </a:pPr>
            <a:endParaRPr lang="lt-LT" dirty="0"/>
          </a:p>
          <a:p>
            <a:pPr>
              <a:buNone/>
            </a:pPr>
            <a:endParaRPr lang="lt-LT" dirty="0"/>
          </a:p>
          <a:p>
            <a:pPr>
              <a:lnSpc>
                <a:spcPct val="113000"/>
              </a:lnSpc>
              <a:buNone/>
            </a:pPr>
            <a:r>
              <a:rPr lang="en-US" sz="1800" dirty="0">
                <a:effectLst/>
                <a:latin typeface="+mn-lt"/>
              </a:rPr>
              <a:t>Jei </a:t>
            </a:r>
            <a:r>
              <a:rPr lang="en-US" sz="1800" dirty="0" err="1">
                <a:effectLst/>
                <a:latin typeface="+mn-lt"/>
              </a:rPr>
              <a:t>ataskaita</a:t>
            </a:r>
            <a:r>
              <a:rPr lang="en-US" sz="1800" dirty="0">
                <a:effectLst/>
                <a:latin typeface="+mn-lt"/>
              </a:rPr>
              <a:t> </a:t>
            </a:r>
            <a:r>
              <a:rPr lang="en-US" sz="1800" dirty="0" err="1">
                <a:effectLst/>
                <a:latin typeface="+mn-lt"/>
              </a:rPr>
              <a:t>buvo</a:t>
            </a:r>
            <a:r>
              <a:rPr lang="en-US" sz="1800" dirty="0">
                <a:effectLst/>
                <a:latin typeface="+mn-lt"/>
              </a:rPr>
              <a:t> </a:t>
            </a:r>
            <a:r>
              <a:rPr lang="en-US" sz="1800" dirty="0" err="1">
                <a:effectLst/>
                <a:latin typeface="+mn-lt"/>
              </a:rPr>
              <a:t>pateikta</a:t>
            </a:r>
            <a:r>
              <a:rPr lang="en-US" sz="1800" dirty="0">
                <a:effectLst/>
                <a:latin typeface="+mn-lt"/>
              </a:rPr>
              <a:t> </a:t>
            </a:r>
            <a:r>
              <a:rPr lang="en-US" sz="1800" dirty="0" err="1">
                <a:effectLst/>
                <a:latin typeface="+mn-lt"/>
              </a:rPr>
              <a:t>senojoje</a:t>
            </a:r>
            <a:r>
              <a:rPr lang="en-US" sz="1800" dirty="0">
                <a:effectLst/>
                <a:latin typeface="+mn-lt"/>
              </a:rPr>
              <a:t> CVP IS </a:t>
            </a:r>
            <a:r>
              <a:rPr lang="en-US" sz="1800" dirty="0" err="1">
                <a:effectLst/>
                <a:latin typeface="+mn-lt"/>
              </a:rPr>
              <a:t>arba</a:t>
            </a:r>
            <a:r>
              <a:rPr lang="en-US" sz="1800" dirty="0">
                <a:effectLst/>
                <a:latin typeface="+mn-lt"/>
              </a:rPr>
              <a:t> Excel </a:t>
            </a:r>
            <a:r>
              <a:rPr lang="en-US" sz="1800" dirty="0" err="1">
                <a:effectLst/>
                <a:latin typeface="+mn-lt"/>
              </a:rPr>
              <a:t>formatu</a:t>
            </a:r>
            <a:r>
              <a:rPr lang="en-US" sz="1800" dirty="0">
                <a:effectLst/>
                <a:latin typeface="+mn-lt"/>
              </a:rPr>
              <a:t>, </a:t>
            </a:r>
            <a:r>
              <a:rPr lang="en-US" sz="1800" dirty="0" err="1">
                <a:effectLst/>
                <a:latin typeface="+mn-lt"/>
              </a:rPr>
              <a:t>jos</a:t>
            </a:r>
            <a:r>
              <a:rPr lang="en-US" sz="1800" dirty="0">
                <a:effectLst/>
                <a:latin typeface="+mn-lt"/>
              </a:rPr>
              <a:t> </a:t>
            </a:r>
            <a:r>
              <a:rPr lang="en-US" sz="1800" dirty="0" err="1">
                <a:effectLst/>
                <a:latin typeface="+mn-lt"/>
              </a:rPr>
              <a:t>patikslinta</a:t>
            </a:r>
            <a:r>
              <a:rPr lang="en-US" sz="1800" dirty="0">
                <a:effectLst/>
                <a:latin typeface="+mn-lt"/>
              </a:rPr>
              <a:t> </a:t>
            </a:r>
            <a:r>
              <a:rPr lang="en-US" sz="1800" dirty="0" err="1">
                <a:effectLst/>
                <a:latin typeface="+mn-lt"/>
              </a:rPr>
              <a:t>versija</a:t>
            </a:r>
            <a:r>
              <a:rPr lang="en-US" sz="1800" dirty="0">
                <a:effectLst/>
                <a:latin typeface="+mn-lt"/>
              </a:rPr>
              <a:t> </a:t>
            </a:r>
            <a:r>
              <a:rPr lang="en-US" sz="1800" dirty="0" err="1">
                <a:effectLst/>
                <a:latin typeface="+mn-lt"/>
              </a:rPr>
              <a:t>pateikiama</a:t>
            </a:r>
            <a:r>
              <a:rPr lang="en-US" sz="1800" dirty="0">
                <a:effectLst/>
                <a:latin typeface="+mn-lt"/>
              </a:rPr>
              <a:t> Excel </a:t>
            </a:r>
            <a:r>
              <a:rPr lang="en-US" sz="1800" dirty="0" err="1">
                <a:effectLst/>
                <a:latin typeface="+mn-lt"/>
              </a:rPr>
              <a:t>formatu</a:t>
            </a:r>
            <a:r>
              <a:rPr lang="en-US" sz="1800" dirty="0">
                <a:effectLst/>
                <a:latin typeface="+mn-lt"/>
              </a:rPr>
              <a:t>: </a:t>
            </a:r>
            <a:r>
              <a:rPr lang="en-US" sz="1800" dirty="0" err="1">
                <a:effectLst/>
                <a:latin typeface="+mn-lt"/>
              </a:rPr>
              <a:t>pirkimų</a:t>
            </a:r>
            <a:r>
              <a:rPr lang="en-US" sz="1800" dirty="0">
                <a:effectLst/>
                <a:latin typeface="+mn-lt"/>
              </a:rPr>
              <a:t> </a:t>
            </a:r>
            <a:r>
              <a:rPr lang="en-US" sz="1800" dirty="0" err="1">
                <a:effectLst/>
                <a:latin typeface="+mn-lt"/>
              </a:rPr>
              <a:t>vykdytojų</a:t>
            </a:r>
            <a:r>
              <a:rPr lang="en-US" sz="1800" dirty="0">
                <a:effectLst/>
                <a:latin typeface="+mn-lt"/>
              </a:rPr>
              <a:t> </a:t>
            </a:r>
            <a:r>
              <a:rPr lang="en-US" sz="1800" dirty="0" err="1">
                <a:effectLst/>
                <a:latin typeface="+mn-lt"/>
              </a:rPr>
              <a:t>ataskaitos</a:t>
            </a:r>
            <a:r>
              <a:rPr lang="en-US" sz="1800" dirty="0">
                <a:effectLst/>
                <a:latin typeface="+mn-lt"/>
              </a:rPr>
              <a:t> </a:t>
            </a:r>
            <a:r>
              <a:rPr lang="en-US" sz="1800" dirty="0" err="1">
                <a:effectLst/>
                <a:latin typeface="+mn-lt"/>
              </a:rPr>
              <a:t>siunčiamos</a:t>
            </a:r>
            <a:r>
              <a:rPr lang="en-US" sz="1800" dirty="0">
                <a:effectLst/>
                <a:latin typeface="+mn-lt"/>
              </a:rPr>
              <a:t> el. </a:t>
            </a:r>
            <a:r>
              <a:rPr lang="en-US" sz="1800" dirty="0" err="1">
                <a:effectLst/>
                <a:latin typeface="+mn-lt"/>
              </a:rPr>
              <a:t>paštu</a:t>
            </a:r>
            <a:r>
              <a:rPr lang="en-US" sz="1800" dirty="0">
                <a:effectLst/>
                <a:latin typeface="+mn-lt"/>
              </a:rPr>
              <a:t> </a:t>
            </a:r>
            <a:r>
              <a:rPr lang="en-US" sz="1800" dirty="0" err="1">
                <a:effectLst/>
                <a:latin typeface="+mn-lt"/>
                <a:hlinkClick r:id="rId3"/>
              </a:rPr>
              <a:t>Ataskaitos_PV@vpt.lt</a:t>
            </a:r>
            <a:r>
              <a:rPr lang="en-US" sz="1800" dirty="0">
                <a:effectLst/>
                <a:latin typeface="+mn-lt"/>
              </a:rPr>
              <a:t>, o CPO </a:t>
            </a:r>
            <a:r>
              <a:rPr lang="en-US" sz="1800" dirty="0" err="1">
                <a:effectLst/>
                <a:latin typeface="+mn-lt"/>
              </a:rPr>
              <a:t>ataskaitos</a:t>
            </a:r>
            <a:r>
              <a:rPr lang="en-US" sz="1800" dirty="0">
                <a:effectLst/>
                <a:latin typeface="+mn-lt"/>
              </a:rPr>
              <a:t> – el. </a:t>
            </a:r>
            <a:r>
              <a:rPr lang="en-US" sz="1800" dirty="0" err="1">
                <a:effectLst/>
                <a:latin typeface="+mn-lt"/>
              </a:rPr>
              <a:t>paštu</a:t>
            </a:r>
            <a:r>
              <a:rPr lang="en-US" sz="1800" dirty="0">
                <a:effectLst/>
                <a:latin typeface="+mn-lt"/>
              </a:rPr>
              <a:t> </a:t>
            </a:r>
            <a:r>
              <a:rPr lang="en-US" sz="1800" dirty="0" err="1">
                <a:effectLst/>
                <a:latin typeface="+mn-lt"/>
                <a:hlinkClick r:id="rId4"/>
              </a:rPr>
              <a:t>info@vpt.lt</a:t>
            </a:r>
            <a:r>
              <a:rPr lang="en-US" sz="1800" dirty="0">
                <a:effectLst/>
                <a:latin typeface="+mn-lt"/>
              </a:rPr>
              <a:t>.</a:t>
            </a:r>
            <a:endParaRPr lang="en-US" sz="1000" dirty="0">
              <a:effectLst/>
              <a:latin typeface="Arial" panose="020B0604020202020204" pitchFamily="34" charset="0"/>
            </a:endParaRPr>
          </a:p>
        </p:txBody>
      </p:sp>
    </p:spTree>
    <p:extLst>
      <p:ext uri="{BB962C8B-B14F-4D97-AF65-F5344CB8AC3E}">
        <p14:creationId xmlns:p14="http://schemas.microsoft.com/office/powerpoint/2010/main" val="3073136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4D18C-C108-B132-5BF0-263D26708AD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D4DF7BC-CD9D-288D-2C56-0E37AA61ED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902E813-98AD-293C-C5E7-4C1481B349F1}"/>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4</a:t>
            </a:fld>
            <a:endParaRPr lang="en-US"/>
          </a:p>
        </p:txBody>
      </p:sp>
      <p:sp>
        <p:nvSpPr>
          <p:cNvPr id="5" name="TextBox 4">
            <a:extLst>
              <a:ext uri="{FF2B5EF4-FFF2-40B4-BE49-F238E27FC236}">
                <a16:creationId xmlns:a16="http://schemas.microsoft.com/office/drawing/2014/main" id="{613902A9-6754-1FEF-7162-3173AFC66920}"/>
              </a:ext>
            </a:extLst>
          </p:cNvPr>
          <p:cNvSpPr txBox="1"/>
          <p:nvPr/>
        </p:nvSpPr>
        <p:spPr>
          <a:xfrm>
            <a:off x="1834912" y="2497027"/>
            <a:ext cx="9662160" cy="1015663"/>
          </a:xfrm>
          <a:prstGeom prst="rect">
            <a:avLst/>
          </a:prstGeom>
          <a:noFill/>
        </p:spPr>
        <p:txBody>
          <a:bodyPr wrap="square">
            <a:spAutoFit/>
          </a:bodyPr>
          <a:lstStyle/>
          <a:p>
            <a:pPr marL="400050" indent="-400050">
              <a:buAutoNum type="romanUcPeriod"/>
            </a:pPr>
            <a:r>
              <a:rPr lang="lt-LT" sz="3000" b="1" dirty="0">
                <a:latin typeface="+mj-lt"/>
              </a:rPr>
              <a:t>Prisijungimas</a:t>
            </a:r>
            <a:r>
              <a:rPr lang="lt-LT" sz="3000" b="1" dirty="0"/>
              <a:t> </a:t>
            </a:r>
            <a:r>
              <a:rPr lang="lt-LT" sz="3000" b="1" dirty="0">
                <a:latin typeface="+mj-lt"/>
              </a:rPr>
              <a:t>prie ataskaitų teikimo modulio</a:t>
            </a:r>
          </a:p>
          <a:p>
            <a:endParaRPr lang="lt-LT" sz="3000" dirty="0">
              <a:latin typeface="+mj-lt"/>
            </a:endParaRPr>
          </a:p>
        </p:txBody>
      </p:sp>
    </p:spTree>
    <p:extLst>
      <p:ext uri="{BB962C8B-B14F-4D97-AF65-F5344CB8AC3E}">
        <p14:creationId xmlns:p14="http://schemas.microsoft.com/office/powerpoint/2010/main" val="290125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7" name="Pavadinimas 1"/>
          <p:cNvSpPr>
            <a:spLocks noGrp="1"/>
          </p:cNvSpPr>
          <p:nvPr>
            <p:ph type="title"/>
          </p:nvPr>
        </p:nvSpPr>
        <p:spPr>
          <a:xfrm>
            <a:off x="855406" y="1"/>
            <a:ext cx="9072368" cy="683342"/>
          </a:xfrm>
        </p:spPr>
        <p:txBody>
          <a:bodyPr>
            <a:noAutofit/>
          </a:bodyPr>
          <a:lstStyle/>
          <a:p>
            <a:r>
              <a:rPr lang="lt-LT" sz="2600" b="1" dirty="0">
                <a:latin typeface="+mn-lt"/>
              </a:rPr>
              <a:t>Prisijungimas prie Ataskaitų teikimo modulio (a)</a:t>
            </a: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D97F7AC-C16B-B2E0-91F7-0C6B2CA2A06E}"/>
              </a:ext>
            </a:extLst>
          </p:cNvPr>
          <p:cNvSpPr>
            <a:spLocks noGrp="1"/>
          </p:cNvSpPr>
          <p:nvPr>
            <p:ph type="sldNum" sz="quarter" idx="12"/>
          </p:nvPr>
        </p:nvSpPr>
        <p:spPr>
          <a:xfrm>
            <a:off x="8610599" y="6432550"/>
            <a:ext cx="3337217" cy="365125"/>
          </a:xfrm>
        </p:spPr>
        <p:txBody>
          <a:bodyPr/>
          <a:lstStyle/>
          <a:p>
            <a:fld id="{49EC5416-78B8-4F37-B286-A40543F63F6D}" type="slidenum">
              <a:rPr lang="en-US" smtClean="0"/>
              <a:pPr/>
              <a:t>5</a:t>
            </a:fld>
            <a:endParaRPr lang="en-US"/>
          </a:p>
        </p:txBody>
      </p:sp>
      <p:sp>
        <p:nvSpPr>
          <p:cNvPr id="4" name="TextBox 3">
            <a:extLst>
              <a:ext uri="{FF2B5EF4-FFF2-40B4-BE49-F238E27FC236}">
                <a16:creationId xmlns:a16="http://schemas.microsoft.com/office/drawing/2014/main" id="{3C609A5A-F2EC-68BF-FBE1-16DCCE69A834}"/>
              </a:ext>
            </a:extLst>
          </p:cNvPr>
          <p:cNvSpPr txBox="1"/>
          <p:nvPr/>
        </p:nvSpPr>
        <p:spPr>
          <a:xfrm>
            <a:off x="855406" y="493987"/>
            <a:ext cx="10718526" cy="1337482"/>
          </a:xfrm>
          <a:prstGeom prst="rect">
            <a:avLst/>
          </a:prstGeom>
          <a:noFill/>
        </p:spPr>
        <p:txBody>
          <a:bodyPr wrap="square" rtlCol="0">
            <a:spAutoFit/>
          </a:bodyPr>
          <a:lstStyle/>
          <a:p>
            <a:pPr marL="252000" indent="-324000">
              <a:lnSpc>
                <a:spcPct val="114000"/>
              </a:lnSpc>
            </a:pPr>
            <a:r>
              <a:rPr lang="lt-LT" dirty="0"/>
              <a:t>1. Norėdami prisijungti prie VPT-SSO, tinklalapyje </a:t>
            </a:r>
            <a:r>
              <a:rPr lang="lt-LT" dirty="0">
                <a:hlinkClick r:id="rId3"/>
              </a:rPr>
              <a:t>https://eviesiejipirkimai.lt/vpt-sso/login</a:t>
            </a:r>
            <a:endParaRPr lang="lt-LT" dirty="0"/>
          </a:p>
          <a:p>
            <a:pPr marL="252000" indent="-324000">
              <a:lnSpc>
                <a:spcPct val="114000"/>
              </a:lnSpc>
            </a:pPr>
            <a:r>
              <a:rPr lang="lt-LT" dirty="0"/>
              <a:t>įveskite naudotojo vardą ir slaptažodį. Jei nepavyksta, pasinaudokite funkcionalumu „Pamiršote slaptažodį?“</a:t>
            </a:r>
            <a:r>
              <a:rPr lang="en-US" dirty="0"/>
              <a:t>.</a:t>
            </a:r>
            <a:endParaRPr lang="lt-LT" dirty="0"/>
          </a:p>
          <a:p>
            <a:pPr marL="252000" indent="-324000">
              <a:lnSpc>
                <a:spcPct val="114000"/>
              </a:lnSpc>
            </a:pPr>
            <a:r>
              <a:rPr lang="lt-LT" dirty="0"/>
              <a:t>2-3. Prisijungę, skiltyje „Ataskaitos“ pasirinkite „Įmonės ataskaitos“.</a:t>
            </a:r>
          </a:p>
          <a:p>
            <a:pPr marL="252000" indent="-324000">
              <a:lnSpc>
                <a:spcPct val="114000"/>
              </a:lnSpc>
            </a:pPr>
            <a:endParaRPr lang="lt-LT" dirty="0"/>
          </a:p>
        </p:txBody>
      </p:sp>
      <p:sp>
        <p:nvSpPr>
          <p:cNvPr id="11" name="Flowchart: Connector 10">
            <a:extLst>
              <a:ext uri="{FF2B5EF4-FFF2-40B4-BE49-F238E27FC236}">
                <a16:creationId xmlns:a16="http://schemas.microsoft.com/office/drawing/2014/main" id="{E5206D71-A2CD-487F-0265-75DC9EAAB0B6}"/>
              </a:ext>
            </a:extLst>
          </p:cNvPr>
          <p:cNvSpPr/>
          <p:nvPr/>
        </p:nvSpPr>
        <p:spPr>
          <a:xfrm>
            <a:off x="684185" y="441677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a:extLst>
              <a:ext uri="{FF2B5EF4-FFF2-40B4-BE49-F238E27FC236}">
                <a16:creationId xmlns:a16="http://schemas.microsoft.com/office/drawing/2014/main" id="{5C5E4845-215B-BABE-3089-7D796BCB7E12}"/>
              </a:ext>
            </a:extLst>
          </p:cNvPr>
          <p:cNvSpPr/>
          <p:nvPr/>
        </p:nvSpPr>
        <p:spPr>
          <a:xfrm>
            <a:off x="6205688" y="4933772"/>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E0C0627-84FF-ABD0-4A4F-F6601A8DDE95}"/>
              </a:ext>
            </a:extLst>
          </p:cNvPr>
          <p:cNvSpPr txBox="1"/>
          <p:nvPr/>
        </p:nvSpPr>
        <p:spPr>
          <a:xfrm>
            <a:off x="763604" y="4431268"/>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5" name="TextBox 14">
            <a:extLst>
              <a:ext uri="{FF2B5EF4-FFF2-40B4-BE49-F238E27FC236}">
                <a16:creationId xmlns:a16="http://schemas.microsoft.com/office/drawing/2014/main" id="{525CBCE6-56C6-49EA-11E8-38E611E21BBC}"/>
              </a:ext>
            </a:extLst>
          </p:cNvPr>
          <p:cNvSpPr txBox="1"/>
          <p:nvPr/>
        </p:nvSpPr>
        <p:spPr>
          <a:xfrm>
            <a:off x="6284227" y="4975432"/>
            <a:ext cx="445773" cy="646331"/>
          </a:xfrm>
          <a:prstGeom prst="rect">
            <a:avLst/>
          </a:prstGeom>
          <a:noFill/>
        </p:spPr>
        <p:txBody>
          <a:bodyPr wrap="square" rtlCol="0">
            <a:spAutoFit/>
          </a:bodyPr>
          <a:lstStyle/>
          <a:p>
            <a:r>
              <a:rPr lang="lt-LT" b="1" dirty="0">
                <a:solidFill>
                  <a:srgbClr val="FF0000"/>
                </a:solidFill>
              </a:rPr>
              <a:t>2</a:t>
            </a:r>
          </a:p>
          <a:p>
            <a:endParaRPr lang="en-US" b="1" dirty="0">
              <a:solidFill>
                <a:srgbClr val="FF0000"/>
              </a:solidFill>
            </a:endParaRPr>
          </a:p>
        </p:txBody>
      </p:sp>
      <p:pic>
        <p:nvPicPr>
          <p:cNvPr id="21" name="Picture 20">
            <a:extLst>
              <a:ext uri="{FF2B5EF4-FFF2-40B4-BE49-F238E27FC236}">
                <a16:creationId xmlns:a16="http://schemas.microsoft.com/office/drawing/2014/main" id="{08C30C36-9C33-75A7-29DF-D5111175DD09}"/>
              </a:ext>
            </a:extLst>
          </p:cNvPr>
          <p:cNvPicPr>
            <a:picLocks noChangeAspect="1"/>
          </p:cNvPicPr>
          <p:nvPr/>
        </p:nvPicPr>
        <p:blipFill>
          <a:blip r:embed="rId4"/>
          <a:stretch>
            <a:fillRect/>
          </a:stretch>
        </p:blipFill>
        <p:spPr>
          <a:xfrm>
            <a:off x="6822312" y="1531173"/>
            <a:ext cx="3099006" cy="4509705"/>
          </a:xfrm>
          <a:prstGeom prst="rect">
            <a:avLst/>
          </a:prstGeom>
        </p:spPr>
      </p:pic>
      <p:sp>
        <p:nvSpPr>
          <p:cNvPr id="22" name="Rectangle 21">
            <a:extLst>
              <a:ext uri="{FF2B5EF4-FFF2-40B4-BE49-F238E27FC236}">
                <a16:creationId xmlns:a16="http://schemas.microsoft.com/office/drawing/2014/main" id="{018D297F-0362-52F7-8B56-A0A21CD99172}"/>
              </a:ext>
            </a:extLst>
          </p:cNvPr>
          <p:cNvSpPr/>
          <p:nvPr/>
        </p:nvSpPr>
        <p:spPr>
          <a:xfrm>
            <a:off x="6892041" y="4975431"/>
            <a:ext cx="2772143" cy="44404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F952B-1FD4-D78F-D477-ED325ECC9343}"/>
              </a:ext>
            </a:extLst>
          </p:cNvPr>
          <p:cNvPicPr>
            <a:picLocks noChangeAspect="1"/>
          </p:cNvPicPr>
          <p:nvPr/>
        </p:nvPicPr>
        <p:blipFill>
          <a:blip r:embed="rId5"/>
          <a:stretch>
            <a:fillRect/>
          </a:stretch>
        </p:blipFill>
        <p:spPr>
          <a:xfrm>
            <a:off x="1425558" y="1818428"/>
            <a:ext cx="3805084" cy="4234917"/>
          </a:xfrm>
          <a:prstGeom prst="rect">
            <a:avLst/>
          </a:prstGeom>
        </p:spPr>
      </p:pic>
      <p:sp>
        <p:nvSpPr>
          <p:cNvPr id="6" name="Rectangle 5">
            <a:extLst>
              <a:ext uri="{FF2B5EF4-FFF2-40B4-BE49-F238E27FC236}">
                <a16:creationId xmlns:a16="http://schemas.microsoft.com/office/drawing/2014/main" id="{CB5336CE-C8A0-607C-CC43-83A2A294BE07}"/>
              </a:ext>
            </a:extLst>
          </p:cNvPr>
          <p:cNvSpPr/>
          <p:nvPr/>
        </p:nvSpPr>
        <p:spPr>
          <a:xfrm>
            <a:off x="1582992" y="5104165"/>
            <a:ext cx="3441291" cy="31531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E44D06-40CC-4922-A5B0-FA7D9F0B3DD3}"/>
              </a:ext>
            </a:extLst>
          </p:cNvPr>
          <p:cNvSpPr/>
          <p:nvPr/>
        </p:nvSpPr>
        <p:spPr>
          <a:xfrm>
            <a:off x="1582993" y="3878317"/>
            <a:ext cx="3441291" cy="3153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A85F98-CA38-3D81-0D09-2129BB2D73C8}"/>
              </a:ext>
            </a:extLst>
          </p:cNvPr>
          <p:cNvSpPr/>
          <p:nvPr/>
        </p:nvSpPr>
        <p:spPr>
          <a:xfrm>
            <a:off x="1582994" y="4520348"/>
            <a:ext cx="3441290" cy="413424"/>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F4E1D98-AF8B-D0E8-FE59-FFC05C5A87E1}"/>
              </a:ext>
            </a:extLst>
          </p:cNvPr>
          <p:cNvPicPr>
            <a:picLocks noChangeAspect="1"/>
          </p:cNvPicPr>
          <p:nvPr/>
        </p:nvPicPr>
        <p:blipFill>
          <a:blip r:embed="rId6"/>
          <a:stretch>
            <a:fillRect/>
          </a:stretch>
        </p:blipFill>
        <p:spPr>
          <a:xfrm>
            <a:off x="1396768" y="6085922"/>
            <a:ext cx="9980179" cy="594177"/>
          </a:xfrm>
          <a:prstGeom prst="rect">
            <a:avLst/>
          </a:prstGeom>
        </p:spPr>
      </p:pic>
      <p:sp>
        <p:nvSpPr>
          <p:cNvPr id="17" name="Flowchart: Connector 16">
            <a:extLst>
              <a:ext uri="{FF2B5EF4-FFF2-40B4-BE49-F238E27FC236}">
                <a16:creationId xmlns:a16="http://schemas.microsoft.com/office/drawing/2014/main" id="{C4D12085-E37F-FC92-C310-721D10829A1F}"/>
              </a:ext>
            </a:extLst>
          </p:cNvPr>
          <p:cNvSpPr/>
          <p:nvPr/>
        </p:nvSpPr>
        <p:spPr>
          <a:xfrm>
            <a:off x="763604" y="612257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095FACE-822E-0734-47D3-50D69D1461AC}"/>
              </a:ext>
            </a:extLst>
          </p:cNvPr>
          <p:cNvSpPr txBox="1"/>
          <p:nvPr/>
        </p:nvSpPr>
        <p:spPr>
          <a:xfrm>
            <a:off x="763604" y="6148013"/>
            <a:ext cx="432000" cy="369332"/>
          </a:xfrm>
          <a:prstGeom prst="rect">
            <a:avLst/>
          </a:prstGeom>
          <a:noFill/>
        </p:spPr>
        <p:txBody>
          <a:bodyPr wrap="square" rtlCol="0">
            <a:spAutoFit/>
          </a:bodyPr>
          <a:lstStyle/>
          <a:p>
            <a:r>
              <a:rPr lang="lt-LT" b="1" dirty="0">
                <a:solidFill>
                  <a:srgbClr val="FF0000"/>
                </a:solidFill>
              </a:rPr>
              <a:t> 3</a:t>
            </a:r>
            <a:endParaRPr lang="en-US" b="1" dirty="0">
              <a:solidFill>
                <a:srgbClr val="FF0000"/>
              </a:solidFill>
            </a:endParaRPr>
          </a:p>
        </p:txBody>
      </p:sp>
      <p:sp>
        <p:nvSpPr>
          <p:cNvPr id="20" name="Rectangle 19">
            <a:extLst>
              <a:ext uri="{FF2B5EF4-FFF2-40B4-BE49-F238E27FC236}">
                <a16:creationId xmlns:a16="http://schemas.microsoft.com/office/drawing/2014/main" id="{EE74031F-2E8A-D970-49FF-D76646EEF0A8}"/>
              </a:ext>
            </a:extLst>
          </p:cNvPr>
          <p:cNvSpPr/>
          <p:nvPr/>
        </p:nvSpPr>
        <p:spPr>
          <a:xfrm>
            <a:off x="9124335" y="6156226"/>
            <a:ext cx="1297859" cy="36512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418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veikslėlis 9"/>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44227" y="5417836"/>
            <a:ext cx="2527816" cy="1470849"/>
          </a:xfrm>
          <a:prstGeom prst="rect">
            <a:avLst/>
          </a:prstGeom>
        </p:spPr>
      </p:pic>
      <p:sp>
        <p:nvSpPr>
          <p:cNvPr id="13" name="Pavadinimas 1"/>
          <p:cNvSpPr>
            <a:spLocks noGrp="1"/>
          </p:cNvSpPr>
          <p:nvPr>
            <p:ph type="title"/>
          </p:nvPr>
        </p:nvSpPr>
        <p:spPr>
          <a:xfrm>
            <a:off x="690464" y="341645"/>
            <a:ext cx="11298335" cy="1138984"/>
          </a:xfrm>
        </p:spPr>
        <p:txBody>
          <a:bodyPr>
            <a:noAutofit/>
          </a:bodyPr>
          <a:lstStyle/>
          <a:p>
            <a:r>
              <a:rPr lang="lt-LT" sz="2600" b="1" dirty="0">
                <a:latin typeface="+mn-lt"/>
              </a:rPr>
              <a:t>Prisijungimas prie Ataskaitų teikimo modulio (b) </a:t>
            </a:r>
            <a:r>
              <a:rPr lang="lt-LT" sz="2000" b="1" dirty="0"/>
              <a:t> </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C25D88AF-B81F-90A0-9392-38D5610E8CD4}"/>
              </a:ext>
            </a:extLst>
          </p:cNvPr>
          <p:cNvSpPr>
            <a:spLocks noGrp="1"/>
          </p:cNvSpPr>
          <p:nvPr>
            <p:ph type="sldNum" sz="quarter" idx="12"/>
          </p:nvPr>
        </p:nvSpPr>
        <p:spPr>
          <a:xfrm>
            <a:off x="8610600" y="6378429"/>
            <a:ext cx="3378200" cy="365125"/>
          </a:xfrm>
        </p:spPr>
        <p:txBody>
          <a:bodyPr/>
          <a:lstStyle/>
          <a:p>
            <a:fld id="{49EC5416-78B8-4F37-B286-A40543F63F6D}" type="slidenum">
              <a:rPr lang="en-US" smtClean="0"/>
              <a:pPr/>
              <a:t>6</a:t>
            </a:fld>
            <a:endParaRPr lang="en-US" dirty="0"/>
          </a:p>
        </p:txBody>
      </p:sp>
      <p:sp>
        <p:nvSpPr>
          <p:cNvPr id="4" name="TextBox 3">
            <a:extLst>
              <a:ext uri="{FF2B5EF4-FFF2-40B4-BE49-F238E27FC236}">
                <a16:creationId xmlns:a16="http://schemas.microsoft.com/office/drawing/2014/main" id="{C78ED9AC-8168-E4C4-0246-38522377F2B1}"/>
              </a:ext>
            </a:extLst>
          </p:cNvPr>
          <p:cNvSpPr txBox="1"/>
          <p:nvPr/>
        </p:nvSpPr>
        <p:spPr>
          <a:xfrm>
            <a:off x="690465" y="1032387"/>
            <a:ext cx="10993460" cy="2916439"/>
          </a:xfrm>
          <a:prstGeom prst="rect">
            <a:avLst/>
          </a:prstGeom>
          <a:noFill/>
        </p:spPr>
        <p:txBody>
          <a:bodyPr wrap="square" rtlCol="0">
            <a:spAutoFit/>
          </a:bodyPr>
          <a:lstStyle/>
          <a:p>
            <a:pPr indent="-324000">
              <a:lnSpc>
                <a:spcPct val="114000"/>
              </a:lnSpc>
            </a:pPr>
            <a:r>
              <a:rPr lang="lt-LT" dirty="0"/>
              <a:t>4. CPO statusą turintis pirkimų vykdytojas, teiksiantis Atn-1 formos ataskaitas tiek už save, tiek už pavaldžias įstaigas, prieš pradėdamas pildyti ataskaitas turi sudaryti pavaldžių įstaigų sąrašą. Tam pasirinkite „Pavaldžios įstaigos“. Į šį sąrašą CPO taip pat turi įtraukti savo duomenis.</a:t>
            </a:r>
          </a:p>
          <a:p>
            <a:pPr indent="-324000">
              <a:lnSpc>
                <a:spcPct val="114000"/>
              </a:lnSpc>
            </a:pPr>
            <a:r>
              <a:rPr lang="lt-LT" dirty="0"/>
              <a:t>5. Pasirinkę „Pridėti naują“, užpildykite visą reikalingą informaciją apie pavaldžią įstaigą ir ją išsaugokite. Pavaldžių įstaigų sąrašas pildomas tik vieną kartą, o vėliau prireikus atnaujinamas. Pasikeitus įstaigų statusui, duomenys gali būti koreguojami arba ištrinami.</a:t>
            </a:r>
          </a:p>
          <a:p>
            <a:pPr indent="-324000">
              <a:lnSpc>
                <a:spcPct val="114000"/>
              </a:lnSpc>
            </a:pPr>
            <a:r>
              <a:rPr lang="lt-LT" dirty="0"/>
              <a:t>6. Užpildžius pavaldžių įstaigų sąrašą, spauskite „Grįžti atgal“.</a:t>
            </a:r>
          </a:p>
          <a:p>
            <a:pPr indent="-324000">
              <a:lnSpc>
                <a:spcPct val="114000"/>
              </a:lnSpc>
            </a:pPr>
            <a:endParaRPr lang="lt-LT" dirty="0"/>
          </a:p>
          <a:p>
            <a:pPr indent="-324000">
              <a:lnSpc>
                <a:spcPct val="114000"/>
              </a:lnSpc>
            </a:pPr>
            <a:endParaRPr lang="lt-LT" dirty="0"/>
          </a:p>
        </p:txBody>
      </p:sp>
      <p:sp>
        <p:nvSpPr>
          <p:cNvPr id="12" name="Flowchart: Connector 11">
            <a:extLst>
              <a:ext uri="{FF2B5EF4-FFF2-40B4-BE49-F238E27FC236}">
                <a16:creationId xmlns:a16="http://schemas.microsoft.com/office/drawing/2014/main" id="{093CB87E-4B63-BFDC-F442-EF5F7FE9E932}"/>
              </a:ext>
            </a:extLst>
          </p:cNvPr>
          <p:cNvSpPr/>
          <p:nvPr/>
        </p:nvSpPr>
        <p:spPr>
          <a:xfrm>
            <a:off x="244195" y="360969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0670E414-A2B2-F730-E3D6-C5250CBDC345}"/>
              </a:ext>
            </a:extLst>
          </p:cNvPr>
          <p:cNvSpPr txBox="1"/>
          <p:nvPr/>
        </p:nvSpPr>
        <p:spPr>
          <a:xfrm>
            <a:off x="288186" y="3641029"/>
            <a:ext cx="432000" cy="369332"/>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sp>
        <p:nvSpPr>
          <p:cNvPr id="17" name="TextBox 16">
            <a:extLst>
              <a:ext uri="{FF2B5EF4-FFF2-40B4-BE49-F238E27FC236}">
                <a16:creationId xmlns:a16="http://schemas.microsoft.com/office/drawing/2014/main" id="{D1E9BE4C-7BE3-83D8-BEC5-B913CC2EC78D}"/>
              </a:ext>
            </a:extLst>
          </p:cNvPr>
          <p:cNvSpPr txBox="1"/>
          <p:nvPr/>
        </p:nvSpPr>
        <p:spPr>
          <a:xfrm>
            <a:off x="11280825" y="5386502"/>
            <a:ext cx="432000" cy="369332"/>
          </a:xfrm>
          <a:prstGeom prst="rect">
            <a:avLst/>
          </a:prstGeom>
          <a:noFill/>
        </p:spPr>
        <p:txBody>
          <a:bodyPr wrap="square" rtlCol="0">
            <a:spAutoFit/>
          </a:bodyPr>
          <a:lstStyle/>
          <a:p>
            <a:r>
              <a:rPr lang="lt-LT" b="1" dirty="0">
                <a:solidFill>
                  <a:srgbClr val="FF0000"/>
                </a:solidFill>
              </a:rPr>
              <a:t>5</a:t>
            </a:r>
            <a:endParaRPr lang="en-US" b="1" dirty="0">
              <a:solidFill>
                <a:srgbClr val="FF0000"/>
              </a:solidFill>
            </a:endParaRPr>
          </a:p>
        </p:txBody>
      </p:sp>
      <p:sp>
        <p:nvSpPr>
          <p:cNvPr id="19" name="Flowchart: Connector 18">
            <a:extLst>
              <a:ext uri="{FF2B5EF4-FFF2-40B4-BE49-F238E27FC236}">
                <a16:creationId xmlns:a16="http://schemas.microsoft.com/office/drawing/2014/main" id="{7A0D4A46-B5E0-F176-692C-92A27FFA9162}"/>
              </a:ext>
            </a:extLst>
          </p:cNvPr>
          <p:cNvSpPr/>
          <p:nvPr/>
        </p:nvSpPr>
        <p:spPr>
          <a:xfrm>
            <a:off x="11217287" y="53551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97196E-7251-32E5-E20D-431E52C0E990}"/>
              </a:ext>
            </a:extLst>
          </p:cNvPr>
          <p:cNvPicPr>
            <a:picLocks noChangeAspect="1"/>
          </p:cNvPicPr>
          <p:nvPr/>
        </p:nvPicPr>
        <p:blipFill>
          <a:blip r:embed="rId3"/>
          <a:stretch>
            <a:fillRect/>
          </a:stretch>
        </p:blipFill>
        <p:spPr>
          <a:xfrm>
            <a:off x="795931" y="3325246"/>
            <a:ext cx="10342521" cy="1604161"/>
          </a:xfrm>
          <a:prstGeom prst="rect">
            <a:avLst/>
          </a:prstGeom>
        </p:spPr>
      </p:pic>
      <p:sp>
        <p:nvSpPr>
          <p:cNvPr id="18" name="Rectangle 17">
            <a:extLst>
              <a:ext uri="{FF2B5EF4-FFF2-40B4-BE49-F238E27FC236}">
                <a16:creationId xmlns:a16="http://schemas.microsoft.com/office/drawing/2014/main" id="{AC91DEEB-E198-470B-B835-F65DF0C356F5}"/>
              </a:ext>
            </a:extLst>
          </p:cNvPr>
          <p:cNvSpPr/>
          <p:nvPr/>
        </p:nvSpPr>
        <p:spPr>
          <a:xfrm>
            <a:off x="890602" y="3748036"/>
            <a:ext cx="1410471" cy="20079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vadinimas 1">
            <a:extLst>
              <a:ext uri="{FF2B5EF4-FFF2-40B4-BE49-F238E27FC236}">
                <a16:creationId xmlns:a16="http://schemas.microsoft.com/office/drawing/2014/main" id="{A109DD1D-0FAF-66EA-6EE6-C42B70422E50}"/>
              </a:ext>
            </a:extLst>
          </p:cNvPr>
          <p:cNvSpPr txBox="1">
            <a:spLocks/>
          </p:cNvSpPr>
          <p:nvPr/>
        </p:nvSpPr>
        <p:spPr>
          <a:xfrm>
            <a:off x="5311646" y="-4451"/>
            <a:ext cx="11423338" cy="60466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lt-LT" sz="2600" b="1" dirty="0"/>
            </a:br>
            <a:r>
              <a:rPr lang="lt-LT" sz="2000" dirty="0">
                <a:solidFill>
                  <a:srgbClr val="FF0000"/>
                </a:solidFill>
                <a:latin typeface="+mn-lt"/>
              </a:rPr>
              <a:t>Aktualu CPO ir pildantiems ataskaitas už kitus pirkimų vykdytojus</a:t>
            </a:r>
            <a:br>
              <a:rPr lang="lt-LT" sz="2600" b="1" dirty="0">
                <a:latin typeface="+mn-lt"/>
              </a:rPr>
            </a:br>
            <a:endParaRPr lang="en-US" sz="2600" b="1" dirty="0">
              <a:solidFill>
                <a:srgbClr val="FF0000"/>
              </a:solidFill>
              <a:latin typeface="+mn-lt"/>
            </a:endParaRPr>
          </a:p>
        </p:txBody>
      </p:sp>
      <p:pic>
        <p:nvPicPr>
          <p:cNvPr id="5" name="Picture 4">
            <a:extLst>
              <a:ext uri="{FF2B5EF4-FFF2-40B4-BE49-F238E27FC236}">
                <a16:creationId xmlns:a16="http://schemas.microsoft.com/office/drawing/2014/main" id="{37205ABA-99FA-A56B-F97F-5091883DFCA9}"/>
              </a:ext>
            </a:extLst>
          </p:cNvPr>
          <p:cNvPicPr>
            <a:picLocks noChangeAspect="1"/>
          </p:cNvPicPr>
          <p:nvPr/>
        </p:nvPicPr>
        <p:blipFill>
          <a:blip r:embed="rId4"/>
          <a:stretch>
            <a:fillRect/>
          </a:stretch>
        </p:blipFill>
        <p:spPr>
          <a:xfrm>
            <a:off x="795932" y="5041101"/>
            <a:ext cx="10342520" cy="1138771"/>
          </a:xfrm>
          <a:prstGeom prst="rect">
            <a:avLst/>
          </a:prstGeom>
        </p:spPr>
      </p:pic>
      <p:sp>
        <p:nvSpPr>
          <p:cNvPr id="15" name="Flowchart: Connector 14">
            <a:extLst>
              <a:ext uri="{FF2B5EF4-FFF2-40B4-BE49-F238E27FC236}">
                <a16:creationId xmlns:a16="http://schemas.microsoft.com/office/drawing/2014/main" id="{DDEE0148-50A0-F7D8-85F3-C267A080A7F7}"/>
              </a:ext>
            </a:extLst>
          </p:cNvPr>
          <p:cNvSpPr/>
          <p:nvPr/>
        </p:nvSpPr>
        <p:spPr>
          <a:xfrm>
            <a:off x="9553153" y="624276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C9815C99-6C04-077B-83BC-A5F7E06662A7}"/>
              </a:ext>
            </a:extLst>
          </p:cNvPr>
          <p:cNvSpPr txBox="1"/>
          <p:nvPr/>
        </p:nvSpPr>
        <p:spPr>
          <a:xfrm>
            <a:off x="9614759" y="6274098"/>
            <a:ext cx="274331" cy="369332"/>
          </a:xfrm>
          <a:prstGeom prst="rect">
            <a:avLst/>
          </a:prstGeom>
          <a:noFill/>
        </p:spPr>
        <p:txBody>
          <a:bodyPr wrap="square">
            <a:spAutoFit/>
          </a:bodyPr>
          <a:lstStyle/>
          <a:p>
            <a:r>
              <a:rPr lang="lt-LT" sz="1800" b="1" dirty="0">
                <a:solidFill>
                  <a:srgbClr val="FF0000"/>
                </a:solidFill>
              </a:rPr>
              <a:t>6</a:t>
            </a:r>
            <a:endParaRPr lang="en-US" sz="1800" b="1" dirty="0">
              <a:solidFill>
                <a:srgbClr val="FF0000"/>
              </a:solidFill>
            </a:endParaRPr>
          </a:p>
        </p:txBody>
      </p:sp>
      <p:sp>
        <p:nvSpPr>
          <p:cNvPr id="23" name="Rectangle 22">
            <a:extLst>
              <a:ext uri="{FF2B5EF4-FFF2-40B4-BE49-F238E27FC236}">
                <a16:creationId xmlns:a16="http://schemas.microsoft.com/office/drawing/2014/main" id="{AC9628CA-EFED-B7DB-C518-948FD44FC209}"/>
              </a:ext>
            </a:extLst>
          </p:cNvPr>
          <p:cNvSpPr/>
          <p:nvPr/>
        </p:nvSpPr>
        <p:spPr>
          <a:xfrm>
            <a:off x="10209126" y="5417836"/>
            <a:ext cx="814189"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A08FFB3-2791-E5A5-D2B0-9F6F512E0BA0}"/>
              </a:ext>
            </a:extLst>
          </p:cNvPr>
          <p:cNvSpPr/>
          <p:nvPr/>
        </p:nvSpPr>
        <p:spPr>
          <a:xfrm>
            <a:off x="9365064" y="5417836"/>
            <a:ext cx="773723" cy="32553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3770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45D0A-C817-8D80-B6ED-EC31BD06FB96}"/>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2863EC6-0787-FAD3-FD69-8DB489C660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91059606-B875-4269-E6D0-843772CE67BE}"/>
              </a:ext>
            </a:extLst>
          </p:cNvPr>
          <p:cNvSpPr>
            <a:spLocks noGrp="1"/>
          </p:cNvSpPr>
          <p:nvPr>
            <p:ph type="title"/>
          </p:nvPr>
        </p:nvSpPr>
        <p:spPr>
          <a:xfrm>
            <a:off x="821881" y="0"/>
            <a:ext cx="10201434" cy="636104"/>
          </a:xfrm>
        </p:spPr>
        <p:txBody>
          <a:bodyPr>
            <a:noAutofit/>
          </a:bodyPr>
          <a:lstStyle/>
          <a:p>
            <a:br>
              <a:rPr lang="lt-LT" sz="2600" b="1" dirty="0"/>
            </a:br>
            <a:r>
              <a:rPr lang="lt-LT" sz="2600" b="1" dirty="0">
                <a:latin typeface="+mn-lt"/>
              </a:rPr>
              <a:t>Prisijungimas prie Ataskaitų teikimo modulio (c)</a:t>
            </a:r>
            <a:br>
              <a:rPr lang="lt-LT" sz="2600" b="1" dirty="0">
                <a:latin typeface="+mn-lt"/>
              </a:rPr>
            </a:br>
            <a:endParaRPr lang="en-US" sz="2600" b="1" dirty="0">
              <a:solidFill>
                <a:srgbClr val="FF0000"/>
              </a:solidFill>
              <a:latin typeface="+mn-lt"/>
            </a:endParaRPr>
          </a:p>
        </p:txBody>
      </p:sp>
      <p:sp>
        <p:nvSpPr>
          <p:cNvPr id="2" name="Slide Number Placeholder 1">
            <a:extLst>
              <a:ext uri="{FF2B5EF4-FFF2-40B4-BE49-F238E27FC236}">
                <a16:creationId xmlns:a16="http://schemas.microsoft.com/office/drawing/2014/main" id="{EC33E992-8FA6-8305-8292-B0057C56CB96}"/>
              </a:ext>
            </a:extLst>
          </p:cNvPr>
          <p:cNvSpPr>
            <a:spLocks noGrp="1"/>
          </p:cNvSpPr>
          <p:nvPr>
            <p:ph type="sldNum" sz="quarter" idx="12"/>
          </p:nvPr>
        </p:nvSpPr>
        <p:spPr>
          <a:xfrm>
            <a:off x="8610600" y="6432550"/>
            <a:ext cx="3378200" cy="365125"/>
          </a:xfrm>
        </p:spPr>
        <p:txBody>
          <a:bodyPr/>
          <a:lstStyle/>
          <a:p>
            <a:fld id="{49EC5416-78B8-4F37-B286-A40543F63F6D}" type="slidenum">
              <a:rPr lang="en-US" smtClean="0"/>
              <a:pPr/>
              <a:t>7</a:t>
            </a:fld>
            <a:endParaRPr lang="en-US"/>
          </a:p>
        </p:txBody>
      </p:sp>
      <p:sp>
        <p:nvSpPr>
          <p:cNvPr id="4" name="TextBox 3">
            <a:extLst>
              <a:ext uri="{FF2B5EF4-FFF2-40B4-BE49-F238E27FC236}">
                <a16:creationId xmlns:a16="http://schemas.microsoft.com/office/drawing/2014/main" id="{43D14B29-D16E-0206-13C4-BD0BAC8F8676}"/>
              </a:ext>
            </a:extLst>
          </p:cNvPr>
          <p:cNvSpPr txBox="1"/>
          <p:nvPr/>
        </p:nvSpPr>
        <p:spPr>
          <a:xfrm>
            <a:off x="894522" y="556591"/>
            <a:ext cx="10764077" cy="1969065"/>
          </a:xfrm>
          <a:prstGeom prst="rect">
            <a:avLst/>
          </a:prstGeom>
          <a:noFill/>
        </p:spPr>
        <p:txBody>
          <a:bodyPr wrap="square" rtlCol="0">
            <a:spAutoFit/>
          </a:bodyPr>
          <a:lstStyle/>
          <a:p>
            <a:pPr indent="-324000">
              <a:lnSpc>
                <a:spcPct val="114000"/>
              </a:lnSpc>
            </a:pPr>
            <a:r>
              <a:rPr lang="lt-LT" dirty="0"/>
              <a:t>7. Juostoje „PROCEDŪRINĖS ATASKAITOS“ dešinėje spauskite „Išskleisti“.</a:t>
            </a:r>
          </a:p>
          <a:p>
            <a:pPr marL="252000" indent="-324000">
              <a:lnSpc>
                <a:spcPct val="114000"/>
              </a:lnSpc>
            </a:pPr>
            <a:r>
              <a:rPr lang="lt-LT" dirty="0"/>
              <a:t>8. Tuomet spauskite „Kurti naują ataskaitą“.</a:t>
            </a:r>
          </a:p>
          <a:p>
            <a:pPr marL="252000" indent="-324000">
              <a:lnSpc>
                <a:spcPct val="114000"/>
              </a:lnSpc>
            </a:pPr>
            <a:r>
              <a:rPr lang="lt-LT" dirty="0"/>
              <a:t>9. Išsiskleidusiame ataskaitų šablonų sąraše pasirinkite reikiamą ataskaitos šabloną.</a:t>
            </a:r>
          </a:p>
          <a:p>
            <a:pPr indent="-324000" algn="just">
              <a:lnSpc>
                <a:spcPct val="114000"/>
              </a:lnSpc>
            </a:pPr>
            <a:r>
              <a:rPr lang="lt-LT" i="1" dirty="0"/>
              <a:t>Atkreipiame dėmesį, kad ATM Atn-1 formos pirkimo procedūrų ataskaitų šablonai atitinka anksčiau Excel formatu teiktų ataskaitų šablonus.</a:t>
            </a:r>
          </a:p>
          <a:p>
            <a:pPr marL="252000" indent="-324000">
              <a:lnSpc>
                <a:spcPct val="114000"/>
              </a:lnSpc>
            </a:pPr>
            <a:endParaRPr lang="en-US" dirty="0"/>
          </a:p>
        </p:txBody>
      </p:sp>
      <p:sp>
        <p:nvSpPr>
          <p:cNvPr id="12" name="Flowchart: Connector 11">
            <a:extLst>
              <a:ext uri="{FF2B5EF4-FFF2-40B4-BE49-F238E27FC236}">
                <a16:creationId xmlns:a16="http://schemas.microsoft.com/office/drawing/2014/main" id="{116EDF2D-6CF3-4E77-16D1-908A916A0685}"/>
              </a:ext>
            </a:extLst>
          </p:cNvPr>
          <p:cNvSpPr/>
          <p:nvPr/>
        </p:nvSpPr>
        <p:spPr>
          <a:xfrm>
            <a:off x="11603340" y="230965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472ADD6-356D-02EB-FB96-47BB634C3D6B}"/>
              </a:ext>
            </a:extLst>
          </p:cNvPr>
          <p:cNvSpPr txBox="1"/>
          <p:nvPr/>
        </p:nvSpPr>
        <p:spPr>
          <a:xfrm>
            <a:off x="11658599" y="2337125"/>
            <a:ext cx="432000" cy="369332"/>
          </a:xfrm>
          <a:prstGeom prst="rect">
            <a:avLst/>
          </a:prstGeom>
          <a:noFill/>
        </p:spPr>
        <p:txBody>
          <a:bodyPr wrap="square" rtlCol="0">
            <a:spAutoFit/>
          </a:bodyPr>
          <a:lstStyle/>
          <a:p>
            <a:r>
              <a:rPr lang="lt-LT" b="1" dirty="0">
                <a:solidFill>
                  <a:srgbClr val="FF0000"/>
                </a:solidFill>
              </a:rPr>
              <a:t>7</a:t>
            </a:r>
            <a:endParaRPr lang="en-US" b="1" dirty="0">
              <a:solidFill>
                <a:srgbClr val="FF0000"/>
              </a:solidFill>
            </a:endParaRPr>
          </a:p>
        </p:txBody>
      </p:sp>
      <p:sp>
        <p:nvSpPr>
          <p:cNvPr id="17" name="TextBox 16">
            <a:extLst>
              <a:ext uri="{FF2B5EF4-FFF2-40B4-BE49-F238E27FC236}">
                <a16:creationId xmlns:a16="http://schemas.microsoft.com/office/drawing/2014/main" id="{FD1A09F0-3E84-F3E3-8118-C24BFAD50002}"/>
              </a:ext>
            </a:extLst>
          </p:cNvPr>
          <p:cNvSpPr txBox="1"/>
          <p:nvPr/>
        </p:nvSpPr>
        <p:spPr>
          <a:xfrm>
            <a:off x="446539" y="2973467"/>
            <a:ext cx="432000" cy="369332"/>
          </a:xfrm>
          <a:prstGeom prst="rect">
            <a:avLst/>
          </a:prstGeom>
          <a:noFill/>
        </p:spPr>
        <p:txBody>
          <a:bodyPr wrap="square" rtlCol="0">
            <a:spAutoFit/>
          </a:bodyPr>
          <a:lstStyle/>
          <a:p>
            <a:r>
              <a:rPr lang="lt-LT" b="1" dirty="0">
                <a:solidFill>
                  <a:srgbClr val="FF0000"/>
                </a:solidFill>
              </a:rPr>
              <a:t>8</a:t>
            </a:r>
            <a:endParaRPr lang="en-US" b="1" dirty="0">
              <a:solidFill>
                <a:srgbClr val="FF0000"/>
              </a:solidFill>
            </a:endParaRPr>
          </a:p>
        </p:txBody>
      </p:sp>
      <p:sp>
        <p:nvSpPr>
          <p:cNvPr id="19" name="Flowchart: Connector 18">
            <a:extLst>
              <a:ext uri="{FF2B5EF4-FFF2-40B4-BE49-F238E27FC236}">
                <a16:creationId xmlns:a16="http://schemas.microsoft.com/office/drawing/2014/main" id="{E4D82CD4-84EA-F41B-050E-C44728C9AFC1}"/>
              </a:ext>
            </a:extLst>
          </p:cNvPr>
          <p:cNvSpPr/>
          <p:nvPr/>
        </p:nvSpPr>
        <p:spPr>
          <a:xfrm>
            <a:off x="389881" y="293913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15AFFC4-4DC9-D9C0-89DC-7E59B086570A}"/>
              </a:ext>
            </a:extLst>
          </p:cNvPr>
          <p:cNvPicPr>
            <a:picLocks noChangeAspect="1"/>
          </p:cNvPicPr>
          <p:nvPr/>
        </p:nvPicPr>
        <p:blipFill>
          <a:blip r:embed="rId3"/>
          <a:stretch>
            <a:fillRect/>
          </a:stretch>
        </p:blipFill>
        <p:spPr>
          <a:xfrm>
            <a:off x="947173" y="3497599"/>
            <a:ext cx="10582288" cy="3008303"/>
          </a:xfrm>
          <a:prstGeom prst="rect">
            <a:avLst/>
          </a:prstGeom>
        </p:spPr>
      </p:pic>
      <p:pic>
        <p:nvPicPr>
          <p:cNvPr id="11" name="Picture 10">
            <a:extLst>
              <a:ext uri="{FF2B5EF4-FFF2-40B4-BE49-F238E27FC236}">
                <a16:creationId xmlns:a16="http://schemas.microsoft.com/office/drawing/2014/main" id="{2AE3C756-8D4C-2A4B-DBB0-77BEB06BFBCC}"/>
              </a:ext>
            </a:extLst>
          </p:cNvPr>
          <p:cNvPicPr>
            <a:picLocks noChangeAspect="1"/>
          </p:cNvPicPr>
          <p:nvPr/>
        </p:nvPicPr>
        <p:blipFill>
          <a:blip r:embed="rId4"/>
          <a:stretch>
            <a:fillRect/>
          </a:stretch>
        </p:blipFill>
        <p:spPr>
          <a:xfrm>
            <a:off x="947173" y="2172114"/>
            <a:ext cx="10582288" cy="699355"/>
          </a:xfrm>
          <a:prstGeom prst="rect">
            <a:avLst/>
          </a:prstGeom>
        </p:spPr>
      </p:pic>
      <p:pic>
        <p:nvPicPr>
          <p:cNvPr id="16" name="Picture 15">
            <a:extLst>
              <a:ext uri="{FF2B5EF4-FFF2-40B4-BE49-F238E27FC236}">
                <a16:creationId xmlns:a16="http://schemas.microsoft.com/office/drawing/2014/main" id="{DC749839-6FEB-8686-C453-7A169B3B555D}"/>
              </a:ext>
            </a:extLst>
          </p:cNvPr>
          <p:cNvPicPr>
            <a:picLocks noChangeAspect="1"/>
          </p:cNvPicPr>
          <p:nvPr/>
        </p:nvPicPr>
        <p:blipFill>
          <a:blip r:embed="rId5"/>
          <a:stretch>
            <a:fillRect/>
          </a:stretch>
        </p:blipFill>
        <p:spPr>
          <a:xfrm>
            <a:off x="947173" y="2890986"/>
            <a:ext cx="10582288" cy="478835"/>
          </a:xfrm>
          <a:prstGeom prst="rect">
            <a:avLst/>
          </a:prstGeom>
        </p:spPr>
      </p:pic>
      <p:sp>
        <p:nvSpPr>
          <p:cNvPr id="20" name="Flowchart: Connector 19">
            <a:extLst>
              <a:ext uri="{FF2B5EF4-FFF2-40B4-BE49-F238E27FC236}">
                <a16:creationId xmlns:a16="http://schemas.microsoft.com/office/drawing/2014/main" id="{E8782FC5-0567-02B3-34F4-2B437F624511}"/>
              </a:ext>
            </a:extLst>
          </p:cNvPr>
          <p:cNvSpPr/>
          <p:nvPr/>
        </p:nvSpPr>
        <p:spPr>
          <a:xfrm>
            <a:off x="389881" y="478575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FFB2797-AD5C-4FD6-615F-84871696462D}"/>
              </a:ext>
            </a:extLst>
          </p:cNvPr>
          <p:cNvSpPr txBox="1"/>
          <p:nvPr/>
        </p:nvSpPr>
        <p:spPr>
          <a:xfrm>
            <a:off x="462522" y="4817084"/>
            <a:ext cx="432000" cy="369332"/>
          </a:xfrm>
          <a:prstGeom prst="rect">
            <a:avLst/>
          </a:prstGeom>
          <a:noFill/>
        </p:spPr>
        <p:txBody>
          <a:bodyPr wrap="square" rtlCol="0">
            <a:spAutoFit/>
          </a:bodyPr>
          <a:lstStyle/>
          <a:p>
            <a:r>
              <a:rPr lang="lt-LT" b="1" dirty="0">
                <a:solidFill>
                  <a:srgbClr val="FF0000"/>
                </a:solidFill>
              </a:rPr>
              <a:t>9</a:t>
            </a:r>
            <a:endParaRPr lang="en-US" b="1" dirty="0">
              <a:solidFill>
                <a:srgbClr val="FF0000"/>
              </a:solidFill>
            </a:endParaRPr>
          </a:p>
        </p:txBody>
      </p:sp>
      <p:sp>
        <p:nvSpPr>
          <p:cNvPr id="23" name="Rectangle 22">
            <a:extLst>
              <a:ext uri="{FF2B5EF4-FFF2-40B4-BE49-F238E27FC236}">
                <a16:creationId xmlns:a16="http://schemas.microsoft.com/office/drawing/2014/main" id="{797F1B8F-FE2B-E8E3-A1D4-5B0B2640D51A}"/>
              </a:ext>
            </a:extLst>
          </p:cNvPr>
          <p:cNvSpPr/>
          <p:nvPr/>
        </p:nvSpPr>
        <p:spPr>
          <a:xfrm>
            <a:off x="9664183" y="2372324"/>
            <a:ext cx="1706181" cy="31845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992ED1D-C81A-A01C-ACE8-03182F7C2D85}"/>
              </a:ext>
            </a:extLst>
          </p:cNvPr>
          <p:cNvSpPr/>
          <p:nvPr/>
        </p:nvSpPr>
        <p:spPr>
          <a:xfrm>
            <a:off x="5555974" y="2973467"/>
            <a:ext cx="1381539" cy="31918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6719BED3-001A-C9F7-826C-E9235BE00BA9}"/>
              </a:ext>
            </a:extLst>
          </p:cNvPr>
          <p:cNvSpPr/>
          <p:nvPr/>
        </p:nvSpPr>
        <p:spPr>
          <a:xfrm>
            <a:off x="1242391" y="4859765"/>
            <a:ext cx="4853609" cy="29233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3555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E9208-3AE3-356F-CBA6-2274FD82C58A}"/>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6B7FCFE-DEC3-1AB1-E9CE-058C3A9E2C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4E2CD8DA-857F-2617-F9C7-5A947EEB0EBB}"/>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8</a:t>
            </a:fld>
            <a:endParaRPr lang="en-US"/>
          </a:p>
        </p:txBody>
      </p:sp>
      <p:sp>
        <p:nvSpPr>
          <p:cNvPr id="5" name="TextBox 4">
            <a:extLst>
              <a:ext uri="{FF2B5EF4-FFF2-40B4-BE49-F238E27FC236}">
                <a16:creationId xmlns:a16="http://schemas.microsoft.com/office/drawing/2014/main" id="{10B9C0E6-5467-3AF9-2A98-3E2745417A7C}"/>
              </a:ext>
            </a:extLst>
          </p:cNvPr>
          <p:cNvSpPr txBox="1"/>
          <p:nvPr/>
        </p:nvSpPr>
        <p:spPr>
          <a:xfrm>
            <a:off x="1264920" y="1426359"/>
            <a:ext cx="9662160" cy="2862322"/>
          </a:xfrm>
          <a:prstGeom prst="rect">
            <a:avLst/>
          </a:prstGeom>
          <a:noFill/>
        </p:spPr>
        <p:txBody>
          <a:bodyPr wrap="square">
            <a:spAutoFit/>
          </a:bodyPr>
          <a:lstStyle/>
          <a:p>
            <a:endParaRPr lang="lt-LT" sz="3000" dirty="0">
              <a:latin typeface="+mj-lt"/>
            </a:endParaRPr>
          </a:p>
          <a:p>
            <a:endParaRPr lang="lt-LT" sz="3000" dirty="0">
              <a:latin typeface="+mj-lt"/>
            </a:endParaRPr>
          </a:p>
          <a:p>
            <a:endParaRPr lang="lt-LT" sz="3000" dirty="0">
              <a:latin typeface="+mj-lt"/>
            </a:endParaRPr>
          </a:p>
          <a:p>
            <a:r>
              <a:rPr lang="lt-LT" sz="3000" b="1" dirty="0">
                <a:latin typeface="+mj-lt"/>
              </a:rPr>
              <a:t>II. Atn-1 PPA PPS ataskaitos pildymas: svarbiausi aspektai</a:t>
            </a:r>
          </a:p>
          <a:p>
            <a:endParaRPr lang="lt-LT" sz="3000" dirty="0"/>
          </a:p>
          <a:p>
            <a:endParaRPr lang="lt-LT" sz="3000" dirty="0">
              <a:latin typeface="+mj-lt"/>
            </a:endParaRPr>
          </a:p>
        </p:txBody>
      </p:sp>
    </p:spTree>
    <p:extLst>
      <p:ext uri="{BB962C8B-B14F-4D97-AF65-F5344CB8AC3E}">
        <p14:creationId xmlns:p14="http://schemas.microsoft.com/office/powerpoint/2010/main" val="2666877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46A2-8C2A-59D7-1553-61AEB08843D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C5E51CDC-DD65-FC4B-F4DC-3D46FEE7543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40BD856-D43D-2D33-3DD6-E1074AF756B1}"/>
              </a:ext>
            </a:extLst>
          </p:cNvPr>
          <p:cNvSpPr>
            <a:spLocks noGrp="1"/>
          </p:cNvSpPr>
          <p:nvPr>
            <p:ph type="title"/>
          </p:nvPr>
        </p:nvSpPr>
        <p:spPr>
          <a:xfrm>
            <a:off x="1186703" y="60326"/>
            <a:ext cx="10509829" cy="3799006"/>
          </a:xfrm>
        </p:spPr>
        <p:txBody>
          <a:bodyPr>
            <a:noAutofit/>
          </a:bodyPr>
          <a:lstStyle/>
          <a:p>
            <a:pPr>
              <a:lnSpc>
                <a:spcPct val="113000"/>
              </a:lnSpc>
            </a:pPr>
            <a:r>
              <a:rPr lang="en-US" sz="2600" b="1" dirty="0">
                <a:latin typeface="+mn-lt"/>
              </a:rPr>
              <a:t>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2600" b="1" dirty="0">
                <a:latin typeface="+mn-lt"/>
              </a:rPr>
            </a:br>
            <a:r>
              <a:rPr lang="lt-LT" sz="1800" dirty="0">
                <a:latin typeface="+mn-lt"/>
              </a:rPr>
              <a:t>1.  Laukelyje „Pirkimo numeris“ įrašykite pirkimo, kurį atliekant buvo sudaryta preliminarioji sutartis, paskelbimo CVP IS numeris ir pasirinkite iš sąrašo. Jei sąraše tokio pirkimo numerio ir pavadinimo nerandate, tai pasitikrinkite ar pateikta ataskaita už preliminariąją sutartį. </a:t>
            </a:r>
            <a:br>
              <a:rPr lang="lt-LT" sz="1800" dirty="0">
                <a:latin typeface="+mn-lt"/>
              </a:rPr>
            </a:br>
            <a:br>
              <a:rPr lang="lt-LT" sz="1800" dirty="0">
                <a:latin typeface="+mn-lt"/>
              </a:rPr>
            </a:br>
            <a:r>
              <a:rPr lang="lt-LT" sz="1800" dirty="0">
                <a:latin typeface="+mn-lt"/>
              </a:rPr>
              <a:t>2. Laukelyje „Kvietimo teikti atnaujintus pasiūlymus data arba kreipimosi sudaryti sutartį neatnaujinus varžymosi data“ nurodykite kvietimo teikti atnaujintus pasiūlymus datą arba kreipimosi sudaryti sutartį neatnaujinus </a:t>
            </a:r>
            <a:r>
              <a:rPr lang="lt-LT" sz="1800">
                <a:latin typeface="+mn-lt"/>
              </a:rPr>
              <a:t>varžymosi datą.</a:t>
            </a:r>
            <a:br>
              <a:rPr lang="lt-LT" sz="1800" dirty="0">
                <a:latin typeface="+mn-lt"/>
              </a:rPr>
            </a:br>
            <a:br>
              <a:rPr lang="en-US"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D44D9ED5-5C78-8794-C73B-61E1B11DC218}"/>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9</a:t>
            </a:fld>
            <a:endParaRPr lang="en-US"/>
          </a:p>
        </p:txBody>
      </p:sp>
      <p:sp>
        <p:nvSpPr>
          <p:cNvPr id="11" name="Flowchart: Connector 10">
            <a:extLst>
              <a:ext uri="{FF2B5EF4-FFF2-40B4-BE49-F238E27FC236}">
                <a16:creationId xmlns:a16="http://schemas.microsoft.com/office/drawing/2014/main" id="{BC0196E7-A305-3E22-70D3-A88B60CEF7DB}"/>
              </a:ext>
            </a:extLst>
          </p:cNvPr>
          <p:cNvSpPr/>
          <p:nvPr/>
        </p:nvSpPr>
        <p:spPr>
          <a:xfrm>
            <a:off x="754703" y="401318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4C577D-6C37-0384-E32A-290F48D49631}"/>
              </a:ext>
            </a:extLst>
          </p:cNvPr>
          <p:cNvSpPr txBox="1"/>
          <p:nvPr/>
        </p:nvSpPr>
        <p:spPr>
          <a:xfrm>
            <a:off x="804750" y="4044515"/>
            <a:ext cx="432000" cy="432000"/>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4" name="TextBox 13">
            <a:extLst>
              <a:ext uri="{FF2B5EF4-FFF2-40B4-BE49-F238E27FC236}">
                <a16:creationId xmlns:a16="http://schemas.microsoft.com/office/drawing/2014/main" id="{71D2E662-6F0F-3C29-7DFB-2ED768A6305F}"/>
              </a:ext>
            </a:extLst>
          </p:cNvPr>
          <p:cNvSpPr txBox="1"/>
          <p:nvPr/>
        </p:nvSpPr>
        <p:spPr>
          <a:xfrm>
            <a:off x="1292042" y="3429000"/>
            <a:ext cx="9111081" cy="646331"/>
          </a:xfrm>
          <a:prstGeom prst="rect">
            <a:avLst/>
          </a:prstGeom>
          <a:noFill/>
        </p:spPr>
        <p:txBody>
          <a:bodyPr wrap="square" rtlCol="0">
            <a:spAutoFit/>
          </a:bodyPr>
          <a:lstStyle/>
          <a:p>
            <a:endParaRPr lang="lt-LT" dirty="0"/>
          </a:p>
          <a:p>
            <a:endParaRPr lang="lt-LT" dirty="0"/>
          </a:p>
        </p:txBody>
      </p:sp>
      <p:sp>
        <p:nvSpPr>
          <p:cNvPr id="29" name="TextBox 28">
            <a:extLst>
              <a:ext uri="{FF2B5EF4-FFF2-40B4-BE49-F238E27FC236}">
                <a16:creationId xmlns:a16="http://schemas.microsoft.com/office/drawing/2014/main" id="{533215FC-426C-85F2-3AC4-48554D175CAE}"/>
              </a:ext>
            </a:extLst>
          </p:cNvPr>
          <p:cNvSpPr txBox="1"/>
          <p:nvPr/>
        </p:nvSpPr>
        <p:spPr>
          <a:xfrm>
            <a:off x="817034" y="6187558"/>
            <a:ext cx="432000" cy="369332"/>
          </a:xfrm>
          <a:prstGeom prst="rect">
            <a:avLst/>
          </a:prstGeom>
          <a:noFill/>
        </p:spPr>
        <p:txBody>
          <a:bodyPr wrap="square" rtlCol="0">
            <a:spAutoFit/>
          </a:bodyPr>
          <a:lstStyle/>
          <a:p>
            <a:r>
              <a:rPr lang="lt-LT" b="1" dirty="0">
                <a:solidFill>
                  <a:srgbClr val="FF0000"/>
                </a:solidFill>
              </a:rPr>
              <a:t>2</a:t>
            </a:r>
            <a:endParaRPr lang="en-US" b="1" dirty="0">
              <a:solidFill>
                <a:srgbClr val="FF0000"/>
              </a:solidFill>
            </a:endParaRPr>
          </a:p>
        </p:txBody>
      </p:sp>
      <p:sp>
        <p:nvSpPr>
          <p:cNvPr id="37" name="Flowchart: Connector 36">
            <a:extLst>
              <a:ext uri="{FF2B5EF4-FFF2-40B4-BE49-F238E27FC236}">
                <a16:creationId xmlns:a16="http://schemas.microsoft.com/office/drawing/2014/main" id="{605743F4-2C91-5A4A-860A-7D081CC5BCCF}"/>
              </a:ext>
            </a:extLst>
          </p:cNvPr>
          <p:cNvSpPr/>
          <p:nvPr/>
        </p:nvSpPr>
        <p:spPr>
          <a:xfrm>
            <a:off x="754703" y="615622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3CCADDD-3265-8651-3A1A-4979CB84E39B}"/>
              </a:ext>
            </a:extLst>
          </p:cNvPr>
          <p:cNvPicPr>
            <a:picLocks noChangeAspect="1"/>
          </p:cNvPicPr>
          <p:nvPr/>
        </p:nvPicPr>
        <p:blipFill>
          <a:blip r:embed="rId3"/>
          <a:stretch>
            <a:fillRect/>
          </a:stretch>
        </p:blipFill>
        <p:spPr>
          <a:xfrm>
            <a:off x="1286797" y="3121300"/>
            <a:ext cx="8584790" cy="2511771"/>
          </a:xfrm>
          <a:prstGeom prst="rect">
            <a:avLst/>
          </a:prstGeom>
        </p:spPr>
      </p:pic>
      <p:sp>
        <p:nvSpPr>
          <p:cNvPr id="15" name="Rectangle 14">
            <a:extLst>
              <a:ext uri="{FF2B5EF4-FFF2-40B4-BE49-F238E27FC236}">
                <a16:creationId xmlns:a16="http://schemas.microsoft.com/office/drawing/2014/main" id="{E2784D88-19C2-C130-563E-FDD45421CF48}"/>
              </a:ext>
            </a:extLst>
          </p:cNvPr>
          <p:cNvSpPr/>
          <p:nvPr/>
        </p:nvSpPr>
        <p:spPr>
          <a:xfrm>
            <a:off x="1435510" y="4075331"/>
            <a:ext cx="2467896" cy="307700"/>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3FD02EB-4C52-8B77-5E89-6BE2FE5805E7}"/>
              </a:ext>
            </a:extLst>
          </p:cNvPr>
          <p:cNvPicPr>
            <a:picLocks noChangeAspect="1"/>
          </p:cNvPicPr>
          <p:nvPr/>
        </p:nvPicPr>
        <p:blipFill>
          <a:blip r:embed="rId4"/>
          <a:stretch>
            <a:fillRect/>
          </a:stretch>
        </p:blipFill>
        <p:spPr>
          <a:xfrm>
            <a:off x="1300000" y="5852837"/>
            <a:ext cx="8571587" cy="794299"/>
          </a:xfrm>
          <a:prstGeom prst="rect">
            <a:avLst/>
          </a:prstGeom>
        </p:spPr>
      </p:pic>
      <p:sp>
        <p:nvSpPr>
          <p:cNvPr id="6" name="Rectangle 5">
            <a:extLst>
              <a:ext uri="{FF2B5EF4-FFF2-40B4-BE49-F238E27FC236}">
                <a16:creationId xmlns:a16="http://schemas.microsoft.com/office/drawing/2014/main" id="{1480F664-ADF5-D87B-9510-9A61C5BE3D0E}"/>
              </a:ext>
            </a:extLst>
          </p:cNvPr>
          <p:cNvSpPr/>
          <p:nvPr/>
        </p:nvSpPr>
        <p:spPr>
          <a:xfrm>
            <a:off x="1435510" y="6189662"/>
            <a:ext cx="8436077" cy="36512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6863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546E8-2683-8BBF-BAA4-708801D118A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30D5649-6B0C-2A94-7A61-EC51D02134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70E74B13-5C8F-EDF2-FFF0-EB1F96A8945E}"/>
              </a:ext>
            </a:extLst>
          </p:cNvPr>
          <p:cNvSpPr>
            <a:spLocks noGrp="1"/>
          </p:cNvSpPr>
          <p:nvPr>
            <p:ph type="title"/>
          </p:nvPr>
        </p:nvSpPr>
        <p:spPr>
          <a:xfrm>
            <a:off x="1149467" y="132735"/>
            <a:ext cx="10547066" cy="2227007"/>
          </a:xfrm>
        </p:spPr>
        <p:txBody>
          <a:bodyPr>
            <a:noAutofit/>
          </a:bodyPr>
          <a:lstStyle/>
          <a:p>
            <a:pPr>
              <a:lnSpc>
                <a:spcPct val="113000"/>
              </a:lnSpc>
            </a:pPr>
            <a:r>
              <a:rPr lang="en-US" sz="2600" b="1" dirty="0">
                <a:latin typeface="+mn-lt"/>
              </a:rPr>
              <a:t>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2600" b="1" dirty="0">
                <a:latin typeface="+mn-lt"/>
              </a:rPr>
            </a:br>
            <a:r>
              <a:rPr lang="lt-LT" sz="1800" dirty="0">
                <a:latin typeface="+mn-lt"/>
              </a:rPr>
              <a:t>3. Pasirinkite iš sąrašo pagrindinės sutarties sudarymo būdą.</a:t>
            </a:r>
            <a:br>
              <a:rPr lang="lt-LT" sz="1800" dirty="0">
                <a:latin typeface="+mn-lt"/>
              </a:rPr>
            </a:br>
            <a:br>
              <a:rPr lang="lt-LT" sz="1800" dirty="0">
                <a:latin typeface="+mn-lt"/>
              </a:rPr>
            </a:br>
            <a:r>
              <a:rPr lang="lt-LT" sz="1800" dirty="0">
                <a:latin typeface="+mn-lt"/>
              </a:rPr>
              <a:t>4. Nurodykite, ar pirkimas buvo atliktas centralizuotai. Jei pasirinksite „Taip“, nurodykite centralizacijos tipą ir pažymėkite, ar ataskaitą pildo įgaliotasis pirkimų vykdytojas, ar CPO.</a:t>
            </a: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A8CB954D-B931-1072-E46C-0EA502D51C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10</a:t>
            </a:fld>
            <a:endParaRPr lang="en-US"/>
          </a:p>
        </p:txBody>
      </p:sp>
      <p:sp>
        <p:nvSpPr>
          <p:cNvPr id="29" name="TextBox 28">
            <a:extLst>
              <a:ext uri="{FF2B5EF4-FFF2-40B4-BE49-F238E27FC236}">
                <a16:creationId xmlns:a16="http://schemas.microsoft.com/office/drawing/2014/main" id="{5E9D0553-FD60-DDC2-2267-25B2EE7F2C12}"/>
              </a:ext>
            </a:extLst>
          </p:cNvPr>
          <p:cNvSpPr txBox="1"/>
          <p:nvPr/>
        </p:nvSpPr>
        <p:spPr>
          <a:xfrm>
            <a:off x="707289" y="2676189"/>
            <a:ext cx="432000" cy="369332"/>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sp>
        <p:nvSpPr>
          <p:cNvPr id="31" name="TextBox 30">
            <a:extLst>
              <a:ext uri="{FF2B5EF4-FFF2-40B4-BE49-F238E27FC236}">
                <a16:creationId xmlns:a16="http://schemas.microsoft.com/office/drawing/2014/main" id="{ADFA8E33-4433-922F-9A89-30967EB1CF16}"/>
              </a:ext>
            </a:extLst>
          </p:cNvPr>
          <p:cNvSpPr txBox="1"/>
          <p:nvPr/>
        </p:nvSpPr>
        <p:spPr>
          <a:xfrm>
            <a:off x="701559" y="5114611"/>
            <a:ext cx="432000" cy="369332"/>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sp>
        <p:nvSpPr>
          <p:cNvPr id="37" name="Flowchart: Connector 36">
            <a:extLst>
              <a:ext uri="{FF2B5EF4-FFF2-40B4-BE49-F238E27FC236}">
                <a16:creationId xmlns:a16="http://schemas.microsoft.com/office/drawing/2014/main" id="{25D0C51C-22DB-93BE-DBDB-8C5B7A4ABFC1}"/>
              </a:ext>
            </a:extLst>
          </p:cNvPr>
          <p:cNvSpPr/>
          <p:nvPr/>
        </p:nvSpPr>
        <p:spPr>
          <a:xfrm>
            <a:off x="653838" y="264485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a:extLst>
              <a:ext uri="{FF2B5EF4-FFF2-40B4-BE49-F238E27FC236}">
                <a16:creationId xmlns:a16="http://schemas.microsoft.com/office/drawing/2014/main" id="{2DBC2D45-38F8-EF04-87A2-7365CAFFEA8F}"/>
              </a:ext>
            </a:extLst>
          </p:cNvPr>
          <p:cNvSpPr/>
          <p:nvPr/>
        </p:nvSpPr>
        <p:spPr>
          <a:xfrm>
            <a:off x="653838" y="508327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50F8390-63FE-0B61-69DF-4CC0BF0D380E}"/>
              </a:ext>
            </a:extLst>
          </p:cNvPr>
          <p:cNvPicPr>
            <a:picLocks noChangeAspect="1"/>
          </p:cNvPicPr>
          <p:nvPr/>
        </p:nvPicPr>
        <p:blipFill>
          <a:blip r:embed="rId3"/>
          <a:stretch>
            <a:fillRect/>
          </a:stretch>
        </p:blipFill>
        <p:spPr>
          <a:xfrm>
            <a:off x="1192740" y="2316282"/>
            <a:ext cx="8514718" cy="2019582"/>
          </a:xfrm>
          <a:prstGeom prst="rect">
            <a:avLst/>
          </a:prstGeom>
        </p:spPr>
      </p:pic>
      <p:pic>
        <p:nvPicPr>
          <p:cNvPr id="8" name="Picture 7">
            <a:extLst>
              <a:ext uri="{FF2B5EF4-FFF2-40B4-BE49-F238E27FC236}">
                <a16:creationId xmlns:a16="http://schemas.microsoft.com/office/drawing/2014/main" id="{E5E5867E-AA76-6B34-9213-844BB212E4DB}"/>
              </a:ext>
            </a:extLst>
          </p:cNvPr>
          <p:cNvPicPr>
            <a:picLocks noChangeAspect="1"/>
          </p:cNvPicPr>
          <p:nvPr/>
        </p:nvPicPr>
        <p:blipFill>
          <a:blip r:embed="rId4"/>
          <a:stretch>
            <a:fillRect/>
          </a:stretch>
        </p:blipFill>
        <p:spPr>
          <a:xfrm>
            <a:off x="1181280" y="4591284"/>
            <a:ext cx="8451090" cy="2255957"/>
          </a:xfrm>
          <a:prstGeom prst="rect">
            <a:avLst/>
          </a:prstGeom>
        </p:spPr>
      </p:pic>
      <p:sp>
        <p:nvSpPr>
          <p:cNvPr id="9" name="Rectangle 8">
            <a:extLst>
              <a:ext uri="{FF2B5EF4-FFF2-40B4-BE49-F238E27FC236}">
                <a16:creationId xmlns:a16="http://schemas.microsoft.com/office/drawing/2014/main" id="{26033F01-1C7C-D59E-874F-B8520B50523F}"/>
              </a:ext>
            </a:extLst>
          </p:cNvPr>
          <p:cNvSpPr/>
          <p:nvPr/>
        </p:nvSpPr>
        <p:spPr>
          <a:xfrm>
            <a:off x="1204306" y="3323303"/>
            <a:ext cx="2649939" cy="10125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E8425AA-C31E-CAAE-D908-40AC6A661E33}"/>
              </a:ext>
            </a:extLst>
          </p:cNvPr>
          <p:cNvSpPr/>
          <p:nvPr/>
        </p:nvSpPr>
        <p:spPr>
          <a:xfrm>
            <a:off x="1229000" y="5083277"/>
            <a:ext cx="8435183" cy="164198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2383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3D96D-E28B-94F0-E56F-644A0DF0F17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ACBCC87-B47C-BADA-C2E7-EDD49305CC3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ECBE40A-0C59-891B-D797-6D8A516F3B53}"/>
              </a:ext>
            </a:extLst>
          </p:cNvPr>
          <p:cNvSpPr>
            <a:spLocks noGrp="1"/>
          </p:cNvSpPr>
          <p:nvPr>
            <p:ph type="title"/>
          </p:nvPr>
        </p:nvSpPr>
        <p:spPr>
          <a:xfrm>
            <a:off x="1132421" y="735424"/>
            <a:ext cx="10587510" cy="2390331"/>
          </a:xfrm>
        </p:spPr>
        <p:txBody>
          <a:bodyPr>
            <a:noAutofit/>
          </a:bodyPr>
          <a:lstStyle/>
          <a:p>
            <a:pPr>
              <a:lnSpc>
                <a:spcPct val="113000"/>
              </a:lnSpc>
            </a:pPr>
            <a:r>
              <a:rPr lang="en-US" sz="2600" b="1" dirty="0">
                <a:latin typeface="+mn-lt"/>
              </a:rPr>
              <a:t>I</a:t>
            </a:r>
            <a:r>
              <a:rPr lang="lt-LT" sz="2600" b="1" dirty="0">
                <a:latin typeface="+mn-lt"/>
              </a:rPr>
              <a:t>I</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br>
              <a:rPr lang="lt-LT" sz="2000" b="1" dirty="0">
                <a:latin typeface="+mn-lt"/>
              </a:rPr>
            </a:br>
            <a:br>
              <a:rPr lang="lt-LT" sz="2600" b="1" dirty="0">
                <a:latin typeface="+mn-lt"/>
              </a:rPr>
            </a:br>
            <a:r>
              <a:rPr lang="lt-LT" sz="1800" dirty="0">
                <a:latin typeface="+mn-lt"/>
              </a:rPr>
              <a:t>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a:t>
            </a:r>
            <a:br>
              <a:rPr lang="lt-LT" sz="1800" dirty="0">
                <a:latin typeface="+mn-lt"/>
              </a:rPr>
            </a:br>
            <a:br>
              <a:rPr lang="lt-LT" sz="1800" dirty="0">
                <a:latin typeface="+mn-lt"/>
              </a:rPr>
            </a:br>
            <a:endParaRPr lang="en-US" sz="1800" b="1" dirty="0">
              <a:latin typeface="+mn-lt"/>
            </a:endParaRPr>
          </a:p>
        </p:txBody>
      </p:sp>
      <p:sp>
        <p:nvSpPr>
          <p:cNvPr id="2" name="Slide Number Placeholder 1">
            <a:extLst>
              <a:ext uri="{FF2B5EF4-FFF2-40B4-BE49-F238E27FC236}">
                <a16:creationId xmlns:a16="http://schemas.microsoft.com/office/drawing/2014/main" id="{CBCFA62F-D618-8806-4F2D-2905B1BADB25}"/>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11</a:t>
            </a:fld>
            <a:endParaRPr lang="en-US"/>
          </a:p>
        </p:txBody>
      </p:sp>
      <p:sp>
        <p:nvSpPr>
          <p:cNvPr id="25" name="TextBox 24">
            <a:extLst>
              <a:ext uri="{FF2B5EF4-FFF2-40B4-BE49-F238E27FC236}">
                <a16:creationId xmlns:a16="http://schemas.microsoft.com/office/drawing/2014/main" id="{C570FD62-B4B5-287F-F3BB-D4B7D7A72DC7}"/>
              </a:ext>
            </a:extLst>
          </p:cNvPr>
          <p:cNvSpPr txBox="1"/>
          <p:nvPr/>
        </p:nvSpPr>
        <p:spPr>
          <a:xfrm>
            <a:off x="1327155" y="4583394"/>
            <a:ext cx="9056912" cy="923330"/>
          </a:xfrm>
          <a:prstGeom prst="rect">
            <a:avLst/>
          </a:prstGeom>
          <a:noFill/>
        </p:spPr>
        <p:txBody>
          <a:bodyPr wrap="square" rtlCol="0">
            <a:spAutoFit/>
          </a:bodyPr>
          <a:lstStyle/>
          <a:p>
            <a:endParaRPr lang="lt-LT"/>
          </a:p>
          <a:p>
            <a:endParaRPr lang="lt-LT"/>
          </a:p>
          <a:p>
            <a:endParaRPr lang="lt-LT"/>
          </a:p>
        </p:txBody>
      </p:sp>
      <p:sp>
        <p:nvSpPr>
          <p:cNvPr id="29" name="TextBox 28">
            <a:extLst>
              <a:ext uri="{FF2B5EF4-FFF2-40B4-BE49-F238E27FC236}">
                <a16:creationId xmlns:a16="http://schemas.microsoft.com/office/drawing/2014/main" id="{E56F1FD9-A59C-F749-C847-4B6D942D4737}"/>
              </a:ext>
            </a:extLst>
          </p:cNvPr>
          <p:cNvSpPr txBox="1"/>
          <p:nvPr/>
        </p:nvSpPr>
        <p:spPr>
          <a:xfrm>
            <a:off x="634530" y="3729080"/>
            <a:ext cx="432000" cy="369332"/>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37" name="Flowchart: Connector 36">
            <a:extLst>
              <a:ext uri="{FF2B5EF4-FFF2-40B4-BE49-F238E27FC236}">
                <a16:creationId xmlns:a16="http://schemas.microsoft.com/office/drawing/2014/main" id="{6556A957-323E-D133-D3E0-A9D5EEFEB20A}"/>
              </a:ext>
            </a:extLst>
          </p:cNvPr>
          <p:cNvSpPr/>
          <p:nvPr/>
        </p:nvSpPr>
        <p:spPr>
          <a:xfrm>
            <a:off x="568639" y="3729080"/>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E1212E6-2664-6C6B-71A5-BD6996B5DA88}"/>
              </a:ext>
            </a:extLst>
          </p:cNvPr>
          <p:cNvPicPr>
            <a:picLocks noChangeAspect="1"/>
          </p:cNvPicPr>
          <p:nvPr/>
        </p:nvPicPr>
        <p:blipFill>
          <a:blip r:embed="rId3"/>
          <a:stretch>
            <a:fillRect/>
          </a:stretch>
        </p:blipFill>
        <p:spPr>
          <a:xfrm>
            <a:off x="1132421" y="3331925"/>
            <a:ext cx="7670634" cy="1163643"/>
          </a:xfrm>
          <a:prstGeom prst="rect">
            <a:avLst/>
          </a:prstGeom>
        </p:spPr>
      </p:pic>
      <p:pic>
        <p:nvPicPr>
          <p:cNvPr id="16" name="Picture 15">
            <a:extLst>
              <a:ext uri="{FF2B5EF4-FFF2-40B4-BE49-F238E27FC236}">
                <a16:creationId xmlns:a16="http://schemas.microsoft.com/office/drawing/2014/main" id="{13E6B2EA-6C88-4C90-EC37-67F2807D7AA0}"/>
              </a:ext>
            </a:extLst>
          </p:cNvPr>
          <p:cNvPicPr>
            <a:picLocks noChangeAspect="1"/>
          </p:cNvPicPr>
          <p:nvPr/>
        </p:nvPicPr>
        <p:blipFill>
          <a:blip r:embed="rId4"/>
          <a:stretch>
            <a:fillRect/>
          </a:stretch>
        </p:blipFill>
        <p:spPr>
          <a:xfrm>
            <a:off x="1132421" y="4805543"/>
            <a:ext cx="7670634" cy="1317032"/>
          </a:xfrm>
          <a:prstGeom prst="rect">
            <a:avLst/>
          </a:prstGeom>
        </p:spPr>
      </p:pic>
      <p:sp>
        <p:nvSpPr>
          <p:cNvPr id="4" name="TextBox 3">
            <a:extLst>
              <a:ext uri="{FF2B5EF4-FFF2-40B4-BE49-F238E27FC236}">
                <a16:creationId xmlns:a16="http://schemas.microsoft.com/office/drawing/2014/main" id="{255CA2F3-A778-A13C-1A33-B1C6FED2498A}"/>
              </a:ext>
            </a:extLst>
          </p:cNvPr>
          <p:cNvSpPr txBox="1"/>
          <p:nvPr/>
        </p:nvSpPr>
        <p:spPr>
          <a:xfrm>
            <a:off x="4979504" y="60325"/>
            <a:ext cx="7017761" cy="707886"/>
          </a:xfrm>
          <a:prstGeom prst="rect">
            <a:avLst/>
          </a:prstGeom>
          <a:noFill/>
        </p:spPr>
        <p:txBody>
          <a:bodyPr wrap="square" rtlCol="0">
            <a:spAutoFit/>
          </a:bodyPr>
          <a:lstStyle/>
          <a:p>
            <a:r>
              <a:rPr lang="lt-LT" sz="2000" dirty="0">
                <a:solidFill>
                  <a:srgbClr val="FF0000"/>
                </a:solidFill>
              </a:rPr>
              <a:t>Aktualu CPO ir pildantiems ataskaitas už kitus pirkimų vykdytojus</a:t>
            </a:r>
            <a:br>
              <a:rPr lang="lt-LT" sz="2000" b="1" dirty="0"/>
            </a:br>
            <a:endParaRPr lang="en-US" sz="2000" dirty="0"/>
          </a:p>
        </p:txBody>
      </p:sp>
    </p:spTree>
    <p:extLst>
      <p:ext uri="{BB962C8B-B14F-4D97-AF65-F5344CB8AC3E}">
        <p14:creationId xmlns:p14="http://schemas.microsoft.com/office/powerpoint/2010/main" val="34607837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F5747-5EA1-5EC0-6101-325779D07B6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1C36456B-B4C9-02E0-B527-5F3B0662985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E3B092EB-AB6C-83EF-71E5-A7FBA3962837}"/>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12</a:t>
            </a:fld>
            <a:endParaRPr lang="en-US"/>
          </a:p>
        </p:txBody>
      </p:sp>
      <p:sp>
        <p:nvSpPr>
          <p:cNvPr id="5" name="TextBox 4">
            <a:extLst>
              <a:ext uri="{FF2B5EF4-FFF2-40B4-BE49-F238E27FC236}">
                <a16:creationId xmlns:a16="http://schemas.microsoft.com/office/drawing/2014/main" id="{C756749A-FAD5-687A-44F3-96C923F93241}"/>
              </a:ext>
            </a:extLst>
          </p:cNvPr>
          <p:cNvSpPr txBox="1"/>
          <p:nvPr/>
        </p:nvSpPr>
        <p:spPr>
          <a:xfrm>
            <a:off x="1224448" y="570500"/>
            <a:ext cx="9743104" cy="1935915"/>
          </a:xfrm>
          <a:prstGeom prst="rect">
            <a:avLst/>
          </a:prstGeom>
          <a:noFill/>
        </p:spPr>
        <p:txBody>
          <a:bodyPr wrap="square">
            <a:spAutoFit/>
          </a:bodyPr>
          <a:lstStyle/>
          <a:p>
            <a:r>
              <a:rPr lang="lt-LT" sz="2600" b="1" dirty="0"/>
              <a:t>III dalies pildymas</a:t>
            </a:r>
          </a:p>
          <a:p>
            <a:pPr>
              <a:lnSpc>
                <a:spcPct val="113000"/>
              </a:lnSpc>
            </a:pPr>
            <a:br>
              <a:rPr lang="lt-LT" sz="3000" dirty="0">
                <a:latin typeface="+mj-lt"/>
              </a:rPr>
            </a:br>
            <a:r>
              <a:rPr lang="lt-LT" dirty="0"/>
              <a:t>1. Pasirinkdami pagrindinį ir papildomus (jei reikia) BVPŽ kodus, įveskite pirmus 4 BVPŽ kodo skaitmenis arba BVPŽ pavadinimo raktinį žodį. Sistema pateiks galimus pasirinkimus, iš kurių pasirinkite tinkamą.</a:t>
            </a:r>
          </a:p>
        </p:txBody>
      </p:sp>
      <p:pic>
        <p:nvPicPr>
          <p:cNvPr id="4" name="Picture 3">
            <a:extLst>
              <a:ext uri="{FF2B5EF4-FFF2-40B4-BE49-F238E27FC236}">
                <a16:creationId xmlns:a16="http://schemas.microsoft.com/office/drawing/2014/main" id="{36D9D2B2-8C8C-BD86-885E-EE8AFD1487B6}"/>
              </a:ext>
            </a:extLst>
          </p:cNvPr>
          <p:cNvPicPr>
            <a:picLocks noChangeAspect="1"/>
          </p:cNvPicPr>
          <p:nvPr/>
        </p:nvPicPr>
        <p:blipFill>
          <a:blip r:embed="rId3"/>
          <a:stretch>
            <a:fillRect/>
          </a:stretch>
        </p:blipFill>
        <p:spPr>
          <a:xfrm>
            <a:off x="1321915" y="2797968"/>
            <a:ext cx="8754697" cy="1038370"/>
          </a:xfrm>
          <a:prstGeom prst="rect">
            <a:avLst/>
          </a:prstGeom>
        </p:spPr>
      </p:pic>
      <p:sp>
        <p:nvSpPr>
          <p:cNvPr id="7" name="TextBox 6">
            <a:extLst>
              <a:ext uri="{FF2B5EF4-FFF2-40B4-BE49-F238E27FC236}">
                <a16:creationId xmlns:a16="http://schemas.microsoft.com/office/drawing/2014/main" id="{5948A6E0-6263-B4FC-254C-05A3AE2DEF7E}"/>
              </a:ext>
            </a:extLst>
          </p:cNvPr>
          <p:cNvSpPr txBox="1"/>
          <p:nvPr/>
        </p:nvSpPr>
        <p:spPr>
          <a:xfrm>
            <a:off x="839113" y="3013968"/>
            <a:ext cx="432000" cy="369332"/>
          </a:xfrm>
          <a:prstGeom prst="rect">
            <a:avLst/>
          </a:prstGeom>
          <a:noFill/>
        </p:spPr>
        <p:txBody>
          <a:bodyPr wrap="square" rtlCol="0">
            <a:spAutoFit/>
          </a:bodyPr>
          <a:lstStyle/>
          <a:p>
            <a:r>
              <a:rPr lang="lt-LT" b="1" dirty="0">
                <a:solidFill>
                  <a:srgbClr val="FF0000"/>
                </a:solidFill>
              </a:rPr>
              <a:t>1</a:t>
            </a:r>
            <a:endParaRPr lang="en-US" b="1" dirty="0">
              <a:solidFill>
                <a:srgbClr val="FF0000"/>
              </a:solidFill>
            </a:endParaRPr>
          </a:p>
        </p:txBody>
      </p:sp>
      <p:sp>
        <p:nvSpPr>
          <p:cNvPr id="12" name="Flowchart: Connector 11">
            <a:extLst>
              <a:ext uri="{FF2B5EF4-FFF2-40B4-BE49-F238E27FC236}">
                <a16:creationId xmlns:a16="http://schemas.microsoft.com/office/drawing/2014/main" id="{2B6E11BB-445F-4F46-F8A9-EB6C3C6717D9}"/>
              </a:ext>
            </a:extLst>
          </p:cNvPr>
          <p:cNvSpPr/>
          <p:nvPr/>
        </p:nvSpPr>
        <p:spPr>
          <a:xfrm>
            <a:off x="765585" y="298263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93EF75D4-46F0-90E8-6A35-BFF744544F5B}"/>
              </a:ext>
            </a:extLst>
          </p:cNvPr>
          <p:cNvPicPr>
            <a:picLocks noChangeAspect="1"/>
          </p:cNvPicPr>
          <p:nvPr/>
        </p:nvPicPr>
        <p:blipFill>
          <a:blip r:embed="rId4"/>
          <a:stretch>
            <a:fillRect/>
          </a:stretch>
        </p:blipFill>
        <p:spPr>
          <a:xfrm>
            <a:off x="1321915" y="3927104"/>
            <a:ext cx="8754697" cy="990738"/>
          </a:xfrm>
          <a:prstGeom prst="rect">
            <a:avLst/>
          </a:prstGeom>
        </p:spPr>
      </p:pic>
      <p:sp>
        <p:nvSpPr>
          <p:cNvPr id="15" name="Rectangle 14">
            <a:extLst>
              <a:ext uri="{FF2B5EF4-FFF2-40B4-BE49-F238E27FC236}">
                <a16:creationId xmlns:a16="http://schemas.microsoft.com/office/drawing/2014/main" id="{329F1EC9-3C7A-CBC6-72F1-6CDBDB0ACFB6}"/>
              </a:ext>
            </a:extLst>
          </p:cNvPr>
          <p:cNvSpPr/>
          <p:nvPr/>
        </p:nvSpPr>
        <p:spPr>
          <a:xfrm>
            <a:off x="1446245" y="3088433"/>
            <a:ext cx="2696547" cy="34056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EDFEB-EC0D-5E90-7751-75EE4436055A}"/>
              </a:ext>
            </a:extLst>
          </p:cNvPr>
          <p:cNvSpPr/>
          <p:nvPr/>
        </p:nvSpPr>
        <p:spPr>
          <a:xfrm>
            <a:off x="1446245" y="4282750"/>
            <a:ext cx="2659224" cy="30791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14162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8471F-8623-908D-1559-C88CEE8FCB7E}"/>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F2CF55A3-2171-5255-B639-605E2E895E6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AA67B677-9CCA-3512-2CD7-339986957AC7}"/>
              </a:ext>
            </a:extLst>
          </p:cNvPr>
          <p:cNvSpPr>
            <a:spLocks noGrp="1"/>
          </p:cNvSpPr>
          <p:nvPr>
            <p:ph type="title"/>
          </p:nvPr>
        </p:nvSpPr>
        <p:spPr>
          <a:xfrm>
            <a:off x="1135883" y="407504"/>
            <a:ext cx="10732656" cy="782097"/>
          </a:xfrm>
        </p:spPr>
        <p:txBody>
          <a:bodyPr>
            <a:noAutofit/>
          </a:bodyPr>
          <a:lstStyle/>
          <a:p>
            <a:pPr>
              <a:lnSpc>
                <a:spcPct val="113000"/>
              </a:lnSpc>
            </a:pPr>
            <a:br>
              <a:rPr lang="lt-LT" sz="2600" b="1" dirty="0">
                <a:latin typeface="+mn-lt"/>
              </a:rPr>
            </a:br>
            <a:br>
              <a:rPr lang="lt-LT" sz="2600" b="1" dirty="0">
                <a:latin typeface="+mn-lt"/>
              </a:rPr>
            </a:br>
            <a:br>
              <a:rPr lang="lt-LT" sz="2600" b="1" dirty="0">
                <a:latin typeface="+mn-lt"/>
              </a:rPr>
            </a:br>
            <a:br>
              <a:rPr lang="lt-LT" sz="2600" b="1" dirty="0">
                <a:latin typeface="+mn-lt"/>
              </a:rPr>
            </a:br>
            <a:r>
              <a:rPr lang="lt-LT" sz="2600" b="1" dirty="0">
                <a:latin typeface="+mn-lt"/>
              </a:rPr>
              <a:t>V</a:t>
            </a:r>
            <a:r>
              <a:rPr lang="en-US" sz="2600" b="1" dirty="0">
                <a:latin typeface="+mn-lt"/>
              </a:rPr>
              <a:t>II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a:t>
            </a:r>
            <a:br>
              <a:rPr lang="lt-LT" sz="2600" b="1" dirty="0">
                <a:latin typeface="+mn-lt"/>
              </a:rPr>
            </a:br>
            <a:br>
              <a:rPr lang="lt-LT" sz="2600" b="1" dirty="0">
                <a:latin typeface="+mn-lt"/>
              </a:rPr>
            </a:br>
            <a:r>
              <a:rPr lang="en-US" sz="1800" dirty="0">
                <a:latin typeface="+mn-lt"/>
              </a:rPr>
              <a:t>1. </a:t>
            </a:r>
            <a:r>
              <a:rPr lang="lt-LT" sz="1800" dirty="0">
                <a:latin typeface="+mn-lt"/>
              </a:rPr>
              <a:t>VII.2 p. pildant informaciją apie dalyvius (kandidatus), kurių pasiūlymai nepateko į pasiūlymų eilę, nurodykite pirkimo objekto dalies (-</a:t>
            </a:r>
            <a:r>
              <a:rPr lang="lt-LT" sz="1800" dirty="0" err="1">
                <a:latin typeface="+mn-lt"/>
              </a:rPr>
              <a:t>ių</a:t>
            </a:r>
            <a:r>
              <a:rPr lang="lt-LT" sz="1800" dirty="0">
                <a:latin typeface="+mn-lt"/>
              </a:rPr>
              <a:t>) numerį (-</a:t>
            </a:r>
            <a:r>
              <a:rPr lang="lt-LT" sz="1800" dirty="0" err="1">
                <a:latin typeface="+mn-lt"/>
              </a:rPr>
              <a:t>ius</a:t>
            </a:r>
            <a:r>
              <a:rPr lang="lt-LT" sz="1800" dirty="0">
                <a:latin typeface="+mn-lt"/>
              </a:rPr>
              <a:t>), dėl kurios (-</a:t>
            </a:r>
            <a:r>
              <a:rPr lang="lt-LT" sz="1800" dirty="0" err="1">
                <a:latin typeface="+mn-lt"/>
              </a:rPr>
              <a:t>ių</a:t>
            </a:r>
            <a:r>
              <a:rPr lang="lt-LT" sz="1800" dirty="0">
                <a:latin typeface="+mn-lt"/>
              </a:rPr>
              <a:t>) pateikiama informacija bei pasirinkite dalyvį. Jei pildote informaciją daugiau nei apie vieną dalyvį, spauskite „+ Pridėti eilutę“.</a:t>
            </a:r>
            <a:br>
              <a:rPr lang="lt-LT" sz="1800" dirty="0">
                <a:latin typeface="+mn-lt"/>
              </a:rPr>
            </a:br>
            <a:r>
              <a:rPr lang="lt-LT" sz="1800" dirty="0">
                <a:latin typeface="+mn-lt"/>
              </a:rPr>
              <a:t>2. Priklausomai nuo pirkimo būdo, iš sąrašo pasirinkite priežastį, dėl kurios tiekėjas nepateko į pasiūlymų eilę (pvz.,  pasiūlymas atmestas, pirkimas nutrauktas, tiekėjas atsiėmė pasiūlymą ir kt.).</a:t>
            </a:r>
            <a:br>
              <a:rPr lang="lt-LT" sz="1800" dirty="0">
                <a:latin typeface="+mn-lt"/>
              </a:rPr>
            </a:br>
            <a:r>
              <a:rPr lang="lt-LT" sz="1800" dirty="0">
                <a:latin typeface="+mn-lt"/>
              </a:rPr>
              <a:t>3. Iš pateikto sąrašo pasirinkite pasiūlymų atmetimo teisinį pagrindą ir atmetimo priežastis.</a:t>
            </a:r>
            <a:br>
              <a:rPr lang="lt-LT" sz="1800" dirty="0">
                <a:latin typeface="+mn-lt"/>
              </a:rPr>
            </a:br>
            <a:r>
              <a:rPr lang="lt-LT" sz="1800" dirty="0">
                <a:latin typeface="+mn-lt"/>
              </a:rPr>
              <a:t>4. Nurodykite kitas pasiūlymų atmetimo priežastis, atmestame pasiūlyme nurodytą kainą arba sąnaudas ir kaip buvo išreikšta pasiūlymo kaina arba sąnaudos.</a:t>
            </a:r>
            <a:endParaRPr lang="en-US" sz="1800" b="1" dirty="0">
              <a:latin typeface="+mn-lt"/>
            </a:endParaRPr>
          </a:p>
        </p:txBody>
      </p:sp>
      <p:sp>
        <p:nvSpPr>
          <p:cNvPr id="2" name="Slide Number Placeholder 1">
            <a:extLst>
              <a:ext uri="{FF2B5EF4-FFF2-40B4-BE49-F238E27FC236}">
                <a16:creationId xmlns:a16="http://schemas.microsoft.com/office/drawing/2014/main" id="{6C7C643F-3E5A-FF62-F1BC-3AB9731D8150}"/>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13</a:t>
            </a:fld>
            <a:endParaRPr lang="en-US"/>
          </a:p>
        </p:txBody>
      </p:sp>
      <p:sp>
        <p:nvSpPr>
          <p:cNvPr id="16" name="Flowchart: Connector 15">
            <a:extLst>
              <a:ext uri="{FF2B5EF4-FFF2-40B4-BE49-F238E27FC236}">
                <a16:creationId xmlns:a16="http://schemas.microsoft.com/office/drawing/2014/main" id="{80C7D433-1949-1352-CB58-D3E4F40A8CA5}"/>
              </a:ext>
            </a:extLst>
          </p:cNvPr>
          <p:cNvSpPr/>
          <p:nvPr/>
        </p:nvSpPr>
        <p:spPr>
          <a:xfrm>
            <a:off x="703882" y="422523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1BD5D4AE-ED3D-A3D7-1D6D-7119E00EB1E4}"/>
              </a:ext>
            </a:extLst>
          </p:cNvPr>
          <p:cNvSpPr/>
          <p:nvPr/>
        </p:nvSpPr>
        <p:spPr>
          <a:xfrm>
            <a:off x="703882" y="474648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9885008-888B-B148-3B18-CA3C8EA89D9F}"/>
              </a:ext>
            </a:extLst>
          </p:cNvPr>
          <p:cNvSpPr txBox="1"/>
          <p:nvPr/>
        </p:nvSpPr>
        <p:spPr>
          <a:xfrm>
            <a:off x="781317" y="4258913"/>
            <a:ext cx="432000" cy="369332"/>
          </a:xfrm>
          <a:prstGeom prst="rect">
            <a:avLst/>
          </a:prstGeom>
          <a:noFill/>
        </p:spPr>
        <p:txBody>
          <a:bodyPr wrap="square">
            <a:spAutoFit/>
          </a:bodyPr>
          <a:lstStyle/>
          <a:p>
            <a:r>
              <a:rPr lang="lt-LT" sz="1800" b="1">
                <a:solidFill>
                  <a:srgbClr val="FF0000"/>
                </a:solidFill>
              </a:rPr>
              <a:t>1</a:t>
            </a:r>
            <a:endParaRPr lang="en-US" sz="1800" b="1">
              <a:solidFill>
                <a:srgbClr val="FF0000"/>
              </a:solidFill>
            </a:endParaRPr>
          </a:p>
        </p:txBody>
      </p:sp>
      <p:sp>
        <p:nvSpPr>
          <p:cNvPr id="22" name="TextBox 21">
            <a:extLst>
              <a:ext uri="{FF2B5EF4-FFF2-40B4-BE49-F238E27FC236}">
                <a16:creationId xmlns:a16="http://schemas.microsoft.com/office/drawing/2014/main" id="{F13BEDFD-5401-CF24-FCAE-75F1A32BDC61}"/>
              </a:ext>
            </a:extLst>
          </p:cNvPr>
          <p:cNvSpPr txBox="1"/>
          <p:nvPr/>
        </p:nvSpPr>
        <p:spPr>
          <a:xfrm>
            <a:off x="781318" y="4805251"/>
            <a:ext cx="431999" cy="369332"/>
          </a:xfrm>
          <a:prstGeom prst="rect">
            <a:avLst/>
          </a:prstGeom>
          <a:noFill/>
        </p:spPr>
        <p:txBody>
          <a:bodyPr wrap="square">
            <a:spAutoFit/>
          </a:bodyPr>
          <a:lstStyle/>
          <a:p>
            <a:r>
              <a:rPr lang="lt-LT" sz="1800" b="1">
                <a:solidFill>
                  <a:srgbClr val="FF0000"/>
                </a:solidFill>
              </a:rPr>
              <a:t>2</a:t>
            </a:r>
            <a:endParaRPr lang="en-US" sz="1800" b="1">
              <a:solidFill>
                <a:srgbClr val="FF0000"/>
              </a:solidFill>
            </a:endParaRPr>
          </a:p>
        </p:txBody>
      </p:sp>
      <p:sp>
        <p:nvSpPr>
          <p:cNvPr id="15" name="Flowchart: Connector 14">
            <a:extLst>
              <a:ext uri="{FF2B5EF4-FFF2-40B4-BE49-F238E27FC236}">
                <a16:creationId xmlns:a16="http://schemas.microsoft.com/office/drawing/2014/main" id="{6FB09AD2-C5C0-E3AA-CA8A-143F2D698E22}"/>
              </a:ext>
            </a:extLst>
          </p:cNvPr>
          <p:cNvSpPr/>
          <p:nvPr/>
        </p:nvSpPr>
        <p:spPr>
          <a:xfrm>
            <a:off x="703882" y="5977547"/>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A5AB12F-EB5D-5974-33E4-B755DD443A64}"/>
              </a:ext>
            </a:extLst>
          </p:cNvPr>
          <p:cNvSpPr txBox="1"/>
          <p:nvPr/>
        </p:nvSpPr>
        <p:spPr>
          <a:xfrm>
            <a:off x="774502" y="5374916"/>
            <a:ext cx="432000" cy="369332"/>
          </a:xfrm>
          <a:prstGeom prst="rect">
            <a:avLst/>
          </a:prstGeom>
          <a:noFill/>
        </p:spPr>
        <p:txBody>
          <a:bodyPr wrap="square">
            <a:spAutoFit/>
          </a:bodyPr>
          <a:lstStyle/>
          <a:p>
            <a:r>
              <a:rPr lang="lt-LT" b="1">
                <a:solidFill>
                  <a:srgbClr val="FF0000"/>
                </a:solidFill>
              </a:rPr>
              <a:t>3</a:t>
            </a:r>
            <a:endParaRPr lang="en-US" sz="1800" b="1">
              <a:solidFill>
                <a:srgbClr val="FF0000"/>
              </a:solidFill>
            </a:endParaRPr>
          </a:p>
        </p:txBody>
      </p:sp>
      <p:pic>
        <p:nvPicPr>
          <p:cNvPr id="28" name="Picture 27">
            <a:extLst>
              <a:ext uri="{FF2B5EF4-FFF2-40B4-BE49-F238E27FC236}">
                <a16:creationId xmlns:a16="http://schemas.microsoft.com/office/drawing/2014/main" id="{AFF3FED1-F11E-878A-7642-9E1A8B94834E}"/>
              </a:ext>
            </a:extLst>
          </p:cNvPr>
          <p:cNvPicPr>
            <a:picLocks noChangeAspect="1"/>
          </p:cNvPicPr>
          <p:nvPr/>
        </p:nvPicPr>
        <p:blipFill>
          <a:blip r:embed="rId3"/>
          <a:stretch>
            <a:fillRect/>
          </a:stretch>
        </p:blipFill>
        <p:spPr>
          <a:xfrm>
            <a:off x="1206502" y="3403171"/>
            <a:ext cx="9025115" cy="3394504"/>
          </a:xfrm>
          <a:prstGeom prst="rect">
            <a:avLst/>
          </a:prstGeom>
        </p:spPr>
      </p:pic>
      <p:sp>
        <p:nvSpPr>
          <p:cNvPr id="30" name="Flowchart: Connector 29">
            <a:extLst>
              <a:ext uri="{FF2B5EF4-FFF2-40B4-BE49-F238E27FC236}">
                <a16:creationId xmlns:a16="http://schemas.microsoft.com/office/drawing/2014/main" id="{42213CB3-55FA-3094-3997-D18E1E0C7AE1}"/>
              </a:ext>
            </a:extLst>
          </p:cNvPr>
          <p:cNvSpPr/>
          <p:nvPr/>
        </p:nvSpPr>
        <p:spPr>
          <a:xfrm>
            <a:off x="703882" y="534521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D0876548-3F31-127A-2775-FF5B7E6FBAF6}"/>
              </a:ext>
            </a:extLst>
          </p:cNvPr>
          <p:cNvSpPr txBox="1"/>
          <p:nvPr/>
        </p:nvSpPr>
        <p:spPr>
          <a:xfrm>
            <a:off x="747569" y="6008881"/>
            <a:ext cx="432000" cy="369332"/>
          </a:xfrm>
          <a:prstGeom prst="rect">
            <a:avLst/>
          </a:prstGeom>
          <a:noFill/>
        </p:spPr>
        <p:txBody>
          <a:bodyPr wrap="square">
            <a:spAutoFit/>
          </a:bodyPr>
          <a:lstStyle/>
          <a:p>
            <a:r>
              <a:rPr lang="lt-LT" b="1">
                <a:solidFill>
                  <a:srgbClr val="FF0000"/>
                </a:solidFill>
              </a:rPr>
              <a:t>4</a:t>
            </a:r>
            <a:endParaRPr lang="en-US" sz="1800" b="1">
              <a:solidFill>
                <a:srgbClr val="FF0000"/>
              </a:solidFill>
            </a:endParaRPr>
          </a:p>
        </p:txBody>
      </p:sp>
      <p:sp>
        <p:nvSpPr>
          <p:cNvPr id="3" name="Rectangle 2">
            <a:extLst>
              <a:ext uri="{FF2B5EF4-FFF2-40B4-BE49-F238E27FC236}">
                <a16:creationId xmlns:a16="http://schemas.microsoft.com/office/drawing/2014/main" id="{BDCB1B13-7A16-C92A-9517-47EB5B64F6A1}"/>
              </a:ext>
            </a:extLst>
          </p:cNvPr>
          <p:cNvSpPr/>
          <p:nvPr/>
        </p:nvSpPr>
        <p:spPr>
          <a:xfrm>
            <a:off x="1539551" y="4387141"/>
            <a:ext cx="7791262" cy="2097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CFF3E6F-A49D-1EF4-7FCD-A21D3600BA74}"/>
              </a:ext>
            </a:extLst>
          </p:cNvPr>
          <p:cNvSpPr/>
          <p:nvPr/>
        </p:nvSpPr>
        <p:spPr>
          <a:xfrm>
            <a:off x="1539551" y="4910798"/>
            <a:ext cx="6365584" cy="263785"/>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93617A-1589-9DBB-72CE-B98DB16CE92A}"/>
              </a:ext>
            </a:extLst>
          </p:cNvPr>
          <p:cNvSpPr/>
          <p:nvPr/>
        </p:nvSpPr>
        <p:spPr>
          <a:xfrm>
            <a:off x="1539551" y="5458629"/>
            <a:ext cx="8538514" cy="2326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E6C5FD1-6DF3-1B23-E15A-80024E26614B}"/>
              </a:ext>
            </a:extLst>
          </p:cNvPr>
          <p:cNvSpPr/>
          <p:nvPr/>
        </p:nvSpPr>
        <p:spPr>
          <a:xfrm>
            <a:off x="5191431" y="6139542"/>
            <a:ext cx="4886633" cy="232682"/>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9014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591E2-C598-4029-624A-112456A2B617}"/>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8AB5E89-833D-7393-AFE8-B56CB6152F4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0F8783F1-055E-009A-7BE9-47498D4F4B72}"/>
              </a:ext>
            </a:extLst>
          </p:cNvPr>
          <p:cNvSpPr>
            <a:spLocks noGrp="1"/>
          </p:cNvSpPr>
          <p:nvPr>
            <p:ph type="title"/>
          </p:nvPr>
        </p:nvSpPr>
        <p:spPr>
          <a:xfrm>
            <a:off x="1145819" y="60326"/>
            <a:ext cx="10722719" cy="1577742"/>
          </a:xfrm>
        </p:spPr>
        <p:txBody>
          <a:bodyPr>
            <a:noAutofit/>
          </a:bodyPr>
          <a:lstStyle/>
          <a:p>
            <a:pPr>
              <a:lnSpc>
                <a:spcPct val="113000"/>
              </a:lnSpc>
            </a:pPr>
            <a:br>
              <a:rPr lang="lt-LT" sz="2600" b="1" dirty="0">
                <a:latin typeface="+mn-lt"/>
              </a:rPr>
            </a:br>
            <a:br>
              <a:rPr lang="lt-LT" sz="2600" b="1" dirty="0">
                <a:latin typeface="+mn-lt"/>
              </a:rPr>
            </a:br>
            <a:br>
              <a:rPr lang="lt-LT" sz="2600" b="1" dirty="0">
                <a:latin typeface="+mn-lt"/>
              </a:rPr>
            </a:br>
            <a:br>
              <a:rPr lang="lt-LT" sz="2600" b="1" dirty="0">
                <a:latin typeface="+mn-lt"/>
              </a:rPr>
            </a:br>
            <a:r>
              <a:rPr lang="lt-LT" sz="2600" b="1" dirty="0">
                <a:latin typeface="+mn-lt"/>
              </a:rPr>
              <a:t>V</a:t>
            </a:r>
            <a:r>
              <a:rPr lang="en-US" sz="2600" b="1" dirty="0">
                <a:latin typeface="+mn-lt"/>
              </a:rPr>
              <a:t>II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en-US" sz="2600" b="1" dirty="0">
                <a:latin typeface="+mn-lt"/>
              </a:rPr>
            </a:br>
            <a:r>
              <a:rPr lang="lt-LT" sz="1800" dirty="0">
                <a:latin typeface="+mn-lt"/>
              </a:rPr>
              <a:t>5</a:t>
            </a:r>
            <a:r>
              <a:rPr lang="en-US" sz="1800" dirty="0">
                <a:latin typeface="+mn-lt"/>
              </a:rPr>
              <a:t>. </a:t>
            </a:r>
            <a:r>
              <a:rPr lang="lt-LT" sz="1800" dirty="0">
                <a:latin typeface="+mn-lt"/>
              </a:rPr>
              <a:t>VII.3 p. pildant informaciją apie sudarytą pasiūlymų eilę, nurodykite pirkimo objekto dalies, kuriai nustatoma pasiūlymų eilė, numerį, pasiūlymų eilės numerius, dalyvių, pateikusių pasiūlymus, kodus ir pavadinimus ir (ar) grupių pavadinimus. Informacija pildoma kiekvienai pirkimo daliai atskirai. Kai pasiūlymų eilė sudaryta daugiau nei vienai pirkimo objekto daliai, spaudžiate „+ Pridėti eilutę“.</a:t>
            </a:r>
            <a:br>
              <a:rPr lang="lt-LT" sz="1800" dirty="0">
                <a:latin typeface="+mn-lt"/>
              </a:rPr>
            </a:br>
            <a:br>
              <a:rPr lang="lt-LT" sz="1800" dirty="0">
                <a:latin typeface="+mn-lt"/>
              </a:rPr>
            </a:br>
            <a:r>
              <a:rPr lang="lt-LT" sz="1800" dirty="0">
                <a:latin typeface="+mn-lt"/>
              </a:rPr>
              <a:t>6. Nurodykite pasiūlymo balais išreikštą kainos ar sąnaudų ir kokybės santykį, pasiūlyme nurodytą kainą arba sąnaudas, pažymėkite, ar tai kaina, ar sąnaudos ir kaip buvo išreikšta pasiūlymo kaina arba sąnaudos.</a:t>
            </a:r>
            <a:br>
              <a:rPr lang="lt-LT" sz="1800" dirty="0">
                <a:latin typeface="+mn-lt"/>
              </a:rPr>
            </a:br>
            <a:r>
              <a:rPr lang="lt-LT" sz="1800" dirty="0">
                <a:latin typeface="+mn-lt"/>
              </a:rPr>
              <a:t> </a:t>
            </a:r>
            <a:endParaRPr lang="en-US" sz="1800" b="1" dirty="0">
              <a:latin typeface="+mn-lt"/>
            </a:endParaRPr>
          </a:p>
        </p:txBody>
      </p:sp>
      <p:sp>
        <p:nvSpPr>
          <p:cNvPr id="2" name="Slide Number Placeholder 1">
            <a:extLst>
              <a:ext uri="{FF2B5EF4-FFF2-40B4-BE49-F238E27FC236}">
                <a16:creationId xmlns:a16="http://schemas.microsoft.com/office/drawing/2014/main" id="{2581E8F5-4472-61F0-D842-DA328872CD49}"/>
              </a:ext>
            </a:extLst>
          </p:cNvPr>
          <p:cNvSpPr>
            <a:spLocks noGrp="1"/>
          </p:cNvSpPr>
          <p:nvPr>
            <p:ph type="sldNum" sz="quarter" idx="12"/>
          </p:nvPr>
        </p:nvSpPr>
        <p:spPr>
          <a:xfrm>
            <a:off x="8610599" y="6432550"/>
            <a:ext cx="3386667" cy="365125"/>
          </a:xfrm>
        </p:spPr>
        <p:txBody>
          <a:bodyPr/>
          <a:lstStyle/>
          <a:p>
            <a:fld id="{49EC5416-78B8-4F37-B286-A40543F63F6D}" type="slidenum">
              <a:rPr lang="en-US" smtClean="0"/>
              <a:pPr/>
              <a:t>14</a:t>
            </a:fld>
            <a:endParaRPr lang="en-US"/>
          </a:p>
        </p:txBody>
      </p:sp>
      <p:sp>
        <p:nvSpPr>
          <p:cNvPr id="16" name="Flowchart: Connector 15">
            <a:extLst>
              <a:ext uri="{FF2B5EF4-FFF2-40B4-BE49-F238E27FC236}">
                <a16:creationId xmlns:a16="http://schemas.microsoft.com/office/drawing/2014/main" id="{5A61D38D-70CC-379A-9213-5610A746A5AF}"/>
              </a:ext>
            </a:extLst>
          </p:cNvPr>
          <p:cNvSpPr/>
          <p:nvPr/>
        </p:nvSpPr>
        <p:spPr>
          <a:xfrm>
            <a:off x="764443" y="449106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a:extLst>
              <a:ext uri="{FF2B5EF4-FFF2-40B4-BE49-F238E27FC236}">
                <a16:creationId xmlns:a16="http://schemas.microsoft.com/office/drawing/2014/main" id="{D3A361EB-9991-CCD3-98E9-349A1702C9F6}"/>
              </a:ext>
            </a:extLst>
          </p:cNvPr>
          <p:cNvSpPr/>
          <p:nvPr/>
        </p:nvSpPr>
        <p:spPr>
          <a:xfrm>
            <a:off x="764443" y="57292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940108A-D093-B4DE-5578-BC927B77DE9E}"/>
              </a:ext>
            </a:extLst>
          </p:cNvPr>
          <p:cNvSpPr txBox="1"/>
          <p:nvPr/>
        </p:nvSpPr>
        <p:spPr>
          <a:xfrm>
            <a:off x="821307" y="4522402"/>
            <a:ext cx="432000" cy="369332"/>
          </a:xfrm>
          <a:prstGeom prst="rect">
            <a:avLst/>
          </a:prstGeom>
          <a:noFill/>
        </p:spPr>
        <p:txBody>
          <a:bodyPr wrap="square">
            <a:spAutoFit/>
          </a:bodyPr>
          <a:lstStyle/>
          <a:p>
            <a:r>
              <a:rPr lang="lt-LT" sz="1800" b="1" dirty="0">
                <a:solidFill>
                  <a:srgbClr val="FF0000"/>
                </a:solidFill>
              </a:rPr>
              <a:t>5</a:t>
            </a:r>
            <a:endParaRPr lang="en-US" sz="1800" b="1" dirty="0">
              <a:solidFill>
                <a:srgbClr val="FF0000"/>
              </a:solidFill>
            </a:endParaRPr>
          </a:p>
        </p:txBody>
      </p:sp>
      <p:sp>
        <p:nvSpPr>
          <p:cNvPr id="22" name="TextBox 21">
            <a:extLst>
              <a:ext uri="{FF2B5EF4-FFF2-40B4-BE49-F238E27FC236}">
                <a16:creationId xmlns:a16="http://schemas.microsoft.com/office/drawing/2014/main" id="{5242FE7B-06E9-8FEE-1102-6E3A70710498}"/>
              </a:ext>
            </a:extLst>
          </p:cNvPr>
          <p:cNvSpPr txBox="1"/>
          <p:nvPr/>
        </p:nvSpPr>
        <p:spPr>
          <a:xfrm>
            <a:off x="821308" y="5760585"/>
            <a:ext cx="431999" cy="369332"/>
          </a:xfrm>
          <a:prstGeom prst="rect">
            <a:avLst/>
          </a:prstGeom>
          <a:noFill/>
        </p:spPr>
        <p:txBody>
          <a:bodyPr wrap="square">
            <a:spAutoFit/>
          </a:bodyPr>
          <a:lstStyle/>
          <a:p>
            <a:r>
              <a:rPr lang="lt-LT" sz="1800" b="1" dirty="0">
                <a:solidFill>
                  <a:srgbClr val="FF0000"/>
                </a:solidFill>
              </a:rPr>
              <a:t>6</a:t>
            </a:r>
            <a:endParaRPr lang="en-US" sz="1800" b="1" dirty="0">
              <a:solidFill>
                <a:srgbClr val="FF0000"/>
              </a:solidFill>
            </a:endParaRPr>
          </a:p>
        </p:txBody>
      </p:sp>
      <p:pic>
        <p:nvPicPr>
          <p:cNvPr id="5" name="Picture 4">
            <a:extLst>
              <a:ext uri="{FF2B5EF4-FFF2-40B4-BE49-F238E27FC236}">
                <a16:creationId xmlns:a16="http://schemas.microsoft.com/office/drawing/2014/main" id="{FA6F4552-AA1B-E8E4-365A-609162C9BF6A}"/>
              </a:ext>
            </a:extLst>
          </p:cNvPr>
          <p:cNvPicPr>
            <a:picLocks noChangeAspect="1"/>
          </p:cNvPicPr>
          <p:nvPr/>
        </p:nvPicPr>
        <p:blipFill>
          <a:blip r:embed="rId3"/>
          <a:stretch>
            <a:fillRect/>
          </a:stretch>
        </p:blipFill>
        <p:spPr>
          <a:xfrm>
            <a:off x="1253307" y="3175819"/>
            <a:ext cx="8484615" cy="3621855"/>
          </a:xfrm>
          <a:prstGeom prst="rect">
            <a:avLst/>
          </a:prstGeom>
        </p:spPr>
      </p:pic>
      <p:sp>
        <p:nvSpPr>
          <p:cNvPr id="6" name="Rectangle 5">
            <a:extLst>
              <a:ext uri="{FF2B5EF4-FFF2-40B4-BE49-F238E27FC236}">
                <a16:creationId xmlns:a16="http://schemas.microsoft.com/office/drawing/2014/main" id="{CDDD4B78-FE2C-C978-E283-168AB6028412}"/>
              </a:ext>
            </a:extLst>
          </p:cNvPr>
          <p:cNvSpPr/>
          <p:nvPr/>
        </p:nvSpPr>
        <p:spPr>
          <a:xfrm>
            <a:off x="1539551" y="4660490"/>
            <a:ext cx="7380514"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A67E121-8961-49C7-47F5-370E5C93F05D}"/>
              </a:ext>
            </a:extLst>
          </p:cNvPr>
          <p:cNvSpPr/>
          <p:nvPr/>
        </p:nvSpPr>
        <p:spPr>
          <a:xfrm>
            <a:off x="1539551" y="5896946"/>
            <a:ext cx="8064073" cy="3342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4099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5BCC-650A-AC81-0CAD-A44C52D7C013}"/>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AF2814C-006C-2687-F487-D88433B2647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3AF01D88-9685-556D-07F2-37A5AA231CB7}"/>
              </a:ext>
            </a:extLst>
          </p:cNvPr>
          <p:cNvSpPr>
            <a:spLocks noGrp="1"/>
          </p:cNvSpPr>
          <p:nvPr>
            <p:ph type="title"/>
          </p:nvPr>
        </p:nvSpPr>
        <p:spPr>
          <a:xfrm>
            <a:off x="877078" y="99668"/>
            <a:ext cx="10723059" cy="2876951"/>
          </a:xfrm>
        </p:spPr>
        <p:txBody>
          <a:bodyPr>
            <a:noAutofit/>
          </a:bodyPr>
          <a:lstStyle/>
          <a:p>
            <a:pPr marL="252000" indent="-324000">
              <a:lnSpc>
                <a:spcPct val="114000"/>
              </a:lnSpc>
            </a:pPr>
            <a:r>
              <a:rPr lang="lt-LT" sz="2600" b="1" dirty="0"/>
              <a:t>   </a:t>
            </a:r>
            <a:r>
              <a:rPr lang="en-US" sz="2600" b="1" dirty="0">
                <a:latin typeface="+mn-lt"/>
              </a:rPr>
              <a:t>I</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a</a:t>
            </a:r>
            <a:r>
              <a:rPr lang="en-US" sz="2600" b="1" dirty="0">
                <a:latin typeface="+mn-lt"/>
              </a:rPr>
              <a:t>)</a:t>
            </a:r>
            <a:br>
              <a:rPr lang="lt-LT" sz="2600" b="1" dirty="0">
                <a:latin typeface="+mn-lt"/>
              </a:rPr>
            </a:br>
            <a:br>
              <a:rPr lang="lt-LT" sz="2600" b="1" dirty="0">
                <a:latin typeface="+mn-lt"/>
              </a:rPr>
            </a:br>
            <a:r>
              <a:rPr lang="lt-LT" sz="1800" dirty="0">
                <a:latin typeface="+mn-lt"/>
              </a:rPr>
              <a:t>1. IX.1 p. n</a:t>
            </a:r>
            <a:r>
              <a:rPr lang="lt-LT" sz="1800" dirty="0">
                <a:latin typeface="+mn-lt"/>
                <a:cs typeface="Times New Roman" panose="02020603050405020304" pitchFamily="18" charset="0"/>
              </a:rPr>
              <a:t>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skaičių.</a:t>
            </a:r>
            <a:br>
              <a:rPr lang="lt-LT" sz="1800" dirty="0">
                <a:latin typeface="+mn-lt"/>
                <a:cs typeface="Times New Roman" panose="02020603050405020304" pitchFamily="18" charset="0"/>
              </a:rPr>
            </a:br>
            <a:endParaRPr lang="en-US" sz="1800" dirty="0">
              <a:latin typeface="+mn-lt"/>
            </a:endParaRPr>
          </a:p>
        </p:txBody>
      </p:sp>
      <p:sp>
        <p:nvSpPr>
          <p:cNvPr id="2" name="Slide Number Placeholder 1">
            <a:extLst>
              <a:ext uri="{FF2B5EF4-FFF2-40B4-BE49-F238E27FC236}">
                <a16:creationId xmlns:a16="http://schemas.microsoft.com/office/drawing/2014/main" id="{9D8F3090-EBE2-2873-32A8-98323D344FEA}"/>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15</a:t>
            </a:fld>
            <a:endParaRPr lang="en-US"/>
          </a:p>
        </p:txBody>
      </p:sp>
      <p:sp>
        <p:nvSpPr>
          <p:cNvPr id="11" name="Flowchart: Connector 10">
            <a:extLst>
              <a:ext uri="{FF2B5EF4-FFF2-40B4-BE49-F238E27FC236}">
                <a16:creationId xmlns:a16="http://schemas.microsoft.com/office/drawing/2014/main" id="{5868924C-DC84-E56D-038F-D406B82E7C45}"/>
              </a:ext>
            </a:extLst>
          </p:cNvPr>
          <p:cNvSpPr/>
          <p:nvPr/>
        </p:nvSpPr>
        <p:spPr>
          <a:xfrm>
            <a:off x="741231" y="4336666"/>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D77F9989-0AC9-B496-44AF-1EE924F40AD6}"/>
              </a:ext>
            </a:extLst>
          </p:cNvPr>
          <p:cNvSpPr txBox="1"/>
          <p:nvPr/>
        </p:nvSpPr>
        <p:spPr>
          <a:xfrm>
            <a:off x="741231" y="4348325"/>
            <a:ext cx="410920" cy="369332"/>
          </a:xfrm>
          <a:prstGeom prst="rect">
            <a:avLst/>
          </a:prstGeom>
          <a:noFill/>
        </p:spPr>
        <p:txBody>
          <a:bodyPr wrap="square" rtlCol="0">
            <a:spAutoFit/>
          </a:bodyPr>
          <a:lstStyle/>
          <a:p>
            <a:r>
              <a:rPr lang="lt-LT" b="1" dirty="0">
                <a:solidFill>
                  <a:srgbClr val="FF0000"/>
                </a:solidFill>
              </a:rPr>
              <a:t> 1</a:t>
            </a:r>
            <a:endParaRPr lang="en-US" b="1" dirty="0">
              <a:solidFill>
                <a:srgbClr val="FF0000"/>
              </a:solidFill>
            </a:endParaRPr>
          </a:p>
        </p:txBody>
      </p:sp>
      <p:pic>
        <p:nvPicPr>
          <p:cNvPr id="4" name="Picture 3">
            <a:extLst>
              <a:ext uri="{FF2B5EF4-FFF2-40B4-BE49-F238E27FC236}">
                <a16:creationId xmlns:a16="http://schemas.microsoft.com/office/drawing/2014/main" id="{A483A7BC-7D60-952C-BD59-1175912E9D6B}"/>
              </a:ext>
            </a:extLst>
          </p:cNvPr>
          <p:cNvPicPr>
            <a:picLocks noChangeAspect="1"/>
          </p:cNvPicPr>
          <p:nvPr/>
        </p:nvPicPr>
        <p:blipFill>
          <a:blip r:embed="rId3"/>
          <a:stretch>
            <a:fillRect/>
          </a:stretch>
        </p:blipFill>
        <p:spPr>
          <a:xfrm>
            <a:off x="1194318" y="2811751"/>
            <a:ext cx="8697539" cy="2876951"/>
          </a:xfrm>
          <a:prstGeom prst="rect">
            <a:avLst/>
          </a:prstGeom>
        </p:spPr>
      </p:pic>
      <p:sp>
        <p:nvSpPr>
          <p:cNvPr id="5" name="Rectangle 4">
            <a:extLst>
              <a:ext uri="{FF2B5EF4-FFF2-40B4-BE49-F238E27FC236}">
                <a16:creationId xmlns:a16="http://schemas.microsoft.com/office/drawing/2014/main" id="{9E51AC39-12FB-40DE-1B12-71ADB1B5A578}"/>
              </a:ext>
            </a:extLst>
          </p:cNvPr>
          <p:cNvSpPr/>
          <p:nvPr/>
        </p:nvSpPr>
        <p:spPr>
          <a:xfrm>
            <a:off x="1278653" y="4385187"/>
            <a:ext cx="8613204" cy="34412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A66B90B-56A8-6CA0-2EC2-9B7029AD6B9F}"/>
              </a:ext>
            </a:extLst>
          </p:cNvPr>
          <p:cNvSpPr/>
          <p:nvPr/>
        </p:nvSpPr>
        <p:spPr>
          <a:xfrm>
            <a:off x="1278653" y="5133921"/>
            <a:ext cx="4170783" cy="34523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592F380-FB05-1B9D-749B-BE3A9479A1AB}"/>
              </a:ext>
            </a:extLst>
          </p:cNvPr>
          <p:cNvSpPr/>
          <p:nvPr/>
        </p:nvSpPr>
        <p:spPr>
          <a:xfrm>
            <a:off x="5682341" y="5133921"/>
            <a:ext cx="4170783" cy="33924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78010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1DF4-08D5-A6AB-9AC8-BC5EC6A88F9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576091AC-5A94-5A15-E873-DCE776F2834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EA7CE05A-8E5B-0626-E67B-CCAA33B90F14}"/>
              </a:ext>
            </a:extLst>
          </p:cNvPr>
          <p:cNvSpPr>
            <a:spLocks noGrp="1"/>
          </p:cNvSpPr>
          <p:nvPr>
            <p:ph type="title"/>
          </p:nvPr>
        </p:nvSpPr>
        <p:spPr>
          <a:xfrm>
            <a:off x="877078" y="99668"/>
            <a:ext cx="10723059" cy="2876951"/>
          </a:xfrm>
        </p:spPr>
        <p:txBody>
          <a:bodyPr>
            <a:noAutofit/>
          </a:bodyPr>
          <a:lstStyle/>
          <a:p>
            <a:pPr marL="252000" indent="-324000">
              <a:lnSpc>
                <a:spcPct val="113000"/>
              </a:lnSpc>
            </a:pPr>
            <a:r>
              <a:rPr lang="lt-LT" sz="2600" b="1" dirty="0"/>
              <a:t>   </a:t>
            </a:r>
            <a:r>
              <a:rPr lang="en-US" sz="2600" b="1" dirty="0">
                <a:latin typeface="+mn-lt"/>
              </a:rPr>
              <a:t>I</a:t>
            </a:r>
            <a:r>
              <a:rPr lang="lt-LT" sz="2600" b="1" dirty="0">
                <a:latin typeface="+mn-lt"/>
              </a:rPr>
              <a:t>X</a:t>
            </a:r>
            <a:r>
              <a:rPr lang="en-US" sz="2600" b="1" dirty="0">
                <a:latin typeface="+mn-lt"/>
              </a:rPr>
              <a:t> </a:t>
            </a:r>
            <a:r>
              <a:rPr lang="en-US" sz="2600" b="1" dirty="0" err="1">
                <a:latin typeface="+mn-lt"/>
              </a:rPr>
              <a:t>dalies</a:t>
            </a:r>
            <a:r>
              <a:rPr lang="en-US" sz="2600" b="1" dirty="0">
                <a:latin typeface="+mn-lt"/>
              </a:rPr>
              <a:t> </a:t>
            </a:r>
            <a:r>
              <a:rPr lang="en-US" sz="2600" b="1" dirty="0" err="1">
                <a:latin typeface="+mn-lt"/>
              </a:rPr>
              <a:t>pildymas</a:t>
            </a:r>
            <a:r>
              <a:rPr lang="en-US" sz="2600" b="1" dirty="0">
                <a:latin typeface="+mn-lt"/>
              </a:rPr>
              <a:t> (</a:t>
            </a:r>
            <a:r>
              <a:rPr lang="lt-LT" sz="2600" b="1" dirty="0">
                <a:latin typeface="+mn-lt"/>
              </a:rPr>
              <a:t>b</a:t>
            </a:r>
            <a:r>
              <a:rPr lang="en-US" sz="2600" b="1" dirty="0">
                <a:latin typeface="+mn-lt"/>
              </a:rPr>
              <a:t>)</a:t>
            </a:r>
            <a:br>
              <a:rPr lang="lt-LT" sz="2600" b="1" dirty="0">
                <a:latin typeface="+mn-lt"/>
              </a:rPr>
            </a:br>
            <a:br>
              <a:rPr lang="lt-LT" sz="2600" b="1" dirty="0">
                <a:latin typeface="+mn-lt"/>
              </a:rPr>
            </a:br>
            <a:r>
              <a:rPr lang="lt-LT" sz="1800" dirty="0">
                <a:latin typeface="+mn-lt"/>
              </a:rPr>
              <a:t>2. IX.5 p. nurodykite Lietuvos Respublikos viešųjų ir privačių interesų derinimo įstatymo 4 straipsnio 3 dalies 10 punkte nurodytų asmenų, kurie susiję su pirkimu, už kurį teikiama ataskaita, vardus, pavardes ir pareigų pobūdį. Pridėkite tiek eilučių, kiek reikia.</a:t>
            </a:r>
            <a:endParaRPr lang="en-US" sz="1800" dirty="0">
              <a:latin typeface="+mn-lt"/>
            </a:endParaRPr>
          </a:p>
        </p:txBody>
      </p:sp>
      <p:sp>
        <p:nvSpPr>
          <p:cNvPr id="2" name="Slide Number Placeholder 1">
            <a:extLst>
              <a:ext uri="{FF2B5EF4-FFF2-40B4-BE49-F238E27FC236}">
                <a16:creationId xmlns:a16="http://schemas.microsoft.com/office/drawing/2014/main" id="{ACEEB003-5C07-23CC-2EC2-582359EEA4BE}"/>
              </a:ext>
            </a:extLst>
          </p:cNvPr>
          <p:cNvSpPr>
            <a:spLocks noGrp="1"/>
          </p:cNvSpPr>
          <p:nvPr>
            <p:ph type="sldNum" sz="quarter" idx="12"/>
          </p:nvPr>
        </p:nvSpPr>
        <p:spPr>
          <a:xfrm>
            <a:off x="8610600" y="6432550"/>
            <a:ext cx="3352800" cy="365125"/>
          </a:xfrm>
        </p:spPr>
        <p:txBody>
          <a:bodyPr/>
          <a:lstStyle/>
          <a:p>
            <a:fld id="{49EC5416-78B8-4F37-B286-A40543F63F6D}" type="slidenum">
              <a:rPr lang="en-US" smtClean="0"/>
              <a:pPr/>
              <a:t>16</a:t>
            </a:fld>
            <a:endParaRPr lang="en-US"/>
          </a:p>
        </p:txBody>
      </p:sp>
      <p:sp>
        <p:nvSpPr>
          <p:cNvPr id="11" name="Flowchart: Connector 10">
            <a:extLst>
              <a:ext uri="{FF2B5EF4-FFF2-40B4-BE49-F238E27FC236}">
                <a16:creationId xmlns:a16="http://schemas.microsoft.com/office/drawing/2014/main" id="{E0876377-F8B5-5B0C-0A27-48AE8FDF44C1}"/>
              </a:ext>
            </a:extLst>
          </p:cNvPr>
          <p:cNvSpPr/>
          <p:nvPr/>
        </p:nvSpPr>
        <p:spPr>
          <a:xfrm>
            <a:off x="693270" y="4084758"/>
            <a:ext cx="410920" cy="392650"/>
          </a:xfrm>
          <a:prstGeom prst="flowChartConnector">
            <a:avLst/>
          </a:prstGeom>
          <a:noFill/>
          <a:ln w="95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4A0C920-E60C-07E0-7A52-91C8BD7837B6}"/>
              </a:ext>
            </a:extLst>
          </p:cNvPr>
          <p:cNvSpPr txBox="1"/>
          <p:nvPr/>
        </p:nvSpPr>
        <p:spPr>
          <a:xfrm>
            <a:off x="693270" y="4084758"/>
            <a:ext cx="410920" cy="369332"/>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pic>
        <p:nvPicPr>
          <p:cNvPr id="6" name="Picture 5">
            <a:extLst>
              <a:ext uri="{FF2B5EF4-FFF2-40B4-BE49-F238E27FC236}">
                <a16:creationId xmlns:a16="http://schemas.microsoft.com/office/drawing/2014/main" id="{90B1BBEC-0069-F2A8-0420-34CB75635DAA}"/>
              </a:ext>
            </a:extLst>
          </p:cNvPr>
          <p:cNvPicPr>
            <a:picLocks noChangeAspect="1"/>
          </p:cNvPicPr>
          <p:nvPr/>
        </p:nvPicPr>
        <p:blipFill>
          <a:blip r:embed="rId3"/>
          <a:stretch>
            <a:fillRect/>
          </a:stretch>
        </p:blipFill>
        <p:spPr>
          <a:xfrm>
            <a:off x="1190983" y="2733459"/>
            <a:ext cx="8802328" cy="2295845"/>
          </a:xfrm>
          <a:prstGeom prst="rect">
            <a:avLst/>
          </a:prstGeom>
        </p:spPr>
      </p:pic>
      <p:sp>
        <p:nvSpPr>
          <p:cNvPr id="8" name="Rectangle 7">
            <a:extLst>
              <a:ext uri="{FF2B5EF4-FFF2-40B4-BE49-F238E27FC236}">
                <a16:creationId xmlns:a16="http://schemas.microsoft.com/office/drawing/2014/main" id="{55EA7D28-5356-C8B6-6222-5409696638F3}"/>
              </a:ext>
            </a:extLst>
          </p:cNvPr>
          <p:cNvSpPr/>
          <p:nvPr/>
        </p:nvSpPr>
        <p:spPr>
          <a:xfrm>
            <a:off x="1408922" y="4152122"/>
            <a:ext cx="7865707" cy="30196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7561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DA2B4-7113-6A6A-D38A-CE33B93A5F09}"/>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728FB09C-1ACC-392C-378A-010B0D48ED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27B5E7BD-42B9-08FA-96C5-A5C75D2898D6}"/>
              </a:ext>
            </a:extLst>
          </p:cNvPr>
          <p:cNvSpPr>
            <a:spLocks noGrp="1"/>
          </p:cNvSpPr>
          <p:nvPr>
            <p:ph type="title"/>
          </p:nvPr>
        </p:nvSpPr>
        <p:spPr>
          <a:xfrm>
            <a:off x="1050172" y="844270"/>
            <a:ext cx="10663973" cy="1397129"/>
          </a:xfrm>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lt-LT" sz="2600" b="1" dirty="0"/>
            </a:br>
            <a:br>
              <a:rPr lang="lt-LT" sz="2600" b="1" dirty="0"/>
            </a:br>
            <a:br>
              <a:rPr lang="lt-LT" sz="1800" b="1" dirty="0"/>
            </a:br>
            <a:r>
              <a:rPr lang="lt-LT" sz="2600" b="1" dirty="0">
                <a:latin typeface="+mn-lt"/>
              </a:rPr>
              <a:t>XI dalies pildymas (a)</a:t>
            </a:r>
            <a:br>
              <a:rPr lang="lt-LT" sz="2600" b="1" dirty="0"/>
            </a:br>
            <a:br>
              <a:rPr lang="lt-LT" sz="1500" dirty="0"/>
            </a:br>
            <a:br>
              <a:rPr lang="lt-LT" sz="1500" dirty="0"/>
            </a:br>
            <a:r>
              <a:rPr lang="lt-LT" sz="1800" dirty="0">
                <a:latin typeface="+mn-lt"/>
              </a:rPr>
              <a:t>1. Skiltyje „Sprendimas dėl Viešųjų pirkimų tarnybos patvirtintų tipinių pirkimo sutarčių sąlygų taikymo“ nurodykite sprendimą dėl tipinių sutarties sąlygų taikymo. </a:t>
            </a:r>
            <a:br>
              <a:rPr lang="lt-LT" sz="1800" dirty="0">
                <a:latin typeface="+mn-lt"/>
              </a:rPr>
            </a:br>
            <a:br>
              <a:rPr lang="lt-LT" sz="1800" dirty="0">
                <a:latin typeface="+mn-lt"/>
              </a:rPr>
            </a:br>
            <a:r>
              <a:rPr lang="lt-LT" sz="1800" dirty="0">
                <a:latin typeface="+mn-lt"/>
              </a:rPr>
              <a:t>2. Jei priimamas sprendimas netaikyti tipinių sutarties sąlygų, pateikite tokios sprendimo pagrindimą.</a:t>
            </a:r>
            <a:br>
              <a:rPr lang="lt-LT" sz="2600" b="1" dirty="0"/>
            </a:br>
            <a:br>
              <a:rPr lang="lt-LT" sz="2600" b="1" dirty="0"/>
            </a:br>
            <a:endParaRPr lang="en-US" sz="2600" b="1" dirty="0"/>
          </a:p>
        </p:txBody>
      </p:sp>
      <p:sp>
        <p:nvSpPr>
          <p:cNvPr id="2" name="Slide Number Placeholder 1">
            <a:extLst>
              <a:ext uri="{FF2B5EF4-FFF2-40B4-BE49-F238E27FC236}">
                <a16:creationId xmlns:a16="http://schemas.microsoft.com/office/drawing/2014/main" id="{34AFC58D-F1F3-28A7-F549-F136383F3328}"/>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17</a:t>
            </a:fld>
            <a:endParaRPr lang="en-US"/>
          </a:p>
        </p:txBody>
      </p:sp>
      <p:sp>
        <p:nvSpPr>
          <p:cNvPr id="14" name="Flowchart: Connector 13">
            <a:extLst>
              <a:ext uri="{FF2B5EF4-FFF2-40B4-BE49-F238E27FC236}">
                <a16:creationId xmlns:a16="http://schemas.microsoft.com/office/drawing/2014/main" id="{0507095E-1262-E778-DDBB-8BD968E75FF3}"/>
              </a:ext>
            </a:extLst>
          </p:cNvPr>
          <p:cNvSpPr/>
          <p:nvPr/>
        </p:nvSpPr>
        <p:spPr>
          <a:xfrm>
            <a:off x="472863" y="347133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9A9875EC-AB70-BED7-5054-8165B09AA733}"/>
              </a:ext>
            </a:extLst>
          </p:cNvPr>
          <p:cNvSpPr/>
          <p:nvPr/>
        </p:nvSpPr>
        <p:spPr>
          <a:xfrm>
            <a:off x="485505" y="578632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2B815CA-D9EA-0348-E4EB-3614F7D9F49F}"/>
              </a:ext>
            </a:extLst>
          </p:cNvPr>
          <p:cNvSpPr txBox="1"/>
          <p:nvPr/>
        </p:nvSpPr>
        <p:spPr>
          <a:xfrm>
            <a:off x="491579" y="3520256"/>
            <a:ext cx="432000" cy="369332"/>
          </a:xfrm>
          <a:prstGeom prst="rect">
            <a:avLst/>
          </a:prstGeom>
          <a:noFill/>
        </p:spPr>
        <p:txBody>
          <a:bodyPr wrap="square" rtlCol="0">
            <a:spAutoFit/>
          </a:bodyPr>
          <a:lstStyle/>
          <a:p>
            <a:r>
              <a:rPr lang="lt-LT" b="1" dirty="0">
                <a:solidFill>
                  <a:srgbClr val="FF0000"/>
                </a:solidFill>
              </a:rPr>
              <a:t> 1  </a:t>
            </a:r>
            <a:endParaRPr lang="en-US" b="1" dirty="0">
              <a:solidFill>
                <a:srgbClr val="FF0000"/>
              </a:solidFill>
            </a:endParaRPr>
          </a:p>
        </p:txBody>
      </p:sp>
      <p:sp>
        <p:nvSpPr>
          <p:cNvPr id="17" name="TextBox 16">
            <a:extLst>
              <a:ext uri="{FF2B5EF4-FFF2-40B4-BE49-F238E27FC236}">
                <a16:creationId xmlns:a16="http://schemas.microsoft.com/office/drawing/2014/main" id="{0F4ABA5F-F4C9-7614-1D10-EC7F26AAAF6E}"/>
              </a:ext>
            </a:extLst>
          </p:cNvPr>
          <p:cNvSpPr txBox="1"/>
          <p:nvPr/>
        </p:nvSpPr>
        <p:spPr>
          <a:xfrm>
            <a:off x="485505" y="5817655"/>
            <a:ext cx="432000" cy="369332"/>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pic>
        <p:nvPicPr>
          <p:cNvPr id="6" name="Picture 5">
            <a:extLst>
              <a:ext uri="{FF2B5EF4-FFF2-40B4-BE49-F238E27FC236}">
                <a16:creationId xmlns:a16="http://schemas.microsoft.com/office/drawing/2014/main" id="{472E974F-FEF8-9929-714D-E54C34940699}"/>
              </a:ext>
            </a:extLst>
          </p:cNvPr>
          <p:cNvPicPr>
            <a:picLocks noChangeAspect="1"/>
          </p:cNvPicPr>
          <p:nvPr/>
        </p:nvPicPr>
        <p:blipFill>
          <a:blip r:embed="rId3"/>
          <a:stretch>
            <a:fillRect/>
          </a:stretch>
        </p:blipFill>
        <p:spPr>
          <a:xfrm>
            <a:off x="1050172" y="3360309"/>
            <a:ext cx="8526065" cy="1086002"/>
          </a:xfrm>
          <a:prstGeom prst="rect">
            <a:avLst/>
          </a:prstGeom>
        </p:spPr>
      </p:pic>
      <p:pic>
        <p:nvPicPr>
          <p:cNvPr id="9" name="Picture 8">
            <a:extLst>
              <a:ext uri="{FF2B5EF4-FFF2-40B4-BE49-F238E27FC236}">
                <a16:creationId xmlns:a16="http://schemas.microsoft.com/office/drawing/2014/main" id="{6325E7C6-C1EE-60B6-6815-4A4B2965E201}"/>
              </a:ext>
            </a:extLst>
          </p:cNvPr>
          <p:cNvPicPr>
            <a:picLocks noChangeAspect="1"/>
          </p:cNvPicPr>
          <p:nvPr/>
        </p:nvPicPr>
        <p:blipFill>
          <a:blip r:embed="rId4"/>
          <a:stretch>
            <a:fillRect/>
          </a:stretch>
        </p:blipFill>
        <p:spPr>
          <a:xfrm>
            <a:off x="1027812" y="4746390"/>
            <a:ext cx="8526065" cy="1686160"/>
          </a:xfrm>
          <a:prstGeom prst="rect">
            <a:avLst/>
          </a:prstGeom>
        </p:spPr>
      </p:pic>
      <p:sp>
        <p:nvSpPr>
          <p:cNvPr id="11" name="Rectangle 10">
            <a:extLst>
              <a:ext uri="{FF2B5EF4-FFF2-40B4-BE49-F238E27FC236}">
                <a16:creationId xmlns:a16="http://schemas.microsoft.com/office/drawing/2014/main" id="{6BE6413C-5AD5-BE61-DDAE-1084F9412A15}"/>
              </a:ext>
            </a:extLst>
          </p:cNvPr>
          <p:cNvSpPr/>
          <p:nvPr/>
        </p:nvSpPr>
        <p:spPr>
          <a:xfrm>
            <a:off x="1184988" y="4002833"/>
            <a:ext cx="2388636" cy="4434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3118482-BDEF-0704-7A2A-A9D18C730F13}"/>
              </a:ext>
            </a:extLst>
          </p:cNvPr>
          <p:cNvSpPr/>
          <p:nvPr/>
        </p:nvSpPr>
        <p:spPr>
          <a:xfrm>
            <a:off x="1184988" y="5817655"/>
            <a:ext cx="2388636" cy="545823"/>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662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44A23-181B-5AD6-B705-7E50B8E8EF32}"/>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8CAA2F99-8CEB-54A6-E011-13D6105857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E9795B1-A0E2-2338-658C-7D685329CF58}"/>
              </a:ext>
            </a:extLst>
          </p:cNvPr>
          <p:cNvSpPr>
            <a:spLocks noGrp="1"/>
          </p:cNvSpPr>
          <p:nvPr>
            <p:ph type="title"/>
          </p:nvPr>
        </p:nvSpPr>
        <p:spPr>
          <a:xfrm>
            <a:off x="1015354" y="427603"/>
            <a:ext cx="10663973" cy="1651519"/>
          </a:xfrm>
        </p:spPr>
        <p:txBody>
          <a:bodyPr>
            <a:noAutofit/>
          </a:bodyPr>
          <a:lstStyle/>
          <a:p>
            <a:pPr lvl="0">
              <a:lnSpc>
                <a:spcPct val="113000"/>
              </a:lnSpc>
              <a:spcBef>
                <a:spcPts val="0"/>
              </a:spcBef>
              <a:defRPr/>
            </a:pPr>
            <a:br>
              <a:rPr lang="lt-LT" sz="2600" b="1" dirty="0"/>
            </a:br>
            <a:br>
              <a:rPr lang="lt-LT" sz="2600" b="1" dirty="0"/>
            </a:br>
            <a:r>
              <a:rPr lang="lt-LT" sz="2600" b="1" dirty="0">
                <a:latin typeface="+mn-lt"/>
              </a:rPr>
              <a:t>XI dalies pildymas (b)</a:t>
            </a:r>
            <a:br>
              <a:rPr lang="lt-LT" sz="2600" b="1" dirty="0"/>
            </a:br>
            <a:br>
              <a:rPr lang="lt-LT" sz="1500" dirty="0"/>
            </a:br>
            <a:r>
              <a:rPr lang="lt-LT" sz="1800" dirty="0">
                <a:latin typeface="+mn-lt"/>
              </a:rPr>
              <a:t>3. Nurodykite, ar ketinama sudaryti subrangos, </a:t>
            </a:r>
            <a:r>
              <a:rPr lang="lt-LT" sz="1800" dirty="0" err="1">
                <a:latin typeface="+mn-lt"/>
              </a:rPr>
              <a:t>subtiekimo</a:t>
            </a:r>
            <a:r>
              <a:rPr lang="lt-LT" sz="1800" dirty="0">
                <a:latin typeface="+mn-lt"/>
              </a:rPr>
              <a:t> ar </a:t>
            </a:r>
            <a:r>
              <a:rPr lang="lt-LT" sz="1800" dirty="0" err="1">
                <a:latin typeface="+mn-lt"/>
              </a:rPr>
              <a:t>subteikimo</a:t>
            </a:r>
            <a:r>
              <a:rPr lang="lt-LT" sz="1800" dirty="0">
                <a:latin typeface="+mn-lt"/>
              </a:rPr>
              <a:t> sutartį pasirenkant „Taip“, „Ne“ arba „Nežinoma“. </a:t>
            </a:r>
            <a:br>
              <a:rPr lang="lt-LT" sz="1800" dirty="0">
                <a:latin typeface="+mn-lt"/>
              </a:rPr>
            </a:br>
            <a:br>
              <a:rPr lang="lt-LT" sz="1800" dirty="0">
                <a:latin typeface="+mn-lt"/>
              </a:rPr>
            </a:br>
            <a:r>
              <a:rPr lang="lt-LT" sz="1800" dirty="0">
                <a:latin typeface="+mn-lt"/>
              </a:rPr>
              <a:t>4. Pasirinkus „Taip“, nurodykite pirkimo sutarties dalies, kuriai ketinama pasitelkti subrangovus, subtiekėjus ar subteikėjus, vertė (įskaitant visus mokesčius) arba dalis procentais.</a:t>
            </a:r>
            <a:br>
              <a:rPr lang="lt-LT" sz="1800" dirty="0">
                <a:latin typeface="+mn-lt"/>
              </a:rPr>
            </a:br>
            <a:r>
              <a:rPr lang="lt-LT" sz="1800" dirty="0">
                <a:latin typeface="+mn-lt"/>
              </a:rPr>
              <a:t>Pasirinkus „Nežinoma“ nurodykite, kad apie ketinamą sudaryti subrangos, </a:t>
            </a:r>
            <a:r>
              <a:rPr lang="lt-LT" sz="1800" dirty="0" err="1">
                <a:latin typeface="+mn-lt"/>
              </a:rPr>
              <a:t>subtiekimo</a:t>
            </a:r>
            <a:r>
              <a:rPr lang="lt-LT" sz="1800" dirty="0">
                <a:latin typeface="+mn-lt"/>
              </a:rPr>
              <a:t> ar </a:t>
            </a:r>
            <a:r>
              <a:rPr lang="lt-LT" sz="1800" dirty="0" err="1">
                <a:latin typeface="+mn-lt"/>
              </a:rPr>
              <a:t>subteikimo</a:t>
            </a:r>
            <a:r>
              <a:rPr lang="lt-LT" sz="1800" dirty="0">
                <a:latin typeface="+mn-lt"/>
              </a:rPr>
              <a:t> sutartį žinoma ne visa informacija, tačiau yra žinomi subrangovai, subtiekėjai ar subteikėjai.</a:t>
            </a:r>
            <a:br>
              <a:rPr lang="lt-LT" sz="1800" dirty="0">
                <a:latin typeface="+mn-lt"/>
              </a:rPr>
            </a:br>
            <a:r>
              <a:rPr lang="lt-LT" sz="1800" dirty="0">
                <a:latin typeface="+mn-lt"/>
              </a:rPr>
              <a:t> </a:t>
            </a:r>
            <a:endParaRPr lang="en-US" sz="2600" b="1" dirty="0"/>
          </a:p>
        </p:txBody>
      </p:sp>
      <p:sp>
        <p:nvSpPr>
          <p:cNvPr id="2" name="Slide Number Placeholder 1">
            <a:extLst>
              <a:ext uri="{FF2B5EF4-FFF2-40B4-BE49-F238E27FC236}">
                <a16:creationId xmlns:a16="http://schemas.microsoft.com/office/drawing/2014/main" id="{8B375A91-7ADF-C4B4-8331-062B329D624A}"/>
              </a:ext>
            </a:extLst>
          </p:cNvPr>
          <p:cNvSpPr>
            <a:spLocks noGrp="1"/>
          </p:cNvSpPr>
          <p:nvPr>
            <p:ph type="sldNum" sz="quarter" idx="12"/>
          </p:nvPr>
        </p:nvSpPr>
        <p:spPr>
          <a:xfrm>
            <a:off x="8610600" y="6432550"/>
            <a:ext cx="3403600" cy="365125"/>
          </a:xfrm>
        </p:spPr>
        <p:txBody>
          <a:bodyPr/>
          <a:lstStyle/>
          <a:p>
            <a:fld id="{49EC5416-78B8-4F37-B286-A40543F63F6D}" type="slidenum">
              <a:rPr lang="en-US" smtClean="0"/>
              <a:pPr/>
              <a:t>18</a:t>
            </a:fld>
            <a:endParaRPr lang="en-US"/>
          </a:p>
        </p:txBody>
      </p:sp>
      <p:sp>
        <p:nvSpPr>
          <p:cNvPr id="14" name="Flowchart: Connector 13">
            <a:extLst>
              <a:ext uri="{FF2B5EF4-FFF2-40B4-BE49-F238E27FC236}">
                <a16:creationId xmlns:a16="http://schemas.microsoft.com/office/drawing/2014/main" id="{E6954640-D180-7A8F-0D91-18926711F13A}"/>
              </a:ext>
            </a:extLst>
          </p:cNvPr>
          <p:cNvSpPr/>
          <p:nvPr/>
        </p:nvSpPr>
        <p:spPr>
          <a:xfrm>
            <a:off x="485505" y="3302244"/>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D4FD0AEA-C0D4-2141-005D-731B3E4D87BA}"/>
              </a:ext>
            </a:extLst>
          </p:cNvPr>
          <p:cNvSpPr/>
          <p:nvPr/>
        </p:nvSpPr>
        <p:spPr>
          <a:xfrm>
            <a:off x="487214" y="5385655"/>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07C02D5-DF0A-1B1D-9FED-B08F1CA7CF3C}"/>
              </a:ext>
            </a:extLst>
          </p:cNvPr>
          <p:cNvSpPr txBox="1"/>
          <p:nvPr/>
        </p:nvSpPr>
        <p:spPr>
          <a:xfrm>
            <a:off x="485505" y="3333578"/>
            <a:ext cx="432000" cy="369332"/>
          </a:xfrm>
          <a:prstGeom prst="rect">
            <a:avLst/>
          </a:prstGeom>
          <a:noFill/>
        </p:spPr>
        <p:txBody>
          <a:bodyPr wrap="square" rtlCol="0">
            <a:spAutoFit/>
          </a:bodyPr>
          <a:lstStyle/>
          <a:p>
            <a:r>
              <a:rPr lang="lt-LT" b="1" dirty="0">
                <a:solidFill>
                  <a:srgbClr val="FF0000"/>
                </a:solidFill>
              </a:rPr>
              <a:t> 3  </a:t>
            </a:r>
            <a:endParaRPr lang="en-US" b="1" dirty="0">
              <a:solidFill>
                <a:srgbClr val="FF0000"/>
              </a:solidFill>
            </a:endParaRPr>
          </a:p>
        </p:txBody>
      </p:sp>
      <p:sp>
        <p:nvSpPr>
          <p:cNvPr id="17" name="TextBox 16">
            <a:extLst>
              <a:ext uri="{FF2B5EF4-FFF2-40B4-BE49-F238E27FC236}">
                <a16:creationId xmlns:a16="http://schemas.microsoft.com/office/drawing/2014/main" id="{A2E0FC0E-BFA9-B8D9-ACB5-ED72D0282A40}"/>
              </a:ext>
            </a:extLst>
          </p:cNvPr>
          <p:cNvSpPr txBox="1"/>
          <p:nvPr/>
        </p:nvSpPr>
        <p:spPr>
          <a:xfrm>
            <a:off x="485505" y="5416989"/>
            <a:ext cx="432000" cy="369332"/>
          </a:xfrm>
          <a:prstGeom prst="rect">
            <a:avLst/>
          </a:prstGeom>
          <a:noFill/>
        </p:spPr>
        <p:txBody>
          <a:bodyPr wrap="square" rtlCol="0">
            <a:spAutoFit/>
          </a:bodyPr>
          <a:lstStyle/>
          <a:p>
            <a:r>
              <a:rPr lang="lt-LT" b="1" dirty="0">
                <a:solidFill>
                  <a:srgbClr val="FF0000"/>
                </a:solidFill>
              </a:rPr>
              <a:t> 4</a:t>
            </a:r>
            <a:endParaRPr lang="en-US" b="1" dirty="0">
              <a:solidFill>
                <a:srgbClr val="FF0000"/>
              </a:solidFill>
            </a:endParaRPr>
          </a:p>
        </p:txBody>
      </p:sp>
      <p:pic>
        <p:nvPicPr>
          <p:cNvPr id="4" name="Picture 3">
            <a:extLst>
              <a:ext uri="{FF2B5EF4-FFF2-40B4-BE49-F238E27FC236}">
                <a16:creationId xmlns:a16="http://schemas.microsoft.com/office/drawing/2014/main" id="{60FC4563-BF8E-F3A5-7403-7DEA917D5821}"/>
              </a:ext>
            </a:extLst>
          </p:cNvPr>
          <p:cNvPicPr>
            <a:picLocks noChangeAspect="1"/>
          </p:cNvPicPr>
          <p:nvPr/>
        </p:nvPicPr>
        <p:blipFill>
          <a:blip r:embed="rId3"/>
          <a:stretch>
            <a:fillRect/>
          </a:stretch>
        </p:blipFill>
        <p:spPr>
          <a:xfrm>
            <a:off x="1015354" y="3133245"/>
            <a:ext cx="8526065" cy="1419423"/>
          </a:xfrm>
          <a:prstGeom prst="rect">
            <a:avLst/>
          </a:prstGeom>
        </p:spPr>
      </p:pic>
      <p:pic>
        <p:nvPicPr>
          <p:cNvPr id="7" name="Picture 6">
            <a:extLst>
              <a:ext uri="{FF2B5EF4-FFF2-40B4-BE49-F238E27FC236}">
                <a16:creationId xmlns:a16="http://schemas.microsoft.com/office/drawing/2014/main" id="{CA1DAB79-8457-4C24-D4C3-A203A408658F}"/>
              </a:ext>
            </a:extLst>
          </p:cNvPr>
          <p:cNvPicPr>
            <a:picLocks noChangeAspect="1"/>
          </p:cNvPicPr>
          <p:nvPr/>
        </p:nvPicPr>
        <p:blipFill>
          <a:blip r:embed="rId4"/>
          <a:stretch>
            <a:fillRect/>
          </a:stretch>
        </p:blipFill>
        <p:spPr>
          <a:xfrm>
            <a:off x="1015354" y="4590944"/>
            <a:ext cx="5132093" cy="2248719"/>
          </a:xfrm>
          <a:prstGeom prst="rect">
            <a:avLst/>
          </a:prstGeom>
        </p:spPr>
      </p:pic>
      <p:sp>
        <p:nvSpPr>
          <p:cNvPr id="8" name="Rectangle 7">
            <a:extLst>
              <a:ext uri="{FF2B5EF4-FFF2-40B4-BE49-F238E27FC236}">
                <a16:creationId xmlns:a16="http://schemas.microsoft.com/office/drawing/2014/main" id="{E08D2CF0-5726-80D0-A03A-977005F1C292}"/>
              </a:ext>
            </a:extLst>
          </p:cNvPr>
          <p:cNvSpPr/>
          <p:nvPr/>
        </p:nvSpPr>
        <p:spPr>
          <a:xfrm>
            <a:off x="1110343" y="3734244"/>
            <a:ext cx="727788" cy="725789"/>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A533934-2F82-720D-5F27-D304CCC1D893}"/>
              </a:ext>
            </a:extLst>
          </p:cNvPr>
          <p:cNvSpPr/>
          <p:nvPr/>
        </p:nvSpPr>
        <p:spPr>
          <a:xfrm>
            <a:off x="1268963" y="5486400"/>
            <a:ext cx="4878484" cy="877078"/>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35897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75958-4EC8-E7E9-6354-196DB87506DB}"/>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9756F59D-312A-46CC-883C-85B058D633D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2" name="Slide Number Placeholder 1">
            <a:extLst>
              <a:ext uri="{FF2B5EF4-FFF2-40B4-BE49-F238E27FC236}">
                <a16:creationId xmlns:a16="http://schemas.microsoft.com/office/drawing/2014/main" id="{3CF8870D-70F2-D2AE-1315-D7F1E45929CF}"/>
              </a:ext>
            </a:extLst>
          </p:cNvPr>
          <p:cNvSpPr>
            <a:spLocks noGrp="1"/>
          </p:cNvSpPr>
          <p:nvPr>
            <p:ph type="sldNum" sz="quarter" idx="12"/>
          </p:nvPr>
        </p:nvSpPr>
        <p:spPr>
          <a:xfrm>
            <a:off x="8610599" y="6432550"/>
            <a:ext cx="3369733" cy="365125"/>
          </a:xfrm>
        </p:spPr>
        <p:txBody>
          <a:bodyPr/>
          <a:lstStyle/>
          <a:p>
            <a:fld id="{49EC5416-78B8-4F37-B286-A40543F63F6D}" type="slidenum">
              <a:rPr lang="en-US" smtClean="0"/>
              <a:pPr/>
              <a:t>19</a:t>
            </a:fld>
            <a:endParaRPr lang="en-US"/>
          </a:p>
        </p:txBody>
      </p:sp>
      <p:sp>
        <p:nvSpPr>
          <p:cNvPr id="5" name="TextBox 4">
            <a:extLst>
              <a:ext uri="{FF2B5EF4-FFF2-40B4-BE49-F238E27FC236}">
                <a16:creationId xmlns:a16="http://schemas.microsoft.com/office/drawing/2014/main" id="{9C02C397-7BAA-E0EF-926F-B0D4A4101FB6}"/>
              </a:ext>
            </a:extLst>
          </p:cNvPr>
          <p:cNvSpPr txBox="1"/>
          <p:nvPr/>
        </p:nvSpPr>
        <p:spPr>
          <a:xfrm>
            <a:off x="1351942" y="2233414"/>
            <a:ext cx="10433658" cy="1477328"/>
          </a:xfrm>
          <a:prstGeom prst="rect">
            <a:avLst/>
          </a:prstGeom>
          <a:noFill/>
        </p:spPr>
        <p:txBody>
          <a:bodyPr wrap="square">
            <a:spAutoFit/>
          </a:bodyPr>
          <a:lstStyle/>
          <a:p>
            <a:endParaRPr lang="lt-LT" sz="3000" dirty="0">
              <a:latin typeface="+mj-lt"/>
            </a:endParaRPr>
          </a:p>
          <a:p>
            <a:r>
              <a:rPr lang="lt-LT" sz="3000" b="1" dirty="0">
                <a:latin typeface="+mj-lt"/>
              </a:rPr>
              <a:t>III. Atn-1 PPA PPS ataskaitos redagavimas, paviešinimas, ištrynimas</a:t>
            </a:r>
          </a:p>
          <a:p>
            <a:pPr marL="400050" indent="-400050">
              <a:buAutoNum type="romanUcPeriod"/>
            </a:pPr>
            <a:endParaRPr lang="lt-LT" sz="3000" dirty="0">
              <a:latin typeface="+mj-lt"/>
            </a:endParaRPr>
          </a:p>
        </p:txBody>
      </p:sp>
    </p:spTree>
    <p:extLst>
      <p:ext uri="{BB962C8B-B14F-4D97-AF65-F5344CB8AC3E}">
        <p14:creationId xmlns:p14="http://schemas.microsoft.com/office/powerpoint/2010/main" val="3939932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CEBD2-9342-2A9A-BA53-4C640156A5D8}"/>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4D73449F-DBB2-2FDB-1D96-3B97AD645C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10110" y="5370144"/>
            <a:ext cx="2581890" cy="1470849"/>
          </a:xfrm>
          <a:prstGeom prst="rect">
            <a:avLst/>
          </a:prstGeom>
        </p:spPr>
      </p:pic>
      <p:sp>
        <p:nvSpPr>
          <p:cNvPr id="13" name="Pavadinimas 1">
            <a:extLst>
              <a:ext uri="{FF2B5EF4-FFF2-40B4-BE49-F238E27FC236}">
                <a16:creationId xmlns:a16="http://schemas.microsoft.com/office/drawing/2014/main" id="{CFF99E89-5838-3D35-1DA3-9C6602D222D9}"/>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F571C57F-6E1F-8A14-A60A-C8CD39E72BEF}"/>
              </a:ext>
            </a:extLst>
          </p:cNvPr>
          <p:cNvSpPr>
            <a:spLocks noGrp="1"/>
          </p:cNvSpPr>
          <p:nvPr>
            <p:ph type="sldNum" sz="quarter" idx="12"/>
          </p:nvPr>
        </p:nvSpPr>
        <p:spPr>
          <a:xfrm>
            <a:off x="8478078" y="6432550"/>
            <a:ext cx="3419061" cy="365125"/>
          </a:xfrm>
        </p:spPr>
        <p:txBody>
          <a:bodyPr/>
          <a:lstStyle/>
          <a:p>
            <a:fld id="{49EC5416-78B8-4F37-B286-A40543F63F6D}" type="slidenum">
              <a:rPr lang="en-US" smtClean="0"/>
              <a:pPr/>
              <a:t>20</a:t>
            </a:fld>
            <a:endParaRPr lang="en-US"/>
          </a:p>
        </p:txBody>
      </p:sp>
      <p:sp>
        <p:nvSpPr>
          <p:cNvPr id="7" name="TextBox 6">
            <a:extLst>
              <a:ext uri="{FF2B5EF4-FFF2-40B4-BE49-F238E27FC236}">
                <a16:creationId xmlns:a16="http://schemas.microsoft.com/office/drawing/2014/main" id="{D2A2D5A6-10EB-8ACD-C151-BB902671D803}"/>
              </a:ext>
            </a:extLst>
          </p:cNvPr>
          <p:cNvSpPr txBox="1"/>
          <p:nvPr/>
        </p:nvSpPr>
        <p:spPr>
          <a:xfrm>
            <a:off x="658758" y="17007"/>
            <a:ext cx="10783043" cy="3186257"/>
          </a:xfrm>
          <a:prstGeom prst="rect">
            <a:avLst/>
          </a:prstGeom>
          <a:noFill/>
        </p:spPr>
        <p:txBody>
          <a:bodyPr wrap="square" rtlCol="0">
            <a:spAutoFit/>
          </a:bodyPr>
          <a:lstStyle/>
          <a:p>
            <a:r>
              <a:rPr lang="lt-LT" sz="2800" b="1" dirty="0"/>
              <a:t>Redagavimas, paviešinimas, ištrynimas (a)</a:t>
            </a:r>
          </a:p>
          <a:p>
            <a:endParaRPr lang="lt-LT" sz="1500" dirty="0"/>
          </a:p>
          <a:p>
            <a:pPr>
              <a:lnSpc>
                <a:spcPct val="113000"/>
              </a:lnSpc>
            </a:pPr>
            <a:r>
              <a:rPr lang="lt-LT" dirty="0"/>
              <a:t>1. Jei ataskaita išsaugota, matysite užrašą „Ataskaita sėkmingai išsaugota“, o įmonės ataskaitų sąraše atsiras naujas įrašas.</a:t>
            </a:r>
          </a:p>
          <a:p>
            <a:pPr>
              <a:lnSpc>
                <a:spcPct val="113000"/>
              </a:lnSpc>
            </a:pPr>
            <a:r>
              <a:rPr lang="lt-LT" dirty="0"/>
              <a:t>2. Spauskite „Redaguoti“, jei norite išsaugotą ataskaitą tikslinti.</a:t>
            </a:r>
          </a:p>
          <a:p>
            <a:pPr>
              <a:lnSpc>
                <a:spcPct val="113000"/>
              </a:lnSpc>
            </a:pPr>
            <a:r>
              <a:rPr lang="lt-LT" dirty="0"/>
              <a:t>3. Norint paviešinti išsaugotą ataskaitą, spauskite „Paviešinti“. </a:t>
            </a:r>
          </a:p>
          <a:p>
            <a:pPr>
              <a:lnSpc>
                <a:spcPct val="113000"/>
              </a:lnSpc>
            </a:pPr>
            <a:r>
              <a:rPr lang="lt-LT" dirty="0"/>
              <a:t>4. Jei išsaugotos ataskaitos nebereikia, ją galite pašalinti paspaudę „Ištrinti“.</a:t>
            </a:r>
          </a:p>
          <a:p>
            <a:pPr>
              <a:lnSpc>
                <a:spcPct val="113000"/>
              </a:lnSpc>
            </a:pPr>
            <a:endParaRPr lang="lt-LT" dirty="0"/>
          </a:p>
          <a:p>
            <a:endParaRPr lang="lt-LT" dirty="0"/>
          </a:p>
          <a:p>
            <a:endParaRPr lang="en-US" dirty="0"/>
          </a:p>
        </p:txBody>
      </p:sp>
      <p:sp>
        <p:nvSpPr>
          <p:cNvPr id="11" name="Flowchart: Connector 10">
            <a:extLst>
              <a:ext uri="{FF2B5EF4-FFF2-40B4-BE49-F238E27FC236}">
                <a16:creationId xmlns:a16="http://schemas.microsoft.com/office/drawing/2014/main" id="{FF35716D-04CA-5008-792C-66CD273EFCED}"/>
              </a:ext>
            </a:extLst>
          </p:cNvPr>
          <p:cNvSpPr/>
          <p:nvPr/>
        </p:nvSpPr>
        <p:spPr>
          <a:xfrm>
            <a:off x="219517" y="307361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D814FE1-70F3-630C-02F3-CECC4FDE4448}"/>
              </a:ext>
            </a:extLst>
          </p:cNvPr>
          <p:cNvSpPr txBox="1"/>
          <p:nvPr/>
        </p:nvSpPr>
        <p:spPr>
          <a:xfrm>
            <a:off x="268031" y="3082487"/>
            <a:ext cx="432000" cy="432000"/>
          </a:xfrm>
          <a:prstGeom prst="rect">
            <a:avLst/>
          </a:prstGeom>
          <a:noFill/>
        </p:spPr>
        <p:txBody>
          <a:bodyPr wrap="square" rtlCol="0">
            <a:spAutoFit/>
          </a:bodyPr>
          <a:lstStyle/>
          <a:p>
            <a:r>
              <a:rPr lang="lt-LT" b="1">
                <a:solidFill>
                  <a:srgbClr val="FF0000"/>
                </a:solidFill>
              </a:rPr>
              <a:t>1</a:t>
            </a:r>
            <a:endParaRPr lang="en-US" b="1">
              <a:solidFill>
                <a:srgbClr val="FF0000"/>
              </a:solidFill>
            </a:endParaRPr>
          </a:p>
        </p:txBody>
      </p:sp>
      <p:sp>
        <p:nvSpPr>
          <p:cNvPr id="17" name="Flowchart: Connector 16">
            <a:extLst>
              <a:ext uri="{FF2B5EF4-FFF2-40B4-BE49-F238E27FC236}">
                <a16:creationId xmlns:a16="http://schemas.microsoft.com/office/drawing/2014/main" id="{E0BADC49-8EBF-88B6-B148-18107716E536}"/>
              </a:ext>
            </a:extLst>
          </p:cNvPr>
          <p:cNvSpPr/>
          <p:nvPr/>
        </p:nvSpPr>
        <p:spPr>
          <a:xfrm>
            <a:off x="807614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FB0896E2-3FF4-4A3B-25A3-A6231FB5895B}"/>
              </a:ext>
            </a:extLst>
          </p:cNvPr>
          <p:cNvSpPr txBox="1"/>
          <p:nvPr/>
        </p:nvSpPr>
        <p:spPr>
          <a:xfrm>
            <a:off x="7443179" y="6399112"/>
            <a:ext cx="432000" cy="432000"/>
          </a:xfrm>
          <a:prstGeom prst="rect">
            <a:avLst/>
          </a:prstGeom>
          <a:noFill/>
        </p:spPr>
        <p:txBody>
          <a:bodyPr wrap="square" rtlCol="0">
            <a:spAutoFit/>
          </a:bodyPr>
          <a:lstStyle/>
          <a:p>
            <a:r>
              <a:rPr lang="lt-LT" b="1" dirty="0">
                <a:solidFill>
                  <a:srgbClr val="FF0000"/>
                </a:solidFill>
              </a:rPr>
              <a:t> 2</a:t>
            </a:r>
            <a:endParaRPr lang="en-US" b="1" dirty="0">
              <a:solidFill>
                <a:srgbClr val="FF0000"/>
              </a:solidFill>
            </a:endParaRPr>
          </a:p>
        </p:txBody>
      </p:sp>
      <p:sp>
        <p:nvSpPr>
          <p:cNvPr id="20" name="Flowchart: Connector 19">
            <a:extLst>
              <a:ext uri="{FF2B5EF4-FFF2-40B4-BE49-F238E27FC236}">
                <a16:creationId xmlns:a16="http://schemas.microsoft.com/office/drawing/2014/main" id="{E3F003FF-D87C-A113-01AB-47FB51D77D75}"/>
              </a:ext>
            </a:extLst>
          </p:cNvPr>
          <p:cNvSpPr/>
          <p:nvPr/>
        </p:nvSpPr>
        <p:spPr>
          <a:xfrm>
            <a:off x="7425556"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0B96AC0F-8507-4B27-3F85-D36E96A341EF}"/>
              </a:ext>
            </a:extLst>
          </p:cNvPr>
          <p:cNvSpPr txBox="1"/>
          <p:nvPr/>
        </p:nvSpPr>
        <p:spPr>
          <a:xfrm>
            <a:off x="8146371" y="6399112"/>
            <a:ext cx="432000" cy="432000"/>
          </a:xfrm>
          <a:prstGeom prst="rect">
            <a:avLst/>
          </a:prstGeom>
          <a:noFill/>
        </p:spPr>
        <p:txBody>
          <a:bodyPr wrap="square" rtlCol="0">
            <a:spAutoFit/>
          </a:bodyPr>
          <a:lstStyle/>
          <a:p>
            <a:r>
              <a:rPr lang="lt-LT" b="1" dirty="0">
                <a:solidFill>
                  <a:srgbClr val="FF0000"/>
                </a:solidFill>
              </a:rPr>
              <a:t>3</a:t>
            </a:r>
            <a:endParaRPr lang="en-US" b="1" dirty="0">
              <a:solidFill>
                <a:srgbClr val="FF0000"/>
              </a:solidFill>
            </a:endParaRPr>
          </a:p>
        </p:txBody>
      </p:sp>
      <p:sp>
        <p:nvSpPr>
          <p:cNvPr id="22" name="Flowchart: Connector 21">
            <a:extLst>
              <a:ext uri="{FF2B5EF4-FFF2-40B4-BE49-F238E27FC236}">
                <a16:creationId xmlns:a16="http://schemas.microsoft.com/office/drawing/2014/main" id="{58B2B63C-E9DF-2603-E442-134112E9D346}"/>
              </a:ext>
            </a:extLst>
          </p:cNvPr>
          <p:cNvSpPr/>
          <p:nvPr/>
        </p:nvSpPr>
        <p:spPr>
          <a:xfrm>
            <a:off x="8673295" y="6364886"/>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BB6D95C6-9965-F91F-8A4E-6C5C94E1DDA1}"/>
              </a:ext>
            </a:extLst>
          </p:cNvPr>
          <p:cNvSpPr txBox="1"/>
          <p:nvPr/>
        </p:nvSpPr>
        <p:spPr>
          <a:xfrm>
            <a:off x="8726734" y="6399112"/>
            <a:ext cx="432000" cy="432000"/>
          </a:xfrm>
          <a:prstGeom prst="rect">
            <a:avLst/>
          </a:prstGeom>
          <a:noFill/>
        </p:spPr>
        <p:txBody>
          <a:bodyPr wrap="square" rtlCol="0">
            <a:spAutoFit/>
          </a:bodyPr>
          <a:lstStyle/>
          <a:p>
            <a:r>
              <a:rPr lang="lt-LT" b="1" dirty="0">
                <a:solidFill>
                  <a:srgbClr val="FF0000"/>
                </a:solidFill>
              </a:rPr>
              <a:t>4</a:t>
            </a:r>
            <a:endParaRPr lang="en-US" b="1" dirty="0">
              <a:solidFill>
                <a:srgbClr val="FF0000"/>
              </a:solidFill>
            </a:endParaRPr>
          </a:p>
        </p:txBody>
      </p:sp>
      <p:pic>
        <p:nvPicPr>
          <p:cNvPr id="4" name="Picture 3">
            <a:extLst>
              <a:ext uri="{FF2B5EF4-FFF2-40B4-BE49-F238E27FC236}">
                <a16:creationId xmlns:a16="http://schemas.microsoft.com/office/drawing/2014/main" id="{B31EAF9A-E2DA-3CED-8FC5-4F93B9C93F54}"/>
              </a:ext>
            </a:extLst>
          </p:cNvPr>
          <p:cNvPicPr>
            <a:picLocks noChangeAspect="1"/>
          </p:cNvPicPr>
          <p:nvPr/>
        </p:nvPicPr>
        <p:blipFill>
          <a:blip r:embed="rId3"/>
          <a:stretch>
            <a:fillRect/>
          </a:stretch>
        </p:blipFill>
        <p:spPr>
          <a:xfrm>
            <a:off x="748545" y="2847754"/>
            <a:ext cx="11110884" cy="917415"/>
          </a:xfrm>
          <a:prstGeom prst="rect">
            <a:avLst/>
          </a:prstGeom>
        </p:spPr>
      </p:pic>
      <p:pic>
        <p:nvPicPr>
          <p:cNvPr id="9" name="Picture 8">
            <a:extLst>
              <a:ext uri="{FF2B5EF4-FFF2-40B4-BE49-F238E27FC236}">
                <a16:creationId xmlns:a16="http://schemas.microsoft.com/office/drawing/2014/main" id="{2E052E9D-2DE8-6627-356F-F6DA7CAF35FD}"/>
              </a:ext>
            </a:extLst>
          </p:cNvPr>
          <p:cNvPicPr>
            <a:picLocks noChangeAspect="1"/>
          </p:cNvPicPr>
          <p:nvPr/>
        </p:nvPicPr>
        <p:blipFill>
          <a:blip r:embed="rId4"/>
          <a:stretch>
            <a:fillRect/>
          </a:stretch>
        </p:blipFill>
        <p:spPr>
          <a:xfrm>
            <a:off x="765022" y="3772796"/>
            <a:ext cx="8718690" cy="2467142"/>
          </a:xfrm>
          <a:prstGeom prst="rect">
            <a:avLst/>
          </a:prstGeom>
        </p:spPr>
      </p:pic>
      <p:sp>
        <p:nvSpPr>
          <p:cNvPr id="14" name="Rectangle 13">
            <a:extLst>
              <a:ext uri="{FF2B5EF4-FFF2-40B4-BE49-F238E27FC236}">
                <a16:creationId xmlns:a16="http://schemas.microsoft.com/office/drawing/2014/main" id="{A2754D19-8E3D-2870-512B-92F2CB18E27D}"/>
              </a:ext>
            </a:extLst>
          </p:cNvPr>
          <p:cNvSpPr/>
          <p:nvPr/>
        </p:nvSpPr>
        <p:spPr>
          <a:xfrm>
            <a:off x="845574" y="3165986"/>
            <a:ext cx="2330245" cy="414197"/>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1EE6223-DA77-156B-B6B0-E3F908460AF6}"/>
              </a:ext>
            </a:extLst>
          </p:cNvPr>
          <p:cNvSpPr/>
          <p:nvPr/>
        </p:nvSpPr>
        <p:spPr>
          <a:xfrm>
            <a:off x="7354529" y="5997677"/>
            <a:ext cx="503027" cy="2422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4607D9C-8759-E02E-1E15-23605F10762B}"/>
              </a:ext>
            </a:extLst>
          </p:cNvPr>
          <p:cNvSpPr/>
          <p:nvPr/>
        </p:nvSpPr>
        <p:spPr>
          <a:xfrm>
            <a:off x="7952479" y="5997677"/>
            <a:ext cx="625891" cy="24226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228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5EFB5-7336-9E43-DB4F-C4FD67C998F4}"/>
            </a:ext>
          </a:extLst>
        </p:cNvPr>
        <p:cNvGrpSpPr/>
        <p:nvPr/>
      </p:nvGrpSpPr>
      <p:grpSpPr>
        <a:xfrm>
          <a:off x="0" y="0"/>
          <a:ext cx="0" cy="0"/>
          <a:chOff x="0" y="0"/>
          <a:chExt cx="0" cy="0"/>
        </a:xfrm>
      </p:grpSpPr>
      <p:pic>
        <p:nvPicPr>
          <p:cNvPr id="10" name="Paveikslėlis 9">
            <a:extLst>
              <a:ext uri="{FF2B5EF4-FFF2-40B4-BE49-F238E27FC236}">
                <a16:creationId xmlns:a16="http://schemas.microsoft.com/office/drawing/2014/main" id="{6A4AEDC3-8701-23F1-A082-7E2E878D839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
        <p:nvSpPr>
          <p:cNvPr id="13" name="Pavadinimas 1">
            <a:extLst>
              <a:ext uri="{FF2B5EF4-FFF2-40B4-BE49-F238E27FC236}">
                <a16:creationId xmlns:a16="http://schemas.microsoft.com/office/drawing/2014/main" id="{8016950C-DEEC-4DCA-AA91-A981FB363E02}"/>
              </a:ext>
            </a:extLst>
          </p:cNvPr>
          <p:cNvSpPr>
            <a:spLocks noGrp="1"/>
          </p:cNvSpPr>
          <p:nvPr>
            <p:ph type="title"/>
          </p:nvPr>
        </p:nvSpPr>
        <p:spPr>
          <a:xfrm>
            <a:off x="658759" y="137652"/>
            <a:ext cx="11037773" cy="2550928"/>
          </a:xfrm>
        </p:spPr>
        <p:txBody>
          <a:bodyPr>
            <a:noAutofit/>
          </a:bodyPr>
          <a:lstStyle/>
          <a:p>
            <a:pPr marL="72000" indent="-324000">
              <a:lnSpc>
                <a:spcPct val="114000"/>
              </a:lnSpc>
            </a:pPr>
            <a:r>
              <a:rPr lang="lt-LT" sz="2800" b="1"/>
              <a:t>  </a:t>
            </a:r>
            <a:br>
              <a:rPr lang="lt-LT" sz="2800" b="1"/>
            </a:br>
            <a:r>
              <a:rPr lang="lt-LT" sz="2800" b="1"/>
              <a:t> </a:t>
            </a:r>
            <a:endParaRPr lang="en-US" sz="1500" b="1">
              <a:solidFill>
                <a:srgbClr val="FF0000"/>
              </a:solidFill>
              <a:latin typeface="+mn-lt"/>
            </a:endParaRPr>
          </a:p>
        </p:txBody>
      </p:sp>
      <p:sp>
        <p:nvSpPr>
          <p:cNvPr id="2" name="Slide Number Placeholder 1">
            <a:extLst>
              <a:ext uri="{FF2B5EF4-FFF2-40B4-BE49-F238E27FC236}">
                <a16:creationId xmlns:a16="http://schemas.microsoft.com/office/drawing/2014/main" id="{2295DB5F-0B31-D7FA-63D3-6B50C65A0B40}"/>
              </a:ext>
            </a:extLst>
          </p:cNvPr>
          <p:cNvSpPr>
            <a:spLocks noGrp="1"/>
          </p:cNvSpPr>
          <p:nvPr>
            <p:ph type="sldNum" sz="quarter" idx="12"/>
          </p:nvPr>
        </p:nvSpPr>
        <p:spPr>
          <a:xfrm>
            <a:off x="8610599" y="6432550"/>
            <a:ext cx="3437468" cy="365125"/>
          </a:xfrm>
        </p:spPr>
        <p:txBody>
          <a:bodyPr/>
          <a:lstStyle/>
          <a:p>
            <a:fld id="{49EC5416-78B8-4F37-B286-A40543F63F6D}" type="slidenum">
              <a:rPr lang="en-US" smtClean="0"/>
              <a:pPr/>
              <a:t>21</a:t>
            </a:fld>
            <a:endParaRPr lang="en-US"/>
          </a:p>
        </p:txBody>
      </p:sp>
      <p:sp>
        <p:nvSpPr>
          <p:cNvPr id="9" name="TextBox 8">
            <a:extLst>
              <a:ext uri="{FF2B5EF4-FFF2-40B4-BE49-F238E27FC236}">
                <a16:creationId xmlns:a16="http://schemas.microsoft.com/office/drawing/2014/main" id="{BD96FDF0-1B7E-2541-AE6F-F529323CC069}"/>
              </a:ext>
            </a:extLst>
          </p:cNvPr>
          <p:cNvSpPr txBox="1"/>
          <p:nvPr/>
        </p:nvSpPr>
        <p:spPr>
          <a:xfrm>
            <a:off x="516534" y="565450"/>
            <a:ext cx="10655132" cy="2462213"/>
          </a:xfrm>
          <a:prstGeom prst="rect">
            <a:avLst/>
          </a:prstGeom>
          <a:noFill/>
        </p:spPr>
        <p:txBody>
          <a:bodyPr wrap="square">
            <a:spAutoFit/>
          </a:bodyPr>
          <a:lstStyle/>
          <a:p>
            <a:r>
              <a:rPr lang="lt-LT" sz="2800" b="1" dirty="0"/>
              <a:t>Redagavimas, paviešinimas, ištrynimas (b)</a:t>
            </a:r>
          </a:p>
          <a:p>
            <a:endParaRPr lang="lt-LT" dirty="0"/>
          </a:p>
          <a:p>
            <a:endParaRPr lang="lt-LT" dirty="0"/>
          </a:p>
          <a:p>
            <a:r>
              <a:rPr lang="lt-LT" dirty="0"/>
              <a:t>5. Norint patikslinti jau paskelbtą ataskaitą, spauskite „Atšaukti“, atlikite reikiamus pakeitimus, išsaugokite ataskaitą ir ją vėl paviešinkite.</a:t>
            </a:r>
          </a:p>
          <a:p>
            <a:r>
              <a:rPr lang="lt-LT" dirty="0"/>
              <a:t>6. Paviešintą ataskaitą galima peržiūrėti pasirinkę veiksmą „Peržiūrėti“.</a:t>
            </a:r>
          </a:p>
          <a:p>
            <a:r>
              <a:rPr lang="lt-LT" dirty="0"/>
              <a:t>7. Paviešintą ataskaitą atsispausdinti galima pasirinkus „Peržiūrėti“ ir paspaudus “Spausdinti“.</a:t>
            </a:r>
          </a:p>
          <a:p>
            <a:pPr marL="342900" indent="-342900">
              <a:buAutoNum type="arabicPeriod"/>
            </a:pPr>
            <a:endParaRPr lang="lt-LT" dirty="0"/>
          </a:p>
        </p:txBody>
      </p:sp>
      <p:sp>
        <p:nvSpPr>
          <p:cNvPr id="14" name="Flowchart: Connector 13">
            <a:extLst>
              <a:ext uri="{FF2B5EF4-FFF2-40B4-BE49-F238E27FC236}">
                <a16:creationId xmlns:a16="http://schemas.microsoft.com/office/drawing/2014/main" id="{CF05D4C1-2A5C-9F87-6865-F24168200A94}"/>
              </a:ext>
            </a:extLst>
          </p:cNvPr>
          <p:cNvSpPr/>
          <p:nvPr/>
        </p:nvSpPr>
        <p:spPr>
          <a:xfrm>
            <a:off x="9923982" y="3096303"/>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a:extLst>
              <a:ext uri="{FF2B5EF4-FFF2-40B4-BE49-F238E27FC236}">
                <a16:creationId xmlns:a16="http://schemas.microsoft.com/office/drawing/2014/main" id="{62DFB875-A01B-91E5-BAED-FE02C89EEFEB}"/>
              </a:ext>
            </a:extLst>
          </p:cNvPr>
          <p:cNvSpPr/>
          <p:nvPr/>
        </p:nvSpPr>
        <p:spPr>
          <a:xfrm>
            <a:off x="9035471" y="3094688"/>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C8BF09A-F39E-BC4E-A905-6847F04005B1}"/>
              </a:ext>
            </a:extLst>
          </p:cNvPr>
          <p:cNvSpPr txBox="1"/>
          <p:nvPr/>
        </p:nvSpPr>
        <p:spPr>
          <a:xfrm>
            <a:off x="9943268" y="3131872"/>
            <a:ext cx="432000" cy="369332"/>
          </a:xfrm>
          <a:prstGeom prst="rect">
            <a:avLst/>
          </a:prstGeom>
          <a:noFill/>
        </p:spPr>
        <p:txBody>
          <a:bodyPr wrap="square" rtlCol="0">
            <a:spAutoFit/>
          </a:bodyPr>
          <a:lstStyle/>
          <a:p>
            <a:r>
              <a:rPr lang="lt-LT" b="1" dirty="0">
                <a:solidFill>
                  <a:srgbClr val="FF0000"/>
                </a:solidFill>
              </a:rPr>
              <a:t> 5</a:t>
            </a:r>
            <a:endParaRPr lang="en-US" b="1" dirty="0">
              <a:solidFill>
                <a:srgbClr val="FF0000"/>
              </a:solidFill>
            </a:endParaRPr>
          </a:p>
        </p:txBody>
      </p:sp>
      <p:sp>
        <p:nvSpPr>
          <p:cNvPr id="17" name="TextBox 16">
            <a:extLst>
              <a:ext uri="{FF2B5EF4-FFF2-40B4-BE49-F238E27FC236}">
                <a16:creationId xmlns:a16="http://schemas.microsoft.com/office/drawing/2014/main" id="{4EC1640B-4549-B969-7DA5-89F09BD5C03B}"/>
              </a:ext>
            </a:extLst>
          </p:cNvPr>
          <p:cNvSpPr txBox="1"/>
          <p:nvPr/>
        </p:nvSpPr>
        <p:spPr>
          <a:xfrm>
            <a:off x="9082425" y="3118536"/>
            <a:ext cx="432000" cy="369332"/>
          </a:xfrm>
          <a:prstGeom prst="rect">
            <a:avLst/>
          </a:prstGeom>
          <a:noFill/>
        </p:spPr>
        <p:txBody>
          <a:bodyPr wrap="square" rtlCol="0">
            <a:spAutoFit/>
          </a:bodyPr>
          <a:lstStyle/>
          <a:p>
            <a:r>
              <a:rPr lang="lt-LT" b="1" dirty="0">
                <a:solidFill>
                  <a:srgbClr val="FF0000"/>
                </a:solidFill>
              </a:rPr>
              <a:t>6</a:t>
            </a:r>
            <a:endParaRPr lang="en-US" b="1" dirty="0">
              <a:solidFill>
                <a:srgbClr val="FF0000"/>
              </a:solidFill>
            </a:endParaRPr>
          </a:p>
        </p:txBody>
      </p:sp>
      <p:sp>
        <p:nvSpPr>
          <p:cNvPr id="7" name="TextBox 6">
            <a:extLst>
              <a:ext uri="{FF2B5EF4-FFF2-40B4-BE49-F238E27FC236}">
                <a16:creationId xmlns:a16="http://schemas.microsoft.com/office/drawing/2014/main" id="{4E1429B6-1ABD-3BFF-5137-67D96E56B625}"/>
              </a:ext>
            </a:extLst>
          </p:cNvPr>
          <p:cNvSpPr txBox="1"/>
          <p:nvPr/>
        </p:nvSpPr>
        <p:spPr>
          <a:xfrm>
            <a:off x="11033808" y="5418485"/>
            <a:ext cx="432000" cy="369332"/>
          </a:xfrm>
          <a:prstGeom prst="rect">
            <a:avLst/>
          </a:prstGeom>
          <a:noFill/>
        </p:spPr>
        <p:txBody>
          <a:bodyPr wrap="square" rtlCol="0">
            <a:spAutoFit/>
          </a:bodyPr>
          <a:lstStyle/>
          <a:p>
            <a:r>
              <a:rPr lang="lt-LT" b="1" dirty="0">
                <a:solidFill>
                  <a:srgbClr val="FF0000"/>
                </a:solidFill>
              </a:rPr>
              <a:t>7</a:t>
            </a:r>
            <a:endParaRPr lang="en-US" b="1" dirty="0">
              <a:solidFill>
                <a:srgbClr val="FF0000"/>
              </a:solidFill>
            </a:endParaRPr>
          </a:p>
        </p:txBody>
      </p:sp>
      <p:sp>
        <p:nvSpPr>
          <p:cNvPr id="20" name="Flowchart: Connector 19">
            <a:extLst>
              <a:ext uri="{FF2B5EF4-FFF2-40B4-BE49-F238E27FC236}">
                <a16:creationId xmlns:a16="http://schemas.microsoft.com/office/drawing/2014/main" id="{3039C241-27D5-EB64-A037-5513E3F05A30}"/>
              </a:ext>
            </a:extLst>
          </p:cNvPr>
          <p:cNvSpPr/>
          <p:nvPr/>
        </p:nvSpPr>
        <p:spPr>
          <a:xfrm>
            <a:off x="10967932" y="5387151"/>
            <a:ext cx="432000" cy="432000"/>
          </a:xfrm>
          <a:prstGeom prst="flowChartConnector">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DC5CE4F-5053-B1F6-8085-8B0473CF04BF}"/>
              </a:ext>
            </a:extLst>
          </p:cNvPr>
          <p:cNvPicPr>
            <a:picLocks noChangeAspect="1"/>
          </p:cNvPicPr>
          <p:nvPr/>
        </p:nvPicPr>
        <p:blipFill>
          <a:blip r:embed="rId3"/>
          <a:stretch>
            <a:fillRect/>
          </a:stretch>
        </p:blipFill>
        <p:spPr>
          <a:xfrm>
            <a:off x="478147" y="4321264"/>
            <a:ext cx="11088647" cy="1016975"/>
          </a:xfrm>
          <a:prstGeom prst="rect">
            <a:avLst/>
          </a:prstGeom>
        </p:spPr>
      </p:pic>
      <p:sp>
        <p:nvSpPr>
          <p:cNvPr id="6" name="Rectangle 5">
            <a:extLst>
              <a:ext uri="{FF2B5EF4-FFF2-40B4-BE49-F238E27FC236}">
                <a16:creationId xmlns:a16="http://schemas.microsoft.com/office/drawing/2014/main" id="{A72C051B-BAAB-70EF-160D-F9893FAE5EE9}"/>
              </a:ext>
            </a:extLst>
          </p:cNvPr>
          <p:cNvSpPr/>
          <p:nvPr/>
        </p:nvSpPr>
        <p:spPr>
          <a:xfrm>
            <a:off x="10654749" y="4790660"/>
            <a:ext cx="811060" cy="31847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C71ED87-06F0-75F5-A682-440936D0C288}"/>
              </a:ext>
            </a:extLst>
          </p:cNvPr>
          <p:cNvPicPr>
            <a:picLocks noChangeAspect="1"/>
          </p:cNvPicPr>
          <p:nvPr/>
        </p:nvPicPr>
        <p:blipFill>
          <a:blip r:embed="rId4"/>
          <a:stretch>
            <a:fillRect/>
          </a:stretch>
        </p:blipFill>
        <p:spPr>
          <a:xfrm>
            <a:off x="529021" y="3654394"/>
            <a:ext cx="11037773" cy="446873"/>
          </a:xfrm>
          <a:prstGeom prst="rect">
            <a:avLst/>
          </a:prstGeom>
        </p:spPr>
      </p:pic>
      <p:sp>
        <p:nvSpPr>
          <p:cNvPr id="19" name="Rectangle 18">
            <a:extLst>
              <a:ext uri="{FF2B5EF4-FFF2-40B4-BE49-F238E27FC236}">
                <a16:creationId xmlns:a16="http://schemas.microsoft.com/office/drawing/2014/main" id="{BC3EE29C-366B-24B1-97FA-01886EC111C8}"/>
              </a:ext>
            </a:extLst>
          </p:cNvPr>
          <p:cNvSpPr/>
          <p:nvPr/>
        </p:nvSpPr>
        <p:spPr>
          <a:xfrm>
            <a:off x="8947355" y="3726426"/>
            <a:ext cx="716829" cy="26705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9887C2E-E4BD-08E5-8FE4-4DA24807B654}"/>
              </a:ext>
            </a:extLst>
          </p:cNvPr>
          <p:cNvSpPr/>
          <p:nvPr/>
        </p:nvSpPr>
        <p:spPr>
          <a:xfrm>
            <a:off x="9733936" y="3726426"/>
            <a:ext cx="835742" cy="267051"/>
          </a:xfrm>
          <a:prstGeom prst="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7574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6CDA-9BAE-043F-CDB9-CF728BFACA23}"/>
              </a:ext>
            </a:extLst>
          </p:cNvPr>
          <p:cNvSpPr>
            <a:spLocks noGrp="1"/>
          </p:cNvSpPr>
          <p:nvPr>
            <p:ph type="sldNum" sz="quarter" idx="12"/>
          </p:nvPr>
        </p:nvSpPr>
        <p:spPr>
          <a:xfrm>
            <a:off x="8610599" y="6432550"/>
            <a:ext cx="3412067" cy="365125"/>
          </a:xfrm>
        </p:spPr>
        <p:txBody>
          <a:bodyPr/>
          <a:lstStyle/>
          <a:p>
            <a:fld id="{49EC5416-78B8-4F37-B286-A40543F63F6D}" type="slidenum">
              <a:rPr lang="en-US" smtClean="0"/>
              <a:pPr/>
              <a:t>22</a:t>
            </a:fld>
            <a:endParaRPr lang="en-US"/>
          </a:p>
        </p:txBody>
      </p:sp>
      <p:sp>
        <p:nvSpPr>
          <p:cNvPr id="9" name="TextBox 8">
            <a:extLst>
              <a:ext uri="{FF2B5EF4-FFF2-40B4-BE49-F238E27FC236}">
                <a16:creationId xmlns:a16="http://schemas.microsoft.com/office/drawing/2014/main" id="{DF4FF96F-1816-28AF-6D7A-CC0F335A1926}"/>
              </a:ext>
            </a:extLst>
          </p:cNvPr>
          <p:cNvSpPr txBox="1"/>
          <p:nvPr/>
        </p:nvSpPr>
        <p:spPr>
          <a:xfrm>
            <a:off x="1037564" y="1635453"/>
            <a:ext cx="10854813" cy="2684133"/>
          </a:xfrm>
          <a:prstGeom prst="rect">
            <a:avLst/>
          </a:prstGeom>
          <a:noFill/>
        </p:spPr>
        <p:txBody>
          <a:bodyPr wrap="square">
            <a:spAutoFit/>
          </a:bodyPr>
          <a:lstStyle/>
          <a:p>
            <a:r>
              <a:rPr lang="lt-LT" sz="3000" b="1" dirty="0">
                <a:latin typeface="+mj-lt"/>
              </a:rPr>
              <a:t>Dėl papildomai iškilusių klausimų galite kreiptis:</a:t>
            </a:r>
          </a:p>
          <a:p>
            <a:pPr marL="571500" indent="-571500">
              <a:lnSpc>
                <a:spcPct val="150000"/>
              </a:lnSpc>
              <a:buFont typeface="Arial" panose="020B0604020202020204" pitchFamily="34" charset="0"/>
              <a:buChar char="•"/>
            </a:pPr>
            <a:r>
              <a:rPr lang="lt-LT" sz="3000" b="1" dirty="0">
                <a:latin typeface="+mj-lt"/>
              </a:rPr>
              <a:t>tel. </a:t>
            </a:r>
            <a:r>
              <a:rPr lang="en-GB" sz="3000" b="1" dirty="0">
                <a:solidFill>
                  <a:schemeClr val="accent1">
                    <a:lumMod val="75000"/>
                  </a:schemeClr>
                </a:solidFill>
                <a:latin typeface="+mj-lt"/>
              </a:rPr>
              <a:t>+370</a:t>
            </a:r>
            <a:r>
              <a:rPr lang="lt-LT" sz="3000" b="1" dirty="0">
                <a:solidFill>
                  <a:schemeClr val="accent1">
                    <a:lumMod val="75000"/>
                  </a:schemeClr>
                </a:solidFill>
                <a:latin typeface="+mj-lt"/>
              </a:rPr>
              <a:t> 5 219 7000 </a:t>
            </a:r>
            <a:r>
              <a:rPr lang="lt-LT" sz="3000" b="1" dirty="0">
                <a:latin typeface="+mj-lt"/>
              </a:rPr>
              <a:t>(autoatsakiklyje pasirenkant </a:t>
            </a:r>
            <a:r>
              <a:rPr lang="lt-LT" sz="3000" b="1" dirty="0">
                <a:solidFill>
                  <a:schemeClr val="accent1">
                    <a:lumMod val="75000"/>
                  </a:schemeClr>
                </a:solidFill>
                <a:latin typeface="+mj-lt"/>
              </a:rPr>
              <a:t>3</a:t>
            </a:r>
            <a:r>
              <a:rPr lang="lt-LT" sz="3000" b="1" dirty="0">
                <a:latin typeface="+mj-lt"/>
              </a:rPr>
              <a:t>)</a:t>
            </a:r>
          </a:p>
          <a:p>
            <a:pPr marL="571500" indent="-571500">
              <a:lnSpc>
                <a:spcPct val="150000"/>
              </a:lnSpc>
              <a:buFont typeface="Arial" panose="020B0604020202020204" pitchFamily="34" charset="0"/>
              <a:buChar char="•"/>
            </a:pPr>
            <a:r>
              <a:rPr lang="lt-LT" sz="3000" b="1" dirty="0">
                <a:latin typeface="+mj-lt"/>
              </a:rPr>
              <a:t>el. paštu </a:t>
            </a:r>
            <a:r>
              <a:rPr lang="lt-LT" sz="3000" b="1" dirty="0" err="1">
                <a:solidFill>
                  <a:schemeClr val="accent1">
                    <a:lumMod val="75000"/>
                  </a:schemeClr>
                </a:solidFill>
                <a:latin typeface="+mj-lt"/>
                <a:hlinkClick r:id="rId2">
                  <a:extLst>
                    <a:ext uri="{A12FA001-AC4F-418D-AE19-62706E023703}">
                      <ahyp:hlinkClr xmlns:ahyp="http://schemas.microsoft.com/office/drawing/2018/hyperlinkcolor" val="tx"/>
                    </a:ext>
                  </a:extLst>
                </a:hlinkClick>
              </a:rPr>
              <a:t>Ataskaitos_PV@vpt.lt</a:t>
            </a:r>
            <a:r>
              <a:rPr lang="lt-LT" sz="3000" b="1" dirty="0">
                <a:solidFill>
                  <a:schemeClr val="accent1">
                    <a:lumMod val="75000"/>
                  </a:schemeClr>
                </a:solidFill>
                <a:latin typeface="+mj-lt"/>
              </a:rPr>
              <a:t> </a:t>
            </a:r>
            <a:r>
              <a:rPr lang="lt-LT" sz="3000" b="1" dirty="0">
                <a:latin typeface="+mj-lt"/>
              </a:rPr>
              <a:t>arba</a:t>
            </a:r>
            <a:r>
              <a:rPr lang="lt-LT" sz="3000" b="1" dirty="0">
                <a:solidFill>
                  <a:schemeClr val="accent1">
                    <a:lumMod val="75000"/>
                  </a:schemeClr>
                </a:solidFill>
                <a:latin typeface="+mj-lt"/>
              </a:rPr>
              <a:t> </a:t>
            </a:r>
            <a:r>
              <a:rPr lang="lt-LT" sz="3000" b="1" dirty="0" err="1">
                <a:solidFill>
                  <a:schemeClr val="accent1">
                    <a:lumMod val="75000"/>
                  </a:schemeClr>
                </a:solidFill>
                <a:latin typeface="+mj-lt"/>
              </a:rPr>
              <a:t>klausk@vpt.lt</a:t>
            </a:r>
            <a:endParaRPr lang="lt-LT" sz="3000" b="1" dirty="0">
              <a:solidFill>
                <a:schemeClr val="accent1">
                  <a:lumMod val="75000"/>
                </a:schemeClr>
              </a:solidFill>
              <a:latin typeface="+mj-lt"/>
            </a:endParaRPr>
          </a:p>
          <a:p>
            <a:pPr>
              <a:lnSpc>
                <a:spcPct val="150000"/>
              </a:lnSpc>
            </a:pPr>
            <a:endParaRPr lang="en-US" sz="3600" dirty="0"/>
          </a:p>
        </p:txBody>
      </p:sp>
      <p:pic>
        <p:nvPicPr>
          <p:cNvPr id="10" name="Paveikslėlis 9">
            <a:extLst>
              <a:ext uri="{FF2B5EF4-FFF2-40B4-BE49-F238E27FC236}">
                <a16:creationId xmlns:a16="http://schemas.microsoft.com/office/drawing/2014/main" id="{5935E1AA-85BA-1E64-FA85-69A3374375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55" b="62969"/>
          <a:stretch/>
        </p:blipFill>
        <p:spPr>
          <a:xfrm>
            <a:off x="9664184" y="5387151"/>
            <a:ext cx="2527816" cy="1470849"/>
          </a:xfrm>
          <a:prstGeom prst="rect">
            <a:avLst/>
          </a:prstGeom>
        </p:spPr>
      </p:pic>
    </p:spTree>
    <p:extLst>
      <p:ext uri="{BB962C8B-B14F-4D97-AF65-F5344CB8AC3E}">
        <p14:creationId xmlns:p14="http://schemas.microsoft.com/office/powerpoint/2010/main" val="486537373"/>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0f8564-4925-4ffc-8953-118f35c6233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6061E7B3AF0AA44BBDCA4D1B8C38AA2" ma:contentTypeVersion="16" ma:contentTypeDescription="Create a new document." ma:contentTypeScope="" ma:versionID="3cb057f4fb885da823bb2ae7c6350ea5">
  <xsd:schema xmlns:xsd="http://www.w3.org/2001/XMLSchema" xmlns:xs="http://www.w3.org/2001/XMLSchema" xmlns:p="http://schemas.microsoft.com/office/2006/metadata/properties" xmlns:ns2="4e0f8564-4925-4ffc-8953-118f35c62336" xmlns:ns3="4b748dc2-cccf-415c-be2f-152827672443" targetNamespace="http://schemas.microsoft.com/office/2006/metadata/properties" ma:root="true" ma:fieldsID="cf836d804601c49cf2f5b2c75a802c04" ns2:_="" ns3:_="">
    <xsd:import namespace="4e0f8564-4925-4ffc-8953-118f35c62336"/>
    <xsd:import namespace="4b748dc2-cccf-415c-be2f-152827672443"/>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0f8564-4925-4ffc-8953-118f35c623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ternalName="MediaServiceLocation" ma:readOnly="true">
      <xsd:simpleType>
        <xsd:restriction base="dms:Text"/>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68c3b55-3e8a-4e8f-9286-46d15c50dfe8" ma:termSetId="09814cd3-568e-fe90-9814-8d621ff8fb84" ma:anchorId="fba54fb3-c3e1-fe81-a776-ca4b69148c4d" ma:open="true" ma:isKeyword="false">
      <xsd:complexType>
        <xsd:sequence>
          <xsd:element ref="pc:Terms" minOccurs="0" maxOccurs="1"/>
        </xsd:sequence>
      </xsd:complex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748dc2-cccf-415c-be2f-15282767244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C87326-BD66-4135-870F-EF10FF13280A}">
  <ds:schemaRefs>
    <ds:schemaRef ds:uri="http://schemas.microsoft.com/sharepoint/v3/contenttype/forms"/>
  </ds:schemaRefs>
</ds:datastoreItem>
</file>

<file path=customXml/itemProps2.xml><?xml version="1.0" encoding="utf-8"?>
<ds:datastoreItem xmlns:ds="http://schemas.openxmlformats.org/officeDocument/2006/customXml" ds:itemID="{19CCB5AC-D550-45B4-AC72-296DFA990DC3}">
  <ds:schemaRefs>
    <ds:schemaRef ds:uri="http://schemas.microsoft.com/office/2006/metadata/properties"/>
    <ds:schemaRef ds:uri="http://purl.org/dc/dcmitype/"/>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4b748dc2-cccf-415c-be2f-152827672443"/>
    <ds:schemaRef ds:uri="4e0f8564-4925-4ffc-8953-118f35c62336"/>
    <ds:schemaRef ds:uri="http://purl.org/dc/terms/"/>
  </ds:schemaRefs>
</ds:datastoreItem>
</file>

<file path=customXml/itemProps3.xml><?xml version="1.0" encoding="utf-8"?>
<ds:datastoreItem xmlns:ds="http://schemas.openxmlformats.org/officeDocument/2006/customXml" ds:itemID="{0E5AECC3-57F3-439A-8151-9B336BD6B0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0f8564-4925-4ffc-8953-118f35c62336"/>
    <ds:schemaRef ds:uri="4b748dc2-cccf-415c-be2f-1528276724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2451</TotalTime>
  <Words>1409</Words>
  <Application>Microsoft Office PowerPoint</Application>
  <PresentationFormat>Widescreen</PresentationFormat>
  <Paragraphs>118</Paragraphs>
  <Slides>22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Calibri Light</vt:lpstr>
      <vt:lpstr>Times New Roman</vt:lpstr>
      <vt:lpstr>„Office“ tema</vt:lpstr>
      <vt:lpstr>      Pirkimo procedūrų ataskaitos  preliminariosios sutarties pagrindu  (Atn-1 PPA PPS) pildymas </vt:lpstr>
      <vt:lpstr>PowerPoint Presentation</vt:lpstr>
      <vt:lpstr>PowerPoint Presentation</vt:lpstr>
      <vt:lpstr>PowerPoint Presentation</vt:lpstr>
      <vt:lpstr>Prisijungimas prie Ataskaitų teikimo modulio (a)</vt:lpstr>
      <vt:lpstr>Prisijungimas prie Ataskaitų teikimo modulio (b)   </vt:lpstr>
      <vt:lpstr> Prisijungimas prie Ataskaitų teikimo modulio (c) </vt:lpstr>
      <vt:lpstr>PowerPoint Presentation</vt:lpstr>
      <vt:lpstr>I dalies pildymas (a)  1.  Laukelyje „Pirkimo numeris“ įrašykite pirkimo, kurį atliekant buvo sudaryta preliminarioji sutartis, paskelbimo CVP IS numeris ir pasirinkite iš sąrašo. Jei sąraše tokio pirkimo numerio ir pavadinimo nerandate, tai pasitikrinkite ar pateikta ataskaita už preliminariąją sutartį.   2. Laukelyje „Kvietimo teikti atnaujintus pasiūlymus data arba kreipimosi sudaryti sutartį neatnaujinus varžymosi data“ nurodykite kvietimo teikti atnaujintus pasiūlymus datą arba kreipimosi sudaryti sutartį neatnaujinus varžymosi datą.   </vt:lpstr>
      <vt:lpstr>I dalies pildymas (b)  3. Pasirinkite iš sąrašo pagrindinės sutarties sudarymo būdą.  4. Nurodykite, ar pirkimas buvo atliktas centralizuotai. Jei pasirinksite „Taip“, nurodykite centralizacijos tipą ir pažymėkite, ar ataskaitą pildo įgaliotasis pirkimų vykdytojas, ar CPO. </vt:lpstr>
      <vt:lpstr>II dalies pildymas  1. Kai ataskaitos I d. nurodoma, kad vykdomas centralizuotas pirkimas ir ataskaitą teikia įgaliotas pirkimų vykdytojas ar CPO, ataskaitos II.1 p. „PERKANČIOJI ORGANIZACIJA ARBA PERKANTYSIS SUBJEKTAS“ informacija apie pavaldžią įstaigą užsipildo automatiškai, įvedus įmonės kodą ir pasirinkus atitinkamą įstaigą iš pavaldžių įstaigų sąrašo. Tokiu atveju ataskaitos II.2 p. „ĮGALIOTOJI PERKANČIOJI ORGANIZACIJA, ĮGALIOTASIS PERKANTYSIS SUBJEKTAS ARBA CENTRINĖ PERKANČIOJI ORGANIZACIJA“ informacija užsipildo automatiškai.  </vt:lpstr>
      <vt:lpstr>PowerPoint Presentation</vt:lpstr>
      <vt:lpstr>    VII dalies pildymas (a)  1. VII.2 p. pildant informaciją apie dalyvius (kandidatus), kurių pasiūlymai nepateko į pasiūlymų eilę, nurodykite pirkimo objekto dalies (-ių) numerį (-ius), dėl kurios (-ių) pateikiama informacija bei pasirinkite dalyvį. Jei pildote informaciją daugiau nei apie vieną dalyvį, spauskite „+ Pridėti eilutę“. 2. Priklausomai nuo pirkimo būdo, iš sąrašo pasirinkite priežastį, dėl kurios tiekėjas nepateko į pasiūlymų eilę (pvz.,  pasiūlymas atmestas, pirkimas nutrauktas, tiekėjas atsiėmė pasiūlymą ir kt.). 3. Iš pateikto sąrašo pasirinkite pasiūlymų atmetimo teisinį pagrindą ir atmetimo priežastis. 4. Nurodykite kitas pasiūlymų atmetimo priežastis, atmestame pasiūlyme nurodytą kainą arba sąnaudas ir kaip buvo išreikšta pasiūlymo kaina arba sąnaudos.</vt:lpstr>
      <vt:lpstr>    VII dalies pildymas (b)  5. VII.3 p. pildant informaciją apie sudarytą pasiūlymų eilę, nurodykite pirkimo objekto dalies, kuriai nustatoma pasiūlymų eilė, numerį, pasiūlymų eilės numerius, dalyvių, pateikusių pasiūlymus, kodus ir pavadinimus ir (ar) grupių pavadinimus. Informacija pildoma kiekvienai pirkimo daliai atskirai. Kai pasiūlymų eilė sudaryta daugiau nei vienai pirkimo objekto daliai, spaudžiate „+ Pridėti eilutę“.  6. Nurodykite pasiūlymo balais išreikštą kainos ar sąnaudų ir kokybės santykį, pasiūlyme nurodytą kainą arba sąnaudas, pažymėkite, ar tai kaina, ar sąnaudos ir kaip buvo išreikšta pasiūlymo kaina arba sąnaudos.  </vt:lpstr>
      <vt:lpstr>   IX dalies pildymas (a)  1. IX.1 p. nurodykite, ar pirkimų vykdytojas pirkimo procedūrų metu gavo pretenzijų iš tiekėjų dėl pirkimų vykdytojo veiksmų ar priimtų sprendimų, pasirenkant „Taip“ arba „Ne“. Pasirinkus „Taip“, nurodykite gautų pretenzijų ir pretenzijų, į kurias atsižvelgta arba atsižvelgta iš dalies, skaičių. </vt:lpstr>
      <vt:lpstr>   IX dalies pildymas (b)  2. IX.5 p. nurodykite Lietuvos Respublikos viešųjų ir privačių interesų derinimo įstatymo 4 straipsnio 3 dalies 10 punkte nurodytų asmenų, kurie susiję su pirkimu, už kurį teikiama ataskaita, vardus, pavardes ir pareigų pobūdį. Pridėkite tiek eilučių, kiek reikia.</vt:lpstr>
      <vt:lpstr>   XI dalies pildymas (a)   1. Skiltyje „Sprendimas dėl Viešųjų pirkimų tarnybos patvirtintų tipinių pirkimo sutarčių sąlygų taikymo“ nurodykite sprendimą dėl tipinių sutarties sąlygų taikymo.   2. Jei priimamas sprendimas netaikyti tipinių sutarties sąlygų, pateikite tokios sprendimo pagrindimą.  </vt:lpstr>
      <vt:lpstr>  XI dalies pildymas (b)  3. Nurodykite, ar ketinama sudaryti subrangos, subtiekimo ar subteikimo sutartį pasirenkant „Taip“, „Ne“ arba „Nežinoma“.   4. Pasirinkus „Taip“, nurodykite pirkimo sutarties dalies, kuriai ketinama pasitelkti subrangovus, subtiekėjus ar subteikėjus, vertė (įskaitant visus mokesčius) arba dalis procentais. Pasirinkus „Nežinoma“ nurodykite, kad apie ketinamą sudaryti subrangos, subtiekimo ar subteikimo sutartį žinoma ne visa informacija, tačiau yra žinomi subrangovai, subtiekėjai ar subteikėjai.  </vt:lpstr>
      <vt:lpstr>PowerPoint Presentation</vt:lpstr>
      <vt:lpstr>    </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Vaiva Mačiūnė</dc:creator>
  <cp:lastModifiedBy>Erika Panavienė</cp:lastModifiedBy>
  <cp:revision>5</cp:revision>
  <dcterms:created xsi:type="dcterms:W3CDTF">2016-01-12T08:28:32Z</dcterms:created>
  <dcterms:modified xsi:type="dcterms:W3CDTF">2026-10-29T09:17:56Z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0x010100A6061E7B3AF0AA44BBDCA4D1B8C38AA2</vt:lpwstr>
  </property>
  <property fmtid="{D5CDD505-2E9C-101B-9397-08002B2CF9AE}" pid="3" name="MediaServiceImageTags">
    <vt:lpwstr/>
  </property>
</Properties>
</file>