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30"/>
  </p:notesMasterIdLst>
  <p:handoutMasterIdLst>
    <p:handoutMasterId r:id="rId31"/>
  </p:handoutMasterIdLst>
  <p:sldIdLst>
    <p:sldId id="256" r:id="rId5"/>
    <p:sldId id="457" r:id="rId6"/>
    <p:sldId id="326" r:id="rId7"/>
    <p:sldId id="428" r:id="rId8"/>
    <p:sldId id="450" r:id="rId9"/>
    <p:sldId id="386" r:id="rId10"/>
    <p:sldId id="446" r:id="rId11"/>
    <p:sldId id="429" r:id="rId12"/>
    <p:sldId id="452" r:id="rId13"/>
    <p:sldId id="453" r:id="rId14"/>
    <p:sldId id="445" r:id="rId15"/>
    <p:sldId id="454" r:id="rId16"/>
    <p:sldId id="435" r:id="rId17"/>
    <p:sldId id="441" r:id="rId18"/>
    <p:sldId id="438" r:id="rId19"/>
    <p:sldId id="439" r:id="rId20"/>
    <p:sldId id="442" r:id="rId21"/>
    <p:sldId id="415" r:id="rId22"/>
    <p:sldId id="443" r:id="rId23"/>
    <p:sldId id="417" r:id="rId24"/>
    <p:sldId id="444" r:id="rId25"/>
    <p:sldId id="430" r:id="rId26"/>
    <p:sldId id="427" r:id="rId27"/>
    <p:sldId id="456" r:id="rId28"/>
    <p:sldId id="455"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F22D547-76E8-F2A4-70DD-9CF0846DCE75}" name="Erika Panavienė" initials="EP" userId="S::Erika.Panaviene@vpt.lt::950412e7-c0e8-470d-b1f8-b72e085741bb" providerId="AD"/>
  <p188:author id="{E52800CF-1B1B-0B88-E33C-C103D0D9ABCD}" name="Vaida Joknienė" initials="VJ" userId="S::Vaida.Jokniene@vpt.lt::a188ac88-4349-489f-a690-67df5ec1503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F00"/>
    <a:srgbClr val="FDEA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E942CB9-EEC7-A3EA-951D-C7EBC1FE025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7DF2899D-0AF0-7C4F-1B7A-44D85C6234D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3FF855E-8EDD-4F44-88D1-7BEEE4F8A65C}" type="datetimeFigureOut">
              <a:rPr lang="en-GB" smtClean="0"/>
              <a:t>29/10/2026</a:t>
            </a:fld>
            <a:endParaRPr lang="en-GB"/>
          </a:p>
        </p:txBody>
      </p:sp>
      <p:sp>
        <p:nvSpPr>
          <p:cNvPr id="4" name="Footer Placeholder 3">
            <a:extLst>
              <a:ext uri="{FF2B5EF4-FFF2-40B4-BE49-F238E27FC236}">
                <a16:creationId xmlns:a16="http://schemas.microsoft.com/office/drawing/2014/main" id="{B2A3C0B7-A538-A1DA-04CF-CA9248BD49B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62BBD122-24A6-6534-01B2-176E8DC91C0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6D8BCC6-5813-45BA-B485-47BCAA9FF695}" type="slidenum">
              <a:rPr lang="en-GB" smtClean="0"/>
              <a:t>‹#›</a:t>
            </a:fld>
            <a:endParaRPr lang="en-GB"/>
          </a:p>
        </p:txBody>
      </p:sp>
    </p:spTree>
    <p:extLst>
      <p:ext uri="{BB962C8B-B14F-4D97-AF65-F5344CB8AC3E}">
        <p14:creationId xmlns:p14="http://schemas.microsoft.com/office/powerpoint/2010/main" val="306306675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99921A-8D5E-4F5E-ABFC-449DBA3710DA}" type="datetimeFigureOut">
              <a:rPr lang="en-GB" smtClean="0"/>
              <a:t>29/10/2026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C1CEC2-438D-46D7-B767-1EACDABC8F8C}" type="slidenum">
              <a:rPr lang="en-GB" smtClean="0"/>
              <a:t>‹#›</a:t>
            </a:fld>
            <a:endParaRPr lang="en-GB"/>
          </a:p>
        </p:txBody>
      </p:sp>
    </p:spTree>
    <p:extLst>
      <p:ext uri="{BB962C8B-B14F-4D97-AF65-F5344CB8AC3E}">
        <p14:creationId xmlns:p14="http://schemas.microsoft.com/office/powerpoint/2010/main" val="342278426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3C1CEC2-438D-46D7-B767-1EACDABC8F8C}" type="slidenum">
              <a:rPr lang="en-GB" smtClean="0"/>
              <a:t>13</a:t>
            </a:fld>
            <a:endParaRPr lang="en-GB"/>
          </a:p>
        </p:txBody>
      </p:sp>
    </p:spTree>
    <p:extLst>
      <p:ext uri="{BB962C8B-B14F-4D97-AF65-F5344CB8AC3E}">
        <p14:creationId xmlns:p14="http://schemas.microsoft.com/office/powerpoint/2010/main" val="38762739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E9124-B52D-4FC6-A55D-12754E8B41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283FC6-EF9A-EC69-D256-EC8D0A5677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2A8E8A-39C0-C084-262F-1C35388B543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13B78AA-9983-5F0B-EE73-C125CD206CA4}"/>
              </a:ext>
            </a:extLst>
          </p:cNvPr>
          <p:cNvSpPr>
            <a:spLocks noGrp="1"/>
          </p:cNvSpPr>
          <p:nvPr>
            <p:ph type="sldNum" sz="quarter" idx="5"/>
          </p:nvPr>
        </p:nvSpPr>
        <p:spPr/>
        <p:txBody>
          <a:bodyPr/>
          <a:lstStyle/>
          <a:p>
            <a:fld id="{83C1CEC2-438D-46D7-B767-1EACDABC8F8C}" type="slidenum">
              <a:rPr lang="en-GB" smtClean="0"/>
              <a:t>14</a:t>
            </a:fld>
            <a:endParaRPr lang="en-GB"/>
          </a:p>
        </p:txBody>
      </p:sp>
    </p:spTree>
    <p:extLst>
      <p:ext uri="{BB962C8B-B14F-4D97-AF65-F5344CB8AC3E}">
        <p14:creationId xmlns:p14="http://schemas.microsoft.com/office/powerpoint/2010/main" val="8547603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Pavadinimas 1"/>
          <p:cNvSpPr>
            <a:spLocks noGrp="1"/>
          </p:cNvSpPr>
          <p:nvPr>
            <p:ph type="ctrTitle"/>
          </p:nvPr>
        </p:nvSpPr>
        <p:spPr>
          <a:xfrm>
            <a:off x="1524000" y="1122363"/>
            <a:ext cx="9144000" cy="2387600"/>
          </a:xfrm>
        </p:spPr>
        <p:txBody>
          <a:bodyPr anchor="b"/>
          <a:lstStyle>
            <a:lvl1pPr algn="ctr">
              <a:defRPr sz="6000"/>
            </a:lvl1pPr>
          </a:lstStyle>
          <a:p>
            <a:r>
              <a:rPr lang="lt-LT"/>
              <a:t>Spustelėję redag. ruoš. pavad. stilių</a:t>
            </a:r>
            <a:endParaRPr lang="en-US"/>
          </a:p>
        </p:txBody>
      </p:sp>
      <p:sp>
        <p:nvSpPr>
          <p:cNvPr id="3" name="Antrinis pavadinimas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a:t>Spustelėję redag. ruoš. paantrš. stilių</a:t>
            </a:r>
            <a:endParaRPr lang="en-US"/>
          </a:p>
        </p:txBody>
      </p:sp>
      <p:sp>
        <p:nvSpPr>
          <p:cNvPr id="4" name="Datos vietos rezervavimo ženklas 3"/>
          <p:cNvSpPr>
            <a:spLocks noGrp="1"/>
          </p:cNvSpPr>
          <p:nvPr>
            <p:ph type="dt" sz="half" idx="10"/>
          </p:nvPr>
        </p:nvSpPr>
        <p:spPr/>
        <p:txBody>
          <a:bodyPr/>
          <a:lstStyle/>
          <a:p>
            <a:fld id="{26B9D071-1170-438C-9B38-2C289A4F1963}" type="datetime1">
              <a:rPr lang="en-US" smtClean="0"/>
              <a:t>10/29/2026</a:t>
            </a:fld>
            <a:endParaRPr lang="en-US"/>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32144665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a:t>Spustelėję redag. ruoš. pavad. stilių</a:t>
            </a:r>
            <a:endParaRPr lang="en-US"/>
          </a:p>
        </p:txBody>
      </p:sp>
      <p:sp>
        <p:nvSpPr>
          <p:cNvPr id="3" name="Turinio vietos rezervavimo ženklas 2"/>
          <p:cNvSpPr>
            <a:spLocks noGrp="1"/>
          </p:cNvSpPr>
          <p:nvPr>
            <p:ph idx="1"/>
          </p:nvPr>
        </p:nvSpPr>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Datos vietos rezervavimo ženklas 3"/>
          <p:cNvSpPr>
            <a:spLocks noGrp="1"/>
          </p:cNvSpPr>
          <p:nvPr>
            <p:ph type="dt" sz="half" idx="10"/>
          </p:nvPr>
        </p:nvSpPr>
        <p:spPr/>
        <p:txBody>
          <a:bodyPr/>
          <a:lstStyle/>
          <a:p>
            <a:fld id="{66C03F64-F36F-48E2-BE23-E6E248A2AF1B}" type="datetime1">
              <a:rPr lang="en-US" smtClean="0"/>
              <a:t>10/29/2026</a:t>
            </a:fld>
            <a:endParaRPr lang="en-US"/>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a:xfrm>
            <a:off x="8610600" y="6432550"/>
            <a:ext cx="2743200" cy="365125"/>
          </a:xfrm>
        </p:spPr>
        <p:txBody>
          <a:bodyPr/>
          <a:lstStyle>
            <a:lvl1pPr>
              <a:defRPr sz="2400">
                <a:solidFill>
                  <a:schemeClr val="accent4"/>
                </a:solidFill>
              </a:defRPr>
            </a:lvl1pPr>
          </a:lstStyle>
          <a:p>
            <a:fld id="{49EC5416-78B8-4F37-B286-A40543F63F6D}" type="slidenum">
              <a:rPr lang="en-US" smtClean="0"/>
              <a:pPr/>
              <a:t>‹#›</a:t>
            </a:fld>
            <a:endParaRPr lang="en-US"/>
          </a:p>
        </p:txBody>
      </p:sp>
    </p:spTree>
    <p:extLst>
      <p:ext uri="{BB962C8B-B14F-4D97-AF65-F5344CB8AC3E}">
        <p14:creationId xmlns:p14="http://schemas.microsoft.com/office/powerpoint/2010/main" val="4147170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Pavadinimas 1"/>
          <p:cNvSpPr>
            <a:spLocks noGrp="1"/>
          </p:cNvSpPr>
          <p:nvPr>
            <p:ph type="title"/>
          </p:nvPr>
        </p:nvSpPr>
        <p:spPr>
          <a:xfrm>
            <a:off x="831850" y="1709738"/>
            <a:ext cx="10515600" cy="2852737"/>
          </a:xfrm>
        </p:spPr>
        <p:txBody>
          <a:bodyPr anchor="b"/>
          <a:lstStyle>
            <a:lvl1pPr>
              <a:defRPr sz="6000"/>
            </a:lvl1pPr>
          </a:lstStyle>
          <a:p>
            <a:r>
              <a:rPr lang="lt-LT"/>
              <a:t>Spustelėję redag. ruoš. pavad. stilių</a:t>
            </a:r>
            <a:endParaRPr lang="en-US"/>
          </a:p>
        </p:txBody>
      </p:sp>
      <p:sp>
        <p:nvSpPr>
          <p:cNvPr id="3" name="Teksto vietos rezervavimo ženklas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t-LT"/>
              <a:t>Spustelėję redag. ruoš. teksto stilių</a:t>
            </a:r>
          </a:p>
        </p:txBody>
      </p:sp>
      <p:sp>
        <p:nvSpPr>
          <p:cNvPr id="4" name="Datos vietos rezervavimo ženklas 3"/>
          <p:cNvSpPr>
            <a:spLocks noGrp="1"/>
          </p:cNvSpPr>
          <p:nvPr>
            <p:ph type="dt" sz="half" idx="10"/>
          </p:nvPr>
        </p:nvSpPr>
        <p:spPr/>
        <p:txBody>
          <a:bodyPr/>
          <a:lstStyle/>
          <a:p>
            <a:fld id="{2E0250C6-CBBE-42ED-A7CA-6389DFBB7034}" type="datetime1">
              <a:rPr lang="en-US" smtClean="0"/>
              <a:t>10/29/2026</a:t>
            </a:fld>
            <a:endParaRPr lang="en-US"/>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20700595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a:t>Spustelėję redag. ruoš. pavad. stilių</a:t>
            </a:r>
            <a:endParaRPr lang="en-US"/>
          </a:p>
        </p:txBody>
      </p:sp>
      <p:sp>
        <p:nvSpPr>
          <p:cNvPr id="3" name="Turinio vietos rezervavimo ženklas 2"/>
          <p:cNvSpPr>
            <a:spLocks noGrp="1"/>
          </p:cNvSpPr>
          <p:nvPr>
            <p:ph sz="half" idx="1"/>
          </p:nvPr>
        </p:nvSpPr>
        <p:spPr>
          <a:xfrm>
            <a:off x="838200" y="1825625"/>
            <a:ext cx="5181600" cy="4351338"/>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Turinio vietos rezervavimo ženklas 3"/>
          <p:cNvSpPr>
            <a:spLocks noGrp="1"/>
          </p:cNvSpPr>
          <p:nvPr>
            <p:ph sz="half" idx="2"/>
          </p:nvPr>
        </p:nvSpPr>
        <p:spPr>
          <a:xfrm>
            <a:off x="6172200" y="1825625"/>
            <a:ext cx="5181600" cy="4351338"/>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5" name="Datos vietos rezervavimo ženklas 4"/>
          <p:cNvSpPr>
            <a:spLocks noGrp="1"/>
          </p:cNvSpPr>
          <p:nvPr>
            <p:ph type="dt" sz="half" idx="10"/>
          </p:nvPr>
        </p:nvSpPr>
        <p:spPr/>
        <p:txBody>
          <a:bodyPr/>
          <a:lstStyle/>
          <a:p>
            <a:fld id="{E987F3E4-3797-4DC8-8D2D-5D1844D8C31C}" type="datetime1">
              <a:rPr lang="en-US" smtClean="0"/>
              <a:t>10/29/2026</a:t>
            </a:fld>
            <a:endParaRPr lang="en-US"/>
          </a:p>
        </p:txBody>
      </p:sp>
      <p:sp>
        <p:nvSpPr>
          <p:cNvPr id="6" name="Poraštės vietos rezervavimo ženklas 5"/>
          <p:cNvSpPr>
            <a:spLocks noGrp="1"/>
          </p:cNvSpPr>
          <p:nvPr>
            <p:ph type="ftr" sz="quarter" idx="11"/>
          </p:nvPr>
        </p:nvSpPr>
        <p:spPr/>
        <p:txBody>
          <a:bodyPr/>
          <a:lstStyle/>
          <a:p>
            <a:endParaRPr lang="en-US"/>
          </a:p>
        </p:txBody>
      </p:sp>
      <p:sp>
        <p:nvSpPr>
          <p:cNvPr id="7" name="Skaidrės numerio vietos rezervavimo ženklas 6"/>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459602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Pavadinimas 1"/>
          <p:cNvSpPr>
            <a:spLocks noGrp="1"/>
          </p:cNvSpPr>
          <p:nvPr>
            <p:ph type="title"/>
          </p:nvPr>
        </p:nvSpPr>
        <p:spPr>
          <a:xfrm>
            <a:off x="839788" y="365125"/>
            <a:ext cx="10515600" cy="1325563"/>
          </a:xfrm>
        </p:spPr>
        <p:txBody>
          <a:bodyPr/>
          <a:lstStyle/>
          <a:p>
            <a:r>
              <a:rPr lang="lt-LT"/>
              <a:t>Spustelėję redag. ruoš. pavad. stilių</a:t>
            </a:r>
            <a:endParaRPr lang="en-US"/>
          </a:p>
        </p:txBody>
      </p:sp>
      <p:sp>
        <p:nvSpPr>
          <p:cNvPr id="3" name="Teksto vietos rezervavimo ženklas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Spustelėję redag. ruoš. teksto stilių</a:t>
            </a:r>
          </a:p>
        </p:txBody>
      </p:sp>
      <p:sp>
        <p:nvSpPr>
          <p:cNvPr id="4" name="Turinio vietos rezervavimo ženklas 3"/>
          <p:cNvSpPr>
            <a:spLocks noGrp="1"/>
          </p:cNvSpPr>
          <p:nvPr>
            <p:ph sz="half" idx="2"/>
          </p:nvPr>
        </p:nvSpPr>
        <p:spPr>
          <a:xfrm>
            <a:off x="839788" y="2505075"/>
            <a:ext cx="5157787" cy="3684588"/>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5" name="Teksto vietos rezervavimo ženklas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Spustelėję redag. ruoš. teksto stilių</a:t>
            </a:r>
          </a:p>
        </p:txBody>
      </p:sp>
      <p:sp>
        <p:nvSpPr>
          <p:cNvPr id="6" name="Turinio vietos rezervavimo ženklas 5"/>
          <p:cNvSpPr>
            <a:spLocks noGrp="1"/>
          </p:cNvSpPr>
          <p:nvPr>
            <p:ph sz="quarter" idx="4"/>
          </p:nvPr>
        </p:nvSpPr>
        <p:spPr>
          <a:xfrm>
            <a:off x="6172200" y="2505075"/>
            <a:ext cx="5183188" cy="3684588"/>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7" name="Datos vietos rezervavimo ženklas 6"/>
          <p:cNvSpPr>
            <a:spLocks noGrp="1"/>
          </p:cNvSpPr>
          <p:nvPr>
            <p:ph type="dt" sz="half" idx="10"/>
          </p:nvPr>
        </p:nvSpPr>
        <p:spPr/>
        <p:txBody>
          <a:bodyPr/>
          <a:lstStyle/>
          <a:p>
            <a:fld id="{4E08CD84-EE68-4B18-B9A9-AE82EE5B64F4}" type="datetime1">
              <a:rPr lang="en-US" smtClean="0"/>
              <a:t>10/29/2026</a:t>
            </a:fld>
            <a:endParaRPr lang="en-US"/>
          </a:p>
        </p:txBody>
      </p:sp>
      <p:sp>
        <p:nvSpPr>
          <p:cNvPr id="8" name="Poraštės vietos rezervavimo ženklas 7"/>
          <p:cNvSpPr>
            <a:spLocks noGrp="1"/>
          </p:cNvSpPr>
          <p:nvPr>
            <p:ph type="ftr" sz="quarter" idx="11"/>
          </p:nvPr>
        </p:nvSpPr>
        <p:spPr/>
        <p:txBody>
          <a:bodyPr/>
          <a:lstStyle/>
          <a:p>
            <a:endParaRPr lang="en-US"/>
          </a:p>
        </p:txBody>
      </p:sp>
      <p:sp>
        <p:nvSpPr>
          <p:cNvPr id="9" name="Skaidrės numerio vietos rezervavimo ženklas 8"/>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26985297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a:t>Spustelėję redag. ruoš. pavad. stilių</a:t>
            </a:r>
            <a:endParaRPr lang="en-US"/>
          </a:p>
        </p:txBody>
      </p:sp>
      <p:sp>
        <p:nvSpPr>
          <p:cNvPr id="3" name="Datos vietos rezervavimo ženklas 2"/>
          <p:cNvSpPr>
            <a:spLocks noGrp="1"/>
          </p:cNvSpPr>
          <p:nvPr>
            <p:ph type="dt" sz="half" idx="10"/>
          </p:nvPr>
        </p:nvSpPr>
        <p:spPr/>
        <p:txBody>
          <a:bodyPr/>
          <a:lstStyle/>
          <a:p>
            <a:fld id="{21981270-A71A-4ACC-96F6-A2A189409B68}" type="datetime1">
              <a:rPr lang="en-US" smtClean="0"/>
              <a:t>10/29/2026</a:t>
            </a:fld>
            <a:endParaRPr lang="en-US"/>
          </a:p>
        </p:txBody>
      </p:sp>
      <p:sp>
        <p:nvSpPr>
          <p:cNvPr id="4" name="Poraštės vietos rezervavimo ženklas 3"/>
          <p:cNvSpPr>
            <a:spLocks noGrp="1"/>
          </p:cNvSpPr>
          <p:nvPr>
            <p:ph type="ftr" sz="quarter" idx="11"/>
          </p:nvPr>
        </p:nvSpPr>
        <p:spPr/>
        <p:txBody>
          <a:bodyPr/>
          <a:lstStyle/>
          <a:p>
            <a:endParaRPr lang="en-US"/>
          </a:p>
        </p:txBody>
      </p:sp>
      <p:sp>
        <p:nvSpPr>
          <p:cNvPr id="5" name="Skaidrės numerio vietos rezervavimo ženklas 4"/>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4444593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D0EFD994-DC89-485D-A8C6-10D33C8D9D2B}" type="datetime1">
              <a:rPr lang="en-US" smtClean="0"/>
              <a:t>10/29/2026</a:t>
            </a:fld>
            <a:endParaRPr lang="en-US"/>
          </a:p>
        </p:txBody>
      </p:sp>
      <p:sp>
        <p:nvSpPr>
          <p:cNvPr id="3" name="Poraštės vietos rezervavimo ženklas 2"/>
          <p:cNvSpPr>
            <a:spLocks noGrp="1"/>
          </p:cNvSpPr>
          <p:nvPr>
            <p:ph type="ftr" sz="quarter" idx="11"/>
          </p:nvPr>
        </p:nvSpPr>
        <p:spPr/>
        <p:txBody>
          <a:bodyPr/>
          <a:lstStyle/>
          <a:p>
            <a:endParaRPr lang="en-US"/>
          </a:p>
        </p:txBody>
      </p:sp>
      <p:sp>
        <p:nvSpPr>
          <p:cNvPr id="4" name="Skaidrės numerio vietos rezervavimo ženklas 3"/>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11391950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Pavadinimas 1"/>
          <p:cNvSpPr>
            <a:spLocks noGrp="1"/>
          </p:cNvSpPr>
          <p:nvPr>
            <p:ph type="title"/>
          </p:nvPr>
        </p:nvSpPr>
        <p:spPr>
          <a:xfrm>
            <a:off x="839788" y="457200"/>
            <a:ext cx="3932237" cy="1600200"/>
          </a:xfrm>
        </p:spPr>
        <p:txBody>
          <a:bodyPr anchor="b"/>
          <a:lstStyle>
            <a:lvl1pPr>
              <a:defRPr sz="3200"/>
            </a:lvl1pPr>
          </a:lstStyle>
          <a:p>
            <a:r>
              <a:rPr lang="lt-LT"/>
              <a:t>Spustelėję redag. ruoš. pavad. stilių</a:t>
            </a:r>
            <a:endParaRPr lang="en-US"/>
          </a:p>
        </p:txBody>
      </p:sp>
      <p:sp>
        <p:nvSpPr>
          <p:cNvPr id="3" name="Turinio vietos rezervavimo ženklas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Teksto vietos rezervavimo ženklas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Spustelėję redag. ruoš. teksto stilių</a:t>
            </a:r>
          </a:p>
        </p:txBody>
      </p:sp>
      <p:sp>
        <p:nvSpPr>
          <p:cNvPr id="5" name="Datos vietos rezervavimo ženklas 4"/>
          <p:cNvSpPr>
            <a:spLocks noGrp="1"/>
          </p:cNvSpPr>
          <p:nvPr>
            <p:ph type="dt" sz="half" idx="10"/>
          </p:nvPr>
        </p:nvSpPr>
        <p:spPr/>
        <p:txBody>
          <a:bodyPr/>
          <a:lstStyle/>
          <a:p>
            <a:fld id="{4CA20704-3F23-4374-A75B-126B8E812E99}" type="datetime1">
              <a:rPr lang="en-US" smtClean="0"/>
              <a:t>10/29/2026</a:t>
            </a:fld>
            <a:endParaRPr lang="en-US"/>
          </a:p>
        </p:txBody>
      </p:sp>
      <p:sp>
        <p:nvSpPr>
          <p:cNvPr id="6" name="Poraštės vietos rezervavimo ženklas 5"/>
          <p:cNvSpPr>
            <a:spLocks noGrp="1"/>
          </p:cNvSpPr>
          <p:nvPr>
            <p:ph type="ftr" sz="quarter" idx="11"/>
          </p:nvPr>
        </p:nvSpPr>
        <p:spPr/>
        <p:txBody>
          <a:bodyPr/>
          <a:lstStyle/>
          <a:p>
            <a:endParaRPr lang="en-US"/>
          </a:p>
        </p:txBody>
      </p:sp>
      <p:sp>
        <p:nvSpPr>
          <p:cNvPr id="7" name="Skaidrės numerio vietos rezervavimo ženklas 6"/>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2927448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Pavadinimas 1"/>
          <p:cNvSpPr>
            <a:spLocks noGrp="1"/>
          </p:cNvSpPr>
          <p:nvPr>
            <p:ph type="title"/>
          </p:nvPr>
        </p:nvSpPr>
        <p:spPr>
          <a:xfrm>
            <a:off x="839788" y="457200"/>
            <a:ext cx="3932237" cy="1600200"/>
          </a:xfrm>
        </p:spPr>
        <p:txBody>
          <a:bodyPr anchor="b"/>
          <a:lstStyle>
            <a:lvl1pPr>
              <a:defRPr sz="3200"/>
            </a:lvl1pPr>
          </a:lstStyle>
          <a:p>
            <a:r>
              <a:rPr lang="lt-LT"/>
              <a:t>Spustelėję redag. ruoš. pavad. stilių</a:t>
            </a:r>
            <a:endParaRPr lang="en-US"/>
          </a:p>
        </p:txBody>
      </p:sp>
      <p:sp>
        <p:nvSpPr>
          <p:cNvPr id="3" name="Paveikslėlio vietos rezervavimo ženklas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ksto vietos rezervavimo ženklas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Spustelėję redag. ruoš. teksto stilių</a:t>
            </a:r>
          </a:p>
        </p:txBody>
      </p:sp>
      <p:sp>
        <p:nvSpPr>
          <p:cNvPr id="5" name="Datos vietos rezervavimo ženklas 4"/>
          <p:cNvSpPr>
            <a:spLocks noGrp="1"/>
          </p:cNvSpPr>
          <p:nvPr>
            <p:ph type="dt" sz="half" idx="10"/>
          </p:nvPr>
        </p:nvSpPr>
        <p:spPr/>
        <p:txBody>
          <a:bodyPr/>
          <a:lstStyle/>
          <a:p>
            <a:fld id="{E5844034-2C9E-412F-9B5F-CA1EA3BDC1AE}" type="datetime1">
              <a:rPr lang="en-US" smtClean="0"/>
              <a:t>10/29/2026</a:t>
            </a:fld>
            <a:endParaRPr lang="en-US"/>
          </a:p>
        </p:txBody>
      </p:sp>
      <p:sp>
        <p:nvSpPr>
          <p:cNvPr id="6" name="Poraštės vietos rezervavimo ženklas 5"/>
          <p:cNvSpPr>
            <a:spLocks noGrp="1"/>
          </p:cNvSpPr>
          <p:nvPr>
            <p:ph type="ftr" sz="quarter" idx="11"/>
          </p:nvPr>
        </p:nvSpPr>
        <p:spPr/>
        <p:txBody>
          <a:bodyPr/>
          <a:lstStyle/>
          <a:p>
            <a:endParaRPr lang="en-US"/>
          </a:p>
        </p:txBody>
      </p:sp>
      <p:sp>
        <p:nvSpPr>
          <p:cNvPr id="7" name="Skaidrės numerio vietos rezervavimo ženklas 6"/>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38517454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a:t>Spustelėję redag. ruoš. pavad. stilių</a:t>
            </a:r>
            <a:endParaRPr lang="en-US"/>
          </a:p>
        </p:txBody>
      </p:sp>
      <p:sp>
        <p:nvSpPr>
          <p:cNvPr id="3" name="Vertikalaus teksto vietos rezervavimo ženklas 2"/>
          <p:cNvSpPr>
            <a:spLocks noGrp="1"/>
          </p:cNvSpPr>
          <p:nvPr>
            <p:ph type="body" orient="vert" idx="1"/>
          </p:nvPr>
        </p:nvSpPr>
        <p:spPr/>
        <p:txBody>
          <a:bodyPr vert="eaVert"/>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Datos vietos rezervavimo ženklas 3"/>
          <p:cNvSpPr>
            <a:spLocks noGrp="1"/>
          </p:cNvSpPr>
          <p:nvPr>
            <p:ph type="dt" sz="half" idx="10"/>
          </p:nvPr>
        </p:nvSpPr>
        <p:spPr/>
        <p:txBody>
          <a:bodyPr/>
          <a:lstStyle/>
          <a:p>
            <a:fld id="{7088BD37-EE07-4CB8-9026-22E12E2F7966}" type="datetime1">
              <a:rPr lang="en-US" smtClean="0"/>
              <a:t>10/29/2026</a:t>
            </a:fld>
            <a:endParaRPr lang="en-US"/>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16978227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8724900" y="365125"/>
            <a:ext cx="2628900" cy="5811838"/>
          </a:xfrm>
        </p:spPr>
        <p:txBody>
          <a:bodyPr vert="eaVert"/>
          <a:lstStyle/>
          <a:p>
            <a:r>
              <a:rPr lang="lt-LT"/>
              <a:t>Spustelėję redag. ruoš. pavad. stilių</a:t>
            </a:r>
            <a:endParaRPr lang="en-US"/>
          </a:p>
        </p:txBody>
      </p:sp>
      <p:sp>
        <p:nvSpPr>
          <p:cNvPr id="3" name="Vertikalaus teksto vietos rezervavimo ženklas 2"/>
          <p:cNvSpPr>
            <a:spLocks noGrp="1"/>
          </p:cNvSpPr>
          <p:nvPr>
            <p:ph type="body" orient="vert" idx="1"/>
          </p:nvPr>
        </p:nvSpPr>
        <p:spPr>
          <a:xfrm>
            <a:off x="838200" y="365125"/>
            <a:ext cx="7734300" cy="5811838"/>
          </a:xfrm>
        </p:spPr>
        <p:txBody>
          <a:bodyPr vert="eaVert"/>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Datos vietos rezervavimo ženklas 3"/>
          <p:cNvSpPr>
            <a:spLocks noGrp="1"/>
          </p:cNvSpPr>
          <p:nvPr>
            <p:ph type="dt" sz="half" idx="10"/>
          </p:nvPr>
        </p:nvSpPr>
        <p:spPr/>
        <p:txBody>
          <a:bodyPr/>
          <a:lstStyle/>
          <a:p>
            <a:fld id="{25AACE21-2E89-4596-B3A4-F69305C86E74}" type="datetime1">
              <a:rPr lang="en-US" smtClean="0"/>
              <a:t>10/29/2026</a:t>
            </a:fld>
            <a:endParaRPr lang="en-US"/>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4199756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Pavadinimo vietos rezervavimo ženklas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t-LT"/>
              <a:t>Spustelėję redag. ruoš. pavad. stilių</a:t>
            </a:r>
            <a:endParaRPr lang="en-US"/>
          </a:p>
        </p:txBody>
      </p:sp>
      <p:sp>
        <p:nvSpPr>
          <p:cNvPr id="3" name="Teksto vietos rezervavimo ženklas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Datos vietos rezervavimo ženklas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E51914-2AE5-4E2F-881B-2DD6DAA34576}" type="datetime1">
              <a:rPr lang="en-US" smtClean="0"/>
              <a:t>10/29/2026</a:t>
            </a:fld>
            <a:endParaRPr lang="en-US"/>
          </a:p>
        </p:txBody>
      </p:sp>
      <p:sp>
        <p:nvSpPr>
          <p:cNvPr id="5" name="Poraštės vietos rezervavimo ženklas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kaidrės numerio vietos rezervavimo ženklas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2000">
                <a:solidFill>
                  <a:srgbClr val="E6AF00"/>
                </a:solidFill>
              </a:defRPr>
            </a:lvl1pPr>
          </a:lstStyle>
          <a:p>
            <a:fld id="{49EC5416-78B8-4F37-B286-A40543F63F6D}" type="slidenum">
              <a:rPr lang="en-US" smtClean="0"/>
              <a:pPr/>
              <a:t>‹#›</a:t>
            </a:fld>
            <a:endParaRPr lang="en-US"/>
          </a:p>
        </p:txBody>
      </p:sp>
    </p:spTree>
    <p:extLst>
      <p:ext uri="{BB962C8B-B14F-4D97-AF65-F5344CB8AC3E}">
        <p14:creationId xmlns:p14="http://schemas.microsoft.com/office/powerpoint/2010/main" val="9753462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Ataskaitos_PV@vpt.lt" TargetMode="Externa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hyperlink" Target="mailto:info@vpt.lt"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eviesiejipirkimai.lt/vpt-sso/login" TargetMode="Externa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mailto:Ataskaitos_PV@vpt.lt" TargetMode="External"/><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Ataskaitos_PV@vpt.lt"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Pavadinimas 1"/>
          <p:cNvSpPr>
            <a:spLocks noGrp="1"/>
          </p:cNvSpPr>
          <p:nvPr>
            <p:ph type="ctrTitle"/>
          </p:nvPr>
        </p:nvSpPr>
        <p:spPr>
          <a:xfrm>
            <a:off x="258417" y="2226365"/>
            <a:ext cx="11479695" cy="1788075"/>
          </a:xfrm>
        </p:spPr>
        <p:txBody>
          <a:bodyPr>
            <a:normAutofit fontScale="90000"/>
          </a:bodyPr>
          <a:lstStyle/>
          <a:p>
            <a:pPr>
              <a:lnSpc>
                <a:spcPts val="5130"/>
              </a:lnSpc>
            </a:pPr>
            <a:br>
              <a:rPr lang="lt-LT" sz="5400" noProof="0"/>
            </a:br>
            <a:br>
              <a:rPr lang="lt-LT" sz="5400" noProof="0"/>
            </a:br>
            <a:r>
              <a:rPr lang="lt-LT" sz="5400" b="1" noProof="0"/>
              <a:t> </a:t>
            </a:r>
            <a:br>
              <a:rPr lang="lt-LT" sz="4800" noProof="0"/>
            </a:br>
            <a:br>
              <a:rPr lang="lt-LT" sz="4800" noProof="0"/>
            </a:br>
            <a:r>
              <a:rPr lang="lt-LT" sz="4900" b="1" noProof="0">
                <a:cs typeface="Times New Roman" panose="02020603050405020304" pitchFamily="18" charset="0"/>
              </a:rPr>
              <a:t> Pirkimo procedūrų </a:t>
            </a:r>
            <a:r>
              <a:rPr lang="lt-LT" sz="4900" b="1" spc="-5" noProof="0">
                <a:cs typeface="Times New Roman" panose="02020603050405020304" pitchFamily="18" charset="0"/>
              </a:rPr>
              <a:t>ataskaitos </a:t>
            </a:r>
            <a:br>
              <a:rPr lang="lt-LT" sz="4900" b="1" spc="-5" noProof="0">
                <a:cs typeface="Times New Roman" panose="02020603050405020304" pitchFamily="18" charset="0"/>
              </a:rPr>
            </a:br>
            <a:r>
              <a:rPr lang="lt-LT" sz="4900" b="1" spc="-5" noProof="0">
                <a:cs typeface="Times New Roman" panose="02020603050405020304" pitchFamily="18" charset="0"/>
              </a:rPr>
              <a:t>(Atn-1 PPA) pildymas </a:t>
            </a:r>
            <a:endParaRPr lang="lt-LT" sz="4900" b="1" noProof="0">
              <a:cs typeface="Times New Roman" panose="02020603050405020304" pitchFamily="18" charset="0"/>
            </a:endParaRPr>
          </a:p>
        </p:txBody>
      </p:sp>
      <p:pic>
        <p:nvPicPr>
          <p:cNvPr id="5" name="Paveikslėlis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13435" y="4786103"/>
            <a:ext cx="2181225" cy="1985963"/>
          </a:xfrm>
          <a:prstGeom prst="rect">
            <a:avLst/>
          </a:prstGeom>
        </p:spPr>
      </p:pic>
      <p:pic>
        <p:nvPicPr>
          <p:cNvPr id="6" name="Paveikslėlis 5"/>
          <p:cNvPicPr>
            <a:picLocks noChangeAspect="1"/>
          </p:cNvPicPr>
          <p:nvPr/>
        </p:nvPicPr>
        <p:blipFill rotWithShape="1">
          <a:blip r:embed="rId2" cstate="print">
            <a:extLst>
              <a:ext uri="{28A0092B-C50C-407E-A947-70E740481C1C}">
                <a14:useLocalDpi xmlns:a14="http://schemas.microsoft.com/office/drawing/2010/main" val="0"/>
              </a:ext>
            </a:extLst>
          </a:blip>
          <a:srcRect l="33462" t="9477" r="5087" b="53886"/>
          <a:stretch/>
        </p:blipFill>
        <p:spPr>
          <a:xfrm>
            <a:off x="0" y="0"/>
            <a:ext cx="5238284" cy="2843561"/>
          </a:xfrm>
          <a:prstGeom prst="rect">
            <a:avLst/>
          </a:prstGeom>
        </p:spPr>
      </p:pic>
      <p:sp>
        <p:nvSpPr>
          <p:cNvPr id="3" name="TextBox 2">
            <a:extLst>
              <a:ext uri="{FF2B5EF4-FFF2-40B4-BE49-F238E27FC236}">
                <a16:creationId xmlns:a16="http://schemas.microsoft.com/office/drawing/2014/main" id="{0C25C5B2-43E3-2C20-C255-40C87B7ED103}"/>
              </a:ext>
            </a:extLst>
          </p:cNvPr>
          <p:cNvSpPr txBox="1"/>
          <p:nvPr/>
        </p:nvSpPr>
        <p:spPr>
          <a:xfrm>
            <a:off x="4351498" y="5596204"/>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noProof="0">
                <a:cs typeface="Calibri"/>
              </a:rPr>
              <a:t>Galioja nuo </a:t>
            </a:r>
            <a:r>
              <a:rPr lang="lt-LT" noProof="0" dirty="0">
                <a:cs typeface="Calibri"/>
              </a:rPr>
              <a:t>2026-10-30</a:t>
            </a:r>
            <a:endParaRPr lang="lt-LT" noProof="0" dirty="0"/>
          </a:p>
        </p:txBody>
      </p:sp>
    </p:spTree>
    <p:extLst>
      <p:ext uri="{BB962C8B-B14F-4D97-AF65-F5344CB8AC3E}">
        <p14:creationId xmlns:p14="http://schemas.microsoft.com/office/powerpoint/2010/main" val="31557518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6B900-34DF-1F34-89CF-33363699F371}"/>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4DD72E63-D0BF-96A6-2435-C9C701C99E4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2" name="Slide Number Placeholder 1">
            <a:extLst>
              <a:ext uri="{FF2B5EF4-FFF2-40B4-BE49-F238E27FC236}">
                <a16:creationId xmlns:a16="http://schemas.microsoft.com/office/drawing/2014/main" id="{28DA74CF-6417-187B-7E7E-43E66BC5EC44}"/>
              </a:ext>
            </a:extLst>
          </p:cNvPr>
          <p:cNvSpPr>
            <a:spLocks noGrp="1"/>
          </p:cNvSpPr>
          <p:nvPr>
            <p:ph type="sldNum" sz="quarter" idx="12"/>
          </p:nvPr>
        </p:nvSpPr>
        <p:spPr>
          <a:xfrm>
            <a:off x="8610599" y="6432550"/>
            <a:ext cx="3369733" cy="365125"/>
          </a:xfrm>
        </p:spPr>
        <p:txBody>
          <a:bodyPr/>
          <a:lstStyle/>
          <a:p>
            <a:fld id="{49EC5416-78B8-4F37-B286-A40543F63F6D}" type="slidenum">
              <a:rPr lang="en-US" smtClean="0"/>
              <a:pPr/>
              <a:t>2</a:t>
            </a:fld>
            <a:endParaRPr lang="en-US"/>
          </a:p>
        </p:txBody>
      </p:sp>
      <p:sp>
        <p:nvSpPr>
          <p:cNvPr id="4" name="TextBox 3">
            <a:extLst>
              <a:ext uri="{FF2B5EF4-FFF2-40B4-BE49-F238E27FC236}">
                <a16:creationId xmlns:a16="http://schemas.microsoft.com/office/drawing/2014/main" id="{ABB69ED3-E5A2-3814-EC5C-6D41EE02A5F3}"/>
              </a:ext>
            </a:extLst>
          </p:cNvPr>
          <p:cNvSpPr txBox="1"/>
          <p:nvPr/>
        </p:nvSpPr>
        <p:spPr>
          <a:xfrm>
            <a:off x="1621574" y="2094164"/>
            <a:ext cx="10196053" cy="1935658"/>
          </a:xfrm>
          <a:prstGeom prst="rect">
            <a:avLst/>
          </a:prstGeom>
          <a:noFill/>
        </p:spPr>
        <p:txBody>
          <a:bodyPr wrap="square">
            <a:spAutoFit/>
          </a:bodyPr>
          <a:lstStyle/>
          <a:p>
            <a:pPr>
              <a:buNone/>
            </a:pPr>
            <a:r>
              <a:rPr lang="lt-LT" sz="2400" b="1" dirty="0">
                <a:effectLst/>
                <a:latin typeface="+mn-lt"/>
              </a:rPr>
              <a:t>SVARBU DĖL IKI 2026-10-30 PATEIKTŲ ATASKAITŲ</a:t>
            </a:r>
          </a:p>
          <a:p>
            <a:pPr>
              <a:buNone/>
            </a:pPr>
            <a:endParaRPr lang="lt-LT" dirty="0"/>
          </a:p>
          <a:p>
            <a:pPr>
              <a:buNone/>
            </a:pPr>
            <a:endParaRPr lang="lt-LT" dirty="0"/>
          </a:p>
          <a:p>
            <a:pPr>
              <a:lnSpc>
                <a:spcPct val="113000"/>
              </a:lnSpc>
              <a:buNone/>
            </a:pPr>
            <a:r>
              <a:rPr lang="en-US" sz="1800" dirty="0">
                <a:effectLst/>
                <a:latin typeface="+mn-lt"/>
              </a:rPr>
              <a:t>Jei </a:t>
            </a:r>
            <a:r>
              <a:rPr lang="en-US" sz="1800" dirty="0" err="1">
                <a:effectLst/>
                <a:latin typeface="+mn-lt"/>
              </a:rPr>
              <a:t>ataskaita</a:t>
            </a:r>
            <a:r>
              <a:rPr lang="en-US" sz="1800" dirty="0">
                <a:effectLst/>
                <a:latin typeface="+mn-lt"/>
              </a:rPr>
              <a:t> </a:t>
            </a:r>
            <a:r>
              <a:rPr lang="en-US" sz="1800" dirty="0" err="1">
                <a:effectLst/>
                <a:latin typeface="+mn-lt"/>
              </a:rPr>
              <a:t>buvo</a:t>
            </a:r>
            <a:r>
              <a:rPr lang="en-US" sz="1800" dirty="0">
                <a:effectLst/>
                <a:latin typeface="+mn-lt"/>
              </a:rPr>
              <a:t> </a:t>
            </a:r>
            <a:r>
              <a:rPr lang="en-US" sz="1800" dirty="0" err="1">
                <a:effectLst/>
                <a:latin typeface="+mn-lt"/>
              </a:rPr>
              <a:t>pateikta</a:t>
            </a:r>
            <a:r>
              <a:rPr lang="en-US" sz="1800" dirty="0">
                <a:effectLst/>
                <a:latin typeface="+mn-lt"/>
              </a:rPr>
              <a:t> </a:t>
            </a:r>
            <a:r>
              <a:rPr lang="en-US" sz="1800" dirty="0" err="1">
                <a:effectLst/>
                <a:latin typeface="+mn-lt"/>
              </a:rPr>
              <a:t>senojoje</a:t>
            </a:r>
            <a:r>
              <a:rPr lang="en-US" sz="1800" dirty="0">
                <a:effectLst/>
                <a:latin typeface="+mn-lt"/>
              </a:rPr>
              <a:t> CVP IS </a:t>
            </a:r>
            <a:r>
              <a:rPr lang="en-US" sz="1800" dirty="0" err="1">
                <a:effectLst/>
                <a:latin typeface="+mn-lt"/>
              </a:rPr>
              <a:t>arba</a:t>
            </a:r>
            <a:r>
              <a:rPr lang="en-US" sz="1800" dirty="0">
                <a:effectLst/>
                <a:latin typeface="+mn-lt"/>
              </a:rPr>
              <a:t> Excel </a:t>
            </a:r>
            <a:r>
              <a:rPr lang="en-US" sz="1800" dirty="0" err="1">
                <a:effectLst/>
                <a:latin typeface="+mn-lt"/>
              </a:rPr>
              <a:t>formatu</a:t>
            </a:r>
            <a:r>
              <a:rPr lang="en-US" sz="1800" dirty="0">
                <a:effectLst/>
                <a:latin typeface="+mn-lt"/>
              </a:rPr>
              <a:t>, </a:t>
            </a:r>
            <a:r>
              <a:rPr lang="en-US" sz="1800" dirty="0" err="1">
                <a:effectLst/>
                <a:latin typeface="+mn-lt"/>
              </a:rPr>
              <a:t>jos</a:t>
            </a:r>
            <a:r>
              <a:rPr lang="en-US" sz="1800" dirty="0">
                <a:effectLst/>
                <a:latin typeface="+mn-lt"/>
              </a:rPr>
              <a:t> </a:t>
            </a:r>
            <a:r>
              <a:rPr lang="en-US" sz="1800" dirty="0" err="1">
                <a:effectLst/>
                <a:latin typeface="+mn-lt"/>
              </a:rPr>
              <a:t>patikslinta</a:t>
            </a:r>
            <a:r>
              <a:rPr lang="en-US" sz="1800" dirty="0">
                <a:effectLst/>
                <a:latin typeface="+mn-lt"/>
              </a:rPr>
              <a:t> </a:t>
            </a:r>
            <a:r>
              <a:rPr lang="en-US" sz="1800" dirty="0" err="1">
                <a:effectLst/>
                <a:latin typeface="+mn-lt"/>
              </a:rPr>
              <a:t>versija</a:t>
            </a:r>
            <a:r>
              <a:rPr lang="en-US" sz="1800" dirty="0">
                <a:effectLst/>
                <a:latin typeface="+mn-lt"/>
              </a:rPr>
              <a:t> </a:t>
            </a:r>
            <a:r>
              <a:rPr lang="en-US" sz="1800" dirty="0" err="1">
                <a:effectLst/>
                <a:latin typeface="+mn-lt"/>
              </a:rPr>
              <a:t>pateikiama</a:t>
            </a:r>
            <a:r>
              <a:rPr lang="en-US" sz="1800" dirty="0">
                <a:effectLst/>
                <a:latin typeface="+mn-lt"/>
              </a:rPr>
              <a:t> Excel </a:t>
            </a:r>
            <a:r>
              <a:rPr lang="en-US" sz="1800" dirty="0" err="1">
                <a:effectLst/>
                <a:latin typeface="+mn-lt"/>
              </a:rPr>
              <a:t>formatu</a:t>
            </a:r>
            <a:r>
              <a:rPr lang="en-US" sz="1800" dirty="0">
                <a:effectLst/>
                <a:latin typeface="+mn-lt"/>
              </a:rPr>
              <a:t>: </a:t>
            </a:r>
            <a:r>
              <a:rPr lang="en-US" sz="1800" dirty="0" err="1">
                <a:effectLst/>
                <a:latin typeface="+mn-lt"/>
              </a:rPr>
              <a:t>pirkimų</a:t>
            </a:r>
            <a:r>
              <a:rPr lang="en-US" sz="1800" dirty="0">
                <a:effectLst/>
                <a:latin typeface="+mn-lt"/>
              </a:rPr>
              <a:t> </a:t>
            </a:r>
            <a:r>
              <a:rPr lang="en-US" sz="1800" dirty="0" err="1">
                <a:effectLst/>
                <a:latin typeface="+mn-lt"/>
              </a:rPr>
              <a:t>vykdytojų</a:t>
            </a:r>
            <a:r>
              <a:rPr lang="en-US" sz="1800" dirty="0">
                <a:effectLst/>
                <a:latin typeface="+mn-lt"/>
              </a:rPr>
              <a:t> </a:t>
            </a:r>
            <a:r>
              <a:rPr lang="en-US" sz="1800" dirty="0" err="1">
                <a:effectLst/>
                <a:latin typeface="+mn-lt"/>
              </a:rPr>
              <a:t>ataskaitos</a:t>
            </a:r>
            <a:r>
              <a:rPr lang="en-US" sz="1800" dirty="0">
                <a:effectLst/>
                <a:latin typeface="+mn-lt"/>
              </a:rPr>
              <a:t> </a:t>
            </a:r>
            <a:r>
              <a:rPr lang="en-US" sz="1800" dirty="0" err="1">
                <a:effectLst/>
                <a:latin typeface="+mn-lt"/>
              </a:rPr>
              <a:t>siunčiamos</a:t>
            </a:r>
            <a:r>
              <a:rPr lang="en-US" sz="1800" dirty="0">
                <a:effectLst/>
                <a:latin typeface="+mn-lt"/>
              </a:rPr>
              <a:t> el. </a:t>
            </a:r>
            <a:r>
              <a:rPr lang="en-US" sz="1800" dirty="0" err="1">
                <a:effectLst/>
                <a:latin typeface="+mn-lt"/>
              </a:rPr>
              <a:t>paštu</a:t>
            </a:r>
            <a:r>
              <a:rPr lang="en-US" sz="1800" dirty="0">
                <a:effectLst/>
                <a:latin typeface="+mn-lt"/>
              </a:rPr>
              <a:t> </a:t>
            </a:r>
            <a:r>
              <a:rPr lang="en-US" sz="1800" dirty="0" err="1">
                <a:effectLst/>
                <a:latin typeface="+mn-lt"/>
                <a:hlinkClick r:id="rId3"/>
              </a:rPr>
              <a:t>Ataskaitos_PV@vpt.lt</a:t>
            </a:r>
            <a:r>
              <a:rPr lang="en-US" sz="1800" dirty="0">
                <a:effectLst/>
                <a:latin typeface="+mn-lt"/>
              </a:rPr>
              <a:t>, o CPO </a:t>
            </a:r>
            <a:r>
              <a:rPr lang="en-US" sz="1800" dirty="0" err="1">
                <a:effectLst/>
                <a:latin typeface="+mn-lt"/>
              </a:rPr>
              <a:t>ataskaitos</a:t>
            </a:r>
            <a:r>
              <a:rPr lang="en-US" sz="1800" dirty="0">
                <a:effectLst/>
                <a:latin typeface="+mn-lt"/>
              </a:rPr>
              <a:t> – el. </a:t>
            </a:r>
            <a:r>
              <a:rPr lang="en-US" sz="1800" dirty="0" err="1">
                <a:effectLst/>
                <a:latin typeface="+mn-lt"/>
              </a:rPr>
              <a:t>paštu</a:t>
            </a:r>
            <a:r>
              <a:rPr lang="en-US" sz="1800" dirty="0">
                <a:effectLst/>
                <a:latin typeface="+mn-lt"/>
              </a:rPr>
              <a:t> </a:t>
            </a:r>
            <a:r>
              <a:rPr lang="en-US" sz="1800" dirty="0" err="1">
                <a:effectLst/>
                <a:latin typeface="+mn-lt"/>
                <a:hlinkClick r:id="rId4"/>
              </a:rPr>
              <a:t>info@vpt.lt</a:t>
            </a:r>
            <a:r>
              <a:rPr lang="en-US" sz="1800" dirty="0">
                <a:effectLst/>
                <a:latin typeface="+mn-lt"/>
              </a:rPr>
              <a:t>.</a:t>
            </a:r>
            <a:endParaRPr lang="en-US" sz="1000" dirty="0">
              <a:effectLst/>
              <a:latin typeface="Arial" panose="020B0604020202020204" pitchFamily="34" charset="0"/>
            </a:endParaRPr>
          </a:p>
        </p:txBody>
      </p:sp>
    </p:spTree>
    <p:extLst>
      <p:ext uri="{BB962C8B-B14F-4D97-AF65-F5344CB8AC3E}">
        <p14:creationId xmlns:p14="http://schemas.microsoft.com/office/powerpoint/2010/main" val="30731368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aveikslėlis 9"/>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2" name="Slide Number Placeholder 1">
            <a:extLst>
              <a:ext uri="{FF2B5EF4-FFF2-40B4-BE49-F238E27FC236}">
                <a16:creationId xmlns:a16="http://schemas.microsoft.com/office/drawing/2014/main" id="{6C1C1B42-8FE8-2943-AAD5-F5C9D72BCC10}"/>
              </a:ext>
            </a:extLst>
          </p:cNvPr>
          <p:cNvSpPr>
            <a:spLocks noGrp="1"/>
          </p:cNvSpPr>
          <p:nvPr>
            <p:ph type="sldNum" sz="quarter" idx="12"/>
          </p:nvPr>
        </p:nvSpPr>
        <p:spPr>
          <a:xfrm>
            <a:off x="8610599" y="6432550"/>
            <a:ext cx="3369733" cy="365125"/>
          </a:xfrm>
        </p:spPr>
        <p:txBody>
          <a:bodyPr/>
          <a:lstStyle/>
          <a:p>
            <a:fld id="{49EC5416-78B8-4F37-B286-A40543F63F6D}" type="slidenum">
              <a:rPr lang="en-US" smtClean="0"/>
              <a:pPr/>
              <a:t>3</a:t>
            </a:fld>
            <a:endParaRPr lang="en-US"/>
          </a:p>
        </p:txBody>
      </p:sp>
      <p:sp>
        <p:nvSpPr>
          <p:cNvPr id="5" name="TextBox 4">
            <a:extLst>
              <a:ext uri="{FF2B5EF4-FFF2-40B4-BE49-F238E27FC236}">
                <a16:creationId xmlns:a16="http://schemas.microsoft.com/office/drawing/2014/main" id="{6627717D-50F7-52EB-E0CA-21233BB40356}"/>
              </a:ext>
            </a:extLst>
          </p:cNvPr>
          <p:cNvSpPr txBox="1"/>
          <p:nvPr/>
        </p:nvSpPr>
        <p:spPr>
          <a:xfrm>
            <a:off x="1342004" y="1696701"/>
            <a:ext cx="10494396" cy="2400657"/>
          </a:xfrm>
          <a:prstGeom prst="rect">
            <a:avLst/>
          </a:prstGeom>
          <a:noFill/>
        </p:spPr>
        <p:txBody>
          <a:bodyPr wrap="square">
            <a:spAutoFit/>
          </a:bodyPr>
          <a:lstStyle/>
          <a:p>
            <a:pPr marL="400050" indent="-400050">
              <a:buAutoNum type="romanUcPeriod"/>
            </a:pPr>
            <a:r>
              <a:rPr lang="lt-LT" sz="3000" dirty="0">
                <a:latin typeface="+mj-lt"/>
              </a:rPr>
              <a:t>Prisijungimas prie ataskaitų teikimo modulio</a:t>
            </a:r>
          </a:p>
          <a:p>
            <a:pPr marL="400050" indent="-400050">
              <a:buAutoNum type="romanUcPeriod"/>
            </a:pPr>
            <a:endParaRPr lang="lt-LT" sz="3000" dirty="0">
              <a:latin typeface="+mj-lt"/>
            </a:endParaRPr>
          </a:p>
          <a:p>
            <a:pPr marL="400050" indent="-400050">
              <a:buAutoNum type="romanUcPeriod"/>
            </a:pPr>
            <a:r>
              <a:rPr lang="lt-LT" sz="3000" dirty="0">
                <a:latin typeface="+mj-lt"/>
              </a:rPr>
              <a:t>Atn-1 PPA ataskaitos pildymas: svarbiausi aspektai </a:t>
            </a:r>
          </a:p>
          <a:p>
            <a:pPr marL="400050" indent="-400050">
              <a:buAutoNum type="romanUcPeriod"/>
            </a:pPr>
            <a:endParaRPr lang="lt-LT" sz="3000" dirty="0">
              <a:latin typeface="+mj-lt"/>
            </a:endParaRPr>
          </a:p>
          <a:p>
            <a:pPr marL="400050" indent="-400050">
              <a:buAutoNum type="romanUcPeriod"/>
            </a:pPr>
            <a:r>
              <a:rPr lang="lt-LT" sz="3000" dirty="0">
                <a:latin typeface="+mj-lt"/>
              </a:rPr>
              <a:t> Atn-1 PPA ataskaitos redagavimas, paviešinimas, ištrynimas</a:t>
            </a:r>
          </a:p>
        </p:txBody>
      </p:sp>
    </p:spTree>
    <p:extLst>
      <p:ext uri="{BB962C8B-B14F-4D97-AF65-F5344CB8AC3E}">
        <p14:creationId xmlns:p14="http://schemas.microsoft.com/office/powerpoint/2010/main" val="37967625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4D18C-C108-B132-5BF0-263D26708ADA}"/>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CD4DF7BC-CD9D-288D-2C56-0E37AA61ED0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2" name="Slide Number Placeholder 1">
            <a:extLst>
              <a:ext uri="{FF2B5EF4-FFF2-40B4-BE49-F238E27FC236}">
                <a16:creationId xmlns:a16="http://schemas.microsoft.com/office/drawing/2014/main" id="{4902E813-98AD-293C-C5E7-4C1481B349F1}"/>
              </a:ext>
            </a:extLst>
          </p:cNvPr>
          <p:cNvSpPr>
            <a:spLocks noGrp="1"/>
          </p:cNvSpPr>
          <p:nvPr>
            <p:ph type="sldNum" sz="quarter" idx="12"/>
          </p:nvPr>
        </p:nvSpPr>
        <p:spPr>
          <a:xfrm>
            <a:off x="8610599" y="6432550"/>
            <a:ext cx="3369733" cy="365125"/>
          </a:xfrm>
        </p:spPr>
        <p:txBody>
          <a:bodyPr/>
          <a:lstStyle/>
          <a:p>
            <a:fld id="{49EC5416-78B8-4F37-B286-A40543F63F6D}" type="slidenum">
              <a:rPr lang="en-US" smtClean="0"/>
              <a:pPr/>
              <a:t>4</a:t>
            </a:fld>
            <a:endParaRPr lang="en-US"/>
          </a:p>
        </p:txBody>
      </p:sp>
      <p:sp>
        <p:nvSpPr>
          <p:cNvPr id="5" name="TextBox 4">
            <a:extLst>
              <a:ext uri="{FF2B5EF4-FFF2-40B4-BE49-F238E27FC236}">
                <a16:creationId xmlns:a16="http://schemas.microsoft.com/office/drawing/2014/main" id="{613902A9-6754-1FEF-7162-3173AFC66920}"/>
              </a:ext>
            </a:extLst>
          </p:cNvPr>
          <p:cNvSpPr txBox="1"/>
          <p:nvPr/>
        </p:nvSpPr>
        <p:spPr>
          <a:xfrm>
            <a:off x="1834912" y="2497027"/>
            <a:ext cx="9662160" cy="1015663"/>
          </a:xfrm>
          <a:prstGeom prst="rect">
            <a:avLst/>
          </a:prstGeom>
          <a:noFill/>
        </p:spPr>
        <p:txBody>
          <a:bodyPr wrap="square">
            <a:spAutoFit/>
          </a:bodyPr>
          <a:lstStyle/>
          <a:p>
            <a:pPr marL="400050" indent="-400050">
              <a:buAutoNum type="romanUcPeriod"/>
            </a:pPr>
            <a:r>
              <a:rPr lang="lt-LT" sz="3000" b="1" dirty="0">
                <a:latin typeface="+mj-lt"/>
              </a:rPr>
              <a:t>Prisijungimas prie ataskaitų teikimo modulio</a:t>
            </a:r>
          </a:p>
          <a:p>
            <a:endParaRPr lang="lt-LT" sz="3000" dirty="0">
              <a:latin typeface="+mj-lt"/>
            </a:endParaRPr>
          </a:p>
        </p:txBody>
      </p:sp>
    </p:spTree>
    <p:extLst>
      <p:ext uri="{BB962C8B-B14F-4D97-AF65-F5344CB8AC3E}">
        <p14:creationId xmlns:p14="http://schemas.microsoft.com/office/powerpoint/2010/main" val="29012561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aveikslėlis 9"/>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7" name="Pavadinimas 1"/>
          <p:cNvSpPr>
            <a:spLocks noGrp="1"/>
          </p:cNvSpPr>
          <p:nvPr>
            <p:ph type="title"/>
          </p:nvPr>
        </p:nvSpPr>
        <p:spPr>
          <a:xfrm>
            <a:off x="855406" y="1"/>
            <a:ext cx="9072368" cy="683342"/>
          </a:xfrm>
        </p:spPr>
        <p:txBody>
          <a:bodyPr>
            <a:noAutofit/>
          </a:bodyPr>
          <a:lstStyle/>
          <a:p>
            <a:r>
              <a:rPr lang="lt-LT" sz="2600" b="1" dirty="0">
                <a:latin typeface="+mn-lt"/>
              </a:rPr>
              <a:t>Prisijungimas prie Ataskaitų teikimo modulio (a)</a:t>
            </a:r>
            <a:endParaRPr lang="en-US" sz="2600" b="1" dirty="0">
              <a:solidFill>
                <a:srgbClr val="FF0000"/>
              </a:solidFill>
              <a:latin typeface="+mn-lt"/>
            </a:endParaRPr>
          </a:p>
        </p:txBody>
      </p:sp>
      <p:sp>
        <p:nvSpPr>
          <p:cNvPr id="2" name="Slide Number Placeholder 1">
            <a:extLst>
              <a:ext uri="{FF2B5EF4-FFF2-40B4-BE49-F238E27FC236}">
                <a16:creationId xmlns:a16="http://schemas.microsoft.com/office/drawing/2014/main" id="{ED97F7AC-C16B-B2E0-91F7-0C6B2CA2A06E}"/>
              </a:ext>
            </a:extLst>
          </p:cNvPr>
          <p:cNvSpPr>
            <a:spLocks noGrp="1"/>
          </p:cNvSpPr>
          <p:nvPr>
            <p:ph type="sldNum" sz="quarter" idx="12"/>
          </p:nvPr>
        </p:nvSpPr>
        <p:spPr>
          <a:xfrm>
            <a:off x="8610599" y="6432550"/>
            <a:ext cx="3337217" cy="365125"/>
          </a:xfrm>
        </p:spPr>
        <p:txBody>
          <a:bodyPr/>
          <a:lstStyle/>
          <a:p>
            <a:fld id="{49EC5416-78B8-4F37-B286-A40543F63F6D}" type="slidenum">
              <a:rPr lang="en-US" smtClean="0"/>
              <a:pPr/>
              <a:t>5</a:t>
            </a:fld>
            <a:endParaRPr lang="en-US"/>
          </a:p>
        </p:txBody>
      </p:sp>
      <p:sp>
        <p:nvSpPr>
          <p:cNvPr id="4" name="TextBox 3">
            <a:extLst>
              <a:ext uri="{FF2B5EF4-FFF2-40B4-BE49-F238E27FC236}">
                <a16:creationId xmlns:a16="http://schemas.microsoft.com/office/drawing/2014/main" id="{3C609A5A-F2EC-68BF-FBE1-16DCCE69A834}"/>
              </a:ext>
            </a:extLst>
          </p:cNvPr>
          <p:cNvSpPr txBox="1"/>
          <p:nvPr/>
        </p:nvSpPr>
        <p:spPr>
          <a:xfrm>
            <a:off x="855406" y="493987"/>
            <a:ext cx="10718526" cy="1337482"/>
          </a:xfrm>
          <a:prstGeom prst="rect">
            <a:avLst/>
          </a:prstGeom>
          <a:noFill/>
        </p:spPr>
        <p:txBody>
          <a:bodyPr wrap="square" rtlCol="0">
            <a:spAutoFit/>
          </a:bodyPr>
          <a:lstStyle/>
          <a:p>
            <a:pPr marL="252000" indent="-324000">
              <a:lnSpc>
                <a:spcPct val="114000"/>
              </a:lnSpc>
            </a:pPr>
            <a:r>
              <a:rPr lang="lt-LT" dirty="0"/>
              <a:t>1. Norėdami prisijungti prie VPT-SSO, tinklalapyje </a:t>
            </a:r>
            <a:r>
              <a:rPr lang="lt-LT" dirty="0">
                <a:hlinkClick r:id="rId3"/>
              </a:rPr>
              <a:t>https://eviesiejipirkimai.lt/vpt-sso/login</a:t>
            </a:r>
            <a:endParaRPr lang="lt-LT" dirty="0"/>
          </a:p>
          <a:p>
            <a:pPr marL="252000" indent="-324000">
              <a:lnSpc>
                <a:spcPct val="114000"/>
              </a:lnSpc>
            </a:pPr>
            <a:r>
              <a:rPr lang="lt-LT" dirty="0"/>
              <a:t>įveskite naudotojo vardą ir slaptažodį. Jei nepavyksta, pasinaudokite funkcionalumu „Pamiršote slaptažodį?“</a:t>
            </a:r>
            <a:r>
              <a:rPr lang="en-US" dirty="0"/>
              <a:t>.</a:t>
            </a:r>
            <a:endParaRPr lang="lt-LT" dirty="0"/>
          </a:p>
          <a:p>
            <a:pPr marL="252000" indent="-324000">
              <a:lnSpc>
                <a:spcPct val="114000"/>
              </a:lnSpc>
            </a:pPr>
            <a:r>
              <a:rPr lang="lt-LT"/>
              <a:t>2-3</a:t>
            </a:r>
            <a:r>
              <a:rPr lang="lt-LT" dirty="0"/>
              <a:t>. Prisijungę, skiltyje „Ataskaitos“ pasirinkite „Įmonės ataskaitos“.</a:t>
            </a:r>
          </a:p>
          <a:p>
            <a:pPr marL="252000" indent="-324000">
              <a:lnSpc>
                <a:spcPct val="114000"/>
              </a:lnSpc>
            </a:pPr>
            <a:endParaRPr lang="lt-LT" dirty="0"/>
          </a:p>
        </p:txBody>
      </p:sp>
      <p:sp>
        <p:nvSpPr>
          <p:cNvPr id="11" name="Flowchart: Connector 10">
            <a:extLst>
              <a:ext uri="{FF2B5EF4-FFF2-40B4-BE49-F238E27FC236}">
                <a16:creationId xmlns:a16="http://schemas.microsoft.com/office/drawing/2014/main" id="{E5206D71-A2CD-487F-0265-75DC9EAAB0B6}"/>
              </a:ext>
            </a:extLst>
          </p:cNvPr>
          <p:cNvSpPr/>
          <p:nvPr/>
        </p:nvSpPr>
        <p:spPr>
          <a:xfrm>
            <a:off x="684185" y="4416770"/>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lowchart: Connector 12">
            <a:extLst>
              <a:ext uri="{FF2B5EF4-FFF2-40B4-BE49-F238E27FC236}">
                <a16:creationId xmlns:a16="http://schemas.microsoft.com/office/drawing/2014/main" id="{5C5E4845-215B-BABE-3089-7D796BCB7E12}"/>
              </a:ext>
            </a:extLst>
          </p:cNvPr>
          <p:cNvSpPr/>
          <p:nvPr/>
        </p:nvSpPr>
        <p:spPr>
          <a:xfrm>
            <a:off x="6205688" y="4933772"/>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8E0C0627-84FF-ABD0-4A4F-F6601A8DDE95}"/>
              </a:ext>
            </a:extLst>
          </p:cNvPr>
          <p:cNvSpPr txBox="1"/>
          <p:nvPr/>
        </p:nvSpPr>
        <p:spPr>
          <a:xfrm>
            <a:off x="763604" y="4431268"/>
            <a:ext cx="432000" cy="369332"/>
          </a:xfrm>
          <a:prstGeom prst="rect">
            <a:avLst/>
          </a:prstGeom>
          <a:noFill/>
        </p:spPr>
        <p:txBody>
          <a:bodyPr wrap="square" rtlCol="0">
            <a:spAutoFit/>
          </a:bodyPr>
          <a:lstStyle/>
          <a:p>
            <a:r>
              <a:rPr lang="lt-LT" b="1" dirty="0">
                <a:solidFill>
                  <a:srgbClr val="FF0000"/>
                </a:solidFill>
              </a:rPr>
              <a:t>1</a:t>
            </a:r>
            <a:endParaRPr lang="en-US" b="1" dirty="0">
              <a:solidFill>
                <a:srgbClr val="FF0000"/>
              </a:solidFill>
            </a:endParaRPr>
          </a:p>
        </p:txBody>
      </p:sp>
      <p:sp>
        <p:nvSpPr>
          <p:cNvPr id="15" name="TextBox 14">
            <a:extLst>
              <a:ext uri="{FF2B5EF4-FFF2-40B4-BE49-F238E27FC236}">
                <a16:creationId xmlns:a16="http://schemas.microsoft.com/office/drawing/2014/main" id="{525CBCE6-56C6-49EA-11E8-38E611E21BBC}"/>
              </a:ext>
            </a:extLst>
          </p:cNvPr>
          <p:cNvSpPr txBox="1"/>
          <p:nvPr/>
        </p:nvSpPr>
        <p:spPr>
          <a:xfrm>
            <a:off x="6284227" y="4975432"/>
            <a:ext cx="445773" cy="646331"/>
          </a:xfrm>
          <a:prstGeom prst="rect">
            <a:avLst/>
          </a:prstGeom>
          <a:noFill/>
        </p:spPr>
        <p:txBody>
          <a:bodyPr wrap="square" rtlCol="0">
            <a:spAutoFit/>
          </a:bodyPr>
          <a:lstStyle/>
          <a:p>
            <a:r>
              <a:rPr lang="lt-LT" b="1" dirty="0">
                <a:solidFill>
                  <a:srgbClr val="FF0000"/>
                </a:solidFill>
              </a:rPr>
              <a:t>2</a:t>
            </a:r>
          </a:p>
          <a:p>
            <a:endParaRPr lang="en-US" b="1" dirty="0">
              <a:solidFill>
                <a:srgbClr val="FF0000"/>
              </a:solidFill>
            </a:endParaRPr>
          </a:p>
        </p:txBody>
      </p:sp>
      <p:pic>
        <p:nvPicPr>
          <p:cNvPr id="21" name="Picture 20">
            <a:extLst>
              <a:ext uri="{FF2B5EF4-FFF2-40B4-BE49-F238E27FC236}">
                <a16:creationId xmlns:a16="http://schemas.microsoft.com/office/drawing/2014/main" id="{08C30C36-9C33-75A7-29DF-D5111175DD09}"/>
              </a:ext>
            </a:extLst>
          </p:cNvPr>
          <p:cNvPicPr>
            <a:picLocks noChangeAspect="1"/>
          </p:cNvPicPr>
          <p:nvPr/>
        </p:nvPicPr>
        <p:blipFill>
          <a:blip r:embed="rId4"/>
          <a:stretch>
            <a:fillRect/>
          </a:stretch>
        </p:blipFill>
        <p:spPr>
          <a:xfrm>
            <a:off x="6822312" y="1531173"/>
            <a:ext cx="3099006" cy="4509705"/>
          </a:xfrm>
          <a:prstGeom prst="rect">
            <a:avLst/>
          </a:prstGeom>
        </p:spPr>
      </p:pic>
      <p:sp>
        <p:nvSpPr>
          <p:cNvPr id="22" name="Rectangle 21">
            <a:extLst>
              <a:ext uri="{FF2B5EF4-FFF2-40B4-BE49-F238E27FC236}">
                <a16:creationId xmlns:a16="http://schemas.microsoft.com/office/drawing/2014/main" id="{018D297F-0362-52F7-8B56-A0A21CD99172}"/>
              </a:ext>
            </a:extLst>
          </p:cNvPr>
          <p:cNvSpPr/>
          <p:nvPr/>
        </p:nvSpPr>
        <p:spPr>
          <a:xfrm>
            <a:off x="6892041" y="4975431"/>
            <a:ext cx="2940217" cy="444045"/>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2AF952B-1FD4-D78F-D477-ED325ECC9343}"/>
              </a:ext>
            </a:extLst>
          </p:cNvPr>
          <p:cNvPicPr>
            <a:picLocks noChangeAspect="1"/>
          </p:cNvPicPr>
          <p:nvPr/>
        </p:nvPicPr>
        <p:blipFill>
          <a:blip r:embed="rId5"/>
          <a:stretch>
            <a:fillRect/>
          </a:stretch>
        </p:blipFill>
        <p:spPr>
          <a:xfrm>
            <a:off x="1425558" y="1818428"/>
            <a:ext cx="3805084" cy="4234917"/>
          </a:xfrm>
          <a:prstGeom prst="rect">
            <a:avLst/>
          </a:prstGeom>
        </p:spPr>
      </p:pic>
      <p:sp>
        <p:nvSpPr>
          <p:cNvPr id="6" name="Rectangle 5">
            <a:extLst>
              <a:ext uri="{FF2B5EF4-FFF2-40B4-BE49-F238E27FC236}">
                <a16:creationId xmlns:a16="http://schemas.microsoft.com/office/drawing/2014/main" id="{CB5336CE-C8A0-607C-CC43-83A2A294BE07}"/>
              </a:ext>
            </a:extLst>
          </p:cNvPr>
          <p:cNvSpPr/>
          <p:nvPr/>
        </p:nvSpPr>
        <p:spPr>
          <a:xfrm>
            <a:off x="1582992" y="5104165"/>
            <a:ext cx="3441291" cy="315312"/>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3E44D06-40CC-4922-A5B0-FA7D9F0B3DD3}"/>
              </a:ext>
            </a:extLst>
          </p:cNvPr>
          <p:cNvSpPr/>
          <p:nvPr/>
        </p:nvSpPr>
        <p:spPr>
          <a:xfrm>
            <a:off x="1582993" y="3878317"/>
            <a:ext cx="3441291" cy="31531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EA85F98-CA38-3D81-0D09-2129BB2D73C8}"/>
              </a:ext>
            </a:extLst>
          </p:cNvPr>
          <p:cNvSpPr/>
          <p:nvPr/>
        </p:nvSpPr>
        <p:spPr>
          <a:xfrm>
            <a:off x="1582993" y="4520348"/>
            <a:ext cx="3569109" cy="413424"/>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0F4E1D98-AF8B-D0E8-FE59-FFC05C5A87E1}"/>
              </a:ext>
            </a:extLst>
          </p:cNvPr>
          <p:cNvPicPr>
            <a:picLocks noChangeAspect="1"/>
          </p:cNvPicPr>
          <p:nvPr/>
        </p:nvPicPr>
        <p:blipFill>
          <a:blip r:embed="rId6"/>
          <a:stretch>
            <a:fillRect/>
          </a:stretch>
        </p:blipFill>
        <p:spPr>
          <a:xfrm>
            <a:off x="1396768" y="6085922"/>
            <a:ext cx="9980179" cy="594177"/>
          </a:xfrm>
          <a:prstGeom prst="rect">
            <a:avLst/>
          </a:prstGeom>
        </p:spPr>
      </p:pic>
      <p:sp>
        <p:nvSpPr>
          <p:cNvPr id="17" name="Flowchart: Connector 16">
            <a:extLst>
              <a:ext uri="{FF2B5EF4-FFF2-40B4-BE49-F238E27FC236}">
                <a16:creationId xmlns:a16="http://schemas.microsoft.com/office/drawing/2014/main" id="{C4D12085-E37F-FC92-C310-721D10829A1F}"/>
              </a:ext>
            </a:extLst>
          </p:cNvPr>
          <p:cNvSpPr/>
          <p:nvPr/>
        </p:nvSpPr>
        <p:spPr>
          <a:xfrm>
            <a:off x="763604" y="6122575"/>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F095FACE-822E-0734-47D3-50D69D1461AC}"/>
              </a:ext>
            </a:extLst>
          </p:cNvPr>
          <p:cNvSpPr txBox="1"/>
          <p:nvPr/>
        </p:nvSpPr>
        <p:spPr>
          <a:xfrm>
            <a:off x="763604" y="6148013"/>
            <a:ext cx="432000" cy="369332"/>
          </a:xfrm>
          <a:prstGeom prst="rect">
            <a:avLst/>
          </a:prstGeom>
          <a:noFill/>
        </p:spPr>
        <p:txBody>
          <a:bodyPr wrap="square" rtlCol="0">
            <a:spAutoFit/>
          </a:bodyPr>
          <a:lstStyle/>
          <a:p>
            <a:r>
              <a:rPr lang="lt-LT" b="1" dirty="0">
                <a:solidFill>
                  <a:srgbClr val="FF0000"/>
                </a:solidFill>
              </a:rPr>
              <a:t> 3</a:t>
            </a:r>
            <a:endParaRPr lang="en-US" b="1" dirty="0">
              <a:solidFill>
                <a:srgbClr val="FF0000"/>
              </a:solidFill>
            </a:endParaRPr>
          </a:p>
        </p:txBody>
      </p:sp>
      <p:sp>
        <p:nvSpPr>
          <p:cNvPr id="20" name="Rectangle 19">
            <a:extLst>
              <a:ext uri="{FF2B5EF4-FFF2-40B4-BE49-F238E27FC236}">
                <a16:creationId xmlns:a16="http://schemas.microsoft.com/office/drawing/2014/main" id="{EE74031F-2E8A-D970-49FF-D76646EEF0A8}"/>
              </a:ext>
            </a:extLst>
          </p:cNvPr>
          <p:cNvSpPr/>
          <p:nvPr/>
        </p:nvSpPr>
        <p:spPr>
          <a:xfrm>
            <a:off x="9124335" y="6156226"/>
            <a:ext cx="1297859" cy="42545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054186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aveikslėlis 9"/>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44227" y="5417836"/>
            <a:ext cx="2527816" cy="1470849"/>
          </a:xfrm>
          <a:prstGeom prst="rect">
            <a:avLst/>
          </a:prstGeom>
        </p:spPr>
      </p:pic>
      <p:sp>
        <p:nvSpPr>
          <p:cNvPr id="13" name="Pavadinimas 1"/>
          <p:cNvSpPr>
            <a:spLocks noGrp="1"/>
          </p:cNvSpPr>
          <p:nvPr>
            <p:ph type="title"/>
          </p:nvPr>
        </p:nvSpPr>
        <p:spPr>
          <a:xfrm>
            <a:off x="690464" y="341645"/>
            <a:ext cx="11298335" cy="1138984"/>
          </a:xfrm>
        </p:spPr>
        <p:txBody>
          <a:bodyPr>
            <a:noAutofit/>
          </a:bodyPr>
          <a:lstStyle/>
          <a:p>
            <a:r>
              <a:rPr lang="lt-LT" sz="2600" b="1" dirty="0">
                <a:latin typeface="+mn-lt"/>
              </a:rPr>
              <a:t>Prisijungimas prie Ataskaitų teikimo modulio (b) </a:t>
            </a:r>
            <a:r>
              <a:rPr lang="lt-LT" sz="2000" b="1" dirty="0"/>
              <a:t> </a:t>
            </a:r>
            <a:br>
              <a:rPr lang="lt-LT" sz="2600" b="1" dirty="0">
                <a:latin typeface="+mn-lt"/>
              </a:rPr>
            </a:br>
            <a:endParaRPr lang="en-US" sz="2600" b="1" dirty="0">
              <a:solidFill>
                <a:srgbClr val="FF0000"/>
              </a:solidFill>
              <a:latin typeface="+mn-lt"/>
            </a:endParaRPr>
          </a:p>
        </p:txBody>
      </p:sp>
      <p:sp>
        <p:nvSpPr>
          <p:cNvPr id="2" name="Slide Number Placeholder 1">
            <a:extLst>
              <a:ext uri="{FF2B5EF4-FFF2-40B4-BE49-F238E27FC236}">
                <a16:creationId xmlns:a16="http://schemas.microsoft.com/office/drawing/2014/main" id="{C25D88AF-B81F-90A0-9392-38D5610E8CD4}"/>
              </a:ext>
            </a:extLst>
          </p:cNvPr>
          <p:cNvSpPr>
            <a:spLocks noGrp="1"/>
          </p:cNvSpPr>
          <p:nvPr>
            <p:ph type="sldNum" sz="quarter" idx="12"/>
          </p:nvPr>
        </p:nvSpPr>
        <p:spPr>
          <a:xfrm>
            <a:off x="8610600" y="6378429"/>
            <a:ext cx="3378200" cy="365125"/>
          </a:xfrm>
        </p:spPr>
        <p:txBody>
          <a:bodyPr/>
          <a:lstStyle/>
          <a:p>
            <a:fld id="{49EC5416-78B8-4F37-B286-A40543F63F6D}" type="slidenum">
              <a:rPr lang="en-US" smtClean="0"/>
              <a:pPr/>
              <a:t>6</a:t>
            </a:fld>
            <a:endParaRPr lang="en-US" dirty="0"/>
          </a:p>
        </p:txBody>
      </p:sp>
      <p:sp>
        <p:nvSpPr>
          <p:cNvPr id="4" name="TextBox 3">
            <a:extLst>
              <a:ext uri="{FF2B5EF4-FFF2-40B4-BE49-F238E27FC236}">
                <a16:creationId xmlns:a16="http://schemas.microsoft.com/office/drawing/2014/main" id="{C78ED9AC-8168-E4C4-0246-38522377F2B1}"/>
              </a:ext>
            </a:extLst>
          </p:cNvPr>
          <p:cNvSpPr txBox="1"/>
          <p:nvPr/>
        </p:nvSpPr>
        <p:spPr>
          <a:xfrm>
            <a:off x="690465" y="1032387"/>
            <a:ext cx="10993460" cy="2916439"/>
          </a:xfrm>
          <a:prstGeom prst="rect">
            <a:avLst/>
          </a:prstGeom>
          <a:noFill/>
        </p:spPr>
        <p:txBody>
          <a:bodyPr wrap="square" rtlCol="0">
            <a:spAutoFit/>
          </a:bodyPr>
          <a:lstStyle/>
          <a:p>
            <a:pPr indent="-324000">
              <a:lnSpc>
                <a:spcPct val="114000"/>
              </a:lnSpc>
            </a:pPr>
            <a:r>
              <a:rPr lang="lt-LT" dirty="0"/>
              <a:t>4. CPO statusą turintis pirkimų vykdytojas, teiksiantis Atn-1 formos ataskaitas tiek už save, tiek už pavaldžias įstaigas, prieš pradėdamas pildyti ataskaitas turi sudaryti pavaldžių įstaigų sąrašą. Tam pasirinkite „Pavaldžios įstaigos“. Į šį sąrašą CPO taip pat turi įtraukti savo duomenis.</a:t>
            </a:r>
          </a:p>
          <a:p>
            <a:pPr indent="-324000">
              <a:lnSpc>
                <a:spcPct val="114000"/>
              </a:lnSpc>
            </a:pPr>
            <a:r>
              <a:rPr lang="lt-LT" dirty="0"/>
              <a:t>5. Pasirinkę „Pridėti naują“, užpildykite visą reikalingą informaciją apie pavaldžią įstaigą ir ją išsaugokite. Pavaldžių įstaigų sąrašas pildomas tik vieną kartą, o vėliau prireikus atnaujinamas. Pasikeitus įstaigų statusui, duomenys gali būti koreguojami arba ištrinami.</a:t>
            </a:r>
          </a:p>
          <a:p>
            <a:pPr indent="-324000">
              <a:lnSpc>
                <a:spcPct val="114000"/>
              </a:lnSpc>
            </a:pPr>
            <a:r>
              <a:rPr lang="lt-LT" dirty="0"/>
              <a:t>6. Užpildžius pavaldžių įstaigų sąrašą, spauskite „Grįžti atgal“.</a:t>
            </a:r>
          </a:p>
          <a:p>
            <a:pPr indent="-324000">
              <a:lnSpc>
                <a:spcPct val="114000"/>
              </a:lnSpc>
            </a:pPr>
            <a:endParaRPr lang="lt-LT" dirty="0"/>
          </a:p>
          <a:p>
            <a:pPr indent="-324000">
              <a:lnSpc>
                <a:spcPct val="114000"/>
              </a:lnSpc>
            </a:pPr>
            <a:endParaRPr lang="lt-LT" dirty="0"/>
          </a:p>
        </p:txBody>
      </p:sp>
      <p:sp>
        <p:nvSpPr>
          <p:cNvPr id="12" name="Flowchart: Connector 11">
            <a:extLst>
              <a:ext uri="{FF2B5EF4-FFF2-40B4-BE49-F238E27FC236}">
                <a16:creationId xmlns:a16="http://schemas.microsoft.com/office/drawing/2014/main" id="{093CB87E-4B63-BFDC-F442-EF5F7FE9E932}"/>
              </a:ext>
            </a:extLst>
          </p:cNvPr>
          <p:cNvSpPr/>
          <p:nvPr/>
        </p:nvSpPr>
        <p:spPr>
          <a:xfrm>
            <a:off x="244195" y="3609695"/>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0670E414-A2B2-F730-E3D6-C5250CBDC345}"/>
              </a:ext>
            </a:extLst>
          </p:cNvPr>
          <p:cNvSpPr txBox="1"/>
          <p:nvPr/>
        </p:nvSpPr>
        <p:spPr>
          <a:xfrm>
            <a:off x="288186" y="3641029"/>
            <a:ext cx="432000" cy="369332"/>
          </a:xfrm>
          <a:prstGeom prst="rect">
            <a:avLst/>
          </a:prstGeom>
          <a:noFill/>
        </p:spPr>
        <p:txBody>
          <a:bodyPr wrap="square" rtlCol="0">
            <a:spAutoFit/>
          </a:bodyPr>
          <a:lstStyle/>
          <a:p>
            <a:r>
              <a:rPr lang="lt-LT" b="1" dirty="0">
                <a:solidFill>
                  <a:srgbClr val="FF0000"/>
                </a:solidFill>
              </a:rPr>
              <a:t>4</a:t>
            </a:r>
            <a:endParaRPr lang="en-US" b="1" dirty="0">
              <a:solidFill>
                <a:srgbClr val="FF0000"/>
              </a:solidFill>
            </a:endParaRPr>
          </a:p>
        </p:txBody>
      </p:sp>
      <p:sp>
        <p:nvSpPr>
          <p:cNvPr id="17" name="TextBox 16">
            <a:extLst>
              <a:ext uri="{FF2B5EF4-FFF2-40B4-BE49-F238E27FC236}">
                <a16:creationId xmlns:a16="http://schemas.microsoft.com/office/drawing/2014/main" id="{D1E9BE4C-7BE3-83D8-BEC5-B913CC2EC78D}"/>
              </a:ext>
            </a:extLst>
          </p:cNvPr>
          <p:cNvSpPr txBox="1"/>
          <p:nvPr/>
        </p:nvSpPr>
        <p:spPr>
          <a:xfrm>
            <a:off x="11280825" y="5386502"/>
            <a:ext cx="432000" cy="369332"/>
          </a:xfrm>
          <a:prstGeom prst="rect">
            <a:avLst/>
          </a:prstGeom>
          <a:noFill/>
        </p:spPr>
        <p:txBody>
          <a:bodyPr wrap="square" rtlCol="0">
            <a:spAutoFit/>
          </a:bodyPr>
          <a:lstStyle/>
          <a:p>
            <a:r>
              <a:rPr lang="lt-LT" b="1" dirty="0">
                <a:solidFill>
                  <a:srgbClr val="FF0000"/>
                </a:solidFill>
              </a:rPr>
              <a:t>5</a:t>
            </a:r>
            <a:endParaRPr lang="en-US" b="1" dirty="0">
              <a:solidFill>
                <a:srgbClr val="FF0000"/>
              </a:solidFill>
            </a:endParaRPr>
          </a:p>
        </p:txBody>
      </p:sp>
      <p:sp>
        <p:nvSpPr>
          <p:cNvPr id="19" name="Flowchart: Connector 18">
            <a:extLst>
              <a:ext uri="{FF2B5EF4-FFF2-40B4-BE49-F238E27FC236}">
                <a16:creationId xmlns:a16="http://schemas.microsoft.com/office/drawing/2014/main" id="{7A0D4A46-B5E0-F176-692C-92A27FFA9162}"/>
              </a:ext>
            </a:extLst>
          </p:cNvPr>
          <p:cNvSpPr/>
          <p:nvPr/>
        </p:nvSpPr>
        <p:spPr>
          <a:xfrm>
            <a:off x="11217287" y="5355168"/>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897196E-7251-32E5-E20D-431E52C0E990}"/>
              </a:ext>
            </a:extLst>
          </p:cNvPr>
          <p:cNvPicPr>
            <a:picLocks noChangeAspect="1"/>
          </p:cNvPicPr>
          <p:nvPr/>
        </p:nvPicPr>
        <p:blipFill>
          <a:blip r:embed="rId3"/>
          <a:stretch>
            <a:fillRect/>
          </a:stretch>
        </p:blipFill>
        <p:spPr>
          <a:xfrm>
            <a:off x="795931" y="3325246"/>
            <a:ext cx="10342521" cy="1604161"/>
          </a:xfrm>
          <a:prstGeom prst="rect">
            <a:avLst/>
          </a:prstGeom>
        </p:spPr>
      </p:pic>
      <p:sp>
        <p:nvSpPr>
          <p:cNvPr id="18" name="Rectangle 17">
            <a:extLst>
              <a:ext uri="{FF2B5EF4-FFF2-40B4-BE49-F238E27FC236}">
                <a16:creationId xmlns:a16="http://schemas.microsoft.com/office/drawing/2014/main" id="{AC91DEEB-E198-470B-B835-F65DF0C356F5}"/>
              </a:ext>
            </a:extLst>
          </p:cNvPr>
          <p:cNvSpPr/>
          <p:nvPr/>
        </p:nvSpPr>
        <p:spPr>
          <a:xfrm>
            <a:off x="890602" y="3748036"/>
            <a:ext cx="1410471" cy="20079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avadinimas 1">
            <a:extLst>
              <a:ext uri="{FF2B5EF4-FFF2-40B4-BE49-F238E27FC236}">
                <a16:creationId xmlns:a16="http://schemas.microsoft.com/office/drawing/2014/main" id="{A109DD1D-0FAF-66EA-6EE6-C42B70422E50}"/>
              </a:ext>
            </a:extLst>
          </p:cNvPr>
          <p:cNvSpPr txBox="1">
            <a:spLocks/>
          </p:cNvSpPr>
          <p:nvPr/>
        </p:nvSpPr>
        <p:spPr>
          <a:xfrm>
            <a:off x="5311646" y="-4451"/>
            <a:ext cx="11423338" cy="60466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lt-LT" sz="2600" b="1" dirty="0"/>
            </a:br>
            <a:r>
              <a:rPr lang="lt-LT" sz="2000" dirty="0">
                <a:solidFill>
                  <a:srgbClr val="FF0000"/>
                </a:solidFill>
                <a:latin typeface="+mn-lt"/>
              </a:rPr>
              <a:t>Aktualu CPO ir pildantiems ataskaitas už kitus pirkimų vykdytojus</a:t>
            </a:r>
            <a:br>
              <a:rPr lang="lt-LT" sz="2600" b="1" dirty="0">
                <a:latin typeface="+mn-lt"/>
              </a:rPr>
            </a:br>
            <a:endParaRPr lang="en-US" sz="2600" b="1" dirty="0">
              <a:solidFill>
                <a:srgbClr val="FF0000"/>
              </a:solidFill>
              <a:latin typeface="+mn-lt"/>
            </a:endParaRPr>
          </a:p>
        </p:txBody>
      </p:sp>
      <p:pic>
        <p:nvPicPr>
          <p:cNvPr id="5" name="Picture 4">
            <a:extLst>
              <a:ext uri="{FF2B5EF4-FFF2-40B4-BE49-F238E27FC236}">
                <a16:creationId xmlns:a16="http://schemas.microsoft.com/office/drawing/2014/main" id="{37205ABA-99FA-A56B-F97F-5091883DFCA9}"/>
              </a:ext>
            </a:extLst>
          </p:cNvPr>
          <p:cNvPicPr>
            <a:picLocks noChangeAspect="1"/>
          </p:cNvPicPr>
          <p:nvPr/>
        </p:nvPicPr>
        <p:blipFill>
          <a:blip r:embed="rId4"/>
          <a:stretch>
            <a:fillRect/>
          </a:stretch>
        </p:blipFill>
        <p:spPr>
          <a:xfrm>
            <a:off x="795932" y="5041101"/>
            <a:ext cx="10342520" cy="1138771"/>
          </a:xfrm>
          <a:prstGeom prst="rect">
            <a:avLst/>
          </a:prstGeom>
        </p:spPr>
      </p:pic>
      <p:sp>
        <p:nvSpPr>
          <p:cNvPr id="15" name="Flowchart: Connector 14">
            <a:extLst>
              <a:ext uri="{FF2B5EF4-FFF2-40B4-BE49-F238E27FC236}">
                <a16:creationId xmlns:a16="http://schemas.microsoft.com/office/drawing/2014/main" id="{DDEE0148-50A0-F7D8-85F3-C267A080A7F7}"/>
              </a:ext>
            </a:extLst>
          </p:cNvPr>
          <p:cNvSpPr/>
          <p:nvPr/>
        </p:nvSpPr>
        <p:spPr>
          <a:xfrm>
            <a:off x="9553153" y="6242764"/>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C9815C99-6C04-077B-83BC-A5F7E06662A7}"/>
              </a:ext>
            </a:extLst>
          </p:cNvPr>
          <p:cNvSpPr txBox="1"/>
          <p:nvPr/>
        </p:nvSpPr>
        <p:spPr>
          <a:xfrm>
            <a:off x="9614759" y="6274098"/>
            <a:ext cx="274331" cy="369332"/>
          </a:xfrm>
          <a:prstGeom prst="rect">
            <a:avLst/>
          </a:prstGeom>
          <a:noFill/>
        </p:spPr>
        <p:txBody>
          <a:bodyPr wrap="square">
            <a:spAutoFit/>
          </a:bodyPr>
          <a:lstStyle/>
          <a:p>
            <a:r>
              <a:rPr lang="lt-LT" sz="1800" b="1" dirty="0">
                <a:solidFill>
                  <a:srgbClr val="FF0000"/>
                </a:solidFill>
              </a:rPr>
              <a:t>6</a:t>
            </a:r>
            <a:endParaRPr lang="en-US" sz="1800" b="1" dirty="0">
              <a:solidFill>
                <a:srgbClr val="FF0000"/>
              </a:solidFill>
            </a:endParaRPr>
          </a:p>
        </p:txBody>
      </p:sp>
      <p:sp>
        <p:nvSpPr>
          <p:cNvPr id="23" name="Rectangle 22">
            <a:extLst>
              <a:ext uri="{FF2B5EF4-FFF2-40B4-BE49-F238E27FC236}">
                <a16:creationId xmlns:a16="http://schemas.microsoft.com/office/drawing/2014/main" id="{AC9628CA-EFED-B7DB-C518-948FD44FC209}"/>
              </a:ext>
            </a:extLst>
          </p:cNvPr>
          <p:cNvSpPr/>
          <p:nvPr/>
        </p:nvSpPr>
        <p:spPr>
          <a:xfrm>
            <a:off x="10209126" y="5417836"/>
            <a:ext cx="814189" cy="325538"/>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A08FFB3-2791-E5A5-D2B0-9F6F512E0BA0}"/>
              </a:ext>
            </a:extLst>
          </p:cNvPr>
          <p:cNvSpPr/>
          <p:nvPr/>
        </p:nvSpPr>
        <p:spPr>
          <a:xfrm>
            <a:off x="9365064" y="5417836"/>
            <a:ext cx="773723" cy="325538"/>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513457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45D0A-C817-8D80-B6ED-EC31BD06FB96}"/>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52863EC6-0787-FAD3-FD69-8DB489C660E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91059606-B875-4269-E6D0-843772CE67BE}"/>
              </a:ext>
            </a:extLst>
          </p:cNvPr>
          <p:cNvSpPr>
            <a:spLocks noGrp="1"/>
          </p:cNvSpPr>
          <p:nvPr>
            <p:ph type="title"/>
          </p:nvPr>
        </p:nvSpPr>
        <p:spPr>
          <a:xfrm>
            <a:off x="821881" y="0"/>
            <a:ext cx="10201434" cy="636104"/>
          </a:xfrm>
        </p:spPr>
        <p:txBody>
          <a:bodyPr>
            <a:noAutofit/>
          </a:bodyPr>
          <a:lstStyle/>
          <a:p>
            <a:br>
              <a:rPr lang="lt-LT" sz="2600" b="1" dirty="0"/>
            </a:br>
            <a:r>
              <a:rPr lang="lt-LT" sz="2600" b="1" dirty="0">
                <a:latin typeface="+mn-lt"/>
              </a:rPr>
              <a:t>Prisijungimas prie Ataskaitų teikimo modulio (c)</a:t>
            </a:r>
            <a:br>
              <a:rPr lang="lt-LT" sz="2600" b="1" dirty="0">
                <a:latin typeface="+mn-lt"/>
              </a:rPr>
            </a:br>
            <a:endParaRPr lang="en-US" sz="2600" b="1" dirty="0">
              <a:solidFill>
                <a:srgbClr val="FF0000"/>
              </a:solidFill>
              <a:latin typeface="+mn-lt"/>
            </a:endParaRPr>
          </a:p>
        </p:txBody>
      </p:sp>
      <p:sp>
        <p:nvSpPr>
          <p:cNvPr id="2" name="Slide Number Placeholder 1">
            <a:extLst>
              <a:ext uri="{FF2B5EF4-FFF2-40B4-BE49-F238E27FC236}">
                <a16:creationId xmlns:a16="http://schemas.microsoft.com/office/drawing/2014/main" id="{EC33E992-8FA6-8305-8292-B0057C56CB96}"/>
              </a:ext>
            </a:extLst>
          </p:cNvPr>
          <p:cNvSpPr>
            <a:spLocks noGrp="1"/>
          </p:cNvSpPr>
          <p:nvPr>
            <p:ph type="sldNum" sz="quarter" idx="12"/>
          </p:nvPr>
        </p:nvSpPr>
        <p:spPr>
          <a:xfrm>
            <a:off x="8610600" y="6432550"/>
            <a:ext cx="3378200" cy="365125"/>
          </a:xfrm>
        </p:spPr>
        <p:txBody>
          <a:bodyPr/>
          <a:lstStyle/>
          <a:p>
            <a:fld id="{49EC5416-78B8-4F37-B286-A40543F63F6D}" type="slidenum">
              <a:rPr lang="en-US" smtClean="0"/>
              <a:pPr/>
              <a:t>7</a:t>
            </a:fld>
            <a:endParaRPr lang="en-US"/>
          </a:p>
        </p:txBody>
      </p:sp>
      <p:sp>
        <p:nvSpPr>
          <p:cNvPr id="4" name="TextBox 3">
            <a:extLst>
              <a:ext uri="{FF2B5EF4-FFF2-40B4-BE49-F238E27FC236}">
                <a16:creationId xmlns:a16="http://schemas.microsoft.com/office/drawing/2014/main" id="{43D14B29-D16E-0206-13C4-BD0BAC8F8676}"/>
              </a:ext>
            </a:extLst>
          </p:cNvPr>
          <p:cNvSpPr txBox="1"/>
          <p:nvPr/>
        </p:nvSpPr>
        <p:spPr>
          <a:xfrm>
            <a:off x="894522" y="556591"/>
            <a:ext cx="10764077" cy="1969065"/>
          </a:xfrm>
          <a:prstGeom prst="rect">
            <a:avLst/>
          </a:prstGeom>
          <a:noFill/>
        </p:spPr>
        <p:txBody>
          <a:bodyPr wrap="square" rtlCol="0">
            <a:spAutoFit/>
          </a:bodyPr>
          <a:lstStyle/>
          <a:p>
            <a:pPr indent="-324000">
              <a:lnSpc>
                <a:spcPct val="114000"/>
              </a:lnSpc>
            </a:pPr>
            <a:r>
              <a:rPr lang="lt-LT" dirty="0"/>
              <a:t>7. Juostoje „PROCEDŪRINĖS ATASKAITOS“ dešinėje spauskite „Išskleisti“.</a:t>
            </a:r>
          </a:p>
          <a:p>
            <a:pPr marL="252000" indent="-324000">
              <a:lnSpc>
                <a:spcPct val="114000"/>
              </a:lnSpc>
            </a:pPr>
            <a:r>
              <a:rPr lang="lt-LT" dirty="0"/>
              <a:t>8. Tuomet spauskite „Kurti naują ataskaitą“.</a:t>
            </a:r>
          </a:p>
          <a:p>
            <a:pPr marL="252000" indent="-324000">
              <a:lnSpc>
                <a:spcPct val="114000"/>
              </a:lnSpc>
            </a:pPr>
            <a:r>
              <a:rPr lang="lt-LT" dirty="0"/>
              <a:t>9. Išsiskleidusiame ataskaitų šablonų sąraše pasirinkite reikiamą ataskaitos šabloną.</a:t>
            </a:r>
          </a:p>
          <a:p>
            <a:pPr indent="-324000" algn="just">
              <a:lnSpc>
                <a:spcPct val="114000"/>
              </a:lnSpc>
            </a:pPr>
            <a:r>
              <a:rPr lang="lt-LT" i="1" dirty="0"/>
              <a:t>Atkreipiame dėmesį, kad ATM Atn-1 formos pirkimo procedūrų ataskaitų šablonai atitinka anksčiau Excel formatu teiktų ataskaitų šablonus.</a:t>
            </a:r>
          </a:p>
          <a:p>
            <a:pPr marL="252000" indent="-324000">
              <a:lnSpc>
                <a:spcPct val="114000"/>
              </a:lnSpc>
            </a:pPr>
            <a:endParaRPr lang="en-US" dirty="0"/>
          </a:p>
        </p:txBody>
      </p:sp>
      <p:sp>
        <p:nvSpPr>
          <p:cNvPr id="12" name="Flowchart: Connector 11">
            <a:extLst>
              <a:ext uri="{FF2B5EF4-FFF2-40B4-BE49-F238E27FC236}">
                <a16:creationId xmlns:a16="http://schemas.microsoft.com/office/drawing/2014/main" id="{116EDF2D-6CF3-4E77-16D1-908A916A0685}"/>
              </a:ext>
            </a:extLst>
          </p:cNvPr>
          <p:cNvSpPr/>
          <p:nvPr/>
        </p:nvSpPr>
        <p:spPr>
          <a:xfrm>
            <a:off x="11603340" y="2309656"/>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4472ADD6-356D-02EB-FB96-47BB634C3D6B}"/>
              </a:ext>
            </a:extLst>
          </p:cNvPr>
          <p:cNvSpPr txBox="1"/>
          <p:nvPr/>
        </p:nvSpPr>
        <p:spPr>
          <a:xfrm>
            <a:off x="11658599" y="2337125"/>
            <a:ext cx="432000" cy="369332"/>
          </a:xfrm>
          <a:prstGeom prst="rect">
            <a:avLst/>
          </a:prstGeom>
          <a:noFill/>
        </p:spPr>
        <p:txBody>
          <a:bodyPr wrap="square" rtlCol="0">
            <a:spAutoFit/>
          </a:bodyPr>
          <a:lstStyle/>
          <a:p>
            <a:r>
              <a:rPr lang="lt-LT" b="1" dirty="0">
                <a:solidFill>
                  <a:srgbClr val="FF0000"/>
                </a:solidFill>
              </a:rPr>
              <a:t>7</a:t>
            </a:r>
            <a:endParaRPr lang="en-US" b="1" dirty="0">
              <a:solidFill>
                <a:srgbClr val="FF0000"/>
              </a:solidFill>
            </a:endParaRPr>
          </a:p>
        </p:txBody>
      </p:sp>
      <p:sp>
        <p:nvSpPr>
          <p:cNvPr id="17" name="TextBox 16">
            <a:extLst>
              <a:ext uri="{FF2B5EF4-FFF2-40B4-BE49-F238E27FC236}">
                <a16:creationId xmlns:a16="http://schemas.microsoft.com/office/drawing/2014/main" id="{FD1A09F0-3E84-F3E3-8118-C24BFAD50002}"/>
              </a:ext>
            </a:extLst>
          </p:cNvPr>
          <p:cNvSpPr txBox="1"/>
          <p:nvPr/>
        </p:nvSpPr>
        <p:spPr>
          <a:xfrm>
            <a:off x="446539" y="2973467"/>
            <a:ext cx="432000" cy="369332"/>
          </a:xfrm>
          <a:prstGeom prst="rect">
            <a:avLst/>
          </a:prstGeom>
          <a:noFill/>
        </p:spPr>
        <p:txBody>
          <a:bodyPr wrap="square" rtlCol="0">
            <a:spAutoFit/>
          </a:bodyPr>
          <a:lstStyle/>
          <a:p>
            <a:r>
              <a:rPr lang="lt-LT" b="1" dirty="0">
                <a:solidFill>
                  <a:srgbClr val="FF0000"/>
                </a:solidFill>
              </a:rPr>
              <a:t>8</a:t>
            </a:r>
            <a:endParaRPr lang="en-US" b="1" dirty="0">
              <a:solidFill>
                <a:srgbClr val="FF0000"/>
              </a:solidFill>
            </a:endParaRPr>
          </a:p>
        </p:txBody>
      </p:sp>
      <p:sp>
        <p:nvSpPr>
          <p:cNvPr id="19" name="Flowchart: Connector 18">
            <a:extLst>
              <a:ext uri="{FF2B5EF4-FFF2-40B4-BE49-F238E27FC236}">
                <a16:creationId xmlns:a16="http://schemas.microsoft.com/office/drawing/2014/main" id="{E4D82CD4-84EA-F41B-050E-C44728C9AFC1}"/>
              </a:ext>
            </a:extLst>
          </p:cNvPr>
          <p:cNvSpPr/>
          <p:nvPr/>
        </p:nvSpPr>
        <p:spPr>
          <a:xfrm>
            <a:off x="389881" y="2939137"/>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B15AFFC4-4DC9-D9C0-89DC-7E59B086570A}"/>
              </a:ext>
            </a:extLst>
          </p:cNvPr>
          <p:cNvPicPr>
            <a:picLocks noChangeAspect="1"/>
          </p:cNvPicPr>
          <p:nvPr/>
        </p:nvPicPr>
        <p:blipFill>
          <a:blip r:embed="rId3"/>
          <a:stretch>
            <a:fillRect/>
          </a:stretch>
        </p:blipFill>
        <p:spPr>
          <a:xfrm>
            <a:off x="962919" y="3571055"/>
            <a:ext cx="10582288" cy="3008303"/>
          </a:xfrm>
          <a:prstGeom prst="rect">
            <a:avLst/>
          </a:prstGeom>
        </p:spPr>
      </p:pic>
      <p:pic>
        <p:nvPicPr>
          <p:cNvPr id="11" name="Picture 10">
            <a:extLst>
              <a:ext uri="{FF2B5EF4-FFF2-40B4-BE49-F238E27FC236}">
                <a16:creationId xmlns:a16="http://schemas.microsoft.com/office/drawing/2014/main" id="{2AE3C756-8D4C-2A4B-DBB0-77BEB06BFBCC}"/>
              </a:ext>
            </a:extLst>
          </p:cNvPr>
          <p:cNvPicPr>
            <a:picLocks noChangeAspect="1"/>
          </p:cNvPicPr>
          <p:nvPr/>
        </p:nvPicPr>
        <p:blipFill>
          <a:blip r:embed="rId4"/>
          <a:stretch>
            <a:fillRect/>
          </a:stretch>
        </p:blipFill>
        <p:spPr>
          <a:xfrm>
            <a:off x="947173" y="2172114"/>
            <a:ext cx="10582288" cy="699355"/>
          </a:xfrm>
          <a:prstGeom prst="rect">
            <a:avLst/>
          </a:prstGeom>
        </p:spPr>
      </p:pic>
      <p:pic>
        <p:nvPicPr>
          <p:cNvPr id="16" name="Picture 15">
            <a:extLst>
              <a:ext uri="{FF2B5EF4-FFF2-40B4-BE49-F238E27FC236}">
                <a16:creationId xmlns:a16="http://schemas.microsoft.com/office/drawing/2014/main" id="{DC749839-6FEB-8686-C453-7A169B3B555D}"/>
              </a:ext>
            </a:extLst>
          </p:cNvPr>
          <p:cNvPicPr>
            <a:picLocks noChangeAspect="1"/>
          </p:cNvPicPr>
          <p:nvPr/>
        </p:nvPicPr>
        <p:blipFill>
          <a:blip r:embed="rId5"/>
          <a:stretch>
            <a:fillRect/>
          </a:stretch>
        </p:blipFill>
        <p:spPr>
          <a:xfrm>
            <a:off x="947173" y="2939137"/>
            <a:ext cx="10582288" cy="430684"/>
          </a:xfrm>
          <a:prstGeom prst="rect">
            <a:avLst/>
          </a:prstGeom>
        </p:spPr>
      </p:pic>
      <p:sp>
        <p:nvSpPr>
          <p:cNvPr id="20" name="Flowchart: Connector 19">
            <a:extLst>
              <a:ext uri="{FF2B5EF4-FFF2-40B4-BE49-F238E27FC236}">
                <a16:creationId xmlns:a16="http://schemas.microsoft.com/office/drawing/2014/main" id="{E8782FC5-0567-02B3-34F4-2B437F624511}"/>
              </a:ext>
            </a:extLst>
          </p:cNvPr>
          <p:cNvSpPr/>
          <p:nvPr/>
        </p:nvSpPr>
        <p:spPr>
          <a:xfrm>
            <a:off x="389881" y="4446182"/>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5FFB2797-AD5C-4FD6-615F-84871696462D}"/>
              </a:ext>
            </a:extLst>
          </p:cNvPr>
          <p:cNvSpPr txBox="1"/>
          <p:nvPr/>
        </p:nvSpPr>
        <p:spPr>
          <a:xfrm>
            <a:off x="462522" y="4490433"/>
            <a:ext cx="432000" cy="369332"/>
          </a:xfrm>
          <a:prstGeom prst="rect">
            <a:avLst/>
          </a:prstGeom>
          <a:noFill/>
        </p:spPr>
        <p:txBody>
          <a:bodyPr wrap="square" rtlCol="0">
            <a:spAutoFit/>
          </a:bodyPr>
          <a:lstStyle/>
          <a:p>
            <a:r>
              <a:rPr lang="lt-LT" b="1" dirty="0">
                <a:solidFill>
                  <a:srgbClr val="FF0000"/>
                </a:solidFill>
              </a:rPr>
              <a:t>9</a:t>
            </a:r>
            <a:endParaRPr lang="en-US" b="1" dirty="0">
              <a:solidFill>
                <a:srgbClr val="FF0000"/>
              </a:solidFill>
            </a:endParaRPr>
          </a:p>
        </p:txBody>
      </p:sp>
      <p:sp>
        <p:nvSpPr>
          <p:cNvPr id="23" name="Rectangle 22">
            <a:extLst>
              <a:ext uri="{FF2B5EF4-FFF2-40B4-BE49-F238E27FC236}">
                <a16:creationId xmlns:a16="http://schemas.microsoft.com/office/drawing/2014/main" id="{797F1B8F-FE2B-E8E3-A1D4-5B0B2640D51A}"/>
              </a:ext>
            </a:extLst>
          </p:cNvPr>
          <p:cNvSpPr/>
          <p:nvPr/>
        </p:nvSpPr>
        <p:spPr>
          <a:xfrm>
            <a:off x="9664183" y="2372324"/>
            <a:ext cx="1706181" cy="318452"/>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992ED1D-C81A-A01C-ACE8-03182F7C2D85}"/>
              </a:ext>
            </a:extLst>
          </p:cNvPr>
          <p:cNvSpPr/>
          <p:nvPr/>
        </p:nvSpPr>
        <p:spPr>
          <a:xfrm>
            <a:off x="5555974" y="2973467"/>
            <a:ext cx="1381539" cy="31918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6719BED3-001A-C9F7-826C-E9235BE00BA9}"/>
              </a:ext>
            </a:extLst>
          </p:cNvPr>
          <p:cNvSpPr/>
          <p:nvPr/>
        </p:nvSpPr>
        <p:spPr>
          <a:xfrm>
            <a:off x="1242391" y="4512365"/>
            <a:ext cx="2524539" cy="299635"/>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161670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E9208-3AE3-356F-CBA6-2274FD82C58A}"/>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86B7FCFE-DEC3-1AB1-E9CE-058C3A9E2C0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2" name="Slide Number Placeholder 1">
            <a:extLst>
              <a:ext uri="{FF2B5EF4-FFF2-40B4-BE49-F238E27FC236}">
                <a16:creationId xmlns:a16="http://schemas.microsoft.com/office/drawing/2014/main" id="{4E2CD8DA-857F-2617-F9C7-5A947EEB0EBB}"/>
              </a:ext>
            </a:extLst>
          </p:cNvPr>
          <p:cNvSpPr>
            <a:spLocks noGrp="1"/>
          </p:cNvSpPr>
          <p:nvPr>
            <p:ph type="sldNum" sz="quarter" idx="12"/>
          </p:nvPr>
        </p:nvSpPr>
        <p:spPr>
          <a:xfrm>
            <a:off x="8610599" y="6432550"/>
            <a:ext cx="3369733" cy="365125"/>
          </a:xfrm>
        </p:spPr>
        <p:txBody>
          <a:bodyPr/>
          <a:lstStyle/>
          <a:p>
            <a:fld id="{49EC5416-78B8-4F37-B286-A40543F63F6D}" type="slidenum">
              <a:rPr lang="en-US" smtClean="0"/>
              <a:pPr/>
              <a:t>8</a:t>
            </a:fld>
            <a:endParaRPr lang="en-US"/>
          </a:p>
        </p:txBody>
      </p:sp>
      <p:sp>
        <p:nvSpPr>
          <p:cNvPr id="5" name="TextBox 4">
            <a:extLst>
              <a:ext uri="{FF2B5EF4-FFF2-40B4-BE49-F238E27FC236}">
                <a16:creationId xmlns:a16="http://schemas.microsoft.com/office/drawing/2014/main" id="{10B9C0E6-5467-3AF9-2A98-3E2745417A7C}"/>
              </a:ext>
            </a:extLst>
          </p:cNvPr>
          <p:cNvSpPr txBox="1"/>
          <p:nvPr/>
        </p:nvSpPr>
        <p:spPr>
          <a:xfrm>
            <a:off x="1264920" y="1282425"/>
            <a:ext cx="9662160" cy="2862322"/>
          </a:xfrm>
          <a:prstGeom prst="rect">
            <a:avLst/>
          </a:prstGeom>
          <a:noFill/>
        </p:spPr>
        <p:txBody>
          <a:bodyPr wrap="square">
            <a:spAutoFit/>
          </a:bodyPr>
          <a:lstStyle/>
          <a:p>
            <a:endParaRPr lang="lt-LT" sz="3000">
              <a:latin typeface="+mj-lt"/>
            </a:endParaRPr>
          </a:p>
          <a:p>
            <a:endParaRPr lang="lt-LT" sz="3000">
              <a:latin typeface="+mj-lt"/>
            </a:endParaRPr>
          </a:p>
          <a:p>
            <a:endParaRPr lang="lt-LT" sz="3000">
              <a:latin typeface="+mj-lt"/>
            </a:endParaRPr>
          </a:p>
          <a:p>
            <a:r>
              <a:rPr lang="lt-LT" sz="3000" b="1">
                <a:latin typeface="+mj-lt"/>
              </a:rPr>
              <a:t>II. Atn-1 PPA ataskaitos pildymas: svarbiausi aspektai</a:t>
            </a:r>
          </a:p>
          <a:p>
            <a:endParaRPr lang="lt-LT" sz="3000"/>
          </a:p>
          <a:p>
            <a:endParaRPr lang="lt-LT" sz="3000">
              <a:latin typeface="+mj-lt"/>
            </a:endParaRPr>
          </a:p>
        </p:txBody>
      </p:sp>
    </p:spTree>
    <p:extLst>
      <p:ext uri="{BB962C8B-B14F-4D97-AF65-F5344CB8AC3E}">
        <p14:creationId xmlns:p14="http://schemas.microsoft.com/office/powerpoint/2010/main" val="26668770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946A2-8C2A-59D7-1553-61AEB08843DE}"/>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C5E51CDC-DD65-FC4B-F4DC-3D46FEE7543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340BD856-D43D-2D33-3DD6-E1074AF756B1}"/>
              </a:ext>
            </a:extLst>
          </p:cNvPr>
          <p:cNvSpPr>
            <a:spLocks noGrp="1"/>
          </p:cNvSpPr>
          <p:nvPr>
            <p:ph type="title"/>
          </p:nvPr>
        </p:nvSpPr>
        <p:spPr>
          <a:xfrm>
            <a:off x="1186703" y="223935"/>
            <a:ext cx="10509829" cy="3748297"/>
          </a:xfrm>
        </p:spPr>
        <p:txBody>
          <a:bodyPr>
            <a:noAutofit/>
          </a:bodyPr>
          <a:lstStyle/>
          <a:p>
            <a:pPr>
              <a:lnSpc>
                <a:spcPct val="113000"/>
              </a:lnSpc>
            </a:pPr>
            <a:r>
              <a:rPr lang="en-US" sz="2600" b="1" dirty="0">
                <a:latin typeface="+mn-lt"/>
              </a:rPr>
              <a:t>I </a:t>
            </a:r>
            <a:r>
              <a:rPr lang="en-US" sz="2600" b="1" dirty="0" err="1">
                <a:latin typeface="+mn-lt"/>
              </a:rPr>
              <a:t>dalies</a:t>
            </a:r>
            <a:r>
              <a:rPr lang="en-US" sz="2600" b="1" dirty="0">
                <a:latin typeface="+mn-lt"/>
              </a:rPr>
              <a:t> </a:t>
            </a:r>
            <a:r>
              <a:rPr lang="en-US" sz="2600" b="1" dirty="0" err="1">
                <a:latin typeface="+mn-lt"/>
              </a:rPr>
              <a:t>pildymas</a:t>
            </a:r>
            <a:r>
              <a:rPr lang="en-US" sz="2600" b="1" dirty="0">
                <a:latin typeface="+mn-lt"/>
              </a:rPr>
              <a:t> (</a:t>
            </a:r>
            <a:r>
              <a:rPr lang="lt-LT" sz="2600" b="1" dirty="0">
                <a:latin typeface="+mn-lt"/>
              </a:rPr>
              <a:t>a</a:t>
            </a:r>
            <a:r>
              <a:rPr lang="en-US" sz="2600" b="1" dirty="0">
                <a:latin typeface="+mn-lt"/>
              </a:rPr>
              <a:t>)</a:t>
            </a:r>
            <a:br>
              <a:rPr lang="lt-LT" sz="2600" b="1" dirty="0">
                <a:latin typeface="+mn-lt"/>
              </a:rPr>
            </a:br>
            <a:br>
              <a:rPr lang="lt-LT" sz="2600" b="1" dirty="0">
                <a:latin typeface="+mn-lt"/>
              </a:rPr>
            </a:br>
            <a:r>
              <a:rPr lang="lt-LT" sz="1800" dirty="0">
                <a:latin typeface="+mn-lt"/>
              </a:rPr>
              <a:t>1.  Jei pirkimas vykdytas ne CVP IS priemonėmis ir nėra sistemos sugeneruoto pirkimo numerio / ID, prašome kreiptis el. paštu </a:t>
            </a:r>
            <a:r>
              <a:rPr lang="lt-LT" sz="1800" dirty="0">
                <a:latin typeface="+mn-lt"/>
                <a:hlinkClick r:id="rId3"/>
              </a:rPr>
              <a:t>Ataskaitos_PV</a:t>
            </a:r>
            <a:r>
              <a:rPr lang="en-US" sz="1800" dirty="0">
                <a:latin typeface="+mn-lt"/>
                <a:hlinkClick r:id="rId3"/>
              </a:rPr>
              <a:t>@vpt.lt</a:t>
            </a:r>
            <a:r>
              <a:rPr lang="en-US" sz="1800" dirty="0">
                <a:latin typeface="+mn-lt"/>
              </a:rPr>
              <a:t> </a:t>
            </a:r>
            <a:r>
              <a:rPr lang="lt-LT" sz="1800" dirty="0">
                <a:latin typeface="+mn-lt"/>
              </a:rPr>
              <a:t>dėl pirkimo numerio sugeneravimo. Gavus atsakymą ir sugeneruotą pirkimo numerį, nurodykite jį ataskaitos I.1 p. laukelyje „Pirkimo numeris“.</a:t>
            </a:r>
            <a:br>
              <a:rPr lang="lt-LT" sz="1800" dirty="0">
                <a:latin typeface="+mn-lt"/>
              </a:rPr>
            </a:br>
            <a:br>
              <a:rPr lang="lt-LT" sz="1800" dirty="0">
                <a:latin typeface="+mn-lt"/>
              </a:rPr>
            </a:br>
            <a:r>
              <a:rPr lang="lt-LT" sz="1800" dirty="0">
                <a:latin typeface="+mn-lt"/>
              </a:rPr>
              <a:t>2. Laukelyje „Skelbimo apie pirkimą paskelbimo data“ nurodykite kvietimo pateikti pasiūlymus išsiuntimo datą.</a:t>
            </a:r>
            <a:br>
              <a:rPr lang="lt-LT" sz="1800" dirty="0">
                <a:latin typeface="+mn-lt"/>
              </a:rPr>
            </a:br>
            <a:br>
              <a:rPr lang="en-US" sz="1800" dirty="0">
                <a:latin typeface="+mn-lt"/>
              </a:rPr>
            </a:br>
            <a:br>
              <a:rPr lang="lt-LT" sz="1800" dirty="0">
                <a:latin typeface="+mn-lt"/>
              </a:rPr>
            </a:br>
            <a:endParaRPr lang="en-US" sz="1800" b="1" dirty="0">
              <a:latin typeface="+mn-lt"/>
            </a:endParaRPr>
          </a:p>
        </p:txBody>
      </p:sp>
      <p:sp>
        <p:nvSpPr>
          <p:cNvPr id="2" name="Slide Number Placeholder 1">
            <a:extLst>
              <a:ext uri="{FF2B5EF4-FFF2-40B4-BE49-F238E27FC236}">
                <a16:creationId xmlns:a16="http://schemas.microsoft.com/office/drawing/2014/main" id="{D44D9ED5-5C78-8794-C73B-61E1B11DC218}"/>
              </a:ext>
            </a:extLst>
          </p:cNvPr>
          <p:cNvSpPr>
            <a:spLocks noGrp="1"/>
          </p:cNvSpPr>
          <p:nvPr>
            <p:ph type="sldNum" sz="quarter" idx="12"/>
          </p:nvPr>
        </p:nvSpPr>
        <p:spPr>
          <a:xfrm>
            <a:off x="8610599" y="6432550"/>
            <a:ext cx="3386667" cy="365125"/>
          </a:xfrm>
        </p:spPr>
        <p:txBody>
          <a:bodyPr/>
          <a:lstStyle/>
          <a:p>
            <a:fld id="{49EC5416-78B8-4F37-B286-A40543F63F6D}" type="slidenum">
              <a:rPr lang="en-US" smtClean="0"/>
              <a:pPr/>
              <a:t>9</a:t>
            </a:fld>
            <a:endParaRPr lang="en-US"/>
          </a:p>
        </p:txBody>
      </p:sp>
      <p:sp>
        <p:nvSpPr>
          <p:cNvPr id="11" name="Flowchart: Connector 10">
            <a:extLst>
              <a:ext uri="{FF2B5EF4-FFF2-40B4-BE49-F238E27FC236}">
                <a16:creationId xmlns:a16="http://schemas.microsoft.com/office/drawing/2014/main" id="{BC0196E7-A305-3E22-70D3-A88B60CEF7DB}"/>
              </a:ext>
            </a:extLst>
          </p:cNvPr>
          <p:cNvSpPr/>
          <p:nvPr/>
        </p:nvSpPr>
        <p:spPr>
          <a:xfrm>
            <a:off x="754703" y="3859331"/>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254C577D-6C37-0384-E32A-290F48D49631}"/>
              </a:ext>
            </a:extLst>
          </p:cNvPr>
          <p:cNvSpPr txBox="1"/>
          <p:nvPr/>
        </p:nvSpPr>
        <p:spPr>
          <a:xfrm>
            <a:off x="804750" y="3874998"/>
            <a:ext cx="432000" cy="432000"/>
          </a:xfrm>
          <a:prstGeom prst="rect">
            <a:avLst/>
          </a:prstGeom>
          <a:noFill/>
        </p:spPr>
        <p:txBody>
          <a:bodyPr wrap="square" rtlCol="0">
            <a:spAutoFit/>
          </a:bodyPr>
          <a:lstStyle/>
          <a:p>
            <a:r>
              <a:rPr lang="lt-LT" b="1">
                <a:solidFill>
                  <a:srgbClr val="FF0000"/>
                </a:solidFill>
              </a:rPr>
              <a:t>1</a:t>
            </a:r>
            <a:endParaRPr lang="en-US" b="1">
              <a:solidFill>
                <a:srgbClr val="FF0000"/>
              </a:solidFill>
            </a:endParaRPr>
          </a:p>
        </p:txBody>
      </p:sp>
      <p:pic>
        <p:nvPicPr>
          <p:cNvPr id="9" name="Picture 8">
            <a:extLst>
              <a:ext uri="{FF2B5EF4-FFF2-40B4-BE49-F238E27FC236}">
                <a16:creationId xmlns:a16="http://schemas.microsoft.com/office/drawing/2014/main" id="{8B787FEB-278F-18D4-C933-D1E0410F7F17}"/>
              </a:ext>
            </a:extLst>
          </p:cNvPr>
          <p:cNvPicPr>
            <a:picLocks noChangeAspect="1"/>
          </p:cNvPicPr>
          <p:nvPr/>
        </p:nvPicPr>
        <p:blipFill>
          <a:blip r:embed="rId4"/>
          <a:stretch>
            <a:fillRect/>
          </a:stretch>
        </p:blipFill>
        <p:spPr>
          <a:xfrm>
            <a:off x="1292042" y="4850398"/>
            <a:ext cx="9146193" cy="1000265"/>
          </a:xfrm>
          <a:prstGeom prst="rect">
            <a:avLst/>
          </a:prstGeom>
        </p:spPr>
      </p:pic>
      <p:sp>
        <p:nvSpPr>
          <p:cNvPr id="14" name="TextBox 13">
            <a:extLst>
              <a:ext uri="{FF2B5EF4-FFF2-40B4-BE49-F238E27FC236}">
                <a16:creationId xmlns:a16="http://schemas.microsoft.com/office/drawing/2014/main" id="{71D2E662-6F0F-3C29-7DFB-2ED768A6305F}"/>
              </a:ext>
            </a:extLst>
          </p:cNvPr>
          <p:cNvSpPr txBox="1"/>
          <p:nvPr/>
        </p:nvSpPr>
        <p:spPr>
          <a:xfrm>
            <a:off x="1292042" y="3429000"/>
            <a:ext cx="9111081" cy="646331"/>
          </a:xfrm>
          <a:prstGeom prst="rect">
            <a:avLst/>
          </a:prstGeom>
          <a:noFill/>
        </p:spPr>
        <p:txBody>
          <a:bodyPr wrap="square" rtlCol="0">
            <a:spAutoFit/>
          </a:bodyPr>
          <a:lstStyle/>
          <a:p>
            <a:endParaRPr lang="lt-LT"/>
          </a:p>
          <a:p>
            <a:endParaRPr lang="lt-LT"/>
          </a:p>
        </p:txBody>
      </p:sp>
      <p:sp>
        <p:nvSpPr>
          <p:cNvPr id="29" name="TextBox 28">
            <a:extLst>
              <a:ext uri="{FF2B5EF4-FFF2-40B4-BE49-F238E27FC236}">
                <a16:creationId xmlns:a16="http://schemas.microsoft.com/office/drawing/2014/main" id="{533215FC-426C-85F2-3AC4-48554D175CAE}"/>
              </a:ext>
            </a:extLst>
          </p:cNvPr>
          <p:cNvSpPr txBox="1"/>
          <p:nvPr/>
        </p:nvSpPr>
        <p:spPr>
          <a:xfrm>
            <a:off x="804750" y="5322341"/>
            <a:ext cx="432000" cy="369332"/>
          </a:xfrm>
          <a:prstGeom prst="rect">
            <a:avLst/>
          </a:prstGeom>
          <a:noFill/>
        </p:spPr>
        <p:txBody>
          <a:bodyPr wrap="square" rtlCol="0">
            <a:spAutoFit/>
          </a:bodyPr>
          <a:lstStyle/>
          <a:p>
            <a:r>
              <a:rPr lang="lt-LT" b="1">
                <a:solidFill>
                  <a:srgbClr val="FF0000"/>
                </a:solidFill>
              </a:rPr>
              <a:t>2</a:t>
            </a:r>
            <a:endParaRPr lang="en-US" b="1">
              <a:solidFill>
                <a:srgbClr val="FF0000"/>
              </a:solidFill>
            </a:endParaRPr>
          </a:p>
        </p:txBody>
      </p:sp>
      <p:sp>
        <p:nvSpPr>
          <p:cNvPr id="37" name="Flowchart: Connector 36">
            <a:extLst>
              <a:ext uri="{FF2B5EF4-FFF2-40B4-BE49-F238E27FC236}">
                <a16:creationId xmlns:a16="http://schemas.microsoft.com/office/drawing/2014/main" id="{605743F4-2C91-5A4A-860A-7D081CC5BCCF}"/>
              </a:ext>
            </a:extLst>
          </p:cNvPr>
          <p:cNvSpPr/>
          <p:nvPr/>
        </p:nvSpPr>
        <p:spPr>
          <a:xfrm>
            <a:off x="754703" y="5291007"/>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7A7BF05-AA42-6512-5025-683035A5710F}"/>
              </a:ext>
            </a:extLst>
          </p:cNvPr>
          <p:cNvSpPr/>
          <p:nvPr/>
        </p:nvSpPr>
        <p:spPr>
          <a:xfrm>
            <a:off x="1390261" y="5387151"/>
            <a:ext cx="1810139" cy="304522"/>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B404918C-6B6B-083B-BE74-B89DA9EAFE07}"/>
              </a:ext>
            </a:extLst>
          </p:cNvPr>
          <p:cNvPicPr>
            <a:picLocks noChangeAspect="1"/>
          </p:cNvPicPr>
          <p:nvPr/>
        </p:nvPicPr>
        <p:blipFill>
          <a:blip r:embed="rId5"/>
          <a:stretch>
            <a:fillRect/>
          </a:stretch>
        </p:blipFill>
        <p:spPr>
          <a:xfrm>
            <a:off x="1325653" y="3564108"/>
            <a:ext cx="9111080" cy="866896"/>
          </a:xfrm>
          <a:prstGeom prst="rect">
            <a:avLst/>
          </a:prstGeom>
        </p:spPr>
      </p:pic>
      <p:sp>
        <p:nvSpPr>
          <p:cNvPr id="7" name="Rectangle 6">
            <a:extLst>
              <a:ext uri="{FF2B5EF4-FFF2-40B4-BE49-F238E27FC236}">
                <a16:creationId xmlns:a16="http://schemas.microsoft.com/office/drawing/2014/main" id="{E2CF8C29-5217-6E1D-AE3A-1B4D4DB5785D}"/>
              </a:ext>
            </a:extLst>
          </p:cNvPr>
          <p:cNvSpPr/>
          <p:nvPr/>
        </p:nvSpPr>
        <p:spPr>
          <a:xfrm>
            <a:off x="1390261" y="3972232"/>
            <a:ext cx="1698172" cy="296278"/>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13218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546E8-2683-8BBF-BAA4-708801D118A3}"/>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630D5649-6B0C-2A94-7A61-EC51D02134B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70E74B13-5C8F-EDF2-FFF0-EB1F96A8945E}"/>
              </a:ext>
            </a:extLst>
          </p:cNvPr>
          <p:cNvSpPr>
            <a:spLocks noGrp="1"/>
          </p:cNvSpPr>
          <p:nvPr>
            <p:ph type="title"/>
          </p:nvPr>
        </p:nvSpPr>
        <p:spPr>
          <a:xfrm>
            <a:off x="1186703" y="914400"/>
            <a:ext cx="10509829" cy="1077582"/>
          </a:xfrm>
        </p:spPr>
        <p:txBody>
          <a:bodyPr>
            <a:noAutofit/>
          </a:bodyPr>
          <a:lstStyle/>
          <a:p>
            <a:pPr>
              <a:lnSpc>
                <a:spcPct val="113000"/>
              </a:lnSpc>
            </a:pPr>
            <a:r>
              <a:rPr lang="en-US" sz="2600" b="1" dirty="0">
                <a:latin typeface="+mn-lt"/>
              </a:rPr>
              <a:t>I </a:t>
            </a:r>
            <a:r>
              <a:rPr lang="en-US" sz="2600" b="1" dirty="0" err="1">
                <a:latin typeface="+mn-lt"/>
              </a:rPr>
              <a:t>dalies</a:t>
            </a:r>
            <a:r>
              <a:rPr lang="lt-LT" sz="2600" b="1" dirty="0">
                <a:latin typeface="+mn-lt"/>
              </a:rPr>
              <a:t> </a:t>
            </a:r>
            <a:r>
              <a:rPr lang="en-US" sz="2600" b="1" dirty="0" err="1">
                <a:latin typeface="+mn-lt"/>
              </a:rPr>
              <a:t>pildymas</a:t>
            </a:r>
            <a:r>
              <a:rPr lang="en-US" sz="2600" b="1" dirty="0">
                <a:latin typeface="+mn-lt"/>
              </a:rPr>
              <a:t> (</a:t>
            </a:r>
            <a:r>
              <a:rPr lang="lt-LT" sz="2600" b="1" dirty="0">
                <a:latin typeface="+mn-lt"/>
              </a:rPr>
              <a:t>b</a:t>
            </a:r>
            <a:r>
              <a:rPr lang="en-US" sz="2600" b="1" dirty="0">
                <a:latin typeface="+mn-lt"/>
              </a:rPr>
              <a:t>)</a:t>
            </a:r>
            <a:br>
              <a:rPr lang="lt-LT" sz="2600" b="1" dirty="0">
                <a:latin typeface="+mn-lt"/>
              </a:rPr>
            </a:br>
            <a:br>
              <a:rPr lang="lt-LT" sz="2600" b="1" dirty="0">
                <a:latin typeface="+mn-lt"/>
              </a:rPr>
            </a:br>
            <a:r>
              <a:rPr lang="lt-LT" sz="1800" dirty="0">
                <a:latin typeface="+mn-lt"/>
              </a:rPr>
              <a:t>3. Nurodykite, ar pirkimas buvo atliktas centralizuotai. Jei pasirinksite „Taip“, nurodykite centralizacijos tipą ir pažymėkite, ar ataskaitą pildo įgaliotasis pirkimų vykdytojas, ar CPO.</a:t>
            </a:r>
            <a:br>
              <a:rPr lang="lt-LT" sz="1800" dirty="0">
                <a:latin typeface="+mn-lt"/>
              </a:rPr>
            </a:br>
            <a:br>
              <a:rPr lang="lt-LT" sz="1800" dirty="0">
                <a:latin typeface="+mn-lt"/>
              </a:rPr>
            </a:br>
            <a:r>
              <a:rPr lang="lt-LT" sz="1800" dirty="0">
                <a:latin typeface="+mn-lt"/>
              </a:rPr>
              <a:t>4. Nurodykite, ar buvo atlikta rinkos konsultacija, pasirenkant „Taip“ arba „Ne“.</a:t>
            </a:r>
            <a:br>
              <a:rPr lang="en-US" sz="1800" dirty="0">
                <a:latin typeface="+mn-lt"/>
              </a:rPr>
            </a:br>
            <a:endParaRPr lang="en-US" sz="1800" b="1" dirty="0">
              <a:latin typeface="+mn-lt"/>
            </a:endParaRPr>
          </a:p>
        </p:txBody>
      </p:sp>
      <p:sp>
        <p:nvSpPr>
          <p:cNvPr id="2" name="Slide Number Placeholder 1">
            <a:extLst>
              <a:ext uri="{FF2B5EF4-FFF2-40B4-BE49-F238E27FC236}">
                <a16:creationId xmlns:a16="http://schemas.microsoft.com/office/drawing/2014/main" id="{A8CB954D-B931-1072-E46C-0EA502D51C49}"/>
              </a:ext>
            </a:extLst>
          </p:cNvPr>
          <p:cNvSpPr>
            <a:spLocks noGrp="1"/>
          </p:cNvSpPr>
          <p:nvPr>
            <p:ph type="sldNum" sz="quarter" idx="12"/>
          </p:nvPr>
        </p:nvSpPr>
        <p:spPr>
          <a:xfrm>
            <a:off x="8610599" y="6432550"/>
            <a:ext cx="3386667" cy="365125"/>
          </a:xfrm>
        </p:spPr>
        <p:txBody>
          <a:bodyPr/>
          <a:lstStyle/>
          <a:p>
            <a:fld id="{49EC5416-78B8-4F37-B286-A40543F63F6D}" type="slidenum">
              <a:rPr lang="en-US" smtClean="0"/>
              <a:pPr/>
              <a:t>10</a:t>
            </a:fld>
            <a:endParaRPr lang="en-US"/>
          </a:p>
        </p:txBody>
      </p:sp>
      <p:pic>
        <p:nvPicPr>
          <p:cNvPr id="18" name="Picture 17">
            <a:extLst>
              <a:ext uri="{FF2B5EF4-FFF2-40B4-BE49-F238E27FC236}">
                <a16:creationId xmlns:a16="http://schemas.microsoft.com/office/drawing/2014/main" id="{1638BA54-DA85-7B90-4D0C-B81DAA889A24}"/>
              </a:ext>
            </a:extLst>
          </p:cNvPr>
          <p:cNvPicPr>
            <a:picLocks noChangeAspect="1"/>
          </p:cNvPicPr>
          <p:nvPr/>
        </p:nvPicPr>
        <p:blipFill>
          <a:blip r:embed="rId3"/>
          <a:stretch>
            <a:fillRect/>
          </a:stretch>
        </p:blipFill>
        <p:spPr>
          <a:xfrm>
            <a:off x="1191881" y="4838177"/>
            <a:ext cx="9127138" cy="828791"/>
          </a:xfrm>
          <a:prstGeom prst="rect">
            <a:avLst/>
          </a:prstGeom>
        </p:spPr>
      </p:pic>
      <p:pic>
        <p:nvPicPr>
          <p:cNvPr id="27" name="Picture 26">
            <a:extLst>
              <a:ext uri="{FF2B5EF4-FFF2-40B4-BE49-F238E27FC236}">
                <a16:creationId xmlns:a16="http://schemas.microsoft.com/office/drawing/2014/main" id="{AE64A3C6-8BA6-0FFB-A31F-791D01B14B76}"/>
              </a:ext>
            </a:extLst>
          </p:cNvPr>
          <p:cNvPicPr>
            <a:picLocks noChangeAspect="1"/>
          </p:cNvPicPr>
          <p:nvPr/>
        </p:nvPicPr>
        <p:blipFill>
          <a:blip r:embed="rId4"/>
          <a:stretch>
            <a:fillRect/>
          </a:stretch>
        </p:blipFill>
        <p:spPr>
          <a:xfrm>
            <a:off x="1165813" y="2757564"/>
            <a:ext cx="9230679" cy="1822861"/>
          </a:xfrm>
          <a:prstGeom prst="rect">
            <a:avLst/>
          </a:prstGeom>
        </p:spPr>
      </p:pic>
      <p:sp>
        <p:nvSpPr>
          <p:cNvPr id="29" name="TextBox 28">
            <a:extLst>
              <a:ext uri="{FF2B5EF4-FFF2-40B4-BE49-F238E27FC236}">
                <a16:creationId xmlns:a16="http://schemas.microsoft.com/office/drawing/2014/main" id="{5E9D0553-FD60-DDC2-2267-25B2EE7F2C12}"/>
              </a:ext>
            </a:extLst>
          </p:cNvPr>
          <p:cNvSpPr txBox="1"/>
          <p:nvPr/>
        </p:nvSpPr>
        <p:spPr>
          <a:xfrm>
            <a:off x="733813" y="3108189"/>
            <a:ext cx="432000" cy="369332"/>
          </a:xfrm>
          <a:prstGeom prst="rect">
            <a:avLst/>
          </a:prstGeom>
          <a:noFill/>
        </p:spPr>
        <p:txBody>
          <a:bodyPr wrap="square" rtlCol="0">
            <a:spAutoFit/>
          </a:bodyPr>
          <a:lstStyle/>
          <a:p>
            <a:r>
              <a:rPr lang="lt-LT" b="1">
                <a:solidFill>
                  <a:srgbClr val="FF0000"/>
                </a:solidFill>
              </a:rPr>
              <a:t>3</a:t>
            </a:r>
            <a:endParaRPr lang="en-US" b="1">
              <a:solidFill>
                <a:srgbClr val="FF0000"/>
              </a:solidFill>
            </a:endParaRPr>
          </a:p>
        </p:txBody>
      </p:sp>
      <p:sp>
        <p:nvSpPr>
          <p:cNvPr id="31" name="TextBox 30">
            <a:extLst>
              <a:ext uri="{FF2B5EF4-FFF2-40B4-BE49-F238E27FC236}">
                <a16:creationId xmlns:a16="http://schemas.microsoft.com/office/drawing/2014/main" id="{ADFA8E33-4433-922F-9A89-30967EB1CF16}"/>
              </a:ext>
            </a:extLst>
          </p:cNvPr>
          <p:cNvSpPr txBox="1"/>
          <p:nvPr/>
        </p:nvSpPr>
        <p:spPr>
          <a:xfrm>
            <a:off x="717466" y="5177306"/>
            <a:ext cx="432000" cy="369332"/>
          </a:xfrm>
          <a:prstGeom prst="rect">
            <a:avLst/>
          </a:prstGeom>
          <a:noFill/>
        </p:spPr>
        <p:txBody>
          <a:bodyPr wrap="square" rtlCol="0">
            <a:spAutoFit/>
          </a:bodyPr>
          <a:lstStyle/>
          <a:p>
            <a:r>
              <a:rPr lang="lt-LT" b="1">
                <a:solidFill>
                  <a:srgbClr val="FF0000"/>
                </a:solidFill>
              </a:rPr>
              <a:t>4</a:t>
            </a:r>
            <a:endParaRPr lang="en-US" b="1">
              <a:solidFill>
                <a:srgbClr val="FF0000"/>
              </a:solidFill>
            </a:endParaRPr>
          </a:p>
        </p:txBody>
      </p:sp>
      <p:sp>
        <p:nvSpPr>
          <p:cNvPr id="37" name="Flowchart: Connector 36">
            <a:extLst>
              <a:ext uri="{FF2B5EF4-FFF2-40B4-BE49-F238E27FC236}">
                <a16:creationId xmlns:a16="http://schemas.microsoft.com/office/drawing/2014/main" id="{25D0C51C-22DB-93BE-DBDB-8C5B7A4ABFC1}"/>
              </a:ext>
            </a:extLst>
          </p:cNvPr>
          <p:cNvSpPr/>
          <p:nvPr/>
        </p:nvSpPr>
        <p:spPr>
          <a:xfrm>
            <a:off x="648986" y="3076855"/>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lowchart: Connector 38">
            <a:extLst>
              <a:ext uri="{FF2B5EF4-FFF2-40B4-BE49-F238E27FC236}">
                <a16:creationId xmlns:a16="http://schemas.microsoft.com/office/drawing/2014/main" id="{2DBC2D45-38F8-EF04-87A2-7365CAFFEA8F}"/>
              </a:ext>
            </a:extLst>
          </p:cNvPr>
          <p:cNvSpPr/>
          <p:nvPr/>
        </p:nvSpPr>
        <p:spPr>
          <a:xfrm>
            <a:off x="653838" y="5145972"/>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92AEE3B-9C6F-CDC2-7A8D-1008534A5968}"/>
              </a:ext>
            </a:extLst>
          </p:cNvPr>
          <p:cNvSpPr/>
          <p:nvPr/>
        </p:nvSpPr>
        <p:spPr>
          <a:xfrm>
            <a:off x="1216638" y="3165346"/>
            <a:ext cx="8661512" cy="1415079"/>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B6C8D350-9280-FB14-87FD-F72081D30BA1}"/>
              </a:ext>
            </a:extLst>
          </p:cNvPr>
          <p:cNvSpPr/>
          <p:nvPr/>
        </p:nvSpPr>
        <p:spPr>
          <a:xfrm>
            <a:off x="1216638" y="5145972"/>
            <a:ext cx="1873245" cy="365125"/>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508797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3D96D-E28B-94F0-E56F-644A0DF0F172}"/>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FACBCC87-B47C-BADA-C2E7-EDD49305CC3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0ECBE40A-0C59-891B-D797-6D8A516F3B53}"/>
              </a:ext>
            </a:extLst>
          </p:cNvPr>
          <p:cNvSpPr>
            <a:spLocks noGrp="1"/>
          </p:cNvSpPr>
          <p:nvPr>
            <p:ph type="title"/>
          </p:nvPr>
        </p:nvSpPr>
        <p:spPr>
          <a:xfrm>
            <a:off x="1132421" y="735424"/>
            <a:ext cx="10587510" cy="2390331"/>
          </a:xfrm>
        </p:spPr>
        <p:txBody>
          <a:bodyPr>
            <a:noAutofit/>
          </a:bodyPr>
          <a:lstStyle/>
          <a:p>
            <a:pPr>
              <a:lnSpc>
                <a:spcPct val="113000"/>
              </a:lnSpc>
            </a:pPr>
            <a:r>
              <a:rPr lang="en-US" sz="2600" b="1" dirty="0">
                <a:latin typeface="+mn-lt"/>
              </a:rPr>
              <a:t>I</a:t>
            </a:r>
            <a:r>
              <a:rPr lang="lt-LT" sz="2600" b="1" dirty="0">
                <a:latin typeface="+mn-lt"/>
              </a:rPr>
              <a:t>I</a:t>
            </a:r>
            <a:r>
              <a:rPr lang="en-US" sz="2600" b="1" dirty="0">
                <a:latin typeface="+mn-lt"/>
              </a:rPr>
              <a:t> </a:t>
            </a:r>
            <a:r>
              <a:rPr lang="en-US" sz="2600" b="1" dirty="0" err="1">
                <a:latin typeface="+mn-lt"/>
              </a:rPr>
              <a:t>dalies</a:t>
            </a:r>
            <a:r>
              <a:rPr lang="en-US" sz="2600" b="1" dirty="0">
                <a:latin typeface="+mn-lt"/>
              </a:rPr>
              <a:t> </a:t>
            </a:r>
            <a:r>
              <a:rPr lang="en-US" sz="2600" b="1" dirty="0" err="1">
                <a:latin typeface="+mn-lt"/>
              </a:rPr>
              <a:t>pildymas</a:t>
            </a:r>
            <a:br>
              <a:rPr lang="lt-LT" sz="2000" b="1" dirty="0">
                <a:latin typeface="+mn-lt"/>
              </a:rPr>
            </a:br>
            <a:br>
              <a:rPr lang="lt-LT" sz="2600" b="1" dirty="0">
                <a:latin typeface="+mn-lt"/>
              </a:rPr>
            </a:br>
            <a:r>
              <a:rPr lang="lt-LT" sz="1800" dirty="0">
                <a:latin typeface="+mn-lt"/>
              </a:rPr>
              <a:t>1. Kai ataskaitos I d. nurodoma, kad vykdomas centralizuotas pirkimas ir ataskaitą teikia įgaliotas pirkimų vykdytojas ar CPO, ataskaitos II.1 p. „PERKANČIOJI ORGANIZACIJA ARBA PERKANTYSIS SUBJEKTAS“ informacija apie pavaldžią įstaigą užsipildo automatiškai, įvedus įmonės kodą ir pasirinkus atitinkamą įstaigą iš pavaldžių įstaigų sąrašo. Tokiu atveju ataskaitos II.2 p. „ĮGALIOTOJI PERKANČIOJI ORGANIZACIJA, ĮGALIOTASIS PERKANTYSIS SUBJEKTAS ARBA CENTRINĖ PERKANČIOJI ORGANIZACIJA“ informacija užsipildo automatiškai.</a:t>
            </a:r>
            <a:br>
              <a:rPr lang="lt-LT" sz="1800" dirty="0">
                <a:latin typeface="+mn-lt"/>
              </a:rPr>
            </a:br>
            <a:br>
              <a:rPr lang="lt-LT" sz="1800" dirty="0">
                <a:latin typeface="+mn-lt"/>
              </a:rPr>
            </a:br>
            <a:endParaRPr lang="en-US" sz="1800" b="1" dirty="0">
              <a:latin typeface="+mn-lt"/>
            </a:endParaRPr>
          </a:p>
        </p:txBody>
      </p:sp>
      <p:sp>
        <p:nvSpPr>
          <p:cNvPr id="2" name="Slide Number Placeholder 1">
            <a:extLst>
              <a:ext uri="{FF2B5EF4-FFF2-40B4-BE49-F238E27FC236}">
                <a16:creationId xmlns:a16="http://schemas.microsoft.com/office/drawing/2014/main" id="{CBCFA62F-D618-8806-4F2D-2905B1BADB25}"/>
              </a:ext>
            </a:extLst>
          </p:cNvPr>
          <p:cNvSpPr>
            <a:spLocks noGrp="1"/>
          </p:cNvSpPr>
          <p:nvPr>
            <p:ph type="sldNum" sz="quarter" idx="12"/>
          </p:nvPr>
        </p:nvSpPr>
        <p:spPr>
          <a:xfrm>
            <a:off x="8610599" y="6432550"/>
            <a:ext cx="3386667" cy="365125"/>
          </a:xfrm>
        </p:spPr>
        <p:txBody>
          <a:bodyPr/>
          <a:lstStyle/>
          <a:p>
            <a:fld id="{49EC5416-78B8-4F37-B286-A40543F63F6D}" type="slidenum">
              <a:rPr lang="en-US" smtClean="0"/>
              <a:pPr/>
              <a:t>11</a:t>
            </a:fld>
            <a:endParaRPr lang="en-US"/>
          </a:p>
        </p:txBody>
      </p:sp>
      <p:sp>
        <p:nvSpPr>
          <p:cNvPr id="25" name="TextBox 24">
            <a:extLst>
              <a:ext uri="{FF2B5EF4-FFF2-40B4-BE49-F238E27FC236}">
                <a16:creationId xmlns:a16="http://schemas.microsoft.com/office/drawing/2014/main" id="{C570FD62-B4B5-287F-F3BB-D4B7D7A72DC7}"/>
              </a:ext>
            </a:extLst>
          </p:cNvPr>
          <p:cNvSpPr txBox="1"/>
          <p:nvPr/>
        </p:nvSpPr>
        <p:spPr>
          <a:xfrm>
            <a:off x="1327155" y="4583394"/>
            <a:ext cx="9056912" cy="923330"/>
          </a:xfrm>
          <a:prstGeom prst="rect">
            <a:avLst/>
          </a:prstGeom>
          <a:noFill/>
        </p:spPr>
        <p:txBody>
          <a:bodyPr wrap="square" rtlCol="0">
            <a:spAutoFit/>
          </a:bodyPr>
          <a:lstStyle/>
          <a:p>
            <a:endParaRPr lang="lt-LT"/>
          </a:p>
          <a:p>
            <a:endParaRPr lang="lt-LT"/>
          </a:p>
          <a:p>
            <a:endParaRPr lang="lt-LT"/>
          </a:p>
        </p:txBody>
      </p:sp>
      <p:sp>
        <p:nvSpPr>
          <p:cNvPr id="29" name="TextBox 28">
            <a:extLst>
              <a:ext uri="{FF2B5EF4-FFF2-40B4-BE49-F238E27FC236}">
                <a16:creationId xmlns:a16="http://schemas.microsoft.com/office/drawing/2014/main" id="{E56F1FD9-A59C-F749-C847-4B6D942D4737}"/>
              </a:ext>
            </a:extLst>
          </p:cNvPr>
          <p:cNvSpPr txBox="1"/>
          <p:nvPr/>
        </p:nvSpPr>
        <p:spPr>
          <a:xfrm>
            <a:off x="634530" y="3729080"/>
            <a:ext cx="432000" cy="369332"/>
          </a:xfrm>
          <a:prstGeom prst="rect">
            <a:avLst/>
          </a:prstGeom>
          <a:noFill/>
        </p:spPr>
        <p:txBody>
          <a:bodyPr wrap="square" rtlCol="0">
            <a:spAutoFit/>
          </a:bodyPr>
          <a:lstStyle/>
          <a:p>
            <a:r>
              <a:rPr lang="lt-LT" b="1">
                <a:solidFill>
                  <a:srgbClr val="FF0000"/>
                </a:solidFill>
              </a:rPr>
              <a:t>1</a:t>
            </a:r>
            <a:endParaRPr lang="en-US" b="1">
              <a:solidFill>
                <a:srgbClr val="FF0000"/>
              </a:solidFill>
            </a:endParaRPr>
          </a:p>
        </p:txBody>
      </p:sp>
      <p:sp>
        <p:nvSpPr>
          <p:cNvPr id="37" name="Flowchart: Connector 36">
            <a:extLst>
              <a:ext uri="{FF2B5EF4-FFF2-40B4-BE49-F238E27FC236}">
                <a16:creationId xmlns:a16="http://schemas.microsoft.com/office/drawing/2014/main" id="{6556A957-323E-D133-D3E0-A9D5EEFEB20A}"/>
              </a:ext>
            </a:extLst>
          </p:cNvPr>
          <p:cNvSpPr/>
          <p:nvPr/>
        </p:nvSpPr>
        <p:spPr>
          <a:xfrm>
            <a:off x="568639" y="3729080"/>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6E1212E6-2664-6C6B-71A5-BD6996B5DA88}"/>
              </a:ext>
            </a:extLst>
          </p:cNvPr>
          <p:cNvPicPr>
            <a:picLocks noChangeAspect="1"/>
          </p:cNvPicPr>
          <p:nvPr/>
        </p:nvPicPr>
        <p:blipFill>
          <a:blip r:embed="rId3"/>
          <a:stretch>
            <a:fillRect/>
          </a:stretch>
        </p:blipFill>
        <p:spPr>
          <a:xfrm>
            <a:off x="1132421" y="3331925"/>
            <a:ext cx="7670634" cy="1163643"/>
          </a:xfrm>
          <a:prstGeom prst="rect">
            <a:avLst/>
          </a:prstGeom>
        </p:spPr>
      </p:pic>
      <p:pic>
        <p:nvPicPr>
          <p:cNvPr id="16" name="Picture 15">
            <a:extLst>
              <a:ext uri="{FF2B5EF4-FFF2-40B4-BE49-F238E27FC236}">
                <a16:creationId xmlns:a16="http://schemas.microsoft.com/office/drawing/2014/main" id="{13E6B2EA-6C88-4C90-EC37-67F2807D7AA0}"/>
              </a:ext>
            </a:extLst>
          </p:cNvPr>
          <p:cNvPicPr>
            <a:picLocks noChangeAspect="1"/>
          </p:cNvPicPr>
          <p:nvPr/>
        </p:nvPicPr>
        <p:blipFill>
          <a:blip r:embed="rId4"/>
          <a:stretch>
            <a:fillRect/>
          </a:stretch>
        </p:blipFill>
        <p:spPr>
          <a:xfrm>
            <a:off x="1132421" y="4805543"/>
            <a:ext cx="7670634" cy="1317032"/>
          </a:xfrm>
          <a:prstGeom prst="rect">
            <a:avLst/>
          </a:prstGeom>
        </p:spPr>
      </p:pic>
      <p:sp>
        <p:nvSpPr>
          <p:cNvPr id="4" name="TextBox 3">
            <a:extLst>
              <a:ext uri="{FF2B5EF4-FFF2-40B4-BE49-F238E27FC236}">
                <a16:creationId xmlns:a16="http://schemas.microsoft.com/office/drawing/2014/main" id="{255CA2F3-A778-A13C-1A33-B1C6FED2498A}"/>
              </a:ext>
            </a:extLst>
          </p:cNvPr>
          <p:cNvSpPr txBox="1"/>
          <p:nvPr/>
        </p:nvSpPr>
        <p:spPr>
          <a:xfrm>
            <a:off x="4979504" y="60325"/>
            <a:ext cx="7017761" cy="707886"/>
          </a:xfrm>
          <a:prstGeom prst="rect">
            <a:avLst/>
          </a:prstGeom>
          <a:noFill/>
        </p:spPr>
        <p:txBody>
          <a:bodyPr wrap="square" rtlCol="0">
            <a:spAutoFit/>
          </a:bodyPr>
          <a:lstStyle/>
          <a:p>
            <a:r>
              <a:rPr lang="lt-LT" sz="2000" dirty="0">
                <a:solidFill>
                  <a:srgbClr val="FF0000"/>
                </a:solidFill>
              </a:rPr>
              <a:t>Aktualu CPO ir pildantiems ataskaitas už kitus pirkimų vykdytojus</a:t>
            </a:r>
            <a:br>
              <a:rPr lang="lt-LT" sz="2000" b="1" dirty="0"/>
            </a:br>
            <a:endParaRPr lang="en-US" sz="2000" dirty="0"/>
          </a:p>
        </p:txBody>
      </p:sp>
    </p:spTree>
    <p:extLst>
      <p:ext uri="{BB962C8B-B14F-4D97-AF65-F5344CB8AC3E}">
        <p14:creationId xmlns:p14="http://schemas.microsoft.com/office/powerpoint/2010/main" val="38793368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AF5747-5EA1-5EC0-6101-325779D07B63}"/>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1C36456B-B4C9-02E0-B527-5F3B0662985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2" name="Slide Number Placeholder 1">
            <a:extLst>
              <a:ext uri="{FF2B5EF4-FFF2-40B4-BE49-F238E27FC236}">
                <a16:creationId xmlns:a16="http://schemas.microsoft.com/office/drawing/2014/main" id="{E3B092EB-AB6C-83EF-71E5-A7FBA3962837}"/>
              </a:ext>
            </a:extLst>
          </p:cNvPr>
          <p:cNvSpPr>
            <a:spLocks noGrp="1"/>
          </p:cNvSpPr>
          <p:nvPr>
            <p:ph type="sldNum" sz="quarter" idx="12"/>
          </p:nvPr>
        </p:nvSpPr>
        <p:spPr>
          <a:xfrm>
            <a:off x="8610599" y="6432550"/>
            <a:ext cx="3369733" cy="365125"/>
          </a:xfrm>
        </p:spPr>
        <p:txBody>
          <a:bodyPr/>
          <a:lstStyle/>
          <a:p>
            <a:fld id="{49EC5416-78B8-4F37-B286-A40543F63F6D}" type="slidenum">
              <a:rPr lang="en-US" smtClean="0"/>
              <a:pPr/>
              <a:t>12</a:t>
            </a:fld>
            <a:endParaRPr lang="en-US"/>
          </a:p>
        </p:txBody>
      </p:sp>
      <p:sp>
        <p:nvSpPr>
          <p:cNvPr id="5" name="TextBox 4">
            <a:extLst>
              <a:ext uri="{FF2B5EF4-FFF2-40B4-BE49-F238E27FC236}">
                <a16:creationId xmlns:a16="http://schemas.microsoft.com/office/drawing/2014/main" id="{C756749A-FAD5-687A-44F3-96C923F93241}"/>
              </a:ext>
            </a:extLst>
          </p:cNvPr>
          <p:cNvSpPr txBox="1"/>
          <p:nvPr/>
        </p:nvSpPr>
        <p:spPr>
          <a:xfrm>
            <a:off x="1274558" y="447261"/>
            <a:ext cx="9653534" cy="1935915"/>
          </a:xfrm>
          <a:prstGeom prst="rect">
            <a:avLst/>
          </a:prstGeom>
          <a:noFill/>
        </p:spPr>
        <p:txBody>
          <a:bodyPr wrap="square">
            <a:spAutoFit/>
          </a:bodyPr>
          <a:lstStyle/>
          <a:p>
            <a:r>
              <a:rPr lang="lt-LT" sz="2600" b="1" dirty="0"/>
              <a:t>III dalies pildymas</a:t>
            </a:r>
          </a:p>
          <a:p>
            <a:pPr>
              <a:lnSpc>
                <a:spcPct val="113000"/>
              </a:lnSpc>
            </a:pPr>
            <a:br>
              <a:rPr lang="lt-LT" sz="3000" dirty="0">
                <a:latin typeface="+mj-lt"/>
              </a:rPr>
            </a:br>
            <a:r>
              <a:rPr lang="lt-LT" dirty="0"/>
              <a:t>1. Pasirinkdami pagrindinį ir papildomus (jei reikia) BVPŽ kodus, įveskite pirmus 4 BVPŽ kodo skaitmenis arba BVPŽ pavadinimo raktinį žodį. Sistema pateiks galimus pasirinkimus, iš kurių pasirinkite tinkamą.</a:t>
            </a:r>
          </a:p>
        </p:txBody>
      </p:sp>
      <p:pic>
        <p:nvPicPr>
          <p:cNvPr id="4" name="Picture 3">
            <a:extLst>
              <a:ext uri="{FF2B5EF4-FFF2-40B4-BE49-F238E27FC236}">
                <a16:creationId xmlns:a16="http://schemas.microsoft.com/office/drawing/2014/main" id="{36D9D2B2-8C8C-BD86-885E-EE8AFD1487B6}"/>
              </a:ext>
            </a:extLst>
          </p:cNvPr>
          <p:cNvPicPr>
            <a:picLocks noChangeAspect="1"/>
          </p:cNvPicPr>
          <p:nvPr/>
        </p:nvPicPr>
        <p:blipFill>
          <a:blip r:embed="rId3"/>
          <a:stretch>
            <a:fillRect/>
          </a:stretch>
        </p:blipFill>
        <p:spPr>
          <a:xfrm>
            <a:off x="1321915" y="2797968"/>
            <a:ext cx="8754697" cy="1038370"/>
          </a:xfrm>
          <a:prstGeom prst="rect">
            <a:avLst/>
          </a:prstGeom>
        </p:spPr>
      </p:pic>
      <p:sp>
        <p:nvSpPr>
          <p:cNvPr id="7" name="TextBox 6">
            <a:extLst>
              <a:ext uri="{FF2B5EF4-FFF2-40B4-BE49-F238E27FC236}">
                <a16:creationId xmlns:a16="http://schemas.microsoft.com/office/drawing/2014/main" id="{5948A6E0-6263-B4FC-254C-05A3AE2DEF7E}"/>
              </a:ext>
            </a:extLst>
          </p:cNvPr>
          <p:cNvSpPr txBox="1"/>
          <p:nvPr/>
        </p:nvSpPr>
        <p:spPr>
          <a:xfrm>
            <a:off x="889915" y="2829302"/>
            <a:ext cx="432000" cy="369332"/>
          </a:xfrm>
          <a:prstGeom prst="rect">
            <a:avLst/>
          </a:prstGeom>
          <a:noFill/>
        </p:spPr>
        <p:txBody>
          <a:bodyPr wrap="square" rtlCol="0">
            <a:spAutoFit/>
          </a:bodyPr>
          <a:lstStyle/>
          <a:p>
            <a:r>
              <a:rPr lang="lt-LT" b="1">
                <a:solidFill>
                  <a:srgbClr val="FF0000"/>
                </a:solidFill>
              </a:rPr>
              <a:t>1</a:t>
            </a:r>
            <a:endParaRPr lang="en-US" b="1">
              <a:solidFill>
                <a:srgbClr val="FF0000"/>
              </a:solidFill>
            </a:endParaRPr>
          </a:p>
        </p:txBody>
      </p:sp>
      <p:sp>
        <p:nvSpPr>
          <p:cNvPr id="12" name="Flowchart: Connector 11">
            <a:extLst>
              <a:ext uri="{FF2B5EF4-FFF2-40B4-BE49-F238E27FC236}">
                <a16:creationId xmlns:a16="http://schemas.microsoft.com/office/drawing/2014/main" id="{2B6E11BB-445F-4F46-F8A9-EB6C3C6717D9}"/>
              </a:ext>
            </a:extLst>
          </p:cNvPr>
          <p:cNvSpPr/>
          <p:nvPr/>
        </p:nvSpPr>
        <p:spPr>
          <a:xfrm>
            <a:off x="842558" y="2797968"/>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93EF75D4-46F0-90E8-6A35-BFF744544F5B}"/>
              </a:ext>
            </a:extLst>
          </p:cNvPr>
          <p:cNvPicPr>
            <a:picLocks noChangeAspect="1"/>
          </p:cNvPicPr>
          <p:nvPr/>
        </p:nvPicPr>
        <p:blipFill>
          <a:blip r:embed="rId4"/>
          <a:stretch>
            <a:fillRect/>
          </a:stretch>
        </p:blipFill>
        <p:spPr>
          <a:xfrm>
            <a:off x="1321915" y="3927104"/>
            <a:ext cx="8754697" cy="990738"/>
          </a:xfrm>
          <a:prstGeom prst="rect">
            <a:avLst/>
          </a:prstGeom>
        </p:spPr>
      </p:pic>
      <p:sp>
        <p:nvSpPr>
          <p:cNvPr id="15" name="Rectangle 14">
            <a:extLst>
              <a:ext uri="{FF2B5EF4-FFF2-40B4-BE49-F238E27FC236}">
                <a16:creationId xmlns:a16="http://schemas.microsoft.com/office/drawing/2014/main" id="{329F1EC9-3C7A-CBC6-72F1-6CDBDB0ACFB6}"/>
              </a:ext>
            </a:extLst>
          </p:cNvPr>
          <p:cNvSpPr/>
          <p:nvPr/>
        </p:nvSpPr>
        <p:spPr>
          <a:xfrm>
            <a:off x="1446245" y="3088433"/>
            <a:ext cx="2696547" cy="340567"/>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9EEDFEB-EC0D-5E90-7751-75EE4436055A}"/>
              </a:ext>
            </a:extLst>
          </p:cNvPr>
          <p:cNvSpPr/>
          <p:nvPr/>
        </p:nvSpPr>
        <p:spPr>
          <a:xfrm>
            <a:off x="1446245" y="4282750"/>
            <a:ext cx="2659224" cy="30791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51861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AF97C-C0F8-653D-EF0F-8C552E13B972}"/>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F838D802-D041-EF43-D36B-7CDADE59383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BD253C10-D487-101A-F620-45084655EE15}"/>
              </a:ext>
            </a:extLst>
          </p:cNvPr>
          <p:cNvSpPr>
            <a:spLocks noGrp="1"/>
          </p:cNvSpPr>
          <p:nvPr>
            <p:ph type="title"/>
          </p:nvPr>
        </p:nvSpPr>
        <p:spPr>
          <a:xfrm>
            <a:off x="1097327" y="176981"/>
            <a:ext cx="11025847" cy="1354193"/>
          </a:xfrm>
        </p:spPr>
        <p:txBody>
          <a:bodyPr>
            <a:noAutofit/>
          </a:bodyPr>
          <a:lstStyle/>
          <a:p>
            <a:pPr>
              <a:lnSpc>
                <a:spcPct val="113000"/>
              </a:lnSpc>
            </a:pPr>
            <a:r>
              <a:rPr lang="lt-LT" sz="2600" b="1" dirty="0">
                <a:latin typeface="+mn-lt"/>
              </a:rPr>
              <a:t>VI</a:t>
            </a:r>
            <a:r>
              <a:rPr lang="en-US" sz="2600" b="1" dirty="0">
                <a:latin typeface="+mn-lt"/>
              </a:rPr>
              <a:t> </a:t>
            </a:r>
            <a:r>
              <a:rPr lang="en-US" sz="2600" b="1" dirty="0" err="1">
                <a:latin typeface="+mn-lt"/>
              </a:rPr>
              <a:t>dalies</a:t>
            </a:r>
            <a:r>
              <a:rPr lang="lt-LT" sz="2800" dirty="0"/>
              <a:t> </a:t>
            </a:r>
            <a:r>
              <a:rPr lang="en-US" sz="2600" b="1" dirty="0" err="1">
                <a:latin typeface="+mn-lt"/>
              </a:rPr>
              <a:t>pildymas</a:t>
            </a:r>
            <a:r>
              <a:rPr lang="en-US" sz="2600" b="1" dirty="0">
                <a:latin typeface="+mn-lt"/>
              </a:rPr>
              <a:t> (</a:t>
            </a:r>
            <a:r>
              <a:rPr lang="lt-LT" sz="2600" b="1" dirty="0">
                <a:latin typeface="+mn-lt"/>
              </a:rPr>
              <a:t>a</a:t>
            </a:r>
            <a:r>
              <a:rPr lang="en-US" sz="2600" b="1" dirty="0">
                <a:latin typeface="+mn-lt"/>
              </a:rPr>
              <a:t>)</a:t>
            </a:r>
            <a:br>
              <a:rPr lang="lt-LT" sz="2600" b="1" dirty="0">
                <a:latin typeface="+mn-lt"/>
              </a:rPr>
            </a:br>
            <a:br>
              <a:rPr lang="lt-LT" sz="1800" dirty="0">
                <a:latin typeface="+mn-lt"/>
              </a:rPr>
            </a:br>
            <a:r>
              <a:rPr lang="lt-LT" sz="1800" dirty="0">
                <a:latin typeface="+mn-lt"/>
              </a:rPr>
              <a:t>1. VI.1 p. pildykite informaciją apie pirkime dalyvavusius dalyvius (kandidatus). </a:t>
            </a:r>
            <a:br>
              <a:rPr lang="lt-LT" sz="1800" dirty="0">
                <a:latin typeface="+mn-lt"/>
              </a:rPr>
            </a:br>
            <a:r>
              <a:rPr lang="lt-LT" sz="1800" dirty="0">
                <a:latin typeface="+mn-lt"/>
              </a:rPr>
              <a:t>Jei pirkime dalyvavo pavieniai tiekėjai, lentelėje „Tiekėjai, atskirai teikiantys pasiūlymus“ pasirinkite „+Pridėti dalyvį“.</a:t>
            </a:r>
            <a:br>
              <a:rPr lang="lt-LT" sz="1800" dirty="0">
                <a:latin typeface="+mn-lt"/>
              </a:rPr>
            </a:br>
            <a:endParaRPr lang="en-US" sz="1800" b="1" dirty="0">
              <a:latin typeface="+mn-lt"/>
            </a:endParaRPr>
          </a:p>
        </p:txBody>
      </p:sp>
      <p:sp>
        <p:nvSpPr>
          <p:cNvPr id="2" name="Slide Number Placeholder 1">
            <a:extLst>
              <a:ext uri="{FF2B5EF4-FFF2-40B4-BE49-F238E27FC236}">
                <a16:creationId xmlns:a16="http://schemas.microsoft.com/office/drawing/2014/main" id="{4BD83EDC-9609-4917-4293-95ECC7E1FB6B}"/>
              </a:ext>
            </a:extLst>
          </p:cNvPr>
          <p:cNvSpPr>
            <a:spLocks noGrp="1"/>
          </p:cNvSpPr>
          <p:nvPr>
            <p:ph type="sldNum" sz="quarter" idx="12"/>
          </p:nvPr>
        </p:nvSpPr>
        <p:spPr>
          <a:xfrm>
            <a:off x="8610599" y="6432550"/>
            <a:ext cx="3386667" cy="365125"/>
          </a:xfrm>
        </p:spPr>
        <p:txBody>
          <a:bodyPr/>
          <a:lstStyle/>
          <a:p>
            <a:fld id="{49EC5416-78B8-4F37-B286-A40543F63F6D}" type="slidenum">
              <a:rPr lang="en-US" smtClean="0"/>
              <a:pPr/>
              <a:t>13</a:t>
            </a:fld>
            <a:endParaRPr lang="en-US"/>
          </a:p>
        </p:txBody>
      </p:sp>
      <p:sp>
        <p:nvSpPr>
          <p:cNvPr id="11" name="Flowchart: Connector 10">
            <a:extLst>
              <a:ext uri="{FF2B5EF4-FFF2-40B4-BE49-F238E27FC236}">
                <a16:creationId xmlns:a16="http://schemas.microsoft.com/office/drawing/2014/main" id="{9D1326FD-6BF6-4C31-7824-9497071A2C50}"/>
              </a:ext>
            </a:extLst>
          </p:cNvPr>
          <p:cNvSpPr/>
          <p:nvPr/>
        </p:nvSpPr>
        <p:spPr>
          <a:xfrm>
            <a:off x="581484" y="2060889"/>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419781C6-7A00-4367-A04C-B1E33561217D}"/>
              </a:ext>
            </a:extLst>
          </p:cNvPr>
          <p:cNvSpPr txBox="1"/>
          <p:nvPr/>
        </p:nvSpPr>
        <p:spPr>
          <a:xfrm>
            <a:off x="652445" y="2102204"/>
            <a:ext cx="432000" cy="369332"/>
          </a:xfrm>
          <a:prstGeom prst="rect">
            <a:avLst/>
          </a:prstGeom>
          <a:noFill/>
        </p:spPr>
        <p:txBody>
          <a:bodyPr wrap="square" rtlCol="0">
            <a:spAutoFit/>
          </a:bodyPr>
          <a:lstStyle/>
          <a:p>
            <a:r>
              <a:rPr lang="lt-LT" b="1">
                <a:solidFill>
                  <a:srgbClr val="FF0000"/>
                </a:solidFill>
              </a:rPr>
              <a:t>1</a:t>
            </a:r>
            <a:endParaRPr lang="en-US" b="1">
              <a:solidFill>
                <a:srgbClr val="FF0000"/>
              </a:solidFill>
            </a:endParaRPr>
          </a:p>
        </p:txBody>
      </p:sp>
      <p:sp>
        <p:nvSpPr>
          <p:cNvPr id="4" name="TextBox 3">
            <a:extLst>
              <a:ext uri="{FF2B5EF4-FFF2-40B4-BE49-F238E27FC236}">
                <a16:creationId xmlns:a16="http://schemas.microsoft.com/office/drawing/2014/main" id="{7F2F7379-05E0-FBC6-1986-1A4B1F8FB806}"/>
              </a:ext>
            </a:extLst>
          </p:cNvPr>
          <p:cNvSpPr txBox="1"/>
          <p:nvPr/>
        </p:nvSpPr>
        <p:spPr>
          <a:xfrm>
            <a:off x="652445" y="5093830"/>
            <a:ext cx="432000" cy="369332"/>
          </a:xfrm>
          <a:prstGeom prst="rect">
            <a:avLst/>
          </a:prstGeom>
          <a:noFill/>
        </p:spPr>
        <p:txBody>
          <a:bodyPr wrap="square" rtlCol="0">
            <a:spAutoFit/>
          </a:bodyPr>
          <a:lstStyle/>
          <a:p>
            <a:r>
              <a:rPr lang="lt-LT" b="1">
                <a:solidFill>
                  <a:srgbClr val="FF0000"/>
                </a:solidFill>
              </a:rPr>
              <a:t>2</a:t>
            </a:r>
            <a:endParaRPr lang="en-US" b="1">
              <a:solidFill>
                <a:srgbClr val="FF0000"/>
              </a:solidFill>
            </a:endParaRPr>
          </a:p>
        </p:txBody>
      </p:sp>
      <p:sp>
        <p:nvSpPr>
          <p:cNvPr id="6" name="Flowchart: Connector 5">
            <a:extLst>
              <a:ext uri="{FF2B5EF4-FFF2-40B4-BE49-F238E27FC236}">
                <a16:creationId xmlns:a16="http://schemas.microsoft.com/office/drawing/2014/main" id="{203F18D1-082C-DB77-8A7E-8780E56A19E2}"/>
              </a:ext>
            </a:extLst>
          </p:cNvPr>
          <p:cNvSpPr/>
          <p:nvPr/>
        </p:nvSpPr>
        <p:spPr>
          <a:xfrm>
            <a:off x="581484" y="5062496"/>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495D1794-16BD-F36E-CBE1-B11E11333345}"/>
              </a:ext>
            </a:extLst>
          </p:cNvPr>
          <p:cNvSpPr txBox="1"/>
          <p:nvPr/>
        </p:nvSpPr>
        <p:spPr>
          <a:xfrm>
            <a:off x="1084445" y="2932952"/>
            <a:ext cx="10801820" cy="2031325"/>
          </a:xfrm>
          <a:prstGeom prst="rect">
            <a:avLst/>
          </a:prstGeom>
          <a:noFill/>
        </p:spPr>
        <p:txBody>
          <a:bodyPr wrap="square" rtlCol="0">
            <a:spAutoFit/>
          </a:bodyPr>
          <a:lstStyle/>
          <a:p>
            <a:r>
              <a:rPr lang="lt-LT" dirty="0"/>
              <a:t>2. Išsiskleidusioje lentelėje užpildykite informaciją apie tiekėją. Įvedus pirmuosius įmonės kodo skaitmenis, bus pateiktas tiekėjų sąrašas, iš kurio pasirinkite reikiamą tiekėją.</a:t>
            </a:r>
          </a:p>
          <a:p>
            <a:r>
              <a:rPr lang="lt-LT" dirty="0"/>
              <a:t>Jei tiekėjas neturi JAR kodo, pasirinkite trumpuosius kodus: 802 – ūkininkui; 803 – užsienio įmonei; 807 – kitiems subjektams (pvz., advokatų kontorai); 809 – fiziniam asmeniui. </a:t>
            </a:r>
          </a:p>
          <a:p>
            <a:r>
              <a:rPr lang="lt-LT" dirty="0"/>
              <a:t>Kai kodas yra 802 arba 809, laukelyje „Pavadinimo patikslinimas“ nurodykite ūkininko arba fizinio asmens vardą ir pavardę, kai kodas 803 – užsienio įmonės pavadinimą ir kodą, kai 807 – tiekėjo pavadinimą.</a:t>
            </a:r>
          </a:p>
          <a:p>
            <a:endParaRPr lang="en-US" dirty="0"/>
          </a:p>
        </p:txBody>
      </p:sp>
      <p:pic>
        <p:nvPicPr>
          <p:cNvPr id="9" name="Picture 8">
            <a:extLst>
              <a:ext uri="{FF2B5EF4-FFF2-40B4-BE49-F238E27FC236}">
                <a16:creationId xmlns:a16="http://schemas.microsoft.com/office/drawing/2014/main" id="{FA381A49-B3F6-97F3-E1FA-31DADC266E22}"/>
              </a:ext>
            </a:extLst>
          </p:cNvPr>
          <p:cNvPicPr>
            <a:picLocks noChangeAspect="1"/>
          </p:cNvPicPr>
          <p:nvPr/>
        </p:nvPicPr>
        <p:blipFill>
          <a:blip r:embed="rId4"/>
          <a:stretch>
            <a:fillRect/>
          </a:stretch>
        </p:blipFill>
        <p:spPr>
          <a:xfrm>
            <a:off x="1097327" y="4665306"/>
            <a:ext cx="6770233" cy="2132369"/>
          </a:xfrm>
          <a:prstGeom prst="rect">
            <a:avLst/>
          </a:prstGeom>
        </p:spPr>
      </p:pic>
      <p:sp>
        <p:nvSpPr>
          <p:cNvPr id="16" name="Rectangle 15">
            <a:extLst>
              <a:ext uri="{FF2B5EF4-FFF2-40B4-BE49-F238E27FC236}">
                <a16:creationId xmlns:a16="http://schemas.microsoft.com/office/drawing/2014/main" id="{438CC840-5857-CF74-FDE6-E2353B766606}"/>
              </a:ext>
            </a:extLst>
          </p:cNvPr>
          <p:cNvSpPr/>
          <p:nvPr/>
        </p:nvSpPr>
        <p:spPr>
          <a:xfrm>
            <a:off x="1548882" y="5178490"/>
            <a:ext cx="5924938" cy="24720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42A06339-DF4F-3BB4-7ECD-B95E97E69CF3}"/>
              </a:ext>
            </a:extLst>
          </p:cNvPr>
          <p:cNvPicPr>
            <a:picLocks noChangeAspect="1"/>
          </p:cNvPicPr>
          <p:nvPr/>
        </p:nvPicPr>
        <p:blipFill>
          <a:blip r:embed="rId5"/>
          <a:stretch>
            <a:fillRect/>
          </a:stretch>
        </p:blipFill>
        <p:spPr>
          <a:xfrm>
            <a:off x="1230831" y="1432307"/>
            <a:ext cx="7535483" cy="1567140"/>
          </a:xfrm>
          <a:prstGeom prst="rect">
            <a:avLst/>
          </a:prstGeom>
        </p:spPr>
      </p:pic>
      <p:sp>
        <p:nvSpPr>
          <p:cNvPr id="17" name="Rectangle 16">
            <a:extLst>
              <a:ext uri="{FF2B5EF4-FFF2-40B4-BE49-F238E27FC236}">
                <a16:creationId xmlns:a16="http://schemas.microsoft.com/office/drawing/2014/main" id="{A5571020-6671-DC46-DFEE-64996FEDDFD0}"/>
              </a:ext>
            </a:extLst>
          </p:cNvPr>
          <p:cNvSpPr/>
          <p:nvPr/>
        </p:nvSpPr>
        <p:spPr>
          <a:xfrm>
            <a:off x="1798983" y="2584173"/>
            <a:ext cx="6500191" cy="134565"/>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72301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2F176-487A-7ABA-D30A-C13B26C493C9}"/>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B4DB0EE4-E812-908E-9545-AFCDEA4F4C2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8E1CA990-4B1B-E96B-F7C2-DD16699609E1}"/>
              </a:ext>
            </a:extLst>
          </p:cNvPr>
          <p:cNvSpPr>
            <a:spLocks noGrp="1"/>
          </p:cNvSpPr>
          <p:nvPr>
            <p:ph type="title"/>
          </p:nvPr>
        </p:nvSpPr>
        <p:spPr>
          <a:xfrm>
            <a:off x="1043971" y="431377"/>
            <a:ext cx="10741791" cy="1269621"/>
          </a:xfrm>
        </p:spPr>
        <p:txBody>
          <a:bodyPr>
            <a:noAutofit/>
          </a:bodyPr>
          <a:lstStyle/>
          <a:p>
            <a:pPr>
              <a:lnSpc>
                <a:spcPct val="113000"/>
              </a:lnSpc>
            </a:pPr>
            <a:r>
              <a:rPr lang="lt-LT" sz="2600" b="1" dirty="0">
                <a:latin typeface="+mn-lt"/>
              </a:rPr>
              <a:t>VI</a:t>
            </a:r>
            <a:r>
              <a:rPr lang="en-US" sz="2600" b="1" dirty="0">
                <a:latin typeface="+mn-lt"/>
              </a:rPr>
              <a:t> </a:t>
            </a:r>
            <a:r>
              <a:rPr lang="en-US" sz="2600" b="1" dirty="0" err="1">
                <a:latin typeface="+mn-lt"/>
              </a:rPr>
              <a:t>dalies</a:t>
            </a:r>
            <a:r>
              <a:rPr lang="en-US" sz="2600" b="1" dirty="0">
                <a:latin typeface="+mn-lt"/>
              </a:rPr>
              <a:t> </a:t>
            </a:r>
            <a:r>
              <a:rPr lang="en-US" sz="2600" b="1" dirty="0" err="1">
                <a:latin typeface="+mn-lt"/>
              </a:rPr>
              <a:t>pildymas</a:t>
            </a:r>
            <a:r>
              <a:rPr lang="en-US" sz="2600" b="1" dirty="0">
                <a:latin typeface="+mn-lt"/>
              </a:rPr>
              <a:t> (</a:t>
            </a:r>
            <a:r>
              <a:rPr lang="lt-LT" sz="2600" b="1" dirty="0">
                <a:latin typeface="+mn-lt"/>
              </a:rPr>
              <a:t>b</a:t>
            </a:r>
            <a:r>
              <a:rPr lang="en-US" sz="2600" b="1" dirty="0">
                <a:latin typeface="+mn-lt"/>
              </a:rPr>
              <a:t>)</a:t>
            </a:r>
            <a:br>
              <a:rPr lang="lt-LT" sz="2600" b="1" dirty="0">
                <a:latin typeface="+mn-lt"/>
              </a:rPr>
            </a:br>
            <a:br>
              <a:rPr lang="lt-LT" sz="1800" dirty="0">
                <a:latin typeface="+mn-lt"/>
              </a:rPr>
            </a:br>
            <a:r>
              <a:rPr lang="lt-LT" sz="1800" dirty="0">
                <a:latin typeface="+mn-lt"/>
              </a:rPr>
              <a:t>3. Jei pirkime dalyvavo dalyvių grupė jungtinės veiklos pagrindu, spauskite „+ Nauja grupė“ ir sukurkite grupę suteikdami grupei pavadinimą (pvz. DALYVIŲ GRUPĖ). </a:t>
            </a:r>
            <a:br>
              <a:rPr lang="lt-LT" sz="1800" dirty="0">
                <a:latin typeface="+mn-lt"/>
              </a:rPr>
            </a:br>
            <a:r>
              <a:rPr lang="lt-LT" sz="1800" dirty="0">
                <a:latin typeface="+mn-lt"/>
              </a:rPr>
              <a:t>Paspaudus „+ Pridėti </a:t>
            </a:r>
            <a:r>
              <a:rPr lang="lt-LT" sz="1800" dirty="0" err="1">
                <a:latin typeface="+mn-lt"/>
              </a:rPr>
              <a:t>dalyvįﱣ</a:t>
            </a:r>
            <a:r>
              <a:rPr lang="lt-LT" sz="1800" dirty="0">
                <a:latin typeface="+mn-lt"/>
              </a:rPr>
              <a:t>“, suveskite atskirai kiekvieną grupės dalyvį, kaip nurodyta 13 skaidrėje. Jei pirkime dalyvavo daugiau nei 1 tiekėjų grupė, kiekvienai grupei turi būti suteiktas unikalus pavadinimas.</a:t>
            </a:r>
            <a:endParaRPr lang="en-US" sz="1800" b="1" dirty="0">
              <a:latin typeface="+mn-lt"/>
            </a:endParaRPr>
          </a:p>
        </p:txBody>
      </p:sp>
      <p:sp>
        <p:nvSpPr>
          <p:cNvPr id="2" name="Slide Number Placeholder 1">
            <a:extLst>
              <a:ext uri="{FF2B5EF4-FFF2-40B4-BE49-F238E27FC236}">
                <a16:creationId xmlns:a16="http://schemas.microsoft.com/office/drawing/2014/main" id="{33CDB086-E3BA-15DE-9233-B03825D18B6A}"/>
              </a:ext>
            </a:extLst>
          </p:cNvPr>
          <p:cNvSpPr>
            <a:spLocks noGrp="1"/>
          </p:cNvSpPr>
          <p:nvPr>
            <p:ph type="sldNum" sz="quarter" idx="12"/>
          </p:nvPr>
        </p:nvSpPr>
        <p:spPr>
          <a:xfrm>
            <a:off x="8610599" y="6432550"/>
            <a:ext cx="3386667" cy="365125"/>
          </a:xfrm>
        </p:spPr>
        <p:txBody>
          <a:bodyPr/>
          <a:lstStyle/>
          <a:p>
            <a:fld id="{49EC5416-78B8-4F37-B286-A40543F63F6D}" type="slidenum">
              <a:rPr lang="en-US" smtClean="0"/>
              <a:pPr/>
              <a:t>14</a:t>
            </a:fld>
            <a:endParaRPr lang="en-US" dirty="0"/>
          </a:p>
        </p:txBody>
      </p:sp>
      <p:sp>
        <p:nvSpPr>
          <p:cNvPr id="11" name="Flowchart: Connector 10">
            <a:extLst>
              <a:ext uri="{FF2B5EF4-FFF2-40B4-BE49-F238E27FC236}">
                <a16:creationId xmlns:a16="http://schemas.microsoft.com/office/drawing/2014/main" id="{0EB6EB43-CD33-328B-BC2A-3C65E4FA283C}"/>
              </a:ext>
            </a:extLst>
          </p:cNvPr>
          <p:cNvSpPr/>
          <p:nvPr/>
        </p:nvSpPr>
        <p:spPr>
          <a:xfrm>
            <a:off x="542306" y="3634773"/>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FD45BE93-0A27-1937-E423-0233C40B3696}"/>
              </a:ext>
            </a:extLst>
          </p:cNvPr>
          <p:cNvSpPr txBox="1"/>
          <p:nvPr/>
        </p:nvSpPr>
        <p:spPr>
          <a:xfrm>
            <a:off x="611971" y="3666107"/>
            <a:ext cx="432000" cy="369332"/>
          </a:xfrm>
          <a:prstGeom prst="rect">
            <a:avLst/>
          </a:prstGeom>
          <a:noFill/>
        </p:spPr>
        <p:txBody>
          <a:bodyPr wrap="square" rtlCol="0">
            <a:spAutoFit/>
          </a:bodyPr>
          <a:lstStyle/>
          <a:p>
            <a:r>
              <a:rPr lang="lt-LT" b="1">
                <a:solidFill>
                  <a:srgbClr val="FF0000"/>
                </a:solidFill>
              </a:rPr>
              <a:t>3</a:t>
            </a:r>
            <a:endParaRPr lang="en-US" b="1">
              <a:solidFill>
                <a:srgbClr val="FF0000"/>
              </a:solidFill>
            </a:endParaRPr>
          </a:p>
        </p:txBody>
      </p:sp>
      <p:pic>
        <p:nvPicPr>
          <p:cNvPr id="14" name="Picture 13">
            <a:extLst>
              <a:ext uri="{FF2B5EF4-FFF2-40B4-BE49-F238E27FC236}">
                <a16:creationId xmlns:a16="http://schemas.microsoft.com/office/drawing/2014/main" id="{2E200786-1FED-4ED3-AE55-55A3C6702288}"/>
              </a:ext>
            </a:extLst>
          </p:cNvPr>
          <p:cNvPicPr>
            <a:picLocks noChangeAspect="1"/>
          </p:cNvPicPr>
          <p:nvPr/>
        </p:nvPicPr>
        <p:blipFill>
          <a:blip r:embed="rId4"/>
          <a:stretch>
            <a:fillRect/>
          </a:stretch>
        </p:blipFill>
        <p:spPr>
          <a:xfrm>
            <a:off x="1043971" y="2404429"/>
            <a:ext cx="8659433" cy="3324689"/>
          </a:xfrm>
          <a:prstGeom prst="rect">
            <a:avLst/>
          </a:prstGeom>
        </p:spPr>
      </p:pic>
      <p:sp>
        <p:nvSpPr>
          <p:cNvPr id="3" name="Rectangle 2">
            <a:extLst>
              <a:ext uri="{FF2B5EF4-FFF2-40B4-BE49-F238E27FC236}">
                <a16:creationId xmlns:a16="http://schemas.microsoft.com/office/drawing/2014/main" id="{931FA545-008F-A877-3441-5868BFFBD2F3}"/>
              </a:ext>
            </a:extLst>
          </p:cNvPr>
          <p:cNvSpPr/>
          <p:nvPr/>
        </p:nvSpPr>
        <p:spPr>
          <a:xfrm>
            <a:off x="1632155" y="3634773"/>
            <a:ext cx="6617110" cy="327627"/>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4F386EF3-41F3-EF98-46AD-D65E5034D54E}"/>
              </a:ext>
            </a:extLst>
          </p:cNvPr>
          <p:cNvSpPr/>
          <p:nvPr/>
        </p:nvSpPr>
        <p:spPr>
          <a:xfrm>
            <a:off x="1632155" y="4139381"/>
            <a:ext cx="6617110" cy="324464"/>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595569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7D3545-0510-B850-3BB7-00AA90EFFD65}"/>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FF962335-D1E5-0E03-F388-8632823F5B6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123F918C-A99E-3778-575E-FD498BC3C7CF}"/>
              </a:ext>
            </a:extLst>
          </p:cNvPr>
          <p:cNvSpPr>
            <a:spLocks noGrp="1"/>
          </p:cNvSpPr>
          <p:nvPr>
            <p:ph type="title"/>
          </p:nvPr>
        </p:nvSpPr>
        <p:spPr>
          <a:xfrm>
            <a:off x="1168146" y="737419"/>
            <a:ext cx="9935284" cy="1115984"/>
          </a:xfrm>
        </p:spPr>
        <p:txBody>
          <a:bodyPr>
            <a:noAutofit/>
          </a:bodyPr>
          <a:lstStyle/>
          <a:p>
            <a:pPr>
              <a:lnSpc>
                <a:spcPct val="113000"/>
              </a:lnSpc>
            </a:pPr>
            <a:r>
              <a:rPr lang="lt-LT" sz="2600" b="1" dirty="0">
                <a:latin typeface="+mn-lt"/>
              </a:rPr>
              <a:t>VI</a:t>
            </a:r>
            <a:r>
              <a:rPr lang="en-US" sz="2600" b="1" dirty="0">
                <a:latin typeface="+mn-lt"/>
              </a:rPr>
              <a:t> </a:t>
            </a:r>
            <a:r>
              <a:rPr lang="en-US" sz="2600" b="1" dirty="0" err="1">
                <a:latin typeface="+mn-lt"/>
              </a:rPr>
              <a:t>dalies</a:t>
            </a:r>
            <a:r>
              <a:rPr lang="en-US" sz="2600" b="1" dirty="0">
                <a:latin typeface="+mn-lt"/>
              </a:rPr>
              <a:t> </a:t>
            </a:r>
            <a:r>
              <a:rPr lang="en-US" sz="2600" b="1" dirty="0" err="1">
                <a:latin typeface="+mn-lt"/>
              </a:rPr>
              <a:t>pildymas</a:t>
            </a:r>
            <a:r>
              <a:rPr lang="en-US" sz="2600" b="1" dirty="0">
                <a:latin typeface="+mn-lt"/>
              </a:rPr>
              <a:t> (</a:t>
            </a:r>
            <a:r>
              <a:rPr lang="lt-LT" sz="2600" b="1" dirty="0">
                <a:latin typeface="+mn-lt"/>
              </a:rPr>
              <a:t>c</a:t>
            </a:r>
            <a:r>
              <a:rPr lang="en-US" sz="2600" b="1" dirty="0">
                <a:latin typeface="+mn-lt"/>
              </a:rPr>
              <a:t>)</a:t>
            </a:r>
            <a:br>
              <a:rPr lang="lt-LT" sz="2600" b="1" dirty="0">
                <a:latin typeface="+mn-lt"/>
              </a:rPr>
            </a:br>
            <a:br>
              <a:rPr lang="lt-LT" sz="2600" b="1" dirty="0">
                <a:latin typeface="+mn-lt"/>
              </a:rPr>
            </a:br>
            <a:r>
              <a:rPr lang="lt-LT" sz="1800" dirty="0">
                <a:latin typeface="+mn-lt"/>
              </a:rPr>
              <a:t>4.</a:t>
            </a:r>
            <a:r>
              <a:rPr lang="lt-LT" sz="2600" b="1" dirty="0"/>
              <a:t> </a:t>
            </a:r>
            <a:r>
              <a:rPr lang="lt-LT" sz="1800" dirty="0">
                <a:latin typeface="+mn-lt"/>
              </a:rPr>
              <a:t>VI.3 p. Nurodykite, ar buvo vykdoma kandidatų kvalifikacinė atranka, pasirenkant „Taip“ arba „Ne“.</a:t>
            </a:r>
            <a:r>
              <a:rPr lang="en-US" sz="1800" dirty="0">
                <a:latin typeface="+mn-lt"/>
              </a:rPr>
              <a:t> </a:t>
            </a:r>
            <a:r>
              <a:rPr lang="lt-LT" sz="1800" dirty="0">
                <a:latin typeface="+mn-lt"/>
              </a:rPr>
              <a:t>Pildoma, kai vykdomas ribotas konkursas, skelbiamos derybos, inovacijų partnerystė ir konkurencinis dialogas. </a:t>
            </a:r>
            <a:br>
              <a:rPr lang="lt-LT" sz="1800" dirty="0">
                <a:latin typeface="+mn-lt"/>
              </a:rPr>
            </a:br>
            <a:br>
              <a:rPr lang="lt-LT" sz="1800" dirty="0">
                <a:latin typeface="+mn-lt"/>
              </a:rPr>
            </a:br>
            <a:r>
              <a:rPr lang="lt-LT" sz="1800" dirty="0">
                <a:latin typeface="+mn-lt"/>
              </a:rPr>
              <a:t>5</a:t>
            </a:r>
            <a:r>
              <a:rPr lang="en-US" sz="1800" dirty="0">
                <a:latin typeface="+mn-lt"/>
              </a:rPr>
              <a:t>. </a:t>
            </a:r>
            <a:r>
              <a:rPr lang="lt-LT" sz="1800" dirty="0">
                <a:latin typeface="+mn-lt"/>
              </a:rPr>
              <a:t>Pasirinkus „Taip“, VI.3.1 </a:t>
            </a:r>
            <a:r>
              <a:rPr lang="lt-LT" sz="1800" dirty="0" err="1">
                <a:latin typeface="+mn-lt"/>
              </a:rPr>
              <a:t>pp</a:t>
            </a:r>
            <a:r>
              <a:rPr lang="lt-LT" sz="1800" dirty="0">
                <a:latin typeface="+mn-lt"/>
              </a:rPr>
              <a:t>. nurodykite atrinktų kandidatų pasirinkimo priežastis.</a:t>
            </a:r>
            <a:endParaRPr lang="en-US" sz="1800" b="1" dirty="0">
              <a:latin typeface="+mn-lt"/>
            </a:endParaRPr>
          </a:p>
        </p:txBody>
      </p:sp>
      <p:sp>
        <p:nvSpPr>
          <p:cNvPr id="2" name="Slide Number Placeholder 1">
            <a:extLst>
              <a:ext uri="{FF2B5EF4-FFF2-40B4-BE49-F238E27FC236}">
                <a16:creationId xmlns:a16="http://schemas.microsoft.com/office/drawing/2014/main" id="{A8E25D06-6A1B-BF58-685F-C845CDB2DA57}"/>
              </a:ext>
            </a:extLst>
          </p:cNvPr>
          <p:cNvSpPr>
            <a:spLocks noGrp="1"/>
          </p:cNvSpPr>
          <p:nvPr>
            <p:ph type="sldNum" sz="quarter" idx="12"/>
          </p:nvPr>
        </p:nvSpPr>
        <p:spPr>
          <a:xfrm>
            <a:off x="8610599" y="6432550"/>
            <a:ext cx="3386667" cy="365125"/>
          </a:xfrm>
        </p:spPr>
        <p:txBody>
          <a:bodyPr/>
          <a:lstStyle/>
          <a:p>
            <a:fld id="{49EC5416-78B8-4F37-B286-A40543F63F6D}" type="slidenum">
              <a:rPr lang="en-US" smtClean="0"/>
              <a:pPr/>
              <a:t>15</a:t>
            </a:fld>
            <a:endParaRPr lang="en-US"/>
          </a:p>
        </p:txBody>
      </p:sp>
      <p:sp>
        <p:nvSpPr>
          <p:cNvPr id="11" name="Flowchart: Connector 10">
            <a:extLst>
              <a:ext uri="{FF2B5EF4-FFF2-40B4-BE49-F238E27FC236}">
                <a16:creationId xmlns:a16="http://schemas.microsoft.com/office/drawing/2014/main" id="{8F5F044F-96D1-F504-879E-1413579A1D06}"/>
              </a:ext>
            </a:extLst>
          </p:cNvPr>
          <p:cNvSpPr/>
          <p:nvPr/>
        </p:nvSpPr>
        <p:spPr>
          <a:xfrm>
            <a:off x="665231" y="3334570"/>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FA7736EB-A95B-2B18-9F3A-4BC8E1288BCD}"/>
              </a:ext>
            </a:extLst>
          </p:cNvPr>
          <p:cNvSpPr txBox="1"/>
          <p:nvPr/>
        </p:nvSpPr>
        <p:spPr>
          <a:xfrm>
            <a:off x="732782" y="3365192"/>
            <a:ext cx="432000" cy="369332"/>
          </a:xfrm>
          <a:prstGeom prst="rect">
            <a:avLst/>
          </a:prstGeom>
          <a:noFill/>
        </p:spPr>
        <p:txBody>
          <a:bodyPr wrap="square" rtlCol="0">
            <a:spAutoFit/>
          </a:bodyPr>
          <a:lstStyle/>
          <a:p>
            <a:r>
              <a:rPr lang="lt-LT" b="1" dirty="0">
                <a:solidFill>
                  <a:srgbClr val="FF0000"/>
                </a:solidFill>
              </a:rPr>
              <a:t>4</a:t>
            </a:r>
            <a:endParaRPr lang="en-US" b="1" dirty="0">
              <a:solidFill>
                <a:srgbClr val="FF0000"/>
              </a:solidFill>
            </a:endParaRPr>
          </a:p>
        </p:txBody>
      </p:sp>
      <p:sp>
        <p:nvSpPr>
          <p:cNvPr id="16" name="Flowchart: Connector 15">
            <a:extLst>
              <a:ext uri="{FF2B5EF4-FFF2-40B4-BE49-F238E27FC236}">
                <a16:creationId xmlns:a16="http://schemas.microsoft.com/office/drawing/2014/main" id="{E9BDDAFC-137F-CC01-7B7D-79A1B4D1BF49}"/>
              </a:ext>
            </a:extLst>
          </p:cNvPr>
          <p:cNvSpPr/>
          <p:nvPr/>
        </p:nvSpPr>
        <p:spPr>
          <a:xfrm>
            <a:off x="665231" y="5017819"/>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9D6F7938-F0B8-CD73-97CC-64AAEA765264}"/>
              </a:ext>
            </a:extLst>
          </p:cNvPr>
          <p:cNvSpPr txBox="1"/>
          <p:nvPr/>
        </p:nvSpPr>
        <p:spPr>
          <a:xfrm>
            <a:off x="729110" y="5049153"/>
            <a:ext cx="235974" cy="369332"/>
          </a:xfrm>
          <a:prstGeom prst="rect">
            <a:avLst/>
          </a:prstGeom>
          <a:noFill/>
        </p:spPr>
        <p:txBody>
          <a:bodyPr wrap="square">
            <a:spAutoFit/>
          </a:bodyPr>
          <a:lstStyle/>
          <a:p>
            <a:r>
              <a:rPr lang="lt-LT" sz="1800" b="1" dirty="0">
                <a:solidFill>
                  <a:srgbClr val="FF0000"/>
                </a:solidFill>
              </a:rPr>
              <a:t>5</a:t>
            </a:r>
            <a:endParaRPr lang="en-US" sz="1800" b="1" dirty="0">
              <a:solidFill>
                <a:srgbClr val="FF0000"/>
              </a:solidFill>
            </a:endParaRPr>
          </a:p>
        </p:txBody>
      </p:sp>
      <p:pic>
        <p:nvPicPr>
          <p:cNvPr id="7" name="Picture 6">
            <a:extLst>
              <a:ext uri="{FF2B5EF4-FFF2-40B4-BE49-F238E27FC236}">
                <a16:creationId xmlns:a16="http://schemas.microsoft.com/office/drawing/2014/main" id="{BFC8C042-AA7F-5E98-D71A-63B03E0F1DB0}"/>
              </a:ext>
            </a:extLst>
          </p:cNvPr>
          <p:cNvPicPr>
            <a:picLocks noChangeAspect="1"/>
          </p:cNvPicPr>
          <p:nvPr/>
        </p:nvPicPr>
        <p:blipFill>
          <a:blip r:embed="rId3"/>
          <a:stretch>
            <a:fillRect/>
          </a:stretch>
        </p:blipFill>
        <p:spPr>
          <a:xfrm>
            <a:off x="1168145" y="2674179"/>
            <a:ext cx="8754697" cy="1892196"/>
          </a:xfrm>
          <a:prstGeom prst="rect">
            <a:avLst/>
          </a:prstGeom>
        </p:spPr>
      </p:pic>
      <p:pic>
        <p:nvPicPr>
          <p:cNvPr id="19" name="Picture 18">
            <a:extLst>
              <a:ext uri="{FF2B5EF4-FFF2-40B4-BE49-F238E27FC236}">
                <a16:creationId xmlns:a16="http://schemas.microsoft.com/office/drawing/2014/main" id="{0557D8FD-A8C3-EAAF-4F83-AAB2C9A31A63}"/>
              </a:ext>
            </a:extLst>
          </p:cNvPr>
          <p:cNvPicPr>
            <a:picLocks noChangeAspect="1"/>
          </p:cNvPicPr>
          <p:nvPr/>
        </p:nvPicPr>
        <p:blipFill>
          <a:blip r:embed="rId4"/>
          <a:stretch>
            <a:fillRect/>
          </a:stretch>
        </p:blipFill>
        <p:spPr>
          <a:xfrm>
            <a:off x="1168145" y="4699282"/>
            <a:ext cx="8754696" cy="1915829"/>
          </a:xfrm>
          <a:prstGeom prst="rect">
            <a:avLst/>
          </a:prstGeom>
        </p:spPr>
      </p:pic>
      <p:sp>
        <p:nvSpPr>
          <p:cNvPr id="3" name="Rectangle 2">
            <a:extLst>
              <a:ext uri="{FF2B5EF4-FFF2-40B4-BE49-F238E27FC236}">
                <a16:creationId xmlns:a16="http://schemas.microsoft.com/office/drawing/2014/main" id="{20325974-3541-556D-655A-C352BCA8D410}"/>
              </a:ext>
            </a:extLst>
          </p:cNvPr>
          <p:cNvSpPr/>
          <p:nvPr/>
        </p:nvSpPr>
        <p:spPr>
          <a:xfrm>
            <a:off x="1297858" y="3942735"/>
            <a:ext cx="511277" cy="49161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87F4AB0F-A8C4-A148-99C2-21E4D4C1F118}"/>
              </a:ext>
            </a:extLst>
          </p:cNvPr>
          <p:cNvSpPr/>
          <p:nvPr/>
        </p:nvSpPr>
        <p:spPr>
          <a:xfrm>
            <a:off x="1474839" y="5584723"/>
            <a:ext cx="2969342" cy="847827"/>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550682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8471F-8623-908D-1559-C88CEE8FCB7E}"/>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F2CF55A3-2171-5255-B639-605E2E895E6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AA67B677-9CCA-3512-2CD7-339986957AC7}"/>
              </a:ext>
            </a:extLst>
          </p:cNvPr>
          <p:cNvSpPr>
            <a:spLocks noGrp="1"/>
          </p:cNvSpPr>
          <p:nvPr>
            <p:ph type="title"/>
          </p:nvPr>
        </p:nvSpPr>
        <p:spPr>
          <a:xfrm>
            <a:off x="1135883" y="407504"/>
            <a:ext cx="10732656" cy="782097"/>
          </a:xfrm>
        </p:spPr>
        <p:txBody>
          <a:bodyPr>
            <a:noAutofit/>
          </a:bodyPr>
          <a:lstStyle/>
          <a:p>
            <a:pPr>
              <a:lnSpc>
                <a:spcPct val="113000"/>
              </a:lnSpc>
            </a:pPr>
            <a:br>
              <a:rPr lang="lt-LT" sz="2600" b="1" dirty="0">
                <a:latin typeface="+mn-lt"/>
              </a:rPr>
            </a:br>
            <a:br>
              <a:rPr lang="lt-LT" sz="2600" b="1" dirty="0">
                <a:latin typeface="+mn-lt"/>
              </a:rPr>
            </a:br>
            <a:br>
              <a:rPr lang="lt-LT" sz="2600" b="1" dirty="0">
                <a:latin typeface="+mn-lt"/>
              </a:rPr>
            </a:br>
            <a:br>
              <a:rPr lang="lt-LT" sz="2600" b="1" dirty="0">
                <a:latin typeface="+mn-lt"/>
              </a:rPr>
            </a:br>
            <a:r>
              <a:rPr lang="lt-LT" sz="2600" b="1" dirty="0">
                <a:latin typeface="+mn-lt"/>
              </a:rPr>
              <a:t>V</a:t>
            </a:r>
            <a:r>
              <a:rPr lang="en-US" sz="2600" b="1" dirty="0">
                <a:latin typeface="+mn-lt"/>
              </a:rPr>
              <a:t>II </a:t>
            </a:r>
            <a:r>
              <a:rPr lang="en-US" sz="2600" b="1" dirty="0" err="1">
                <a:latin typeface="+mn-lt"/>
              </a:rPr>
              <a:t>dalies</a:t>
            </a:r>
            <a:r>
              <a:rPr lang="en-US" sz="2600" b="1" dirty="0">
                <a:latin typeface="+mn-lt"/>
              </a:rPr>
              <a:t> </a:t>
            </a:r>
            <a:r>
              <a:rPr lang="en-US" sz="2600" b="1" dirty="0" err="1">
                <a:latin typeface="+mn-lt"/>
              </a:rPr>
              <a:t>pildymas</a:t>
            </a:r>
            <a:r>
              <a:rPr lang="en-US" sz="2600" b="1" dirty="0">
                <a:latin typeface="+mn-lt"/>
              </a:rPr>
              <a:t> (a)</a:t>
            </a:r>
            <a:br>
              <a:rPr lang="lt-LT" sz="2600" b="1" dirty="0">
                <a:latin typeface="+mn-lt"/>
              </a:rPr>
            </a:br>
            <a:br>
              <a:rPr lang="lt-LT" sz="2600" b="1" dirty="0">
                <a:latin typeface="+mn-lt"/>
              </a:rPr>
            </a:br>
            <a:r>
              <a:rPr lang="en-US" sz="1800" dirty="0">
                <a:latin typeface="+mn-lt"/>
              </a:rPr>
              <a:t>1. </a:t>
            </a:r>
            <a:r>
              <a:rPr lang="lt-LT" sz="1800" dirty="0">
                <a:latin typeface="+mn-lt"/>
              </a:rPr>
              <a:t>VII.2 p. pildant informaciją apie dalyvius (kandidatus), kurių pasiūlymai nepateko į pasiūlymų eilę, nurodykite pirkimo objekto dalies (-</a:t>
            </a:r>
            <a:r>
              <a:rPr lang="lt-LT" sz="1800" dirty="0" err="1">
                <a:latin typeface="+mn-lt"/>
              </a:rPr>
              <a:t>ių</a:t>
            </a:r>
            <a:r>
              <a:rPr lang="lt-LT" sz="1800" dirty="0">
                <a:latin typeface="+mn-lt"/>
              </a:rPr>
              <a:t>) numerį (-</a:t>
            </a:r>
            <a:r>
              <a:rPr lang="lt-LT" sz="1800" dirty="0" err="1">
                <a:latin typeface="+mn-lt"/>
              </a:rPr>
              <a:t>ius</a:t>
            </a:r>
            <a:r>
              <a:rPr lang="lt-LT" sz="1800" dirty="0">
                <a:latin typeface="+mn-lt"/>
              </a:rPr>
              <a:t>), dėl kurios (-</a:t>
            </a:r>
            <a:r>
              <a:rPr lang="lt-LT" sz="1800" dirty="0" err="1">
                <a:latin typeface="+mn-lt"/>
              </a:rPr>
              <a:t>ių</a:t>
            </a:r>
            <a:r>
              <a:rPr lang="lt-LT" sz="1800" dirty="0">
                <a:latin typeface="+mn-lt"/>
              </a:rPr>
              <a:t>) pateikiama informacija bei pasirinkite dalyvį. Jei pildote informaciją daugiau nei apie vieną dalyvį, spauskite „+ Pridėti eilutę“.</a:t>
            </a:r>
            <a:br>
              <a:rPr lang="lt-LT" sz="1800" dirty="0">
                <a:latin typeface="+mn-lt"/>
              </a:rPr>
            </a:br>
            <a:r>
              <a:rPr lang="lt-LT" sz="1800" dirty="0">
                <a:latin typeface="+mn-lt"/>
              </a:rPr>
              <a:t>2. Priklausomai nuo pirkimo būdo, iš sąrašo pasirinkite priežastį, dėl kurios tiekėjas nepateko į pasiūlymų eilę (pvz.,  pasiūlymas atmestas, pirkimas nutrauktas, tiekėjas atsiėmė pasiūlymą ir kt.).</a:t>
            </a:r>
            <a:br>
              <a:rPr lang="lt-LT" sz="1800" dirty="0">
                <a:latin typeface="+mn-lt"/>
              </a:rPr>
            </a:br>
            <a:r>
              <a:rPr lang="lt-LT" sz="1800" dirty="0">
                <a:latin typeface="+mn-lt"/>
              </a:rPr>
              <a:t>3. Iš pateikto sąrašo pasirinkite pasiūlymų atmetimo teisinį pagrindą ir atmetimo priežastis.</a:t>
            </a:r>
            <a:br>
              <a:rPr lang="lt-LT" sz="1800" dirty="0">
                <a:latin typeface="+mn-lt"/>
              </a:rPr>
            </a:br>
            <a:r>
              <a:rPr lang="lt-LT" sz="1800" dirty="0">
                <a:latin typeface="+mn-lt"/>
              </a:rPr>
              <a:t>4. Nurodykite kitas pasiūlymų atmetimo priežastis, atmestame pasiūlyme nurodytą kainą arba sąnaudas ir kaip buvo išreikšta pasiūlymo kaina arba sąnaudos.</a:t>
            </a:r>
            <a:endParaRPr lang="en-US" sz="1800" b="1" dirty="0">
              <a:latin typeface="+mn-lt"/>
            </a:endParaRPr>
          </a:p>
        </p:txBody>
      </p:sp>
      <p:sp>
        <p:nvSpPr>
          <p:cNvPr id="2" name="Slide Number Placeholder 1">
            <a:extLst>
              <a:ext uri="{FF2B5EF4-FFF2-40B4-BE49-F238E27FC236}">
                <a16:creationId xmlns:a16="http://schemas.microsoft.com/office/drawing/2014/main" id="{6C7C643F-3E5A-FF62-F1BC-3AB9731D8150}"/>
              </a:ext>
            </a:extLst>
          </p:cNvPr>
          <p:cNvSpPr>
            <a:spLocks noGrp="1"/>
          </p:cNvSpPr>
          <p:nvPr>
            <p:ph type="sldNum" sz="quarter" idx="12"/>
          </p:nvPr>
        </p:nvSpPr>
        <p:spPr>
          <a:xfrm>
            <a:off x="8610599" y="6432550"/>
            <a:ext cx="3386667" cy="365125"/>
          </a:xfrm>
        </p:spPr>
        <p:txBody>
          <a:bodyPr/>
          <a:lstStyle/>
          <a:p>
            <a:fld id="{49EC5416-78B8-4F37-B286-A40543F63F6D}" type="slidenum">
              <a:rPr lang="en-US" smtClean="0"/>
              <a:pPr/>
              <a:t>16</a:t>
            </a:fld>
            <a:endParaRPr lang="en-US"/>
          </a:p>
        </p:txBody>
      </p:sp>
      <p:sp>
        <p:nvSpPr>
          <p:cNvPr id="16" name="Flowchart: Connector 15">
            <a:extLst>
              <a:ext uri="{FF2B5EF4-FFF2-40B4-BE49-F238E27FC236}">
                <a16:creationId xmlns:a16="http://schemas.microsoft.com/office/drawing/2014/main" id="{80C7D433-1949-1352-CB58-D3E4F40A8CA5}"/>
              </a:ext>
            </a:extLst>
          </p:cNvPr>
          <p:cNvSpPr/>
          <p:nvPr/>
        </p:nvSpPr>
        <p:spPr>
          <a:xfrm>
            <a:off x="703882" y="4225236"/>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lowchart: Connector 17">
            <a:extLst>
              <a:ext uri="{FF2B5EF4-FFF2-40B4-BE49-F238E27FC236}">
                <a16:creationId xmlns:a16="http://schemas.microsoft.com/office/drawing/2014/main" id="{1BD5D4AE-ED3D-A3D7-1D6D-7119E00EB1E4}"/>
              </a:ext>
            </a:extLst>
          </p:cNvPr>
          <p:cNvSpPr/>
          <p:nvPr/>
        </p:nvSpPr>
        <p:spPr>
          <a:xfrm>
            <a:off x="703882" y="4746484"/>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D9885008-888B-B148-3B18-CA3C8EA89D9F}"/>
              </a:ext>
            </a:extLst>
          </p:cNvPr>
          <p:cNvSpPr txBox="1"/>
          <p:nvPr/>
        </p:nvSpPr>
        <p:spPr>
          <a:xfrm>
            <a:off x="781317" y="4258913"/>
            <a:ext cx="432000" cy="369332"/>
          </a:xfrm>
          <a:prstGeom prst="rect">
            <a:avLst/>
          </a:prstGeom>
          <a:noFill/>
        </p:spPr>
        <p:txBody>
          <a:bodyPr wrap="square">
            <a:spAutoFit/>
          </a:bodyPr>
          <a:lstStyle/>
          <a:p>
            <a:r>
              <a:rPr lang="lt-LT" sz="1800" b="1">
                <a:solidFill>
                  <a:srgbClr val="FF0000"/>
                </a:solidFill>
              </a:rPr>
              <a:t>1</a:t>
            </a:r>
            <a:endParaRPr lang="en-US" sz="1800" b="1">
              <a:solidFill>
                <a:srgbClr val="FF0000"/>
              </a:solidFill>
            </a:endParaRPr>
          </a:p>
        </p:txBody>
      </p:sp>
      <p:sp>
        <p:nvSpPr>
          <p:cNvPr id="22" name="TextBox 21">
            <a:extLst>
              <a:ext uri="{FF2B5EF4-FFF2-40B4-BE49-F238E27FC236}">
                <a16:creationId xmlns:a16="http://schemas.microsoft.com/office/drawing/2014/main" id="{F13BEDFD-5401-CF24-FCAE-75F1A32BDC61}"/>
              </a:ext>
            </a:extLst>
          </p:cNvPr>
          <p:cNvSpPr txBox="1"/>
          <p:nvPr/>
        </p:nvSpPr>
        <p:spPr>
          <a:xfrm>
            <a:off x="781318" y="4805251"/>
            <a:ext cx="431999" cy="369332"/>
          </a:xfrm>
          <a:prstGeom prst="rect">
            <a:avLst/>
          </a:prstGeom>
          <a:noFill/>
        </p:spPr>
        <p:txBody>
          <a:bodyPr wrap="square">
            <a:spAutoFit/>
          </a:bodyPr>
          <a:lstStyle/>
          <a:p>
            <a:r>
              <a:rPr lang="lt-LT" sz="1800" b="1">
                <a:solidFill>
                  <a:srgbClr val="FF0000"/>
                </a:solidFill>
              </a:rPr>
              <a:t>2</a:t>
            </a:r>
            <a:endParaRPr lang="en-US" sz="1800" b="1">
              <a:solidFill>
                <a:srgbClr val="FF0000"/>
              </a:solidFill>
            </a:endParaRPr>
          </a:p>
        </p:txBody>
      </p:sp>
      <p:sp>
        <p:nvSpPr>
          <p:cNvPr id="15" name="Flowchart: Connector 14">
            <a:extLst>
              <a:ext uri="{FF2B5EF4-FFF2-40B4-BE49-F238E27FC236}">
                <a16:creationId xmlns:a16="http://schemas.microsoft.com/office/drawing/2014/main" id="{6FB09AD2-C5C0-E3AA-CA8A-143F2D698E22}"/>
              </a:ext>
            </a:extLst>
          </p:cNvPr>
          <p:cNvSpPr/>
          <p:nvPr/>
        </p:nvSpPr>
        <p:spPr>
          <a:xfrm>
            <a:off x="703882" y="5977547"/>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3A5AB12F-EB5D-5974-33E4-B755DD443A64}"/>
              </a:ext>
            </a:extLst>
          </p:cNvPr>
          <p:cNvSpPr txBox="1"/>
          <p:nvPr/>
        </p:nvSpPr>
        <p:spPr>
          <a:xfrm>
            <a:off x="774502" y="5374916"/>
            <a:ext cx="432000" cy="369332"/>
          </a:xfrm>
          <a:prstGeom prst="rect">
            <a:avLst/>
          </a:prstGeom>
          <a:noFill/>
        </p:spPr>
        <p:txBody>
          <a:bodyPr wrap="square">
            <a:spAutoFit/>
          </a:bodyPr>
          <a:lstStyle/>
          <a:p>
            <a:r>
              <a:rPr lang="lt-LT" b="1">
                <a:solidFill>
                  <a:srgbClr val="FF0000"/>
                </a:solidFill>
              </a:rPr>
              <a:t>3</a:t>
            </a:r>
            <a:endParaRPr lang="en-US" sz="1800" b="1">
              <a:solidFill>
                <a:srgbClr val="FF0000"/>
              </a:solidFill>
            </a:endParaRPr>
          </a:p>
        </p:txBody>
      </p:sp>
      <p:pic>
        <p:nvPicPr>
          <p:cNvPr id="28" name="Picture 27">
            <a:extLst>
              <a:ext uri="{FF2B5EF4-FFF2-40B4-BE49-F238E27FC236}">
                <a16:creationId xmlns:a16="http://schemas.microsoft.com/office/drawing/2014/main" id="{AFF3FED1-F11E-878A-7642-9E1A8B94834E}"/>
              </a:ext>
            </a:extLst>
          </p:cNvPr>
          <p:cNvPicPr>
            <a:picLocks noChangeAspect="1"/>
          </p:cNvPicPr>
          <p:nvPr/>
        </p:nvPicPr>
        <p:blipFill>
          <a:blip r:embed="rId3"/>
          <a:stretch>
            <a:fillRect/>
          </a:stretch>
        </p:blipFill>
        <p:spPr>
          <a:xfrm>
            <a:off x="1206502" y="3403171"/>
            <a:ext cx="9025115" cy="3394504"/>
          </a:xfrm>
          <a:prstGeom prst="rect">
            <a:avLst/>
          </a:prstGeom>
        </p:spPr>
      </p:pic>
      <p:sp>
        <p:nvSpPr>
          <p:cNvPr id="30" name="Flowchart: Connector 29">
            <a:extLst>
              <a:ext uri="{FF2B5EF4-FFF2-40B4-BE49-F238E27FC236}">
                <a16:creationId xmlns:a16="http://schemas.microsoft.com/office/drawing/2014/main" id="{42213CB3-55FA-3094-3997-D18E1E0C7AE1}"/>
              </a:ext>
            </a:extLst>
          </p:cNvPr>
          <p:cNvSpPr/>
          <p:nvPr/>
        </p:nvSpPr>
        <p:spPr>
          <a:xfrm>
            <a:off x="703882" y="5345214"/>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D0876548-3F31-127A-2775-FF5B7E6FBAF6}"/>
              </a:ext>
            </a:extLst>
          </p:cNvPr>
          <p:cNvSpPr txBox="1"/>
          <p:nvPr/>
        </p:nvSpPr>
        <p:spPr>
          <a:xfrm>
            <a:off x="747569" y="6008881"/>
            <a:ext cx="432000" cy="369332"/>
          </a:xfrm>
          <a:prstGeom prst="rect">
            <a:avLst/>
          </a:prstGeom>
          <a:noFill/>
        </p:spPr>
        <p:txBody>
          <a:bodyPr wrap="square">
            <a:spAutoFit/>
          </a:bodyPr>
          <a:lstStyle/>
          <a:p>
            <a:r>
              <a:rPr lang="lt-LT" b="1">
                <a:solidFill>
                  <a:srgbClr val="FF0000"/>
                </a:solidFill>
              </a:rPr>
              <a:t>4</a:t>
            </a:r>
            <a:endParaRPr lang="en-US" sz="1800" b="1">
              <a:solidFill>
                <a:srgbClr val="FF0000"/>
              </a:solidFill>
            </a:endParaRPr>
          </a:p>
        </p:txBody>
      </p:sp>
      <p:sp>
        <p:nvSpPr>
          <p:cNvPr id="3" name="Rectangle 2">
            <a:extLst>
              <a:ext uri="{FF2B5EF4-FFF2-40B4-BE49-F238E27FC236}">
                <a16:creationId xmlns:a16="http://schemas.microsoft.com/office/drawing/2014/main" id="{BDCB1B13-7A16-C92A-9517-47EB5B64F6A1}"/>
              </a:ext>
            </a:extLst>
          </p:cNvPr>
          <p:cNvSpPr/>
          <p:nvPr/>
        </p:nvSpPr>
        <p:spPr>
          <a:xfrm>
            <a:off x="1539551" y="4387141"/>
            <a:ext cx="7791262" cy="20977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CCFF3E6F-A49D-1EF4-7FCD-A21D3600BA74}"/>
              </a:ext>
            </a:extLst>
          </p:cNvPr>
          <p:cNvSpPr/>
          <p:nvPr/>
        </p:nvSpPr>
        <p:spPr>
          <a:xfrm>
            <a:off x="1539551" y="4910798"/>
            <a:ext cx="6365584" cy="263785"/>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693617A-1589-9DBB-72CE-B98DB16CE92A}"/>
              </a:ext>
            </a:extLst>
          </p:cNvPr>
          <p:cNvSpPr/>
          <p:nvPr/>
        </p:nvSpPr>
        <p:spPr>
          <a:xfrm>
            <a:off x="1539551" y="5458629"/>
            <a:ext cx="8538514" cy="232682"/>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E6C5FD1-6DF3-1B23-E15A-80024E26614B}"/>
              </a:ext>
            </a:extLst>
          </p:cNvPr>
          <p:cNvSpPr/>
          <p:nvPr/>
        </p:nvSpPr>
        <p:spPr>
          <a:xfrm>
            <a:off x="5191431" y="6139542"/>
            <a:ext cx="4886633" cy="232682"/>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3874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F591E2-C598-4029-624A-112456A2B617}"/>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48AB5E89-833D-7393-AFE8-B56CB6152F4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0F8783F1-055E-009A-7BE9-47498D4F4B72}"/>
              </a:ext>
            </a:extLst>
          </p:cNvPr>
          <p:cNvSpPr>
            <a:spLocks noGrp="1"/>
          </p:cNvSpPr>
          <p:nvPr>
            <p:ph type="title"/>
          </p:nvPr>
        </p:nvSpPr>
        <p:spPr>
          <a:xfrm>
            <a:off x="1145819" y="60326"/>
            <a:ext cx="10722719" cy="1577742"/>
          </a:xfrm>
        </p:spPr>
        <p:txBody>
          <a:bodyPr>
            <a:noAutofit/>
          </a:bodyPr>
          <a:lstStyle/>
          <a:p>
            <a:pPr>
              <a:lnSpc>
                <a:spcPct val="113000"/>
              </a:lnSpc>
            </a:pPr>
            <a:br>
              <a:rPr lang="lt-LT" sz="2600" b="1" dirty="0">
                <a:latin typeface="+mn-lt"/>
              </a:rPr>
            </a:br>
            <a:br>
              <a:rPr lang="lt-LT" sz="2600" b="1" dirty="0">
                <a:latin typeface="+mn-lt"/>
              </a:rPr>
            </a:br>
            <a:br>
              <a:rPr lang="lt-LT" sz="2600" b="1" dirty="0">
                <a:latin typeface="+mn-lt"/>
              </a:rPr>
            </a:br>
            <a:br>
              <a:rPr lang="lt-LT" sz="2600" b="1" dirty="0">
                <a:latin typeface="+mn-lt"/>
              </a:rPr>
            </a:br>
            <a:r>
              <a:rPr lang="lt-LT" sz="2600" b="1" dirty="0">
                <a:latin typeface="+mn-lt"/>
              </a:rPr>
              <a:t>V</a:t>
            </a:r>
            <a:r>
              <a:rPr lang="en-US" sz="2600" b="1" dirty="0">
                <a:latin typeface="+mn-lt"/>
              </a:rPr>
              <a:t>II </a:t>
            </a:r>
            <a:r>
              <a:rPr lang="en-US" sz="2600" b="1" dirty="0" err="1">
                <a:latin typeface="+mn-lt"/>
              </a:rPr>
              <a:t>dalies</a:t>
            </a:r>
            <a:r>
              <a:rPr lang="en-US" sz="2600" b="1" dirty="0">
                <a:latin typeface="+mn-lt"/>
              </a:rPr>
              <a:t> </a:t>
            </a:r>
            <a:r>
              <a:rPr lang="en-US" sz="2600" b="1" dirty="0" err="1">
                <a:latin typeface="+mn-lt"/>
              </a:rPr>
              <a:t>pildymas</a:t>
            </a:r>
            <a:r>
              <a:rPr lang="en-US" sz="2600" b="1" dirty="0">
                <a:latin typeface="+mn-lt"/>
              </a:rPr>
              <a:t> (</a:t>
            </a:r>
            <a:r>
              <a:rPr lang="lt-LT" sz="2600" b="1" dirty="0">
                <a:latin typeface="+mn-lt"/>
              </a:rPr>
              <a:t>b</a:t>
            </a:r>
            <a:r>
              <a:rPr lang="en-US" sz="2600" b="1" dirty="0">
                <a:latin typeface="+mn-lt"/>
              </a:rPr>
              <a:t>)</a:t>
            </a:r>
            <a:br>
              <a:rPr lang="lt-LT" sz="2600" b="1" dirty="0">
                <a:latin typeface="+mn-lt"/>
              </a:rPr>
            </a:br>
            <a:br>
              <a:rPr lang="en-US" sz="2600" b="1" dirty="0">
                <a:latin typeface="+mn-lt"/>
              </a:rPr>
            </a:br>
            <a:r>
              <a:rPr lang="lt-LT" sz="1800" dirty="0">
                <a:latin typeface="+mn-lt"/>
              </a:rPr>
              <a:t>5</a:t>
            </a:r>
            <a:r>
              <a:rPr lang="en-US" sz="1800" dirty="0">
                <a:latin typeface="+mn-lt"/>
              </a:rPr>
              <a:t>. </a:t>
            </a:r>
            <a:r>
              <a:rPr lang="lt-LT" sz="1800" dirty="0">
                <a:latin typeface="+mn-lt"/>
              </a:rPr>
              <a:t>VII.3 p. pildant informaciją apie sudarytą pasiūlymų eilę, nurodykite pirkimo objekto dalies, kuriai nustatoma pasiūlymų eilė, numerį, pasiūlymų eilės numerius, dalyvių, pateikusių pasiūlymus, kodus ir pavadinimus ir (ar) grupių pavadinimus. Informacija pildoma kiekvienai pirkimo daliai atskirai. Kai pasiūlymų eilė sudaryta daugiau nei vienai pirkimo objekto daliai, spaudžiate „+ Pridėti eilutę“.</a:t>
            </a:r>
            <a:br>
              <a:rPr lang="lt-LT" sz="1800" dirty="0">
                <a:latin typeface="+mn-lt"/>
              </a:rPr>
            </a:br>
            <a:br>
              <a:rPr lang="lt-LT" sz="1800" dirty="0">
                <a:latin typeface="+mn-lt"/>
              </a:rPr>
            </a:br>
            <a:r>
              <a:rPr lang="lt-LT" sz="1800" dirty="0">
                <a:latin typeface="+mn-lt"/>
              </a:rPr>
              <a:t>6. Nurodykite pasiūlymo balais išreikštą kainos ar sąnaudų ir kokybės santykį, pasiūlyme nurodytą kainą arba sąnaudas, pažymėkite, ar tai kaina, ar sąnaudos ir kaip buvo išreikšta pasiūlymo kaina arba sąnaudos.</a:t>
            </a:r>
            <a:br>
              <a:rPr lang="lt-LT" sz="1800" dirty="0">
                <a:latin typeface="+mn-lt"/>
              </a:rPr>
            </a:br>
            <a:r>
              <a:rPr lang="lt-LT" sz="1800" dirty="0">
                <a:latin typeface="+mn-lt"/>
              </a:rPr>
              <a:t> </a:t>
            </a:r>
            <a:endParaRPr lang="en-US" sz="1800" b="1" dirty="0">
              <a:latin typeface="+mn-lt"/>
            </a:endParaRPr>
          </a:p>
        </p:txBody>
      </p:sp>
      <p:sp>
        <p:nvSpPr>
          <p:cNvPr id="2" name="Slide Number Placeholder 1">
            <a:extLst>
              <a:ext uri="{FF2B5EF4-FFF2-40B4-BE49-F238E27FC236}">
                <a16:creationId xmlns:a16="http://schemas.microsoft.com/office/drawing/2014/main" id="{2581E8F5-4472-61F0-D842-DA328872CD49}"/>
              </a:ext>
            </a:extLst>
          </p:cNvPr>
          <p:cNvSpPr>
            <a:spLocks noGrp="1"/>
          </p:cNvSpPr>
          <p:nvPr>
            <p:ph type="sldNum" sz="quarter" idx="12"/>
          </p:nvPr>
        </p:nvSpPr>
        <p:spPr>
          <a:xfrm>
            <a:off x="8610599" y="6432550"/>
            <a:ext cx="3386667" cy="365125"/>
          </a:xfrm>
        </p:spPr>
        <p:txBody>
          <a:bodyPr/>
          <a:lstStyle/>
          <a:p>
            <a:fld id="{49EC5416-78B8-4F37-B286-A40543F63F6D}" type="slidenum">
              <a:rPr lang="en-US" smtClean="0"/>
              <a:pPr/>
              <a:t>17</a:t>
            </a:fld>
            <a:endParaRPr lang="en-US"/>
          </a:p>
        </p:txBody>
      </p:sp>
      <p:sp>
        <p:nvSpPr>
          <p:cNvPr id="16" name="Flowchart: Connector 15">
            <a:extLst>
              <a:ext uri="{FF2B5EF4-FFF2-40B4-BE49-F238E27FC236}">
                <a16:creationId xmlns:a16="http://schemas.microsoft.com/office/drawing/2014/main" id="{5A61D38D-70CC-379A-9213-5610A746A5AF}"/>
              </a:ext>
            </a:extLst>
          </p:cNvPr>
          <p:cNvSpPr/>
          <p:nvPr/>
        </p:nvSpPr>
        <p:spPr>
          <a:xfrm>
            <a:off x="764443" y="4491068"/>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lowchart: Connector 17">
            <a:extLst>
              <a:ext uri="{FF2B5EF4-FFF2-40B4-BE49-F238E27FC236}">
                <a16:creationId xmlns:a16="http://schemas.microsoft.com/office/drawing/2014/main" id="{D3A361EB-9991-CCD3-98E9-349A1702C9F6}"/>
              </a:ext>
            </a:extLst>
          </p:cNvPr>
          <p:cNvSpPr/>
          <p:nvPr/>
        </p:nvSpPr>
        <p:spPr>
          <a:xfrm>
            <a:off x="764443" y="5729251"/>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5940108A-D093-B4DE-5578-BC927B77DE9E}"/>
              </a:ext>
            </a:extLst>
          </p:cNvPr>
          <p:cNvSpPr txBox="1"/>
          <p:nvPr/>
        </p:nvSpPr>
        <p:spPr>
          <a:xfrm>
            <a:off x="821307" y="4522402"/>
            <a:ext cx="432000" cy="369332"/>
          </a:xfrm>
          <a:prstGeom prst="rect">
            <a:avLst/>
          </a:prstGeom>
          <a:noFill/>
        </p:spPr>
        <p:txBody>
          <a:bodyPr wrap="square">
            <a:spAutoFit/>
          </a:bodyPr>
          <a:lstStyle/>
          <a:p>
            <a:r>
              <a:rPr lang="lt-LT" sz="1800" b="1" dirty="0">
                <a:solidFill>
                  <a:srgbClr val="FF0000"/>
                </a:solidFill>
              </a:rPr>
              <a:t>5</a:t>
            </a:r>
            <a:endParaRPr lang="en-US" sz="1800" b="1" dirty="0">
              <a:solidFill>
                <a:srgbClr val="FF0000"/>
              </a:solidFill>
            </a:endParaRPr>
          </a:p>
        </p:txBody>
      </p:sp>
      <p:sp>
        <p:nvSpPr>
          <p:cNvPr id="22" name="TextBox 21">
            <a:extLst>
              <a:ext uri="{FF2B5EF4-FFF2-40B4-BE49-F238E27FC236}">
                <a16:creationId xmlns:a16="http://schemas.microsoft.com/office/drawing/2014/main" id="{5242FE7B-06E9-8FEE-1102-6E3A70710498}"/>
              </a:ext>
            </a:extLst>
          </p:cNvPr>
          <p:cNvSpPr txBox="1"/>
          <p:nvPr/>
        </p:nvSpPr>
        <p:spPr>
          <a:xfrm>
            <a:off x="821308" y="5760585"/>
            <a:ext cx="431999" cy="369332"/>
          </a:xfrm>
          <a:prstGeom prst="rect">
            <a:avLst/>
          </a:prstGeom>
          <a:noFill/>
        </p:spPr>
        <p:txBody>
          <a:bodyPr wrap="square">
            <a:spAutoFit/>
          </a:bodyPr>
          <a:lstStyle/>
          <a:p>
            <a:r>
              <a:rPr lang="lt-LT" sz="1800" b="1" dirty="0">
                <a:solidFill>
                  <a:srgbClr val="FF0000"/>
                </a:solidFill>
              </a:rPr>
              <a:t>6</a:t>
            </a:r>
            <a:endParaRPr lang="en-US" sz="1800" b="1" dirty="0">
              <a:solidFill>
                <a:srgbClr val="FF0000"/>
              </a:solidFill>
            </a:endParaRPr>
          </a:p>
        </p:txBody>
      </p:sp>
      <p:pic>
        <p:nvPicPr>
          <p:cNvPr id="5" name="Picture 4">
            <a:extLst>
              <a:ext uri="{FF2B5EF4-FFF2-40B4-BE49-F238E27FC236}">
                <a16:creationId xmlns:a16="http://schemas.microsoft.com/office/drawing/2014/main" id="{FA6F4552-AA1B-E8E4-365A-609162C9BF6A}"/>
              </a:ext>
            </a:extLst>
          </p:cNvPr>
          <p:cNvPicPr>
            <a:picLocks noChangeAspect="1"/>
          </p:cNvPicPr>
          <p:nvPr/>
        </p:nvPicPr>
        <p:blipFill>
          <a:blip r:embed="rId3"/>
          <a:stretch>
            <a:fillRect/>
          </a:stretch>
        </p:blipFill>
        <p:spPr>
          <a:xfrm>
            <a:off x="1253307" y="3175819"/>
            <a:ext cx="8484615" cy="3621855"/>
          </a:xfrm>
          <a:prstGeom prst="rect">
            <a:avLst/>
          </a:prstGeom>
        </p:spPr>
      </p:pic>
      <p:sp>
        <p:nvSpPr>
          <p:cNvPr id="6" name="Rectangle 5">
            <a:extLst>
              <a:ext uri="{FF2B5EF4-FFF2-40B4-BE49-F238E27FC236}">
                <a16:creationId xmlns:a16="http://schemas.microsoft.com/office/drawing/2014/main" id="{CDDD4B78-FE2C-C978-E283-168AB6028412}"/>
              </a:ext>
            </a:extLst>
          </p:cNvPr>
          <p:cNvSpPr/>
          <p:nvPr/>
        </p:nvSpPr>
        <p:spPr>
          <a:xfrm>
            <a:off x="1539551" y="4660490"/>
            <a:ext cx="7380514" cy="334297"/>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A67E121-8961-49C7-47F5-370E5C93F05D}"/>
              </a:ext>
            </a:extLst>
          </p:cNvPr>
          <p:cNvSpPr/>
          <p:nvPr/>
        </p:nvSpPr>
        <p:spPr>
          <a:xfrm>
            <a:off x="1539551" y="5896946"/>
            <a:ext cx="8064073" cy="334297"/>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012830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35BCC-650A-AC81-0CAD-A44C52D7C013}"/>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9AF2814C-006C-2687-F487-D88433B2647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3AF01D88-9685-556D-07F2-37A5AA231CB7}"/>
              </a:ext>
            </a:extLst>
          </p:cNvPr>
          <p:cNvSpPr>
            <a:spLocks noGrp="1"/>
          </p:cNvSpPr>
          <p:nvPr>
            <p:ph type="title"/>
          </p:nvPr>
        </p:nvSpPr>
        <p:spPr>
          <a:xfrm>
            <a:off x="877078" y="99668"/>
            <a:ext cx="10723059" cy="2876951"/>
          </a:xfrm>
        </p:spPr>
        <p:txBody>
          <a:bodyPr>
            <a:noAutofit/>
          </a:bodyPr>
          <a:lstStyle/>
          <a:p>
            <a:pPr marL="252000" indent="-324000">
              <a:lnSpc>
                <a:spcPct val="114000"/>
              </a:lnSpc>
            </a:pPr>
            <a:r>
              <a:rPr lang="lt-LT" sz="2600" b="1" dirty="0"/>
              <a:t>   </a:t>
            </a:r>
            <a:r>
              <a:rPr lang="en-US" sz="2600" b="1" dirty="0">
                <a:latin typeface="+mn-lt"/>
              </a:rPr>
              <a:t>I</a:t>
            </a:r>
            <a:r>
              <a:rPr lang="lt-LT" sz="2600" b="1" dirty="0">
                <a:latin typeface="+mn-lt"/>
              </a:rPr>
              <a:t>X</a:t>
            </a:r>
            <a:r>
              <a:rPr lang="en-US" sz="2600" b="1" dirty="0">
                <a:latin typeface="+mn-lt"/>
              </a:rPr>
              <a:t> </a:t>
            </a:r>
            <a:r>
              <a:rPr lang="en-US" sz="2600" b="1" dirty="0" err="1">
                <a:latin typeface="+mn-lt"/>
              </a:rPr>
              <a:t>dalies</a:t>
            </a:r>
            <a:r>
              <a:rPr lang="en-US" sz="2600" b="1" dirty="0">
                <a:latin typeface="+mn-lt"/>
              </a:rPr>
              <a:t> </a:t>
            </a:r>
            <a:r>
              <a:rPr lang="en-US" sz="2600" b="1" dirty="0" err="1">
                <a:latin typeface="+mn-lt"/>
              </a:rPr>
              <a:t>pildymas</a:t>
            </a:r>
            <a:r>
              <a:rPr lang="en-US" sz="2600" b="1" dirty="0">
                <a:latin typeface="+mn-lt"/>
              </a:rPr>
              <a:t> (</a:t>
            </a:r>
            <a:r>
              <a:rPr lang="lt-LT" sz="2600" b="1" dirty="0">
                <a:latin typeface="+mn-lt"/>
              </a:rPr>
              <a:t>a</a:t>
            </a:r>
            <a:r>
              <a:rPr lang="en-US" sz="2600" b="1" dirty="0">
                <a:latin typeface="+mn-lt"/>
              </a:rPr>
              <a:t>)</a:t>
            </a:r>
            <a:br>
              <a:rPr lang="lt-LT" sz="2600" b="1" dirty="0">
                <a:latin typeface="+mn-lt"/>
              </a:rPr>
            </a:br>
            <a:br>
              <a:rPr lang="lt-LT" sz="2600" b="1" dirty="0">
                <a:latin typeface="+mn-lt"/>
              </a:rPr>
            </a:br>
            <a:r>
              <a:rPr lang="lt-LT" sz="1800" dirty="0">
                <a:latin typeface="+mn-lt"/>
              </a:rPr>
              <a:t>1. IX.1 p. n</a:t>
            </a:r>
            <a:r>
              <a:rPr lang="lt-LT" sz="1800" dirty="0">
                <a:latin typeface="+mn-lt"/>
                <a:cs typeface="Times New Roman" panose="02020603050405020304" pitchFamily="18" charset="0"/>
              </a:rPr>
              <a:t>urodykite, ar pirkimų vykdytojas pirkimo procedūrų metu gavo pretenzijų iš tiekėjų dėl pirkimų vykdytojo veiksmų ar priimtų sprendimų, pasirenkant „Taip“ arba „Ne“. Pasirinkus „Taip“, nurodykite gautų pretenzijų ir pretenzijų, į kurias atsižvelgta arba atsižvelgta iš dalies, skaičių.</a:t>
            </a:r>
            <a:br>
              <a:rPr lang="lt-LT" sz="1800" dirty="0">
                <a:latin typeface="+mn-lt"/>
                <a:cs typeface="Times New Roman" panose="02020603050405020304" pitchFamily="18" charset="0"/>
              </a:rPr>
            </a:br>
            <a:endParaRPr lang="en-US" sz="1800" dirty="0">
              <a:latin typeface="+mn-lt"/>
            </a:endParaRPr>
          </a:p>
        </p:txBody>
      </p:sp>
      <p:sp>
        <p:nvSpPr>
          <p:cNvPr id="2" name="Slide Number Placeholder 1">
            <a:extLst>
              <a:ext uri="{FF2B5EF4-FFF2-40B4-BE49-F238E27FC236}">
                <a16:creationId xmlns:a16="http://schemas.microsoft.com/office/drawing/2014/main" id="{9D8F3090-EBE2-2873-32A8-98323D344FEA}"/>
              </a:ext>
            </a:extLst>
          </p:cNvPr>
          <p:cNvSpPr>
            <a:spLocks noGrp="1"/>
          </p:cNvSpPr>
          <p:nvPr>
            <p:ph type="sldNum" sz="quarter" idx="12"/>
          </p:nvPr>
        </p:nvSpPr>
        <p:spPr>
          <a:xfrm>
            <a:off x="8610600" y="6432550"/>
            <a:ext cx="3352800" cy="365125"/>
          </a:xfrm>
        </p:spPr>
        <p:txBody>
          <a:bodyPr/>
          <a:lstStyle/>
          <a:p>
            <a:fld id="{49EC5416-78B8-4F37-B286-A40543F63F6D}" type="slidenum">
              <a:rPr lang="en-US" smtClean="0"/>
              <a:pPr/>
              <a:t>18</a:t>
            </a:fld>
            <a:endParaRPr lang="en-US"/>
          </a:p>
        </p:txBody>
      </p:sp>
      <p:sp>
        <p:nvSpPr>
          <p:cNvPr id="11" name="Flowchart: Connector 10">
            <a:extLst>
              <a:ext uri="{FF2B5EF4-FFF2-40B4-BE49-F238E27FC236}">
                <a16:creationId xmlns:a16="http://schemas.microsoft.com/office/drawing/2014/main" id="{5868924C-DC84-E56D-038F-D406B82E7C45}"/>
              </a:ext>
            </a:extLst>
          </p:cNvPr>
          <p:cNvSpPr/>
          <p:nvPr/>
        </p:nvSpPr>
        <p:spPr>
          <a:xfrm>
            <a:off x="718882" y="4140990"/>
            <a:ext cx="410920" cy="392650"/>
          </a:xfrm>
          <a:prstGeom prst="flowChartConnector">
            <a:avLst/>
          </a:prstGeom>
          <a:noFill/>
          <a:ln w="95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D77F9989-0AC9-B496-44AF-1EE924F40AD6}"/>
              </a:ext>
            </a:extLst>
          </p:cNvPr>
          <p:cNvSpPr txBox="1"/>
          <p:nvPr/>
        </p:nvSpPr>
        <p:spPr>
          <a:xfrm>
            <a:off x="718881" y="4159045"/>
            <a:ext cx="410920" cy="369332"/>
          </a:xfrm>
          <a:prstGeom prst="rect">
            <a:avLst/>
          </a:prstGeom>
          <a:noFill/>
        </p:spPr>
        <p:txBody>
          <a:bodyPr wrap="square" rtlCol="0">
            <a:spAutoFit/>
          </a:bodyPr>
          <a:lstStyle/>
          <a:p>
            <a:r>
              <a:rPr lang="lt-LT" b="1" dirty="0">
                <a:solidFill>
                  <a:srgbClr val="FF0000"/>
                </a:solidFill>
              </a:rPr>
              <a:t> 1</a:t>
            </a:r>
            <a:endParaRPr lang="en-US" b="1" dirty="0">
              <a:solidFill>
                <a:srgbClr val="FF0000"/>
              </a:solidFill>
            </a:endParaRPr>
          </a:p>
        </p:txBody>
      </p:sp>
      <p:pic>
        <p:nvPicPr>
          <p:cNvPr id="4" name="Picture 3">
            <a:extLst>
              <a:ext uri="{FF2B5EF4-FFF2-40B4-BE49-F238E27FC236}">
                <a16:creationId xmlns:a16="http://schemas.microsoft.com/office/drawing/2014/main" id="{A483A7BC-7D60-952C-BD59-1175912E9D6B}"/>
              </a:ext>
            </a:extLst>
          </p:cNvPr>
          <p:cNvPicPr>
            <a:picLocks noChangeAspect="1"/>
          </p:cNvPicPr>
          <p:nvPr/>
        </p:nvPicPr>
        <p:blipFill>
          <a:blip r:embed="rId3"/>
          <a:stretch>
            <a:fillRect/>
          </a:stretch>
        </p:blipFill>
        <p:spPr>
          <a:xfrm>
            <a:off x="1212980" y="2605397"/>
            <a:ext cx="8697539" cy="2876951"/>
          </a:xfrm>
          <a:prstGeom prst="rect">
            <a:avLst/>
          </a:prstGeom>
        </p:spPr>
      </p:pic>
      <p:sp>
        <p:nvSpPr>
          <p:cNvPr id="5" name="Rectangle 4">
            <a:extLst>
              <a:ext uri="{FF2B5EF4-FFF2-40B4-BE49-F238E27FC236}">
                <a16:creationId xmlns:a16="http://schemas.microsoft.com/office/drawing/2014/main" id="{9E51AC39-12FB-40DE-1B12-71ADB1B5A578}"/>
              </a:ext>
            </a:extLst>
          </p:cNvPr>
          <p:cNvSpPr/>
          <p:nvPr/>
        </p:nvSpPr>
        <p:spPr>
          <a:xfrm>
            <a:off x="1307689" y="4159045"/>
            <a:ext cx="8602829" cy="34802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A66B90B-56A8-6CA0-2EC2-9B7029AD6B9F}"/>
              </a:ext>
            </a:extLst>
          </p:cNvPr>
          <p:cNvSpPr/>
          <p:nvPr/>
        </p:nvSpPr>
        <p:spPr>
          <a:xfrm>
            <a:off x="1297315" y="4950559"/>
            <a:ext cx="4170783" cy="34523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592F380-FB05-1B9D-749B-BE3A9479A1AB}"/>
              </a:ext>
            </a:extLst>
          </p:cNvPr>
          <p:cNvSpPr/>
          <p:nvPr/>
        </p:nvSpPr>
        <p:spPr>
          <a:xfrm>
            <a:off x="5719665" y="4938900"/>
            <a:ext cx="4170783" cy="34523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780104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031DF4-08D5-A6AB-9AC8-BC5EC6A88F98}"/>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576091AC-5A94-5A15-E873-DCE776F2834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EA7CE05A-8E5B-0626-E67B-CCAA33B90F14}"/>
              </a:ext>
            </a:extLst>
          </p:cNvPr>
          <p:cNvSpPr>
            <a:spLocks noGrp="1"/>
          </p:cNvSpPr>
          <p:nvPr>
            <p:ph type="title"/>
          </p:nvPr>
        </p:nvSpPr>
        <p:spPr>
          <a:xfrm>
            <a:off x="877078" y="99668"/>
            <a:ext cx="10723059" cy="2876951"/>
          </a:xfrm>
        </p:spPr>
        <p:txBody>
          <a:bodyPr>
            <a:noAutofit/>
          </a:bodyPr>
          <a:lstStyle/>
          <a:p>
            <a:pPr marL="252000" indent="-324000">
              <a:lnSpc>
                <a:spcPct val="113000"/>
              </a:lnSpc>
            </a:pPr>
            <a:r>
              <a:rPr lang="lt-LT" sz="2600" b="1" dirty="0"/>
              <a:t>   </a:t>
            </a:r>
            <a:r>
              <a:rPr lang="en-US" sz="2600" b="1" dirty="0">
                <a:latin typeface="+mn-lt"/>
              </a:rPr>
              <a:t>I</a:t>
            </a:r>
            <a:r>
              <a:rPr lang="lt-LT" sz="2600" b="1" dirty="0">
                <a:latin typeface="+mn-lt"/>
              </a:rPr>
              <a:t>X</a:t>
            </a:r>
            <a:r>
              <a:rPr lang="en-US" sz="2600" b="1" dirty="0">
                <a:latin typeface="+mn-lt"/>
              </a:rPr>
              <a:t> </a:t>
            </a:r>
            <a:r>
              <a:rPr lang="en-US" sz="2600" b="1" dirty="0" err="1">
                <a:latin typeface="+mn-lt"/>
              </a:rPr>
              <a:t>dalies</a:t>
            </a:r>
            <a:r>
              <a:rPr lang="en-US" sz="2600" b="1" dirty="0">
                <a:latin typeface="+mn-lt"/>
              </a:rPr>
              <a:t> </a:t>
            </a:r>
            <a:r>
              <a:rPr lang="en-US" sz="2600" b="1" dirty="0" err="1">
                <a:latin typeface="+mn-lt"/>
              </a:rPr>
              <a:t>pildymas</a:t>
            </a:r>
            <a:r>
              <a:rPr lang="en-US" sz="2600" b="1" dirty="0">
                <a:latin typeface="+mn-lt"/>
              </a:rPr>
              <a:t> (</a:t>
            </a:r>
            <a:r>
              <a:rPr lang="lt-LT" sz="2600" b="1" dirty="0">
                <a:latin typeface="+mn-lt"/>
              </a:rPr>
              <a:t>b</a:t>
            </a:r>
            <a:r>
              <a:rPr lang="en-US" sz="2600" b="1" dirty="0">
                <a:latin typeface="+mn-lt"/>
              </a:rPr>
              <a:t>)</a:t>
            </a:r>
            <a:br>
              <a:rPr lang="lt-LT" sz="2600" b="1" dirty="0">
                <a:latin typeface="+mn-lt"/>
              </a:rPr>
            </a:br>
            <a:br>
              <a:rPr lang="lt-LT" sz="2600" b="1" dirty="0">
                <a:latin typeface="+mn-lt"/>
              </a:rPr>
            </a:br>
            <a:r>
              <a:rPr lang="lt-LT" sz="1800" dirty="0">
                <a:latin typeface="+mn-lt"/>
              </a:rPr>
              <a:t>2. IX.5 p. nurodykite Lietuvos Respublikos viešųjų ir privačių interesų derinimo įstatymo 4 straipsnio 3 dalies 10 punkte nurodytų asmenų, kurie susiję su pirkimu, už kurį teikiama ataskaita, vardai, pavardės ir pareigų pobūdis. Pridėkite tiek eilučių, kiek reikia.</a:t>
            </a:r>
            <a:endParaRPr lang="en-US" sz="1800" dirty="0">
              <a:latin typeface="+mn-lt"/>
            </a:endParaRPr>
          </a:p>
        </p:txBody>
      </p:sp>
      <p:sp>
        <p:nvSpPr>
          <p:cNvPr id="2" name="Slide Number Placeholder 1">
            <a:extLst>
              <a:ext uri="{FF2B5EF4-FFF2-40B4-BE49-F238E27FC236}">
                <a16:creationId xmlns:a16="http://schemas.microsoft.com/office/drawing/2014/main" id="{ACEEB003-5C07-23CC-2EC2-582359EEA4BE}"/>
              </a:ext>
            </a:extLst>
          </p:cNvPr>
          <p:cNvSpPr>
            <a:spLocks noGrp="1"/>
          </p:cNvSpPr>
          <p:nvPr>
            <p:ph type="sldNum" sz="quarter" idx="12"/>
          </p:nvPr>
        </p:nvSpPr>
        <p:spPr>
          <a:xfrm>
            <a:off x="8610600" y="6432550"/>
            <a:ext cx="3352800" cy="365125"/>
          </a:xfrm>
        </p:spPr>
        <p:txBody>
          <a:bodyPr/>
          <a:lstStyle/>
          <a:p>
            <a:fld id="{49EC5416-78B8-4F37-B286-A40543F63F6D}" type="slidenum">
              <a:rPr lang="en-US" smtClean="0"/>
              <a:pPr/>
              <a:t>19</a:t>
            </a:fld>
            <a:endParaRPr lang="en-US"/>
          </a:p>
        </p:txBody>
      </p:sp>
      <p:sp>
        <p:nvSpPr>
          <p:cNvPr id="11" name="Flowchart: Connector 10">
            <a:extLst>
              <a:ext uri="{FF2B5EF4-FFF2-40B4-BE49-F238E27FC236}">
                <a16:creationId xmlns:a16="http://schemas.microsoft.com/office/drawing/2014/main" id="{E0876377-F8B5-5B0C-0A27-48AE8FDF44C1}"/>
              </a:ext>
            </a:extLst>
          </p:cNvPr>
          <p:cNvSpPr/>
          <p:nvPr/>
        </p:nvSpPr>
        <p:spPr>
          <a:xfrm>
            <a:off x="693270" y="4084758"/>
            <a:ext cx="410920" cy="392650"/>
          </a:xfrm>
          <a:prstGeom prst="flowChartConnector">
            <a:avLst/>
          </a:prstGeom>
          <a:noFill/>
          <a:ln w="95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54A0C920-E60C-07E0-7A52-91C8BD7837B6}"/>
              </a:ext>
            </a:extLst>
          </p:cNvPr>
          <p:cNvSpPr txBox="1"/>
          <p:nvPr/>
        </p:nvSpPr>
        <p:spPr>
          <a:xfrm>
            <a:off x="693270" y="4084758"/>
            <a:ext cx="410920" cy="369332"/>
          </a:xfrm>
          <a:prstGeom prst="rect">
            <a:avLst/>
          </a:prstGeom>
          <a:noFill/>
        </p:spPr>
        <p:txBody>
          <a:bodyPr wrap="square" rtlCol="0">
            <a:spAutoFit/>
          </a:bodyPr>
          <a:lstStyle/>
          <a:p>
            <a:r>
              <a:rPr lang="lt-LT" b="1">
                <a:solidFill>
                  <a:srgbClr val="FF0000"/>
                </a:solidFill>
              </a:rPr>
              <a:t> 2</a:t>
            </a:r>
            <a:endParaRPr lang="en-US" b="1">
              <a:solidFill>
                <a:srgbClr val="FF0000"/>
              </a:solidFill>
            </a:endParaRPr>
          </a:p>
        </p:txBody>
      </p:sp>
      <p:pic>
        <p:nvPicPr>
          <p:cNvPr id="6" name="Picture 5">
            <a:extLst>
              <a:ext uri="{FF2B5EF4-FFF2-40B4-BE49-F238E27FC236}">
                <a16:creationId xmlns:a16="http://schemas.microsoft.com/office/drawing/2014/main" id="{90B1BBEC-0069-F2A8-0420-34CB75635DAA}"/>
              </a:ext>
            </a:extLst>
          </p:cNvPr>
          <p:cNvPicPr>
            <a:picLocks noChangeAspect="1"/>
          </p:cNvPicPr>
          <p:nvPr/>
        </p:nvPicPr>
        <p:blipFill>
          <a:blip r:embed="rId3"/>
          <a:stretch>
            <a:fillRect/>
          </a:stretch>
        </p:blipFill>
        <p:spPr>
          <a:xfrm>
            <a:off x="1190983" y="2733459"/>
            <a:ext cx="8802328" cy="2295845"/>
          </a:xfrm>
          <a:prstGeom prst="rect">
            <a:avLst/>
          </a:prstGeom>
        </p:spPr>
      </p:pic>
      <p:sp>
        <p:nvSpPr>
          <p:cNvPr id="8" name="Rectangle 7">
            <a:extLst>
              <a:ext uri="{FF2B5EF4-FFF2-40B4-BE49-F238E27FC236}">
                <a16:creationId xmlns:a16="http://schemas.microsoft.com/office/drawing/2014/main" id="{55EA7D28-5356-C8B6-6222-5409696638F3}"/>
              </a:ext>
            </a:extLst>
          </p:cNvPr>
          <p:cNvSpPr/>
          <p:nvPr/>
        </p:nvSpPr>
        <p:spPr>
          <a:xfrm>
            <a:off x="1408922" y="4152122"/>
            <a:ext cx="7865707" cy="301968"/>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375615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3DA2B4-7113-6A6A-D38A-CE33B93A5F09}"/>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728FB09C-1ACC-392C-378A-010B0D48EDE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27B5E7BD-42B9-08FA-96C5-A5C75D2898D6}"/>
              </a:ext>
            </a:extLst>
          </p:cNvPr>
          <p:cNvSpPr>
            <a:spLocks noGrp="1"/>
          </p:cNvSpPr>
          <p:nvPr>
            <p:ph type="title"/>
          </p:nvPr>
        </p:nvSpPr>
        <p:spPr>
          <a:xfrm>
            <a:off x="952889" y="755780"/>
            <a:ext cx="10663973" cy="1397129"/>
          </a:xfrm>
        </p:spPr>
        <p:txBody>
          <a:bodyP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lang="lt-LT" sz="2600" b="1" dirty="0"/>
            </a:br>
            <a:br>
              <a:rPr lang="lt-LT" sz="2600" b="1" dirty="0"/>
            </a:br>
            <a:br>
              <a:rPr lang="lt-LT" sz="1800" b="1" dirty="0"/>
            </a:br>
            <a:r>
              <a:rPr lang="lt-LT" sz="2600" b="1" dirty="0">
                <a:latin typeface="+mn-lt"/>
              </a:rPr>
              <a:t>XI dalies pildymas (a)</a:t>
            </a:r>
            <a:br>
              <a:rPr lang="lt-LT" sz="2600" b="1" dirty="0"/>
            </a:br>
            <a:br>
              <a:rPr lang="lt-LT" sz="1500" dirty="0"/>
            </a:br>
            <a:br>
              <a:rPr lang="lt-LT" sz="1500" dirty="0"/>
            </a:br>
            <a:r>
              <a:rPr lang="lt-LT" sz="1800" dirty="0">
                <a:latin typeface="+mn-lt"/>
              </a:rPr>
              <a:t>1. Skiltyje „Sprendimas dėl Viešųjų pirkimų tarnybos patvirtintų tipinių pirkimo sutarčių sąlygų taikymo“ nurodykite sprendimą dėl tipinių sutarties sąlygų taikymo. </a:t>
            </a:r>
            <a:br>
              <a:rPr lang="lt-LT" sz="1800" dirty="0">
                <a:latin typeface="+mn-lt"/>
              </a:rPr>
            </a:br>
            <a:br>
              <a:rPr lang="lt-LT" sz="1800" dirty="0">
                <a:latin typeface="+mn-lt"/>
              </a:rPr>
            </a:br>
            <a:r>
              <a:rPr lang="lt-LT" sz="1800" dirty="0">
                <a:latin typeface="+mn-lt"/>
              </a:rPr>
              <a:t>2. Jei priimamas sprendimas netaikyti tipinių sutarties sąlygų, pateikite tokio sprendimo pagrindimą.</a:t>
            </a:r>
            <a:br>
              <a:rPr lang="lt-LT" sz="2600" b="1" dirty="0"/>
            </a:br>
            <a:br>
              <a:rPr lang="lt-LT" sz="2600" b="1" dirty="0"/>
            </a:br>
            <a:endParaRPr lang="en-US" sz="2600" b="1" dirty="0"/>
          </a:p>
        </p:txBody>
      </p:sp>
      <p:sp>
        <p:nvSpPr>
          <p:cNvPr id="2" name="Slide Number Placeholder 1">
            <a:extLst>
              <a:ext uri="{FF2B5EF4-FFF2-40B4-BE49-F238E27FC236}">
                <a16:creationId xmlns:a16="http://schemas.microsoft.com/office/drawing/2014/main" id="{34AFC58D-F1F3-28A7-F549-F136383F3328}"/>
              </a:ext>
            </a:extLst>
          </p:cNvPr>
          <p:cNvSpPr>
            <a:spLocks noGrp="1"/>
          </p:cNvSpPr>
          <p:nvPr>
            <p:ph type="sldNum" sz="quarter" idx="12"/>
          </p:nvPr>
        </p:nvSpPr>
        <p:spPr>
          <a:xfrm>
            <a:off x="8610600" y="6432550"/>
            <a:ext cx="3403600" cy="365125"/>
          </a:xfrm>
        </p:spPr>
        <p:txBody>
          <a:bodyPr/>
          <a:lstStyle/>
          <a:p>
            <a:fld id="{49EC5416-78B8-4F37-B286-A40543F63F6D}" type="slidenum">
              <a:rPr lang="en-US" smtClean="0"/>
              <a:pPr/>
              <a:t>20</a:t>
            </a:fld>
            <a:endParaRPr lang="en-US"/>
          </a:p>
        </p:txBody>
      </p:sp>
      <p:sp>
        <p:nvSpPr>
          <p:cNvPr id="14" name="Flowchart: Connector 13">
            <a:extLst>
              <a:ext uri="{FF2B5EF4-FFF2-40B4-BE49-F238E27FC236}">
                <a16:creationId xmlns:a16="http://schemas.microsoft.com/office/drawing/2014/main" id="{0507095E-1262-E778-DDBB-8BD968E75FF3}"/>
              </a:ext>
            </a:extLst>
          </p:cNvPr>
          <p:cNvSpPr/>
          <p:nvPr/>
        </p:nvSpPr>
        <p:spPr>
          <a:xfrm>
            <a:off x="472863" y="3471331"/>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lowchart: Connector 14">
            <a:extLst>
              <a:ext uri="{FF2B5EF4-FFF2-40B4-BE49-F238E27FC236}">
                <a16:creationId xmlns:a16="http://schemas.microsoft.com/office/drawing/2014/main" id="{9A9875EC-AB70-BED7-5054-8165B09AA733}"/>
              </a:ext>
            </a:extLst>
          </p:cNvPr>
          <p:cNvSpPr/>
          <p:nvPr/>
        </p:nvSpPr>
        <p:spPr>
          <a:xfrm>
            <a:off x="485505" y="5786321"/>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E2B815CA-D9EA-0348-E4EB-3614F7D9F49F}"/>
              </a:ext>
            </a:extLst>
          </p:cNvPr>
          <p:cNvSpPr txBox="1"/>
          <p:nvPr/>
        </p:nvSpPr>
        <p:spPr>
          <a:xfrm>
            <a:off x="491579" y="3520256"/>
            <a:ext cx="432000" cy="369332"/>
          </a:xfrm>
          <a:prstGeom prst="rect">
            <a:avLst/>
          </a:prstGeom>
          <a:noFill/>
        </p:spPr>
        <p:txBody>
          <a:bodyPr wrap="square" rtlCol="0">
            <a:spAutoFit/>
          </a:bodyPr>
          <a:lstStyle/>
          <a:p>
            <a:r>
              <a:rPr lang="lt-LT" b="1">
                <a:solidFill>
                  <a:srgbClr val="FF0000"/>
                </a:solidFill>
              </a:rPr>
              <a:t> 1  </a:t>
            </a:r>
            <a:endParaRPr lang="en-US" b="1">
              <a:solidFill>
                <a:srgbClr val="FF0000"/>
              </a:solidFill>
            </a:endParaRPr>
          </a:p>
        </p:txBody>
      </p:sp>
      <p:sp>
        <p:nvSpPr>
          <p:cNvPr id="17" name="TextBox 16">
            <a:extLst>
              <a:ext uri="{FF2B5EF4-FFF2-40B4-BE49-F238E27FC236}">
                <a16:creationId xmlns:a16="http://schemas.microsoft.com/office/drawing/2014/main" id="{0F4ABA5F-F4C9-7614-1D10-EC7F26AAAF6E}"/>
              </a:ext>
            </a:extLst>
          </p:cNvPr>
          <p:cNvSpPr txBox="1"/>
          <p:nvPr/>
        </p:nvSpPr>
        <p:spPr>
          <a:xfrm>
            <a:off x="485505" y="5817655"/>
            <a:ext cx="432000" cy="369332"/>
          </a:xfrm>
          <a:prstGeom prst="rect">
            <a:avLst/>
          </a:prstGeom>
          <a:noFill/>
        </p:spPr>
        <p:txBody>
          <a:bodyPr wrap="square" rtlCol="0">
            <a:spAutoFit/>
          </a:bodyPr>
          <a:lstStyle/>
          <a:p>
            <a:r>
              <a:rPr lang="lt-LT" b="1">
                <a:solidFill>
                  <a:srgbClr val="FF0000"/>
                </a:solidFill>
              </a:rPr>
              <a:t> 2</a:t>
            </a:r>
            <a:endParaRPr lang="en-US" b="1">
              <a:solidFill>
                <a:srgbClr val="FF0000"/>
              </a:solidFill>
            </a:endParaRPr>
          </a:p>
        </p:txBody>
      </p:sp>
      <p:pic>
        <p:nvPicPr>
          <p:cNvPr id="6" name="Picture 5">
            <a:extLst>
              <a:ext uri="{FF2B5EF4-FFF2-40B4-BE49-F238E27FC236}">
                <a16:creationId xmlns:a16="http://schemas.microsoft.com/office/drawing/2014/main" id="{472E974F-FEF8-9929-714D-E54C34940699}"/>
              </a:ext>
            </a:extLst>
          </p:cNvPr>
          <p:cNvPicPr>
            <a:picLocks noChangeAspect="1"/>
          </p:cNvPicPr>
          <p:nvPr/>
        </p:nvPicPr>
        <p:blipFill>
          <a:blip r:embed="rId3"/>
          <a:stretch>
            <a:fillRect/>
          </a:stretch>
        </p:blipFill>
        <p:spPr>
          <a:xfrm>
            <a:off x="1050172" y="3360309"/>
            <a:ext cx="8526065" cy="1086002"/>
          </a:xfrm>
          <a:prstGeom prst="rect">
            <a:avLst/>
          </a:prstGeom>
        </p:spPr>
      </p:pic>
      <p:pic>
        <p:nvPicPr>
          <p:cNvPr id="9" name="Picture 8">
            <a:extLst>
              <a:ext uri="{FF2B5EF4-FFF2-40B4-BE49-F238E27FC236}">
                <a16:creationId xmlns:a16="http://schemas.microsoft.com/office/drawing/2014/main" id="{6325E7C6-C1EE-60B6-6815-4A4B2965E201}"/>
              </a:ext>
            </a:extLst>
          </p:cNvPr>
          <p:cNvPicPr>
            <a:picLocks noChangeAspect="1"/>
          </p:cNvPicPr>
          <p:nvPr/>
        </p:nvPicPr>
        <p:blipFill>
          <a:blip r:embed="rId4"/>
          <a:stretch>
            <a:fillRect/>
          </a:stretch>
        </p:blipFill>
        <p:spPr>
          <a:xfrm>
            <a:off x="1027812" y="4746390"/>
            <a:ext cx="8526065" cy="1686160"/>
          </a:xfrm>
          <a:prstGeom prst="rect">
            <a:avLst/>
          </a:prstGeom>
        </p:spPr>
      </p:pic>
      <p:sp>
        <p:nvSpPr>
          <p:cNvPr id="11" name="Rectangle 10">
            <a:extLst>
              <a:ext uri="{FF2B5EF4-FFF2-40B4-BE49-F238E27FC236}">
                <a16:creationId xmlns:a16="http://schemas.microsoft.com/office/drawing/2014/main" id="{6BE6413C-5AD5-BE61-DDAE-1084F9412A15}"/>
              </a:ext>
            </a:extLst>
          </p:cNvPr>
          <p:cNvSpPr/>
          <p:nvPr/>
        </p:nvSpPr>
        <p:spPr>
          <a:xfrm>
            <a:off x="1184988" y="3903331"/>
            <a:ext cx="2388636" cy="54298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B3118482-BDEF-0704-7A2A-A9D18C730F13}"/>
              </a:ext>
            </a:extLst>
          </p:cNvPr>
          <p:cNvSpPr/>
          <p:nvPr/>
        </p:nvSpPr>
        <p:spPr>
          <a:xfrm>
            <a:off x="1184988" y="5817655"/>
            <a:ext cx="2388636" cy="54582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26625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244A23-181B-5AD6-B705-7E50B8E8EF32}"/>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8CAA2F99-8CEB-54A6-E011-13D61058574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8E9795B1-A0E2-2338-658C-7D685329CF58}"/>
              </a:ext>
            </a:extLst>
          </p:cNvPr>
          <p:cNvSpPr>
            <a:spLocks noGrp="1"/>
          </p:cNvSpPr>
          <p:nvPr>
            <p:ph type="title"/>
          </p:nvPr>
        </p:nvSpPr>
        <p:spPr>
          <a:xfrm>
            <a:off x="1015354" y="427603"/>
            <a:ext cx="10663973" cy="1651519"/>
          </a:xfrm>
        </p:spPr>
        <p:txBody>
          <a:bodyPr>
            <a:noAutofit/>
          </a:bodyPr>
          <a:lstStyle/>
          <a:p>
            <a:pPr lvl="0">
              <a:lnSpc>
                <a:spcPct val="113000"/>
              </a:lnSpc>
              <a:spcBef>
                <a:spcPts val="0"/>
              </a:spcBef>
              <a:defRPr/>
            </a:pPr>
            <a:br>
              <a:rPr lang="lt-LT" sz="2600" b="1" dirty="0"/>
            </a:br>
            <a:br>
              <a:rPr lang="lt-LT" sz="2600" b="1" dirty="0"/>
            </a:br>
            <a:r>
              <a:rPr lang="lt-LT" sz="2600" b="1" dirty="0">
                <a:latin typeface="+mn-lt"/>
              </a:rPr>
              <a:t>XI dalies pildymas (b)</a:t>
            </a:r>
            <a:br>
              <a:rPr lang="lt-LT" sz="2600" b="1" dirty="0"/>
            </a:br>
            <a:br>
              <a:rPr lang="lt-LT" sz="1500" dirty="0"/>
            </a:br>
            <a:r>
              <a:rPr lang="lt-LT" sz="1800" dirty="0">
                <a:latin typeface="+mn-lt"/>
              </a:rPr>
              <a:t>3. Nurodykite, ar ketinama sudaryti subrangos, </a:t>
            </a:r>
            <a:r>
              <a:rPr lang="lt-LT" sz="1800" dirty="0" err="1">
                <a:latin typeface="+mn-lt"/>
              </a:rPr>
              <a:t>subtiekimo</a:t>
            </a:r>
            <a:r>
              <a:rPr lang="lt-LT" sz="1800" dirty="0">
                <a:latin typeface="+mn-lt"/>
              </a:rPr>
              <a:t> ar </a:t>
            </a:r>
            <a:r>
              <a:rPr lang="lt-LT" sz="1800" dirty="0" err="1">
                <a:latin typeface="+mn-lt"/>
              </a:rPr>
              <a:t>subteikimo</a:t>
            </a:r>
            <a:r>
              <a:rPr lang="lt-LT" sz="1800" dirty="0">
                <a:latin typeface="+mn-lt"/>
              </a:rPr>
              <a:t> sutartį pasirenkant „Taip“, „Ne“ arba „Nežinoma“. </a:t>
            </a:r>
            <a:br>
              <a:rPr lang="lt-LT" sz="1800" dirty="0">
                <a:latin typeface="+mn-lt"/>
              </a:rPr>
            </a:br>
            <a:br>
              <a:rPr lang="lt-LT" sz="1800" dirty="0">
                <a:latin typeface="+mn-lt"/>
              </a:rPr>
            </a:br>
            <a:r>
              <a:rPr lang="lt-LT" sz="1800" dirty="0">
                <a:latin typeface="+mn-lt"/>
              </a:rPr>
              <a:t>4. Pasirinkus „Taip“, nurodykite pirkimo sutarties dalies, kuriai ketinama pasitelkti subrangovus, subtiekėjus ar subteikėjus, vertę (įskaitant visus mokesčius) arba dalį procentais.</a:t>
            </a:r>
            <a:br>
              <a:rPr lang="lt-LT" sz="1800" dirty="0">
                <a:latin typeface="+mn-lt"/>
              </a:rPr>
            </a:br>
            <a:r>
              <a:rPr lang="lt-LT" sz="1800" dirty="0">
                <a:latin typeface="+mn-lt"/>
              </a:rPr>
              <a:t>Pasirinkus „Nežinoma“ nurodykite, kad apie ketinamą sudaryti subrangos, </a:t>
            </a:r>
            <a:r>
              <a:rPr lang="lt-LT" sz="1800" dirty="0" err="1">
                <a:latin typeface="+mn-lt"/>
              </a:rPr>
              <a:t>subtiekimo</a:t>
            </a:r>
            <a:r>
              <a:rPr lang="lt-LT" sz="1800" dirty="0">
                <a:latin typeface="+mn-lt"/>
              </a:rPr>
              <a:t> ar </a:t>
            </a:r>
            <a:r>
              <a:rPr lang="lt-LT" sz="1800" dirty="0" err="1">
                <a:latin typeface="+mn-lt"/>
              </a:rPr>
              <a:t>subteikimo</a:t>
            </a:r>
            <a:r>
              <a:rPr lang="lt-LT" sz="1800" dirty="0">
                <a:latin typeface="+mn-lt"/>
              </a:rPr>
              <a:t> sutartį žinoma ne visa informacija, tačiau yra žinomi subrangovai, subtiekėjai ar subteikėjai.</a:t>
            </a:r>
            <a:br>
              <a:rPr lang="lt-LT" sz="1800" dirty="0">
                <a:latin typeface="+mn-lt"/>
              </a:rPr>
            </a:br>
            <a:r>
              <a:rPr lang="lt-LT" sz="1800" dirty="0">
                <a:latin typeface="+mn-lt"/>
              </a:rPr>
              <a:t> </a:t>
            </a:r>
            <a:endParaRPr lang="en-US" sz="2600" b="1" dirty="0"/>
          </a:p>
        </p:txBody>
      </p:sp>
      <p:sp>
        <p:nvSpPr>
          <p:cNvPr id="2" name="Slide Number Placeholder 1">
            <a:extLst>
              <a:ext uri="{FF2B5EF4-FFF2-40B4-BE49-F238E27FC236}">
                <a16:creationId xmlns:a16="http://schemas.microsoft.com/office/drawing/2014/main" id="{8B375A91-7ADF-C4B4-8331-062B329D624A}"/>
              </a:ext>
            </a:extLst>
          </p:cNvPr>
          <p:cNvSpPr>
            <a:spLocks noGrp="1"/>
          </p:cNvSpPr>
          <p:nvPr>
            <p:ph type="sldNum" sz="quarter" idx="12"/>
          </p:nvPr>
        </p:nvSpPr>
        <p:spPr>
          <a:xfrm>
            <a:off x="8610600" y="6432550"/>
            <a:ext cx="3403600" cy="365125"/>
          </a:xfrm>
        </p:spPr>
        <p:txBody>
          <a:bodyPr/>
          <a:lstStyle/>
          <a:p>
            <a:fld id="{49EC5416-78B8-4F37-B286-A40543F63F6D}" type="slidenum">
              <a:rPr lang="en-US" smtClean="0"/>
              <a:pPr/>
              <a:t>21</a:t>
            </a:fld>
            <a:endParaRPr lang="en-US"/>
          </a:p>
        </p:txBody>
      </p:sp>
      <p:sp>
        <p:nvSpPr>
          <p:cNvPr id="14" name="Flowchart: Connector 13">
            <a:extLst>
              <a:ext uri="{FF2B5EF4-FFF2-40B4-BE49-F238E27FC236}">
                <a16:creationId xmlns:a16="http://schemas.microsoft.com/office/drawing/2014/main" id="{E6954640-D180-7A8F-0D91-18926711F13A}"/>
              </a:ext>
            </a:extLst>
          </p:cNvPr>
          <p:cNvSpPr/>
          <p:nvPr/>
        </p:nvSpPr>
        <p:spPr>
          <a:xfrm>
            <a:off x="485505" y="3302244"/>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lowchart: Connector 14">
            <a:extLst>
              <a:ext uri="{FF2B5EF4-FFF2-40B4-BE49-F238E27FC236}">
                <a16:creationId xmlns:a16="http://schemas.microsoft.com/office/drawing/2014/main" id="{D4FD0AEA-C0D4-2141-005D-731B3E4D87BA}"/>
              </a:ext>
            </a:extLst>
          </p:cNvPr>
          <p:cNvSpPr/>
          <p:nvPr/>
        </p:nvSpPr>
        <p:spPr>
          <a:xfrm>
            <a:off x="487214" y="5385655"/>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E07C02D5-DF0A-1B1D-9FED-B08F1CA7CF3C}"/>
              </a:ext>
            </a:extLst>
          </p:cNvPr>
          <p:cNvSpPr txBox="1"/>
          <p:nvPr/>
        </p:nvSpPr>
        <p:spPr>
          <a:xfrm>
            <a:off x="485505" y="3333578"/>
            <a:ext cx="432000" cy="369332"/>
          </a:xfrm>
          <a:prstGeom prst="rect">
            <a:avLst/>
          </a:prstGeom>
          <a:noFill/>
        </p:spPr>
        <p:txBody>
          <a:bodyPr wrap="square" rtlCol="0">
            <a:spAutoFit/>
          </a:bodyPr>
          <a:lstStyle/>
          <a:p>
            <a:r>
              <a:rPr lang="lt-LT" b="1">
                <a:solidFill>
                  <a:srgbClr val="FF0000"/>
                </a:solidFill>
              </a:rPr>
              <a:t> 3  </a:t>
            </a:r>
            <a:endParaRPr lang="en-US" b="1">
              <a:solidFill>
                <a:srgbClr val="FF0000"/>
              </a:solidFill>
            </a:endParaRPr>
          </a:p>
        </p:txBody>
      </p:sp>
      <p:sp>
        <p:nvSpPr>
          <p:cNvPr id="17" name="TextBox 16">
            <a:extLst>
              <a:ext uri="{FF2B5EF4-FFF2-40B4-BE49-F238E27FC236}">
                <a16:creationId xmlns:a16="http://schemas.microsoft.com/office/drawing/2014/main" id="{A2E0FC0E-BFA9-B8D9-ACB5-ED72D0282A40}"/>
              </a:ext>
            </a:extLst>
          </p:cNvPr>
          <p:cNvSpPr txBox="1"/>
          <p:nvPr/>
        </p:nvSpPr>
        <p:spPr>
          <a:xfrm>
            <a:off x="485505" y="5416989"/>
            <a:ext cx="432000" cy="369332"/>
          </a:xfrm>
          <a:prstGeom prst="rect">
            <a:avLst/>
          </a:prstGeom>
          <a:noFill/>
        </p:spPr>
        <p:txBody>
          <a:bodyPr wrap="square" rtlCol="0">
            <a:spAutoFit/>
          </a:bodyPr>
          <a:lstStyle/>
          <a:p>
            <a:r>
              <a:rPr lang="lt-LT" b="1">
                <a:solidFill>
                  <a:srgbClr val="FF0000"/>
                </a:solidFill>
              </a:rPr>
              <a:t> 4</a:t>
            </a:r>
            <a:endParaRPr lang="en-US" b="1">
              <a:solidFill>
                <a:srgbClr val="FF0000"/>
              </a:solidFill>
            </a:endParaRPr>
          </a:p>
        </p:txBody>
      </p:sp>
      <p:pic>
        <p:nvPicPr>
          <p:cNvPr id="4" name="Picture 3">
            <a:extLst>
              <a:ext uri="{FF2B5EF4-FFF2-40B4-BE49-F238E27FC236}">
                <a16:creationId xmlns:a16="http://schemas.microsoft.com/office/drawing/2014/main" id="{60FC4563-BF8E-F3A5-7403-7DEA917D5821}"/>
              </a:ext>
            </a:extLst>
          </p:cNvPr>
          <p:cNvPicPr>
            <a:picLocks noChangeAspect="1"/>
          </p:cNvPicPr>
          <p:nvPr/>
        </p:nvPicPr>
        <p:blipFill>
          <a:blip r:embed="rId3"/>
          <a:stretch>
            <a:fillRect/>
          </a:stretch>
        </p:blipFill>
        <p:spPr>
          <a:xfrm>
            <a:off x="1015354" y="3133245"/>
            <a:ext cx="8526065" cy="1419423"/>
          </a:xfrm>
          <a:prstGeom prst="rect">
            <a:avLst/>
          </a:prstGeom>
        </p:spPr>
      </p:pic>
      <p:pic>
        <p:nvPicPr>
          <p:cNvPr id="7" name="Picture 6">
            <a:extLst>
              <a:ext uri="{FF2B5EF4-FFF2-40B4-BE49-F238E27FC236}">
                <a16:creationId xmlns:a16="http://schemas.microsoft.com/office/drawing/2014/main" id="{CA1DAB79-8457-4C24-D4C3-A203A408658F}"/>
              </a:ext>
            </a:extLst>
          </p:cNvPr>
          <p:cNvPicPr>
            <a:picLocks noChangeAspect="1"/>
          </p:cNvPicPr>
          <p:nvPr/>
        </p:nvPicPr>
        <p:blipFill>
          <a:blip r:embed="rId4"/>
          <a:stretch>
            <a:fillRect/>
          </a:stretch>
        </p:blipFill>
        <p:spPr>
          <a:xfrm>
            <a:off x="1015354" y="4590944"/>
            <a:ext cx="5132093" cy="2248719"/>
          </a:xfrm>
          <a:prstGeom prst="rect">
            <a:avLst/>
          </a:prstGeom>
        </p:spPr>
      </p:pic>
      <p:sp>
        <p:nvSpPr>
          <p:cNvPr id="8" name="Rectangle 7">
            <a:extLst>
              <a:ext uri="{FF2B5EF4-FFF2-40B4-BE49-F238E27FC236}">
                <a16:creationId xmlns:a16="http://schemas.microsoft.com/office/drawing/2014/main" id="{E08D2CF0-5726-80D0-A03A-977005F1C292}"/>
              </a:ext>
            </a:extLst>
          </p:cNvPr>
          <p:cNvSpPr/>
          <p:nvPr/>
        </p:nvSpPr>
        <p:spPr>
          <a:xfrm>
            <a:off x="1110343" y="3734244"/>
            <a:ext cx="727788" cy="725789"/>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A533934-2F82-720D-5F27-D304CCC1D893}"/>
              </a:ext>
            </a:extLst>
          </p:cNvPr>
          <p:cNvSpPr/>
          <p:nvPr/>
        </p:nvSpPr>
        <p:spPr>
          <a:xfrm>
            <a:off x="1268963" y="5486400"/>
            <a:ext cx="4878484" cy="877078"/>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635897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75958-4EC8-E7E9-6354-196DB87506DB}"/>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9756F59D-312A-46CC-883C-85B058D633D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2" name="Slide Number Placeholder 1">
            <a:extLst>
              <a:ext uri="{FF2B5EF4-FFF2-40B4-BE49-F238E27FC236}">
                <a16:creationId xmlns:a16="http://schemas.microsoft.com/office/drawing/2014/main" id="{3CF8870D-70F2-D2AE-1315-D7F1E45929CF}"/>
              </a:ext>
            </a:extLst>
          </p:cNvPr>
          <p:cNvSpPr>
            <a:spLocks noGrp="1"/>
          </p:cNvSpPr>
          <p:nvPr>
            <p:ph type="sldNum" sz="quarter" idx="12"/>
          </p:nvPr>
        </p:nvSpPr>
        <p:spPr>
          <a:xfrm>
            <a:off x="8610599" y="6432550"/>
            <a:ext cx="3369733" cy="365125"/>
          </a:xfrm>
        </p:spPr>
        <p:txBody>
          <a:bodyPr/>
          <a:lstStyle/>
          <a:p>
            <a:fld id="{49EC5416-78B8-4F37-B286-A40543F63F6D}" type="slidenum">
              <a:rPr lang="en-US" smtClean="0"/>
              <a:pPr/>
              <a:t>22</a:t>
            </a:fld>
            <a:endParaRPr lang="en-US"/>
          </a:p>
        </p:txBody>
      </p:sp>
      <p:sp>
        <p:nvSpPr>
          <p:cNvPr id="5" name="TextBox 4">
            <a:extLst>
              <a:ext uri="{FF2B5EF4-FFF2-40B4-BE49-F238E27FC236}">
                <a16:creationId xmlns:a16="http://schemas.microsoft.com/office/drawing/2014/main" id="{9C02C397-7BAA-E0EF-926F-B0D4A4101FB6}"/>
              </a:ext>
            </a:extLst>
          </p:cNvPr>
          <p:cNvSpPr txBox="1"/>
          <p:nvPr/>
        </p:nvSpPr>
        <p:spPr>
          <a:xfrm>
            <a:off x="1351942" y="2233414"/>
            <a:ext cx="10433658" cy="1477328"/>
          </a:xfrm>
          <a:prstGeom prst="rect">
            <a:avLst/>
          </a:prstGeom>
          <a:noFill/>
        </p:spPr>
        <p:txBody>
          <a:bodyPr wrap="square">
            <a:spAutoFit/>
          </a:bodyPr>
          <a:lstStyle/>
          <a:p>
            <a:endParaRPr lang="lt-LT" sz="3000" dirty="0">
              <a:latin typeface="+mj-lt"/>
            </a:endParaRPr>
          </a:p>
          <a:p>
            <a:r>
              <a:rPr lang="lt-LT" sz="3000" b="1" dirty="0">
                <a:latin typeface="+mj-lt"/>
              </a:rPr>
              <a:t>III. Atn-1 PPA ataskaitos redagavimas, paviešinimas, ištrynimas</a:t>
            </a:r>
          </a:p>
          <a:p>
            <a:pPr marL="400050" indent="-400050">
              <a:buAutoNum type="romanUcPeriod"/>
            </a:pPr>
            <a:endParaRPr lang="lt-LT" sz="3000" dirty="0">
              <a:latin typeface="+mj-lt"/>
            </a:endParaRPr>
          </a:p>
        </p:txBody>
      </p:sp>
    </p:spTree>
    <p:extLst>
      <p:ext uri="{BB962C8B-B14F-4D97-AF65-F5344CB8AC3E}">
        <p14:creationId xmlns:p14="http://schemas.microsoft.com/office/powerpoint/2010/main" val="39399323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2CEBD2-9342-2A9A-BA53-4C640156A5D8}"/>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4D73449F-DBB2-2FDB-1D96-3B97AD645CD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10110" y="5370144"/>
            <a:ext cx="2581890" cy="1470849"/>
          </a:xfrm>
          <a:prstGeom prst="rect">
            <a:avLst/>
          </a:prstGeom>
        </p:spPr>
      </p:pic>
      <p:sp>
        <p:nvSpPr>
          <p:cNvPr id="13" name="Pavadinimas 1">
            <a:extLst>
              <a:ext uri="{FF2B5EF4-FFF2-40B4-BE49-F238E27FC236}">
                <a16:creationId xmlns:a16="http://schemas.microsoft.com/office/drawing/2014/main" id="{CFF99E89-5838-3D35-1DA3-9C6602D222D9}"/>
              </a:ext>
            </a:extLst>
          </p:cNvPr>
          <p:cNvSpPr>
            <a:spLocks noGrp="1"/>
          </p:cNvSpPr>
          <p:nvPr>
            <p:ph type="title"/>
          </p:nvPr>
        </p:nvSpPr>
        <p:spPr>
          <a:xfrm>
            <a:off x="658759" y="137652"/>
            <a:ext cx="11037773" cy="2550928"/>
          </a:xfrm>
        </p:spPr>
        <p:txBody>
          <a:bodyPr>
            <a:noAutofit/>
          </a:bodyPr>
          <a:lstStyle/>
          <a:p>
            <a:pPr marL="72000" indent="-324000">
              <a:lnSpc>
                <a:spcPct val="114000"/>
              </a:lnSpc>
            </a:pPr>
            <a:r>
              <a:rPr lang="lt-LT" sz="2800" b="1"/>
              <a:t>  </a:t>
            </a:r>
            <a:br>
              <a:rPr lang="lt-LT" sz="2800" b="1"/>
            </a:br>
            <a:r>
              <a:rPr lang="lt-LT" sz="2800" b="1"/>
              <a:t> </a:t>
            </a:r>
            <a:endParaRPr lang="en-US" sz="1500" b="1">
              <a:solidFill>
                <a:srgbClr val="FF0000"/>
              </a:solidFill>
              <a:latin typeface="+mn-lt"/>
            </a:endParaRPr>
          </a:p>
        </p:txBody>
      </p:sp>
      <p:sp>
        <p:nvSpPr>
          <p:cNvPr id="2" name="Slide Number Placeholder 1">
            <a:extLst>
              <a:ext uri="{FF2B5EF4-FFF2-40B4-BE49-F238E27FC236}">
                <a16:creationId xmlns:a16="http://schemas.microsoft.com/office/drawing/2014/main" id="{F571C57F-6E1F-8A14-A60A-C8CD39E72BEF}"/>
              </a:ext>
            </a:extLst>
          </p:cNvPr>
          <p:cNvSpPr>
            <a:spLocks noGrp="1"/>
          </p:cNvSpPr>
          <p:nvPr>
            <p:ph type="sldNum" sz="quarter" idx="12"/>
          </p:nvPr>
        </p:nvSpPr>
        <p:spPr>
          <a:xfrm>
            <a:off x="8478078" y="6432550"/>
            <a:ext cx="3419061" cy="365125"/>
          </a:xfrm>
        </p:spPr>
        <p:txBody>
          <a:bodyPr/>
          <a:lstStyle/>
          <a:p>
            <a:fld id="{49EC5416-78B8-4F37-B286-A40543F63F6D}" type="slidenum">
              <a:rPr lang="en-US" smtClean="0"/>
              <a:pPr/>
              <a:t>23</a:t>
            </a:fld>
            <a:endParaRPr lang="en-US"/>
          </a:p>
        </p:txBody>
      </p:sp>
      <p:sp>
        <p:nvSpPr>
          <p:cNvPr id="7" name="TextBox 6">
            <a:extLst>
              <a:ext uri="{FF2B5EF4-FFF2-40B4-BE49-F238E27FC236}">
                <a16:creationId xmlns:a16="http://schemas.microsoft.com/office/drawing/2014/main" id="{D2A2D5A6-10EB-8ACD-C151-BB902671D803}"/>
              </a:ext>
            </a:extLst>
          </p:cNvPr>
          <p:cNvSpPr txBox="1"/>
          <p:nvPr/>
        </p:nvSpPr>
        <p:spPr>
          <a:xfrm>
            <a:off x="658758" y="17007"/>
            <a:ext cx="10783043" cy="2873222"/>
          </a:xfrm>
          <a:prstGeom prst="rect">
            <a:avLst/>
          </a:prstGeom>
          <a:noFill/>
        </p:spPr>
        <p:txBody>
          <a:bodyPr wrap="square" rtlCol="0">
            <a:spAutoFit/>
          </a:bodyPr>
          <a:lstStyle/>
          <a:p>
            <a:r>
              <a:rPr lang="lt-LT" sz="2800" b="1" dirty="0"/>
              <a:t>Redagavimas, paviešinimas, ištrynimas (a)</a:t>
            </a:r>
          </a:p>
          <a:p>
            <a:endParaRPr lang="lt-LT" sz="1500" dirty="0"/>
          </a:p>
          <a:p>
            <a:pPr>
              <a:lnSpc>
                <a:spcPct val="113000"/>
              </a:lnSpc>
            </a:pPr>
            <a:r>
              <a:rPr lang="lt-LT" dirty="0"/>
              <a:t>1. Jei ataskaita išsaugota, matysite užrašą „Ataskaita sėkmingai išsaugota“, o įmonės ataskaitų sąraše atsiras naujas įrašas.</a:t>
            </a:r>
          </a:p>
          <a:p>
            <a:pPr>
              <a:lnSpc>
                <a:spcPct val="113000"/>
              </a:lnSpc>
            </a:pPr>
            <a:r>
              <a:rPr lang="lt-LT" dirty="0"/>
              <a:t>2. Spauskite „Redaguoti“, jei norite išsaugotą ataskaitą tikslinti.</a:t>
            </a:r>
          </a:p>
          <a:p>
            <a:pPr>
              <a:lnSpc>
                <a:spcPct val="113000"/>
              </a:lnSpc>
            </a:pPr>
            <a:r>
              <a:rPr lang="lt-LT" dirty="0"/>
              <a:t>3. Norint paviešinti išsaugotą ataskaitą, spauskite „Paviešinti“. </a:t>
            </a:r>
          </a:p>
          <a:p>
            <a:pPr>
              <a:lnSpc>
                <a:spcPct val="113000"/>
              </a:lnSpc>
            </a:pPr>
            <a:r>
              <a:rPr lang="lt-LT" dirty="0"/>
              <a:t>4. Jei išsaugotos ataskaitos nebereikia, ją galite pašalinti paspaudę „Ištrinti“.</a:t>
            </a:r>
          </a:p>
          <a:p>
            <a:endParaRPr lang="lt-LT" dirty="0"/>
          </a:p>
          <a:p>
            <a:endParaRPr lang="en-US" dirty="0"/>
          </a:p>
        </p:txBody>
      </p:sp>
      <p:sp>
        <p:nvSpPr>
          <p:cNvPr id="11" name="Flowchart: Connector 10">
            <a:extLst>
              <a:ext uri="{FF2B5EF4-FFF2-40B4-BE49-F238E27FC236}">
                <a16:creationId xmlns:a16="http://schemas.microsoft.com/office/drawing/2014/main" id="{FF35716D-04CA-5008-792C-66CD273EFCED}"/>
              </a:ext>
            </a:extLst>
          </p:cNvPr>
          <p:cNvSpPr/>
          <p:nvPr/>
        </p:nvSpPr>
        <p:spPr>
          <a:xfrm>
            <a:off x="219517" y="3073618"/>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6D814FE1-70F3-630C-02F3-CECC4FDE4448}"/>
              </a:ext>
            </a:extLst>
          </p:cNvPr>
          <p:cNvSpPr txBox="1"/>
          <p:nvPr/>
        </p:nvSpPr>
        <p:spPr>
          <a:xfrm>
            <a:off x="268031" y="3082487"/>
            <a:ext cx="432000" cy="432000"/>
          </a:xfrm>
          <a:prstGeom prst="rect">
            <a:avLst/>
          </a:prstGeom>
          <a:noFill/>
        </p:spPr>
        <p:txBody>
          <a:bodyPr wrap="square" rtlCol="0">
            <a:spAutoFit/>
          </a:bodyPr>
          <a:lstStyle/>
          <a:p>
            <a:r>
              <a:rPr lang="lt-LT" b="1">
                <a:solidFill>
                  <a:srgbClr val="FF0000"/>
                </a:solidFill>
              </a:rPr>
              <a:t>1</a:t>
            </a:r>
            <a:endParaRPr lang="en-US" b="1">
              <a:solidFill>
                <a:srgbClr val="FF0000"/>
              </a:solidFill>
            </a:endParaRPr>
          </a:p>
        </p:txBody>
      </p:sp>
      <p:sp>
        <p:nvSpPr>
          <p:cNvPr id="17" name="Flowchart: Connector 16">
            <a:extLst>
              <a:ext uri="{FF2B5EF4-FFF2-40B4-BE49-F238E27FC236}">
                <a16:creationId xmlns:a16="http://schemas.microsoft.com/office/drawing/2014/main" id="{E0BADC49-8EBF-88B6-B148-18107716E536}"/>
              </a:ext>
            </a:extLst>
          </p:cNvPr>
          <p:cNvSpPr/>
          <p:nvPr/>
        </p:nvSpPr>
        <p:spPr>
          <a:xfrm>
            <a:off x="8076145" y="6364886"/>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FB0896E2-3FF4-4A3B-25A3-A6231FB5895B}"/>
              </a:ext>
            </a:extLst>
          </p:cNvPr>
          <p:cNvSpPr txBox="1"/>
          <p:nvPr/>
        </p:nvSpPr>
        <p:spPr>
          <a:xfrm>
            <a:off x="7443179" y="6399112"/>
            <a:ext cx="432000" cy="432000"/>
          </a:xfrm>
          <a:prstGeom prst="rect">
            <a:avLst/>
          </a:prstGeom>
          <a:noFill/>
        </p:spPr>
        <p:txBody>
          <a:bodyPr wrap="square" rtlCol="0">
            <a:spAutoFit/>
          </a:bodyPr>
          <a:lstStyle/>
          <a:p>
            <a:r>
              <a:rPr lang="lt-LT" b="1">
                <a:solidFill>
                  <a:srgbClr val="FF0000"/>
                </a:solidFill>
              </a:rPr>
              <a:t> 2</a:t>
            </a:r>
            <a:endParaRPr lang="en-US" b="1">
              <a:solidFill>
                <a:srgbClr val="FF0000"/>
              </a:solidFill>
            </a:endParaRPr>
          </a:p>
        </p:txBody>
      </p:sp>
      <p:sp>
        <p:nvSpPr>
          <p:cNvPr id="20" name="Flowchart: Connector 19">
            <a:extLst>
              <a:ext uri="{FF2B5EF4-FFF2-40B4-BE49-F238E27FC236}">
                <a16:creationId xmlns:a16="http://schemas.microsoft.com/office/drawing/2014/main" id="{E3F003FF-D87C-A113-01AB-47FB51D77D75}"/>
              </a:ext>
            </a:extLst>
          </p:cNvPr>
          <p:cNvSpPr/>
          <p:nvPr/>
        </p:nvSpPr>
        <p:spPr>
          <a:xfrm>
            <a:off x="7425556" y="6364886"/>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0B96AC0F-8507-4B27-3F85-D36E96A341EF}"/>
              </a:ext>
            </a:extLst>
          </p:cNvPr>
          <p:cNvSpPr txBox="1"/>
          <p:nvPr/>
        </p:nvSpPr>
        <p:spPr>
          <a:xfrm>
            <a:off x="8146371" y="6399112"/>
            <a:ext cx="432000" cy="432000"/>
          </a:xfrm>
          <a:prstGeom prst="rect">
            <a:avLst/>
          </a:prstGeom>
          <a:noFill/>
        </p:spPr>
        <p:txBody>
          <a:bodyPr wrap="square" rtlCol="0">
            <a:spAutoFit/>
          </a:bodyPr>
          <a:lstStyle/>
          <a:p>
            <a:r>
              <a:rPr lang="lt-LT" b="1">
                <a:solidFill>
                  <a:srgbClr val="FF0000"/>
                </a:solidFill>
              </a:rPr>
              <a:t>3</a:t>
            </a:r>
            <a:endParaRPr lang="en-US" b="1">
              <a:solidFill>
                <a:srgbClr val="FF0000"/>
              </a:solidFill>
            </a:endParaRPr>
          </a:p>
        </p:txBody>
      </p:sp>
      <p:sp>
        <p:nvSpPr>
          <p:cNvPr id="22" name="Flowchart: Connector 21">
            <a:extLst>
              <a:ext uri="{FF2B5EF4-FFF2-40B4-BE49-F238E27FC236}">
                <a16:creationId xmlns:a16="http://schemas.microsoft.com/office/drawing/2014/main" id="{58B2B63C-E9DF-2603-E442-134112E9D346}"/>
              </a:ext>
            </a:extLst>
          </p:cNvPr>
          <p:cNvSpPr/>
          <p:nvPr/>
        </p:nvSpPr>
        <p:spPr>
          <a:xfrm>
            <a:off x="8673295" y="6364886"/>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BB6D95C6-9965-F91F-8A4E-6C5C94E1DDA1}"/>
              </a:ext>
            </a:extLst>
          </p:cNvPr>
          <p:cNvSpPr txBox="1"/>
          <p:nvPr/>
        </p:nvSpPr>
        <p:spPr>
          <a:xfrm>
            <a:off x="8726734" y="6399112"/>
            <a:ext cx="432000" cy="432000"/>
          </a:xfrm>
          <a:prstGeom prst="rect">
            <a:avLst/>
          </a:prstGeom>
          <a:noFill/>
        </p:spPr>
        <p:txBody>
          <a:bodyPr wrap="square" rtlCol="0">
            <a:spAutoFit/>
          </a:bodyPr>
          <a:lstStyle/>
          <a:p>
            <a:r>
              <a:rPr lang="lt-LT" b="1">
                <a:solidFill>
                  <a:srgbClr val="FF0000"/>
                </a:solidFill>
              </a:rPr>
              <a:t>4</a:t>
            </a:r>
            <a:endParaRPr lang="en-US" b="1">
              <a:solidFill>
                <a:srgbClr val="FF0000"/>
              </a:solidFill>
            </a:endParaRPr>
          </a:p>
        </p:txBody>
      </p:sp>
      <p:pic>
        <p:nvPicPr>
          <p:cNvPr id="4" name="Picture 3">
            <a:extLst>
              <a:ext uri="{FF2B5EF4-FFF2-40B4-BE49-F238E27FC236}">
                <a16:creationId xmlns:a16="http://schemas.microsoft.com/office/drawing/2014/main" id="{B31EAF9A-E2DA-3CED-8FC5-4F93B9C93F54}"/>
              </a:ext>
            </a:extLst>
          </p:cNvPr>
          <p:cNvPicPr>
            <a:picLocks noChangeAspect="1"/>
          </p:cNvPicPr>
          <p:nvPr/>
        </p:nvPicPr>
        <p:blipFill>
          <a:blip r:embed="rId3"/>
          <a:stretch>
            <a:fillRect/>
          </a:stretch>
        </p:blipFill>
        <p:spPr>
          <a:xfrm>
            <a:off x="748545" y="2847754"/>
            <a:ext cx="11110884" cy="917415"/>
          </a:xfrm>
          <a:prstGeom prst="rect">
            <a:avLst/>
          </a:prstGeom>
        </p:spPr>
      </p:pic>
      <p:pic>
        <p:nvPicPr>
          <p:cNvPr id="9" name="Picture 8">
            <a:extLst>
              <a:ext uri="{FF2B5EF4-FFF2-40B4-BE49-F238E27FC236}">
                <a16:creationId xmlns:a16="http://schemas.microsoft.com/office/drawing/2014/main" id="{2E052E9D-2DE8-6627-356F-F6DA7CAF35FD}"/>
              </a:ext>
            </a:extLst>
          </p:cNvPr>
          <p:cNvPicPr>
            <a:picLocks noChangeAspect="1"/>
          </p:cNvPicPr>
          <p:nvPr/>
        </p:nvPicPr>
        <p:blipFill>
          <a:blip r:embed="rId4"/>
          <a:stretch>
            <a:fillRect/>
          </a:stretch>
        </p:blipFill>
        <p:spPr>
          <a:xfrm>
            <a:off x="765022" y="3772796"/>
            <a:ext cx="8718690" cy="2467142"/>
          </a:xfrm>
          <a:prstGeom prst="rect">
            <a:avLst/>
          </a:prstGeom>
        </p:spPr>
      </p:pic>
      <p:sp>
        <p:nvSpPr>
          <p:cNvPr id="14" name="Rectangle 13">
            <a:extLst>
              <a:ext uri="{FF2B5EF4-FFF2-40B4-BE49-F238E27FC236}">
                <a16:creationId xmlns:a16="http://schemas.microsoft.com/office/drawing/2014/main" id="{A2754D19-8E3D-2870-512B-92F2CB18E27D}"/>
              </a:ext>
            </a:extLst>
          </p:cNvPr>
          <p:cNvSpPr/>
          <p:nvPr/>
        </p:nvSpPr>
        <p:spPr>
          <a:xfrm>
            <a:off x="845574" y="3185652"/>
            <a:ext cx="2330245" cy="394532"/>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1EE6223-DA77-156B-B6B0-E3F908460AF6}"/>
              </a:ext>
            </a:extLst>
          </p:cNvPr>
          <p:cNvSpPr/>
          <p:nvPr/>
        </p:nvSpPr>
        <p:spPr>
          <a:xfrm>
            <a:off x="7354529" y="5997678"/>
            <a:ext cx="503027" cy="186002"/>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4607D9C-8759-E02E-1E15-23605F10762B}"/>
              </a:ext>
            </a:extLst>
          </p:cNvPr>
          <p:cNvSpPr/>
          <p:nvPr/>
        </p:nvSpPr>
        <p:spPr>
          <a:xfrm>
            <a:off x="7983954" y="5997678"/>
            <a:ext cx="594416" cy="186002"/>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202281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5EFB5-7336-9E43-DB4F-C4FD67C998F4}"/>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6A4AEDC3-8701-23F1-A082-7E2E878D839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8016950C-DEEC-4DCA-AA91-A981FB363E02}"/>
              </a:ext>
            </a:extLst>
          </p:cNvPr>
          <p:cNvSpPr>
            <a:spLocks noGrp="1"/>
          </p:cNvSpPr>
          <p:nvPr>
            <p:ph type="title"/>
          </p:nvPr>
        </p:nvSpPr>
        <p:spPr>
          <a:xfrm>
            <a:off x="658759" y="137652"/>
            <a:ext cx="11037773" cy="2550928"/>
          </a:xfrm>
        </p:spPr>
        <p:txBody>
          <a:bodyPr>
            <a:noAutofit/>
          </a:bodyPr>
          <a:lstStyle/>
          <a:p>
            <a:pPr marL="72000" indent="-324000">
              <a:lnSpc>
                <a:spcPct val="114000"/>
              </a:lnSpc>
            </a:pPr>
            <a:r>
              <a:rPr lang="lt-LT" sz="2800" b="1"/>
              <a:t>  </a:t>
            </a:r>
            <a:br>
              <a:rPr lang="lt-LT" sz="2800" b="1"/>
            </a:br>
            <a:r>
              <a:rPr lang="lt-LT" sz="2800" b="1"/>
              <a:t> </a:t>
            </a:r>
            <a:endParaRPr lang="en-US" sz="1500" b="1">
              <a:solidFill>
                <a:srgbClr val="FF0000"/>
              </a:solidFill>
              <a:latin typeface="+mn-lt"/>
            </a:endParaRPr>
          </a:p>
        </p:txBody>
      </p:sp>
      <p:sp>
        <p:nvSpPr>
          <p:cNvPr id="2" name="Slide Number Placeholder 1">
            <a:extLst>
              <a:ext uri="{FF2B5EF4-FFF2-40B4-BE49-F238E27FC236}">
                <a16:creationId xmlns:a16="http://schemas.microsoft.com/office/drawing/2014/main" id="{2295DB5F-0B31-D7FA-63D3-6B50C65A0B40}"/>
              </a:ext>
            </a:extLst>
          </p:cNvPr>
          <p:cNvSpPr>
            <a:spLocks noGrp="1"/>
          </p:cNvSpPr>
          <p:nvPr>
            <p:ph type="sldNum" sz="quarter" idx="12"/>
          </p:nvPr>
        </p:nvSpPr>
        <p:spPr>
          <a:xfrm>
            <a:off x="8610599" y="6432550"/>
            <a:ext cx="3437468" cy="365125"/>
          </a:xfrm>
        </p:spPr>
        <p:txBody>
          <a:bodyPr/>
          <a:lstStyle/>
          <a:p>
            <a:fld id="{49EC5416-78B8-4F37-B286-A40543F63F6D}" type="slidenum">
              <a:rPr lang="en-US" smtClean="0"/>
              <a:pPr/>
              <a:t>24</a:t>
            </a:fld>
            <a:endParaRPr lang="en-US"/>
          </a:p>
        </p:txBody>
      </p:sp>
      <p:sp>
        <p:nvSpPr>
          <p:cNvPr id="9" name="TextBox 8">
            <a:extLst>
              <a:ext uri="{FF2B5EF4-FFF2-40B4-BE49-F238E27FC236}">
                <a16:creationId xmlns:a16="http://schemas.microsoft.com/office/drawing/2014/main" id="{BD96FDF0-1B7E-2541-AE6F-F529323CC069}"/>
              </a:ext>
            </a:extLst>
          </p:cNvPr>
          <p:cNvSpPr txBox="1"/>
          <p:nvPr/>
        </p:nvSpPr>
        <p:spPr>
          <a:xfrm>
            <a:off x="516534" y="565450"/>
            <a:ext cx="10655132" cy="2462213"/>
          </a:xfrm>
          <a:prstGeom prst="rect">
            <a:avLst/>
          </a:prstGeom>
          <a:noFill/>
        </p:spPr>
        <p:txBody>
          <a:bodyPr wrap="square">
            <a:spAutoFit/>
          </a:bodyPr>
          <a:lstStyle/>
          <a:p>
            <a:r>
              <a:rPr lang="lt-LT" sz="2800" b="1" dirty="0"/>
              <a:t>Redagavimas, paviešinimas, ištrynimas (b)</a:t>
            </a:r>
          </a:p>
          <a:p>
            <a:endParaRPr lang="lt-LT" dirty="0"/>
          </a:p>
          <a:p>
            <a:endParaRPr lang="lt-LT" dirty="0"/>
          </a:p>
          <a:p>
            <a:r>
              <a:rPr lang="lt-LT" dirty="0"/>
              <a:t>5. Norint patikslinti jau paskelbtą ataskaitą, spauskite „Atšaukti“, atlikite reikiamus pakeitimus, išsaugokite ataskaitą ir ją vėl paviešinkite.</a:t>
            </a:r>
          </a:p>
          <a:p>
            <a:r>
              <a:rPr lang="lt-LT" dirty="0"/>
              <a:t>6. Paviešintą ataskaitą galima peržiūrėti pasirinkę veiksmą „Peržiūrėti“.</a:t>
            </a:r>
          </a:p>
          <a:p>
            <a:r>
              <a:rPr lang="lt-LT" dirty="0"/>
              <a:t>7. Paviešintą ataskaitą atsispausdinti galima pasirinkus „Peržiūrėti“ ir paspaudus “Spausdinti“.</a:t>
            </a:r>
          </a:p>
          <a:p>
            <a:endParaRPr lang="lt-LT" dirty="0"/>
          </a:p>
        </p:txBody>
      </p:sp>
      <p:sp>
        <p:nvSpPr>
          <p:cNvPr id="14" name="Flowchart: Connector 13">
            <a:extLst>
              <a:ext uri="{FF2B5EF4-FFF2-40B4-BE49-F238E27FC236}">
                <a16:creationId xmlns:a16="http://schemas.microsoft.com/office/drawing/2014/main" id="{CF05D4C1-2A5C-9F87-6865-F24168200A94}"/>
              </a:ext>
            </a:extLst>
          </p:cNvPr>
          <p:cNvSpPr/>
          <p:nvPr/>
        </p:nvSpPr>
        <p:spPr>
          <a:xfrm>
            <a:off x="9923982" y="3096303"/>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lowchart: Connector 14">
            <a:extLst>
              <a:ext uri="{FF2B5EF4-FFF2-40B4-BE49-F238E27FC236}">
                <a16:creationId xmlns:a16="http://schemas.microsoft.com/office/drawing/2014/main" id="{62DFB875-A01B-91E5-BAED-FE02C89EEFEB}"/>
              </a:ext>
            </a:extLst>
          </p:cNvPr>
          <p:cNvSpPr/>
          <p:nvPr/>
        </p:nvSpPr>
        <p:spPr>
          <a:xfrm>
            <a:off x="9035471" y="3094688"/>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0C8BF09A-F39E-BC4E-A905-6847F04005B1}"/>
              </a:ext>
            </a:extLst>
          </p:cNvPr>
          <p:cNvSpPr txBox="1"/>
          <p:nvPr/>
        </p:nvSpPr>
        <p:spPr>
          <a:xfrm>
            <a:off x="9943268" y="3131872"/>
            <a:ext cx="432000" cy="369332"/>
          </a:xfrm>
          <a:prstGeom prst="rect">
            <a:avLst/>
          </a:prstGeom>
          <a:noFill/>
        </p:spPr>
        <p:txBody>
          <a:bodyPr wrap="square" rtlCol="0">
            <a:spAutoFit/>
          </a:bodyPr>
          <a:lstStyle/>
          <a:p>
            <a:r>
              <a:rPr lang="lt-LT" b="1" dirty="0">
                <a:solidFill>
                  <a:srgbClr val="FF0000"/>
                </a:solidFill>
              </a:rPr>
              <a:t> 5</a:t>
            </a:r>
            <a:endParaRPr lang="en-US" b="1" dirty="0">
              <a:solidFill>
                <a:srgbClr val="FF0000"/>
              </a:solidFill>
            </a:endParaRPr>
          </a:p>
        </p:txBody>
      </p:sp>
      <p:sp>
        <p:nvSpPr>
          <p:cNvPr id="17" name="TextBox 16">
            <a:extLst>
              <a:ext uri="{FF2B5EF4-FFF2-40B4-BE49-F238E27FC236}">
                <a16:creationId xmlns:a16="http://schemas.microsoft.com/office/drawing/2014/main" id="{4EC1640B-4549-B969-7DA5-89F09BD5C03B}"/>
              </a:ext>
            </a:extLst>
          </p:cNvPr>
          <p:cNvSpPr txBox="1"/>
          <p:nvPr/>
        </p:nvSpPr>
        <p:spPr>
          <a:xfrm>
            <a:off x="9082425" y="3118536"/>
            <a:ext cx="432000" cy="369332"/>
          </a:xfrm>
          <a:prstGeom prst="rect">
            <a:avLst/>
          </a:prstGeom>
          <a:noFill/>
        </p:spPr>
        <p:txBody>
          <a:bodyPr wrap="square" rtlCol="0">
            <a:spAutoFit/>
          </a:bodyPr>
          <a:lstStyle/>
          <a:p>
            <a:r>
              <a:rPr lang="lt-LT" b="1" dirty="0">
                <a:solidFill>
                  <a:srgbClr val="FF0000"/>
                </a:solidFill>
              </a:rPr>
              <a:t>6</a:t>
            </a:r>
            <a:endParaRPr lang="en-US" b="1" dirty="0">
              <a:solidFill>
                <a:srgbClr val="FF0000"/>
              </a:solidFill>
            </a:endParaRPr>
          </a:p>
        </p:txBody>
      </p:sp>
      <p:pic>
        <p:nvPicPr>
          <p:cNvPr id="5" name="Picture 4">
            <a:extLst>
              <a:ext uri="{FF2B5EF4-FFF2-40B4-BE49-F238E27FC236}">
                <a16:creationId xmlns:a16="http://schemas.microsoft.com/office/drawing/2014/main" id="{13B43501-4186-801B-0151-58F56D3546E5}"/>
              </a:ext>
            </a:extLst>
          </p:cNvPr>
          <p:cNvPicPr>
            <a:picLocks noChangeAspect="1"/>
          </p:cNvPicPr>
          <p:nvPr/>
        </p:nvPicPr>
        <p:blipFill>
          <a:blip r:embed="rId3"/>
          <a:stretch>
            <a:fillRect/>
          </a:stretch>
        </p:blipFill>
        <p:spPr>
          <a:xfrm>
            <a:off x="516530" y="3596943"/>
            <a:ext cx="11088647" cy="466790"/>
          </a:xfrm>
          <a:prstGeom prst="rect">
            <a:avLst/>
          </a:prstGeom>
        </p:spPr>
      </p:pic>
      <p:sp>
        <p:nvSpPr>
          <p:cNvPr id="8" name="Rectangle 7">
            <a:extLst>
              <a:ext uri="{FF2B5EF4-FFF2-40B4-BE49-F238E27FC236}">
                <a16:creationId xmlns:a16="http://schemas.microsoft.com/office/drawing/2014/main" id="{7BFB2333-094A-A4C3-D740-4C7BDF28C38E}"/>
              </a:ext>
            </a:extLst>
          </p:cNvPr>
          <p:cNvSpPr/>
          <p:nvPr/>
        </p:nvSpPr>
        <p:spPr>
          <a:xfrm>
            <a:off x="8921620" y="3709066"/>
            <a:ext cx="659702" cy="226959"/>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D694BC2-3934-5774-9703-31149EA466A1}"/>
              </a:ext>
            </a:extLst>
          </p:cNvPr>
          <p:cNvSpPr/>
          <p:nvPr/>
        </p:nvSpPr>
        <p:spPr>
          <a:xfrm>
            <a:off x="9701983" y="3716858"/>
            <a:ext cx="875997" cy="226959"/>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7D93141-04AD-2D25-16CE-46AA72930330}"/>
              </a:ext>
            </a:extLst>
          </p:cNvPr>
          <p:cNvPicPr>
            <a:picLocks noChangeAspect="1"/>
          </p:cNvPicPr>
          <p:nvPr/>
        </p:nvPicPr>
        <p:blipFill>
          <a:blip r:embed="rId4"/>
          <a:stretch>
            <a:fillRect/>
          </a:stretch>
        </p:blipFill>
        <p:spPr>
          <a:xfrm>
            <a:off x="516531" y="4332734"/>
            <a:ext cx="11088647" cy="994092"/>
          </a:xfrm>
          <a:prstGeom prst="rect">
            <a:avLst/>
          </a:prstGeom>
        </p:spPr>
      </p:pic>
      <p:sp>
        <p:nvSpPr>
          <p:cNvPr id="7" name="TextBox 6">
            <a:extLst>
              <a:ext uri="{FF2B5EF4-FFF2-40B4-BE49-F238E27FC236}">
                <a16:creationId xmlns:a16="http://schemas.microsoft.com/office/drawing/2014/main" id="{4E1429B6-1ABD-3BFF-5137-67D96E56B625}"/>
              </a:ext>
            </a:extLst>
          </p:cNvPr>
          <p:cNvSpPr txBox="1"/>
          <p:nvPr/>
        </p:nvSpPr>
        <p:spPr>
          <a:xfrm>
            <a:off x="11033808" y="5418485"/>
            <a:ext cx="432000" cy="369332"/>
          </a:xfrm>
          <a:prstGeom prst="rect">
            <a:avLst/>
          </a:prstGeom>
          <a:noFill/>
        </p:spPr>
        <p:txBody>
          <a:bodyPr wrap="square" rtlCol="0">
            <a:spAutoFit/>
          </a:bodyPr>
          <a:lstStyle/>
          <a:p>
            <a:r>
              <a:rPr lang="lt-LT" b="1" dirty="0">
                <a:solidFill>
                  <a:srgbClr val="FF0000"/>
                </a:solidFill>
              </a:rPr>
              <a:t>7</a:t>
            </a:r>
            <a:endParaRPr lang="en-US" b="1" dirty="0">
              <a:solidFill>
                <a:srgbClr val="FF0000"/>
              </a:solidFill>
            </a:endParaRPr>
          </a:p>
        </p:txBody>
      </p:sp>
      <p:sp>
        <p:nvSpPr>
          <p:cNvPr id="20" name="Flowchart: Connector 19">
            <a:extLst>
              <a:ext uri="{FF2B5EF4-FFF2-40B4-BE49-F238E27FC236}">
                <a16:creationId xmlns:a16="http://schemas.microsoft.com/office/drawing/2014/main" id="{3039C241-27D5-EB64-A037-5513E3F05A30}"/>
              </a:ext>
            </a:extLst>
          </p:cNvPr>
          <p:cNvSpPr/>
          <p:nvPr/>
        </p:nvSpPr>
        <p:spPr>
          <a:xfrm>
            <a:off x="10967932" y="5387151"/>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117FE8F3-DF9D-BD43-35D1-364985C10DEA}"/>
              </a:ext>
            </a:extLst>
          </p:cNvPr>
          <p:cNvSpPr/>
          <p:nvPr/>
        </p:nvSpPr>
        <p:spPr>
          <a:xfrm>
            <a:off x="10674626" y="4829780"/>
            <a:ext cx="791182" cy="339677"/>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575746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FDC6CDA-9BAE-043F-CDB9-CF728BFACA23}"/>
              </a:ext>
            </a:extLst>
          </p:cNvPr>
          <p:cNvSpPr>
            <a:spLocks noGrp="1"/>
          </p:cNvSpPr>
          <p:nvPr>
            <p:ph type="sldNum" sz="quarter" idx="12"/>
          </p:nvPr>
        </p:nvSpPr>
        <p:spPr>
          <a:xfrm>
            <a:off x="8610599" y="6432550"/>
            <a:ext cx="3412067" cy="365125"/>
          </a:xfrm>
        </p:spPr>
        <p:txBody>
          <a:bodyPr/>
          <a:lstStyle/>
          <a:p>
            <a:fld id="{49EC5416-78B8-4F37-B286-A40543F63F6D}" type="slidenum">
              <a:rPr lang="en-US" smtClean="0"/>
              <a:pPr/>
              <a:t>25</a:t>
            </a:fld>
            <a:endParaRPr lang="en-US"/>
          </a:p>
        </p:txBody>
      </p:sp>
      <p:sp>
        <p:nvSpPr>
          <p:cNvPr id="9" name="TextBox 8">
            <a:extLst>
              <a:ext uri="{FF2B5EF4-FFF2-40B4-BE49-F238E27FC236}">
                <a16:creationId xmlns:a16="http://schemas.microsoft.com/office/drawing/2014/main" id="{DF4FF96F-1816-28AF-6D7A-CC0F335A1926}"/>
              </a:ext>
            </a:extLst>
          </p:cNvPr>
          <p:cNvSpPr txBox="1"/>
          <p:nvPr/>
        </p:nvSpPr>
        <p:spPr>
          <a:xfrm>
            <a:off x="890081" y="1517466"/>
            <a:ext cx="10854813" cy="2684133"/>
          </a:xfrm>
          <a:prstGeom prst="rect">
            <a:avLst/>
          </a:prstGeom>
          <a:noFill/>
        </p:spPr>
        <p:txBody>
          <a:bodyPr wrap="square">
            <a:spAutoFit/>
          </a:bodyPr>
          <a:lstStyle/>
          <a:p>
            <a:r>
              <a:rPr lang="lt-LT" sz="3000" b="1" dirty="0">
                <a:latin typeface="+mj-lt"/>
              </a:rPr>
              <a:t>Dėl papildomai iškilusių klausimų galite kreiptis:</a:t>
            </a:r>
          </a:p>
          <a:p>
            <a:pPr marL="571500" indent="-571500">
              <a:lnSpc>
                <a:spcPct val="150000"/>
              </a:lnSpc>
              <a:buFont typeface="Arial" panose="020B0604020202020204" pitchFamily="34" charset="0"/>
              <a:buChar char="•"/>
            </a:pPr>
            <a:r>
              <a:rPr lang="lt-LT" sz="3000" b="1" dirty="0">
                <a:latin typeface="+mj-lt"/>
              </a:rPr>
              <a:t>tel. </a:t>
            </a:r>
            <a:r>
              <a:rPr lang="en-GB" sz="3000" b="1" dirty="0">
                <a:solidFill>
                  <a:schemeClr val="accent1">
                    <a:lumMod val="75000"/>
                  </a:schemeClr>
                </a:solidFill>
                <a:latin typeface="+mj-lt"/>
              </a:rPr>
              <a:t>+370</a:t>
            </a:r>
            <a:r>
              <a:rPr lang="lt-LT" sz="3000" b="1" dirty="0">
                <a:solidFill>
                  <a:schemeClr val="accent1">
                    <a:lumMod val="75000"/>
                  </a:schemeClr>
                </a:solidFill>
                <a:latin typeface="+mj-lt"/>
              </a:rPr>
              <a:t> 5 219 7000 </a:t>
            </a:r>
            <a:r>
              <a:rPr lang="lt-LT" sz="3000" b="1" dirty="0">
                <a:latin typeface="+mj-lt"/>
              </a:rPr>
              <a:t>(autoatsakiklyje pasirenkant </a:t>
            </a:r>
            <a:r>
              <a:rPr lang="lt-LT" sz="3000" b="1" dirty="0">
                <a:solidFill>
                  <a:schemeClr val="accent1">
                    <a:lumMod val="75000"/>
                  </a:schemeClr>
                </a:solidFill>
                <a:latin typeface="+mj-lt"/>
              </a:rPr>
              <a:t>3</a:t>
            </a:r>
            <a:r>
              <a:rPr lang="lt-LT" sz="3000" b="1" dirty="0">
                <a:latin typeface="+mj-lt"/>
              </a:rPr>
              <a:t>)</a:t>
            </a:r>
          </a:p>
          <a:p>
            <a:pPr marL="571500" indent="-571500">
              <a:lnSpc>
                <a:spcPct val="150000"/>
              </a:lnSpc>
              <a:buFont typeface="Arial" panose="020B0604020202020204" pitchFamily="34" charset="0"/>
              <a:buChar char="•"/>
            </a:pPr>
            <a:r>
              <a:rPr lang="lt-LT" sz="3000" b="1" dirty="0">
                <a:latin typeface="+mj-lt"/>
              </a:rPr>
              <a:t>el. paštu </a:t>
            </a:r>
            <a:r>
              <a:rPr lang="lt-LT" sz="3000" b="1" dirty="0" err="1">
                <a:solidFill>
                  <a:schemeClr val="accent1">
                    <a:lumMod val="75000"/>
                  </a:schemeClr>
                </a:solidFill>
                <a:latin typeface="+mj-lt"/>
                <a:hlinkClick r:id="rId2">
                  <a:extLst>
                    <a:ext uri="{A12FA001-AC4F-418D-AE19-62706E023703}">
                      <ahyp:hlinkClr xmlns:ahyp="http://schemas.microsoft.com/office/drawing/2018/hyperlinkcolor" val="tx"/>
                    </a:ext>
                  </a:extLst>
                </a:hlinkClick>
              </a:rPr>
              <a:t>Ataskaitos_PV@vpt.lt</a:t>
            </a:r>
            <a:r>
              <a:rPr lang="lt-LT" sz="3000" b="1" dirty="0">
                <a:solidFill>
                  <a:schemeClr val="accent1">
                    <a:lumMod val="75000"/>
                  </a:schemeClr>
                </a:solidFill>
                <a:latin typeface="+mj-lt"/>
              </a:rPr>
              <a:t> </a:t>
            </a:r>
            <a:r>
              <a:rPr lang="lt-LT" sz="3000" b="1" dirty="0">
                <a:latin typeface="+mj-lt"/>
              </a:rPr>
              <a:t>arba</a:t>
            </a:r>
            <a:r>
              <a:rPr lang="lt-LT" sz="3000" b="1" dirty="0">
                <a:solidFill>
                  <a:schemeClr val="accent1">
                    <a:lumMod val="75000"/>
                  </a:schemeClr>
                </a:solidFill>
                <a:latin typeface="+mj-lt"/>
              </a:rPr>
              <a:t> </a:t>
            </a:r>
            <a:r>
              <a:rPr lang="lt-LT" sz="3000" b="1" dirty="0" err="1">
                <a:solidFill>
                  <a:schemeClr val="accent1">
                    <a:lumMod val="75000"/>
                  </a:schemeClr>
                </a:solidFill>
                <a:latin typeface="+mj-lt"/>
              </a:rPr>
              <a:t>klausk@vpt.lt</a:t>
            </a:r>
            <a:endParaRPr lang="lt-LT" sz="3000" b="1" dirty="0">
              <a:solidFill>
                <a:schemeClr val="accent1">
                  <a:lumMod val="75000"/>
                </a:schemeClr>
              </a:solidFill>
              <a:latin typeface="+mj-lt"/>
            </a:endParaRPr>
          </a:p>
          <a:p>
            <a:pPr>
              <a:lnSpc>
                <a:spcPct val="150000"/>
              </a:lnSpc>
            </a:pPr>
            <a:endParaRPr lang="en-US" sz="3600" dirty="0"/>
          </a:p>
        </p:txBody>
      </p:sp>
      <p:pic>
        <p:nvPicPr>
          <p:cNvPr id="10" name="Paveikslėlis 9">
            <a:extLst>
              <a:ext uri="{FF2B5EF4-FFF2-40B4-BE49-F238E27FC236}">
                <a16:creationId xmlns:a16="http://schemas.microsoft.com/office/drawing/2014/main" id="{5935E1AA-85BA-1E64-FA85-69A3374375C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Tree>
    <p:extLst>
      <p:ext uri="{BB962C8B-B14F-4D97-AF65-F5344CB8AC3E}">
        <p14:creationId xmlns:p14="http://schemas.microsoft.com/office/powerpoint/2010/main" val="3875395271"/>
      </p:ext>
    </p:extLst>
  </p:cSld>
  <p:clrMapOvr>
    <a:masterClrMapping/>
  </p:clrMapOvr>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4e0f8564-4925-4ffc-8953-118f35c62336">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6061E7B3AF0AA44BBDCA4D1B8C38AA2" ma:contentTypeVersion="16" ma:contentTypeDescription="Create a new document." ma:contentTypeScope="" ma:versionID="3cb057f4fb885da823bb2ae7c6350ea5">
  <xsd:schema xmlns:xsd="http://www.w3.org/2001/XMLSchema" xmlns:xs="http://www.w3.org/2001/XMLSchema" xmlns:p="http://schemas.microsoft.com/office/2006/metadata/properties" xmlns:ns2="4e0f8564-4925-4ffc-8953-118f35c62336" xmlns:ns3="4b748dc2-cccf-415c-be2f-152827672443" targetNamespace="http://schemas.microsoft.com/office/2006/metadata/properties" ma:root="true" ma:fieldsID="cf836d804601c49cf2f5b2c75a802c04" ns2:_="" ns3:_="">
    <xsd:import namespace="4e0f8564-4925-4ffc-8953-118f35c62336"/>
    <xsd:import namespace="4b748dc2-cccf-415c-be2f-152827672443"/>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3:SharedWithUsers" minOccurs="0"/>
                <xsd:element ref="ns3:SharedWithDetails" minOccurs="0"/>
                <xsd:element ref="ns2:MediaServiceObjectDetectorVersions" minOccurs="0"/>
                <xsd:element ref="ns2:MediaServiceSearchProperties" minOccurs="0"/>
                <xsd:element ref="ns2:lcf76f155ced4ddcb4097134ff3c332f"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0f8564-4925-4ffc-8953-118f35c6233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ternalName="MediaServiceLocation" ma:readOnly="true">
      <xsd:simpleType>
        <xsd:restriction base="dms:Text"/>
      </xsd:simpleType>
    </xsd:element>
    <xsd:element name="MediaServiceObjectDetectorVersions" ma:index="1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e68c3b55-3e8a-4e8f-9286-46d15c50dfe8" ma:termSetId="09814cd3-568e-fe90-9814-8d621ff8fb84" ma:anchorId="fba54fb3-c3e1-fe81-a776-ca4b69148c4d" ma:open="true" ma:isKeyword="false">
      <xsd:complexType>
        <xsd:sequence>
          <xsd:element ref="pc:Terms" minOccurs="0" maxOccurs="1"/>
        </xsd:sequence>
      </xsd:complex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b748dc2-cccf-415c-be2f-152827672443"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7C87326-BD66-4135-870F-EF10FF13280A}">
  <ds:schemaRefs>
    <ds:schemaRef ds:uri="http://schemas.microsoft.com/sharepoint/v3/contenttype/forms"/>
  </ds:schemaRefs>
</ds:datastoreItem>
</file>

<file path=customXml/itemProps2.xml><?xml version="1.0" encoding="utf-8"?>
<ds:datastoreItem xmlns:ds="http://schemas.openxmlformats.org/officeDocument/2006/customXml" ds:itemID="{19CCB5AC-D550-45B4-AC72-296DFA990DC3}">
  <ds:schemaRefs>
    <ds:schemaRef ds:uri="http://purl.org/dc/terms/"/>
    <ds:schemaRef ds:uri="http://schemas.microsoft.com/office/2006/documentManagement/types"/>
    <ds:schemaRef ds:uri="http://purl.org/dc/elements/1.1/"/>
    <ds:schemaRef ds:uri="http://purl.org/dc/dcmitype/"/>
    <ds:schemaRef ds:uri="http://schemas.microsoft.com/office/2006/metadata/properties"/>
    <ds:schemaRef ds:uri="4b748dc2-cccf-415c-be2f-152827672443"/>
    <ds:schemaRef ds:uri="http://www.w3.org/XML/1998/namespace"/>
    <ds:schemaRef ds:uri="http://schemas.microsoft.com/office/infopath/2007/PartnerControls"/>
    <ds:schemaRef ds:uri="http://schemas.openxmlformats.org/package/2006/metadata/core-properties"/>
    <ds:schemaRef ds:uri="4e0f8564-4925-4ffc-8953-118f35c62336"/>
  </ds:schemaRefs>
</ds:datastoreItem>
</file>

<file path=customXml/itemProps3.xml><?xml version="1.0" encoding="utf-8"?>
<ds:datastoreItem xmlns:ds="http://schemas.openxmlformats.org/officeDocument/2006/customXml" ds:itemID="{B367B69B-7C05-45BC-9D62-FC1A15B7B47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e0f8564-4925-4ffc-8953-118f35c62336"/>
    <ds:schemaRef ds:uri="4b748dc2-cccf-415c-be2f-1528276724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1008</TotalTime>
  <Words>1694</Words>
  <Application>Microsoft Office PowerPoint</Application>
  <PresentationFormat>Widescreen</PresentationFormat>
  <Paragraphs>133</Paragraphs>
  <Slides>25</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Aptos</vt:lpstr>
      <vt:lpstr>Arial</vt:lpstr>
      <vt:lpstr>Calibri</vt:lpstr>
      <vt:lpstr>Calibri Light</vt:lpstr>
      <vt:lpstr>Times New Roman</vt:lpstr>
      <vt:lpstr>„Office“ tema</vt:lpstr>
      <vt:lpstr>      Pirkimo procedūrų ataskaitos  (Atn-1 PPA) pildymas </vt:lpstr>
      <vt:lpstr>PowerPoint Presentation</vt:lpstr>
      <vt:lpstr>PowerPoint Presentation</vt:lpstr>
      <vt:lpstr>PowerPoint Presentation</vt:lpstr>
      <vt:lpstr>Prisijungimas prie Ataskaitų teikimo modulio (a)</vt:lpstr>
      <vt:lpstr>Prisijungimas prie Ataskaitų teikimo modulio (b)   </vt:lpstr>
      <vt:lpstr> Prisijungimas prie Ataskaitų teikimo modulio (c) </vt:lpstr>
      <vt:lpstr>PowerPoint Presentation</vt:lpstr>
      <vt:lpstr>I dalies pildymas (a)  1.  Jei pirkimas vykdytas ne CVP IS priemonėmis ir nėra sistemos sugeneruoto pirkimo numerio / ID, prašome kreiptis el. paštu Ataskaitos_PV@vpt.lt dėl pirkimo numerio sugeneravimo. Gavus atsakymą ir sugeneruotą pirkimo numerį, nurodykite jį ataskaitos I.1 p. laukelyje „Pirkimo numeris“.  2. Laukelyje „Skelbimo apie pirkimą paskelbimo data“ nurodykite kvietimo pateikti pasiūlymus išsiuntimo datą.   </vt:lpstr>
      <vt:lpstr>I dalies pildymas (b)  3. Nurodykite, ar pirkimas buvo atliktas centralizuotai. Jei pasirinksite „Taip“, nurodykite centralizacijos tipą ir pažymėkite, ar ataskaitą pildo įgaliotasis pirkimų vykdytojas, ar CPO.  4. Nurodykite, ar buvo atlikta rinkos konsultacija, pasirenkant „Taip“ arba „Ne“. </vt:lpstr>
      <vt:lpstr>II dalies pildymas  1. Kai ataskaitos I d. nurodoma, kad vykdomas centralizuotas pirkimas ir ataskaitą teikia įgaliotas pirkimų vykdytojas ar CPO, ataskaitos II.1 p. „PERKANČIOJI ORGANIZACIJA ARBA PERKANTYSIS SUBJEKTAS“ informacija apie pavaldžią įstaigą užsipildo automatiškai, įvedus įmonės kodą ir pasirinkus atitinkamą įstaigą iš pavaldžių įstaigų sąrašo. Tokiu atveju ataskaitos II.2 p. „ĮGALIOTOJI PERKANČIOJI ORGANIZACIJA, ĮGALIOTASIS PERKANTYSIS SUBJEKTAS ARBA CENTRINĖ PERKANČIOJI ORGANIZACIJA“ informacija užsipildo automatiškai.  </vt:lpstr>
      <vt:lpstr>PowerPoint Presentation</vt:lpstr>
      <vt:lpstr>VI dalies pildymas (a)  1. VI.1 p. pildykite informaciją apie pirkime dalyvavusius dalyvius (kandidatus).  Jei pirkime dalyvavo pavieniai tiekėjai, lentelėje „Tiekėjai, atskirai teikiantys pasiūlymus“ pasirinkite „+Pridėti dalyvį“. </vt:lpstr>
      <vt:lpstr>VI dalies pildymas (b)  3. Jei pirkime dalyvavo dalyvių grupė jungtinės veiklos pagrindu, spauskite „+ Nauja grupė“ ir sukurkite grupę suteikdami grupei pavadinimą (pvz. DALYVIŲ GRUPĖ).  Paspaudus „+ Pridėti dalyvįﱣ“, suveskite atskirai kiekvieną grupės dalyvį, kaip nurodyta 13 skaidrėje. Jei pirkime dalyvavo daugiau nei 1 tiekėjų grupė, kiekvienai grupei turi būti suteiktas unikalus pavadinimas.</vt:lpstr>
      <vt:lpstr>VI dalies pildymas (c)  4. VI.3 p. Nurodykite, ar buvo vykdoma kandidatų kvalifikacinė atranka, pasirenkant „Taip“ arba „Ne“. Pildoma, kai vykdomas ribotas konkursas, skelbiamos derybos, inovacijų partnerystė ir konkurencinis dialogas.   5. Pasirinkus „Taip“, VI.3.1 pp. nurodykite atrinktų kandidatų pasirinkimo priežastis.</vt:lpstr>
      <vt:lpstr>    VII dalies pildymas (a)  1. VII.2 p. pildant informaciją apie dalyvius (kandidatus), kurių pasiūlymai nepateko į pasiūlymų eilę, nurodykite pirkimo objekto dalies (-ių) numerį (-ius), dėl kurios (-ių) pateikiama informacija bei pasirinkite dalyvį. Jei pildote informaciją daugiau nei apie vieną dalyvį, spauskite „+ Pridėti eilutę“. 2. Priklausomai nuo pirkimo būdo, iš sąrašo pasirinkite priežastį, dėl kurios tiekėjas nepateko į pasiūlymų eilę (pvz.,  pasiūlymas atmestas, pirkimas nutrauktas, tiekėjas atsiėmė pasiūlymą ir kt.). 3. Iš pateikto sąrašo pasirinkite pasiūlymų atmetimo teisinį pagrindą ir atmetimo priežastis. 4. Nurodykite kitas pasiūlymų atmetimo priežastis, atmestame pasiūlyme nurodytą kainą arba sąnaudas ir kaip buvo išreikšta pasiūlymo kaina arba sąnaudos.</vt:lpstr>
      <vt:lpstr>    VII dalies pildymas (b)  5. VII.3 p. pildant informaciją apie sudarytą pasiūlymų eilę, nurodykite pirkimo objekto dalies, kuriai nustatoma pasiūlymų eilė, numerį, pasiūlymų eilės numerius, dalyvių, pateikusių pasiūlymus, kodus ir pavadinimus ir (ar) grupių pavadinimus. Informacija pildoma kiekvienai pirkimo daliai atskirai. Kai pasiūlymų eilė sudaryta daugiau nei vienai pirkimo objekto daliai, spaudžiate „+ Pridėti eilutę“.  6. Nurodykite pasiūlymo balais išreikštą kainos ar sąnaudų ir kokybės santykį, pasiūlyme nurodytą kainą arba sąnaudas, pažymėkite, ar tai kaina, ar sąnaudos ir kaip buvo išreikšta pasiūlymo kaina arba sąnaudos.  </vt:lpstr>
      <vt:lpstr>   IX dalies pildymas (a)  1. IX.1 p. nurodykite, ar pirkimų vykdytojas pirkimo procedūrų metu gavo pretenzijų iš tiekėjų dėl pirkimų vykdytojo veiksmų ar priimtų sprendimų, pasirenkant „Taip“ arba „Ne“. Pasirinkus „Taip“, nurodykite gautų pretenzijų ir pretenzijų, į kurias atsižvelgta arba atsižvelgta iš dalies, skaičių. </vt:lpstr>
      <vt:lpstr>   IX dalies pildymas (b)  2. IX.5 p. nurodykite Lietuvos Respublikos viešųjų ir privačių interesų derinimo įstatymo 4 straipsnio 3 dalies 10 punkte nurodytų asmenų, kurie susiję su pirkimu, už kurį teikiama ataskaita, vardai, pavardės ir pareigų pobūdis. Pridėkite tiek eilučių, kiek reikia.</vt:lpstr>
      <vt:lpstr>   XI dalies pildymas (a)   1. Skiltyje „Sprendimas dėl Viešųjų pirkimų tarnybos patvirtintų tipinių pirkimo sutarčių sąlygų taikymo“ nurodykite sprendimą dėl tipinių sutarties sąlygų taikymo.   2. Jei priimamas sprendimas netaikyti tipinių sutarties sąlygų, pateikite tokio sprendimo pagrindimą.  </vt:lpstr>
      <vt:lpstr>  XI dalies pildymas (b)  3. Nurodykite, ar ketinama sudaryti subrangos, subtiekimo ar subteikimo sutartį pasirenkant „Taip“, „Ne“ arba „Nežinoma“.   4. Pasirinkus „Taip“, nurodykite pirkimo sutarties dalies, kuriai ketinama pasitelkti subrangovus, subtiekėjus ar subteikėjus, vertę (įskaitant visus mokesčius) arba dalį procentais. Pasirinkus „Nežinoma“ nurodykite, kad apie ketinamą sudaryti subrangos, subtiekimo ar subteikimo sutartį žinoma ne visa informacija, tačiau yra žinomi subrangovai, subtiekėjai ar subteikėjai.  </vt:lpstr>
      <vt:lpstr>PowerPoint Presentation</vt:lpstr>
      <vt:lpstr>    </vt:lpstr>
      <vt:lpstr>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pateiktis</dc:title>
  <dc:creator>Vaiva Mačiūnė</dc:creator>
  <cp:lastModifiedBy>Erika Panavienė</cp:lastModifiedBy>
  <cp:revision>4</cp:revision>
  <dcterms:created xsi:type="dcterms:W3CDTF">2016-01-12T08:28:32Z</dcterms:created>
  <dcterms:modified xsi:type="dcterms:W3CDTF">2026-10-29T09:18:51Z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0x010100A6061E7B3AF0AA44BBDCA4D1B8C38AA2</vt:lpwstr>
  </property>
  <property fmtid="{D5CDD505-2E9C-101B-9397-08002B2CF9AE}" pid="3" name="MediaServiceImageTags">
    <vt:lpwstr/>
  </property>
</Properties>
</file>