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569" r:id="rId2"/>
    <p:sldId id="549" r:id="rId3"/>
    <p:sldId id="575" r:id="rId4"/>
    <p:sldId id="289" r:id="rId5"/>
    <p:sldId id="586" r:id="rId6"/>
    <p:sldId id="413" r:id="rId7"/>
    <p:sldId id="571" r:id="rId8"/>
    <p:sldId id="572" r:id="rId9"/>
    <p:sldId id="573" r:id="rId10"/>
    <p:sldId id="574" r:id="rId11"/>
    <p:sldId id="587" r:id="rId12"/>
    <p:sldId id="50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095E758-4B0D-CB01-F38D-02D6A5CB18C2}" name="Iveta Simokaitytė" initials="IS" userId="S::Iveta.Simokaityte@vpt.lt::a015b42e-a1b2-45eb-b13e-8401ccaa118e" providerId="AD"/>
  <p188:author id="{0643CFC9-0921-6AC0-1F04-8EBE1FCAFCAE}" name="Lina Romančikaitė-Klingienė" initials="LR" userId="S::Lina.Romancikaite-Klingiene@vpt.lt::d1af1793-c0b7-432c-a16f-b1ace8e8d6de" providerId="AD"/>
  <p188:author id="{293A2DFC-34F2-7740-FA6F-720F3BFA0C1D}" name="Guest User" initials="GU" userId="S::urn:spo:tenantanon#39f0bbb0-1dfa-4548-b1de-87d2fda584f6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96D43A-3245-4F66-A5A3-BE3A91218527}" v="2" dt="2026-08-20T07:27:32.5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Romančikaitė-Klingienė" userId="d1af1793-c0b7-432c-a16f-b1ace8e8d6de" providerId="ADAL" clId="{80877D61-A286-4B8E-8F6B-757A58249312}"/>
    <pc:docChg chg="modSld">
      <pc:chgData name="Lina Romančikaitė-Klingienė" userId="d1af1793-c0b7-432c-a16f-b1ace8e8d6de" providerId="ADAL" clId="{80877D61-A286-4B8E-8F6B-757A58249312}" dt="2026-08-20T07:30:37.784" v="239" actId="6549"/>
      <pc:docMkLst>
        <pc:docMk/>
      </pc:docMkLst>
      <pc:sldChg chg="modSp mod">
        <pc:chgData name="Lina Romančikaitė-Klingienė" userId="d1af1793-c0b7-432c-a16f-b1ace8e8d6de" providerId="ADAL" clId="{80877D61-A286-4B8E-8F6B-757A58249312}" dt="2026-08-20T06:35:25.131" v="5" actId="20577"/>
        <pc:sldMkLst>
          <pc:docMk/>
          <pc:sldMk cId="3035811504" sldId="569"/>
        </pc:sldMkLst>
        <pc:spChg chg="mod">
          <ac:chgData name="Lina Romančikaitė-Klingienė" userId="d1af1793-c0b7-432c-a16f-b1ace8e8d6de" providerId="ADAL" clId="{80877D61-A286-4B8E-8F6B-757A58249312}" dt="2026-08-20T06:35:25.131" v="5" actId="20577"/>
          <ac:spMkLst>
            <pc:docMk/>
            <pc:sldMk cId="3035811504" sldId="569"/>
            <ac:spMk id="3" creationId="{5E0A9658-E8B8-F24B-0814-8E969839753A}"/>
          </ac:spMkLst>
        </pc:spChg>
      </pc:sldChg>
      <pc:sldChg chg="addSp modSp mod">
        <pc:chgData name="Lina Romančikaitė-Klingienė" userId="d1af1793-c0b7-432c-a16f-b1ace8e8d6de" providerId="ADAL" clId="{80877D61-A286-4B8E-8F6B-757A58249312}" dt="2026-08-20T07:30:37.784" v="239" actId="6549"/>
        <pc:sldMkLst>
          <pc:docMk/>
          <pc:sldMk cId="1568992647" sldId="571"/>
        </pc:sldMkLst>
        <pc:spChg chg="mod">
          <ac:chgData name="Lina Romančikaitė-Klingienė" userId="d1af1793-c0b7-432c-a16f-b1ace8e8d6de" providerId="ADAL" clId="{80877D61-A286-4B8E-8F6B-757A58249312}" dt="2026-08-20T07:28:20.258" v="192" actId="1076"/>
          <ac:spMkLst>
            <pc:docMk/>
            <pc:sldMk cId="1568992647" sldId="571"/>
            <ac:spMk id="2" creationId="{E79E89BC-94FC-A54E-305F-27CE581816AB}"/>
          </ac:spMkLst>
        </pc:spChg>
        <pc:spChg chg="add mod">
          <ac:chgData name="Lina Romančikaitė-Klingienė" userId="d1af1793-c0b7-432c-a16f-b1ace8e8d6de" providerId="ADAL" clId="{80877D61-A286-4B8E-8F6B-757A58249312}" dt="2026-08-20T07:30:37.784" v="239" actId="6549"/>
          <ac:spMkLst>
            <pc:docMk/>
            <pc:sldMk cId="1568992647" sldId="571"/>
            <ac:spMk id="4" creationId="{EFADE47A-A346-A832-7B8A-F6D1A0843C25}"/>
          </ac:spMkLst>
        </pc:spChg>
        <pc:spChg chg="mod">
          <ac:chgData name="Lina Romančikaitė-Klingienė" userId="d1af1793-c0b7-432c-a16f-b1ace8e8d6de" providerId="ADAL" clId="{80877D61-A286-4B8E-8F6B-757A58249312}" dt="2026-08-20T07:30:00.496" v="208" actId="1076"/>
          <ac:spMkLst>
            <pc:docMk/>
            <pc:sldMk cId="1568992647" sldId="571"/>
            <ac:spMk id="5" creationId="{09A7E17E-CC03-1801-EB39-1CCEE6D9CB64}"/>
          </ac:spMkLst>
        </pc:spChg>
        <pc:spChg chg="mod">
          <ac:chgData name="Lina Romančikaitė-Klingienė" userId="d1af1793-c0b7-432c-a16f-b1ace8e8d6de" providerId="ADAL" clId="{80877D61-A286-4B8E-8F6B-757A58249312}" dt="2026-08-20T07:28:24.705" v="193" actId="1076"/>
          <ac:spMkLst>
            <pc:docMk/>
            <pc:sldMk cId="1568992647" sldId="571"/>
            <ac:spMk id="11" creationId="{4C103AEA-21A6-7E09-4D0C-D809FBBA843E}"/>
          </ac:spMkLst>
        </pc:spChg>
        <pc:picChg chg="mod">
          <ac:chgData name="Lina Romančikaitė-Klingienė" userId="d1af1793-c0b7-432c-a16f-b1ace8e8d6de" providerId="ADAL" clId="{80877D61-A286-4B8E-8F6B-757A58249312}" dt="2026-08-20T07:29:56.359" v="207" actId="1076"/>
          <ac:picMkLst>
            <pc:docMk/>
            <pc:sldMk cId="1568992647" sldId="571"/>
            <ac:picMk id="8" creationId="{A2E1E6D8-8E88-6A65-CB09-7FB3F19E179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#9" qsCatId="simple" csTypeId="urn:microsoft.com/office/officeart/2005/8/colors/accent1_2#9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C5F85-EF0B-4E17-8761-8B8220805BF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37FE6-36B7-457A-A241-7728321C6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09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45CA9-120D-1E4F-25CF-D04DB64D8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1CEAB7-A955-1B25-F5E5-AFD9101CED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536B4-5B20-8087-B3B8-BAEACFAC4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BC11D-BBC6-780E-D444-B8E002901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3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10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7C0B-62BA-2F8E-7482-360FDA713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1E4B95-7EA2-4002-876D-2853FAC4F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63B057-331D-4E18-EF42-E7CACE4E10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344F2-8D98-C39D-8923-D948187FC9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273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195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0B944-A947-45DB-AD8E-79EF6FD24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EB1472-B868-FA9C-CFA7-99371651D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5D47AF-0F0A-8E25-0C90-CE75932E3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B167E-64BF-6BD8-7B28-93424DAA8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065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5AA9C-78BB-D615-42E8-35C42182A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C3B74A-F8A3-2221-3FC3-19A85ED4B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A79008-2381-C0C4-9B3A-8C2A9FD9B2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C4FDA-F1A6-6BA2-F070-E0DC5460D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322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F2993-9B96-BE77-1174-F47E3E3DA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BF6AA-6C62-74CF-11B9-FA0D1B0CDE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7E204E-E26C-17BB-7FA1-62AA137F2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C8FCD-D2A2-EB9E-E6CD-9F5C404E5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785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4B0CC-F826-943C-13E9-0516838EF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FC095-B99E-FEB5-5B59-ABB7A3476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6D714-09DA-5AC6-29D3-646B9D32F7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A1B0F-4C36-DA02-0056-986E3EE6CC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895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4C387-700D-85A2-A24B-0EF8FD8B1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4237C2-BE44-8F7B-4230-0C48494B26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1D59E9-A88C-C4BF-7C6D-CA4E860DF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9BC1C-4205-316B-9689-B4DC31C84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1CEC2-438D-46D7-B767-1EACDABC8F8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31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0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8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8610600" y="6432550"/>
            <a:ext cx="2743200" cy="365125"/>
          </a:xfrm>
        </p:spPr>
        <p:txBody>
          <a:bodyPr/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0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1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7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8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63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11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57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7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8B0F6-5B3D-4457-B113-F4E16C9733A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E6AF00"/>
                </a:solidFill>
              </a:defRPr>
            </a:lvl1pPr>
          </a:lstStyle>
          <a:p>
            <a:fld id="{8CE96683-8798-4BAD-9821-36011E4C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56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agalba@vpt.l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3.xml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viesiejipirkimai.lt/epps/home.do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4.png"/><Relationship Id="rId5" Type="http://schemas.openxmlformats.org/officeDocument/2006/relationships/diagramLayout" Target="../diagrams/layout2.xml"/><Relationship Id="rId15" Type="http://schemas.openxmlformats.org/officeDocument/2006/relationships/hyperlink" Target="https://demo.viesiejipirkimai.lt/epps/home.do" TargetMode="External"/><Relationship Id="rId10" Type="http://schemas.openxmlformats.org/officeDocument/2006/relationships/image" Target="../media/image3.png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hyperlink" Target="https://viesiejipirkimai.lt/epps/home.do" TargetMode="External"/><Relationship Id="rId5" Type="http://schemas.openxmlformats.org/officeDocument/2006/relationships/diagramLayout" Target="../diagrams/layout3.xml"/><Relationship Id="rId10" Type="http://schemas.openxmlformats.org/officeDocument/2006/relationships/image" Target="../media/image8.png"/><Relationship Id="rId4" Type="http://schemas.openxmlformats.org/officeDocument/2006/relationships/diagramData" Target="../diagrams/data3.xml"/><Relationship Id="rId9" Type="http://schemas.openxmlformats.org/officeDocument/2006/relationships/hyperlink" Target="https://demo.viesiejipirkimai.lt/epps/home.d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D7E7F7-59F8-24A8-A427-97FCF5A8E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F23186-98C9-D9B7-A0B6-3D1C1C6B8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292" y="1394880"/>
            <a:ext cx="10293382" cy="2825002"/>
          </a:xfrm>
        </p:spPr>
        <p:txBody>
          <a:bodyPr>
            <a:normAutofit fontScale="90000"/>
          </a:bodyPr>
          <a:lstStyle/>
          <a:p>
            <a:pPr>
              <a:lnSpc>
                <a:spcPts val="5130"/>
              </a:lnSpc>
            </a:pPr>
            <a:br>
              <a:rPr lang="lt-LT" sz="5400" noProof="0"/>
            </a:br>
            <a:br>
              <a:rPr lang="lt-LT" sz="5400" noProof="0"/>
            </a:br>
            <a:r>
              <a:rPr lang="lt-LT" sz="5400" b="1" noProof="0"/>
              <a:t> </a:t>
            </a:r>
            <a:br>
              <a:rPr lang="lt-LT" sz="4800" noProof="0"/>
            </a:br>
            <a:br>
              <a:rPr lang="lt-LT" sz="4800" noProof="0"/>
            </a:br>
            <a:r>
              <a:rPr lang="lt-LT" sz="4900" b="1" spc="-5" noProof="0">
                <a:cs typeface="Times New Roman"/>
              </a:rPr>
              <a:t>Dviejų žingsnių autentifikavimas prisijungiant prie </a:t>
            </a:r>
            <a:r>
              <a:rPr lang="lt-LT" sz="4900" b="1" noProof="0"/>
              <a:t>Centrinės viešųjų pirkimų informacinės sistemos (</a:t>
            </a:r>
            <a:r>
              <a:rPr lang="lt-LT" sz="4900" b="1" spc="-5" noProof="0">
                <a:cs typeface="Times New Roman"/>
              </a:rPr>
              <a:t>CVP IS)</a:t>
            </a:r>
            <a:endParaRPr lang="lt-LT" sz="4900" b="1" noProof="0">
              <a:cs typeface="Times New Roman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7980DA7-39CA-D55B-AC79-1CDB8A11E6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435" y="4786103"/>
            <a:ext cx="2181225" cy="1985963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6703E90D-4BE6-AE63-5015-1C73A192D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2" t="9477" r="5087" b="53886"/>
          <a:stretch/>
        </p:blipFill>
        <p:spPr>
          <a:xfrm>
            <a:off x="0" y="0"/>
            <a:ext cx="5238284" cy="28435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0A9658-E8B8-F24B-0814-8E969839753A}"/>
              </a:ext>
            </a:extLst>
          </p:cNvPr>
          <p:cNvSpPr txBox="1"/>
          <p:nvPr/>
        </p:nvSpPr>
        <p:spPr>
          <a:xfrm>
            <a:off x="4466576" y="5596204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t-LT" noProof="0" dirty="0">
                <a:cs typeface="Calibri"/>
              </a:rPr>
              <a:t>Galiojanti nuo 2026-08-20</a:t>
            </a:r>
            <a:endParaRPr lang="lt-LT" noProof="0" dirty="0">
              <a:highlight>
                <a:srgbClr val="FFFF00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5811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D4956-F849-5BBA-8A81-9FAE1E016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B23FFE4-F3B4-386F-BD77-0E36A1767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779" y="478760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lang="lt-LT" sz="3600" b="1" noProof="0">
                <a:solidFill>
                  <a:prstClr val="black"/>
                </a:solidFill>
              </a:rPr>
              <a:t>Autentifikavimo programėlės sugeneruoto kodo įvedimas</a:t>
            </a:r>
            <a:br>
              <a:rPr lang="lt-LT" sz="3600" b="1" noProof="0">
                <a:solidFill>
                  <a:prstClr val="black"/>
                </a:solidFill>
              </a:rPr>
            </a:b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E36CD83-4FB4-2031-AC07-0B9B3D4380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C2C8EB6-4A05-34E5-7729-821245DA3A78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54E51C-9C49-E278-E55D-062FEF243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7240" y="6435220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10</a:t>
            </a:fld>
            <a:endParaRPr lang="lt-LT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F074D3-EF92-A0B8-FE62-F5FD78CD11D5}"/>
              </a:ext>
            </a:extLst>
          </p:cNvPr>
          <p:cNvSpPr txBox="1"/>
          <p:nvPr/>
        </p:nvSpPr>
        <p:spPr>
          <a:xfrm>
            <a:off x="1452913" y="1271808"/>
            <a:ext cx="9286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noProof="0"/>
              <a:t>CVP IS aplinkoje esančiame lauke dar kartą įveskite vienkartinį slaptažodžio kodą ir paspauskite „Prisijungti“: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4E8994-4665-6CB6-0149-FB15262CC998}"/>
              </a:ext>
            </a:extLst>
          </p:cNvPr>
          <p:cNvSpPr txBox="1"/>
          <p:nvPr/>
        </p:nvSpPr>
        <p:spPr>
          <a:xfrm>
            <a:off x="1573160" y="5615797"/>
            <a:ext cx="9094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noProof="0">
                <a:solidFill>
                  <a:srgbClr val="FF0000"/>
                </a:solidFill>
              </a:rPr>
              <a:t>SVARBU!</a:t>
            </a:r>
            <a:r>
              <a:rPr lang="lt-LT" noProof="0"/>
              <a:t> Kiekvieną kartą iš naujo prisijungiant prie CVP IS aplinkos reikės įvesti vienkartinį slaptažodžio kodą</a:t>
            </a:r>
          </a:p>
          <a:p>
            <a:endParaRPr lang="lt-LT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E23ED2-1B38-7EA2-697D-73122C862F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98" y="2354487"/>
            <a:ext cx="6149873" cy="21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55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2CBF9-BEE7-3264-4DA0-A7D200954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0B9DA10-FCD6-47FC-8837-ED0731FD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33" y="455889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lang="lt-LT" sz="3600" b="1" noProof="0">
                <a:solidFill>
                  <a:prstClr val="black"/>
                </a:solidFill>
              </a:rPr>
              <a:t>Vienkartiniai registracijos kodai</a:t>
            </a: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BE355673-3F0E-70EE-6814-A7E16976C4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E3FB93A-AA52-8CBF-571F-3D0A35C7677A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5F0BAD-B7D6-C0A8-5E4F-226B2BC7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7240" y="6435220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11</a:t>
            </a:fld>
            <a:endParaRPr lang="lt-LT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69786F-22AB-EFDA-A5A7-67ADBD0AF7A5}"/>
              </a:ext>
            </a:extLst>
          </p:cNvPr>
          <p:cNvSpPr txBox="1"/>
          <p:nvPr/>
        </p:nvSpPr>
        <p:spPr>
          <a:xfrm>
            <a:off x="1788171" y="1086694"/>
            <a:ext cx="9664939" cy="15234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t">
              <a:lnSpc>
                <a:spcPts val="1500"/>
              </a:lnSpc>
            </a:pPr>
            <a:r>
              <a:rPr lang="lt-LT" noProof="0">
                <a:solidFill>
                  <a:srgbClr val="FF0000"/>
                </a:solidFill>
              </a:rPr>
              <a:t>SVARBU! </a:t>
            </a:r>
            <a:r>
              <a:rPr lang="lt-LT" noProof="0"/>
              <a:t>Vienkartiniai registracijos kodai naudojami kaip atsarginis prisijungimo būdas, kai negalite pasiekti savo autentifikavimo programėlės (pvz</a:t>
            </a:r>
            <a:r>
              <a:rPr lang="lt-LT"/>
              <a:t>.:</a:t>
            </a:r>
            <a:r>
              <a:rPr lang="lt-LT" noProof="0"/>
              <a:t> pametėte telefoną, pakeitėte įrenginį ar programėlė neveikia).</a:t>
            </a:r>
          </a:p>
          <a:p>
            <a:pPr fontAlgn="t">
              <a:lnSpc>
                <a:spcPts val="1500"/>
              </a:lnSpc>
              <a:buNone/>
            </a:pPr>
            <a:endParaRPr lang="lt-LT" noProof="0"/>
          </a:p>
          <a:p>
            <a:pPr fontAlgn="t">
              <a:lnSpc>
                <a:spcPts val="1500"/>
              </a:lnSpc>
              <a:buNone/>
            </a:pPr>
            <a:r>
              <a:rPr lang="lt-LT" noProof="0"/>
              <a:t>Kiekvienas iš penkių vienkartinių registracijos kodų gali būti panaudotas tik vieną kartą – panaudotas kodas antrą kartą nebegalioja.</a:t>
            </a:r>
          </a:p>
          <a:p>
            <a:endParaRPr lang="lt-LT" noProof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D158-C05A-974A-5C07-31CF829306E8}"/>
              </a:ext>
            </a:extLst>
          </p:cNvPr>
          <p:cNvSpPr txBox="1"/>
          <p:nvPr/>
        </p:nvSpPr>
        <p:spPr>
          <a:xfrm>
            <a:off x="1573160" y="5615797"/>
            <a:ext cx="9094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t-LT" noProof="0"/>
          </a:p>
          <a:p>
            <a:endParaRPr lang="lt-LT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805EFC-348D-C2CA-F81E-156E85685B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956" y="2482280"/>
            <a:ext cx="8131245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52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6" name="Pavadinimas 3">
            <a:extLst>
              <a:ext uri="{FF2B5EF4-FFF2-40B4-BE49-F238E27FC236}">
                <a16:creationId xmlns:a16="http://schemas.microsoft.com/office/drawing/2014/main" id="{1AE2AFA2-E48A-E1E5-D4CD-C04188C4AEB4}"/>
              </a:ext>
            </a:extLst>
          </p:cNvPr>
          <p:cNvSpPr txBox="1">
            <a:spLocks/>
          </p:cNvSpPr>
          <p:nvPr/>
        </p:nvSpPr>
        <p:spPr>
          <a:xfrm>
            <a:off x="871538" y="1157288"/>
            <a:ext cx="10272712" cy="4714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noProof="0">
                <a:latin typeface="+mn-lt"/>
              </a:rPr>
              <a:t>Dėl papildomai kilusių klausimų galite kreiptis:</a:t>
            </a:r>
          </a:p>
          <a:p>
            <a:pPr algn="ctr"/>
            <a:endParaRPr lang="lt-LT" noProof="0">
              <a:latin typeface="+mn-lt"/>
            </a:endParaRPr>
          </a:p>
          <a:p>
            <a:pPr algn="ctr"/>
            <a:r>
              <a:rPr lang="lt-LT" noProof="0">
                <a:latin typeface="+mn-lt"/>
              </a:rPr>
              <a:t> el. paštu </a:t>
            </a:r>
            <a:r>
              <a:rPr lang="lt-LT" b="1" noProof="0" err="1">
                <a:latin typeface="+mn-lt"/>
                <a:hlinkClick r:id="rId3"/>
              </a:rPr>
              <a:t>pagalba@vpt.lt</a:t>
            </a:r>
            <a:r>
              <a:rPr lang="lt-LT" b="1" noProof="0">
                <a:latin typeface="+mn-lt"/>
              </a:rPr>
              <a:t>  </a:t>
            </a:r>
            <a:endParaRPr lang="lt-LT" b="1" noProof="0">
              <a:latin typeface="+mn-lt"/>
              <a:ea typeface="Calibri"/>
              <a:cs typeface="Calibri"/>
            </a:endParaRPr>
          </a:p>
          <a:p>
            <a:pPr algn="ctr"/>
            <a:r>
              <a:rPr lang="lt-LT" noProof="0">
                <a:latin typeface="+mn-lt"/>
              </a:rPr>
              <a:t>(darbo dienomis – visą darbo dieną) </a:t>
            </a:r>
          </a:p>
          <a:p>
            <a:pPr algn="ctr"/>
            <a:endParaRPr lang="lt-LT" noProof="0">
              <a:latin typeface="+mn-lt"/>
            </a:endParaRPr>
          </a:p>
          <a:p>
            <a:pPr algn="ctr"/>
            <a:r>
              <a:rPr lang="lt-LT" noProof="0">
                <a:latin typeface="+mn-lt"/>
              </a:rPr>
              <a:t>tel. </a:t>
            </a:r>
            <a:r>
              <a:rPr lang="lt-LT" b="1" noProof="0">
                <a:solidFill>
                  <a:schemeClr val="accent5"/>
                </a:solidFill>
                <a:latin typeface="+mn-lt"/>
              </a:rPr>
              <a:t>+370 5 219 7000 </a:t>
            </a:r>
          </a:p>
          <a:p>
            <a:pPr algn="ctr"/>
            <a:r>
              <a:rPr lang="lt-LT" noProof="0">
                <a:latin typeface="+mn-lt"/>
              </a:rPr>
              <a:t>(darbo dienomis 8 – 12 val.)</a:t>
            </a:r>
            <a:endParaRPr lang="lt-LT" sz="1600" noProof="0">
              <a:latin typeface="+mn-lt"/>
            </a:endParaRPr>
          </a:p>
          <a:p>
            <a:pPr algn="ctr"/>
            <a:endParaRPr lang="lt-LT" noProof="0"/>
          </a:p>
        </p:txBody>
      </p:sp>
    </p:spTree>
    <p:extLst>
      <p:ext uri="{BB962C8B-B14F-4D97-AF65-F5344CB8AC3E}">
        <p14:creationId xmlns:p14="http://schemas.microsoft.com/office/powerpoint/2010/main" val="399576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9" descr="A colorful circle with black background&#10;&#10;AI-generated content may be incorrect.">
            <a:extLst>
              <a:ext uri="{FF2B5EF4-FFF2-40B4-BE49-F238E27FC236}">
                <a16:creationId xmlns:a16="http://schemas.microsoft.com/office/drawing/2014/main" id="{A99066D2-438A-9BAE-F65A-ED291B2893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A03B53-35C3-8489-C684-F27BEC16C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000" noProof="0">
                <a:latin typeface="Calibri"/>
                <a:ea typeface="Calibri"/>
                <a:cs typeface="Calibri"/>
              </a:rPr>
              <a:t>TURINYS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9EEF6-1E90-48AF-0B1D-AA582A066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037"/>
            <a:ext cx="10822858" cy="48732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lt-LT" sz="3200" noProof="0">
                <a:ea typeface="+mn-lt"/>
                <a:cs typeface="+mn-lt"/>
              </a:rPr>
              <a:t>Kodėl reikalingas dviejų žingsnių autentifikavimas prisijungiant prie CVP IS (</a:t>
            </a:r>
            <a:r>
              <a:rPr lang="lt-LT" sz="3200" noProof="0">
                <a:ea typeface="+mn-lt"/>
                <a:cs typeface="+mn-lt"/>
                <a:hlinkClick r:id="rId3" action="ppaction://hlinksldjump"/>
              </a:rPr>
              <a:t>skaidrė Nr. 3</a:t>
            </a:r>
            <a:r>
              <a:rPr lang="lt-LT" sz="3200">
                <a:ea typeface="+mn-lt"/>
                <a:cs typeface="+mn-lt"/>
              </a:rPr>
              <a:t>)</a:t>
            </a:r>
            <a:endParaRPr lang="lt-LT" sz="3200" noProof="0">
              <a:ea typeface="+mn-lt"/>
              <a:cs typeface="+mn-lt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lt-LT" sz="3200" noProof="0">
                <a:ea typeface="+mn-lt"/>
                <a:cs typeface="+mn-lt"/>
              </a:rPr>
              <a:t>Mobiliosios programėlės atsisiuntimas (</a:t>
            </a:r>
            <a:r>
              <a:rPr lang="lt-LT" sz="3200" noProof="0">
                <a:ea typeface="+mn-lt"/>
                <a:cs typeface="+mn-lt"/>
                <a:hlinkClick r:id="rId4" action="ppaction://hlinksldjump"/>
              </a:rPr>
              <a:t>skaidrė Nr. 4</a:t>
            </a:r>
            <a:r>
              <a:rPr lang="lt-LT" sz="3200">
                <a:ea typeface="+mn-lt"/>
                <a:cs typeface="+mn-lt"/>
              </a:rPr>
              <a:t>)</a:t>
            </a:r>
            <a:endParaRPr lang="lt-LT" sz="3200" noProof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lt-LT" sz="3200" noProof="0">
                <a:ea typeface="+mn-lt"/>
                <a:cs typeface="+mn-lt"/>
              </a:rPr>
              <a:t>Prisijungimas prie CVP IS (</a:t>
            </a:r>
            <a:r>
              <a:rPr lang="lt-LT" sz="3200" noProof="0">
                <a:ea typeface="+mn-lt"/>
                <a:cs typeface="+mn-lt"/>
                <a:hlinkClick r:id="rId5" action="ppaction://hlinksldjump"/>
              </a:rPr>
              <a:t>skaidrės Nr. 5-6</a:t>
            </a:r>
            <a:r>
              <a:rPr lang="lt-LT" sz="3200">
                <a:ea typeface="+mn-lt"/>
                <a:cs typeface="+mn-lt"/>
              </a:rPr>
              <a:t>)</a:t>
            </a:r>
            <a:endParaRPr lang="lt-LT" sz="3200" noProof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lt-LT" sz="3200" noProof="0">
                <a:ea typeface="+mn-lt"/>
                <a:cs typeface="+mn-lt"/>
              </a:rPr>
              <a:t>QR kodo nuskaitymas mobiliuoju telefonu (</a:t>
            </a:r>
            <a:r>
              <a:rPr lang="lt-LT" sz="3200" noProof="0">
                <a:ea typeface="+mn-lt"/>
                <a:cs typeface="+mn-lt"/>
                <a:hlinkClick r:id="rId6" action="ppaction://hlinksldjump"/>
              </a:rPr>
              <a:t>skaidrės Nr. 7-8</a:t>
            </a:r>
            <a:r>
              <a:rPr lang="lt-LT" sz="3200">
                <a:ea typeface="+mn-lt"/>
                <a:cs typeface="+mn-lt"/>
              </a:rPr>
              <a:t>)</a:t>
            </a:r>
            <a:endParaRPr lang="lt-LT" sz="3200" noProof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lt-LT" sz="3200" noProof="0"/>
              <a:t>Autentifikavimo</a:t>
            </a:r>
            <a:r>
              <a:rPr lang="lt-LT" sz="3200" noProof="0">
                <a:solidFill>
                  <a:prstClr val="black"/>
                </a:solidFill>
              </a:rPr>
              <a:t> programėlės sugeneruoto kodo įvedimas </a:t>
            </a:r>
            <a:r>
              <a:rPr lang="lt-LT" sz="3200" noProof="0">
                <a:ea typeface="+mn-lt"/>
                <a:cs typeface="+mn-lt"/>
              </a:rPr>
              <a:t>(</a:t>
            </a:r>
            <a:r>
              <a:rPr lang="lt-LT" sz="3200" noProof="0">
                <a:ea typeface="+mn-lt"/>
                <a:cs typeface="+mn-lt"/>
                <a:hlinkClick r:id="rId7" action="ppaction://hlinksldjump"/>
              </a:rPr>
              <a:t>skaidrės Nr. 9-10</a:t>
            </a:r>
            <a:r>
              <a:rPr lang="lt-LT" sz="3200">
                <a:ea typeface="+mn-lt"/>
                <a:cs typeface="+mn-lt"/>
              </a:rPr>
              <a:t>)</a:t>
            </a:r>
            <a:endParaRPr lang="lt-LT" sz="3200" noProof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lt-LT" sz="3200" noProof="0">
                <a:ea typeface="+mn-lt"/>
                <a:cs typeface="+mn-lt"/>
              </a:rPr>
              <a:t>Vienkartiniai registracijos kodai (</a:t>
            </a:r>
            <a:r>
              <a:rPr lang="lt-LT" sz="3200" noProof="0">
                <a:ea typeface="+mn-lt"/>
                <a:cs typeface="+mn-lt"/>
                <a:hlinkClick r:id="rId8" action="ppaction://hlinksldjump"/>
              </a:rPr>
              <a:t>skaidrė Nr. 11</a:t>
            </a:r>
            <a:r>
              <a:rPr lang="lt-LT" sz="3200" noProof="0">
                <a:ea typeface="+mn-lt"/>
                <a:cs typeface="+mn-lt"/>
              </a:rPr>
              <a:t>)</a:t>
            </a:r>
          </a:p>
          <a:p>
            <a:pPr marL="514350" indent="-514350">
              <a:buAutoNum type="arabicPeriod"/>
            </a:pPr>
            <a:endParaRPr lang="lt-LT" sz="3200" noProof="0">
              <a:ea typeface="+mn-lt"/>
              <a:cs typeface="+mn-lt"/>
            </a:endParaRPr>
          </a:p>
          <a:p>
            <a:pPr marL="0" indent="0">
              <a:buNone/>
            </a:pPr>
            <a:endParaRPr lang="lt-LT" sz="3200" noProof="0">
              <a:ea typeface="+mn-lt"/>
              <a:cs typeface="+mn-lt"/>
            </a:endParaRPr>
          </a:p>
          <a:p>
            <a:pPr marL="0" indent="0">
              <a:buNone/>
            </a:pPr>
            <a:endParaRPr lang="lt-LT" sz="3200" noProof="0">
              <a:ea typeface="Calibri"/>
              <a:cs typeface="Calibri"/>
            </a:endParaRPr>
          </a:p>
          <a:p>
            <a:pPr>
              <a:buAutoNum type="arabicPeriod"/>
            </a:pPr>
            <a:endParaRPr lang="lt-LT" sz="3200" noProof="0">
              <a:ea typeface="Calibri"/>
              <a:cs typeface="Calibri"/>
            </a:endParaRPr>
          </a:p>
          <a:p>
            <a:pPr>
              <a:buAutoNum type="arabicPeriod"/>
            </a:pPr>
            <a:endParaRPr lang="lt-LT" sz="3200" noProof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758FB-1050-3016-7FFC-DB869E7D8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1038" y="6434083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2</a:t>
            </a:fld>
            <a:endParaRPr lang="lt-LT" noProof="0"/>
          </a:p>
        </p:txBody>
      </p:sp>
    </p:spTree>
    <p:extLst>
      <p:ext uri="{BB962C8B-B14F-4D97-AF65-F5344CB8AC3E}">
        <p14:creationId xmlns:p14="http://schemas.microsoft.com/office/powerpoint/2010/main" val="71583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6FA58-01C0-EAF6-6F38-326FD3D02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4CADF2D-4A11-1966-ABC3-0D63D0D3A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0216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Kodėl reikalingas dviejų žingsnių autentifikavimas prisijungiant prie CVP IS?</a:t>
            </a: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DCDD6292-52B5-8199-58A4-6BF43203DE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006D305-05FD-C9D6-31C1-124110CE5760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A0BCFD-7F23-C9C4-4890-EBF993A6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492875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3</a:t>
            </a:fld>
            <a:endParaRPr lang="lt-LT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4452FB-056B-2DBE-B55C-B6AFCA1DE771}"/>
              </a:ext>
            </a:extLst>
          </p:cNvPr>
          <p:cNvSpPr txBox="1"/>
          <p:nvPr/>
        </p:nvSpPr>
        <p:spPr>
          <a:xfrm>
            <a:off x="1003869" y="1415698"/>
            <a:ext cx="101842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noProof="0"/>
              <a:t>Dviejų žingsnių autentifikavimas prisijungiant prie CVP IS reikalingas siekiant padidinti paskyros ir sistemoje esančių duomenų saugumą:</a:t>
            </a:r>
            <a:br>
              <a:rPr lang="lt-LT" noProof="0"/>
            </a:br>
            <a:endParaRPr lang="lt-LT" noProof="0"/>
          </a:p>
          <a:p>
            <a:r>
              <a:rPr lang="lt-LT" noProof="0"/>
              <a:t>1. </a:t>
            </a:r>
            <a:r>
              <a:rPr lang="lt-LT" b="1" noProof="0"/>
              <a:t>Apsauga nuo neteisėto prisijungimo.</a:t>
            </a:r>
            <a:r>
              <a:rPr lang="lt-LT" noProof="0"/>
              <a:t> Net jei kas nors sužinotų jūsų naudotojo vardą ir slaptažodį, vien jo nepakaktų prisijungti prie paskyros.</a:t>
            </a:r>
          </a:p>
          <a:p>
            <a:r>
              <a:rPr lang="lt-LT" noProof="0"/>
              <a:t>2. </a:t>
            </a:r>
            <a:r>
              <a:rPr lang="lt-LT" b="1" noProof="0"/>
              <a:t>Jautrių duomenų apsauga.</a:t>
            </a:r>
            <a:r>
              <a:rPr lang="lt-LT" noProof="0"/>
              <a:t> CVP IS tvarkoma viešųjų pirkimų informacija, dokumentai ir naudotojų duomenys, todėl būtina užtikrinti jų apsaugą.</a:t>
            </a:r>
          </a:p>
          <a:p>
            <a:r>
              <a:rPr lang="lt-LT" noProof="0"/>
              <a:t>3. </a:t>
            </a:r>
            <a:r>
              <a:rPr lang="lt-LT" b="1" noProof="0"/>
              <a:t>Tapatybės patvirtinimas.</a:t>
            </a:r>
            <a:r>
              <a:rPr lang="lt-LT" noProof="0"/>
              <a:t> Antrasis autentifikavimo žingsnis (autentifikavimo programėlėje esantis kodas) patvirtina, kad jungiasi būtent paskyros savininkas.</a:t>
            </a:r>
          </a:p>
          <a:p>
            <a:r>
              <a:rPr lang="lt-LT" noProof="0"/>
              <a:t>4. </a:t>
            </a:r>
            <a:r>
              <a:rPr lang="lt-LT" b="1" noProof="0"/>
              <a:t>Kibernetinių grėsmių mažinimas.</a:t>
            </a:r>
            <a:r>
              <a:rPr lang="lt-LT" noProof="0"/>
              <a:t> Dviejų žingsnių autentifikavimas apsaugo nuo dažnų atakų, tokių kaip slaptažodžių vagystės, duomenų nutekinimai ar sukčiavimo atvejai.</a:t>
            </a:r>
          </a:p>
          <a:p>
            <a:r>
              <a:rPr lang="lt-LT" noProof="0"/>
              <a:t>5. </a:t>
            </a:r>
            <a:r>
              <a:rPr lang="lt-LT" b="1" noProof="0"/>
              <a:t>Teisinių ir saugumo reikalavimų laikymasis.</a:t>
            </a:r>
            <a:r>
              <a:rPr lang="lt-LT" noProof="0"/>
              <a:t> Valstybės informacinėms sistemoms taikomi aukšti informacijos saugumo reikalavimai, todėl papildomas autentifikavimas yra viena iš apsaugos priemonių.</a:t>
            </a:r>
          </a:p>
          <a:p>
            <a:endParaRPr lang="lt-LT" noProof="0"/>
          </a:p>
          <a:p>
            <a:r>
              <a:rPr lang="lt-LT" noProof="0">
                <a:solidFill>
                  <a:srgbClr val="FF0000"/>
                </a:solidFill>
              </a:rPr>
              <a:t>SVARBU!</a:t>
            </a:r>
            <a:r>
              <a:rPr lang="lt-LT" noProof="0"/>
              <a:t> CVP IS naudotojo prisijungimo duomenys (naudotojo vardas ir slaptažodis) yra konfidenciali informacija ir turi būti saugomi bei naudojami tik asmeniniam prisijungimui. Perduoti tretiesiems asmenims prisijungimo duomenis yra draudžiama</a:t>
            </a:r>
          </a:p>
        </p:txBody>
      </p:sp>
    </p:spTree>
    <p:extLst>
      <p:ext uri="{BB962C8B-B14F-4D97-AF65-F5344CB8AC3E}">
        <p14:creationId xmlns:p14="http://schemas.microsoft.com/office/powerpoint/2010/main" val="332645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lang="lt-LT" sz="3600" b="1" noProof="0">
                <a:solidFill>
                  <a:prstClr val="black"/>
                </a:solidFill>
                <a:latin typeface="Calibri Light"/>
              </a:rPr>
              <a:t>Mobiliosios programėlės atsisiuntimas</a:t>
            </a: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C28AB28-D980-0AD8-A0D9-27D5AB6ED154}"/>
              </a:ext>
            </a:extLst>
          </p:cNvPr>
          <p:cNvSpPr txBox="1"/>
          <p:nvPr/>
        </p:nvSpPr>
        <p:spPr>
          <a:xfrm>
            <a:off x="847532" y="1028161"/>
            <a:ext cx="10649743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lt-LT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Norint prisijungti prie CVP IS*,</a:t>
            </a:r>
            <a:r>
              <a:rPr lang="lt-LT" noProof="0"/>
              <a:t> savo mobiliajame telefone turite turėti bet kurią autentifikavimo programėlę, kuri palaiko</a:t>
            </a:r>
            <a:r>
              <a:rPr lang="lt-LT" noProof="0">
                <a:cs typeface="Calibri"/>
              </a:rPr>
              <a:t> TOTP (angl. </a:t>
            </a:r>
            <a:r>
              <a:rPr lang="lt-LT" i="1" noProof="0"/>
              <a:t>Time-based One-Time Password</a:t>
            </a:r>
            <a:r>
              <a:rPr lang="lt-LT" noProof="0">
                <a:cs typeface="Calibri"/>
              </a:rPr>
              <a:t>) standartą. Rekomenduojame naudoti vieną iš šių autentifikavimo programėlių</a:t>
            </a:r>
            <a:r>
              <a:rPr lang="lt-LT" noProof="0"/>
              <a:t>: Microsoft Authenticator, Google Authenticator,  FreeOTP Authenticator, 2FA Authenticator (1). Jei jos neturite, programėlę į mobilųjį telefoną galite atsisiųsti iš </a:t>
            </a:r>
            <a:r>
              <a:rPr lang="lt-LT"/>
              <a:t>,,</a:t>
            </a:r>
            <a:r>
              <a:rPr lang="lt-LT" noProof="0"/>
              <a:t>Google Play</a:t>
            </a:r>
            <a:r>
              <a:rPr lang="lt-LT"/>
              <a:t>"</a:t>
            </a:r>
            <a:r>
              <a:rPr lang="lt-LT" noProof="0"/>
              <a:t> arba </a:t>
            </a:r>
            <a:r>
              <a:rPr lang="lt-LT"/>
              <a:t>,,</a:t>
            </a:r>
            <a:r>
              <a:rPr lang="lt-LT" noProof="0"/>
              <a:t>App Store</a:t>
            </a:r>
            <a:r>
              <a:rPr lang="lt-LT"/>
              <a:t>"</a:t>
            </a:r>
            <a:r>
              <a:rPr lang="lt-LT" noProof="0"/>
              <a:t> </a:t>
            </a:r>
            <a:r>
              <a:rPr lang="lt-LT"/>
              <a:t>parduotuvės </a:t>
            </a:r>
            <a:r>
              <a:rPr lang="lt-LT" noProof="0"/>
              <a:t>(2).</a:t>
            </a:r>
            <a:endParaRPr kumimoji="0" lang="lt-LT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9498AD-4D04-5EEA-A228-40FD5BD7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8497" y="6468406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4</a:t>
            </a:fld>
            <a:endParaRPr lang="lt-LT" noProof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04320A-C755-B44B-AD94-B51F546E18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50" y="2495420"/>
            <a:ext cx="2875420" cy="10494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912450-9F33-7CDB-726E-5F47267468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376" y="2510035"/>
            <a:ext cx="3146286" cy="1000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FB1606-1F30-BB26-1AD9-E4E02CEE74D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51" y="3712296"/>
            <a:ext cx="2875420" cy="9555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E76CB4-AD2C-0CEF-D96C-2DE8850FB8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376" y="3712295"/>
            <a:ext cx="3194356" cy="9555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840090-371F-7FBD-F1FD-F3284CD213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497" y="2895372"/>
            <a:ext cx="1818553" cy="6626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AD299F2-9CFD-2F27-266F-3F6DAB866E2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070" y="3806153"/>
            <a:ext cx="751406" cy="76786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1833903-B087-6084-E9E0-31FC0DA58257}"/>
              </a:ext>
            </a:extLst>
          </p:cNvPr>
          <p:cNvSpPr/>
          <p:nvPr/>
        </p:nvSpPr>
        <p:spPr>
          <a:xfrm>
            <a:off x="543422" y="2959037"/>
            <a:ext cx="442451" cy="36379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noProof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983894C-96E2-D4C0-E10F-F51759419636}"/>
              </a:ext>
            </a:extLst>
          </p:cNvPr>
          <p:cNvSpPr/>
          <p:nvPr/>
        </p:nvSpPr>
        <p:spPr>
          <a:xfrm>
            <a:off x="9926547" y="2248879"/>
            <a:ext cx="442451" cy="36379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noProof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3DE802-AC0F-6642-E500-A7EED50DE362}"/>
              </a:ext>
            </a:extLst>
          </p:cNvPr>
          <p:cNvSpPr txBox="1"/>
          <p:nvPr/>
        </p:nvSpPr>
        <p:spPr>
          <a:xfrm>
            <a:off x="985872" y="5604387"/>
            <a:ext cx="93831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t-LT" noProof="0"/>
              <a:t>* Šiuo metu dvigubo autentifikavimo funkcija įdiegta </a:t>
            </a:r>
            <a:r>
              <a:rPr lang="lt-LT" noProof="0">
                <a:hlinkClick r:id="rId15"/>
              </a:rPr>
              <a:t>demonstracinėje CVP IS versijoje</a:t>
            </a:r>
            <a:r>
              <a:rPr lang="lt-LT" noProof="0"/>
              <a:t>. Nuo rugsėjo mėnesio </a:t>
            </a:r>
            <a:r>
              <a:rPr lang="en-US"/>
              <a:t>vidurio </a:t>
            </a:r>
            <a:r>
              <a:rPr lang="lt-LT" noProof="0"/>
              <a:t>bus įdiegta ir </a:t>
            </a:r>
            <a:r>
              <a:rPr lang="lt-LT" noProof="0">
                <a:hlinkClick r:id="rId16"/>
              </a:rPr>
              <a:t>produkcinėje CVP IS versijoje</a:t>
            </a:r>
            <a:endParaRPr lang="lt-LT" noProof="0"/>
          </a:p>
        </p:txBody>
      </p:sp>
    </p:spTree>
    <p:extLst>
      <p:ext uri="{BB962C8B-B14F-4D97-AF65-F5344CB8AC3E}">
        <p14:creationId xmlns:p14="http://schemas.microsoft.com/office/powerpoint/2010/main" val="3180558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B7D6-FD4E-EF66-3FC3-BC63B5298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9D9377-B8C0-D243-3904-42DA462FB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Prisijungimas prie CVP IS </a:t>
            </a: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E7D65C7-AD72-7394-6A9C-F635D306BF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BA5D385-D3C0-0A47-418B-5E3FAB4FA681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278E07-9F42-0EFE-C32B-B4C175BE140A}"/>
              </a:ext>
            </a:extLst>
          </p:cNvPr>
          <p:cNvSpPr txBox="1"/>
          <p:nvPr/>
        </p:nvSpPr>
        <p:spPr>
          <a:xfrm>
            <a:off x="780460" y="1089342"/>
            <a:ext cx="1064974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lt-L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Prisijunkite prie CVP IS aplinkos*</a:t>
            </a:r>
            <a:r>
              <a:rPr lang="lt-LT" noProof="0">
                <a:solidFill>
                  <a:prstClr val="black"/>
                </a:solidFill>
                <a:latin typeface="Calibri"/>
              </a:rPr>
              <a:t>, naudodami šią</a:t>
            </a:r>
            <a:r>
              <a:rPr kumimoji="0" lang="lt-L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nuorodą</a:t>
            </a:r>
            <a:r>
              <a:rPr lang="lt-LT" noProof="0">
                <a:solidFill>
                  <a:prstClr val="black"/>
                </a:solidFill>
              </a:rPr>
              <a:t> </a:t>
            </a:r>
            <a:r>
              <a:rPr lang="lt-LT" noProof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https://demo.viesiejipirkimai.lt/epps/home.do</a:t>
            </a:r>
            <a:endParaRPr kumimoji="0" lang="lt-LT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t-LT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884793-1AA0-AA49-B04B-84C79FEDD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368" y="6467430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5</a:t>
            </a:fld>
            <a:endParaRPr lang="lt-LT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9D1583-3199-E00A-9281-41C64DE9F8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60" y="1537946"/>
            <a:ext cx="10771973" cy="36863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6DB517-2966-D7C2-83D2-3FADF13C5703}"/>
              </a:ext>
            </a:extLst>
          </p:cNvPr>
          <p:cNvSpPr txBox="1"/>
          <p:nvPr/>
        </p:nvSpPr>
        <p:spPr>
          <a:xfrm>
            <a:off x="882362" y="5712846"/>
            <a:ext cx="9775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noProof="0"/>
              <a:t>* Šiuo metu dvigubo autentifikavimo funkcija įdiegta </a:t>
            </a:r>
            <a:r>
              <a:rPr lang="lt-LT" noProof="0">
                <a:hlinkClick r:id="rId9"/>
              </a:rPr>
              <a:t>demonstracinėje CVP IS versijoje</a:t>
            </a:r>
            <a:r>
              <a:rPr lang="lt-LT" noProof="0"/>
              <a:t>. Nuo rugsėjo mėnesio </a:t>
            </a:r>
            <a:r>
              <a:rPr lang="en-US" noProof="0"/>
              <a:t>vidurio </a:t>
            </a:r>
            <a:r>
              <a:rPr lang="lt-LT" noProof="0"/>
              <a:t>bus įdiegta ir </a:t>
            </a:r>
            <a:r>
              <a:rPr lang="lt-LT" noProof="0">
                <a:hlinkClick r:id="rId11"/>
              </a:rPr>
              <a:t>produkcinėje CVP IS versijoje</a:t>
            </a:r>
            <a:endParaRPr lang="lt-LT" noProof="0"/>
          </a:p>
        </p:txBody>
      </p:sp>
    </p:spTree>
    <p:extLst>
      <p:ext uri="{BB962C8B-B14F-4D97-AF65-F5344CB8AC3E}">
        <p14:creationId xmlns:p14="http://schemas.microsoft.com/office/powerpoint/2010/main" val="2979884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Prisijungimas prie CVP IS</a:t>
            </a: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28AB28-D980-0AD8-A0D9-27D5AB6ED154}"/>
              </a:ext>
            </a:extLst>
          </p:cNvPr>
          <p:cNvSpPr txBox="1"/>
          <p:nvPr/>
        </p:nvSpPr>
        <p:spPr>
          <a:xfrm>
            <a:off x="1362635" y="925754"/>
            <a:ext cx="9601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Įveskite naudotojo vardą (1), slaptažodį (2) ir spauskite „Prisijungti“:</a:t>
            </a: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3C07D3-6A47-0F5B-7D1E-A0C828DF3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1039" y="6492875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6</a:t>
            </a:fld>
            <a:endParaRPr lang="lt-LT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778AC5-89AD-3A7A-BC63-A91577732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35" y="1760050"/>
            <a:ext cx="8999077" cy="316213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E9B56E3-B9C8-EABD-BBB1-A435DC310B60}"/>
              </a:ext>
            </a:extLst>
          </p:cNvPr>
          <p:cNvSpPr/>
          <p:nvPr/>
        </p:nvSpPr>
        <p:spPr>
          <a:xfrm>
            <a:off x="1019276" y="2303076"/>
            <a:ext cx="442451" cy="36379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noProof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6D7A7F7-B63D-F303-6587-C66B15BB8BB8}"/>
              </a:ext>
            </a:extLst>
          </p:cNvPr>
          <p:cNvSpPr/>
          <p:nvPr/>
        </p:nvSpPr>
        <p:spPr>
          <a:xfrm>
            <a:off x="1019276" y="2907222"/>
            <a:ext cx="442451" cy="36379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lt-LT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453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FA26A-2EE0-D496-6661-842D29971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79E89BC-94FC-A54E-305F-27CE58181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456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lang="lt-LT" sz="3600" b="1" noProof="0" dirty="0">
                <a:solidFill>
                  <a:prstClr val="black"/>
                </a:solidFill>
                <a:latin typeface="Calibri Light"/>
              </a:rPr>
              <a:t>QR kodo nuskaitymas mobiliuoju telefonu</a:t>
            </a:r>
            <a:endParaRPr lang="lt-LT" sz="3600" b="1" noProof="0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2BF1548-F31D-8792-342D-F0235C62F3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F2C1354-94E3-0CC5-3943-DA5E7840ED0D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9B78F1-DF14-039C-EE16-DE48ACF4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374" y="6492875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7</a:t>
            </a:fld>
            <a:endParaRPr lang="lt-LT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103AEA-21A6-7E09-4D0C-D809FBBA843E}"/>
              </a:ext>
            </a:extLst>
          </p:cNvPr>
          <p:cNvSpPr txBox="1"/>
          <p:nvPr/>
        </p:nvSpPr>
        <p:spPr>
          <a:xfrm>
            <a:off x="1632640" y="740414"/>
            <a:ext cx="1020966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t-LT" noProof="0" dirty="0"/>
              <a:t>Įsijunkite mobiliajame telefone įdiegtą autentifikavimo programėlę ir nuskaitykite QR kodą. </a:t>
            </a:r>
          </a:p>
          <a:p>
            <a:r>
              <a:rPr lang="lt-LT" b="1" u="sng" noProof="0" dirty="0">
                <a:solidFill>
                  <a:srgbClr val="FF0000"/>
                </a:solidFill>
              </a:rPr>
              <a:t>SVARBU!</a:t>
            </a:r>
            <a:r>
              <a:rPr lang="lt-LT" b="1" u="sng" noProof="0" dirty="0"/>
              <a:t> Ekrane matomą registracijos informaciją – slaptą registracijos raktą ir vienkartinius registracijos kodus – saugiai išsisaugokite arba atsispausdinkite, nes vėliau ši informacija nebebus rodoma</a:t>
            </a:r>
            <a:endParaRPr lang="lt-LT" b="1" u="sng" noProof="0" dirty="0"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A7E17E-CC03-1801-EB39-1CCEE6D9CB64}"/>
              </a:ext>
            </a:extLst>
          </p:cNvPr>
          <p:cNvSpPr txBox="1"/>
          <p:nvPr/>
        </p:nvSpPr>
        <p:spPr>
          <a:xfrm>
            <a:off x="1632640" y="5386015"/>
            <a:ext cx="765327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t-LT" noProof="0" dirty="0">
                <a:solidFill>
                  <a:srgbClr val="FF0000"/>
                </a:solidFill>
              </a:rPr>
              <a:t>SVARBU! </a:t>
            </a:r>
            <a:r>
              <a:rPr lang="lt-LT" noProof="0" dirty="0"/>
              <a:t>Nuskaityti QR kodą reikia tik jungiantis </a:t>
            </a:r>
            <a:r>
              <a:rPr lang="lt-LT" dirty="0"/>
              <a:t>pirmą</a:t>
            </a:r>
            <a:r>
              <a:rPr lang="lt-LT" noProof="0" dirty="0"/>
              <a:t> kartą. </a:t>
            </a:r>
            <a:endParaRPr lang="lt-LT" noProof="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E1E6D8-8E88-6A65-CB09-7FB3F19E17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377" y="1617021"/>
            <a:ext cx="8131245" cy="37798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ADE47A-A346-A832-7B8A-F6D1A0843C25}"/>
              </a:ext>
            </a:extLst>
          </p:cNvPr>
          <p:cNvSpPr txBox="1"/>
          <p:nvPr/>
        </p:nvSpPr>
        <p:spPr>
          <a:xfrm>
            <a:off x="1632640" y="5680812"/>
            <a:ext cx="9526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noProof="0" dirty="0"/>
              <a:t>Slaptas registracijos raktas </a:t>
            </a:r>
            <a:r>
              <a:rPr lang="lt-LT" noProof="0" dirty="0"/>
              <a:t>yra alternatyvus būdas susieti autentifikavimo programėlę su naudotojo paskyra. Jei </a:t>
            </a:r>
            <a:r>
              <a:rPr lang="lt-LT" noProof="0"/>
              <a:t>negalite nuskaityti </a:t>
            </a:r>
            <a:r>
              <a:rPr lang="lt-LT" noProof="0" dirty="0"/>
              <a:t>QR kodo (pvz., neveikia kamera arba registruojamasi tame pačiame telefone, kuriame įdiegta autentifikavimo programėlė), galite rankiniu būdu įvesti slaptą registracijos raktą į autentifikavimo programėlę</a:t>
            </a:r>
          </a:p>
        </p:txBody>
      </p:sp>
    </p:spTree>
    <p:extLst>
      <p:ext uri="{BB962C8B-B14F-4D97-AF65-F5344CB8AC3E}">
        <p14:creationId xmlns:p14="http://schemas.microsoft.com/office/powerpoint/2010/main" val="1568992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AE0D7-09EE-F259-95AE-053195583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2B1816-210A-57E3-70BB-7AFF21E72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lang="lt-LT" sz="3600" b="1" noProof="0">
                <a:solidFill>
                  <a:prstClr val="black"/>
                </a:solidFill>
                <a:latin typeface="Calibri Light"/>
              </a:rPr>
              <a:t>QR kodo nuskaitymas mobiliuoju telefonu</a:t>
            </a: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44FAEE9-D0EA-D36D-48E0-CF658B01A4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CD4EC98-4150-6730-59E2-F38492165E9F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88E3F5-796B-03BB-86FA-454A4492E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871" y="6492875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8</a:t>
            </a:fld>
            <a:endParaRPr lang="lt-LT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30346A-A0DB-1D44-2F20-B4ADF5444455}"/>
              </a:ext>
            </a:extLst>
          </p:cNvPr>
          <p:cNvSpPr txBox="1"/>
          <p:nvPr/>
        </p:nvSpPr>
        <p:spPr>
          <a:xfrm>
            <a:off x="1626840" y="1158173"/>
            <a:ext cx="9736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noProof="0"/>
              <a:t>Mobilaus telefono autentifikavimo programėlėje nuskaitę QR kodą pamatysite, kad paskyra pridėta. Kompiuterio ekrane paspauskite „Patvirtinti“: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874F85-1056-6768-299C-0BCA3CDE60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709" y="1997963"/>
            <a:ext cx="8131245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56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9E1CF-BE27-4896-C65A-F6BFE47FD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520BE20-9E00-9755-DA17-3C03C6EE7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477" y="385328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lang="lt-LT" sz="3600" b="1" noProof="0"/>
              <a:t>Autentifikavimo</a:t>
            </a:r>
            <a:r>
              <a:rPr lang="lt-LT" sz="3600" b="1" noProof="0">
                <a:solidFill>
                  <a:prstClr val="black"/>
                </a:solidFill>
              </a:rPr>
              <a:t> programėlės sugeneruoto kodo įvedimas</a:t>
            </a:r>
            <a:endParaRPr lang="lt-LT" sz="3600" b="1" noProof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C8C068AD-8C3C-FAE4-1AF3-383D5F4770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7939EB8-A88F-3C57-011E-7DDA7FD88365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ECC0C1-5715-1A61-E20D-D95AA22E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177" y="6445553"/>
            <a:ext cx="2743200" cy="365125"/>
          </a:xfrm>
        </p:spPr>
        <p:txBody>
          <a:bodyPr/>
          <a:lstStyle/>
          <a:p>
            <a:fld id="{49EC5416-78B8-4F37-B286-A40543F63F6D}" type="slidenum">
              <a:rPr lang="lt-LT" noProof="0" smtClean="0"/>
              <a:pPr/>
              <a:t>9</a:t>
            </a:fld>
            <a:endParaRPr lang="lt-LT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B4601C-429D-72D7-DFBD-72BAFFEB83FF}"/>
              </a:ext>
            </a:extLst>
          </p:cNvPr>
          <p:cNvSpPr txBox="1"/>
          <p:nvPr/>
        </p:nvSpPr>
        <p:spPr>
          <a:xfrm>
            <a:off x="1572599" y="1142263"/>
            <a:ext cx="9626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noProof="0"/>
              <a:t>CVP IS aplinkoje esančiame lauke „Vienkartinio slaptažodžio kodas “ įveskite sugeneruotą kodą iš mobilaus telefono autentifikavimo programėlės (1) ir paspauskite „Registruotis“. Laukas „Įrenginio pavadinimas“ užsipildys automatiškai, jo pildyti nebūtina* (2):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EE0C49-7AC5-2F14-4796-401426437889}"/>
              </a:ext>
            </a:extLst>
          </p:cNvPr>
          <p:cNvSpPr txBox="1"/>
          <p:nvPr/>
        </p:nvSpPr>
        <p:spPr>
          <a:xfrm>
            <a:off x="1572599" y="5786605"/>
            <a:ext cx="707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noProof="0">
                <a:solidFill>
                  <a:srgbClr val="FF0000"/>
                </a:solidFill>
              </a:rPr>
              <a:t>SVARBU!</a:t>
            </a:r>
            <a:r>
              <a:rPr lang="lt-LT" noProof="0"/>
              <a:t> Kodas yra vienkartinis, jis periodiškai atsinaujina.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FEB32B-FCC1-43BB-0592-66B6AEE861FB}"/>
              </a:ext>
            </a:extLst>
          </p:cNvPr>
          <p:cNvSpPr txBox="1"/>
          <p:nvPr/>
        </p:nvSpPr>
        <p:spPr>
          <a:xfrm>
            <a:off x="1475440" y="6163219"/>
            <a:ext cx="895070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t-LT" noProof="0"/>
              <a:t>* Galite įvesti savo įrenginio pavadinimą, tai aktualu tuomet, kai turite daugiau </a:t>
            </a:r>
            <a:r>
              <a:rPr lang="lt-LT"/>
              <a:t>kaip </a:t>
            </a:r>
            <a:r>
              <a:rPr lang="lt-LT" noProof="0"/>
              <a:t>vieną paskyrą – pagal šį pavadinimą vėliau atskirsite, prie kurios iš paskyrų yra jungiamasi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26912D-7B1D-F7C3-720B-DE5FFA5479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253" y="2048535"/>
            <a:ext cx="5281118" cy="361219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D45A230-F69B-B756-1194-F6ED8A735A28}"/>
              </a:ext>
            </a:extLst>
          </p:cNvPr>
          <p:cNvSpPr/>
          <p:nvPr/>
        </p:nvSpPr>
        <p:spPr>
          <a:xfrm>
            <a:off x="2555551" y="3532807"/>
            <a:ext cx="442451" cy="36379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noProof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3F6215-297D-EEE7-98F9-3B83A4FAF360}"/>
              </a:ext>
            </a:extLst>
          </p:cNvPr>
          <p:cNvSpPr/>
          <p:nvPr/>
        </p:nvSpPr>
        <p:spPr>
          <a:xfrm>
            <a:off x="2555551" y="4304639"/>
            <a:ext cx="442451" cy="36379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noProof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71834632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</TotalTime>
  <Words>799</Words>
  <Application>Microsoft Office PowerPoint</Application>
  <PresentationFormat>Widescreen</PresentationFormat>
  <Paragraphs>79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Times New Roman</vt:lpstr>
      <vt:lpstr>„Office“ tema</vt:lpstr>
      <vt:lpstr>     Dviejų žingsnių autentifikavimas prisijungiant prie Centrinės viešųjų pirkimų informacinės sistemos (CVP IS)</vt:lpstr>
      <vt:lpstr>TURINYS</vt:lpstr>
      <vt:lpstr>Kodėl reikalingas dviejų žingsnių autentifikavimas prisijungiant prie CVP IS?</vt:lpstr>
      <vt:lpstr>Mobiliosios programėlės atsisiuntimas</vt:lpstr>
      <vt:lpstr>Prisijungimas prie CVP IS </vt:lpstr>
      <vt:lpstr>Prisijungimas prie CVP IS</vt:lpstr>
      <vt:lpstr>QR kodo nuskaitymas mobiliuoju telefonu</vt:lpstr>
      <vt:lpstr>QR kodo nuskaitymas mobiliuoju telefonu</vt:lpstr>
      <vt:lpstr>Autentifikavimo programėlės sugeneruoto kodo įvedimas</vt:lpstr>
      <vt:lpstr>Autentifikavimo programėlės sugeneruoto kodo įvedimas </vt:lpstr>
      <vt:lpstr>Vienkartiniai registracijos kodai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Lina Romančikaitė-Klingienė</dc:creator>
  <cp:lastModifiedBy>Lina Romančikaitė-Klingienė</cp:lastModifiedBy>
  <cp:revision>2</cp:revision>
  <dcterms:created xsi:type="dcterms:W3CDTF">2026-07-15T07:10:40Z</dcterms:created>
  <dcterms:modified xsi:type="dcterms:W3CDTF">2026-08-20T07:30:38Z</dcterms:modified>
</cp:coreProperties>
</file>