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71"/>
  </p:notesMasterIdLst>
  <p:sldIdLst>
    <p:sldId id="256" r:id="rId5"/>
    <p:sldId id="423" r:id="rId6"/>
    <p:sldId id="535" r:id="rId7"/>
    <p:sldId id="536" r:id="rId8"/>
    <p:sldId id="288" r:id="rId9"/>
    <p:sldId id="444" r:id="rId10"/>
    <p:sldId id="533" r:id="rId11"/>
    <p:sldId id="424" r:id="rId12"/>
    <p:sldId id="421" r:id="rId13"/>
    <p:sldId id="425" r:id="rId14"/>
    <p:sldId id="429" r:id="rId15"/>
    <p:sldId id="427" r:id="rId16"/>
    <p:sldId id="537" r:id="rId17"/>
    <p:sldId id="430" r:id="rId18"/>
    <p:sldId id="431" r:id="rId19"/>
    <p:sldId id="540" r:id="rId20"/>
    <p:sldId id="435" r:id="rId21"/>
    <p:sldId id="433" r:id="rId22"/>
    <p:sldId id="434" r:id="rId23"/>
    <p:sldId id="437" r:id="rId24"/>
    <p:sldId id="538" r:id="rId25"/>
    <p:sldId id="439" r:id="rId26"/>
    <p:sldId id="441" r:id="rId27"/>
    <p:sldId id="539" r:id="rId28"/>
    <p:sldId id="442" r:id="rId29"/>
    <p:sldId id="443" r:id="rId30"/>
    <p:sldId id="445" r:id="rId31"/>
    <p:sldId id="447" r:id="rId32"/>
    <p:sldId id="446" r:id="rId33"/>
    <p:sldId id="451" r:id="rId34"/>
    <p:sldId id="450" r:id="rId35"/>
    <p:sldId id="453" r:id="rId36"/>
    <p:sldId id="452" r:id="rId37"/>
    <p:sldId id="455" r:id="rId38"/>
    <p:sldId id="502" r:id="rId39"/>
    <p:sldId id="541" r:id="rId40"/>
    <p:sldId id="458" r:id="rId41"/>
    <p:sldId id="494" r:id="rId42"/>
    <p:sldId id="460" r:id="rId43"/>
    <p:sldId id="495" r:id="rId44"/>
    <p:sldId id="496" r:id="rId45"/>
    <p:sldId id="465" r:id="rId46"/>
    <p:sldId id="468" r:id="rId47"/>
    <p:sldId id="473" r:id="rId48"/>
    <p:sldId id="474" r:id="rId49"/>
    <p:sldId id="477" r:id="rId50"/>
    <p:sldId id="475" r:id="rId51"/>
    <p:sldId id="484" r:id="rId52"/>
    <p:sldId id="518" r:id="rId53"/>
    <p:sldId id="487" r:id="rId54"/>
    <p:sldId id="472" r:id="rId55"/>
    <p:sldId id="523" r:id="rId56"/>
    <p:sldId id="492" r:id="rId57"/>
    <p:sldId id="493" r:id="rId58"/>
    <p:sldId id="525" r:id="rId59"/>
    <p:sldId id="526" r:id="rId60"/>
    <p:sldId id="483" r:id="rId61"/>
    <p:sldId id="497" r:id="rId62"/>
    <p:sldId id="498" r:id="rId63"/>
    <p:sldId id="499" r:id="rId64"/>
    <p:sldId id="542" r:id="rId65"/>
    <p:sldId id="482" r:id="rId66"/>
    <p:sldId id="530" r:id="rId67"/>
    <p:sldId id="531" r:id="rId68"/>
    <p:sldId id="532" r:id="rId69"/>
    <p:sldId id="534" r:id="rId7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šra Mažulienė" initials="AM" lastIdx="16" clrIdx="0">
    <p:extLst>
      <p:ext uri="{19B8F6BF-5375-455C-9EA6-DF929625EA0E}">
        <p15:presenceInfo xmlns:p15="http://schemas.microsoft.com/office/powerpoint/2012/main" userId="S::Ausra.Mazuliene@vpt.lt::f25d8a55-4e67-43bb-95c8-94a38df513b4" providerId="AD"/>
      </p:ext>
    </p:extLst>
  </p:cmAuthor>
  <p:cmAuthor id="2" name="Viktorija Namavičienė" initials="VN" lastIdx="8" clrIdx="1">
    <p:extLst>
      <p:ext uri="{19B8F6BF-5375-455C-9EA6-DF929625EA0E}">
        <p15:presenceInfo xmlns:p15="http://schemas.microsoft.com/office/powerpoint/2012/main" userId="S::viktorija.namaviciene@vpt.lt::770ee7b1-26ef-4989-be86-99569310602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EAD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095E5D-06DD-432D-9113-6A7AF29EA7B0}" v="2" dt="2026-07-30T18:52:20.5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687" autoAdjust="0"/>
  </p:normalViewPr>
  <p:slideViewPr>
    <p:cSldViewPr snapToGrid="0">
      <p:cViewPr varScale="1">
        <p:scale>
          <a:sx n="78" d="100"/>
          <a:sy n="78" d="100"/>
        </p:scale>
        <p:origin x="850" y="6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notesMaster" Target="notesMasters/notesMaster1.xml"/><Relationship Id="rId2" Type="http://schemas.openxmlformats.org/officeDocument/2006/relationships/customXml" Target="../customXml/item2.xml"/><Relationship Id="rId29" Type="http://schemas.openxmlformats.org/officeDocument/2006/relationships/slide" Target="slides/slide2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B36C7C-57F8-4004-A92A-B754A7726BD9}"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lt-LT"/>
        </a:p>
      </dgm:t>
    </dgm:pt>
    <dgm:pt modelId="{FC63B487-4580-4DF7-805C-1050EFF1F57D}" type="pres">
      <dgm:prSet presAssocID="{43B36C7C-57F8-4004-A92A-B754A7726BD9}" presName="Name0" presStyleCnt="0">
        <dgm:presLayoutVars>
          <dgm:chPref val="3"/>
          <dgm:dir/>
          <dgm:animLvl val="lvl"/>
          <dgm:resizeHandles/>
        </dgm:presLayoutVars>
      </dgm:prSet>
      <dgm:spPr/>
    </dgm:pt>
  </dgm:ptLst>
  <dgm:cxnLst>
    <dgm:cxn modelId="{D245AD88-5098-4C50-926B-BACDFC89CE42}" type="presOf" srcId="{43B36C7C-57F8-4004-A92A-B754A7726BD9}" destId="{FC63B487-4580-4DF7-805C-1050EFF1F57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3B36C7C-57F8-4004-A92A-B754A7726BD9}"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lt-LT"/>
        </a:p>
      </dgm:t>
    </dgm:pt>
    <dgm:pt modelId="{FC63B487-4580-4DF7-805C-1050EFF1F57D}" type="pres">
      <dgm:prSet presAssocID="{43B36C7C-57F8-4004-A92A-B754A7726BD9}" presName="Name0" presStyleCnt="0">
        <dgm:presLayoutVars>
          <dgm:chPref val="3"/>
          <dgm:dir/>
          <dgm:animLvl val="lvl"/>
          <dgm:resizeHandles/>
        </dgm:presLayoutVars>
      </dgm:prSet>
      <dgm:spPr/>
    </dgm:pt>
  </dgm:ptLst>
  <dgm:cxnLst>
    <dgm:cxn modelId="{D245AD88-5098-4C50-926B-BACDFC89CE42}" type="presOf" srcId="{43B36C7C-57F8-4004-A92A-B754A7726BD9}" destId="{FC63B487-4580-4DF7-805C-1050EFF1F57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99921A-8D5E-4F5E-ABFC-449DBA3710DA}" type="datetimeFigureOut">
              <a:rPr lang="en-GB" smtClean="0"/>
              <a:t>30/07/2026</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C1CEC2-438D-46D7-B767-1EACDABC8F8C}" type="slidenum">
              <a:rPr lang="en-GB" smtClean="0"/>
              <a:t>‹#›</a:t>
            </a:fld>
            <a:endParaRPr lang="en-GB" dirty="0"/>
          </a:p>
        </p:txBody>
      </p:sp>
    </p:spTree>
    <p:extLst>
      <p:ext uri="{BB962C8B-B14F-4D97-AF65-F5344CB8AC3E}">
        <p14:creationId xmlns:p14="http://schemas.microsoft.com/office/powerpoint/2010/main" val="34227842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C1CEC2-438D-46D7-B767-1EACDABC8F8C}" type="slidenum">
              <a:rPr lang="en-GB" smtClean="0"/>
              <a:t>3</a:t>
            </a:fld>
            <a:endParaRPr lang="en-GB"/>
          </a:p>
        </p:txBody>
      </p:sp>
    </p:spTree>
    <p:extLst>
      <p:ext uri="{BB962C8B-B14F-4D97-AF65-F5344CB8AC3E}">
        <p14:creationId xmlns:p14="http://schemas.microsoft.com/office/powerpoint/2010/main" val="3278104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txBody>
          <a:bodyPr/>
          <a:lstStyle/>
          <a:p>
            <a:endParaRPr lang="en-US" dirty="0"/>
          </a:p>
        </p:txBody>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5"/>
          </p:nvPr>
        </p:nvSpPr>
        <p:spPr/>
        <p:txBody>
          <a:bodyPr/>
          <a:lstStyle/>
          <a:p>
            <a:fld id="{83C1CEC2-438D-46D7-B767-1EACDABC8F8C}" type="slidenum">
              <a:rPr lang="en-GB" smtClean="0"/>
              <a:t>45</a:t>
            </a:fld>
            <a:endParaRPr lang="en-GB" dirty="0"/>
          </a:p>
        </p:txBody>
      </p:sp>
    </p:spTree>
    <p:extLst>
      <p:ext uri="{BB962C8B-B14F-4D97-AF65-F5344CB8AC3E}">
        <p14:creationId xmlns:p14="http://schemas.microsoft.com/office/powerpoint/2010/main" val="699836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txBody>
          <a:bodyPr/>
          <a:lstStyle/>
          <a:p>
            <a:endParaRPr lang="en-US" dirty="0"/>
          </a:p>
        </p:txBody>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5"/>
          </p:nvPr>
        </p:nvSpPr>
        <p:spPr/>
        <p:txBody>
          <a:bodyPr/>
          <a:lstStyle/>
          <a:p>
            <a:fld id="{83C1CEC2-438D-46D7-B767-1EACDABC8F8C}" type="slidenum">
              <a:rPr lang="en-GB" smtClean="0"/>
              <a:t>46</a:t>
            </a:fld>
            <a:endParaRPr lang="en-GB" dirty="0"/>
          </a:p>
        </p:txBody>
      </p:sp>
    </p:spTree>
    <p:extLst>
      <p:ext uri="{BB962C8B-B14F-4D97-AF65-F5344CB8AC3E}">
        <p14:creationId xmlns:p14="http://schemas.microsoft.com/office/powerpoint/2010/main" val="11355308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txBody>
          <a:bodyPr/>
          <a:lstStyle/>
          <a:p>
            <a:endParaRPr lang="en-US" dirty="0"/>
          </a:p>
        </p:txBody>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5"/>
          </p:nvPr>
        </p:nvSpPr>
        <p:spPr/>
        <p:txBody>
          <a:bodyPr/>
          <a:lstStyle/>
          <a:p>
            <a:fld id="{83C1CEC2-438D-46D7-B767-1EACDABC8F8C}" type="slidenum">
              <a:rPr lang="en-GB" smtClean="0"/>
              <a:t>47</a:t>
            </a:fld>
            <a:endParaRPr lang="en-GB" dirty="0"/>
          </a:p>
        </p:txBody>
      </p:sp>
    </p:spTree>
    <p:extLst>
      <p:ext uri="{BB962C8B-B14F-4D97-AF65-F5344CB8AC3E}">
        <p14:creationId xmlns:p14="http://schemas.microsoft.com/office/powerpoint/2010/main" val="34413033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txBody>
          <a:bodyPr/>
          <a:lstStyle/>
          <a:p>
            <a:endParaRPr lang="en-US" dirty="0"/>
          </a:p>
        </p:txBody>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fld id="{83C1CEC2-438D-46D7-B767-1EACDABC8F8C}" type="slidenum">
              <a:rPr lang="en-GB" smtClean="0"/>
              <a:t>53</a:t>
            </a:fld>
            <a:endParaRPr lang="en-GB" dirty="0"/>
          </a:p>
        </p:txBody>
      </p:sp>
    </p:spTree>
    <p:extLst>
      <p:ext uri="{BB962C8B-B14F-4D97-AF65-F5344CB8AC3E}">
        <p14:creationId xmlns:p14="http://schemas.microsoft.com/office/powerpoint/2010/main" val="19592305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txBody>
          <a:bodyPr/>
          <a:lstStyle/>
          <a:p>
            <a:endParaRPr lang="en-US" dirty="0"/>
          </a:p>
        </p:txBody>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fld id="{83C1CEC2-438D-46D7-B767-1EACDABC8F8C}" type="slidenum">
              <a:rPr lang="en-GB" smtClean="0"/>
              <a:t>55</a:t>
            </a:fld>
            <a:endParaRPr lang="en-GB" dirty="0"/>
          </a:p>
        </p:txBody>
      </p:sp>
    </p:spTree>
    <p:extLst>
      <p:ext uri="{BB962C8B-B14F-4D97-AF65-F5344CB8AC3E}">
        <p14:creationId xmlns:p14="http://schemas.microsoft.com/office/powerpoint/2010/main" val="38883720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txBody>
          <a:bodyPr/>
          <a:lstStyle/>
          <a:p>
            <a:endParaRPr lang="en-US" dirty="0"/>
          </a:p>
        </p:txBody>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5"/>
          </p:nvPr>
        </p:nvSpPr>
        <p:spPr/>
        <p:txBody>
          <a:bodyPr/>
          <a:lstStyle/>
          <a:p>
            <a:fld id="{83C1CEC2-438D-46D7-B767-1EACDABC8F8C}" type="slidenum">
              <a:rPr lang="en-GB" smtClean="0"/>
              <a:t>57</a:t>
            </a:fld>
            <a:endParaRPr lang="en-GB" dirty="0"/>
          </a:p>
        </p:txBody>
      </p:sp>
    </p:spTree>
    <p:extLst>
      <p:ext uri="{BB962C8B-B14F-4D97-AF65-F5344CB8AC3E}">
        <p14:creationId xmlns:p14="http://schemas.microsoft.com/office/powerpoint/2010/main" val="23261666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C1CEC2-438D-46D7-B767-1EACDABC8F8C}" type="slidenum">
              <a:rPr lang="en-GB" smtClean="0"/>
              <a:t>4</a:t>
            </a:fld>
            <a:endParaRPr lang="en-GB"/>
          </a:p>
        </p:txBody>
      </p:sp>
    </p:spTree>
    <p:extLst>
      <p:ext uri="{BB962C8B-B14F-4D97-AF65-F5344CB8AC3E}">
        <p14:creationId xmlns:p14="http://schemas.microsoft.com/office/powerpoint/2010/main" val="21491953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txBody>
          <a:bodyPr/>
          <a:lstStyle/>
          <a:p>
            <a:endParaRPr lang="en-US" dirty="0"/>
          </a:p>
        </p:txBody>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5"/>
          </p:nvPr>
        </p:nvSpPr>
        <p:spPr/>
        <p:txBody>
          <a:bodyPr/>
          <a:lstStyle/>
          <a:p>
            <a:fld id="{83C1CEC2-438D-46D7-B767-1EACDABC8F8C}" type="slidenum">
              <a:rPr lang="en-GB" smtClean="0"/>
              <a:t>12</a:t>
            </a:fld>
            <a:endParaRPr lang="en-GB" dirty="0"/>
          </a:p>
        </p:txBody>
      </p:sp>
    </p:spTree>
    <p:extLst>
      <p:ext uri="{BB962C8B-B14F-4D97-AF65-F5344CB8AC3E}">
        <p14:creationId xmlns:p14="http://schemas.microsoft.com/office/powerpoint/2010/main" val="16612050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txBody>
          <a:bodyPr/>
          <a:lstStyle/>
          <a:p>
            <a:endParaRPr lang="en-US" dirty="0"/>
          </a:p>
        </p:txBody>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5"/>
          </p:nvPr>
        </p:nvSpPr>
        <p:spPr/>
        <p:txBody>
          <a:bodyPr/>
          <a:lstStyle/>
          <a:p>
            <a:fld id="{83C1CEC2-438D-46D7-B767-1EACDABC8F8C}" type="slidenum">
              <a:rPr lang="en-GB" smtClean="0"/>
              <a:t>25</a:t>
            </a:fld>
            <a:endParaRPr lang="en-GB" dirty="0"/>
          </a:p>
        </p:txBody>
      </p:sp>
    </p:spTree>
    <p:extLst>
      <p:ext uri="{BB962C8B-B14F-4D97-AF65-F5344CB8AC3E}">
        <p14:creationId xmlns:p14="http://schemas.microsoft.com/office/powerpoint/2010/main" val="29228134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txBody>
          <a:bodyPr/>
          <a:lstStyle/>
          <a:p>
            <a:endParaRPr lang="en-US" dirty="0"/>
          </a:p>
        </p:txBody>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5"/>
          </p:nvPr>
        </p:nvSpPr>
        <p:spPr/>
        <p:txBody>
          <a:bodyPr/>
          <a:lstStyle/>
          <a:p>
            <a:fld id="{83C1CEC2-438D-46D7-B767-1EACDABC8F8C}" type="slidenum">
              <a:rPr lang="en-GB" smtClean="0"/>
              <a:t>27</a:t>
            </a:fld>
            <a:endParaRPr lang="en-GB" dirty="0"/>
          </a:p>
        </p:txBody>
      </p:sp>
    </p:spTree>
    <p:extLst>
      <p:ext uri="{BB962C8B-B14F-4D97-AF65-F5344CB8AC3E}">
        <p14:creationId xmlns:p14="http://schemas.microsoft.com/office/powerpoint/2010/main" val="12129510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C1CEC2-438D-46D7-B767-1EACDABC8F8C}" type="slidenum">
              <a:rPr lang="en-GB" smtClean="0"/>
              <a:t>36</a:t>
            </a:fld>
            <a:endParaRPr lang="en-GB"/>
          </a:p>
        </p:txBody>
      </p:sp>
    </p:spTree>
    <p:extLst>
      <p:ext uri="{BB962C8B-B14F-4D97-AF65-F5344CB8AC3E}">
        <p14:creationId xmlns:p14="http://schemas.microsoft.com/office/powerpoint/2010/main" val="31886280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txBody>
          <a:bodyPr/>
          <a:lstStyle/>
          <a:p>
            <a:endParaRPr lang="en-US" dirty="0"/>
          </a:p>
        </p:txBody>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5"/>
          </p:nvPr>
        </p:nvSpPr>
        <p:spPr/>
        <p:txBody>
          <a:bodyPr/>
          <a:lstStyle/>
          <a:p>
            <a:fld id="{83C1CEC2-438D-46D7-B767-1EACDABC8F8C}" type="slidenum">
              <a:rPr lang="en-GB" smtClean="0"/>
              <a:t>42</a:t>
            </a:fld>
            <a:endParaRPr lang="en-GB" dirty="0"/>
          </a:p>
        </p:txBody>
      </p:sp>
    </p:spTree>
    <p:extLst>
      <p:ext uri="{BB962C8B-B14F-4D97-AF65-F5344CB8AC3E}">
        <p14:creationId xmlns:p14="http://schemas.microsoft.com/office/powerpoint/2010/main" val="9055936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txBody>
          <a:bodyPr/>
          <a:lstStyle/>
          <a:p>
            <a:endParaRPr lang="en-US" dirty="0"/>
          </a:p>
        </p:txBody>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5"/>
          </p:nvPr>
        </p:nvSpPr>
        <p:spPr/>
        <p:txBody>
          <a:bodyPr/>
          <a:lstStyle/>
          <a:p>
            <a:fld id="{83C1CEC2-438D-46D7-B767-1EACDABC8F8C}" type="slidenum">
              <a:rPr lang="en-GB" smtClean="0"/>
              <a:t>43</a:t>
            </a:fld>
            <a:endParaRPr lang="en-GB" dirty="0"/>
          </a:p>
        </p:txBody>
      </p:sp>
    </p:spTree>
    <p:extLst>
      <p:ext uri="{BB962C8B-B14F-4D97-AF65-F5344CB8AC3E}">
        <p14:creationId xmlns:p14="http://schemas.microsoft.com/office/powerpoint/2010/main" val="36299941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txBody>
          <a:bodyPr/>
          <a:lstStyle/>
          <a:p>
            <a:endParaRPr lang="en-US" dirty="0"/>
          </a:p>
        </p:txBody>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5"/>
          </p:nvPr>
        </p:nvSpPr>
        <p:spPr/>
        <p:txBody>
          <a:bodyPr/>
          <a:lstStyle/>
          <a:p>
            <a:fld id="{83C1CEC2-438D-46D7-B767-1EACDABC8F8C}" type="slidenum">
              <a:rPr lang="en-GB" smtClean="0"/>
              <a:t>44</a:t>
            </a:fld>
            <a:endParaRPr lang="en-GB" dirty="0"/>
          </a:p>
        </p:txBody>
      </p:sp>
    </p:spTree>
    <p:extLst>
      <p:ext uri="{BB962C8B-B14F-4D97-AF65-F5344CB8AC3E}">
        <p14:creationId xmlns:p14="http://schemas.microsoft.com/office/powerpoint/2010/main" val="30795070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Pavadinimas 1"/>
          <p:cNvSpPr>
            <a:spLocks noGrp="1"/>
          </p:cNvSpPr>
          <p:nvPr>
            <p:ph type="ctrTitle"/>
          </p:nvPr>
        </p:nvSpPr>
        <p:spPr>
          <a:xfrm>
            <a:off x="1524000" y="1122363"/>
            <a:ext cx="9144000" cy="2387600"/>
          </a:xfrm>
        </p:spPr>
        <p:txBody>
          <a:bodyPr anchor="b"/>
          <a:lstStyle>
            <a:lvl1pPr algn="ctr">
              <a:defRPr sz="6000"/>
            </a:lvl1pPr>
          </a:lstStyle>
          <a:p>
            <a:r>
              <a:rPr lang="lt-LT"/>
              <a:t>Spustelėję redag. ruoš. pavad. stilių</a:t>
            </a:r>
            <a:endParaRPr lang="en-US"/>
          </a:p>
        </p:txBody>
      </p:sp>
      <p:sp>
        <p:nvSpPr>
          <p:cNvPr id="3" name="Antrinis pavadinima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a:t>Spustelėję redag. ruoš. paantrš. stilių</a:t>
            </a:r>
            <a:endParaRPr lang="en-US"/>
          </a:p>
        </p:txBody>
      </p:sp>
      <p:sp>
        <p:nvSpPr>
          <p:cNvPr id="4" name="Datos vietos rezervavimo ženklas 3"/>
          <p:cNvSpPr>
            <a:spLocks noGrp="1"/>
          </p:cNvSpPr>
          <p:nvPr>
            <p:ph type="dt" sz="half" idx="10"/>
          </p:nvPr>
        </p:nvSpPr>
        <p:spPr/>
        <p:txBody>
          <a:bodyPr/>
          <a:lstStyle/>
          <a:p>
            <a:fld id="{81B48097-A59C-4790-8B66-B48B54A29FB0}" type="datetime1">
              <a:rPr lang="en-US" smtClean="0"/>
              <a:t>7/30/2026</a:t>
            </a:fld>
            <a:endParaRPr lang="en-US" dirty="0"/>
          </a:p>
        </p:txBody>
      </p:sp>
      <p:sp>
        <p:nvSpPr>
          <p:cNvPr id="5" name="Poraštės vietos rezervavimo ženklas 4"/>
          <p:cNvSpPr>
            <a:spLocks noGrp="1"/>
          </p:cNvSpPr>
          <p:nvPr>
            <p:ph type="ftr" sz="quarter" idx="11"/>
          </p:nvPr>
        </p:nvSpPr>
        <p:spPr/>
        <p:txBody>
          <a:bodyPr/>
          <a:lstStyle/>
          <a:p>
            <a:endParaRPr lang="en-US" dirty="0"/>
          </a:p>
        </p:txBody>
      </p:sp>
      <p:sp>
        <p:nvSpPr>
          <p:cNvPr id="6" name="Skaidrės numerio vietos rezervavimo ženklas 5"/>
          <p:cNvSpPr>
            <a:spLocks noGrp="1"/>
          </p:cNvSpPr>
          <p:nvPr>
            <p:ph type="sldNum" sz="quarter" idx="12"/>
          </p:nvPr>
        </p:nvSpPr>
        <p:spPr/>
        <p:txBody>
          <a:bodyPr/>
          <a:lstStyle/>
          <a:p>
            <a:fld id="{49EC5416-78B8-4F37-B286-A40543F63F6D}" type="slidenum">
              <a:rPr lang="en-US" smtClean="0"/>
              <a:pPr/>
              <a:t>‹#›</a:t>
            </a:fld>
            <a:endParaRPr lang="en-US" dirty="0"/>
          </a:p>
        </p:txBody>
      </p:sp>
    </p:spTree>
    <p:extLst>
      <p:ext uri="{BB962C8B-B14F-4D97-AF65-F5344CB8AC3E}">
        <p14:creationId xmlns:p14="http://schemas.microsoft.com/office/powerpoint/2010/main" val="32144665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a:t>Spustelėję redag. ruoš. pavad. stilių</a:t>
            </a:r>
            <a:endParaRPr lang="en-US"/>
          </a:p>
        </p:txBody>
      </p:sp>
      <p:sp>
        <p:nvSpPr>
          <p:cNvPr id="3" name="Vertikalaus teksto vietos rezervavimo ženklas 2"/>
          <p:cNvSpPr>
            <a:spLocks noGrp="1"/>
          </p:cNvSpPr>
          <p:nvPr>
            <p:ph type="body" orient="vert" idx="1"/>
          </p:nvPr>
        </p:nvSpPr>
        <p:spPr/>
        <p:txBody>
          <a:bodyPr vert="eaVert"/>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4" name="Datos vietos rezervavimo ženklas 3"/>
          <p:cNvSpPr>
            <a:spLocks noGrp="1"/>
          </p:cNvSpPr>
          <p:nvPr>
            <p:ph type="dt" sz="half" idx="10"/>
          </p:nvPr>
        </p:nvSpPr>
        <p:spPr/>
        <p:txBody>
          <a:bodyPr/>
          <a:lstStyle/>
          <a:p>
            <a:fld id="{9670FA96-763A-4BD7-864F-7E85EBE91AD2}" type="datetime1">
              <a:rPr lang="en-US" smtClean="0"/>
              <a:t>7/30/2026</a:t>
            </a:fld>
            <a:endParaRPr lang="en-US" dirty="0"/>
          </a:p>
        </p:txBody>
      </p:sp>
      <p:sp>
        <p:nvSpPr>
          <p:cNvPr id="5" name="Poraštės vietos rezervavimo ženklas 4"/>
          <p:cNvSpPr>
            <a:spLocks noGrp="1"/>
          </p:cNvSpPr>
          <p:nvPr>
            <p:ph type="ftr" sz="quarter" idx="11"/>
          </p:nvPr>
        </p:nvSpPr>
        <p:spPr/>
        <p:txBody>
          <a:bodyPr/>
          <a:lstStyle/>
          <a:p>
            <a:endParaRPr lang="en-US" dirty="0"/>
          </a:p>
        </p:txBody>
      </p:sp>
      <p:sp>
        <p:nvSpPr>
          <p:cNvPr id="6" name="Skaidrės numerio vietos rezervavimo ženklas 5"/>
          <p:cNvSpPr>
            <a:spLocks noGrp="1"/>
          </p:cNvSpPr>
          <p:nvPr>
            <p:ph type="sldNum" sz="quarter" idx="12"/>
          </p:nvPr>
        </p:nvSpPr>
        <p:spPr/>
        <p:txBody>
          <a:bodyPr/>
          <a:lstStyle/>
          <a:p>
            <a:fld id="{49EC5416-78B8-4F37-B286-A40543F63F6D}" type="slidenum">
              <a:rPr lang="en-US" smtClean="0"/>
              <a:pPr/>
              <a:t>‹#›</a:t>
            </a:fld>
            <a:endParaRPr lang="en-US" dirty="0"/>
          </a:p>
        </p:txBody>
      </p:sp>
    </p:spTree>
    <p:extLst>
      <p:ext uri="{BB962C8B-B14F-4D97-AF65-F5344CB8AC3E}">
        <p14:creationId xmlns:p14="http://schemas.microsoft.com/office/powerpoint/2010/main" val="1697822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8724900" y="365125"/>
            <a:ext cx="2628900" cy="5811838"/>
          </a:xfrm>
        </p:spPr>
        <p:txBody>
          <a:bodyPr vert="eaVert"/>
          <a:lstStyle/>
          <a:p>
            <a:r>
              <a:rPr lang="lt-LT"/>
              <a:t>Spustelėję redag. ruoš. pavad. stilių</a:t>
            </a:r>
            <a:endParaRPr lang="en-US"/>
          </a:p>
        </p:txBody>
      </p:sp>
      <p:sp>
        <p:nvSpPr>
          <p:cNvPr id="3" name="Vertikalaus teksto vietos rezervavimo ženklas 2"/>
          <p:cNvSpPr>
            <a:spLocks noGrp="1"/>
          </p:cNvSpPr>
          <p:nvPr>
            <p:ph type="body" orient="vert" idx="1"/>
          </p:nvPr>
        </p:nvSpPr>
        <p:spPr>
          <a:xfrm>
            <a:off x="838200" y="365125"/>
            <a:ext cx="7734300" cy="5811838"/>
          </a:xfrm>
        </p:spPr>
        <p:txBody>
          <a:bodyPr vert="eaVert"/>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4" name="Datos vietos rezervavimo ženklas 3"/>
          <p:cNvSpPr>
            <a:spLocks noGrp="1"/>
          </p:cNvSpPr>
          <p:nvPr>
            <p:ph type="dt" sz="half" idx="10"/>
          </p:nvPr>
        </p:nvSpPr>
        <p:spPr/>
        <p:txBody>
          <a:bodyPr/>
          <a:lstStyle/>
          <a:p>
            <a:fld id="{F90BAD97-9BAE-4CA2-82A7-C7F50EA3066C}" type="datetime1">
              <a:rPr lang="en-US" smtClean="0"/>
              <a:t>7/30/2026</a:t>
            </a:fld>
            <a:endParaRPr lang="en-US" dirty="0"/>
          </a:p>
        </p:txBody>
      </p:sp>
      <p:sp>
        <p:nvSpPr>
          <p:cNvPr id="5" name="Poraštės vietos rezervavimo ženklas 4"/>
          <p:cNvSpPr>
            <a:spLocks noGrp="1"/>
          </p:cNvSpPr>
          <p:nvPr>
            <p:ph type="ftr" sz="quarter" idx="11"/>
          </p:nvPr>
        </p:nvSpPr>
        <p:spPr/>
        <p:txBody>
          <a:bodyPr/>
          <a:lstStyle/>
          <a:p>
            <a:endParaRPr lang="en-US" dirty="0"/>
          </a:p>
        </p:txBody>
      </p:sp>
      <p:sp>
        <p:nvSpPr>
          <p:cNvPr id="6" name="Skaidrės numerio vietos rezervavimo ženklas 5"/>
          <p:cNvSpPr>
            <a:spLocks noGrp="1"/>
          </p:cNvSpPr>
          <p:nvPr>
            <p:ph type="sldNum" sz="quarter" idx="12"/>
          </p:nvPr>
        </p:nvSpPr>
        <p:spPr/>
        <p:txBody>
          <a:bodyPr/>
          <a:lstStyle/>
          <a:p>
            <a:fld id="{49EC5416-78B8-4F37-B286-A40543F63F6D}" type="slidenum">
              <a:rPr lang="en-US" smtClean="0"/>
              <a:pPr/>
              <a:t>‹#›</a:t>
            </a:fld>
            <a:endParaRPr lang="en-US" dirty="0"/>
          </a:p>
        </p:txBody>
      </p:sp>
    </p:spTree>
    <p:extLst>
      <p:ext uri="{BB962C8B-B14F-4D97-AF65-F5344CB8AC3E}">
        <p14:creationId xmlns:p14="http://schemas.microsoft.com/office/powerpoint/2010/main" val="4199756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a:t>Spustelėję redag. ruoš. pavad. stilių</a:t>
            </a:r>
            <a:endParaRPr lang="en-US"/>
          </a:p>
        </p:txBody>
      </p:sp>
      <p:sp>
        <p:nvSpPr>
          <p:cNvPr id="3" name="Turinio vietos rezervavimo ženklas 2"/>
          <p:cNvSpPr>
            <a:spLocks noGrp="1"/>
          </p:cNvSpPr>
          <p:nvPr>
            <p:ph idx="1"/>
          </p:nvPr>
        </p:nvSpPr>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4" name="Datos vietos rezervavimo ženklas 3"/>
          <p:cNvSpPr>
            <a:spLocks noGrp="1"/>
          </p:cNvSpPr>
          <p:nvPr>
            <p:ph type="dt" sz="half" idx="10"/>
          </p:nvPr>
        </p:nvSpPr>
        <p:spPr/>
        <p:txBody>
          <a:bodyPr/>
          <a:lstStyle/>
          <a:p>
            <a:fld id="{08A96441-7E17-4D05-A3AC-D8E660C5CFA1}" type="datetime1">
              <a:rPr lang="en-US" smtClean="0"/>
              <a:t>7/30/2026</a:t>
            </a:fld>
            <a:endParaRPr lang="en-US" dirty="0"/>
          </a:p>
        </p:txBody>
      </p:sp>
      <p:sp>
        <p:nvSpPr>
          <p:cNvPr id="5" name="Poraštės vietos rezervavimo ženklas 4"/>
          <p:cNvSpPr>
            <a:spLocks noGrp="1"/>
          </p:cNvSpPr>
          <p:nvPr>
            <p:ph type="ftr" sz="quarter" idx="11"/>
          </p:nvPr>
        </p:nvSpPr>
        <p:spPr/>
        <p:txBody>
          <a:bodyPr/>
          <a:lstStyle/>
          <a:p>
            <a:endParaRPr lang="en-US" dirty="0"/>
          </a:p>
        </p:txBody>
      </p:sp>
      <p:sp>
        <p:nvSpPr>
          <p:cNvPr id="6" name="Skaidrės numerio vietos rezervavimo ženklas 5"/>
          <p:cNvSpPr>
            <a:spLocks noGrp="1"/>
          </p:cNvSpPr>
          <p:nvPr>
            <p:ph type="sldNum" sz="quarter" idx="12"/>
          </p:nvPr>
        </p:nvSpPr>
        <p:spPr>
          <a:xfrm>
            <a:off x="8610600" y="6476134"/>
            <a:ext cx="2743200" cy="365125"/>
          </a:xfrm>
        </p:spPr>
        <p:txBody>
          <a:bodyPr/>
          <a:lstStyle>
            <a:lvl1pPr>
              <a:defRPr sz="2000">
                <a:solidFill>
                  <a:schemeClr val="accent4"/>
                </a:solidFill>
              </a:defRPr>
            </a:lvl1pPr>
          </a:lstStyle>
          <a:p>
            <a:fld id="{49EC5416-78B8-4F37-B286-A40543F63F6D}" type="slidenum">
              <a:rPr lang="en-US" smtClean="0"/>
              <a:pPr/>
              <a:t>‹#›</a:t>
            </a:fld>
            <a:endParaRPr lang="en-US" dirty="0"/>
          </a:p>
        </p:txBody>
      </p:sp>
    </p:spTree>
    <p:extLst>
      <p:ext uri="{BB962C8B-B14F-4D97-AF65-F5344CB8AC3E}">
        <p14:creationId xmlns:p14="http://schemas.microsoft.com/office/powerpoint/2010/main" val="41471708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1850" y="1709738"/>
            <a:ext cx="10515600" cy="2852737"/>
          </a:xfrm>
        </p:spPr>
        <p:txBody>
          <a:bodyPr anchor="b"/>
          <a:lstStyle>
            <a:lvl1pPr>
              <a:defRPr sz="6000"/>
            </a:lvl1pPr>
          </a:lstStyle>
          <a:p>
            <a:r>
              <a:rPr lang="lt-LT"/>
              <a:t>Spustelėję redag. ruoš. pavad. stilių</a:t>
            </a:r>
            <a:endParaRPr lang="en-US"/>
          </a:p>
        </p:txBody>
      </p:sp>
      <p:sp>
        <p:nvSpPr>
          <p:cNvPr id="3" name="Teksto vietos rezervavimo ženklas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t-LT"/>
              <a:t>Spustelėję redag. ruoš. teksto stilių</a:t>
            </a:r>
          </a:p>
        </p:txBody>
      </p:sp>
      <p:sp>
        <p:nvSpPr>
          <p:cNvPr id="4" name="Datos vietos rezervavimo ženklas 3"/>
          <p:cNvSpPr>
            <a:spLocks noGrp="1"/>
          </p:cNvSpPr>
          <p:nvPr>
            <p:ph type="dt" sz="half" idx="10"/>
          </p:nvPr>
        </p:nvSpPr>
        <p:spPr/>
        <p:txBody>
          <a:bodyPr/>
          <a:lstStyle/>
          <a:p>
            <a:fld id="{BA609923-A281-47E4-89BE-1B3E916C1E95}" type="datetime1">
              <a:rPr lang="en-US" smtClean="0"/>
              <a:t>7/30/2026</a:t>
            </a:fld>
            <a:endParaRPr lang="en-US" dirty="0"/>
          </a:p>
        </p:txBody>
      </p:sp>
      <p:sp>
        <p:nvSpPr>
          <p:cNvPr id="5" name="Poraštės vietos rezervavimo ženklas 4"/>
          <p:cNvSpPr>
            <a:spLocks noGrp="1"/>
          </p:cNvSpPr>
          <p:nvPr>
            <p:ph type="ftr" sz="quarter" idx="11"/>
          </p:nvPr>
        </p:nvSpPr>
        <p:spPr/>
        <p:txBody>
          <a:bodyPr/>
          <a:lstStyle/>
          <a:p>
            <a:endParaRPr lang="en-US" dirty="0"/>
          </a:p>
        </p:txBody>
      </p:sp>
      <p:sp>
        <p:nvSpPr>
          <p:cNvPr id="6" name="Skaidrės numerio vietos rezervavimo ženklas 5"/>
          <p:cNvSpPr>
            <a:spLocks noGrp="1"/>
          </p:cNvSpPr>
          <p:nvPr>
            <p:ph type="sldNum" sz="quarter" idx="12"/>
          </p:nvPr>
        </p:nvSpPr>
        <p:spPr/>
        <p:txBody>
          <a:bodyPr/>
          <a:lstStyle/>
          <a:p>
            <a:fld id="{49EC5416-78B8-4F37-B286-A40543F63F6D}" type="slidenum">
              <a:rPr lang="en-US" smtClean="0"/>
              <a:pPr/>
              <a:t>‹#›</a:t>
            </a:fld>
            <a:endParaRPr lang="en-US" dirty="0"/>
          </a:p>
        </p:txBody>
      </p:sp>
    </p:spTree>
    <p:extLst>
      <p:ext uri="{BB962C8B-B14F-4D97-AF65-F5344CB8AC3E}">
        <p14:creationId xmlns:p14="http://schemas.microsoft.com/office/powerpoint/2010/main" val="2070059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a:t>Spustelėję redag. ruoš. pavad. stilių</a:t>
            </a:r>
            <a:endParaRPr lang="en-US"/>
          </a:p>
        </p:txBody>
      </p:sp>
      <p:sp>
        <p:nvSpPr>
          <p:cNvPr id="3" name="Turinio vietos rezervavimo ženklas 2"/>
          <p:cNvSpPr>
            <a:spLocks noGrp="1"/>
          </p:cNvSpPr>
          <p:nvPr>
            <p:ph sz="half" idx="1"/>
          </p:nvPr>
        </p:nvSpPr>
        <p:spPr>
          <a:xfrm>
            <a:off x="838200" y="1825625"/>
            <a:ext cx="5181600" cy="4351338"/>
          </a:xfrm>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4" name="Turinio vietos rezervavimo ženklas 3"/>
          <p:cNvSpPr>
            <a:spLocks noGrp="1"/>
          </p:cNvSpPr>
          <p:nvPr>
            <p:ph sz="half" idx="2"/>
          </p:nvPr>
        </p:nvSpPr>
        <p:spPr>
          <a:xfrm>
            <a:off x="6172200" y="1825625"/>
            <a:ext cx="5181600" cy="4351338"/>
          </a:xfrm>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5" name="Datos vietos rezervavimo ženklas 4"/>
          <p:cNvSpPr>
            <a:spLocks noGrp="1"/>
          </p:cNvSpPr>
          <p:nvPr>
            <p:ph type="dt" sz="half" idx="10"/>
          </p:nvPr>
        </p:nvSpPr>
        <p:spPr/>
        <p:txBody>
          <a:bodyPr/>
          <a:lstStyle/>
          <a:p>
            <a:fld id="{EA5FCB7B-370A-4DB2-911E-325CF50511AB}" type="datetime1">
              <a:rPr lang="en-US" smtClean="0"/>
              <a:t>7/30/2026</a:t>
            </a:fld>
            <a:endParaRPr lang="en-US" dirty="0"/>
          </a:p>
        </p:txBody>
      </p:sp>
      <p:sp>
        <p:nvSpPr>
          <p:cNvPr id="6" name="Poraštės vietos rezervavimo ženklas 5"/>
          <p:cNvSpPr>
            <a:spLocks noGrp="1"/>
          </p:cNvSpPr>
          <p:nvPr>
            <p:ph type="ftr" sz="quarter" idx="11"/>
          </p:nvPr>
        </p:nvSpPr>
        <p:spPr/>
        <p:txBody>
          <a:bodyPr/>
          <a:lstStyle/>
          <a:p>
            <a:endParaRPr lang="en-US" dirty="0"/>
          </a:p>
        </p:txBody>
      </p:sp>
      <p:sp>
        <p:nvSpPr>
          <p:cNvPr id="7" name="Skaidrės numerio vietos rezervavimo ženklas 6"/>
          <p:cNvSpPr>
            <a:spLocks noGrp="1"/>
          </p:cNvSpPr>
          <p:nvPr>
            <p:ph type="sldNum" sz="quarter" idx="12"/>
          </p:nvPr>
        </p:nvSpPr>
        <p:spPr/>
        <p:txBody>
          <a:bodyPr/>
          <a:lstStyle/>
          <a:p>
            <a:fld id="{49EC5416-78B8-4F37-B286-A40543F63F6D}" type="slidenum">
              <a:rPr lang="en-US" smtClean="0"/>
              <a:pPr/>
              <a:t>‹#›</a:t>
            </a:fld>
            <a:endParaRPr lang="en-US" dirty="0"/>
          </a:p>
        </p:txBody>
      </p:sp>
    </p:spTree>
    <p:extLst>
      <p:ext uri="{BB962C8B-B14F-4D97-AF65-F5344CB8AC3E}">
        <p14:creationId xmlns:p14="http://schemas.microsoft.com/office/powerpoint/2010/main" val="459602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365125"/>
            <a:ext cx="10515600" cy="1325563"/>
          </a:xfrm>
        </p:spPr>
        <p:txBody>
          <a:bodyPr/>
          <a:lstStyle/>
          <a:p>
            <a:r>
              <a:rPr lang="lt-LT"/>
              <a:t>Spustelėję redag. ruoš. pavad. stilių</a:t>
            </a:r>
            <a:endParaRPr lang="en-US"/>
          </a:p>
        </p:txBody>
      </p:sp>
      <p:sp>
        <p:nvSpPr>
          <p:cNvPr id="3" name="Teksto vietos rezervavimo ženklas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Spustelėję redag. ruoš. teksto stilių</a:t>
            </a:r>
          </a:p>
        </p:txBody>
      </p:sp>
      <p:sp>
        <p:nvSpPr>
          <p:cNvPr id="4" name="Turinio vietos rezervavimo ženklas 3"/>
          <p:cNvSpPr>
            <a:spLocks noGrp="1"/>
          </p:cNvSpPr>
          <p:nvPr>
            <p:ph sz="half" idx="2"/>
          </p:nvPr>
        </p:nvSpPr>
        <p:spPr>
          <a:xfrm>
            <a:off x="839788" y="2505075"/>
            <a:ext cx="5157787" cy="3684588"/>
          </a:xfrm>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5" name="Teksto vietos rezervavimo ženklas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Spustelėję redag. ruoš. teksto stilių</a:t>
            </a:r>
          </a:p>
        </p:txBody>
      </p:sp>
      <p:sp>
        <p:nvSpPr>
          <p:cNvPr id="6" name="Turinio vietos rezervavimo ženklas 5"/>
          <p:cNvSpPr>
            <a:spLocks noGrp="1"/>
          </p:cNvSpPr>
          <p:nvPr>
            <p:ph sz="quarter" idx="4"/>
          </p:nvPr>
        </p:nvSpPr>
        <p:spPr>
          <a:xfrm>
            <a:off x="6172200" y="2505075"/>
            <a:ext cx="5183188" cy="3684588"/>
          </a:xfrm>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7" name="Datos vietos rezervavimo ženklas 6"/>
          <p:cNvSpPr>
            <a:spLocks noGrp="1"/>
          </p:cNvSpPr>
          <p:nvPr>
            <p:ph type="dt" sz="half" idx="10"/>
          </p:nvPr>
        </p:nvSpPr>
        <p:spPr/>
        <p:txBody>
          <a:bodyPr/>
          <a:lstStyle/>
          <a:p>
            <a:fld id="{1B136224-E9E6-424E-8709-6D41B04A8971}" type="datetime1">
              <a:rPr lang="en-US" smtClean="0"/>
              <a:t>7/30/2026</a:t>
            </a:fld>
            <a:endParaRPr lang="en-US" dirty="0"/>
          </a:p>
        </p:txBody>
      </p:sp>
      <p:sp>
        <p:nvSpPr>
          <p:cNvPr id="8" name="Poraštės vietos rezervavimo ženklas 7"/>
          <p:cNvSpPr>
            <a:spLocks noGrp="1"/>
          </p:cNvSpPr>
          <p:nvPr>
            <p:ph type="ftr" sz="quarter" idx="11"/>
          </p:nvPr>
        </p:nvSpPr>
        <p:spPr/>
        <p:txBody>
          <a:bodyPr/>
          <a:lstStyle/>
          <a:p>
            <a:endParaRPr lang="en-US" dirty="0"/>
          </a:p>
        </p:txBody>
      </p:sp>
      <p:sp>
        <p:nvSpPr>
          <p:cNvPr id="9" name="Skaidrės numerio vietos rezervavimo ženklas 8"/>
          <p:cNvSpPr>
            <a:spLocks noGrp="1"/>
          </p:cNvSpPr>
          <p:nvPr>
            <p:ph type="sldNum" sz="quarter" idx="12"/>
          </p:nvPr>
        </p:nvSpPr>
        <p:spPr/>
        <p:txBody>
          <a:bodyPr/>
          <a:lstStyle/>
          <a:p>
            <a:fld id="{49EC5416-78B8-4F37-B286-A40543F63F6D}" type="slidenum">
              <a:rPr lang="en-US" smtClean="0"/>
              <a:pPr/>
              <a:t>‹#›</a:t>
            </a:fld>
            <a:endParaRPr lang="en-US" dirty="0"/>
          </a:p>
        </p:txBody>
      </p:sp>
    </p:spTree>
    <p:extLst>
      <p:ext uri="{BB962C8B-B14F-4D97-AF65-F5344CB8AC3E}">
        <p14:creationId xmlns:p14="http://schemas.microsoft.com/office/powerpoint/2010/main" val="26985297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a:t>Spustelėję redag. ruoš. pavad. stilių</a:t>
            </a:r>
            <a:endParaRPr lang="en-US"/>
          </a:p>
        </p:txBody>
      </p:sp>
      <p:sp>
        <p:nvSpPr>
          <p:cNvPr id="3" name="Datos vietos rezervavimo ženklas 2"/>
          <p:cNvSpPr>
            <a:spLocks noGrp="1"/>
          </p:cNvSpPr>
          <p:nvPr>
            <p:ph type="dt" sz="half" idx="10"/>
          </p:nvPr>
        </p:nvSpPr>
        <p:spPr/>
        <p:txBody>
          <a:bodyPr/>
          <a:lstStyle/>
          <a:p>
            <a:fld id="{2F9440CD-0A57-40AC-A2F2-4F4A2C8F62BD}" type="datetime1">
              <a:rPr lang="en-US" smtClean="0"/>
              <a:t>7/30/2026</a:t>
            </a:fld>
            <a:endParaRPr lang="en-US" dirty="0"/>
          </a:p>
        </p:txBody>
      </p:sp>
      <p:sp>
        <p:nvSpPr>
          <p:cNvPr id="4" name="Poraštės vietos rezervavimo ženklas 3"/>
          <p:cNvSpPr>
            <a:spLocks noGrp="1"/>
          </p:cNvSpPr>
          <p:nvPr>
            <p:ph type="ftr" sz="quarter" idx="11"/>
          </p:nvPr>
        </p:nvSpPr>
        <p:spPr/>
        <p:txBody>
          <a:bodyPr/>
          <a:lstStyle/>
          <a:p>
            <a:endParaRPr lang="en-US" dirty="0"/>
          </a:p>
        </p:txBody>
      </p:sp>
      <p:sp>
        <p:nvSpPr>
          <p:cNvPr id="5" name="Skaidrės numerio vietos rezervavimo ženklas 4"/>
          <p:cNvSpPr>
            <a:spLocks noGrp="1"/>
          </p:cNvSpPr>
          <p:nvPr>
            <p:ph type="sldNum" sz="quarter" idx="12"/>
          </p:nvPr>
        </p:nvSpPr>
        <p:spPr/>
        <p:txBody>
          <a:bodyPr/>
          <a:lstStyle/>
          <a:p>
            <a:fld id="{49EC5416-78B8-4F37-B286-A40543F63F6D}" type="slidenum">
              <a:rPr lang="en-US" smtClean="0"/>
              <a:pPr/>
              <a:t>‹#›</a:t>
            </a:fld>
            <a:endParaRPr lang="en-US" dirty="0"/>
          </a:p>
        </p:txBody>
      </p:sp>
    </p:spTree>
    <p:extLst>
      <p:ext uri="{BB962C8B-B14F-4D97-AF65-F5344CB8AC3E}">
        <p14:creationId xmlns:p14="http://schemas.microsoft.com/office/powerpoint/2010/main" val="444459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p:cNvSpPr>
            <a:spLocks noGrp="1"/>
          </p:cNvSpPr>
          <p:nvPr>
            <p:ph type="dt" sz="half" idx="10"/>
          </p:nvPr>
        </p:nvSpPr>
        <p:spPr/>
        <p:txBody>
          <a:bodyPr/>
          <a:lstStyle/>
          <a:p>
            <a:fld id="{54B4DA80-D399-46E9-9E70-3B63BFC972CB}" type="datetime1">
              <a:rPr lang="en-US" smtClean="0"/>
              <a:t>7/30/2026</a:t>
            </a:fld>
            <a:endParaRPr lang="en-US" dirty="0"/>
          </a:p>
        </p:txBody>
      </p:sp>
      <p:sp>
        <p:nvSpPr>
          <p:cNvPr id="3" name="Poraštės vietos rezervavimo ženklas 2"/>
          <p:cNvSpPr>
            <a:spLocks noGrp="1"/>
          </p:cNvSpPr>
          <p:nvPr>
            <p:ph type="ftr" sz="quarter" idx="11"/>
          </p:nvPr>
        </p:nvSpPr>
        <p:spPr/>
        <p:txBody>
          <a:bodyPr/>
          <a:lstStyle/>
          <a:p>
            <a:endParaRPr lang="en-US" dirty="0"/>
          </a:p>
        </p:txBody>
      </p:sp>
      <p:sp>
        <p:nvSpPr>
          <p:cNvPr id="4" name="Skaidrės numerio vietos rezervavimo ženklas 3"/>
          <p:cNvSpPr>
            <a:spLocks noGrp="1"/>
          </p:cNvSpPr>
          <p:nvPr>
            <p:ph type="sldNum" sz="quarter" idx="12"/>
          </p:nvPr>
        </p:nvSpPr>
        <p:spPr/>
        <p:txBody>
          <a:bodyPr/>
          <a:lstStyle/>
          <a:p>
            <a:fld id="{49EC5416-78B8-4F37-B286-A40543F63F6D}" type="slidenum">
              <a:rPr lang="en-US" smtClean="0"/>
              <a:pPr/>
              <a:t>‹#›</a:t>
            </a:fld>
            <a:endParaRPr lang="en-US" dirty="0"/>
          </a:p>
        </p:txBody>
      </p:sp>
    </p:spTree>
    <p:extLst>
      <p:ext uri="{BB962C8B-B14F-4D97-AF65-F5344CB8AC3E}">
        <p14:creationId xmlns:p14="http://schemas.microsoft.com/office/powerpoint/2010/main" val="11391950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457200"/>
            <a:ext cx="3932237" cy="1600200"/>
          </a:xfrm>
        </p:spPr>
        <p:txBody>
          <a:bodyPr anchor="b"/>
          <a:lstStyle>
            <a:lvl1pPr>
              <a:defRPr sz="3200"/>
            </a:lvl1pPr>
          </a:lstStyle>
          <a:p>
            <a:r>
              <a:rPr lang="lt-LT"/>
              <a:t>Spustelėję redag. ruoš. pavad. stilių</a:t>
            </a:r>
            <a:endParaRPr lang="en-US"/>
          </a:p>
        </p:txBody>
      </p:sp>
      <p:sp>
        <p:nvSpPr>
          <p:cNvPr id="3" name="Turinio vietos rezervavimo ženklas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4" name="Teksto vietos rezervavimo ženkla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Spustelėję redag. ruoš. teksto stilių</a:t>
            </a:r>
          </a:p>
        </p:txBody>
      </p:sp>
      <p:sp>
        <p:nvSpPr>
          <p:cNvPr id="5" name="Datos vietos rezervavimo ženklas 4"/>
          <p:cNvSpPr>
            <a:spLocks noGrp="1"/>
          </p:cNvSpPr>
          <p:nvPr>
            <p:ph type="dt" sz="half" idx="10"/>
          </p:nvPr>
        </p:nvSpPr>
        <p:spPr/>
        <p:txBody>
          <a:bodyPr/>
          <a:lstStyle/>
          <a:p>
            <a:fld id="{46FDB782-E487-47DE-8446-02B6F452FF5E}" type="datetime1">
              <a:rPr lang="en-US" smtClean="0"/>
              <a:t>7/30/2026</a:t>
            </a:fld>
            <a:endParaRPr lang="en-US" dirty="0"/>
          </a:p>
        </p:txBody>
      </p:sp>
      <p:sp>
        <p:nvSpPr>
          <p:cNvPr id="6" name="Poraštės vietos rezervavimo ženklas 5"/>
          <p:cNvSpPr>
            <a:spLocks noGrp="1"/>
          </p:cNvSpPr>
          <p:nvPr>
            <p:ph type="ftr" sz="quarter" idx="11"/>
          </p:nvPr>
        </p:nvSpPr>
        <p:spPr/>
        <p:txBody>
          <a:bodyPr/>
          <a:lstStyle/>
          <a:p>
            <a:endParaRPr lang="en-US" dirty="0"/>
          </a:p>
        </p:txBody>
      </p:sp>
      <p:sp>
        <p:nvSpPr>
          <p:cNvPr id="7" name="Skaidrės numerio vietos rezervavimo ženklas 6"/>
          <p:cNvSpPr>
            <a:spLocks noGrp="1"/>
          </p:cNvSpPr>
          <p:nvPr>
            <p:ph type="sldNum" sz="quarter" idx="12"/>
          </p:nvPr>
        </p:nvSpPr>
        <p:spPr/>
        <p:txBody>
          <a:bodyPr/>
          <a:lstStyle/>
          <a:p>
            <a:fld id="{49EC5416-78B8-4F37-B286-A40543F63F6D}" type="slidenum">
              <a:rPr lang="en-US" smtClean="0"/>
              <a:pPr/>
              <a:t>‹#›</a:t>
            </a:fld>
            <a:endParaRPr lang="en-US" dirty="0"/>
          </a:p>
        </p:txBody>
      </p:sp>
    </p:spTree>
    <p:extLst>
      <p:ext uri="{BB962C8B-B14F-4D97-AF65-F5344CB8AC3E}">
        <p14:creationId xmlns:p14="http://schemas.microsoft.com/office/powerpoint/2010/main" val="2927448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457200"/>
            <a:ext cx="3932237" cy="1600200"/>
          </a:xfrm>
        </p:spPr>
        <p:txBody>
          <a:bodyPr anchor="b"/>
          <a:lstStyle>
            <a:lvl1pPr>
              <a:defRPr sz="3200"/>
            </a:lvl1pPr>
          </a:lstStyle>
          <a:p>
            <a:r>
              <a:rPr lang="lt-LT"/>
              <a:t>Spustelėję redag. ruoš. pavad. stilių</a:t>
            </a:r>
            <a:endParaRPr lang="en-US"/>
          </a:p>
        </p:txBody>
      </p:sp>
      <p:sp>
        <p:nvSpPr>
          <p:cNvPr id="3" name="Paveikslėlio vietos rezervavimo ženklas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ksto vietos rezervavimo ženkla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Spustelėję redag. ruoš. teksto stilių</a:t>
            </a:r>
          </a:p>
        </p:txBody>
      </p:sp>
      <p:sp>
        <p:nvSpPr>
          <p:cNvPr id="5" name="Datos vietos rezervavimo ženklas 4"/>
          <p:cNvSpPr>
            <a:spLocks noGrp="1"/>
          </p:cNvSpPr>
          <p:nvPr>
            <p:ph type="dt" sz="half" idx="10"/>
          </p:nvPr>
        </p:nvSpPr>
        <p:spPr/>
        <p:txBody>
          <a:bodyPr/>
          <a:lstStyle/>
          <a:p>
            <a:fld id="{04D90C7E-C860-4C78-A935-72A0E50B01FE}" type="datetime1">
              <a:rPr lang="en-US" smtClean="0"/>
              <a:t>7/30/2026</a:t>
            </a:fld>
            <a:endParaRPr lang="en-US" dirty="0"/>
          </a:p>
        </p:txBody>
      </p:sp>
      <p:sp>
        <p:nvSpPr>
          <p:cNvPr id="6" name="Poraštės vietos rezervavimo ženklas 5"/>
          <p:cNvSpPr>
            <a:spLocks noGrp="1"/>
          </p:cNvSpPr>
          <p:nvPr>
            <p:ph type="ftr" sz="quarter" idx="11"/>
          </p:nvPr>
        </p:nvSpPr>
        <p:spPr/>
        <p:txBody>
          <a:bodyPr/>
          <a:lstStyle/>
          <a:p>
            <a:endParaRPr lang="en-US" dirty="0"/>
          </a:p>
        </p:txBody>
      </p:sp>
      <p:sp>
        <p:nvSpPr>
          <p:cNvPr id="7" name="Skaidrės numerio vietos rezervavimo ženklas 6"/>
          <p:cNvSpPr>
            <a:spLocks noGrp="1"/>
          </p:cNvSpPr>
          <p:nvPr>
            <p:ph type="sldNum" sz="quarter" idx="12"/>
          </p:nvPr>
        </p:nvSpPr>
        <p:spPr/>
        <p:txBody>
          <a:bodyPr/>
          <a:lstStyle/>
          <a:p>
            <a:fld id="{49EC5416-78B8-4F37-B286-A40543F63F6D}" type="slidenum">
              <a:rPr lang="en-US" smtClean="0"/>
              <a:pPr/>
              <a:t>‹#›</a:t>
            </a:fld>
            <a:endParaRPr lang="en-US" dirty="0"/>
          </a:p>
        </p:txBody>
      </p:sp>
    </p:spTree>
    <p:extLst>
      <p:ext uri="{BB962C8B-B14F-4D97-AF65-F5344CB8AC3E}">
        <p14:creationId xmlns:p14="http://schemas.microsoft.com/office/powerpoint/2010/main" val="38517454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16200000" scaled="1"/>
          <a:tileRect/>
        </a:gradFill>
        <a:effectLst/>
      </p:bgPr>
    </p:bg>
    <p:spTree>
      <p:nvGrpSpPr>
        <p:cNvPr id="1" name=""/>
        <p:cNvGrpSpPr/>
        <p:nvPr/>
      </p:nvGrpSpPr>
      <p:grpSpPr>
        <a:xfrm>
          <a:off x="0" y="0"/>
          <a:ext cx="0" cy="0"/>
          <a:chOff x="0" y="0"/>
          <a:chExt cx="0" cy="0"/>
        </a:xfrm>
      </p:grpSpPr>
      <p:sp>
        <p:nvSpPr>
          <p:cNvPr id="2" name="Pavadinimo vietos rezervavimo ženkla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t-LT"/>
              <a:t>Spustelėję redag. ruoš. pavad. stilių</a:t>
            </a:r>
            <a:endParaRPr lang="en-US"/>
          </a:p>
        </p:txBody>
      </p:sp>
      <p:sp>
        <p:nvSpPr>
          <p:cNvPr id="3" name="Teksto vietos rezervavimo ženklas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4" name="Datos vietos rezervavimo ženklas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6380D9-86CC-4D59-98DA-ACB99F0C421E}" type="datetime1">
              <a:rPr lang="en-US" smtClean="0"/>
              <a:t>7/30/2026</a:t>
            </a:fld>
            <a:endParaRPr lang="en-US" dirty="0"/>
          </a:p>
        </p:txBody>
      </p:sp>
      <p:sp>
        <p:nvSpPr>
          <p:cNvPr id="5" name="Poraštės vietos rezervavimo ženklas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kaidrės numerio vietos rezervavimo ženklas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EC5416-78B8-4F37-B286-A40543F63F6D}" type="slidenum">
              <a:rPr lang="en-US" smtClean="0"/>
              <a:pPr/>
              <a:t>‹#›</a:t>
            </a:fld>
            <a:endParaRPr lang="en-US" dirty="0"/>
          </a:p>
        </p:txBody>
      </p:sp>
    </p:spTree>
    <p:extLst>
      <p:ext uri="{BB962C8B-B14F-4D97-AF65-F5344CB8AC3E}">
        <p14:creationId xmlns:p14="http://schemas.microsoft.com/office/powerpoint/2010/main" val="9753462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7.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1.pn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8" Type="http://schemas.openxmlformats.org/officeDocument/2006/relationships/slide" Target="slide52.xml"/><Relationship Id="rId3" Type="http://schemas.openxmlformats.org/officeDocument/2006/relationships/slide" Target="slide3.xml"/><Relationship Id="rId7" Type="http://schemas.openxmlformats.org/officeDocument/2006/relationships/slide" Target="slide48.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slide" Target="slide43.xml"/><Relationship Id="rId5" Type="http://schemas.openxmlformats.org/officeDocument/2006/relationships/slide" Target="slide37.xml"/><Relationship Id="rId4" Type="http://schemas.openxmlformats.org/officeDocument/2006/relationships/slide" Target="slide5.xml"/><Relationship Id="rId9" Type="http://schemas.openxmlformats.org/officeDocument/2006/relationships/slide" Target="slide58.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1.png"/><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7.png"/><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8.png"/></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2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slide" Target="slide32.xml"/><Relationship Id="rId4" Type="http://schemas.openxmlformats.org/officeDocument/2006/relationships/slide" Target="slide30.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2.png"/><Relationship Id="rId4" Type="http://schemas.openxmlformats.org/officeDocument/2006/relationships/diagramData" Target="../diagrams/data1.xml"/><Relationship Id="rId9" Type="http://schemas.openxmlformats.org/officeDocument/2006/relationships/hyperlink" Target="https://viesiejipirkimai.lt/epps/home.do"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3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58.png"/></Relationships>
</file>

<file path=ppt/slides/_rels/slide32.xml.rels><?xml version="1.0" encoding="UTF-8" standalone="yes"?>
<Relationships xmlns="http://schemas.openxmlformats.org/package/2006/relationships"><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3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slide" Target="slide29.xml"/><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67.png"/><Relationship Id="rId4" Type="http://schemas.openxmlformats.org/officeDocument/2006/relationships/image" Target="../media/image66.png"/></Relationships>
</file>

<file path=ppt/slides/_rels/slide3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3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1.png"/></Relationships>
</file>

<file path=ppt/slides/_rels/slide3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media/image77.png"/><Relationship Id="rId13" Type="http://schemas.openxmlformats.org/officeDocument/2006/relationships/image" Target="../media/image82.png"/><Relationship Id="rId3" Type="http://schemas.openxmlformats.org/officeDocument/2006/relationships/image" Target="../media/image73.png"/><Relationship Id="rId7" Type="http://schemas.openxmlformats.org/officeDocument/2006/relationships/image" Target="../media/image76.png"/><Relationship Id="rId12" Type="http://schemas.openxmlformats.org/officeDocument/2006/relationships/image" Target="../media/image81.png"/><Relationship Id="rId2" Type="http://schemas.openxmlformats.org/officeDocument/2006/relationships/image" Target="../media/image72.png"/><Relationship Id="rId1" Type="http://schemas.openxmlformats.org/officeDocument/2006/relationships/slideLayout" Target="../slideLayouts/slideLayout2.xml"/><Relationship Id="rId6" Type="http://schemas.openxmlformats.org/officeDocument/2006/relationships/image" Target="../media/image75.png"/><Relationship Id="rId11" Type="http://schemas.openxmlformats.org/officeDocument/2006/relationships/image" Target="../media/image80.png"/><Relationship Id="rId5" Type="http://schemas.openxmlformats.org/officeDocument/2006/relationships/image" Target="../media/image74.png"/><Relationship Id="rId10" Type="http://schemas.openxmlformats.org/officeDocument/2006/relationships/image" Target="../media/image79.png"/><Relationship Id="rId4" Type="http://schemas.openxmlformats.org/officeDocument/2006/relationships/image" Target="../media/image1.png"/><Relationship Id="rId9" Type="http://schemas.openxmlformats.org/officeDocument/2006/relationships/image" Target="../media/image78.png"/></Relationships>
</file>

<file path=ppt/slides/_rels/slide39.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4.png"/></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diagramColors" Target="../diagrams/colors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6.png"/></Relationships>
</file>

<file path=ppt/slides/_rels/slide41.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89.png"/><Relationship Id="rId4" Type="http://schemas.openxmlformats.org/officeDocument/2006/relationships/image" Target="../media/image88.png"/></Relationships>
</file>

<file path=ppt/slides/_rels/slide43.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1.png"/><Relationship Id="rId7" Type="http://schemas.openxmlformats.org/officeDocument/2006/relationships/image" Target="../media/image9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96.png"/><Relationship Id="rId4" Type="http://schemas.openxmlformats.org/officeDocument/2006/relationships/image" Target="../media/image95.png"/></Relationships>
</file>

<file path=ppt/slides/_rels/slide45.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image" Target="../media/image97.png"/><Relationship Id="rId7" Type="http://schemas.openxmlformats.org/officeDocument/2006/relationships/image" Target="../media/image100.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1.png"/></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2.png"/></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08.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105.png"/></Relationships>
</file>

<file path=ppt/slides/_rels/slide48.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11.png"/><Relationship Id="rId4" Type="http://schemas.openxmlformats.org/officeDocument/2006/relationships/image" Target="../media/image110.png"/></Relationships>
</file>

<file path=ppt/slides/_rels/slide49.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13.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17.png"/><Relationship Id="rId5" Type="http://schemas.openxmlformats.org/officeDocument/2006/relationships/image" Target="../media/image116.png"/><Relationship Id="rId4" Type="http://schemas.openxmlformats.org/officeDocument/2006/relationships/image" Target="../media/image115.png"/></Relationships>
</file>

<file path=ppt/slides/_rels/slide51.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1.png"/><Relationship Id="rId7" Type="http://schemas.openxmlformats.org/officeDocument/2006/relationships/image" Target="../media/image121.png"/><Relationship Id="rId2" Type="http://schemas.openxmlformats.org/officeDocument/2006/relationships/image" Target="../media/image118.png"/><Relationship Id="rId1" Type="http://schemas.openxmlformats.org/officeDocument/2006/relationships/slideLayout" Target="../slideLayouts/slideLayout2.xml"/><Relationship Id="rId6" Type="http://schemas.openxmlformats.org/officeDocument/2006/relationships/image" Target="../media/image120.png"/><Relationship Id="rId5" Type="http://schemas.openxmlformats.org/officeDocument/2006/relationships/slide" Target="slide50.xml"/><Relationship Id="rId4" Type="http://schemas.openxmlformats.org/officeDocument/2006/relationships/image" Target="../media/image119.png"/></Relationships>
</file>

<file path=ppt/slides/_rels/slide52.xml.rels><?xml version="1.0" encoding="UTF-8" standalone="yes"?>
<Relationships xmlns="http://schemas.openxmlformats.org/package/2006/relationships"><Relationship Id="rId3" Type="http://schemas.openxmlformats.org/officeDocument/2006/relationships/slide" Target="slide43.xml"/><Relationship Id="rId7" Type="http://schemas.openxmlformats.org/officeDocument/2006/relationships/image" Target="../media/image125.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1.png"/></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27.png"/><Relationship Id="rId5" Type="http://schemas.openxmlformats.org/officeDocument/2006/relationships/slide" Target="slide45.xml"/><Relationship Id="rId4" Type="http://schemas.openxmlformats.org/officeDocument/2006/relationships/image" Target="../media/image126.png"/></Relationships>
</file>

<file path=ppt/slides/_rels/slide54.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slide" Target="slide46.xml"/><Relationship Id="rId4" Type="http://schemas.openxmlformats.org/officeDocument/2006/relationships/image" Target="../media/image129.png"/></Relationships>
</file>

<file path=ppt/slides/_rels/slide55.xml.rels><?xml version="1.0" encoding="UTF-8" standalone="yes"?>
<Relationships xmlns="http://schemas.openxmlformats.org/package/2006/relationships"><Relationship Id="rId8" Type="http://schemas.openxmlformats.org/officeDocument/2006/relationships/slide" Target="slide57.xml"/><Relationship Id="rId3" Type="http://schemas.openxmlformats.org/officeDocument/2006/relationships/image" Target="../media/image1.png"/><Relationship Id="rId7" Type="http://schemas.openxmlformats.org/officeDocument/2006/relationships/slide" Target="slide47.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32.png"/><Relationship Id="rId5" Type="http://schemas.openxmlformats.org/officeDocument/2006/relationships/image" Target="../media/image131.png"/><Relationship Id="rId10" Type="http://schemas.openxmlformats.org/officeDocument/2006/relationships/image" Target="../media/image134.png"/><Relationship Id="rId4" Type="http://schemas.openxmlformats.org/officeDocument/2006/relationships/image" Target="../media/image130.png"/><Relationship Id="rId9" Type="http://schemas.openxmlformats.org/officeDocument/2006/relationships/image" Target="../media/image133.png"/></Relationships>
</file>

<file path=ppt/slides/_rels/slide56.xml.rels><?xml version="1.0" encoding="UTF-8" standalone="yes"?>
<Relationships xmlns="http://schemas.openxmlformats.org/package/2006/relationships"><Relationship Id="rId3" Type="http://schemas.openxmlformats.org/officeDocument/2006/relationships/image" Target="../media/image135.png"/><Relationship Id="rId7" Type="http://schemas.openxmlformats.org/officeDocument/2006/relationships/slide" Target="slide57.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38.png"/><Relationship Id="rId5" Type="http://schemas.openxmlformats.org/officeDocument/2006/relationships/image" Target="../media/image137.png"/><Relationship Id="rId4" Type="http://schemas.openxmlformats.org/officeDocument/2006/relationships/image" Target="../media/image136.png"/></Relationships>
</file>

<file path=ppt/slides/_rels/slide57.xml.rels><?xml version="1.0" encoding="UTF-8" standalone="yes"?>
<Relationships xmlns="http://schemas.openxmlformats.org/package/2006/relationships"><Relationship Id="rId8" Type="http://schemas.openxmlformats.org/officeDocument/2006/relationships/image" Target="../media/image142.png"/><Relationship Id="rId3" Type="http://schemas.openxmlformats.org/officeDocument/2006/relationships/image" Target="../media/image139.png"/><Relationship Id="rId7" Type="http://schemas.openxmlformats.org/officeDocument/2006/relationships/image" Target="../media/image141.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slide" Target="slide52.xml"/><Relationship Id="rId11" Type="http://schemas.openxmlformats.org/officeDocument/2006/relationships/image" Target="../media/image145.png"/><Relationship Id="rId5" Type="http://schemas.openxmlformats.org/officeDocument/2006/relationships/image" Target="../media/image140.png"/><Relationship Id="rId10" Type="http://schemas.openxmlformats.org/officeDocument/2006/relationships/image" Target="../media/image144.png"/><Relationship Id="rId4" Type="http://schemas.openxmlformats.org/officeDocument/2006/relationships/image" Target="../media/image1.png"/><Relationship Id="rId9" Type="http://schemas.openxmlformats.org/officeDocument/2006/relationships/image" Target="../media/image143.png"/></Relationships>
</file>

<file path=ppt/slides/_rels/slide58.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47.png"/></Relationships>
</file>

<file path=ppt/slides/_rels/slide59.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50.png"/><Relationship Id="rId4" Type="http://schemas.openxmlformats.org/officeDocument/2006/relationships/image" Target="../media/image149.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53.png"/><Relationship Id="rId4" Type="http://schemas.openxmlformats.org/officeDocument/2006/relationships/image" Target="../media/image152.png"/></Relationships>
</file>

<file path=ppt/slides/_rels/slide61.xml.rels><?xml version="1.0" encoding="UTF-8" standalone="yes"?>
<Relationships xmlns="http://schemas.openxmlformats.org/package/2006/relationships"><Relationship Id="rId3" Type="http://schemas.openxmlformats.org/officeDocument/2006/relationships/hyperlink" Target="https://vpt.lrv.lt/lt/nauja-cvp-is-aktuali-nuo-2024-12-01/metodine-medziaga-instrukcijos/pirkimu-vykdytojams/" TargetMode="External"/><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55.png"/><Relationship Id="rId4" Type="http://schemas.openxmlformats.org/officeDocument/2006/relationships/image" Target="../media/image154.png"/></Relationships>
</file>

<file path=ppt/slides/_rels/slide62.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59.png"/><Relationship Id="rId5" Type="http://schemas.openxmlformats.org/officeDocument/2006/relationships/image" Target="../media/image158.png"/><Relationship Id="rId4" Type="http://schemas.openxmlformats.org/officeDocument/2006/relationships/image" Target="../media/image157.png"/></Relationships>
</file>

<file path=ppt/slides/_rels/slide63.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61.png"/><Relationship Id="rId4" Type="http://schemas.openxmlformats.org/officeDocument/2006/relationships/image" Target="../media/image159.png"/></Relationships>
</file>

<file path=ppt/slides/_rels/slide64.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64.png"/><Relationship Id="rId5" Type="http://schemas.openxmlformats.org/officeDocument/2006/relationships/slide" Target="slide62.xml"/><Relationship Id="rId4" Type="http://schemas.openxmlformats.org/officeDocument/2006/relationships/image" Target="../media/image163.png"/></Relationships>
</file>

<file path=ppt/slides/_rels/slide65.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https://klausk.vpt.lt/hc/lt/articles/18170346758812-K%C4%85-rei%C5%A1kia-u%C5%BEduotis-mygtukas-Eksportuoti-pirkim%C4%85" TargetMode="External"/></Relationships>
</file>

<file path=ppt/slides/_rels/slide66.xml.rels><?xml version="1.0" encoding="UTF-8" standalone="yes"?>
<Relationships xmlns="http://schemas.openxmlformats.org/package/2006/relationships"><Relationship Id="rId3" Type="http://schemas.openxmlformats.org/officeDocument/2006/relationships/hyperlink" Target="mailto:pagalba@vpt.lt"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16200000" scaled="1"/>
          <a:tileRect/>
        </a:gradFill>
        <a:effectLst/>
      </p:bgPr>
    </p:bg>
    <p:spTree>
      <p:nvGrpSpPr>
        <p:cNvPr id="1" name=""/>
        <p:cNvGrpSpPr/>
        <p:nvPr/>
      </p:nvGrpSpPr>
      <p:grpSpPr>
        <a:xfrm>
          <a:off x="0" y="0"/>
          <a:ext cx="0" cy="0"/>
          <a:chOff x="0" y="0"/>
          <a:chExt cx="0" cy="0"/>
        </a:xfrm>
      </p:grpSpPr>
      <p:sp>
        <p:nvSpPr>
          <p:cNvPr id="2" name="Pavadinimas 1"/>
          <p:cNvSpPr>
            <a:spLocks noGrp="1"/>
          </p:cNvSpPr>
          <p:nvPr>
            <p:ph type="ctrTitle"/>
          </p:nvPr>
        </p:nvSpPr>
        <p:spPr>
          <a:xfrm>
            <a:off x="833718" y="2250142"/>
            <a:ext cx="10217740" cy="2698376"/>
          </a:xfrm>
        </p:spPr>
        <p:txBody>
          <a:bodyPr>
            <a:normAutofit fontScale="90000"/>
          </a:bodyPr>
          <a:lstStyle/>
          <a:p>
            <a:pPr>
              <a:lnSpc>
                <a:spcPts val="5130"/>
              </a:lnSpc>
            </a:pPr>
            <a:br>
              <a:rPr lang="en-US" sz="5400" dirty="0"/>
            </a:br>
            <a:br>
              <a:rPr lang="en-US" sz="5400" dirty="0"/>
            </a:br>
            <a:r>
              <a:rPr lang="lt-LT" sz="5400" b="1" dirty="0"/>
              <a:t> </a:t>
            </a:r>
            <a:br>
              <a:rPr lang="lt-LT" sz="4800" dirty="0"/>
            </a:br>
            <a:br>
              <a:rPr lang="lt-LT" sz="4800" dirty="0"/>
            </a:br>
            <a:r>
              <a:rPr lang="lt-LT" sz="4900" b="1" dirty="0">
                <a:cs typeface="Times New Roman" panose="02020603050405020304" pitchFamily="18" charset="0"/>
              </a:rPr>
              <a:t> </a:t>
            </a:r>
            <a:r>
              <a:rPr lang="lt-LT" sz="4900" b="1" spc="-5" dirty="0">
                <a:cs typeface="Times New Roman" panose="02020603050405020304" pitchFamily="18" charset="0"/>
              </a:rPr>
              <a:t>Riboto konkurso v</a:t>
            </a:r>
            <a:r>
              <a:rPr lang="lt-LT" sz="4900" b="1" spc="-20" dirty="0">
                <a:cs typeface="Times New Roman" panose="02020603050405020304" pitchFamily="18" charset="0"/>
              </a:rPr>
              <a:t>y</a:t>
            </a:r>
            <a:r>
              <a:rPr lang="lt-LT" sz="4900" b="1" spc="-160" dirty="0">
                <a:cs typeface="Times New Roman" panose="02020603050405020304" pitchFamily="18" charset="0"/>
              </a:rPr>
              <a:t>k</a:t>
            </a:r>
            <a:r>
              <a:rPr lang="lt-LT" sz="4900" b="1" spc="-25" dirty="0">
                <a:cs typeface="Times New Roman" panose="02020603050405020304" pitchFamily="18" charset="0"/>
              </a:rPr>
              <a:t>dymas </a:t>
            </a:r>
            <a:r>
              <a:rPr lang="lt-LT" sz="4900" b="1" dirty="0">
                <a:cs typeface="Times New Roman" panose="02020603050405020304" pitchFamily="18" charset="0"/>
              </a:rPr>
              <a:t>Ce</a:t>
            </a:r>
            <a:r>
              <a:rPr lang="lt-LT" sz="4900" b="1" spc="-50" dirty="0">
                <a:cs typeface="Times New Roman" panose="02020603050405020304" pitchFamily="18" charset="0"/>
              </a:rPr>
              <a:t>n</a:t>
            </a:r>
            <a:r>
              <a:rPr lang="lt-LT" sz="4900" b="1" dirty="0">
                <a:cs typeface="Times New Roman" panose="02020603050405020304" pitchFamily="18" charset="0"/>
              </a:rPr>
              <a:t>trin</a:t>
            </a:r>
            <a:r>
              <a:rPr lang="lt-LT" sz="4900" b="1" spc="-15" dirty="0">
                <a:cs typeface="Times New Roman" panose="02020603050405020304" pitchFamily="18" charset="0"/>
              </a:rPr>
              <a:t>ė</a:t>
            </a:r>
            <a:r>
              <a:rPr lang="lt-LT" sz="4900" b="1" dirty="0">
                <a:cs typeface="Times New Roman" panose="02020603050405020304" pitchFamily="18" charset="0"/>
              </a:rPr>
              <a:t>s vi</a:t>
            </a:r>
            <a:r>
              <a:rPr lang="lt-LT" sz="4900" b="1" spc="-20" dirty="0">
                <a:cs typeface="Times New Roman" panose="02020603050405020304" pitchFamily="18" charset="0"/>
              </a:rPr>
              <a:t>e</a:t>
            </a:r>
            <a:r>
              <a:rPr lang="lt-LT" sz="4900" b="1" dirty="0">
                <a:cs typeface="Times New Roman" panose="02020603050405020304" pitchFamily="18" charset="0"/>
              </a:rPr>
              <a:t>šųjų</a:t>
            </a:r>
            <a:r>
              <a:rPr lang="lt-LT" sz="4900" b="1" spc="-20" dirty="0">
                <a:cs typeface="Times New Roman" panose="02020603050405020304" pitchFamily="18" charset="0"/>
              </a:rPr>
              <a:t> </a:t>
            </a:r>
            <a:r>
              <a:rPr lang="lt-LT" sz="4900" b="1" dirty="0">
                <a:cs typeface="Times New Roman" panose="02020603050405020304" pitchFamily="18" charset="0"/>
              </a:rPr>
              <a:t>pirkimų i</a:t>
            </a:r>
            <a:r>
              <a:rPr lang="lt-LT" sz="4900" b="1" spc="-20" dirty="0">
                <a:cs typeface="Times New Roman" panose="02020603050405020304" pitchFamily="18" charset="0"/>
              </a:rPr>
              <a:t>n</a:t>
            </a:r>
            <a:r>
              <a:rPr lang="lt-LT" sz="4900" b="1" spc="-110" dirty="0">
                <a:cs typeface="Times New Roman" panose="02020603050405020304" pitchFamily="18" charset="0"/>
              </a:rPr>
              <a:t>f</a:t>
            </a:r>
            <a:r>
              <a:rPr lang="lt-LT" sz="4900" b="1" dirty="0">
                <a:cs typeface="Times New Roman" panose="02020603050405020304" pitchFamily="18" charset="0"/>
              </a:rPr>
              <a:t>or</a:t>
            </a:r>
            <a:r>
              <a:rPr lang="lt-LT" sz="4900" b="1" spc="5" dirty="0">
                <a:cs typeface="Times New Roman" panose="02020603050405020304" pitchFamily="18" charset="0"/>
              </a:rPr>
              <a:t>m</a:t>
            </a:r>
            <a:r>
              <a:rPr lang="lt-LT" sz="4900" b="1" dirty="0">
                <a:cs typeface="Times New Roman" panose="02020603050405020304" pitchFamily="18" charset="0"/>
              </a:rPr>
              <a:t>acinės si</a:t>
            </a:r>
            <a:r>
              <a:rPr lang="lt-LT" sz="4900" b="1" spc="-65" dirty="0">
                <a:cs typeface="Times New Roman" panose="02020603050405020304" pitchFamily="18" charset="0"/>
              </a:rPr>
              <a:t>s</a:t>
            </a:r>
            <a:r>
              <a:rPr lang="lt-LT" sz="4900" b="1" spc="-50" dirty="0">
                <a:cs typeface="Times New Roman" panose="02020603050405020304" pitchFamily="18" charset="0"/>
              </a:rPr>
              <a:t>t</a:t>
            </a:r>
            <a:r>
              <a:rPr lang="lt-LT" sz="4900" b="1" dirty="0">
                <a:cs typeface="Times New Roman" panose="02020603050405020304" pitchFamily="18" charset="0"/>
              </a:rPr>
              <a:t>em</a:t>
            </a:r>
            <a:r>
              <a:rPr lang="lt-LT" sz="4900" b="1" spc="10" dirty="0">
                <a:cs typeface="Times New Roman" panose="02020603050405020304" pitchFamily="18" charset="0"/>
              </a:rPr>
              <a:t>o</a:t>
            </a:r>
            <a:r>
              <a:rPr lang="lt-LT" sz="4900" b="1" dirty="0">
                <a:cs typeface="Times New Roman" panose="02020603050405020304" pitchFamily="18" charset="0"/>
              </a:rPr>
              <a:t>s</a:t>
            </a:r>
            <a:r>
              <a:rPr lang="lt-LT" sz="4900" b="1" spc="-20" dirty="0">
                <a:cs typeface="Times New Roman" panose="02020603050405020304" pitchFamily="18" charset="0"/>
              </a:rPr>
              <a:t> </a:t>
            </a:r>
            <a:r>
              <a:rPr lang="lt-LT" sz="4900" b="1" dirty="0">
                <a:cs typeface="Times New Roman" panose="02020603050405020304" pitchFamily="18" charset="0"/>
              </a:rPr>
              <a:t>(CVP</a:t>
            </a:r>
            <a:r>
              <a:rPr lang="lt-LT" sz="4900" b="1" spc="20" dirty="0">
                <a:cs typeface="Times New Roman" panose="02020603050405020304" pitchFamily="18" charset="0"/>
              </a:rPr>
              <a:t> </a:t>
            </a:r>
            <a:r>
              <a:rPr lang="lt-LT" sz="4900" b="1" dirty="0">
                <a:cs typeface="Times New Roman" panose="02020603050405020304" pitchFamily="18" charset="0"/>
              </a:rPr>
              <a:t>IS</a:t>
            </a:r>
            <a:r>
              <a:rPr lang="lt-LT" sz="4900" b="1">
                <a:cs typeface="Times New Roman" panose="02020603050405020304" pitchFamily="18" charset="0"/>
              </a:rPr>
              <a:t>) priemonėmis</a:t>
            </a:r>
            <a:endParaRPr lang="lt-LT" sz="4900" b="1" dirty="0">
              <a:solidFill>
                <a:srgbClr val="FF0000"/>
              </a:solidFill>
              <a:cs typeface="Times New Roman" panose="02020603050405020304" pitchFamily="18" charset="0"/>
            </a:endParaRPr>
          </a:p>
        </p:txBody>
      </p:sp>
      <p:pic>
        <p:nvPicPr>
          <p:cNvPr id="5" name="Paveikslėlis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3435" y="4795284"/>
            <a:ext cx="2181225" cy="1985963"/>
          </a:xfrm>
          <a:prstGeom prst="rect">
            <a:avLst/>
          </a:prstGeom>
        </p:spPr>
      </p:pic>
      <p:pic>
        <p:nvPicPr>
          <p:cNvPr id="6" name="Paveikslėlis 5"/>
          <p:cNvPicPr>
            <a:picLocks noChangeAspect="1"/>
          </p:cNvPicPr>
          <p:nvPr/>
        </p:nvPicPr>
        <p:blipFill rotWithShape="1">
          <a:blip r:embed="rId2" cstate="print">
            <a:extLst>
              <a:ext uri="{28A0092B-C50C-407E-A947-70E740481C1C}">
                <a14:useLocalDpi xmlns:a14="http://schemas.microsoft.com/office/drawing/2010/main" val="0"/>
              </a:ext>
            </a:extLst>
          </a:blip>
          <a:srcRect l="33462" t="9477" r="5087" b="53886"/>
          <a:stretch/>
        </p:blipFill>
        <p:spPr>
          <a:xfrm>
            <a:off x="0" y="0"/>
            <a:ext cx="5238284" cy="2843561"/>
          </a:xfrm>
          <a:prstGeom prst="rect">
            <a:avLst/>
          </a:prstGeom>
        </p:spPr>
      </p:pic>
      <p:sp>
        <p:nvSpPr>
          <p:cNvPr id="3" name="TextBox 2">
            <a:extLst>
              <a:ext uri="{FF2B5EF4-FFF2-40B4-BE49-F238E27FC236}">
                <a16:creationId xmlns:a16="http://schemas.microsoft.com/office/drawing/2014/main" id="{0C25C5B2-43E3-2C20-C255-40C87B7ED103}"/>
              </a:ext>
            </a:extLst>
          </p:cNvPr>
          <p:cNvSpPr txBox="1"/>
          <p:nvPr/>
        </p:nvSpPr>
        <p:spPr>
          <a:xfrm>
            <a:off x="4570988" y="5682002"/>
            <a:ext cx="2743199"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t-LT" dirty="0">
                <a:cs typeface="Calibri"/>
              </a:rPr>
              <a:t>Galiojanti nuo</a:t>
            </a:r>
            <a:r>
              <a:rPr lang="en-US" dirty="0">
                <a:cs typeface="Calibri"/>
              </a:rPr>
              <a:t> </a:t>
            </a:r>
            <a:r>
              <a:rPr lang="lt-LT" dirty="0">
                <a:cs typeface="Calibri"/>
              </a:rPr>
              <a:t>2026-07-30</a:t>
            </a:r>
            <a:endParaRPr lang="en-US" dirty="0"/>
          </a:p>
        </p:txBody>
      </p:sp>
    </p:spTree>
    <p:extLst>
      <p:ext uri="{BB962C8B-B14F-4D97-AF65-F5344CB8AC3E}">
        <p14:creationId xmlns:p14="http://schemas.microsoft.com/office/powerpoint/2010/main" val="31557518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dirty="0"/>
              <a:t>Pirkimo kūrimas</a:t>
            </a:r>
            <a:endParaRPr lang="en-US" sz="3600" b="1" dirty="0"/>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10</a:t>
            </a:fld>
            <a:endParaRPr lang="en-US" dirty="0"/>
          </a:p>
        </p:txBody>
      </p:sp>
      <p:sp>
        <p:nvSpPr>
          <p:cNvPr id="3" name="TextBox 2">
            <a:extLst>
              <a:ext uri="{FF2B5EF4-FFF2-40B4-BE49-F238E27FC236}">
                <a16:creationId xmlns:a16="http://schemas.microsoft.com/office/drawing/2014/main" id="{AD53A188-9AAB-E9D9-66B2-80A0162160CC}"/>
              </a:ext>
            </a:extLst>
          </p:cNvPr>
          <p:cNvSpPr txBox="1"/>
          <p:nvPr/>
        </p:nvSpPr>
        <p:spPr>
          <a:xfrm>
            <a:off x="1261182" y="5185635"/>
            <a:ext cx="3650067" cy="369332"/>
          </a:xfrm>
          <a:prstGeom prst="rect">
            <a:avLst/>
          </a:prstGeom>
          <a:noFill/>
        </p:spPr>
        <p:txBody>
          <a:bodyPr wrap="square" rtlCol="0">
            <a:spAutoFit/>
          </a:bodyPr>
          <a:lstStyle/>
          <a:p>
            <a:r>
              <a:rPr lang="lt-LT" dirty="0"/>
              <a:t>Neprivalomas laukas </a:t>
            </a:r>
            <a:endParaRPr lang="en-US" dirty="0"/>
          </a:p>
        </p:txBody>
      </p:sp>
      <p:sp>
        <p:nvSpPr>
          <p:cNvPr id="5" name="Arrow: Right 17">
            <a:extLst>
              <a:ext uri="{FF2B5EF4-FFF2-40B4-BE49-F238E27FC236}">
                <a16:creationId xmlns:a16="http://schemas.microsoft.com/office/drawing/2014/main" id="{DDFB6C8F-C4C8-6C3B-E358-FC6D8B680A39}"/>
              </a:ext>
            </a:extLst>
          </p:cNvPr>
          <p:cNvSpPr/>
          <p:nvPr/>
        </p:nvSpPr>
        <p:spPr>
          <a:xfrm>
            <a:off x="3409138" y="5270683"/>
            <a:ext cx="618563" cy="179295"/>
          </a:xfrm>
          <a:prstGeom prst="rightArrow">
            <a:avLst/>
          </a:prstGeom>
          <a:solidFill>
            <a:schemeClr val="tx2">
              <a:lumMod val="50000"/>
              <a:lumOff val="5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Box 12">
            <a:extLst>
              <a:ext uri="{FF2B5EF4-FFF2-40B4-BE49-F238E27FC236}">
                <a16:creationId xmlns:a16="http://schemas.microsoft.com/office/drawing/2014/main" id="{7D16D7A0-F2ED-E52D-326B-33C4448A5CA9}"/>
              </a:ext>
            </a:extLst>
          </p:cNvPr>
          <p:cNvSpPr txBox="1"/>
          <p:nvPr/>
        </p:nvSpPr>
        <p:spPr>
          <a:xfrm>
            <a:off x="1261182" y="5511717"/>
            <a:ext cx="6536789" cy="369332"/>
          </a:xfrm>
          <a:prstGeom prst="rect">
            <a:avLst/>
          </a:prstGeom>
          <a:noFill/>
        </p:spPr>
        <p:txBody>
          <a:bodyPr wrap="none" rtlCol="0">
            <a:spAutoFit/>
          </a:bodyPr>
          <a:lstStyle/>
          <a:p>
            <a:r>
              <a:rPr lang="lt-LT" dirty="0">
                <a:solidFill>
                  <a:srgbClr val="FF0000"/>
                </a:solidFill>
              </a:rPr>
              <a:t>SVARBU</a:t>
            </a:r>
            <a:r>
              <a:rPr lang="en-US" dirty="0">
                <a:solidFill>
                  <a:srgbClr val="FF0000"/>
                </a:solidFill>
              </a:rPr>
              <a:t>!</a:t>
            </a:r>
            <a:r>
              <a:rPr lang="en-US" dirty="0"/>
              <a:t> </a:t>
            </a:r>
            <a:r>
              <a:rPr lang="lt-LT" dirty="0"/>
              <a:t>Prašome nepildyti laukų, kurie nėra pažymėti rodyklėmis</a:t>
            </a:r>
            <a:endParaRPr lang="en-US" dirty="0"/>
          </a:p>
        </p:txBody>
      </p:sp>
      <p:pic>
        <p:nvPicPr>
          <p:cNvPr id="6" name="Paveikslėlis 5">
            <a:extLst>
              <a:ext uri="{FF2B5EF4-FFF2-40B4-BE49-F238E27FC236}">
                <a16:creationId xmlns:a16="http://schemas.microsoft.com/office/drawing/2014/main" id="{75574F2C-8FEE-596D-3DC7-773AC8C0403A}"/>
              </a:ext>
            </a:extLst>
          </p:cNvPr>
          <p:cNvPicPr>
            <a:picLocks noChangeAspect="1"/>
          </p:cNvPicPr>
          <p:nvPr/>
        </p:nvPicPr>
        <p:blipFill>
          <a:blip r:embed="rId3"/>
          <a:srcRect b="28831"/>
          <a:stretch/>
        </p:blipFill>
        <p:spPr>
          <a:xfrm>
            <a:off x="1312600" y="2581074"/>
            <a:ext cx="9927498" cy="1948902"/>
          </a:xfrm>
          <a:prstGeom prst="rect">
            <a:avLst/>
          </a:prstGeom>
        </p:spPr>
      </p:pic>
      <p:sp>
        <p:nvSpPr>
          <p:cNvPr id="8" name="Arrow: Right 17">
            <a:extLst>
              <a:ext uri="{FF2B5EF4-FFF2-40B4-BE49-F238E27FC236}">
                <a16:creationId xmlns:a16="http://schemas.microsoft.com/office/drawing/2014/main" id="{B932833B-9E71-3E57-A4FA-C677543F1A84}"/>
              </a:ext>
            </a:extLst>
          </p:cNvPr>
          <p:cNvSpPr/>
          <p:nvPr/>
        </p:nvSpPr>
        <p:spPr>
          <a:xfrm>
            <a:off x="642620" y="2764365"/>
            <a:ext cx="618563" cy="179295"/>
          </a:xfrm>
          <a:prstGeom prst="rightArrow">
            <a:avLst/>
          </a:prstGeom>
          <a:solidFill>
            <a:schemeClr val="tx2">
              <a:lumMod val="50000"/>
              <a:lumOff val="5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694C864B-7AC3-E71A-342D-1FE1787E57C1}"/>
              </a:ext>
            </a:extLst>
          </p:cNvPr>
          <p:cNvSpPr txBox="1"/>
          <p:nvPr/>
        </p:nvSpPr>
        <p:spPr>
          <a:xfrm>
            <a:off x="1312600" y="1322973"/>
            <a:ext cx="9927497" cy="369332"/>
          </a:xfrm>
          <a:prstGeom prst="rect">
            <a:avLst/>
          </a:prstGeom>
          <a:solidFill>
            <a:schemeClr val="accent4">
              <a:lumMod val="20000"/>
              <a:lumOff val="80000"/>
            </a:schemeClr>
          </a:solidFill>
        </p:spPr>
        <p:txBody>
          <a:bodyPr wrap="square">
            <a:spAutoFit/>
          </a:bodyPr>
          <a:lstStyle/>
          <a:p>
            <a:r>
              <a:rPr lang="lt-LT" dirty="0"/>
              <a:t>Užpildžius lauką „Pirkimo būdas“, atsiranda privalomas laukas „Sutarties tipas“</a:t>
            </a:r>
            <a:endParaRPr lang="en-US" dirty="0"/>
          </a:p>
        </p:txBody>
      </p:sp>
      <p:sp>
        <p:nvSpPr>
          <p:cNvPr id="17" name="TextBox 16">
            <a:extLst>
              <a:ext uri="{FF2B5EF4-FFF2-40B4-BE49-F238E27FC236}">
                <a16:creationId xmlns:a16="http://schemas.microsoft.com/office/drawing/2014/main" id="{D66169EB-FA8B-3AE4-4FEE-B81DB4E8847B}"/>
              </a:ext>
            </a:extLst>
          </p:cNvPr>
          <p:cNvSpPr txBox="1"/>
          <p:nvPr/>
        </p:nvSpPr>
        <p:spPr>
          <a:xfrm>
            <a:off x="1261182" y="4839612"/>
            <a:ext cx="4030712" cy="369332"/>
          </a:xfrm>
          <a:prstGeom prst="rect">
            <a:avLst/>
          </a:prstGeom>
          <a:noFill/>
        </p:spPr>
        <p:txBody>
          <a:bodyPr wrap="square" rtlCol="0">
            <a:spAutoFit/>
          </a:bodyPr>
          <a:lstStyle/>
          <a:p>
            <a:r>
              <a:rPr lang="lt-LT" dirty="0"/>
              <a:t>Privalomas laukas</a:t>
            </a:r>
            <a:endParaRPr lang="en-US" dirty="0"/>
          </a:p>
        </p:txBody>
      </p:sp>
      <p:sp>
        <p:nvSpPr>
          <p:cNvPr id="21" name="Arrow: Right 11">
            <a:extLst>
              <a:ext uri="{FF2B5EF4-FFF2-40B4-BE49-F238E27FC236}">
                <a16:creationId xmlns:a16="http://schemas.microsoft.com/office/drawing/2014/main" id="{EF1FF575-9AD5-D8B4-C4E1-DBB67DF36F5A}"/>
              </a:ext>
            </a:extLst>
          </p:cNvPr>
          <p:cNvSpPr/>
          <p:nvPr/>
        </p:nvSpPr>
        <p:spPr>
          <a:xfrm>
            <a:off x="3176057" y="4947074"/>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Arrow: Right 11">
            <a:extLst>
              <a:ext uri="{FF2B5EF4-FFF2-40B4-BE49-F238E27FC236}">
                <a16:creationId xmlns:a16="http://schemas.microsoft.com/office/drawing/2014/main" id="{CC7E8575-353F-0B03-1E53-C5D126032181}"/>
              </a:ext>
            </a:extLst>
          </p:cNvPr>
          <p:cNvSpPr/>
          <p:nvPr/>
        </p:nvSpPr>
        <p:spPr>
          <a:xfrm>
            <a:off x="642619" y="1770064"/>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1" name="Paveikslėlis 10">
            <a:extLst>
              <a:ext uri="{FF2B5EF4-FFF2-40B4-BE49-F238E27FC236}">
                <a16:creationId xmlns:a16="http://schemas.microsoft.com/office/drawing/2014/main" id="{CD7170C9-B3E1-EBE6-EC52-0A0D7C893181}"/>
              </a:ext>
            </a:extLst>
          </p:cNvPr>
          <p:cNvPicPr>
            <a:picLocks noChangeAspect="1"/>
          </p:cNvPicPr>
          <p:nvPr/>
        </p:nvPicPr>
        <p:blipFill>
          <a:blip r:embed="rId4"/>
          <a:stretch>
            <a:fillRect/>
          </a:stretch>
        </p:blipFill>
        <p:spPr>
          <a:xfrm>
            <a:off x="1312600" y="1722903"/>
            <a:ext cx="9927497" cy="474839"/>
          </a:xfrm>
          <a:prstGeom prst="rect">
            <a:avLst/>
          </a:prstGeom>
        </p:spPr>
      </p:pic>
    </p:spTree>
    <p:extLst>
      <p:ext uri="{BB962C8B-B14F-4D97-AF65-F5344CB8AC3E}">
        <p14:creationId xmlns:p14="http://schemas.microsoft.com/office/powerpoint/2010/main" val="17236824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Paveikslėlis 54">
            <a:extLst>
              <a:ext uri="{FF2B5EF4-FFF2-40B4-BE49-F238E27FC236}">
                <a16:creationId xmlns:a16="http://schemas.microsoft.com/office/drawing/2014/main" id="{B3BFB1FD-81E7-F0F8-4D44-653AD6661783}"/>
              </a:ext>
            </a:extLst>
          </p:cNvPr>
          <p:cNvPicPr>
            <a:picLocks noChangeAspect="1"/>
          </p:cNvPicPr>
          <p:nvPr/>
        </p:nvPicPr>
        <p:blipFill>
          <a:blip r:embed="rId2"/>
          <a:stretch>
            <a:fillRect/>
          </a:stretch>
        </p:blipFill>
        <p:spPr>
          <a:xfrm>
            <a:off x="1365423" y="907790"/>
            <a:ext cx="9710638" cy="735238"/>
          </a:xfrm>
          <a:prstGeom prst="rect">
            <a:avLst/>
          </a:prstGeom>
        </p:spPr>
      </p:pic>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dirty="0"/>
              <a:t>Pirkimo kūrimas</a:t>
            </a:r>
            <a:endParaRPr lang="en-US" sz="3600" b="1" dirty="0"/>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11</a:t>
            </a:fld>
            <a:endParaRPr lang="en-US" dirty="0"/>
          </a:p>
        </p:txBody>
      </p:sp>
      <p:sp>
        <p:nvSpPr>
          <p:cNvPr id="14" name="TextBox 13">
            <a:extLst>
              <a:ext uri="{FF2B5EF4-FFF2-40B4-BE49-F238E27FC236}">
                <a16:creationId xmlns:a16="http://schemas.microsoft.com/office/drawing/2014/main" id="{D116A65E-779E-62D0-30E5-26B40D2861E7}"/>
              </a:ext>
            </a:extLst>
          </p:cNvPr>
          <p:cNvSpPr txBox="1"/>
          <p:nvPr/>
        </p:nvSpPr>
        <p:spPr>
          <a:xfrm>
            <a:off x="786649" y="5996911"/>
            <a:ext cx="9123526" cy="646331"/>
          </a:xfrm>
          <a:prstGeom prst="rect">
            <a:avLst/>
          </a:prstGeom>
          <a:noFill/>
        </p:spPr>
        <p:txBody>
          <a:bodyPr wrap="square" rtlCol="0">
            <a:spAutoFit/>
          </a:bodyPr>
          <a:lstStyle/>
          <a:p>
            <a:r>
              <a:rPr lang="lt-LT" dirty="0"/>
              <a:t>Nors šiame žingsnyje laukas nėra privalomas, jis bus privalomas kitame, todėl rekomenduojame jį užpildyti iš karto </a:t>
            </a:r>
            <a:endParaRPr lang="en-US" dirty="0"/>
          </a:p>
        </p:txBody>
      </p:sp>
      <p:sp>
        <p:nvSpPr>
          <p:cNvPr id="15" name="Arrow: Right 11">
            <a:extLst>
              <a:ext uri="{FF2B5EF4-FFF2-40B4-BE49-F238E27FC236}">
                <a16:creationId xmlns:a16="http://schemas.microsoft.com/office/drawing/2014/main" id="{33FA6618-6B07-B756-CCB0-FB7AE506180B}"/>
              </a:ext>
            </a:extLst>
          </p:cNvPr>
          <p:cNvSpPr/>
          <p:nvPr/>
        </p:nvSpPr>
        <p:spPr>
          <a:xfrm flipV="1">
            <a:off x="640325" y="947438"/>
            <a:ext cx="618563" cy="21020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Arrow: Right 11">
            <a:extLst>
              <a:ext uri="{FF2B5EF4-FFF2-40B4-BE49-F238E27FC236}">
                <a16:creationId xmlns:a16="http://schemas.microsoft.com/office/drawing/2014/main" id="{03CBDBA6-AB65-2DA4-99E8-C1216FBCA8EE}"/>
              </a:ext>
            </a:extLst>
          </p:cNvPr>
          <p:cNvSpPr/>
          <p:nvPr/>
        </p:nvSpPr>
        <p:spPr>
          <a:xfrm>
            <a:off x="2682650" y="6386486"/>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6" name="Paveikslėlis 25">
            <a:extLst>
              <a:ext uri="{FF2B5EF4-FFF2-40B4-BE49-F238E27FC236}">
                <a16:creationId xmlns:a16="http://schemas.microsoft.com/office/drawing/2014/main" id="{B8F0E035-1B53-916C-9100-CEA1DC16ABA4}"/>
              </a:ext>
            </a:extLst>
          </p:cNvPr>
          <p:cNvPicPr>
            <a:picLocks noChangeAspect="1"/>
          </p:cNvPicPr>
          <p:nvPr/>
        </p:nvPicPr>
        <p:blipFill>
          <a:blip r:embed="rId4"/>
          <a:stretch>
            <a:fillRect/>
          </a:stretch>
        </p:blipFill>
        <p:spPr>
          <a:xfrm>
            <a:off x="1426302" y="2002411"/>
            <a:ext cx="7536956" cy="3668690"/>
          </a:xfrm>
          <a:prstGeom prst="rect">
            <a:avLst/>
          </a:prstGeom>
        </p:spPr>
      </p:pic>
      <p:sp>
        <p:nvSpPr>
          <p:cNvPr id="27" name="Rectangle 10">
            <a:extLst>
              <a:ext uri="{FF2B5EF4-FFF2-40B4-BE49-F238E27FC236}">
                <a16:creationId xmlns:a16="http://schemas.microsoft.com/office/drawing/2014/main" id="{F1AB78CB-F4F5-091F-11E5-542360C6EF27}"/>
              </a:ext>
            </a:extLst>
          </p:cNvPr>
          <p:cNvSpPr/>
          <p:nvPr/>
        </p:nvSpPr>
        <p:spPr>
          <a:xfrm>
            <a:off x="10668116" y="1132690"/>
            <a:ext cx="158462" cy="47148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Oval 3">
            <a:extLst>
              <a:ext uri="{FF2B5EF4-FFF2-40B4-BE49-F238E27FC236}">
                <a16:creationId xmlns:a16="http://schemas.microsoft.com/office/drawing/2014/main" id="{30C918AB-1D0A-89BD-59EC-CF45A29D32C8}"/>
              </a:ext>
            </a:extLst>
          </p:cNvPr>
          <p:cNvSpPr/>
          <p:nvPr/>
        </p:nvSpPr>
        <p:spPr>
          <a:xfrm>
            <a:off x="11111484" y="1132690"/>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1</a:t>
            </a:r>
          </a:p>
        </p:txBody>
      </p:sp>
      <p:sp>
        <p:nvSpPr>
          <p:cNvPr id="29" name="Rectangle 10">
            <a:extLst>
              <a:ext uri="{FF2B5EF4-FFF2-40B4-BE49-F238E27FC236}">
                <a16:creationId xmlns:a16="http://schemas.microsoft.com/office/drawing/2014/main" id="{5B6741D6-30C8-30B0-16EC-B9ADE8E8583B}"/>
              </a:ext>
            </a:extLst>
          </p:cNvPr>
          <p:cNvSpPr/>
          <p:nvPr/>
        </p:nvSpPr>
        <p:spPr>
          <a:xfrm>
            <a:off x="4542319" y="2814918"/>
            <a:ext cx="818576" cy="188970"/>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Oval 4">
            <a:extLst>
              <a:ext uri="{FF2B5EF4-FFF2-40B4-BE49-F238E27FC236}">
                <a16:creationId xmlns:a16="http://schemas.microsoft.com/office/drawing/2014/main" id="{7E3F5C01-293A-2093-667C-A3A3B0DD2315}"/>
              </a:ext>
            </a:extLst>
          </p:cNvPr>
          <p:cNvSpPr/>
          <p:nvPr/>
        </p:nvSpPr>
        <p:spPr>
          <a:xfrm>
            <a:off x="3514736" y="2731904"/>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2</a:t>
            </a:r>
          </a:p>
        </p:txBody>
      </p:sp>
      <p:sp>
        <p:nvSpPr>
          <p:cNvPr id="31" name="TextBox 30">
            <a:extLst>
              <a:ext uri="{FF2B5EF4-FFF2-40B4-BE49-F238E27FC236}">
                <a16:creationId xmlns:a16="http://schemas.microsoft.com/office/drawing/2014/main" id="{FD4DA0BD-9C20-3443-8784-6DB924B25C6D}"/>
              </a:ext>
            </a:extLst>
          </p:cNvPr>
          <p:cNvSpPr txBox="1"/>
          <p:nvPr/>
        </p:nvSpPr>
        <p:spPr>
          <a:xfrm>
            <a:off x="8241111" y="2618823"/>
            <a:ext cx="3675394" cy="923330"/>
          </a:xfrm>
          <a:prstGeom prst="rect">
            <a:avLst/>
          </a:prstGeom>
          <a:solidFill>
            <a:schemeClr val="accent4">
              <a:lumMod val="20000"/>
              <a:lumOff val="80000"/>
            </a:schemeClr>
          </a:solidFill>
        </p:spPr>
        <p:txBody>
          <a:bodyPr wrap="square" rtlCol="0">
            <a:spAutoFit/>
          </a:bodyPr>
          <a:lstStyle/>
          <a:p>
            <a:r>
              <a:rPr lang="lt-LT" dirty="0"/>
              <a:t>Norėdami pasirinkti reikiamą BVPŽ kodą, du kartus spustelėkite jo pavadinimą</a:t>
            </a:r>
          </a:p>
        </p:txBody>
      </p:sp>
      <p:cxnSp>
        <p:nvCxnSpPr>
          <p:cNvPr id="33" name="Straight Arrow Connector 2">
            <a:extLst>
              <a:ext uri="{FF2B5EF4-FFF2-40B4-BE49-F238E27FC236}">
                <a16:creationId xmlns:a16="http://schemas.microsoft.com/office/drawing/2014/main" id="{AAABDE2C-469A-886F-1D12-A2FA8E4D2E1E}"/>
              </a:ext>
            </a:extLst>
          </p:cNvPr>
          <p:cNvCxnSpPr>
            <a:cxnSpLocks/>
            <a:stCxn id="31" idx="1"/>
          </p:cNvCxnSpPr>
          <p:nvPr/>
        </p:nvCxnSpPr>
        <p:spPr>
          <a:xfrm flipH="1" flipV="1">
            <a:off x="5383085" y="2888863"/>
            <a:ext cx="2858026" cy="19162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8" name="TextBox 37">
            <a:extLst>
              <a:ext uri="{FF2B5EF4-FFF2-40B4-BE49-F238E27FC236}">
                <a16:creationId xmlns:a16="http://schemas.microsoft.com/office/drawing/2014/main" id="{54DF3442-D0A6-B9D9-D208-BE46B65A1517}"/>
              </a:ext>
            </a:extLst>
          </p:cNvPr>
          <p:cNvSpPr txBox="1"/>
          <p:nvPr/>
        </p:nvSpPr>
        <p:spPr>
          <a:xfrm>
            <a:off x="786649" y="5170347"/>
            <a:ext cx="3629513" cy="646331"/>
          </a:xfrm>
          <a:prstGeom prst="rect">
            <a:avLst/>
          </a:prstGeom>
          <a:solidFill>
            <a:schemeClr val="accent4">
              <a:lumMod val="20000"/>
              <a:lumOff val="80000"/>
            </a:schemeClr>
          </a:solidFill>
        </p:spPr>
        <p:txBody>
          <a:bodyPr wrap="square" rtlCol="0">
            <a:spAutoFit/>
          </a:bodyPr>
          <a:lstStyle/>
          <a:p>
            <a:r>
              <a:rPr lang="lt-LT" dirty="0"/>
              <a:t>Pasirinktas BVPŽ kodas matomas prie pasirinktų elementų</a:t>
            </a:r>
            <a:endParaRPr lang="en-US" dirty="0"/>
          </a:p>
        </p:txBody>
      </p:sp>
      <p:cxnSp>
        <p:nvCxnSpPr>
          <p:cNvPr id="39" name="Straight Arrow Connector 2">
            <a:extLst>
              <a:ext uri="{FF2B5EF4-FFF2-40B4-BE49-F238E27FC236}">
                <a16:creationId xmlns:a16="http://schemas.microsoft.com/office/drawing/2014/main" id="{BF73F5FA-E483-7DDE-765A-7FB2B58B7672}"/>
              </a:ext>
            </a:extLst>
          </p:cNvPr>
          <p:cNvCxnSpPr>
            <a:cxnSpLocks/>
          </p:cNvCxnSpPr>
          <p:nvPr/>
        </p:nvCxnSpPr>
        <p:spPr>
          <a:xfrm flipV="1">
            <a:off x="2239531" y="4769762"/>
            <a:ext cx="0" cy="40058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42" name="TextBox 41">
            <a:extLst>
              <a:ext uri="{FF2B5EF4-FFF2-40B4-BE49-F238E27FC236}">
                <a16:creationId xmlns:a16="http://schemas.microsoft.com/office/drawing/2014/main" id="{0CC3D9E1-05C7-2CB3-F230-174283927BF3}"/>
              </a:ext>
            </a:extLst>
          </p:cNvPr>
          <p:cNvSpPr txBox="1"/>
          <p:nvPr/>
        </p:nvSpPr>
        <p:spPr>
          <a:xfrm>
            <a:off x="8278087" y="3846432"/>
            <a:ext cx="3675394" cy="923330"/>
          </a:xfrm>
          <a:prstGeom prst="rect">
            <a:avLst/>
          </a:prstGeom>
          <a:solidFill>
            <a:schemeClr val="accent4">
              <a:lumMod val="20000"/>
              <a:lumOff val="80000"/>
            </a:schemeClr>
          </a:solidFill>
        </p:spPr>
        <p:txBody>
          <a:bodyPr wrap="square" rtlCol="0">
            <a:spAutoFit/>
          </a:bodyPr>
          <a:lstStyle/>
          <a:p>
            <a:r>
              <a:rPr lang="lt-LT" dirty="0"/>
              <a:t>Norėdami pašalinti BVPŽ kodą iš pasirinktų elementų, pažymėkite jį ir spauskite mygtuką:</a:t>
            </a:r>
            <a:endParaRPr lang="en-US" dirty="0"/>
          </a:p>
        </p:txBody>
      </p:sp>
      <p:cxnSp>
        <p:nvCxnSpPr>
          <p:cNvPr id="43" name="Straight Arrow Connector 2">
            <a:extLst>
              <a:ext uri="{FF2B5EF4-FFF2-40B4-BE49-F238E27FC236}">
                <a16:creationId xmlns:a16="http://schemas.microsoft.com/office/drawing/2014/main" id="{5B10B8B5-AF3D-08E7-60A5-F125332F1445}"/>
              </a:ext>
            </a:extLst>
          </p:cNvPr>
          <p:cNvCxnSpPr>
            <a:cxnSpLocks/>
          </p:cNvCxnSpPr>
          <p:nvPr/>
        </p:nvCxnSpPr>
        <p:spPr>
          <a:xfrm flipH="1">
            <a:off x="7081813" y="4493932"/>
            <a:ext cx="1196274" cy="20359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46" name="Rectangle 10">
            <a:extLst>
              <a:ext uri="{FF2B5EF4-FFF2-40B4-BE49-F238E27FC236}">
                <a16:creationId xmlns:a16="http://schemas.microsoft.com/office/drawing/2014/main" id="{096AE599-965F-5125-A9C3-233B46F57148}"/>
              </a:ext>
            </a:extLst>
          </p:cNvPr>
          <p:cNvSpPr/>
          <p:nvPr/>
        </p:nvSpPr>
        <p:spPr>
          <a:xfrm>
            <a:off x="7736541" y="4598894"/>
            <a:ext cx="269137" cy="49675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48" name="Straight Arrow Connector 2">
            <a:extLst>
              <a:ext uri="{FF2B5EF4-FFF2-40B4-BE49-F238E27FC236}">
                <a16:creationId xmlns:a16="http://schemas.microsoft.com/office/drawing/2014/main" id="{2671E134-EA6C-4C81-A8E1-B325CA541B7B}"/>
              </a:ext>
            </a:extLst>
          </p:cNvPr>
          <p:cNvCxnSpPr>
            <a:cxnSpLocks/>
          </p:cNvCxnSpPr>
          <p:nvPr/>
        </p:nvCxnSpPr>
        <p:spPr>
          <a:xfrm flipH="1">
            <a:off x="8049545" y="4697525"/>
            <a:ext cx="1306891" cy="28216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51" name="Rectangle 10">
            <a:extLst>
              <a:ext uri="{FF2B5EF4-FFF2-40B4-BE49-F238E27FC236}">
                <a16:creationId xmlns:a16="http://schemas.microsoft.com/office/drawing/2014/main" id="{5EE9D0FF-5A29-ADFE-B114-B27B25531985}"/>
              </a:ext>
            </a:extLst>
          </p:cNvPr>
          <p:cNvSpPr/>
          <p:nvPr/>
        </p:nvSpPr>
        <p:spPr>
          <a:xfrm>
            <a:off x="8408896" y="5387151"/>
            <a:ext cx="475128" cy="197836"/>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2" name="Oval 4">
            <a:extLst>
              <a:ext uri="{FF2B5EF4-FFF2-40B4-BE49-F238E27FC236}">
                <a16:creationId xmlns:a16="http://schemas.microsoft.com/office/drawing/2014/main" id="{E30DF23D-B8AC-C29B-45FB-940C44357811}"/>
              </a:ext>
            </a:extLst>
          </p:cNvPr>
          <p:cNvSpPr/>
          <p:nvPr/>
        </p:nvSpPr>
        <p:spPr>
          <a:xfrm>
            <a:off x="8977863" y="5294045"/>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3</a:t>
            </a:r>
            <a:endParaRPr lang="en-GB" dirty="0">
              <a:solidFill>
                <a:schemeClr val="tx1"/>
              </a:solidFill>
            </a:endParaRPr>
          </a:p>
        </p:txBody>
      </p:sp>
      <p:sp>
        <p:nvSpPr>
          <p:cNvPr id="53" name="TextBox 52">
            <a:extLst>
              <a:ext uri="{FF2B5EF4-FFF2-40B4-BE49-F238E27FC236}">
                <a16:creationId xmlns:a16="http://schemas.microsoft.com/office/drawing/2014/main" id="{26E2DDE5-8DF5-0A3F-D77B-90FCCE3E0D10}"/>
              </a:ext>
            </a:extLst>
          </p:cNvPr>
          <p:cNvSpPr txBox="1"/>
          <p:nvPr/>
        </p:nvSpPr>
        <p:spPr>
          <a:xfrm>
            <a:off x="1356458" y="1661779"/>
            <a:ext cx="2463110" cy="369332"/>
          </a:xfrm>
          <a:prstGeom prst="rect">
            <a:avLst/>
          </a:prstGeom>
          <a:noFill/>
        </p:spPr>
        <p:txBody>
          <a:bodyPr wrap="none" rtlCol="0">
            <a:spAutoFit/>
          </a:bodyPr>
          <a:lstStyle/>
          <a:p>
            <a:r>
              <a:rPr lang="lt-LT" dirty="0"/>
              <a:t>BVPŽ kodo pasirinkimas:</a:t>
            </a:r>
            <a:endParaRPr lang="en-US" dirty="0"/>
          </a:p>
        </p:txBody>
      </p:sp>
      <p:sp>
        <p:nvSpPr>
          <p:cNvPr id="5" name="TextBox 4">
            <a:extLst>
              <a:ext uri="{FF2B5EF4-FFF2-40B4-BE49-F238E27FC236}">
                <a16:creationId xmlns:a16="http://schemas.microsoft.com/office/drawing/2014/main" id="{DCB40CBC-E0C5-4815-0255-6BB11F990E77}"/>
              </a:ext>
            </a:extLst>
          </p:cNvPr>
          <p:cNvSpPr txBox="1"/>
          <p:nvPr/>
        </p:nvSpPr>
        <p:spPr>
          <a:xfrm>
            <a:off x="8255716" y="1768899"/>
            <a:ext cx="3675393" cy="646331"/>
          </a:xfrm>
          <a:prstGeom prst="rect">
            <a:avLst/>
          </a:prstGeom>
          <a:solidFill>
            <a:schemeClr val="accent4">
              <a:lumMod val="20000"/>
              <a:lumOff val="80000"/>
            </a:schemeClr>
          </a:solidFill>
        </p:spPr>
        <p:txBody>
          <a:bodyPr wrap="square">
            <a:spAutoFit/>
          </a:bodyPr>
          <a:lstStyle/>
          <a:p>
            <a:r>
              <a:rPr lang="lt-LT" dirty="0"/>
              <a:t>Norėdami išskleisti BVPŽ kodą, spustelkite skaičių arba „+“</a:t>
            </a:r>
            <a:endParaRPr lang="en-US" dirty="0"/>
          </a:p>
        </p:txBody>
      </p:sp>
      <p:cxnSp>
        <p:nvCxnSpPr>
          <p:cNvPr id="8" name="Straight Arrow Connector 2">
            <a:extLst>
              <a:ext uri="{FF2B5EF4-FFF2-40B4-BE49-F238E27FC236}">
                <a16:creationId xmlns:a16="http://schemas.microsoft.com/office/drawing/2014/main" id="{0915E1DA-53B9-C0AE-0027-BFEDB354D6A7}"/>
              </a:ext>
            </a:extLst>
          </p:cNvPr>
          <p:cNvCxnSpPr>
            <a:cxnSpLocks/>
            <a:stCxn id="5" idx="1"/>
          </p:cNvCxnSpPr>
          <p:nvPr/>
        </p:nvCxnSpPr>
        <p:spPr>
          <a:xfrm flipH="1">
            <a:off x="4645841" y="2092065"/>
            <a:ext cx="3609875" cy="25506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2" name="Rectangle 10">
            <a:extLst>
              <a:ext uri="{FF2B5EF4-FFF2-40B4-BE49-F238E27FC236}">
                <a16:creationId xmlns:a16="http://schemas.microsoft.com/office/drawing/2014/main" id="{96B654AA-6416-E76A-6F4C-07602157FCB3}"/>
              </a:ext>
            </a:extLst>
          </p:cNvPr>
          <p:cNvSpPr/>
          <p:nvPr/>
        </p:nvSpPr>
        <p:spPr>
          <a:xfrm>
            <a:off x="4012306" y="2260251"/>
            <a:ext cx="606033" cy="188970"/>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8697499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dirty="0"/>
              <a:t>Pirkimo kūrimas</a:t>
            </a:r>
            <a:endParaRPr lang="en-US" sz="3600" b="1" dirty="0"/>
          </a:p>
        </p:txBody>
      </p:sp>
      <p:sp>
        <p:nvSpPr>
          <p:cNvPr id="5" name="TextBox 4">
            <a:extLst>
              <a:ext uri="{FF2B5EF4-FFF2-40B4-BE49-F238E27FC236}">
                <a16:creationId xmlns:a16="http://schemas.microsoft.com/office/drawing/2014/main" id="{B1EB6315-C9DD-AECD-CE39-8CB7C6358FC7}"/>
              </a:ext>
            </a:extLst>
          </p:cNvPr>
          <p:cNvSpPr txBox="1"/>
          <p:nvPr/>
        </p:nvSpPr>
        <p:spPr>
          <a:xfrm>
            <a:off x="1432830" y="1014778"/>
            <a:ext cx="10310935" cy="369332"/>
          </a:xfrm>
          <a:prstGeom prst="rect">
            <a:avLst/>
          </a:prstGeom>
          <a:noFill/>
        </p:spPr>
        <p:txBody>
          <a:bodyPr wrap="square" rtlCol="0">
            <a:spAutoFit/>
          </a:bodyPr>
          <a:lstStyle/>
          <a:p>
            <a:r>
              <a:rPr lang="lt-LT" dirty="0"/>
              <a:t>BVPŽ kodo pasirinkimas naudojant paieškos funkciją:</a:t>
            </a:r>
            <a:endParaRPr lang="en-US" dirty="0"/>
          </a:p>
        </p:txBody>
      </p:sp>
      <p:sp>
        <p:nvSpPr>
          <p:cNvPr id="2" name="Slide Number Placeholder 1">
            <a:extLst>
              <a:ext uri="{FF2B5EF4-FFF2-40B4-BE49-F238E27FC236}">
                <a16:creationId xmlns:a16="http://schemas.microsoft.com/office/drawing/2014/main" id="{01CFB4EE-9018-7F28-78B8-E8EBDE109652}"/>
              </a:ext>
            </a:extLst>
          </p:cNvPr>
          <p:cNvSpPr>
            <a:spLocks noGrp="1"/>
          </p:cNvSpPr>
          <p:nvPr>
            <p:ph type="sldNum" sz="quarter" idx="12"/>
          </p:nvPr>
        </p:nvSpPr>
        <p:spPr/>
        <p:txBody>
          <a:bodyPr/>
          <a:lstStyle/>
          <a:p>
            <a:fld id="{49EC5416-78B8-4F37-B286-A40543F63F6D}" type="slidenum">
              <a:rPr lang="en-US" smtClean="0"/>
              <a:pPr/>
              <a:t>12</a:t>
            </a:fld>
            <a:endParaRPr lang="en-US" dirty="0"/>
          </a:p>
        </p:txBody>
      </p:sp>
      <p:pic>
        <p:nvPicPr>
          <p:cNvPr id="18" name="Paveikslėlis 17">
            <a:extLst>
              <a:ext uri="{FF2B5EF4-FFF2-40B4-BE49-F238E27FC236}">
                <a16:creationId xmlns:a16="http://schemas.microsoft.com/office/drawing/2014/main" id="{26C7CD3A-207D-9476-9EB4-031FD03DAF7C}"/>
              </a:ext>
            </a:extLst>
          </p:cNvPr>
          <p:cNvPicPr>
            <a:picLocks noChangeAspect="1"/>
          </p:cNvPicPr>
          <p:nvPr/>
        </p:nvPicPr>
        <p:blipFill>
          <a:blip r:embed="rId4"/>
          <a:stretch>
            <a:fillRect/>
          </a:stretch>
        </p:blipFill>
        <p:spPr>
          <a:xfrm>
            <a:off x="1432830" y="1374457"/>
            <a:ext cx="9377199" cy="4468765"/>
          </a:xfrm>
          <a:prstGeom prst="rect">
            <a:avLst/>
          </a:prstGeom>
        </p:spPr>
      </p:pic>
      <p:sp>
        <p:nvSpPr>
          <p:cNvPr id="19" name="Rectangle 10">
            <a:extLst>
              <a:ext uri="{FF2B5EF4-FFF2-40B4-BE49-F238E27FC236}">
                <a16:creationId xmlns:a16="http://schemas.microsoft.com/office/drawing/2014/main" id="{ADC12883-D361-E072-66EF-06107310F690}"/>
              </a:ext>
            </a:extLst>
          </p:cNvPr>
          <p:cNvSpPr/>
          <p:nvPr/>
        </p:nvSpPr>
        <p:spPr>
          <a:xfrm>
            <a:off x="1673891" y="1668107"/>
            <a:ext cx="451937" cy="25702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Rectangle 10">
            <a:extLst>
              <a:ext uri="{FF2B5EF4-FFF2-40B4-BE49-F238E27FC236}">
                <a16:creationId xmlns:a16="http://schemas.microsoft.com/office/drawing/2014/main" id="{EEE5A1D3-CDD7-8FEB-877C-C122F787FCA0}"/>
              </a:ext>
            </a:extLst>
          </p:cNvPr>
          <p:cNvSpPr/>
          <p:nvPr/>
        </p:nvSpPr>
        <p:spPr>
          <a:xfrm>
            <a:off x="3783105" y="1638258"/>
            <a:ext cx="358589" cy="286870"/>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Rectangle 10">
            <a:extLst>
              <a:ext uri="{FF2B5EF4-FFF2-40B4-BE49-F238E27FC236}">
                <a16:creationId xmlns:a16="http://schemas.microsoft.com/office/drawing/2014/main" id="{EF2368EC-2BFB-B91D-DFA6-3387EBF42131}"/>
              </a:ext>
            </a:extLst>
          </p:cNvPr>
          <p:cNvSpPr/>
          <p:nvPr/>
        </p:nvSpPr>
        <p:spPr>
          <a:xfrm>
            <a:off x="1673891" y="3155902"/>
            <a:ext cx="887506" cy="28687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Rectangle 10">
            <a:extLst>
              <a:ext uri="{FF2B5EF4-FFF2-40B4-BE49-F238E27FC236}">
                <a16:creationId xmlns:a16="http://schemas.microsoft.com/office/drawing/2014/main" id="{12B09E1A-3E82-5A4F-C0FB-0D646BBC259A}"/>
              </a:ext>
            </a:extLst>
          </p:cNvPr>
          <p:cNvSpPr/>
          <p:nvPr/>
        </p:nvSpPr>
        <p:spPr>
          <a:xfrm>
            <a:off x="1784111" y="2605553"/>
            <a:ext cx="1317812" cy="19791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Oval 3">
            <a:extLst>
              <a:ext uri="{FF2B5EF4-FFF2-40B4-BE49-F238E27FC236}">
                <a16:creationId xmlns:a16="http://schemas.microsoft.com/office/drawing/2014/main" id="{3849421D-0FBD-A9CE-0829-CC181351BB9E}"/>
              </a:ext>
            </a:extLst>
          </p:cNvPr>
          <p:cNvSpPr/>
          <p:nvPr/>
        </p:nvSpPr>
        <p:spPr>
          <a:xfrm>
            <a:off x="1139655" y="157092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1</a:t>
            </a:r>
          </a:p>
        </p:txBody>
      </p:sp>
      <p:sp>
        <p:nvSpPr>
          <p:cNvPr id="26" name="Oval 4">
            <a:extLst>
              <a:ext uri="{FF2B5EF4-FFF2-40B4-BE49-F238E27FC236}">
                <a16:creationId xmlns:a16="http://schemas.microsoft.com/office/drawing/2014/main" id="{9AC32C58-D8E3-D2E2-465C-90E2335AB1A7}"/>
              </a:ext>
            </a:extLst>
          </p:cNvPr>
          <p:cNvSpPr/>
          <p:nvPr/>
        </p:nvSpPr>
        <p:spPr>
          <a:xfrm>
            <a:off x="3249407" y="158966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2</a:t>
            </a:r>
          </a:p>
        </p:txBody>
      </p:sp>
      <p:sp>
        <p:nvSpPr>
          <p:cNvPr id="27" name="Oval 5">
            <a:extLst>
              <a:ext uri="{FF2B5EF4-FFF2-40B4-BE49-F238E27FC236}">
                <a16:creationId xmlns:a16="http://schemas.microsoft.com/office/drawing/2014/main" id="{43A3E82A-F10F-FC6C-D4A0-8C05C525EFBB}"/>
              </a:ext>
            </a:extLst>
          </p:cNvPr>
          <p:cNvSpPr/>
          <p:nvPr/>
        </p:nvSpPr>
        <p:spPr>
          <a:xfrm>
            <a:off x="1139655" y="2572114"/>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3</a:t>
            </a:r>
          </a:p>
        </p:txBody>
      </p:sp>
      <p:sp>
        <p:nvSpPr>
          <p:cNvPr id="28" name="Oval 6">
            <a:extLst>
              <a:ext uri="{FF2B5EF4-FFF2-40B4-BE49-F238E27FC236}">
                <a16:creationId xmlns:a16="http://schemas.microsoft.com/office/drawing/2014/main" id="{6BC40FE4-4FA3-A352-F1A1-C960DE62D5D2}"/>
              </a:ext>
            </a:extLst>
          </p:cNvPr>
          <p:cNvSpPr/>
          <p:nvPr/>
        </p:nvSpPr>
        <p:spPr>
          <a:xfrm>
            <a:off x="1139655" y="3205026"/>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4</a:t>
            </a:r>
          </a:p>
        </p:txBody>
      </p:sp>
      <p:sp>
        <p:nvSpPr>
          <p:cNvPr id="29" name="TextBox 28">
            <a:extLst>
              <a:ext uri="{FF2B5EF4-FFF2-40B4-BE49-F238E27FC236}">
                <a16:creationId xmlns:a16="http://schemas.microsoft.com/office/drawing/2014/main" id="{EA14E14F-4085-30A7-EAF5-81C87C0C34C6}"/>
              </a:ext>
            </a:extLst>
          </p:cNvPr>
          <p:cNvSpPr txBox="1"/>
          <p:nvPr/>
        </p:nvSpPr>
        <p:spPr>
          <a:xfrm>
            <a:off x="4643718" y="2263596"/>
            <a:ext cx="4168589" cy="646331"/>
          </a:xfrm>
          <a:prstGeom prst="rect">
            <a:avLst/>
          </a:prstGeom>
          <a:solidFill>
            <a:schemeClr val="accent4">
              <a:lumMod val="20000"/>
              <a:lumOff val="80000"/>
            </a:schemeClr>
          </a:solidFill>
        </p:spPr>
        <p:txBody>
          <a:bodyPr wrap="square" rtlCol="0">
            <a:spAutoFit/>
          </a:bodyPr>
          <a:lstStyle/>
          <a:p>
            <a:r>
              <a:rPr lang="lt-LT" dirty="0"/>
              <a:t>Norėdami pasirinkti reikiamą BVPŽ kodą, du kartus spustelėkite jo pavadinimą</a:t>
            </a:r>
          </a:p>
        </p:txBody>
      </p:sp>
      <p:cxnSp>
        <p:nvCxnSpPr>
          <p:cNvPr id="30" name="Straight Arrow Connector 2">
            <a:extLst>
              <a:ext uri="{FF2B5EF4-FFF2-40B4-BE49-F238E27FC236}">
                <a16:creationId xmlns:a16="http://schemas.microsoft.com/office/drawing/2014/main" id="{46A64692-6E6F-5F97-89C3-35EC54B38FEB}"/>
              </a:ext>
            </a:extLst>
          </p:cNvPr>
          <p:cNvCxnSpPr>
            <a:cxnSpLocks/>
            <a:stCxn id="29" idx="1"/>
          </p:cNvCxnSpPr>
          <p:nvPr/>
        </p:nvCxnSpPr>
        <p:spPr>
          <a:xfrm flipH="1">
            <a:off x="3261747" y="2586762"/>
            <a:ext cx="1381971" cy="12895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3" name="Rectangle 10">
            <a:extLst>
              <a:ext uri="{FF2B5EF4-FFF2-40B4-BE49-F238E27FC236}">
                <a16:creationId xmlns:a16="http://schemas.microsoft.com/office/drawing/2014/main" id="{F7484BCE-2C07-F645-582F-6FE2B13AB49D}"/>
              </a:ext>
            </a:extLst>
          </p:cNvPr>
          <p:cNvSpPr/>
          <p:nvPr/>
        </p:nvSpPr>
        <p:spPr>
          <a:xfrm>
            <a:off x="10174941" y="5483543"/>
            <a:ext cx="584229" cy="271798"/>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Oval 6">
            <a:extLst>
              <a:ext uri="{FF2B5EF4-FFF2-40B4-BE49-F238E27FC236}">
                <a16:creationId xmlns:a16="http://schemas.microsoft.com/office/drawing/2014/main" id="{6C3615C1-C5A0-B84A-9153-DAD7B018A131}"/>
              </a:ext>
            </a:extLst>
          </p:cNvPr>
          <p:cNvSpPr/>
          <p:nvPr/>
        </p:nvSpPr>
        <p:spPr>
          <a:xfrm>
            <a:off x="10224739" y="5006375"/>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5</a:t>
            </a:r>
            <a:endParaRPr lang="en-GB" dirty="0">
              <a:solidFill>
                <a:schemeClr val="tx1"/>
              </a:solidFill>
            </a:endParaRPr>
          </a:p>
        </p:txBody>
      </p:sp>
      <p:sp>
        <p:nvSpPr>
          <p:cNvPr id="36" name="TextBox 35">
            <a:extLst>
              <a:ext uri="{FF2B5EF4-FFF2-40B4-BE49-F238E27FC236}">
                <a16:creationId xmlns:a16="http://schemas.microsoft.com/office/drawing/2014/main" id="{9FB7320A-D45A-6B41-C103-BC088EDC5753}"/>
              </a:ext>
            </a:extLst>
          </p:cNvPr>
          <p:cNvSpPr txBox="1"/>
          <p:nvPr/>
        </p:nvSpPr>
        <p:spPr>
          <a:xfrm>
            <a:off x="528183" y="5268331"/>
            <a:ext cx="3254922" cy="646331"/>
          </a:xfrm>
          <a:prstGeom prst="rect">
            <a:avLst/>
          </a:prstGeom>
          <a:solidFill>
            <a:schemeClr val="accent4">
              <a:lumMod val="20000"/>
              <a:lumOff val="80000"/>
            </a:schemeClr>
          </a:solidFill>
        </p:spPr>
        <p:txBody>
          <a:bodyPr wrap="square">
            <a:spAutoFit/>
          </a:bodyPr>
          <a:lstStyle/>
          <a:p>
            <a:r>
              <a:rPr lang="lt-LT" dirty="0"/>
              <a:t>Pasirinktas BVPŽ kodas matomas prie pasirinktų elementų</a:t>
            </a:r>
            <a:endParaRPr lang="en-US" dirty="0"/>
          </a:p>
        </p:txBody>
      </p:sp>
      <p:cxnSp>
        <p:nvCxnSpPr>
          <p:cNvPr id="38" name="Straight Arrow Connector 2">
            <a:extLst>
              <a:ext uri="{FF2B5EF4-FFF2-40B4-BE49-F238E27FC236}">
                <a16:creationId xmlns:a16="http://schemas.microsoft.com/office/drawing/2014/main" id="{A6F6D9E3-926A-136E-E46D-F6867D981885}"/>
              </a:ext>
            </a:extLst>
          </p:cNvPr>
          <p:cNvCxnSpPr>
            <a:cxnSpLocks/>
          </p:cNvCxnSpPr>
          <p:nvPr/>
        </p:nvCxnSpPr>
        <p:spPr>
          <a:xfrm flipV="1">
            <a:off x="2017059" y="4763172"/>
            <a:ext cx="0" cy="49242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452425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aveikslėlis 21">
            <a:extLst>
              <a:ext uri="{FF2B5EF4-FFF2-40B4-BE49-F238E27FC236}">
                <a16:creationId xmlns:a16="http://schemas.microsoft.com/office/drawing/2014/main" id="{67EA6248-8E6F-6AE0-7744-65C340C31F39}"/>
              </a:ext>
            </a:extLst>
          </p:cNvPr>
          <p:cNvPicPr>
            <a:picLocks noChangeAspect="1"/>
          </p:cNvPicPr>
          <p:nvPr/>
        </p:nvPicPr>
        <p:blipFill>
          <a:blip r:embed="rId2"/>
          <a:stretch>
            <a:fillRect/>
          </a:stretch>
        </p:blipFill>
        <p:spPr>
          <a:xfrm>
            <a:off x="1620415" y="710660"/>
            <a:ext cx="9307677" cy="2671150"/>
          </a:xfrm>
          <a:prstGeom prst="rect">
            <a:avLst/>
          </a:prstGeom>
        </p:spPr>
      </p:pic>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30033" y="116397"/>
            <a:ext cx="7801946" cy="810627"/>
          </a:xfrm>
        </p:spPr>
        <p:txBody>
          <a:bodyPr>
            <a:noAutofit/>
          </a:bodyPr>
          <a:lstStyle/>
          <a:p>
            <a:pPr algn="ctr"/>
            <a:r>
              <a:rPr lang="lt-LT" sz="3600" b="1"/>
              <a:t>Pirkimo kūrimas</a:t>
            </a:r>
            <a:endParaRPr lang="en-US" sz="3600" b="1"/>
          </a:p>
        </p:txBody>
      </p:sp>
      <p:sp>
        <p:nvSpPr>
          <p:cNvPr id="18" name="TextBox 17">
            <a:extLst>
              <a:ext uri="{FF2B5EF4-FFF2-40B4-BE49-F238E27FC236}">
                <a16:creationId xmlns:a16="http://schemas.microsoft.com/office/drawing/2014/main" id="{22511967-4393-0242-0FA9-59C1F9E70AE2}"/>
              </a:ext>
            </a:extLst>
          </p:cNvPr>
          <p:cNvSpPr txBox="1"/>
          <p:nvPr/>
        </p:nvSpPr>
        <p:spPr>
          <a:xfrm>
            <a:off x="665018" y="5971418"/>
            <a:ext cx="9105360" cy="646331"/>
          </a:xfrm>
          <a:prstGeom prst="rect">
            <a:avLst/>
          </a:prstGeom>
          <a:noFill/>
        </p:spPr>
        <p:txBody>
          <a:bodyPr wrap="square" rtlCol="0">
            <a:spAutoFit/>
          </a:bodyPr>
          <a:lstStyle/>
          <a:p>
            <a:r>
              <a:rPr lang="lt-LT" dirty="0"/>
              <a:t>Nors šiame žingsnyje dalis laukų nėra privalomi, jie bus privalomi kitame, todėl rekomenduojame juos užpildyti iš karto </a:t>
            </a:r>
            <a:endParaRPr lang="en-US" dirty="0"/>
          </a:p>
        </p:txBody>
      </p:sp>
      <p:sp>
        <p:nvSpPr>
          <p:cNvPr id="19" name="Arrow: Right 11">
            <a:extLst>
              <a:ext uri="{FF2B5EF4-FFF2-40B4-BE49-F238E27FC236}">
                <a16:creationId xmlns:a16="http://schemas.microsoft.com/office/drawing/2014/main" id="{75A00CE5-0D58-EEB8-7EA9-7EDA02AC092D}"/>
              </a:ext>
            </a:extLst>
          </p:cNvPr>
          <p:cNvSpPr/>
          <p:nvPr/>
        </p:nvSpPr>
        <p:spPr>
          <a:xfrm>
            <a:off x="831759" y="2860869"/>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Arrow: Right 11">
            <a:extLst>
              <a:ext uri="{FF2B5EF4-FFF2-40B4-BE49-F238E27FC236}">
                <a16:creationId xmlns:a16="http://schemas.microsoft.com/office/drawing/2014/main" id="{86669198-86E8-AF5E-B218-991C1E6DDE63}"/>
              </a:ext>
            </a:extLst>
          </p:cNvPr>
          <p:cNvSpPr/>
          <p:nvPr/>
        </p:nvSpPr>
        <p:spPr>
          <a:xfrm>
            <a:off x="4546038" y="6334172"/>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13</a:t>
            </a:fld>
            <a:endParaRPr lang="en-US"/>
          </a:p>
        </p:txBody>
      </p:sp>
      <p:sp>
        <p:nvSpPr>
          <p:cNvPr id="3" name="TextBox 2">
            <a:extLst>
              <a:ext uri="{FF2B5EF4-FFF2-40B4-BE49-F238E27FC236}">
                <a16:creationId xmlns:a16="http://schemas.microsoft.com/office/drawing/2014/main" id="{AD53A188-9AAB-E9D9-66B2-80A0162160CC}"/>
              </a:ext>
            </a:extLst>
          </p:cNvPr>
          <p:cNvSpPr txBox="1"/>
          <p:nvPr/>
        </p:nvSpPr>
        <p:spPr>
          <a:xfrm>
            <a:off x="665018" y="5687944"/>
            <a:ext cx="3650067" cy="369332"/>
          </a:xfrm>
          <a:prstGeom prst="rect">
            <a:avLst/>
          </a:prstGeom>
          <a:noFill/>
        </p:spPr>
        <p:txBody>
          <a:bodyPr wrap="square" rtlCol="0">
            <a:spAutoFit/>
          </a:bodyPr>
          <a:lstStyle/>
          <a:p>
            <a:r>
              <a:rPr lang="lt-LT"/>
              <a:t>Neprivalomi laukai </a:t>
            </a:r>
            <a:endParaRPr lang="en-US"/>
          </a:p>
        </p:txBody>
      </p:sp>
      <p:sp>
        <p:nvSpPr>
          <p:cNvPr id="5" name="Arrow: Right 17">
            <a:extLst>
              <a:ext uri="{FF2B5EF4-FFF2-40B4-BE49-F238E27FC236}">
                <a16:creationId xmlns:a16="http://schemas.microsoft.com/office/drawing/2014/main" id="{DDFB6C8F-C4C8-6C3B-E358-FC6D8B680A39}"/>
              </a:ext>
            </a:extLst>
          </p:cNvPr>
          <p:cNvSpPr/>
          <p:nvPr/>
        </p:nvSpPr>
        <p:spPr>
          <a:xfrm>
            <a:off x="2624391" y="5782962"/>
            <a:ext cx="618563" cy="179295"/>
          </a:xfrm>
          <a:prstGeom prst="rightArrow">
            <a:avLst/>
          </a:prstGeom>
          <a:solidFill>
            <a:schemeClr val="tx2">
              <a:lumMod val="50000"/>
              <a:lumOff val="5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Arrow: Right 17">
            <a:extLst>
              <a:ext uri="{FF2B5EF4-FFF2-40B4-BE49-F238E27FC236}">
                <a16:creationId xmlns:a16="http://schemas.microsoft.com/office/drawing/2014/main" id="{B932833B-9E71-3E57-A4FA-C677543F1A84}"/>
              </a:ext>
            </a:extLst>
          </p:cNvPr>
          <p:cNvSpPr/>
          <p:nvPr/>
        </p:nvSpPr>
        <p:spPr>
          <a:xfrm>
            <a:off x="860726" y="1641412"/>
            <a:ext cx="618563" cy="179295"/>
          </a:xfrm>
          <a:prstGeom prst="rightArrow">
            <a:avLst/>
          </a:prstGeom>
          <a:solidFill>
            <a:schemeClr val="tx2">
              <a:lumMod val="50000"/>
              <a:lumOff val="5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Arrow: Right 11">
            <a:extLst>
              <a:ext uri="{FF2B5EF4-FFF2-40B4-BE49-F238E27FC236}">
                <a16:creationId xmlns:a16="http://schemas.microsoft.com/office/drawing/2014/main" id="{F50F4172-417B-3E09-1706-82E1C416FF3F}"/>
              </a:ext>
            </a:extLst>
          </p:cNvPr>
          <p:cNvSpPr/>
          <p:nvPr/>
        </p:nvSpPr>
        <p:spPr>
          <a:xfrm>
            <a:off x="831759" y="747729"/>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Arrow: Right 11">
            <a:extLst>
              <a:ext uri="{FF2B5EF4-FFF2-40B4-BE49-F238E27FC236}">
                <a16:creationId xmlns:a16="http://schemas.microsoft.com/office/drawing/2014/main" id="{DF35BB44-7FA8-9599-A7AD-AD48302D1345}"/>
              </a:ext>
            </a:extLst>
          </p:cNvPr>
          <p:cNvSpPr/>
          <p:nvPr/>
        </p:nvSpPr>
        <p:spPr>
          <a:xfrm>
            <a:off x="831759" y="1207835"/>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Arrow: Right 17">
            <a:extLst>
              <a:ext uri="{FF2B5EF4-FFF2-40B4-BE49-F238E27FC236}">
                <a16:creationId xmlns:a16="http://schemas.microsoft.com/office/drawing/2014/main" id="{42062F33-AEA3-6E35-5F8C-89E07EF25065}"/>
              </a:ext>
            </a:extLst>
          </p:cNvPr>
          <p:cNvSpPr/>
          <p:nvPr/>
        </p:nvSpPr>
        <p:spPr>
          <a:xfrm>
            <a:off x="831758" y="2353882"/>
            <a:ext cx="618563" cy="179295"/>
          </a:xfrm>
          <a:prstGeom prst="rightArrow">
            <a:avLst/>
          </a:prstGeom>
          <a:solidFill>
            <a:schemeClr val="tx2">
              <a:lumMod val="50000"/>
              <a:lumOff val="5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0">
            <a:extLst>
              <a:ext uri="{FF2B5EF4-FFF2-40B4-BE49-F238E27FC236}">
                <a16:creationId xmlns:a16="http://schemas.microsoft.com/office/drawing/2014/main" id="{94FFF59F-33EA-5C98-D894-A0D917E88AC8}"/>
              </a:ext>
            </a:extLst>
          </p:cNvPr>
          <p:cNvSpPr/>
          <p:nvPr/>
        </p:nvSpPr>
        <p:spPr>
          <a:xfrm>
            <a:off x="2030156" y="1310747"/>
            <a:ext cx="358588" cy="20090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6C240592-9851-B253-9F3E-5608EFF79030}"/>
              </a:ext>
            </a:extLst>
          </p:cNvPr>
          <p:cNvSpPr txBox="1"/>
          <p:nvPr/>
        </p:nvSpPr>
        <p:spPr>
          <a:xfrm>
            <a:off x="574235" y="3435500"/>
            <a:ext cx="10952747" cy="2308324"/>
          </a:xfrm>
          <a:prstGeom prst="rect">
            <a:avLst/>
          </a:prstGeom>
          <a:solidFill>
            <a:schemeClr val="accent4">
              <a:lumMod val="20000"/>
              <a:lumOff val="80000"/>
            </a:schemeClr>
          </a:solidFill>
        </p:spPr>
        <p:txBody>
          <a:bodyPr wrap="square" lIns="91440" tIns="45720" rIns="91440" bIns="45720" rtlCol="0" anchor="t">
            <a:spAutoFit/>
          </a:bodyPr>
          <a:lstStyle/>
          <a:p>
            <a:pPr marL="285750" indent="-285750">
              <a:buFont typeface="Arial" panose="020B0604020202020204" pitchFamily="34" charset="0"/>
              <a:buChar char="•"/>
            </a:pPr>
            <a:r>
              <a:rPr lang="lt-LT" sz="1600" dirty="0"/>
              <a:t>Pasirinkus pirkimų suvestinėje pirkimą, laukas „Numatoma vertė (EUR)“ užpildomas automatiškai. Šis laukas gali būti koreguojamas.</a:t>
            </a:r>
            <a:r>
              <a:rPr lang="lt-LT" sz="1600" dirty="0">
                <a:solidFill>
                  <a:srgbClr val="FF0000"/>
                </a:solidFill>
              </a:rPr>
              <a:t> </a:t>
            </a:r>
            <a:endParaRPr lang="lt-LT" sz="1600" dirty="0">
              <a:solidFill>
                <a:srgbClr val="FF0000"/>
              </a:solidFill>
              <a:cs typeface="Calibri"/>
            </a:endParaRPr>
          </a:p>
          <a:p>
            <a:pPr marL="285750" indent="-285750">
              <a:buFont typeface="Arial" panose="020B0604020202020204" pitchFamily="34" charset="0"/>
              <a:buChar char="•"/>
            </a:pPr>
            <a:r>
              <a:rPr lang="lt-LT" sz="1600" dirty="0"/>
              <a:t>Pirkimo informacijos laukelis „Numatoma vertė (EUR)“ nėra privalomas pildyti, todėl, jei numatoma pirkimo vertė nėra viešinama, jis paliekamas tuščias (0 rašyti nereikia). Pildant skelbimus apie pirkimą taip pat neprivaloma pildyti numatomos vertės laukelių, jei numatoma vertė nėra viešinama.</a:t>
            </a:r>
          </a:p>
          <a:p>
            <a:pPr marL="285750" indent="-285750">
              <a:buFont typeface="Arial" panose="020B0604020202020204" pitchFamily="34" charset="0"/>
              <a:buChar char="•"/>
            </a:pPr>
            <a:r>
              <a:rPr lang="lt-LT" sz="1600" dirty="0">
                <a:solidFill>
                  <a:srgbClr val="FF0000"/>
                </a:solidFill>
              </a:rPr>
              <a:t>Pastaba.</a:t>
            </a:r>
            <a:r>
              <a:rPr lang="lt-LT" sz="1600" dirty="0"/>
              <a:t> Lauke „Pasiūlymų vertinimui naudojama vertė (neskelbiama) (EUR)“ turi būti nurodoma kaina arba sąnaudos be PVM, kurios bus naudojamos vertinant, ar pasiūlyme nurodyta kaina ar sąnaudos nėra per didelės, nepriimtinos. </a:t>
            </a:r>
            <a:r>
              <a:rPr lang="lt-LT" sz="1600" b="1" dirty="0"/>
              <a:t>Ši vertė bus matoma tik pirkimo vykdytojui</a:t>
            </a:r>
            <a:r>
              <a:rPr lang="lt-LT" sz="1600" dirty="0"/>
              <a:t>. Jei pirkimas skaidomas į dalis, šiame lauke įrašykite bendrą visų pirkimo dalių vertę, o Vidiniuose dokumentuose turėsite pateikti informaciją dėl kiekvienos pirkimo dalies atskirai</a:t>
            </a:r>
            <a:endParaRPr lang="lt-LT" sz="1600" dirty="0">
              <a:cs typeface="Calibri"/>
            </a:endParaRPr>
          </a:p>
        </p:txBody>
      </p:sp>
      <p:sp>
        <p:nvSpPr>
          <p:cNvPr id="4" name="Rectangle 10">
            <a:extLst>
              <a:ext uri="{FF2B5EF4-FFF2-40B4-BE49-F238E27FC236}">
                <a16:creationId xmlns:a16="http://schemas.microsoft.com/office/drawing/2014/main" id="{B604C8B2-F4AD-EEA8-7A88-E67A715741ED}"/>
              </a:ext>
            </a:extLst>
          </p:cNvPr>
          <p:cNvSpPr/>
          <p:nvPr/>
        </p:nvSpPr>
        <p:spPr>
          <a:xfrm>
            <a:off x="1602243" y="2517588"/>
            <a:ext cx="9307677" cy="250424"/>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10">
            <a:extLst>
              <a:ext uri="{FF2B5EF4-FFF2-40B4-BE49-F238E27FC236}">
                <a16:creationId xmlns:a16="http://schemas.microsoft.com/office/drawing/2014/main" id="{ED6120B4-7903-B269-2299-67C109FA9549}"/>
              </a:ext>
            </a:extLst>
          </p:cNvPr>
          <p:cNvSpPr/>
          <p:nvPr/>
        </p:nvSpPr>
        <p:spPr>
          <a:xfrm>
            <a:off x="1620414" y="2961405"/>
            <a:ext cx="9307678" cy="201943"/>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0">
            <a:extLst>
              <a:ext uri="{FF2B5EF4-FFF2-40B4-BE49-F238E27FC236}">
                <a16:creationId xmlns:a16="http://schemas.microsoft.com/office/drawing/2014/main" id="{E9D12338-0C7C-C266-E6DE-45263F826772}"/>
              </a:ext>
            </a:extLst>
          </p:cNvPr>
          <p:cNvSpPr/>
          <p:nvPr/>
        </p:nvSpPr>
        <p:spPr>
          <a:xfrm>
            <a:off x="2025686" y="886368"/>
            <a:ext cx="358588" cy="20090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 name="Straight Arrow Connector 2">
            <a:extLst>
              <a:ext uri="{FF2B5EF4-FFF2-40B4-BE49-F238E27FC236}">
                <a16:creationId xmlns:a16="http://schemas.microsoft.com/office/drawing/2014/main" id="{4825034E-1F7D-409D-2663-0F255101E86D}"/>
              </a:ext>
            </a:extLst>
          </p:cNvPr>
          <p:cNvCxnSpPr>
            <a:cxnSpLocks/>
          </p:cNvCxnSpPr>
          <p:nvPr/>
        </p:nvCxnSpPr>
        <p:spPr>
          <a:xfrm flipH="1" flipV="1">
            <a:off x="2399787" y="974592"/>
            <a:ext cx="1423711" cy="5280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5B1C3F19-4B21-B28E-3807-B06960930C26}"/>
              </a:ext>
            </a:extLst>
          </p:cNvPr>
          <p:cNvSpPr txBox="1"/>
          <p:nvPr/>
        </p:nvSpPr>
        <p:spPr>
          <a:xfrm>
            <a:off x="3823616" y="743769"/>
            <a:ext cx="7170173" cy="646331"/>
          </a:xfrm>
          <a:prstGeom prst="rect">
            <a:avLst/>
          </a:prstGeom>
          <a:solidFill>
            <a:schemeClr val="accent4">
              <a:lumMod val="20000"/>
              <a:lumOff val="80000"/>
            </a:schemeClr>
          </a:solidFill>
        </p:spPr>
        <p:txBody>
          <a:bodyPr wrap="square" lIns="91440" tIns="45720" rIns="91440" bIns="45720" rtlCol="0" anchor="t">
            <a:spAutoFit/>
          </a:bodyPr>
          <a:lstStyle/>
          <a:p>
            <a:r>
              <a:rPr lang="lt-LT">
                <a:solidFill>
                  <a:srgbClr val="FF0000"/>
                </a:solidFill>
                <a:ea typeface="Calibri"/>
                <a:cs typeface="Calibri"/>
              </a:rPr>
              <a:t>SVARBU!</a:t>
            </a:r>
            <a:r>
              <a:rPr lang="lt-LT">
                <a:ea typeface="Calibri"/>
                <a:cs typeface="Calibri"/>
              </a:rPr>
              <a:t> Šis laukas nėra apie pirkimo skaidymą į dalis. Jis visada pasirenkamas „Ne“</a:t>
            </a:r>
          </a:p>
        </p:txBody>
      </p:sp>
    </p:spTree>
    <p:extLst>
      <p:ext uri="{BB962C8B-B14F-4D97-AF65-F5344CB8AC3E}">
        <p14:creationId xmlns:p14="http://schemas.microsoft.com/office/powerpoint/2010/main" val="26645184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003908" y="84672"/>
            <a:ext cx="7801946" cy="810627"/>
          </a:xfrm>
        </p:spPr>
        <p:txBody>
          <a:bodyPr>
            <a:noAutofit/>
          </a:bodyPr>
          <a:lstStyle/>
          <a:p>
            <a:pPr algn="ctr"/>
            <a:r>
              <a:rPr lang="lt-LT" sz="3600" b="1" dirty="0"/>
              <a:t>Pirkimo kūrimas</a:t>
            </a:r>
            <a:endParaRPr lang="en-US" sz="3600" b="1" dirty="0"/>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14</a:t>
            </a:fld>
            <a:endParaRPr lang="en-US" dirty="0"/>
          </a:p>
        </p:txBody>
      </p:sp>
      <p:sp>
        <p:nvSpPr>
          <p:cNvPr id="11" name="Arrow: Right 11">
            <a:extLst>
              <a:ext uri="{FF2B5EF4-FFF2-40B4-BE49-F238E27FC236}">
                <a16:creationId xmlns:a16="http://schemas.microsoft.com/office/drawing/2014/main" id="{F50F4172-417B-3E09-1706-82E1C416FF3F}"/>
              </a:ext>
            </a:extLst>
          </p:cNvPr>
          <p:cNvSpPr/>
          <p:nvPr/>
        </p:nvSpPr>
        <p:spPr>
          <a:xfrm>
            <a:off x="684322" y="915345"/>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Arrow: Right 11">
            <a:extLst>
              <a:ext uri="{FF2B5EF4-FFF2-40B4-BE49-F238E27FC236}">
                <a16:creationId xmlns:a16="http://schemas.microsoft.com/office/drawing/2014/main" id="{DF35BB44-7FA8-9599-A7AD-AD48302D1345}"/>
              </a:ext>
            </a:extLst>
          </p:cNvPr>
          <p:cNvSpPr/>
          <p:nvPr/>
        </p:nvSpPr>
        <p:spPr>
          <a:xfrm>
            <a:off x="672882" y="1423230"/>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TextBox 19">
            <a:extLst>
              <a:ext uri="{FF2B5EF4-FFF2-40B4-BE49-F238E27FC236}">
                <a16:creationId xmlns:a16="http://schemas.microsoft.com/office/drawing/2014/main" id="{6C240592-9851-B253-9F3E-5608EFF79030}"/>
              </a:ext>
            </a:extLst>
          </p:cNvPr>
          <p:cNvSpPr txBox="1"/>
          <p:nvPr/>
        </p:nvSpPr>
        <p:spPr>
          <a:xfrm>
            <a:off x="538481" y="3628262"/>
            <a:ext cx="11257279" cy="2862322"/>
          </a:xfrm>
          <a:prstGeom prst="rect">
            <a:avLst/>
          </a:prstGeom>
          <a:solidFill>
            <a:schemeClr val="accent4">
              <a:lumMod val="20000"/>
              <a:lumOff val="80000"/>
            </a:schemeClr>
          </a:solidFill>
        </p:spPr>
        <p:txBody>
          <a:bodyPr wrap="square" rtlCol="0">
            <a:spAutoFit/>
          </a:bodyPr>
          <a:lstStyle/>
          <a:p>
            <a:pPr marL="285750" indent="-285750">
              <a:buFont typeface="Arial" panose="020B0604020202020204" pitchFamily="34" charset="0"/>
              <a:buChar char="•"/>
            </a:pPr>
            <a:r>
              <a:rPr lang="lt-LT" dirty="0"/>
              <a:t>Lauke „Virš arba žemiau tarptautinio pirkimo vertės ribos“ pasirenkama „Virš“, jei pirkimas yra tarptautinės vertės. Jei pirkimas yra supaprastintos vertės (įskaitant mažos vertės pirkimus), pasirenkama „Žemiau“. </a:t>
            </a:r>
          </a:p>
          <a:p>
            <a:pPr marL="285750" indent="-285750">
              <a:buFont typeface="Arial" panose="020B0604020202020204" pitchFamily="34" charset="0"/>
              <a:buChar char="•"/>
            </a:pPr>
            <a:r>
              <a:rPr lang="lt-LT" dirty="0"/>
              <a:t>Lauke „Prašymas pateikti paaiškinimą“ nustatoma data ir laikas, iki kada tiekėjai gali pateikti prašymus dėl pirkimo dokumentų paaiškinimo.</a:t>
            </a:r>
          </a:p>
          <a:p>
            <a:pPr marL="285750" indent="-285750">
              <a:buFont typeface="Arial" panose="020B0604020202020204" pitchFamily="34" charset="0"/>
              <a:buChar char="•"/>
            </a:pPr>
            <a:r>
              <a:rPr lang="lt-LT" dirty="0"/>
              <a:t>Jei laukas „Susipažinimo su pasiūlymais data“ neužpildomas, kitame žingsnyje jis automatiškai nustatomas pagal lauką „Pasiūlymų arba paraiškų dalyvauti pirkime pateikimo terminas“. Galimybė atlikti susipažinimo su pasiūlymais procedūrą atsiras tik praėjus 30 min. po lauke „Pasiūlymų arba paraiškų dalyvauti pirkime pateikimo terminas“ nustatyto termino. </a:t>
            </a:r>
          </a:p>
          <a:p>
            <a:pPr marL="285750" indent="-285750">
              <a:buFont typeface="Arial" panose="020B0604020202020204" pitchFamily="34" charset="0"/>
              <a:buChar char="•"/>
            </a:pPr>
            <a:r>
              <a:rPr lang="lt-LT" dirty="0"/>
              <a:t>Kvietimų išsiuntimo terminas turi būti nustatytas vėliau nei Pasiūlymų arba paraiškų dalyvauti konkurse priėmimo terminas</a:t>
            </a:r>
          </a:p>
        </p:txBody>
      </p:sp>
      <p:sp>
        <p:nvSpPr>
          <p:cNvPr id="9" name="Arrow: Right 11">
            <a:extLst>
              <a:ext uri="{FF2B5EF4-FFF2-40B4-BE49-F238E27FC236}">
                <a16:creationId xmlns:a16="http://schemas.microsoft.com/office/drawing/2014/main" id="{47B1AC75-6DBD-8020-FC74-734AAEC286BD}"/>
              </a:ext>
            </a:extLst>
          </p:cNvPr>
          <p:cNvSpPr/>
          <p:nvPr/>
        </p:nvSpPr>
        <p:spPr>
          <a:xfrm>
            <a:off x="672881" y="1861555"/>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Arrow: Right 11">
            <a:extLst>
              <a:ext uri="{FF2B5EF4-FFF2-40B4-BE49-F238E27FC236}">
                <a16:creationId xmlns:a16="http://schemas.microsoft.com/office/drawing/2014/main" id="{C7511D7C-CB33-F1FC-D3E8-7BBB54C93AF1}"/>
              </a:ext>
            </a:extLst>
          </p:cNvPr>
          <p:cNvSpPr/>
          <p:nvPr/>
        </p:nvSpPr>
        <p:spPr>
          <a:xfrm>
            <a:off x="684320" y="2288453"/>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Arrow: Right 11">
            <a:extLst>
              <a:ext uri="{FF2B5EF4-FFF2-40B4-BE49-F238E27FC236}">
                <a16:creationId xmlns:a16="http://schemas.microsoft.com/office/drawing/2014/main" id="{FE543E6C-2107-9AC5-1554-BB76E8E7BE9D}"/>
              </a:ext>
            </a:extLst>
          </p:cNvPr>
          <p:cNvSpPr/>
          <p:nvPr/>
        </p:nvSpPr>
        <p:spPr>
          <a:xfrm>
            <a:off x="650483" y="2878410"/>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aveikslėlis 5">
            <a:extLst>
              <a:ext uri="{FF2B5EF4-FFF2-40B4-BE49-F238E27FC236}">
                <a16:creationId xmlns:a16="http://schemas.microsoft.com/office/drawing/2014/main" id="{27B76B09-939D-9BFA-EE64-6AAF1E4A1BAD}"/>
              </a:ext>
            </a:extLst>
          </p:cNvPr>
          <p:cNvPicPr>
            <a:picLocks noChangeAspect="1"/>
          </p:cNvPicPr>
          <p:nvPr/>
        </p:nvPicPr>
        <p:blipFill>
          <a:blip r:embed="rId3"/>
          <a:stretch>
            <a:fillRect/>
          </a:stretch>
        </p:blipFill>
        <p:spPr>
          <a:xfrm>
            <a:off x="1291446" y="759663"/>
            <a:ext cx="10119360" cy="2840039"/>
          </a:xfrm>
          <a:prstGeom prst="rect">
            <a:avLst/>
          </a:prstGeom>
        </p:spPr>
      </p:pic>
      <p:pic>
        <p:nvPicPr>
          <p:cNvPr id="15" name="Paveikslėlis 14">
            <a:extLst>
              <a:ext uri="{FF2B5EF4-FFF2-40B4-BE49-F238E27FC236}">
                <a16:creationId xmlns:a16="http://schemas.microsoft.com/office/drawing/2014/main" id="{76BA6C32-5E37-89AA-D85F-4A0CB16482FD}"/>
              </a:ext>
            </a:extLst>
          </p:cNvPr>
          <p:cNvPicPr>
            <a:picLocks noChangeAspect="1"/>
          </p:cNvPicPr>
          <p:nvPr/>
        </p:nvPicPr>
        <p:blipFill>
          <a:blip r:embed="rId4"/>
          <a:stretch>
            <a:fillRect/>
          </a:stretch>
        </p:blipFill>
        <p:spPr>
          <a:xfrm>
            <a:off x="639696" y="3245645"/>
            <a:ext cx="640135" cy="213378"/>
          </a:xfrm>
          <a:prstGeom prst="rect">
            <a:avLst/>
          </a:prstGeom>
        </p:spPr>
      </p:pic>
      <p:sp>
        <p:nvSpPr>
          <p:cNvPr id="18" name="TextBox 17">
            <a:extLst>
              <a:ext uri="{FF2B5EF4-FFF2-40B4-BE49-F238E27FC236}">
                <a16:creationId xmlns:a16="http://schemas.microsoft.com/office/drawing/2014/main" id="{22511967-4393-0242-0FA9-59C1F9E70AE2}"/>
              </a:ext>
            </a:extLst>
          </p:cNvPr>
          <p:cNvSpPr txBox="1"/>
          <p:nvPr/>
        </p:nvSpPr>
        <p:spPr>
          <a:xfrm>
            <a:off x="422654" y="6459393"/>
            <a:ext cx="10505438" cy="338554"/>
          </a:xfrm>
          <a:prstGeom prst="rect">
            <a:avLst/>
          </a:prstGeom>
          <a:noFill/>
        </p:spPr>
        <p:txBody>
          <a:bodyPr wrap="square" rtlCol="0">
            <a:spAutoFit/>
          </a:bodyPr>
          <a:lstStyle/>
          <a:p>
            <a:r>
              <a:rPr lang="lt-LT" sz="1600" dirty="0"/>
              <a:t>Nors šiame žingsnyje dalis laukų nėra privalomi, jie bus privalomi kitame, todėl rekomenduojame juos užpildyti iš karto </a:t>
            </a:r>
            <a:endParaRPr lang="en-US" sz="1600" dirty="0"/>
          </a:p>
        </p:txBody>
      </p:sp>
    </p:spTree>
    <p:extLst>
      <p:ext uri="{BB962C8B-B14F-4D97-AF65-F5344CB8AC3E}">
        <p14:creationId xmlns:p14="http://schemas.microsoft.com/office/powerpoint/2010/main" val="21116473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Paveikslėlis 45">
            <a:extLst>
              <a:ext uri="{FF2B5EF4-FFF2-40B4-BE49-F238E27FC236}">
                <a16:creationId xmlns:a16="http://schemas.microsoft.com/office/drawing/2014/main" id="{284C14B5-9099-4655-78D8-C2BA1A8EFEC9}"/>
              </a:ext>
            </a:extLst>
          </p:cNvPr>
          <p:cNvPicPr>
            <a:picLocks noChangeAspect="1"/>
          </p:cNvPicPr>
          <p:nvPr/>
        </p:nvPicPr>
        <p:blipFill>
          <a:blip r:embed="rId2"/>
          <a:stretch>
            <a:fillRect/>
          </a:stretch>
        </p:blipFill>
        <p:spPr>
          <a:xfrm>
            <a:off x="1319288" y="920268"/>
            <a:ext cx="5320709" cy="4649323"/>
          </a:xfrm>
          <a:prstGeom prst="rect">
            <a:avLst/>
          </a:prstGeom>
        </p:spPr>
      </p:pic>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dirty="0"/>
              <a:t>Pirkimo kūrimas</a:t>
            </a:r>
            <a:endParaRPr lang="en-US" sz="3600" b="1" dirty="0"/>
          </a:p>
        </p:txBody>
      </p:sp>
      <p:sp>
        <p:nvSpPr>
          <p:cNvPr id="18" name="TextBox 17">
            <a:extLst>
              <a:ext uri="{FF2B5EF4-FFF2-40B4-BE49-F238E27FC236}">
                <a16:creationId xmlns:a16="http://schemas.microsoft.com/office/drawing/2014/main" id="{22511967-4393-0242-0FA9-59C1F9E70AE2}"/>
              </a:ext>
            </a:extLst>
          </p:cNvPr>
          <p:cNvSpPr txBox="1"/>
          <p:nvPr/>
        </p:nvSpPr>
        <p:spPr>
          <a:xfrm>
            <a:off x="678950" y="6096050"/>
            <a:ext cx="6855994" cy="646331"/>
          </a:xfrm>
          <a:prstGeom prst="rect">
            <a:avLst/>
          </a:prstGeom>
          <a:noFill/>
        </p:spPr>
        <p:txBody>
          <a:bodyPr wrap="square" rtlCol="0">
            <a:spAutoFit/>
          </a:bodyPr>
          <a:lstStyle/>
          <a:p>
            <a:r>
              <a:rPr lang="lt-LT" dirty="0"/>
              <a:t>Nors šiame žingsnyje dalis laukų nėra privalomi, jie bus privalomi kitame, todėl rekomenduojame juos užpildyti iš karto </a:t>
            </a:r>
            <a:endParaRPr lang="en-US" dirty="0"/>
          </a:p>
        </p:txBody>
      </p:sp>
      <p:sp>
        <p:nvSpPr>
          <p:cNvPr id="28" name="Arrow: Right 11">
            <a:extLst>
              <a:ext uri="{FF2B5EF4-FFF2-40B4-BE49-F238E27FC236}">
                <a16:creationId xmlns:a16="http://schemas.microsoft.com/office/drawing/2014/main" id="{86669198-86E8-AF5E-B218-991C1E6DDE63}"/>
              </a:ext>
            </a:extLst>
          </p:cNvPr>
          <p:cNvSpPr/>
          <p:nvPr/>
        </p:nvSpPr>
        <p:spPr>
          <a:xfrm>
            <a:off x="5924092" y="6486174"/>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15</a:t>
            </a:fld>
            <a:endParaRPr lang="en-US" dirty="0"/>
          </a:p>
        </p:txBody>
      </p:sp>
      <p:sp>
        <p:nvSpPr>
          <p:cNvPr id="11" name="Arrow: Right 11">
            <a:extLst>
              <a:ext uri="{FF2B5EF4-FFF2-40B4-BE49-F238E27FC236}">
                <a16:creationId xmlns:a16="http://schemas.microsoft.com/office/drawing/2014/main" id="{F50F4172-417B-3E09-1706-82E1C416FF3F}"/>
              </a:ext>
            </a:extLst>
          </p:cNvPr>
          <p:cNvSpPr/>
          <p:nvPr/>
        </p:nvSpPr>
        <p:spPr>
          <a:xfrm>
            <a:off x="652651" y="954767"/>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Arrow: Right 11">
            <a:extLst>
              <a:ext uri="{FF2B5EF4-FFF2-40B4-BE49-F238E27FC236}">
                <a16:creationId xmlns:a16="http://schemas.microsoft.com/office/drawing/2014/main" id="{DF35BB44-7FA8-9599-A7AD-AD48302D1345}"/>
              </a:ext>
            </a:extLst>
          </p:cNvPr>
          <p:cNvSpPr/>
          <p:nvPr/>
        </p:nvSpPr>
        <p:spPr>
          <a:xfrm>
            <a:off x="655414" y="1502311"/>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Arrow: Right 11">
            <a:extLst>
              <a:ext uri="{FF2B5EF4-FFF2-40B4-BE49-F238E27FC236}">
                <a16:creationId xmlns:a16="http://schemas.microsoft.com/office/drawing/2014/main" id="{47B1AC75-6DBD-8020-FC74-734AAEC286BD}"/>
              </a:ext>
            </a:extLst>
          </p:cNvPr>
          <p:cNvSpPr/>
          <p:nvPr/>
        </p:nvSpPr>
        <p:spPr>
          <a:xfrm>
            <a:off x="678951" y="2124258"/>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Arrow: Right 11">
            <a:extLst>
              <a:ext uri="{FF2B5EF4-FFF2-40B4-BE49-F238E27FC236}">
                <a16:creationId xmlns:a16="http://schemas.microsoft.com/office/drawing/2014/main" id="{C7511D7C-CB33-F1FC-D3E8-7BBB54C93AF1}"/>
              </a:ext>
            </a:extLst>
          </p:cNvPr>
          <p:cNvSpPr/>
          <p:nvPr/>
        </p:nvSpPr>
        <p:spPr>
          <a:xfrm>
            <a:off x="646515" y="2671802"/>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Arrow: Right 11">
            <a:extLst>
              <a:ext uri="{FF2B5EF4-FFF2-40B4-BE49-F238E27FC236}">
                <a16:creationId xmlns:a16="http://schemas.microsoft.com/office/drawing/2014/main" id="{FE543E6C-2107-9AC5-1554-BB76E8E7BE9D}"/>
              </a:ext>
            </a:extLst>
          </p:cNvPr>
          <p:cNvSpPr/>
          <p:nvPr/>
        </p:nvSpPr>
        <p:spPr>
          <a:xfrm>
            <a:off x="646514" y="3244930"/>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Rectangle 10">
            <a:extLst>
              <a:ext uri="{FF2B5EF4-FFF2-40B4-BE49-F238E27FC236}">
                <a16:creationId xmlns:a16="http://schemas.microsoft.com/office/drawing/2014/main" id="{FEEDAD83-15B9-82C0-F703-0253A639B766}"/>
              </a:ext>
            </a:extLst>
          </p:cNvPr>
          <p:cNvSpPr/>
          <p:nvPr/>
        </p:nvSpPr>
        <p:spPr>
          <a:xfrm flipV="1">
            <a:off x="2190265" y="1184396"/>
            <a:ext cx="496349" cy="24228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Rectangle 10">
            <a:extLst>
              <a:ext uri="{FF2B5EF4-FFF2-40B4-BE49-F238E27FC236}">
                <a16:creationId xmlns:a16="http://schemas.microsoft.com/office/drawing/2014/main" id="{A18FFADA-1A86-B9C7-4876-7BA3C05BD8B8}"/>
              </a:ext>
            </a:extLst>
          </p:cNvPr>
          <p:cNvSpPr/>
          <p:nvPr/>
        </p:nvSpPr>
        <p:spPr>
          <a:xfrm flipV="1">
            <a:off x="1497106" y="1783973"/>
            <a:ext cx="510988" cy="242049"/>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Arrow: Right 11">
            <a:extLst>
              <a:ext uri="{FF2B5EF4-FFF2-40B4-BE49-F238E27FC236}">
                <a16:creationId xmlns:a16="http://schemas.microsoft.com/office/drawing/2014/main" id="{4E4AA4CC-2BC9-87C9-C2DF-C16F3C10858F}"/>
              </a:ext>
            </a:extLst>
          </p:cNvPr>
          <p:cNvSpPr/>
          <p:nvPr/>
        </p:nvSpPr>
        <p:spPr>
          <a:xfrm>
            <a:off x="663808" y="5002208"/>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5" name="Straight Arrow Connector 2">
            <a:extLst>
              <a:ext uri="{FF2B5EF4-FFF2-40B4-BE49-F238E27FC236}">
                <a16:creationId xmlns:a16="http://schemas.microsoft.com/office/drawing/2014/main" id="{689EAEE5-EBC8-778D-F7DD-193C19FB6994}"/>
              </a:ext>
            </a:extLst>
          </p:cNvPr>
          <p:cNvCxnSpPr>
            <a:cxnSpLocks/>
            <a:stCxn id="19" idx="1"/>
          </p:cNvCxnSpPr>
          <p:nvPr/>
        </p:nvCxnSpPr>
        <p:spPr>
          <a:xfrm flipH="1">
            <a:off x="3091992" y="2507140"/>
            <a:ext cx="3144967" cy="77762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3" name="Straight Arrow Connector 2">
            <a:extLst>
              <a:ext uri="{FF2B5EF4-FFF2-40B4-BE49-F238E27FC236}">
                <a16:creationId xmlns:a16="http://schemas.microsoft.com/office/drawing/2014/main" id="{5B0CA72F-E0EE-505A-EF72-FC5892117F2F}"/>
              </a:ext>
            </a:extLst>
          </p:cNvPr>
          <p:cNvCxnSpPr>
            <a:cxnSpLocks/>
            <a:stCxn id="3" idx="1"/>
          </p:cNvCxnSpPr>
          <p:nvPr/>
        </p:nvCxnSpPr>
        <p:spPr>
          <a:xfrm flipH="1">
            <a:off x="2473618" y="1264547"/>
            <a:ext cx="3766925" cy="94935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5" name="Straight Arrow Connector 2">
            <a:extLst>
              <a:ext uri="{FF2B5EF4-FFF2-40B4-BE49-F238E27FC236}">
                <a16:creationId xmlns:a16="http://schemas.microsoft.com/office/drawing/2014/main" id="{FE00BB1F-03F2-C3F5-5AD0-3348E3D142A4}"/>
              </a:ext>
            </a:extLst>
          </p:cNvPr>
          <p:cNvCxnSpPr>
            <a:cxnSpLocks/>
            <a:stCxn id="5" idx="1"/>
          </p:cNvCxnSpPr>
          <p:nvPr/>
        </p:nvCxnSpPr>
        <p:spPr>
          <a:xfrm flipH="1">
            <a:off x="3091992" y="1804872"/>
            <a:ext cx="3144968" cy="100149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9" name="Straight Arrow Connector 2">
            <a:extLst>
              <a:ext uri="{FF2B5EF4-FFF2-40B4-BE49-F238E27FC236}">
                <a16:creationId xmlns:a16="http://schemas.microsoft.com/office/drawing/2014/main" id="{05F96A4F-8CEC-6347-30A9-E32386C80F98}"/>
              </a:ext>
            </a:extLst>
          </p:cNvPr>
          <p:cNvCxnSpPr>
            <a:cxnSpLocks/>
            <a:stCxn id="20" idx="1"/>
          </p:cNvCxnSpPr>
          <p:nvPr/>
        </p:nvCxnSpPr>
        <p:spPr>
          <a:xfrm flipH="1" flipV="1">
            <a:off x="3979642" y="5181503"/>
            <a:ext cx="2253732" cy="54469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47" name="Arrow: Right 11">
            <a:extLst>
              <a:ext uri="{FF2B5EF4-FFF2-40B4-BE49-F238E27FC236}">
                <a16:creationId xmlns:a16="http://schemas.microsoft.com/office/drawing/2014/main" id="{06015ED0-4552-402F-3535-FD4D9F612176}"/>
              </a:ext>
            </a:extLst>
          </p:cNvPr>
          <p:cNvSpPr/>
          <p:nvPr/>
        </p:nvSpPr>
        <p:spPr>
          <a:xfrm>
            <a:off x="663808" y="3814163"/>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 name="Arrow: Right 11">
            <a:extLst>
              <a:ext uri="{FF2B5EF4-FFF2-40B4-BE49-F238E27FC236}">
                <a16:creationId xmlns:a16="http://schemas.microsoft.com/office/drawing/2014/main" id="{D9ADBD67-FCCC-840C-ED3E-4FD9E460BAC8}"/>
              </a:ext>
            </a:extLst>
          </p:cNvPr>
          <p:cNvSpPr/>
          <p:nvPr/>
        </p:nvSpPr>
        <p:spPr>
          <a:xfrm>
            <a:off x="678950" y="4411356"/>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a:extLst>
              <a:ext uri="{FF2B5EF4-FFF2-40B4-BE49-F238E27FC236}">
                <a16:creationId xmlns:a16="http://schemas.microsoft.com/office/drawing/2014/main" id="{0F4FA27A-E05A-F961-B312-85DC24A6CEF4}"/>
              </a:ext>
            </a:extLst>
          </p:cNvPr>
          <p:cNvSpPr txBox="1"/>
          <p:nvPr/>
        </p:nvSpPr>
        <p:spPr>
          <a:xfrm>
            <a:off x="6240543" y="941381"/>
            <a:ext cx="5789569" cy="646331"/>
          </a:xfrm>
          <a:prstGeom prst="rect">
            <a:avLst/>
          </a:prstGeom>
          <a:solidFill>
            <a:schemeClr val="accent4">
              <a:lumMod val="20000"/>
              <a:lumOff val="80000"/>
            </a:schemeClr>
          </a:solidFill>
        </p:spPr>
        <p:txBody>
          <a:bodyPr wrap="square" rtlCol="0">
            <a:spAutoFit/>
          </a:bodyPr>
          <a:lstStyle/>
          <a:p>
            <a:r>
              <a:rPr lang="lt-LT" dirty="0"/>
              <a:t>Nurodoma, ar p</a:t>
            </a:r>
            <a:r>
              <a:rPr lang="lt-LT" dirty="0">
                <a:solidFill>
                  <a:srgbClr val="333333"/>
                </a:solidFill>
              </a:rPr>
              <a:t>irkimas yra susijęs su projektu ir (arba) programa, finansuojama Europos Sąjungos lėšomis</a:t>
            </a:r>
            <a:endParaRPr lang="lt-LT" dirty="0"/>
          </a:p>
        </p:txBody>
      </p:sp>
      <p:sp>
        <p:nvSpPr>
          <p:cNvPr id="5" name="TextBox 4">
            <a:extLst>
              <a:ext uri="{FF2B5EF4-FFF2-40B4-BE49-F238E27FC236}">
                <a16:creationId xmlns:a16="http://schemas.microsoft.com/office/drawing/2014/main" id="{67B0BB3F-EE52-9C66-C88D-72AD061AFE8A}"/>
              </a:ext>
            </a:extLst>
          </p:cNvPr>
          <p:cNvSpPr txBox="1"/>
          <p:nvPr/>
        </p:nvSpPr>
        <p:spPr>
          <a:xfrm>
            <a:off x="6236960" y="1620206"/>
            <a:ext cx="5789569" cy="369332"/>
          </a:xfrm>
          <a:prstGeom prst="rect">
            <a:avLst/>
          </a:prstGeom>
          <a:solidFill>
            <a:schemeClr val="accent4">
              <a:lumMod val="20000"/>
              <a:lumOff val="80000"/>
            </a:schemeClr>
          </a:solidFill>
        </p:spPr>
        <p:txBody>
          <a:bodyPr wrap="square" rtlCol="0">
            <a:spAutoFit/>
          </a:bodyPr>
          <a:lstStyle/>
          <a:p>
            <a:r>
              <a:rPr lang="lt-LT" dirty="0"/>
              <a:t>Pasirenkamas pasiūlymų vertinimo kriterijus</a:t>
            </a:r>
          </a:p>
        </p:txBody>
      </p:sp>
      <p:sp>
        <p:nvSpPr>
          <p:cNvPr id="19" name="TextBox 18">
            <a:extLst>
              <a:ext uri="{FF2B5EF4-FFF2-40B4-BE49-F238E27FC236}">
                <a16:creationId xmlns:a16="http://schemas.microsoft.com/office/drawing/2014/main" id="{665A1788-A569-19E3-EE1B-1852AA45CD5A}"/>
              </a:ext>
            </a:extLst>
          </p:cNvPr>
          <p:cNvSpPr txBox="1"/>
          <p:nvPr/>
        </p:nvSpPr>
        <p:spPr>
          <a:xfrm>
            <a:off x="6236959" y="2045475"/>
            <a:ext cx="5789571" cy="923330"/>
          </a:xfrm>
          <a:prstGeom prst="rect">
            <a:avLst/>
          </a:prstGeom>
          <a:solidFill>
            <a:schemeClr val="accent4">
              <a:lumMod val="20000"/>
              <a:lumOff val="80000"/>
            </a:schemeClr>
          </a:solidFill>
        </p:spPr>
        <p:txBody>
          <a:bodyPr wrap="square" rtlCol="0">
            <a:spAutoFit/>
          </a:bodyPr>
          <a:lstStyle/>
          <a:p>
            <a:r>
              <a:rPr lang="lt-LT" dirty="0"/>
              <a:t>Pasirenkama, ar pirkimas skaidomas į dalis. Jei „Taip“, tuomet nurodomas pirkimo dalių skaičius. Kitame žingsnyje bus privaloma užpildyti pirkimo dalių pavadinimus</a:t>
            </a:r>
          </a:p>
        </p:txBody>
      </p:sp>
      <p:cxnSp>
        <p:nvCxnSpPr>
          <p:cNvPr id="27" name="Straight Arrow Connector 2">
            <a:extLst>
              <a:ext uri="{FF2B5EF4-FFF2-40B4-BE49-F238E27FC236}">
                <a16:creationId xmlns:a16="http://schemas.microsoft.com/office/drawing/2014/main" id="{F27E6211-AA1A-031C-FB1E-984BFBCD92CD}"/>
              </a:ext>
            </a:extLst>
          </p:cNvPr>
          <p:cNvCxnSpPr>
            <a:cxnSpLocks/>
          </p:cNvCxnSpPr>
          <p:nvPr/>
        </p:nvCxnSpPr>
        <p:spPr>
          <a:xfrm flipH="1">
            <a:off x="2601798" y="2507140"/>
            <a:ext cx="3631576" cy="148631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8AF5DEAE-4EC5-264D-83F6-C5459447D36A}"/>
              </a:ext>
            </a:extLst>
          </p:cNvPr>
          <p:cNvSpPr txBox="1"/>
          <p:nvPr/>
        </p:nvSpPr>
        <p:spPr>
          <a:xfrm>
            <a:off x="6236957" y="3027284"/>
            <a:ext cx="5789571" cy="1754326"/>
          </a:xfrm>
          <a:prstGeom prst="rect">
            <a:avLst/>
          </a:prstGeom>
          <a:solidFill>
            <a:schemeClr val="accent4">
              <a:lumMod val="20000"/>
              <a:lumOff val="80000"/>
            </a:schemeClr>
          </a:solidFill>
        </p:spPr>
        <p:txBody>
          <a:bodyPr wrap="square" rtlCol="0">
            <a:spAutoFit/>
          </a:bodyPr>
          <a:lstStyle/>
          <a:p>
            <a:r>
              <a:rPr lang="lt-LT" dirty="0">
                <a:solidFill>
                  <a:srgbClr val="000000"/>
                </a:solidFill>
              </a:rPr>
              <a:t>Nurodoma</a:t>
            </a:r>
            <a:r>
              <a:rPr lang="lt-LT" dirty="0"/>
              <a:t> informacija dėl kelių pirkimo dalių gali būti pateikti pasiūlymai. Ši informacija automatiškai nepersikelia į skelbimą apie pirkimą. </a:t>
            </a:r>
            <a:r>
              <a:rPr lang="lt-LT" dirty="0">
                <a:solidFill>
                  <a:srgbClr val="FF0000"/>
                </a:solidFill>
              </a:rPr>
              <a:t>Pastaba. </a:t>
            </a:r>
            <a:r>
              <a:rPr lang="lt-LT" dirty="0"/>
              <a:t>Jei tiekėjams leidžiama teikti pasiūlymus į visas pirkimo dalis, pasirenkama „Didžiausias Dalis (-ių) skaičius“ ir nurodoma lauke „Dalis (-ių) skaičius“ nurodytas skaičius</a:t>
            </a:r>
            <a:endParaRPr lang="en-US" dirty="0"/>
          </a:p>
        </p:txBody>
      </p:sp>
      <p:cxnSp>
        <p:nvCxnSpPr>
          <p:cNvPr id="16" name="Straight Arrow Connector 2">
            <a:extLst>
              <a:ext uri="{FF2B5EF4-FFF2-40B4-BE49-F238E27FC236}">
                <a16:creationId xmlns:a16="http://schemas.microsoft.com/office/drawing/2014/main" id="{AC3FE7C1-3107-A86E-4A9B-C93C013711D5}"/>
              </a:ext>
            </a:extLst>
          </p:cNvPr>
          <p:cNvCxnSpPr>
            <a:cxnSpLocks/>
          </p:cNvCxnSpPr>
          <p:nvPr/>
        </p:nvCxnSpPr>
        <p:spPr>
          <a:xfrm flipH="1">
            <a:off x="4839440" y="4226565"/>
            <a:ext cx="1393933" cy="293352"/>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6C240592-9851-B253-9F3E-5608EFF79030}"/>
              </a:ext>
            </a:extLst>
          </p:cNvPr>
          <p:cNvSpPr txBox="1"/>
          <p:nvPr/>
        </p:nvSpPr>
        <p:spPr>
          <a:xfrm>
            <a:off x="6233374" y="5403032"/>
            <a:ext cx="5724288" cy="646331"/>
          </a:xfrm>
          <a:prstGeom prst="rect">
            <a:avLst/>
          </a:prstGeom>
          <a:solidFill>
            <a:schemeClr val="accent4">
              <a:lumMod val="20000"/>
              <a:lumOff val="80000"/>
            </a:schemeClr>
          </a:solidFill>
        </p:spPr>
        <p:txBody>
          <a:bodyPr wrap="square" rtlCol="0">
            <a:spAutoFit/>
          </a:bodyPr>
          <a:lstStyle/>
          <a:p>
            <a:r>
              <a:rPr lang="lt-LT" dirty="0">
                <a:solidFill>
                  <a:srgbClr val="000000"/>
                </a:solidFill>
              </a:rPr>
              <a:t>Nurodoma informacija</a:t>
            </a:r>
            <a:r>
              <a:rPr lang="en-US" dirty="0">
                <a:solidFill>
                  <a:srgbClr val="000000"/>
                </a:solidFill>
              </a:rPr>
              <a:t>, </a:t>
            </a:r>
            <a:r>
              <a:rPr lang="lt-LT" dirty="0">
                <a:solidFill>
                  <a:srgbClr val="000000"/>
                </a:solidFill>
              </a:rPr>
              <a:t>ar</a:t>
            </a:r>
            <a:r>
              <a:rPr lang="en-US" dirty="0">
                <a:solidFill>
                  <a:srgbClr val="000000"/>
                </a:solidFill>
              </a:rPr>
              <a:t> </a:t>
            </a:r>
            <a:r>
              <a:rPr lang="lt-LT" dirty="0">
                <a:solidFill>
                  <a:srgbClr val="000000"/>
                </a:solidFill>
              </a:rPr>
              <a:t>pirkimo vykdytojas leidžia teikti alternatyvius pasiūlymus</a:t>
            </a:r>
            <a:endParaRPr lang="en-US" dirty="0"/>
          </a:p>
        </p:txBody>
      </p:sp>
      <p:sp>
        <p:nvSpPr>
          <p:cNvPr id="4" name="Rectangle 10">
            <a:extLst>
              <a:ext uri="{FF2B5EF4-FFF2-40B4-BE49-F238E27FC236}">
                <a16:creationId xmlns:a16="http://schemas.microsoft.com/office/drawing/2014/main" id="{24B0CE0D-BCAC-EA27-FAD5-7FC8DD32694A}"/>
              </a:ext>
            </a:extLst>
          </p:cNvPr>
          <p:cNvSpPr/>
          <p:nvPr/>
        </p:nvSpPr>
        <p:spPr>
          <a:xfrm flipV="1">
            <a:off x="1497106" y="4472807"/>
            <a:ext cx="3288124" cy="47432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TextBox 21">
            <a:extLst>
              <a:ext uri="{FF2B5EF4-FFF2-40B4-BE49-F238E27FC236}">
                <a16:creationId xmlns:a16="http://schemas.microsoft.com/office/drawing/2014/main" id="{E01FAE3A-DB33-B9CF-9074-19DEC94CDBEE}"/>
              </a:ext>
            </a:extLst>
          </p:cNvPr>
          <p:cNvSpPr txBox="1"/>
          <p:nvPr/>
        </p:nvSpPr>
        <p:spPr>
          <a:xfrm>
            <a:off x="6233373" y="4952146"/>
            <a:ext cx="5785985" cy="369332"/>
          </a:xfrm>
          <a:prstGeom prst="rect">
            <a:avLst/>
          </a:prstGeom>
          <a:solidFill>
            <a:schemeClr val="accent4">
              <a:lumMod val="20000"/>
              <a:lumOff val="80000"/>
            </a:schemeClr>
          </a:solidFill>
        </p:spPr>
        <p:txBody>
          <a:bodyPr wrap="square" rtlCol="0">
            <a:spAutoFit/>
          </a:bodyPr>
          <a:lstStyle/>
          <a:p>
            <a:r>
              <a:rPr lang="lt-LT" dirty="0">
                <a:solidFill>
                  <a:srgbClr val="FF0000"/>
                </a:solidFill>
              </a:rPr>
              <a:t>SVARBU</a:t>
            </a:r>
            <a:r>
              <a:rPr lang="en-US" dirty="0">
                <a:solidFill>
                  <a:srgbClr val="FF0000"/>
                </a:solidFill>
              </a:rPr>
              <a:t>! </a:t>
            </a:r>
            <a:r>
              <a:rPr lang="lt-LT" dirty="0"/>
              <a:t>Nesirinkti </a:t>
            </a:r>
            <a:r>
              <a:rPr lang="lt-LT" dirty="0">
                <a:solidFill>
                  <a:srgbClr val="000000"/>
                </a:solidFill>
              </a:rPr>
              <a:t>„Visas Dalis (-ių)“</a:t>
            </a:r>
            <a:endParaRPr lang="en-US" dirty="0"/>
          </a:p>
        </p:txBody>
      </p:sp>
      <p:cxnSp>
        <p:nvCxnSpPr>
          <p:cNvPr id="24" name="Straight Arrow Connector 2">
            <a:extLst>
              <a:ext uri="{FF2B5EF4-FFF2-40B4-BE49-F238E27FC236}">
                <a16:creationId xmlns:a16="http://schemas.microsoft.com/office/drawing/2014/main" id="{DD505714-C58B-40E4-8BAA-7442DE6B5970}"/>
              </a:ext>
            </a:extLst>
          </p:cNvPr>
          <p:cNvCxnSpPr>
            <a:cxnSpLocks/>
            <a:stCxn id="22" idx="1"/>
          </p:cNvCxnSpPr>
          <p:nvPr/>
        </p:nvCxnSpPr>
        <p:spPr>
          <a:xfrm flipH="1" flipV="1">
            <a:off x="5958628" y="4971206"/>
            <a:ext cx="274745" cy="16560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9" name="Rectangle 10">
            <a:extLst>
              <a:ext uri="{FF2B5EF4-FFF2-40B4-BE49-F238E27FC236}">
                <a16:creationId xmlns:a16="http://schemas.microsoft.com/office/drawing/2014/main" id="{F549001D-24BA-6C65-DE93-17404B5E6E11}"/>
              </a:ext>
            </a:extLst>
          </p:cNvPr>
          <p:cNvSpPr/>
          <p:nvPr/>
        </p:nvSpPr>
        <p:spPr>
          <a:xfrm flipV="1">
            <a:off x="4968090" y="4647487"/>
            <a:ext cx="1127910" cy="29335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2055551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aveikslėlis 5">
            <a:extLst>
              <a:ext uri="{FF2B5EF4-FFF2-40B4-BE49-F238E27FC236}">
                <a16:creationId xmlns:a16="http://schemas.microsoft.com/office/drawing/2014/main" id="{5A967158-EA2D-532A-F900-ADC4527E450A}"/>
              </a:ext>
            </a:extLst>
          </p:cNvPr>
          <p:cNvPicPr>
            <a:picLocks noChangeAspect="1"/>
          </p:cNvPicPr>
          <p:nvPr/>
        </p:nvPicPr>
        <p:blipFill>
          <a:blip r:embed="rId2"/>
          <a:stretch>
            <a:fillRect/>
          </a:stretch>
        </p:blipFill>
        <p:spPr>
          <a:xfrm>
            <a:off x="1404172" y="906612"/>
            <a:ext cx="10064847" cy="3219450"/>
          </a:xfrm>
          <a:prstGeom prst="rect">
            <a:avLst/>
          </a:prstGeom>
        </p:spPr>
      </p:pic>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Pirkimo kūrimas</a:t>
            </a:r>
            <a:endParaRPr lang="en-US" sz="3600" b="1"/>
          </a:p>
        </p:txBody>
      </p:sp>
      <p:sp>
        <p:nvSpPr>
          <p:cNvPr id="18" name="TextBox 17">
            <a:extLst>
              <a:ext uri="{FF2B5EF4-FFF2-40B4-BE49-F238E27FC236}">
                <a16:creationId xmlns:a16="http://schemas.microsoft.com/office/drawing/2014/main" id="{22511967-4393-0242-0FA9-59C1F9E70AE2}"/>
              </a:ext>
            </a:extLst>
          </p:cNvPr>
          <p:cNvSpPr txBox="1"/>
          <p:nvPr/>
        </p:nvSpPr>
        <p:spPr>
          <a:xfrm>
            <a:off x="1701279" y="5391934"/>
            <a:ext cx="8130449" cy="646331"/>
          </a:xfrm>
          <a:prstGeom prst="rect">
            <a:avLst/>
          </a:prstGeom>
          <a:noFill/>
        </p:spPr>
        <p:txBody>
          <a:bodyPr wrap="square" rtlCol="0">
            <a:spAutoFit/>
          </a:bodyPr>
          <a:lstStyle/>
          <a:p>
            <a:r>
              <a:rPr lang="lt-LT"/>
              <a:t>Nors šiame žingsnyje dalis laukų nėra privalomi, jie bus privalomi kitame, todėl rekomenduojame juos užpildyti iš karto </a:t>
            </a:r>
            <a:endParaRPr lang="en-US"/>
          </a:p>
        </p:txBody>
      </p:sp>
      <p:sp>
        <p:nvSpPr>
          <p:cNvPr id="19" name="Arrow: Right 11">
            <a:extLst>
              <a:ext uri="{FF2B5EF4-FFF2-40B4-BE49-F238E27FC236}">
                <a16:creationId xmlns:a16="http://schemas.microsoft.com/office/drawing/2014/main" id="{75A00CE5-0D58-EEB8-7EA9-7EDA02AC092D}"/>
              </a:ext>
            </a:extLst>
          </p:cNvPr>
          <p:cNvSpPr/>
          <p:nvPr/>
        </p:nvSpPr>
        <p:spPr>
          <a:xfrm>
            <a:off x="730616" y="3260379"/>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Arrow: Right 11">
            <a:extLst>
              <a:ext uri="{FF2B5EF4-FFF2-40B4-BE49-F238E27FC236}">
                <a16:creationId xmlns:a16="http://schemas.microsoft.com/office/drawing/2014/main" id="{86669198-86E8-AF5E-B218-991C1E6DDE63}"/>
              </a:ext>
            </a:extLst>
          </p:cNvPr>
          <p:cNvSpPr/>
          <p:nvPr/>
        </p:nvSpPr>
        <p:spPr>
          <a:xfrm>
            <a:off x="865946" y="5626006"/>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16</a:t>
            </a:fld>
            <a:endParaRPr lang="en-US"/>
          </a:p>
        </p:txBody>
      </p:sp>
      <p:sp>
        <p:nvSpPr>
          <p:cNvPr id="3" name="TextBox 2">
            <a:extLst>
              <a:ext uri="{FF2B5EF4-FFF2-40B4-BE49-F238E27FC236}">
                <a16:creationId xmlns:a16="http://schemas.microsoft.com/office/drawing/2014/main" id="{AD53A188-9AAB-E9D9-66B2-80A0162160CC}"/>
              </a:ext>
            </a:extLst>
          </p:cNvPr>
          <p:cNvSpPr txBox="1"/>
          <p:nvPr/>
        </p:nvSpPr>
        <p:spPr>
          <a:xfrm>
            <a:off x="716723" y="6119170"/>
            <a:ext cx="8709219" cy="369332"/>
          </a:xfrm>
          <a:prstGeom prst="rect">
            <a:avLst/>
          </a:prstGeom>
          <a:noFill/>
        </p:spPr>
        <p:txBody>
          <a:bodyPr wrap="square" rtlCol="0">
            <a:spAutoFit/>
          </a:bodyPr>
          <a:lstStyle/>
          <a:p>
            <a:r>
              <a:rPr lang="lt-LT">
                <a:solidFill>
                  <a:srgbClr val="FF0000"/>
                </a:solidFill>
              </a:rPr>
              <a:t>SVARBU</a:t>
            </a:r>
            <a:r>
              <a:rPr lang="en-US">
                <a:solidFill>
                  <a:srgbClr val="FF0000"/>
                </a:solidFill>
              </a:rPr>
              <a:t>!</a:t>
            </a:r>
            <a:r>
              <a:rPr lang="en-US"/>
              <a:t> </a:t>
            </a:r>
            <a:r>
              <a:rPr lang="lt-LT"/>
              <a:t>Prašome nepildyti laukų, kurie nėra pažymėti rodyklėmis.</a:t>
            </a:r>
            <a:endParaRPr lang="en-US"/>
          </a:p>
        </p:txBody>
      </p:sp>
      <p:sp>
        <p:nvSpPr>
          <p:cNvPr id="11" name="Arrow: Right 11">
            <a:extLst>
              <a:ext uri="{FF2B5EF4-FFF2-40B4-BE49-F238E27FC236}">
                <a16:creationId xmlns:a16="http://schemas.microsoft.com/office/drawing/2014/main" id="{F50F4172-417B-3E09-1706-82E1C416FF3F}"/>
              </a:ext>
            </a:extLst>
          </p:cNvPr>
          <p:cNvSpPr/>
          <p:nvPr/>
        </p:nvSpPr>
        <p:spPr>
          <a:xfrm>
            <a:off x="730616" y="1011055"/>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Arrow: Right 11">
            <a:extLst>
              <a:ext uri="{FF2B5EF4-FFF2-40B4-BE49-F238E27FC236}">
                <a16:creationId xmlns:a16="http://schemas.microsoft.com/office/drawing/2014/main" id="{DF35BB44-7FA8-9599-A7AD-AD48302D1345}"/>
              </a:ext>
            </a:extLst>
          </p:cNvPr>
          <p:cNvSpPr/>
          <p:nvPr/>
        </p:nvSpPr>
        <p:spPr>
          <a:xfrm>
            <a:off x="730616" y="1368045"/>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0">
            <a:extLst>
              <a:ext uri="{FF2B5EF4-FFF2-40B4-BE49-F238E27FC236}">
                <a16:creationId xmlns:a16="http://schemas.microsoft.com/office/drawing/2014/main" id="{E9D12338-0C7C-C266-E6DE-45263F826772}"/>
              </a:ext>
            </a:extLst>
          </p:cNvPr>
          <p:cNvSpPr/>
          <p:nvPr/>
        </p:nvSpPr>
        <p:spPr>
          <a:xfrm>
            <a:off x="11036747" y="1100702"/>
            <a:ext cx="358588" cy="20090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0">
            <a:extLst>
              <a:ext uri="{FF2B5EF4-FFF2-40B4-BE49-F238E27FC236}">
                <a16:creationId xmlns:a16="http://schemas.microsoft.com/office/drawing/2014/main" id="{94FFF59F-33EA-5C98-D894-A0D917E88AC8}"/>
              </a:ext>
            </a:extLst>
          </p:cNvPr>
          <p:cNvSpPr/>
          <p:nvPr/>
        </p:nvSpPr>
        <p:spPr>
          <a:xfrm>
            <a:off x="11026588" y="1495697"/>
            <a:ext cx="358588" cy="20090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6C240592-9851-B253-9F3E-5608EFF79030}"/>
              </a:ext>
            </a:extLst>
          </p:cNvPr>
          <p:cNvSpPr txBox="1"/>
          <p:nvPr/>
        </p:nvSpPr>
        <p:spPr>
          <a:xfrm>
            <a:off x="985869" y="4130108"/>
            <a:ext cx="10491866" cy="646331"/>
          </a:xfrm>
          <a:prstGeom prst="rect">
            <a:avLst/>
          </a:prstGeom>
          <a:solidFill>
            <a:schemeClr val="accent4">
              <a:lumMod val="20000"/>
              <a:lumOff val="80000"/>
            </a:schemeClr>
          </a:solidFill>
        </p:spPr>
        <p:txBody>
          <a:bodyPr wrap="square" rtlCol="0">
            <a:spAutoFit/>
          </a:bodyPr>
          <a:lstStyle/>
          <a:p>
            <a:r>
              <a:rPr lang="lt-LT"/>
              <a:t>Pasirinkus pirkimų suvestinėje pirkimą, laukas „Sutarties trukmė mėnesiais arba metais, išskyrus pratęsimus“ užpildomas automatiškai. Šis laukas gali būti koreguojamas</a:t>
            </a:r>
          </a:p>
        </p:txBody>
      </p:sp>
      <p:sp>
        <p:nvSpPr>
          <p:cNvPr id="9" name="Arrow: Right 11">
            <a:extLst>
              <a:ext uri="{FF2B5EF4-FFF2-40B4-BE49-F238E27FC236}">
                <a16:creationId xmlns:a16="http://schemas.microsoft.com/office/drawing/2014/main" id="{8D1B5A48-3030-9D47-DF54-70C016569E33}"/>
              </a:ext>
            </a:extLst>
          </p:cNvPr>
          <p:cNvSpPr/>
          <p:nvPr/>
        </p:nvSpPr>
        <p:spPr>
          <a:xfrm>
            <a:off x="715210" y="2910619"/>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0">
            <a:extLst>
              <a:ext uri="{FF2B5EF4-FFF2-40B4-BE49-F238E27FC236}">
                <a16:creationId xmlns:a16="http://schemas.microsoft.com/office/drawing/2014/main" id="{8DBC6653-72DF-6041-BEDC-C8FC8E8CB265}"/>
              </a:ext>
            </a:extLst>
          </p:cNvPr>
          <p:cNvSpPr/>
          <p:nvPr/>
        </p:nvSpPr>
        <p:spPr>
          <a:xfrm>
            <a:off x="1486045" y="3038778"/>
            <a:ext cx="324826" cy="20090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10">
            <a:extLst>
              <a:ext uri="{FF2B5EF4-FFF2-40B4-BE49-F238E27FC236}">
                <a16:creationId xmlns:a16="http://schemas.microsoft.com/office/drawing/2014/main" id="{D7520306-822A-E65A-198B-B15206480D94}"/>
              </a:ext>
            </a:extLst>
          </p:cNvPr>
          <p:cNvSpPr/>
          <p:nvPr/>
        </p:nvSpPr>
        <p:spPr>
          <a:xfrm>
            <a:off x="1486045" y="3400913"/>
            <a:ext cx="441367" cy="20090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10">
            <a:extLst>
              <a:ext uri="{FF2B5EF4-FFF2-40B4-BE49-F238E27FC236}">
                <a16:creationId xmlns:a16="http://schemas.microsoft.com/office/drawing/2014/main" id="{90C9CF21-3F03-1037-9ABF-11C78CC3E440}"/>
              </a:ext>
            </a:extLst>
          </p:cNvPr>
          <p:cNvSpPr/>
          <p:nvPr/>
        </p:nvSpPr>
        <p:spPr>
          <a:xfrm>
            <a:off x="10614212" y="3789170"/>
            <a:ext cx="770964" cy="20090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10">
            <a:extLst>
              <a:ext uri="{FF2B5EF4-FFF2-40B4-BE49-F238E27FC236}">
                <a16:creationId xmlns:a16="http://schemas.microsoft.com/office/drawing/2014/main" id="{6AE9D6BF-13AB-4AD1-DD2B-7EE747F7C872}"/>
              </a:ext>
            </a:extLst>
          </p:cNvPr>
          <p:cNvSpPr/>
          <p:nvPr/>
        </p:nvSpPr>
        <p:spPr>
          <a:xfrm>
            <a:off x="1507264" y="1489059"/>
            <a:ext cx="4947323" cy="197998"/>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10">
            <a:extLst>
              <a:ext uri="{FF2B5EF4-FFF2-40B4-BE49-F238E27FC236}">
                <a16:creationId xmlns:a16="http://schemas.microsoft.com/office/drawing/2014/main" id="{E0D019B2-A1A3-F07E-3685-B1984BA99AC7}"/>
              </a:ext>
            </a:extLst>
          </p:cNvPr>
          <p:cNvSpPr/>
          <p:nvPr/>
        </p:nvSpPr>
        <p:spPr>
          <a:xfrm>
            <a:off x="1507264" y="1087411"/>
            <a:ext cx="4947322" cy="197998"/>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D03D43A5-EB15-68B4-3573-CC4B45D86D9A}"/>
              </a:ext>
            </a:extLst>
          </p:cNvPr>
          <p:cNvSpPr txBox="1"/>
          <p:nvPr/>
        </p:nvSpPr>
        <p:spPr>
          <a:xfrm>
            <a:off x="977153" y="4776439"/>
            <a:ext cx="10491866" cy="646331"/>
          </a:xfrm>
          <a:prstGeom prst="rect">
            <a:avLst/>
          </a:prstGeom>
          <a:solidFill>
            <a:schemeClr val="accent4">
              <a:lumMod val="20000"/>
              <a:lumOff val="80000"/>
            </a:schemeClr>
          </a:solidFill>
        </p:spPr>
        <p:txBody>
          <a:bodyPr wrap="square" lIns="91440" tIns="45720" rIns="91440" bIns="45720" rtlCol="0" anchor="t">
            <a:spAutoFit/>
          </a:bodyPr>
          <a:lstStyle/>
          <a:p>
            <a:r>
              <a:rPr lang="lt-LT" dirty="0">
                <a:ea typeface="Calibri"/>
                <a:cs typeface="Calibri"/>
              </a:rPr>
              <a:t>Lauke „Asmenų, susipažįstančių su pasiūlymais</a:t>
            </a:r>
            <a:r>
              <a:rPr lang="en-US" dirty="0">
                <a:ea typeface="Calibri"/>
                <a:cs typeface="Calibri"/>
              </a:rPr>
              <a:t>,</a:t>
            </a:r>
            <a:r>
              <a:rPr lang="lt-LT" dirty="0">
                <a:ea typeface="Calibri"/>
                <a:cs typeface="Calibri"/>
              </a:rPr>
              <a:t> skaičius“ automatiškai nurodomas „Vienas“. Šis laukas gali būti koreguojamas</a:t>
            </a:r>
          </a:p>
        </p:txBody>
      </p:sp>
    </p:spTree>
    <p:extLst>
      <p:ext uri="{BB962C8B-B14F-4D97-AF65-F5344CB8AC3E}">
        <p14:creationId xmlns:p14="http://schemas.microsoft.com/office/powerpoint/2010/main" val="5166165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aveikslėlis 10">
            <a:extLst>
              <a:ext uri="{FF2B5EF4-FFF2-40B4-BE49-F238E27FC236}">
                <a16:creationId xmlns:a16="http://schemas.microsoft.com/office/drawing/2014/main" id="{3163340B-5D61-A03F-C0B1-708BC52BD019}"/>
              </a:ext>
            </a:extLst>
          </p:cNvPr>
          <p:cNvPicPr>
            <a:picLocks noChangeAspect="1"/>
          </p:cNvPicPr>
          <p:nvPr/>
        </p:nvPicPr>
        <p:blipFill>
          <a:blip r:embed="rId2"/>
          <a:srcRect l="-1008"/>
          <a:stretch/>
        </p:blipFill>
        <p:spPr>
          <a:xfrm>
            <a:off x="1311601" y="5180820"/>
            <a:ext cx="9314294" cy="767053"/>
          </a:xfrm>
          <a:prstGeom prst="rect">
            <a:avLst/>
          </a:prstGeom>
        </p:spPr>
      </p:pic>
      <p:pic>
        <p:nvPicPr>
          <p:cNvPr id="5" name="Paveikslėlis 4">
            <a:extLst>
              <a:ext uri="{FF2B5EF4-FFF2-40B4-BE49-F238E27FC236}">
                <a16:creationId xmlns:a16="http://schemas.microsoft.com/office/drawing/2014/main" id="{294371D2-BC06-9E68-B54E-4A30DC6779C3}"/>
              </a:ext>
            </a:extLst>
          </p:cNvPr>
          <p:cNvPicPr>
            <a:picLocks noChangeAspect="1"/>
          </p:cNvPicPr>
          <p:nvPr/>
        </p:nvPicPr>
        <p:blipFill rotWithShape="1">
          <a:blip r:embed="rId3"/>
          <a:srcRect l="-124" r="1" b="37924"/>
          <a:stretch/>
        </p:blipFill>
        <p:spPr bwMode="auto">
          <a:xfrm>
            <a:off x="1415560" y="3320705"/>
            <a:ext cx="9210335" cy="1919293"/>
          </a:xfrm>
          <a:prstGeom prst="rect">
            <a:avLst/>
          </a:prstGeom>
          <a:ln>
            <a:noFill/>
          </a:ln>
          <a:extLst>
            <a:ext uri="{53640926-AAD7-44D8-BBD7-CCE9431645EC}">
              <a14:shadowObscured xmlns:a14="http://schemas.microsoft.com/office/drawing/2010/main"/>
            </a:ext>
          </a:extLst>
        </p:spPr>
      </p:pic>
      <p:pic>
        <p:nvPicPr>
          <p:cNvPr id="6" name="Paveikslėlis 5">
            <a:extLst>
              <a:ext uri="{FF2B5EF4-FFF2-40B4-BE49-F238E27FC236}">
                <a16:creationId xmlns:a16="http://schemas.microsoft.com/office/drawing/2014/main" id="{CFC3DDC7-A971-B0DF-E856-FB8B267BC7A2}"/>
              </a:ext>
            </a:extLst>
          </p:cNvPr>
          <p:cNvPicPr>
            <a:picLocks noChangeAspect="1"/>
          </p:cNvPicPr>
          <p:nvPr/>
        </p:nvPicPr>
        <p:blipFill>
          <a:blip r:embed="rId4"/>
          <a:stretch>
            <a:fillRect/>
          </a:stretch>
        </p:blipFill>
        <p:spPr>
          <a:xfrm>
            <a:off x="1535968" y="1287477"/>
            <a:ext cx="3691304" cy="1527436"/>
          </a:xfrm>
          <a:prstGeom prst="rect">
            <a:avLst/>
          </a:prstGeom>
        </p:spPr>
      </p:pic>
      <p:sp>
        <p:nvSpPr>
          <p:cNvPr id="4" name="Stačiakampis 6">
            <a:extLst>
              <a:ext uri="{FF2B5EF4-FFF2-40B4-BE49-F238E27FC236}">
                <a16:creationId xmlns:a16="http://schemas.microsoft.com/office/drawing/2014/main" id="{12341A36-0413-50E5-421D-B31529EF3E99}"/>
              </a:ext>
            </a:extLst>
          </p:cNvPr>
          <p:cNvSpPr/>
          <p:nvPr/>
        </p:nvSpPr>
        <p:spPr>
          <a:xfrm>
            <a:off x="3786371" y="2279329"/>
            <a:ext cx="707142" cy="41815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aveikslėlis 9"/>
          <p:cNvPicPr>
            <a:picLocks noChangeAspect="1"/>
          </p:cNvPicPr>
          <p:nvPr/>
        </p:nvPicPr>
        <p:blipFill rotWithShape="1">
          <a:blip r:embed="rId5"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dirty="0"/>
              <a:t>Pirkimo kūrimas</a:t>
            </a:r>
            <a:endParaRPr lang="en-US" sz="3600" b="1" dirty="0"/>
          </a:p>
        </p:txBody>
      </p:sp>
      <p:sp>
        <p:nvSpPr>
          <p:cNvPr id="2" name="TextBox 1">
            <a:extLst>
              <a:ext uri="{FF2B5EF4-FFF2-40B4-BE49-F238E27FC236}">
                <a16:creationId xmlns:a16="http://schemas.microsoft.com/office/drawing/2014/main" id="{2293B548-66D1-F67B-568E-33BC25CB9F1C}"/>
              </a:ext>
            </a:extLst>
          </p:cNvPr>
          <p:cNvSpPr txBox="1"/>
          <p:nvPr/>
        </p:nvSpPr>
        <p:spPr>
          <a:xfrm>
            <a:off x="592991" y="867531"/>
            <a:ext cx="4477831" cy="369332"/>
          </a:xfrm>
          <a:prstGeom prst="rect">
            <a:avLst/>
          </a:prstGeom>
          <a:noFill/>
        </p:spPr>
        <p:txBody>
          <a:bodyPr wrap="square" rtlCol="0">
            <a:spAutoFit/>
          </a:bodyPr>
          <a:lstStyle/>
          <a:p>
            <a:r>
              <a:rPr lang="lt-LT" dirty="0"/>
              <a:t>Paspaudus „Sukurti pirkimą“:</a:t>
            </a:r>
            <a:endParaRPr lang="en-US" dirty="0"/>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17</a:t>
            </a:fld>
            <a:endParaRPr lang="en-US" dirty="0"/>
          </a:p>
        </p:txBody>
      </p:sp>
      <p:sp>
        <p:nvSpPr>
          <p:cNvPr id="17" name="Stačiakampis 6">
            <a:extLst>
              <a:ext uri="{FF2B5EF4-FFF2-40B4-BE49-F238E27FC236}">
                <a16:creationId xmlns:a16="http://schemas.microsoft.com/office/drawing/2014/main" id="{A077E6EB-1604-B9EB-7CC8-16716AB4FAEE}"/>
              </a:ext>
            </a:extLst>
          </p:cNvPr>
          <p:cNvSpPr/>
          <p:nvPr/>
        </p:nvSpPr>
        <p:spPr>
          <a:xfrm>
            <a:off x="4553098" y="5547459"/>
            <a:ext cx="1277775" cy="36933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3">
            <a:extLst>
              <a:ext uri="{FF2B5EF4-FFF2-40B4-BE49-F238E27FC236}">
                <a16:creationId xmlns:a16="http://schemas.microsoft.com/office/drawing/2014/main" id="{36A5EEA8-8DAC-DE09-FBB6-57100C3D64BD}"/>
              </a:ext>
            </a:extLst>
          </p:cNvPr>
          <p:cNvSpPr/>
          <p:nvPr/>
        </p:nvSpPr>
        <p:spPr>
          <a:xfrm>
            <a:off x="3179682" y="227932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1</a:t>
            </a:r>
          </a:p>
        </p:txBody>
      </p:sp>
      <p:sp>
        <p:nvSpPr>
          <p:cNvPr id="21" name="Oval 5">
            <a:extLst>
              <a:ext uri="{FF2B5EF4-FFF2-40B4-BE49-F238E27FC236}">
                <a16:creationId xmlns:a16="http://schemas.microsoft.com/office/drawing/2014/main" id="{0DD35F93-AD71-B885-A4CC-E0FF088511B6}"/>
              </a:ext>
            </a:extLst>
          </p:cNvPr>
          <p:cNvSpPr/>
          <p:nvPr/>
        </p:nvSpPr>
        <p:spPr>
          <a:xfrm>
            <a:off x="3652394" y="5532743"/>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3</a:t>
            </a:r>
          </a:p>
        </p:txBody>
      </p:sp>
      <p:cxnSp>
        <p:nvCxnSpPr>
          <p:cNvPr id="24" name="Straight Arrow Connector 2">
            <a:extLst>
              <a:ext uri="{FF2B5EF4-FFF2-40B4-BE49-F238E27FC236}">
                <a16:creationId xmlns:a16="http://schemas.microsoft.com/office/drawing/2014/main" id="{94264B09-DAEF-7063-8238-2CBA0DB6C244}"/>
              </a:ext>
            </a:extLst>
          </p:cNvPr>
          <p:cNvCxnSpPr>
            <a:cxnSpLocks/>
          </p:cNvCxnSpPr>
          <p:nvPr/>
        </p:nvCxnSpPr>
        <p:spPr>
          <a:xfrm flipH="1">
            <a:off x="2125828" y="3166081"/>
            <a:ext cx="2109373" cy="239826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D2C760D3-8B44-E912-4DFB-58BF86E23701}"/>
              </a:ext>
            </a:extLst>
          </p:cNvPr>
          <p:cNvSpPr txBox="1"/>
          <p:nvPr/>
        </p:nvSpPr>
        <p:spPr>
          <a:xfrm>
            <a:off x="1513791" y="6210215"/>
            <a:ext cx="5843016" cy="369332"/>
          </a:xfrm>
          <a:prstGeom prst="rect">
            <a:avLst/>
          </a:prstGeom>
          <a:solidFill>
            <a:schemeClr val="accent4">
              <a:lumMod val="20000"/>
              <a:lumOff val="80000"/>
            </a:schemeClr>
          </a:solidFill>
        </p:spPr>
        <p:txBody>
          <a:bodyPr wrap="square" rtlCol="0">
            <a:spAutoFit/>
          </a:bodyPr>
          <a:lstStyle/>
          <a:p>
            <a:r>
              <a:rPr lang="lt-LT" dirty="0"/>
              <a:t>Pasirenkama užduotis „Baigti pildyti pirkimo informaciją“</a:t>
            </a:r>
            <a:endParaRPr lang="en-US" dirty="0"/>
          </a:p>
        </p:txBody>
      </p:sp>
      <p:cxnSp>
        <p:nvCxnSpPr>
          <p:cNvPr id="26" name="Straight Arrow Connector 2">
            <a:extLst>
              <a:ext uri="{FF2B5EF4-FFF2-40B4-BE49-F238E27FC236}">
                <a16:creationId xmlns:a16="http://schemas.microsoft.com/office/drawing/2014/main" id="{B71C9393-22DD-C4D2-164F-025367D50F21}"/>
              </a:ext>
            </a:extLst>
          </p:cNvPr>
          <p:cNvCxnSpPr>
            <a:cxnSpLocks/>
          </p:cNvCxnSpPr>
          <p:nvPr/>
        </p:nvCxnSpPr>
        <p:spPr>
          <a:xfrm flipV="1">
            <a:off x="5049428" y="5916791"/>
            <a:ext cx="0" cy="30746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1F639495-537C-165D-37A1-909458E4CC72}"/>
              </a:ext>
            </a:extLst>
          </p:cNvPr>
          <p:cNvSpPr txBox="1"/>
          <p:nvPr/>
        </p:nvSpPr>
        <p:spPr>
          <a:xfrm>
            <a:off x="3140418" y="2873040"/>
            <a:ext cx="2330969" cy="369332"/>
          </a:xfrm>
          <a:prstGeom prst="rect">
            <a:avLst/>
          </a:prstGeom>
          <a:solidFill>
            <a:schemeClr val="accent4">
              <a:lumMod val="20000"/>
              <a:lumOff val="80000"/>
            </a:schemeClr>
          </a:solidFill>
        </p:spPr>
        <p:txBody>
          <a:bodyPr wrap="square" rtlCol="0">
            <a:spAutoFit/>
          </a:bodyPr>
          <a:lstStyle/>
          <a:p>
            <a:r>
              <a:rPr lang="lt-LT" dirty="0"/>
              <a:t>Pirkimo pavadinimas</a:t>
            </a:r>
            <a:endParaRPr lang="en-US" dirty="0"/>
          </a:p>
        </p:txBody>
      </p:sp>
      <p:pic>
        <p:nvPicPr>
          <p:cNvPr id="15" name="Paveikslėlis 14">
            <a:extLst>
              <a:ext uri="{FF2B5EF4-FFF2-40B4-BE49-F238E27FC236}">
                <a16:creationId xmlns:a16="http://schemas.microsoft.com/office/drawing/2014/main" id="{B8394121-4111-2A46-0E4E-FC6E4A37AA6E}"/>
              </a:ext>
            </a:extLst>
          </p:cNvPr>
          <p:cNvPicPr>
            <a:picLocks noChangeAspect="1"/>
          </p:cNvPicPr>
          <p:nvPr/>
        </p:nvPicPr>
        <p:blipFill>
          <a:blip r:embed="rId6"/>
          <a:stretch>
            <a:fillRect/>
          </a:stretch>
        </p:blipFill>
        <p:spPr>
          <a:xfrm>
            <a:off x="6096000" y="1278097"/>
            <a:ext cx="5115092" cy="1633132"/>
          </a:xfrm>
          <a:prstGeom prst="rect">
            <a:avLst/>
          </a:prstGeom>
        </p:spPr>
      </p:pic>
      <p:sp>
        <p:nvSpPr>
          <p:cNvPr id="20" name="Oval 4">
            <a:extLst>
              <a:ext uri="{FF2B5EF4-FFF2-40B4-BE49-F238E27FC236}">
                <a16:creationId xmlns:a16="http://schemas.microsoft.com/office/drawing/2014/main" id="{39731E4F-E775-7F4F-2FBE-391EEDF3D5D1}"/>
              </a:ext>
            </a:extLst>
          </p:cNvPr>
          <p:cNvSpPr/>
          <p:nvPr/>
        </p:nvSpPr>
        <p:spPr>
          <a:xfrm>
            <a:off x="5611368" y="1347351"/>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2</a:t>
            </a:r>
          </a:p>
        </p:txBody>
      </p:sp>
      <p:cxnSp>
        <p:nvCxnSpPr>
          <p:cNvPr id="23" name="Straight Arrow Connector 2">
            <a:extLst>
              <a:ext uri="{FF2B5EF4-FFF2-40B4-BE49-F238E27FC236}">
                <a16:creationId xmlns:a16="http://schemas.microsoft.com/office/drawing/2014/main" id="{9AA81AFB-67DD-771D-66DA-24CEC0A72457}"/>
              </a:ext>
            </a:extLst>
          </p:cNvPr>
          <p:cNvCxnSpPr>
            <a:cxnSpLocks/>
            <a:stCxn id="22" idx="3"/>
          </p:cNvCxnSpPr>
          <p:nvPr/>
        </p:nvCxnSpPr>
        <p:spPr>
          <a:xfrm flipV="1">
            <a:off x="5471387" y="2230956"/>
            <a:ext cx="1643714" cy="82675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29" name="Paveikslėlis 28">
            <a:extLst>
              <a:ext uri="{FF2B5EF4-FFF2-40B4-BE49-F238E27FC236}">
                <a16:creationId xmlns:a16="http://schemas.microsoft.com/office/drawing/2014/main" id="{427307E5-C8B7-A1CD-1CE3-1C19FCC98A3E}"/>
              </a:ext>
            </a:extLst>
          </p:cNvPr>
          <p:cNvPicPr>
            <a:picLocks noChangeAspect="1"/>
          </p:cNvPicPr>
          <p:nvPr/>
        </p:nvPicPr>
        <p:blipFill>
          <a:blip r:embed="rId7"/>
          <a:stretch>
            <a:fillRect/>
          </a:stretch>
        </p:blipFill>
        <p:spPr>
          <a:xfrm>
            <a:off x="1581745" y="5229785"/>
            <a:ext cx="1752752" cy="548688"/>
          </a:xfrm>
          <a:prstGeom prst="rect">
            <a:avLst/>
          </a:prstGeom>
        </p:spPr>
      </p:pic>
    </p:spTree>
    <p:extLst>
      <p:ext uri="{BB962C8B-B14F-4D97-AF65-F5344CB8AC3E}">
        <p14:creationId xmlns:p14="http://schemas.microsoft.com/office/powerpoint/2010/main" val="36018032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aveikslėlis 34">
            <a:extLst>
              <a:ext uri="{FF2B5EF4-FFF2-40B4-BE49-F238E27FC236}">
                <a16:creationId xmlns:a16="http://schemas.microsoft.com/office/drawing/2014/main" id="{0EB0979C-9A33-7E91-F038-2AB0453FF6AA}"/>
              </a:ext>
            </a:extLst>
          </p:cNvPr>
          <p:cNvPicPr>
            <a:picLocks noChangeAspect="1"/>
          </p:cNvPicPr>
          <p:nvPr/>
        </p:nvPicPr>
        <p:blipFill>
          <a:blip r:embed="rId2"/>
          <a:stretch>
            <a:fillRect/>
          </a:stretch>
        </p:blipFill>
        <p:spPr>
          <a:xfrm>
            <a:off x="1281950" y="3166422"/>
            <a:ext cx="9466264" cy="971448"/>
          </a:xfrm>
          <a:prstGeom prst="rect">
            <a:avLst/>
          </a:prstGeom>
        </p:spPr>
      </p:pic>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043726" y="126563"/>
            <a:ext cx="7801946" cy="810627"/>
          </a:xfrm>
        </p:spPr>
        <p:txBody>
          <a:bodyPr>
            <a:noAutofit/>
          </a:bodyPr>
          <a:lstStyle/>
          <a:p>
            <a:pPr algn="ctr"/>
            <a:r>
              <a:rPr lang="lt-LT" sz="3600" b="1" dirty="0"/>
              <a:t>Pirkimo kūrimas</a:t>
            </a:r>
            <a:endParaRPr lang="en-US" sz="3600" b="1" dirty="0"/>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18</a:t>
            </a:fld>
            <a:endParaRPr lang="en-US" dirty="0"/>
          </a:p>
        </p:txBody>
      </p:sp>
      <p:sp>
        <p:nvSpPr>
          <p:cNvPr id="17" name="Stačiakampis 6">
            <a:extLst>
              <a:ext uri="{FF2B5EF4-FFF2-40B4-BE49-F238E27FC236}">
                <a16:creationId xmlns:a16="http://schemas.microsoft.com/office/drawing/2014/main" id="{A077E6EB-1604-B9EB-7CC8-16716AB4FAEE}"/>
              </a:ext>
            </a:extLst>
          </p:cNvPr>
          <p:cNvSpPr/>
          <p:nvPr/>
        </p:nvSpPr>
        <p:spPr>
          <a:xfrm>
            <a:off x="1439872" y="3838764"/>
            <a:ext cx="9213517" cy="23984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Box 21">
            <a:extLst>
              <a:ext uri="{FF2B5EF4-FFF2-40B4-BE49-F238E27FC236}">
                <a16:creationId xmlns:a16="http://schemas.microsoft.com/office/drawing/2014/main" id="{1F639495-537C-165D-37A1-909458E4CC72}"/>
              </a:ext>
            </a:extLst>
          </p:cNvPr>
          <p:cNvSpPr txBox="1"/>
          <p:nvPr/>
        </p:nvSpPr>
        <p:spPr>
          <a:xfrm>
            <a:off x="1281951" y="2441026"/>
            <a:ext cx="9466263" cy="646331"/>
          </a:xfrm>
          <a:prstGeom prst="rect">
            <a:avLst/>
          </a:prstGeom>
          <a:solidFill>
            <a:schemeClr val="accent4">
              <a:lumMod val="20000"/>
              <a:lumOff val="80000"/>
            </a:schemeClr>
          </a:solidFill>
        </p:spPr>
        <p:txBody>
          <a:bodyPr wrap="square" rtlCol="0">
            <a:spAutoFit/>
          </a:bodyPr>
          <a:lstStyle/>
          <a:p>
            <a:r>
              <a:rPr lang="lt-LT" dirty="0"/>
              <a:t>Jei pirkimas skaidomas į dalis, vykdant užduotį „Baigti pildyti pirkimo informaciją“ atsiranda privalomi laukai „Dalis (-ių) Pavadinimas“</a:t>
            </a:r>
            <a:endParaRPr lang="en-US" dirty="0"/>
          </a:p>
        </p:txBody>
      </p:sp>
      <p:sp>
        <p:nvSpPr>
          <p:cNvPr id="37" name="TextBox 36">
            <a:extLst>
              <a:ext uri="{FF2B5EF4-FFF2-40B4-BE49-F238E27FC236}">
                <a16:creationId xmlns:a16="http://schemas.microsoft.com/office/drawing/2014/main" id="{08581AB8-DF1A-3B26-6D7F-8D39BCE0B603}"/>
              </a:ext>
            </a:extLst>
          </p:cNvPr>
          <p:cNvSpPr txBox="1"/>
          <p:nvPr/>
        </p:nvSpPr>
        <p:spPr>
          <a:xfrm>
            <a:off x="1223551" y="6291468"/>
            <a:ext cx="6096000" cy="369332"/>
          </a:xfrm>
          <a:prstGeom prst="rect">
            <a:avLst/>
          </a:prstGeom>
          <a:noFill/>
        </p:spPr>
        <p:txBody>
          <a:bodyPr wrap="square">
            <a:spAutoFit/>
          </a:bodyPr>
          <a:lstStyle/>
          <a:p>
            <a:r>
              <a:rPr lang="lt-LT" dirty="0"/>
              <a:t>Privalomas laukas</a:t>
            </a:r>
            <a:endParaRPr lang="en-US" dirty="0"/>
          </a:p>
        </p:txBody>
      </p:sp>
      <p:sp>
        <p:nvSpPr>
          <p:cNvPr id="38" name="Arrow: Right 11">
            <a:extLst>
              <a:ext uri="{FF2B5EF4-FFF2-40B4-BE49-F238E27FC236}">
                <a16:creationId xmlns:a16="http://schemas.microsoft.com/office/drawing/2014/main" id="{95FDBB9A-5979-858F-B912-2B28E41C60DC}"/>
              </a:ext>
            </a:extLst>
          </p:cNvPr>
          <p:cNvSpPr/>
          <p:nvPr/>
        </p:nvSpPr>
        <p:spPr>
          <a:xfrm>
            <a:off x="3109364" y="6386486"/>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Arrow: Right 11">
            <a:extLst>
              <a:ext uri="{FF2B5EF4-FFF2-40B4-BE49-F238E27FC236}">
                <a16:creationId xmlns:a16="http://schemas.microsoft.com/office/drawing/2014/main" id="{4C9720C2-EF80-FF6A-32AF-B99322AF31F9}"/>
              </a:ext>
            </a:extLst>
          </p:cNvPr>
          <p:cNvSpPr/>
          <p:nvPr/>
        </p:nvSpPr>
        <p:spPr>
          <a:xfrm>
            <a:off x="568563" y="3186294"/>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 name="Arrow: Right 11">
            <a:extLst>
              <a:ext uri="{FF2B5EF4-FFF2-40B4-BE49-F238E27FC236}">
                <a16:creationId xmlns:a16="http://schemas.microsoft.com/office/drawing/2014/main" id="{F7A3D518-5BEF-7111-EF7F-8D3F259E5C18}"/>
              </a:ext>
            </a:extLst>
          </p:cNvPr>
          <p:cNvSpPr/>
          <p:nvPr/>
        </p:nvSpPr>
        <p:spPr>
          <a:xfrm>
            <a:off x="568563" y="3628763"/>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Stačiakampis 6">
            <a:extLst>
              <a:ext uri="{FF2B5EF4-FFF2-40B4-BE49-F238E27FC236}">
                <a16:creationId xmlns:a16="http://schemas.microsoft.com/office/drawing/2014/main" id="{5E785759-74D6-22F0-7FCA-BC68BF3E9C63}"/>
              </a:ext>
            </a:extLst>
          </p:cNvPr>
          <p:cNvSpPr/>
          <p:nvPr/>
        </p:nvSpPr>
        <p:spPr>
          <a:xfrm>
            <a:off x="1443786" y="3358818"/>
            <a:ext cx="9213516" cy="22186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5" name="Paveikslėlis 44">
            <a:extLst>
              <a:ext uri="{FF2B5EF4-FFF2-40B4-BE49-F238E27FC236}">
                <a16:creationId xmlns:a16="http://schemas.microsoft.com/office/drawing/2014/main" id="{38D50284-6947-C34A-E840-7FD2C7B9C48D}"/>
              </a:ext>
            </a:extLst>
          </p:cNvPr>
          <p:cNvPicPr>
            <a:picLocks noChangeAspect="1"/>
          </p:cNvPicPr>
          <p:nvPr/>
        </p:nvPicPr>
        <p:blipFill>
          <a:blip r:embed="rId4"/>
          <a:stretch>
            <a:fillRect/>
          </a:stretch>
        </p:blipFill>
        <p:spPr>
          <a:xfrm>
            <a:off x="1281950" y="4676895"/>
            <a:ext cx="9525230" cy="1437350"/>
          </a:xfrm>
          <a:prstGeom prst="rect">
            <a:avLst/>
          </a:prstGeom>
        </p:spPr>
      </p:pic>
      <p:sp>
        <p:nvSpPr>
          <p:cNvPr id="46" name="TextBox 45">
            <a:extLst>
              <a:ext uri="{FF2B5EF4-FFF2-40B4-BE49-F238E27FC236}">
                <a16:creationId xmlns:a16="http://schemas.microsoft.com/office/drawing/2014/main" id="{CB0B3D1A-215C-866C-DABA-878D8FD9A889}"/>
              </a:ext>
            </a:extLst>
          </p:cNvPr>
          <p:cNvSpPr txBox="1"/>
          <p:nvPr/>
        </p:nvSpPr>
        <p:spPr>
          <a:xfrm>
            <a:off x="1281951" y="4218927"/>
            <a:ext cx="9466263" cy="369332"/>
          </a:xfrm>
          <a:prstGeom prst="rect">
            <a:avLst/>
          </a:prstGeom>
          <a:solidFill>
            <a:schemeClr val="accent4">
              <a:lumMod val="20000"/>
              <a:lumOff val="80000"/>
            </a:schemeClr>
          </a:solidFill>
        </p:spPr>
        <p:txBody>
          <a:bodyPr wrap="square" rtlCol="0">
            <a:spAutoFit/>
          </a:bodyPr>
          <a:lstStyle/>
          <a:p>
            <a:r>
              <a:rPr lang="lt-LT" dirty="0"/>
              <a:t>Įsitikinus, kad visa pirkimo informacija nurodyta teisingai, spaudžiama „Išsaugoti pakeitimus“</a:t>
            </a:r>
            <a:endParaRPr lang="en-US" dirty="0"/>
          </a:p>
        </p:txBody>
      </p:sp>
      <p:sp>
        <p:nvSpPr>
          <p:cNvPr id="47" name="Stačiakampis 6">
            <a:extLst>
              <a:ext uri="{FF2B5EF4-FFF2-40B4-BE49-F238E27FC236}">
                <a16:creationId xmlns:a16="http://schemas.microsoft.com/office/drawing/2014/main" id="{684A68DA-41F3-A533-4B4B-7E351FC72A0C}"/>
              </a:ext>
            </a:extLst>
          </p:cNvPr>
          <p:cNvSpPr/>
          <p:nvPr/>
        </p:nvSpPr>
        <p:spPr>
          <a:xfrm>
            <a:off x="9731590" y="5487559"/>
            <a:ext cx="921799" cy="23984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 name="Straight Arrow Connector 2">
            <a:extLst>
              <a:ext uri="{FF2B5EF4-FFF2-40B4-BE49-F238E27FC236}">
                <a16:creationId xmlns:a16="http://schemas.microsoft.com/office/drawing/2014/main" id="{C0A15343-8EAE-8D65-BF98-4F0DA60F212F}"/>
              </a:ext>
            </a:extLst>
          </p:cNvPr>
          <p:cNvCxnSpPr>
            <a:cxnSpLocks/>
          </p:cNvCxnSpPr>
          <p:nvPr/>
        </p:nvCxnSpPr>
        <p:spPr>
          <a:xfrm>
            <a:off x="9389611" y="4616312"/>
            <a:ext cx="592589" cy="83659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5" name="Paveikslėlis 4">
            <a:extLst>
              <a:ext uri="{FF2B5EF4-FFF2-40B4-BE49-F238E27FC236}">
                <a16:creationId xmlns:a16="http://schemas.microsoft.com/office/drawing/2014/main" id="{094B2268-86A5-678C-9695-5C685718D79C}"/>
              </a:ext>
            </a:extLst>
          </p:cNvPr>
          <p:cNvPicPr>
            <a:picLocks noChangeAspect="1"/>
          </p:cNvPicPr>
          <p:nvPr/>
        </p:nvPicPr>
        <p:blipFill>
          <a:blip r:embed="rId5"/>
          <a:stretch>
            <a:fillRect/>
          </a:stretch>
        </p:blipFill>
        <p:spPr>
          <a:xfrm>
            <a:off x="1281951" y="1114413"/>
            <a:ext cx="9466264" cy="1200619"/>
          </a:xfrm>
          <a:prstGeom prst="rect">
            <a:avLst/>
          </a:prstGeom>
        </p:spPr>
      </p:pic>
    </p:spTree>
    <p:extLst>
      <p:ext uri="{BB962C8B-B14F-4D97-AF65-F5344CB8AC3E}">
        <p14:creationId xmlns:p14="http://schemas.microsoft.com/office/powerpoint/2010/main" val="16115264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aveikslėlis 28">
            <a:extLst>
              <a:ext uri="{FF2B5EF4-FFF2-40B4-BE49-F238E27FC236}">
                <a16:creationId xmlns:a16="http://schemas.microsoft.com/office/drawing/2014/main" id="{C0758380-8400-DE69-36D7-51DF124E9A70}"/>
              </a:ext>
            </a:extLst>
          </p:cNvPr>
          <p:cNvPicPr>
            <a:picLocks noChangeAspect="1"/>
          </p:cNvPicPr>
          <p:nvPr/>
        </p:nvPicPr>
        <p:blipFill>
          <a:blip r:embed="rId2"/>
          <a:srcRect t="28427"/>
          <a:stretch/>
        </p:blipFill>
        <p:spPr>
          <a:xfrm>
            <a:off x="939881" y="3259028"/>
            <a:ext cx="10483671" cy="1378535"/>
          </a:xfrm>
          <a:prstGeom prst="rect">
            <a:avLst/>
          </a:prstGeom>
        </p:spPr>
      </p:pic>
      <p:pic>
        <p:nvPicPr>
          <p:cNvPr id="11" name="Paveikslėlis 10">
            <a:extLst>
              <a:ext uri="{FF2B5EF4-FFF2-40B4-BE49-F238E27FC236}">
                <a16:creationId xmlns:a16="http://schemas.microsoft.com/office/drawing/2014/main" id="{FA4F5976-00F0-127A-CA4A-9EB8B6F8FE81}"/>
              </a:ext>
            </a:extLst>
          </p:cNvPr>
          <p:cNvPicPr>
            <a:picLocks noChangeAspect="1"/>
          </p:cNvPicPr>
          <p:nvPr/>
        </p:nvPicPr>
        <p:blipFill>
          <a:blip r:embed="rId3"/>
          <a:stretch>
            <a:fillRect/>
          </a:stretch>
        </p:blipFill>
        <p:spPr>
          <a:xfrm>
            <a:off x="799473" y="1505765"/>
            <a:ext cx="3143420" cy="1297014"/>
          </a:xfrm>
          <a:prstGeom prst="rect">
            <a:avLst/>
          </a:prstGeom>
        </p:spPr>
      </p:pic>
      <p:sp>
        <p:nvSpPr>
          <p:cNvPr id="4" name="Stačiakampis 6">
            <a:extLst>
              <a:ext uri="{FF2B5EF4-FFF2-40B4-BE49-F238E27FC236}">
                <a16:creationId xmlns:a16="http://schemas.microsoft.com/office/drawing/2014/main" id="{12341A36-0413-50E5-421D-B31529EF3E99}"/>
              </a:ext>
            </a:extLst>
          </p:cNvPr>
          <p:cNvSpPr/>
          <p:nvPr/>
        </p:nvSpPr>
        <p:spPr>
          <a:xfrm>
            <a:off x="2699899" y="2326288"/>
            <a:ext cx="685800" cy="40401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aveikslėlis 9"/>
          <p:cNvPicPr>
            <a:picLocks noChangeAspect="1"/>
          </p:cNvPicPr>
          <p:nvPr/>
        </p:nvPicPr>
        <p:blipFill rotWithShape="1">
          <a:blip r:embed="rId4"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dirty="0"/>
              <a:t>Pirkimo kūrimas</a:t>
            </a:r>
            <a:endParaRPr lang="en-US" sz="3600" b="1" dirty="0"/>
          </a:p>
        </p:txBody>
      </p:sp>
      <p:sp>
        <p:nvSpPr>
          <p:cNvPr id="9" name="Stačiakampis 6">
            <a:extLst>
              <a:ext uri="{FF2B5EF4-FFF2-40B4-BE49-F238E27FC236}">
                <a16:creationId xmlns:a16="http://schemas.microsoft.com/office/drawing/2014/main" id="{4AF05D8B-DDAA-B905-6360-45FE404AB416}"/>
              </a:ext>
            </a:extLst>
          </p:cNvPr>
          <p:cNvSpPr/>
          <p:nvPr/>
        </p:nvSpPr>
        <p:spPr>
          <a:xfrm>
            <a:off x="971809" y="4089766"/>
            <a:ext cx="1773173" cy="33927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2293B548-66D1-F67B-568E-33BC25CB9F1C}"/>
              </a:ext>
            </a:extLst>
          </p:cNvPr>
          <p:cNvSpPr txBox="1"/>
          <p:nvPr/>
        </p:nvSpPr>
        <p:spPr>
          <a:xfrm>
            <a:off x="710332" y="1095721"/>
            <a:ext cx="3797043" cy="369332"/>
          </a:xfrm>
          <a:prstGeom prst="rect">
            <a:avLst/>
          </a:prstGeom>
          <a:noFill/>
        </p:spPr>
        <p:txBody>
          <a:bodyPr wrap="square" rtlCol="0">
            <a:spAutoFit/>
          </a:bodyPr>
          <a:lstStyle/>
          <a:p>
            <a:r>
              <a:rPr lang="lt-LT" dirty="0"/>
              <a:t>Paspaudus „Išsaugoti pakeitimus“:</a:t>
            </a:r>
            <a:endParaRPr lang="en-US" dirty="0"/>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19</a:t>
            </a:fld>
            <a:endParaRPr lang="en-US" dirty="0"/>
          </a:p>
        </p:txBody>
      </p:sp>
      <p:sp>
        <p:nvSpPr>
          <p:cNvPr id="13" name="Oval 3">
            <a:extLst>
              <a:ext uri="{FF2B5EF4-FFF2-40B4-BE49-F238E27FC236}">
                <a16:creationId xmlns:a16="http://schemas.microsoft.com/office/drawing/2014/main" id="{978A11E2-1183-EA28-7F84-08A4FCD8A077}"/>
              </a:ext>
            </a:extLst>
          </p:cNvPr>
          <p:cNvSpPr/>
          <p:nvPr/>
        </p:nvSpPr>
        <p:spPr>
          <a:xfrm>
            <a:off x="2124221" y="2336272"/>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1</a:t>
            </a:r>
          </a:p>
        </p:txBody>
      </p:sp>
      <p:pic>
        <p:nvPicPr>
          <p:cNvPr id="15" name="Paveikslėlis 14">
            <a:extLst>
              <a:ext uri="{FF2B5EF4-FFF2-40B4-BE49-F238E27FC236}">
                <a16:creationId xmlns:a16="http://schemas.microsoft.com/office/drawing/2014/main" id="{542FDFEB-AC32-A62D-5883-4C00AA06F343}"/>
              </a:ext>
            </a:extLst>
          </p:cNvPr>
          <p:cNvPicPr>
            <a:picLocks noChangeAspect="1"/>
          </p:cNvPicPr>
          <p:nvPr/>
        </p:nvPicPr>
        <p:blipFill>
          <a:blip r:embed="rId5"/>
          <a:stretch>
            <a:fillRect/>
          </a:stretch>
        </p:blipFill>
        <p:spPr>
          <a:xfrm>
            <a:off x="4216609" y="1486847"/>
            <a:ext cx="2901549" cy="1356220"/>
          </a:xfrm>
          <a:prstGeom prst="rect">
            <a:avLst/>
          </a:prstGeom>
        </p:spPr>
      </p:pic>
      <p:sp>
        <p:nvSpPr>
          <p:cNvPr id="16" name="Oval 3">
            <a:extLst>
              <a:ext uri="{FF2B5EF4-FFF2-40B4-BE49-F238E27FC236}">
                <a16:creationId xmlns:a16="http://schemas.microsoft.com/office/drawing/2014/main" id="{4366AD6F-8DF2-AD76-93DB-1B38F23A6964}"/>
              </a:ext>
            </a:extLst>
          </p:cNvPr>
          <p:cNvSpPr/>
          <p:nvPr/>
        </p:nvSpPr>
        <p:spPr>
          <a:xfrm>
            <a:off x="5267641" y="2377020"/>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2</a:t>
            </a:r>
            <a:endParaRPr lang="en-GB" dirty="0">
              <a:solidFill>
                <a:schemeClr val="tx1"/>
              </a:solidFill>
            </a:endParaRPr>
          </a:p>
        </p:txBody>
      </p:sp>
      <p:sp>
        <p:nvSpPr>
          <p:cNvPr id="17" name="Stačiakampis 6">
            <a:extLst>
              <a:ext uri="{FF2B5EF4-FFF2-40B4-BE49-F238E27FC236}">
                <a16:creationId xmlns:a16="http://schemas.microsoft.com/office/drawing/2014/main" id="{D2A42EC5-9223-43F2-496F-702978111104}"/>
              </a:ext>
            </a:extLst>
          </p:cNvPr>
          <p:cNvSpPr/>
          <p:nvPr/>
        </p:nvSpPr>
        <p:spPr>
          <a:xfrm>
            <a:off x="5908001" y="2391884"/>
            <a:ext cx="685800" cy="38395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aveikslėlis 18">
            <a:extLst>
              <a:ext uri="{FF2B5EF4-FFF2-40B4-BE49-F238E27FC236}">
                <a16:creationId xmlns:a16="http://schemas.microsoft.com/office/drawing/2014/main" id="{3A7762A5-5380-CCAF-8FAA-834CE12C046B}"/>
              </a:ext>
            </a:extLst>
          </p:cNvPr>
          <p:cNvPicPr>
            <a:picLocks noChangeAspect="1"/>
          </p:cNvPicPr>
          <p:nvPr/>
        </p:nvPicPr>
        <p:blipFill>
          <a:blip r:embed="rId6"/>
          <a:stretch>
            <a:fillRect/>
          </a:stretch>
        </p:blipFill>
        <p:spPr>
          <a:xfrm>
            <a:off x="7528664" y="1507095"/>
            <a:ext cx="3192711" cy="1369235"/>
          </a:xfrm>
          <a:prstGeom prst="rect">
            <a:avLst/>
          </a:prstGeom>
        </p:spPr>
      </p:pic>
      <p:sp>
        <p:nvSpPr>
          <p:cNvPr id="20" name="Oval 3">
            <a:extLst>
              <a:ext uri="{FF2B5EF4-FFF2-40B4-BE49-F238E27FC236}">
                <a16:creationId xmlns:a16="http://schemas.microsoft.com/office/drawing/2014/main" id="{D128C328-16A9-3069-414A-B38A26DF3D0F}"/>
              </a:ext>
            </a:extLst>
          </p:cNvPr>
          <p:cNvSpPr/>
          <p:nvPr/>
        </p:nvSpPr>
        <p:spPr>
          <a:xfrm>
            <a:off x="8809550" y="2391884"/>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3</a:t>
            </a:r>
            <a:endParaRPr lang="en-GB" dirty="0">
              <a:solidFill>
                <a:schemeClr val="tx1"/>
              </a:solidFill>
            </a:endParaRPr>
          </a:p>
        </p:txBody>
      </p:sp>
      <p:sp>
        <p:nvSpPr>
          <p:cNvPr id="21" name="Stačiakampis 6">
            <a:extLst>
              <a:ext uri="{FF2B5EF4-FFF2-40B4-BE49-F238E27FC236}">
                <a16:creationId xmlns:a16="http://schemas.microsoft.com/office/drawing/2014/main" id="{7EB6A99F-EC61-2045-71EA-861E560E2C31}"/>
              </a:ext>
            </a:extLst>
          </p:cNvPr>
          <p:cNvSpPr/>
          <p:nvPr/>
        </p:nvSpPr>
        <p:spPr>
          <a:xfrm>
            <a:off x="9381979" y="2377020"/>
            <a:ext cx="685800" cy="40401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Stačiakampis 6">
            <a:extLst>
              <a:ext uri="{FF2B5EF4-FFF2-40B4-BE49-F238E27FC236}">
                <a16:creationId xmlns:a16="http://schemas.microsoft.com/office/drawing/2014/main" id="{5F25A7A3-01E0-8E08-DD7A-22EBA0589EB6}"/>
              </a:ext>
            </a:extLst>
          </p:cNvPr>
          <p:cNvSpPr/>
          <p:nvPr/>
        </p:nvSpPr>
        <p:spPr>
          <a:xfrm flipV="1">
            <a:off x="953881" y="3221199"/>
            <a:ext cx="320213" cy="33927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Oval 3">
            <a:extLst>
              <a:ext uri="{FF2B5EF4-FFF2-40B4-BE49-F238E27FC236}">
                <a16:creationId xmlns:a16="http://schemas.microsoft.com/office/drawing/2014/main" id="{DC47A2C5-CD44-7955-CAD3-5912DE1439D5}"/>
              </a:ext>
            </a:extLst>
          </p:cNvPr>
          <p:cNvSpPr/>
          <p:nvPr/>
        </p:nvSpPr>
        <p:spPr>
          <a:xfrm>
            <a:off x="314841" y="3259028"/>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4</a:t>
            </a:r>
            <a:endParaRPr lang="en-GB" dirty="0">
              <a:solidFill>
                <a:schemeClr val="tx1"/>
              </a:solidFill>
            </a:endParaRPr>
          </a:p>
        </p:txBody>
      </p:sp>
      <p:sp>
        <p:nvSpPr>
          <p:cNvPr id="33" name="TextBox 32">
            <a:extLst>
              <a:ext uri="{FF2B5EF4-FFF2-40B4-BE49-F238E27FC236}">
                <a16:creationId xmlns:a16="http://schemas.microsoft.com/office/drawing/2014/main" id="{91BB8493-BE3F-558D-62FF-3F05EB96F80A}"/>
              </a:ext>
            </a:extLst>
          </p:cNvPr>
          <p:cNvSpPr txBox="1"/>
          <p:nvPr/>
        </p:nvSpPr>
        <p:spPr>
          <a:xfrm>
            <a:off x="4942107" y="4796889"/>
            <a:ext cx="5522260" cy="646331"/>
          </a:xfrm>
          <a:prstGeom prst="rect">
            <a:avLst/>
          </a:prstGeom>
          <a:solidFill>
            <a:schemeClr val="accent4">
              <a:lumMod val="20000"/>
              <a:lumOff val="80000"/>
            </a:schemeClr>
          </a:solidFill>
        </p:spPr>
        <p:txBody>
          <a:bodyPr wrap="square" rtlCol="0">
            <a:spAutoFit/>
          </a:bodyPr>
          <a:lstStyle/>
          <a:p>
            <a:r>
              <a:rPr lang="lt-LT" dirty="0"/>
              <a:t>Pranešimas, kad pirkimo informacija išsaugota ir galima atlikti kitą pirkimo kūrimo veiksmą (4)</a:t>
            </a:r>
            <a:endParaRPr lang="en-US" dirty="0"/>
          </a:p>
        </p:txBody>
      </p:sp>
      <p:cxnSp>
        <p:nvCxnSpPr>
          <p:cNvPr id="34" name="Straight Arrow Connector 2">
            <a:extLst>
              <a:ext uri="{FF2B5EF4-FFF2-40B4-BE49-F238E27FC236}">
                <a16:creationId xmlns:a16="http://schemas.microsoft.com/office/drawing/2014/main" id="{6ED5B1C4-6976-9863-278F-CCC185CEA34E}"/>
              </a:ext>
            </a:extLst>
          </p:cNvPr>
          <p:cNvCxnSpPr>
            <a:cxnSpLocks/>
          </p:cNvCxnSpPr>
          <p:nvPr/>
        </p:nvCxnSpPr>
        <p:spPr>
          <a:xfrm flipH="1" flipV="1">
            <a:off x="2823882" y="4338918"/>
            <a:ext cx="2118225" cy="61692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79091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Stačiakampis 6"/>
          <p:cNvSpPr/>
          <p:nvPr/>
        </p:nvSpPr>
        <p:spPr>
          <a:xfrm>
            <a:off x="1461246" y="1996097"/>
            <a:ext cx="9892553" cy="2677656"/>
          </a:xfrm>
          <a:prstGeom prst="rect">
            <a:avLst/>
          </a:prstGeom>
        </p:spPr>
        <p:txBody>
          <a:bodyPr wrap="square" lIns="91440" tIns="45720" rIns="91440" bIns="45720" anchor="t">
            <a:spAutoFit/>
          </a:bodyPr>
          <a:lstStyle/>
          <a:p>
            <a:pPr marL="342900" lvl="0" indent="-342900">
              <a:buFont typeface="+mj-lt"/>
              <a:buAutoNum type="arabicPeriod"/>
            </a:pPr>
            <a:r>
              <a:rPr lang="lt-LT" sz="2400" dirty="0"/>
              <a:t>Prisijungimas prie CVP IS (</a:t>
            </a:r>
            <a:r>
              <a:rPr lang="lt-LT" sz="2400" dirty="0">
                <a:hlinkClick r:id="rId3" action="ppaction://hlinksldjump"/>
              </a:rPr>
              <a:t>skaidrės 3-4</a:t>
            </a:r>
            <a:r>
              <a:rPr lang="lt-LT" sz="2400" dirty="0"/>
              <a:t>); </a:t>
            </a:r>
            <a:endParaRPr lang="en-US" sz="2400" dirty="0"/>
          </a:p>
          <a:p>
            <a:pPr marL="342900" lvl="0" indent="-342900">
              <a:buFont typeface="+mj-lt"/>
              <a:buAutoNum type="arabicPeriod"/>
            </a:pPr>
            <a:r>
              <a:rPr lang="en-US" sz="2400" noProof="1"/>
              <a:t>Pirkim</a:t>
            </a:r>
            <a:r>
              <a:rPr lang="en-US" sz="2400" dirty="0"/>
              <a:t>o </a:t>
            </a:r>
            <a:r>
              <a:rPr lang="lt-LT" sz="2400" dirty="0"/>
              <a:t>kūrimas (</a:t>
            </a:r>
            <a:r>
              <a:rPr lang="lt-LT" sz="2400" dirty="0">
                <a:hlinkClick r:id="rId4" action="ppaction://hlinksldjump"/>
              </a:rPr>
              <a:t>skaidrės 5-36</a:t>
            </a:r>
            <a:r>
              <a:rPr lang="lt-LT" sz="2400" dirty="0"/>
              <a:t>);</a:t>
            </a:r>
            <a:endParaRPr lang="en-US" sz="2400" dirty="0"/>
          </a:p>
          <a:p>
            <a:pPr marL="342900" lvl="0" indent="-342900">
              <a:buFont typeface="+mj-lt"/>
              <a:buAutoNum type="arabicPeriod"/>
            </a:pPr>
            <a:r>
              <a:rPr lang="lt-LT" sz="2400" dirty="0"/>
              <a:t>Susipažinimas su paraiškomis (</a:t>
            </a:r>
            <a:r>
              <a:rPr lang="lt-LT" sz="2400" dirty="0">
                <a:hlinkClick r:id="rId5" action="ppaction://hlinksldjump"/>
              </a:rPr>
              <a:t>skaidrės 37-42</a:t>
            </a:r>
            <a:r>
              <a:rPr lang="lt-LT" sz="2400" dirty="0"/>
              <a:t>); </a:t>
            </a:r>
            <a:endParaRPr lang="en-US" sz="2400" dirty="0"/>
          </a:p>
          <a:p>
            <a:pPr marL="342900" lvl="0" indent="-342900">
              <a:buFont typeface="+mj-lt"/>
              <a:buAutoNum type="arabicPeriod"/>
            </a:pPr>
            <a:r>
              <a:rPr lang="lt-LT" sz="2400" dirty="0"/>
              <a:t>Paraiškų vertinimas (</a:t>
            </a:r>
            <a:r>
              <a:rPr lang="lt-LT" sz="2400" dirty="0">
                <a:hlinkClick r:id="rId6" action="ppaction://hlinksldjump"/>
              </a:rPr>
              <a:t>skaidrės 43-47</a:t>
            </a:r>
            <a:r>
              <a:rPr lang="lt-LT" sz="2400" dirty="0"/>
              <a:t>);</a:t>
            </a:r>
            <a:endParaRPr lang="en-US" sz="2400" dirty="0"/>
          </a:p>
          <a:p>
            <a:pPr marL="342900" lvl="0" indent="-342900">
              <a:buFont typeface="+mj-lt"/>
              <a:buAutoNum type="arabicPeriod"/>
            </a:pPr>
            <a:r>
              <a:rPr lang="lt-LT" sz="2400" dirty="0"/>
              <a:t>Naujo proceso (žingsnio) kūrimas (</a:t>
            </a:r>
            <a:r>
              <a:rPr lang="lt-LT" sz="2400" dirty="0">
                <a:hlinkClick r:id="rId7" action="ppaction://hlinksldjump"/>
              </a:rPr>
              <a:t>skaidrės 48-51</a:t>
            </a:r>
            <a:r>
              <a:rPr lang="lt-LT" sz="2400" dirty="0"/>
              <a:t>);</a:t>
            </a:r>
            <a:endParaRPr lang="en-US" sz="2400" dirty="0"/>
          </a:p>
          <a:p>
            <a:pPr marL="342900" lvl="0" indent="-342900">
              <a:buFont typeface="+mj-lt"/>
              <a:buAutoNum type="arabicPeriod"/>
            </a:pPr>
            <a:r>
              <a:rPr lang="lt-LT" sz="2400" dirty="0"/>
              <a:t>Pasiūlymų vertinimas (</a:t>
            </a:r>
            <a:r>
              <a:rPr lang="lt-LT" sz="2400" dirty="0">
                <a:hlinkClick r:id="rId8" action="ppaction://hlinksldjump"/>
              </a:rPr>
              <a:t>skaidrės 52-57</a:t>
            </a:r>
            <a:r>
              <a:rPr lang="lt-LT" sz="2400" dirty="0"/>
              <a:t>);</a:t>
            </a:r>
            <a:endParaRPr lang="en-US" sz="2400" dirty="0"/>
          </a:p>
          <a:p>
            <a:pPr marL="342900" lvl="0" indent="-342900">
              <a:buFont typeface="+mj-lt"/>
              <a:buAutoNum type="arabicPeriod"/>
            </a:pPr>
            <a:r>
              <a:rPr lang="lt-LT" sz="2400" dirty="0"/>
              <a:t>Sutarties sudarymas (</a:t>
            </a:r>
            <a:r>
              <a:rPr lang="lt-LT" sz="2400" dirty="0">
                <a:hlinkClick r:id="rId9" action="ppaction://hlinksldjump"/>
              </a:rPr>
              <a:t>skaidrės 58-65</a:t>
            </a:r>
            <a:r>
              <a:rPr lang="lt-LT" sz="2400" dirty="0"/>
              <a:t>)</a:t>
            </a:r>
            <a:endParaRPr lang="en-US" sz="2400" dirty="0"/>
          </a:p>
        </p:txBody>
      </p:sp>
      <p:sp>
        <p:nvSpPr>
          <p:cNvPr id="2" name="Slide Number Placeholder 1">
            <a:extLst>
              <a:ext uri="{FF2B5EF4-FFF2-40B4-BE49-F238E27FC236}">
                <a16:creationId xmlns:a16="http://schemas.microsoft.com/office/drawing/2014/main" id="{C9E65A75-27E3-F427-B4ED-632C99145136}"/>
              </a:ext>
            </a:extLst>
          </p:cNvPr>
          <p:cNvSpPr>
            <a:spLocks noGrp="1"/>
          </p:cNvSpPr>
          <p:nvPr>
            <p:ph type="sldNum" sz="quarter" idx="12"/>
          </p:nvPr>
        </p:nvSpPr>
        <p:spPr/>
        <p:txBody>
          <a:bodyPr/>
          <a:lstStyle/>
          <a:p>
            <a:fld id="{49EC5416-78B8-4F37-B286-A40543F63F6D}" type="slidenum">
              <a:rPr lang="en-US" smtClean="0"/>
              <a:pPr/>
              <a:t>2</a:t>
            </a:fld>
            <a:endParaRPr lang="en-US" dirty="0"/>
          </a:p>
        </p:txBody>
      </p:sp>
      <p:sp>
        <p:nvSpPr>
          <p:cNvPr id="3" name="TextBox 2">
            <a:extLst>
              <a:ext uri="{FF2B5EF4-FFF2-40B4-BE49-F238E27FC236}">
                <a16:creationId xmlns:a16="http://schemas.microsoft.com/office/drawing/2014/main" id="{79092CE9-B4F9-2F81-5F30-7C0B4020F481}"/>
              </a:ext>
            </a:extLst>
          </p:cNvPr>
          <p:cNvSpPr txBox="1"/>
          <p:nvPr/>
        </p:nvSpPr>
        <p:spPr>
          <a:xfrm>
            <a:off x="1461246" y="1122417"/>
            <a:ext cx="3729872" cy="646331"/>
          </a:xfrm>
          <a:prstGeom prst="rect">
            <a:avLst/>
          </a:prstGeom>
          <a:noFill/>
        </p:spPr>
        <p:txBody>
          <a:bodyPr wrap="square" rtlCol="0">
            <a:spAutoFit/>
          </a:bodyPr>
          <a:lstStyle/>
          <a:p>
            <a:r>
              <a:rPr lang="lt-LT" sz="3600" dirty="0"/>
              <a:t>TURINYS</a:t>
            </a:r>
            <a:endParaRPr lang="en-US" sz="3600" dirty="0"/>
          </a:p>
        </p:txBody>
      </p:sp>
    </p:spTree>
    <p:extLst>
      <p:ext uri="{BB962C8B-B14F-4D97-AF65-F5344CB8AC3E}">
        <p14:creationId xmlns:p14="http://schemas.microsoft.com/office/powerpoint/2010/main" val="28478153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95026" y="302517"/>
            <a:ext cx="7801946" cy="810627"/>
          </a:xfrm>
        </p:spPr>
        <p:txBody>
          <a:bodyPr>
            <a:noAutofit/>
          </a:bodyPr>
          <a:lstStyle/>
          <a:p>
            <a:pPr algn="ctr"/>
            <a:r>
              <a:rPr lang="lt-LT" sz="3600" b="1" dirty="0"/>
              <a:t>Pirkimo kūrimas</a:t>
            </a:r>
            <a:endParaRPr lang="en-US" sz="3600" b="1" dirty="0"/>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20</a:t>
            </a:fld>
            <a:endParaRPr lang="en-US" dirty="0"/>
          </a:p>
        </p:txBody>
      </p:sp>
      <p:sp>
        <p:nvSpPr>
          <p:cNvPr id="25" name="TextBox 24">
            <a:extLst>
              <a:ext uri="{FF2B5EF4-FFF2-40B4-BE49-F238E27FC236}">
                <a16:creationId xmlns:a16="http://schemas.microsoft.com/office/drawing/2014/main" id="{D2C760D3-8B44-E912-4DFB-58BF86E23701}"/>
              </a:ext>
            </a:extLst>
          </p:cNvPr>
          <p:cNvSpPr txBox="1"/>
          <p:nvPr/>
        </p:nvSpPr>
        <p:spPr>
          <a:xfrm>
            <a:off x="737208" y="3944770"/>
            <a:ext cx="5650324" cy="369332"/>
          </a:xfrm>
          <a:prstGeom prst="rect">
            <a:avLst/>
          </a:prstGeom>
          <a:solidFill>
            <a:schemeClr val="accent4">
              <a:lumMod val="20000"/>
              <a:lumOff val="80000"/>
            </a:schemeClr>
          </a:solidFill>
        </p:spPr>
        <p:txBody>
          <a:bodyPr wrap="square" rtlCol="0">
            <a:spAutoFit/>
          </a:bodyPr>
          <a:lstStyle/>
          <a:p>
            <a:r>
              <a:rPr lang="lt-LT" dirty="0"/>
              <a:t>Pasirenkama užduotis „Priskirti naudotojus“</a:t>
            </a:r>
            <a:endParaRPr lang="en-US" dirty="0"/>
          </a:p>
        </p:txBody>
      </p:sp>
      <p:pic>
        <p:nvPicPr>
          <p:cNvPr id="4" name="Paveikslėlis 3">
            <a:extLst>
              <a:ext uri="{FF2B5EF4-FFF2-40B4-BE49-F238E27FC236}">
                <a16:creationId xmlns:a16="http://schemas.microsoft.com/office/drawing/2014/main" id="{A265B53D-45C2-E3F1-49BB-3CB69F475B38}"/>
              </a:ext>
            </a:extLst>
          </p:cNvPr>
          <p:cNvPicPr>
            <a:picLocks noChangeAspect="1"/>
          </p:cNvPicPr>
          <p:nvPr/>
        </p:nvPicPr>
        <p:blipFill>
          <a:blip r:embed="rId3"/>
          <a:stretch>
            <a:fillRect/>
          </a:stretch>
        </p:blipFill>
        <p:spPr>
          <a:xfrm>
            <a:off x="296238" y="938193"/>
            <a:ext cx="11057562" cy="2945516"/>
          </a:xfrm>
          <a:prstGeom prst="rect">
            <a:avLst/>
          </a:prstGeom>
        </p:spPr>
      </p:pic>
      <p:cxnSp>
        <p:nvCxnSpPr>
          <p:cNvPr id="26" name="Straight Arrow Connector 2">
            <a:extLst>
              <a:ext uri="{FF2B5EF4-FFF2-40B4-BE49-F238E27FC236}">
                <a16:creationId xmlns:a16="http://schemas.microsoft.com/office/drawing/2014/main" id="{B71C9393-22DD-C4D2-164F-025367D50F21}"/>
              </a:ext>
            </a:extLst>
          </p:cNvPr>
          <p:cNvCxnSpPr>
            <a:cxnSpLocks/>
          </p:cNvCxnSpPr>
          <p:nvPr/>
        </p:nvCxnSpPr>
        <p:spPr>
          <a:xfrm flipH="1" flipV="1">
            <a:off x="3372465" y="3657600"/>
            <a:ext cx="1318375" cy="28717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455131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aveikslėlis 11">
            <a:extLst>
              <a:ext uri="{FF2B5EF4-FFF2-40B4-BE49-F238E27FC236}">
                <a16:creationId xmlns:a16="http://schemas.microsoft.com/office/drawing/2014/main" id="{8E4CEF24-F84B-9D9E-0B44-6F8BD06C9975}"/>
              </a:ext>
            </a:extLst>
          </p:cNvPr>
          <p:cNvPicPr>
            <a:picLocks noChangeAspect="1"/>
          </p:cNvPicPr>
          <p:nvPr/>
        </p:nvPicPr>
        <p:blipFill>
          <a:blip r:embed="rId2"/>
          <a:stretch>
            <a:fillRect/>
          </a:stretch>
        </p:blipFill>
        <p:spPr>
          <a:xfrm>
            <a:off x="4676320" y="4656468"/>
            <a:ext cx="6355757" cy="1382865"/>
          </a:xfrm>
          <a:prstGeom prst="rect">
            <a:avLst/>
          </a:prstGeom>
        </p:spPr>
      </p:pic>
      <p:pic>
        <p:nvPicPr>
          <p:cNvPr id="8" name="Paveikslėlis 7">
            <a:extLst>
              <a:ext uri="{FF2B5EF4-FFF2-40B4-BE49-F238E27FC236}">
                <a16:creationId xmlns:a16="http://schemas.microsoft.com/office/drawing/2014/main" id="{15187BD0-DE71-56D8-635E-D97479CA6670}"/>
              </a:ext>
            </a:extLst>
          </p:cNvPr>
          <p:cNvPicPr>
            <a:picLocks noChangeAspect="1"/>
          </p:cNvPicPr>
          <p:nvPr/>
        </p:nvPicPr>
        <p:blipFill>
          <a:blip r:embed="rId3"/>
          <a:srcRect t="11798"/>
          <a:stretch/>
        </p:blipFill>
        <p:spPr>
          <a:xfrm>
            <a:off x="1009720" y="1115830"/>
            <a:ext cx="10623176" cy="3134963"/>
          </a:xfrm>
          <a:prstGeom prst="rect">
            <a:avLst/>
          </a:prstGeom>
        </p:spPr>
      </p:pic>
      <p:sp>
        <p:nvSpPr>
          <p:cNvPr id="4" name="Stačiakampis 6">
            <a:extLst>
              <a:ext uri="{FF2B5EF4-FFF2-40B4-BE49-F238E27FC236}">
                <a16:creationId xmlns:a16="http://schemas.microsoft.com/office/drawing/2014/main" id="{12341A36-0413-50E5-421D-B31529EF3E99}"/>
              </a:ext>
            </a:extLst>
          </p:cNvPr>
          <p:cNvSpPr/>
          <p:nvPr/>
        </p:nvSpPr>
        <p:spPr>
          <a:xfrm>
            <a:off x="4672992" y="5692589"/>
            <a:ext cx="3296632" cy="21700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aveikslėlis 9"/>
          <p:cNvPicPr>
            <a:picLocks noChangeAspect="1"/>
          </p:cNvPicPr>
          <p:nvPr/>
        </p:nvPicPr>
        <p:blipFill rotWithShape="1">
          <a:blip r:embed="rId4"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Pirkimo kūrimas</a:t>
            </a:r>
            <a:endParaRPr lang="en-US" sz="3600" b="1"/>
          </a:p>
        </p:txBody>
      </p:sp>
      <p:sp>
        <p:nvSpPr>
          <p:cNvPr id="9" name="Stačiakampis 6">
            <a:extLst>
              <a:ext uri="{FF2B5EF4-FFF2-40B4-BE49-F238E27FC236}">
                <a16:creationId xmlns:a16="http://schemas.microsoft.com/office/drawing/2014/main" id="{4AF05D8B-DDAA-B905-6360-45FE404AB416}"/>
              </a:ext>
            </a:extLst>
          </p:cNvPr>
          <p:cNvSpPr/>
          <p:nvPr/>
        </p:nvSpPr>
        <p:spPr>
          <a:xfrm>
            <a:off x="9445706" y="3336930"/>
            <a:ext cx="278132" cy="22934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21</a:t>
            </a:fld>
            <a:endParaRPr lang="en-US"/>
          </a:p>
        </p:txBody>
      </p:sp>
      <p:sp>
        <p:nvSpPr>
          <p:cNvPr id="2" name="TextBox 1">
            <a:extLst>
              <a:ext uri="{FF2B5EF4-FFF2-40B4-BE49-F238E27FC236}">
                <a16:creationId xmlns:a16="http://schemas.microsoft.com/office/drawing/2014/main" id="{2293B548-66D1-F67B-568E-33BC25CB9F1C}"/>
              </a:ext>
            </a:extLst>
          </p:cNvPr>
          <p:cNvSpPr txBox="1"/>
          <p:nvPr/>
        </p:nvSpPr>
        <p:spPr>
          <a:xfrm>
            <a:off x="875891" y="4470737"/>
            <a:ext cx="3609219" cy="1754326"/>
          </a:xfrm>
          <a:prstGeom prst="rect">
            <a:avLst/>
          </a:prstGeom>
          <a:solidFill>
            <a:schemeClr val="accent4">
              <a:lumMod val="20000"/>
              <a:lumOff val="80000"/>
            </a:schemeClr>
          </a:solidFill>
        </p:spPr>
        <p:txBody>
          <a:bodyPr wrap="square" rtlCol="0">
            <a:spAutoFit/>
          </a:bodyPr>
          <a:lstStyle/>
          <a:p>
            <a:r>
              <a:rPr lang="lt-LT"/>
              <a:t>Automatiškai priskiriamas pirkimą kuriantis naudotojas.</a:t>
            </a:r>
            <a:r>
              <a:rPr lang="lt-LT">
                <a:solidFill>
                  <a:srgbClr val="FF0000"/>
                </a:solidFill>
              </a:rPr>
              <a:t> </a:t>
            </a:r>
          </a:p>
          <a:p>
            <a:r>
              <a:rPr lang="lt-LT">
                <a:solidFill>
                  <a:srgbClr val="FF0000"/>
                </a:solidFill>
              </a:rPr>
              <a:t>SVARBU</a:t>
            </a:r>
            <a:r>
              <a:rPr lang="en-US">
                <a:solidFill>
                  <a:srgbClr val="FF0000"/>
                </a:solidFill>
              </a:rPr>
              <a:t>!</a:t>
            </a:r>
            <a:r>
              <a:rPr lang="lt-LT"/>
              <a:t> Naudotojui būtina priskirti vaidmenį „Vykdytojas + Pasiūlymus atidarantis asmuo + Kandidatas į Pagrindinius vertintojus“</a:t>
            </a:r>
            <a:endParaRPr lang="en-US"/>
          </a:p>
        </p:txBody>
      </p:sp>
      <p:cxnSp>
        <p:nvCxnSpPr>
          <p:cNvPr id="26" name="Straight Arrow Connector 2">
            <a:extLst>
              <a:ext uri="{FF2B5EF4-FFF2-40B4-BE49-F238E27FC236}">
                <a16:creationId xmlns:a16="http://schemas.microsoft.com/office/drawing/2014/main" id="{B71C9393-22DD-C4D2-164F-025367D50F21}"/>
              </a:ext>
            </a:extLst>
          </p:cNvPr>
          <p:cNvCxnSpPr>
            <a:cxnSpLocks/>
            <a:stCxn id="9" idx="2"/>
          </p:cNvCxnSpPr>
          <p:nvPr/>
        </p:nvCxnSpPr>
        <p:spPr>
          <a:xfrm>
            <a:off x="9584772" y="3566275"/>
            <a:ext cx="1259423" cy="130889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2">
            <a:extLst>
              <a:ext uri="{FF2B5EF4-FFF2-40B4-BE49-F238E27FC236}">
                <a16:creationId xmlns:a16="http://schemas.microsoft.com/office/drawing/2014/main" id="{8EC10D31-BFF3-644A-3473-DE93A3655F35}"/>
              </a:ext>
            </a:extLst>
          </p:cNvPr>
          <p:cNvCxnSpPr>
            <a:cxnSpLocks/>
          </p:cNvCxnSpPr>
          <p:nvPr/>
        </p:nvCxnSpPr>
        <p:spPr>
          <a:xfrm flipH="1" flipV="1">
            <a:off x="1347805" y="3566275"/>
            <a:ext cx="463066" cy="904462"/>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1" name="Straight Arrow Connector 2">
            <a:extLst>
              <a:ext uri="{FF2B5EF4-FFF2-40B4-BE49-F238E27FC236}">
                <a16:creationId xmlns:a16="http://schemas.microsoft.com/office/drawing/2014/main" id="{8AFA59AD-DA76-74AE-BC16-EC0740079697}"/>
              </a:ext>
            </a:extLst>
          </p:cNvPr>
          <p:cNvCxnSpPr>
            <a:cxnSpLocks/>
          </p:cNvCxnSpPr>
          <p:nvPr/>
        </p:nvCxnSpPr>
        <p:spPr>
          <a:xfrm flipV="1">
            <a:off x="3437172" y="5842499"/>
            <a:ext cx="1193377" cy="28007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7" name="Oval 3">
            <a:extLst>
              <a:ext uri="{FF2B5EF4-FFF2-40B4-BE49-F238E27FC236}">
                <a16:creationId xmlns:a16="http://schemas.microsoft.com/office/drawing/2014/main" id="{0ACDA9E1-D59C-E56A-CEAE-88C4952F6E2F}"/>
              </a:ext>
            </a:extLst>
          </p:cNvPr>
          <p:cNvSpPr/>
          <p:nvPr/>
        </p:nvSpPr>
        <p:spPr>
          <a:xfrm>
            <a:off x="8818614" y="3259578"/>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sp>
        <p:nvSpPr>
          <p:cNvPr id="38" name="Oval 4">
            <a:extLst>
              <a:ext uri="{FF2B5EF4-FFF2-40B4-BE49-F238E27FC236}">
                <a16:creationId xmlns:a16="http://schemas.microsoft.com/office/drawing/2014/main" id="{BD6F7B16-FDC5-4643-618D-5E0152D3C0EB}"/>
              </a:ext>
            </a:extLst>
          </p:cNvPr>
          <p:cNvSpPr/>
          <p:nvPr/>
        </p:nvSpPr>
        <p:spPr>
          <a:xfrm>
            <a:off x="8130404" y="5530384"/>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2</a:t>
            </a:r>
          </a:p>
        </p:txBody>
      </p:sp>
      <p:sp>
        <p:nvSpPr>
          <p:cNvPr id="39" name="Oval 5">
            <a:extLst>
              <a:ext uri="{FF2B5EF4-FFF2-40B4-BE49-F238E27FC236}">
                <a16:creationId xmlns:a16="http://schemas.microsoft.com/office/drawing/2014/main" id="{63708A39-E16B-1160-2ABC-776295FE8951}"/>
              </a:ext>
            </a:extLst>
          </p:cNvPr>
          <p:cNvSpPr/>
          <p:nvPr/>
        </p:nvSpPr>
        <p:spPr>
          <a:xfrm>
            <a:off x="446668" y="113842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3</a:t>
            </a:r>
          </a:p>
        </p:txBody>
      </p:sp>
      <p:sp>
        <p:nvSpPr>
          <p:cNvPr id="40" name="Stačiakampis 6">
            <a:extLst>
              <a:ext uri="{FF2B5EF4-FFF2-40B4-BE49-F238E27FC236}">
                <a16:creationId xmlns:a16="http://schemas.microsoft.com/office/drawing/2014/main" id="{81B42A63-03A2-BB0D-538A-0C3601DDF3B8}"/>
              </a:ext>
            </a:extLst>
          </p:cNvPr>
          <p:cNvSpPr/>
          <p:nvPr/>
        </p:nvSpPr>
        <p:spPr>
          <a:xfrm>
            <a:off x="973346" y="1128352"/>
            <a:ext cx="305829" cy="22934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8DB3E54-3F8B-0941-49CF-C937C6FC4D30}"/>
              </a:ext>
            </a:extLst>
          </p:cNvPr>
          <p:cNvSpPr txBox="1"/>
          <p:nvPr/>
        </p:nvSpPr>
        <p:spPr>
          <a:xfrm>
            <a:off x="900261" y="6321314"/>
            <a:ext cx="11290871" cy="338554"/>
          </a:xfrm>
          <a:prstGeom prst="rect">
            <a:avLst/>
          </a:prstGeom>
          <a:noFill/>
        </p:spPr>
        <p:txBody>
          <a:bodyPr wrap="square" lIns="91440" tIns="45720" rIns="91440" bIns="45720" anchor="t">
            <a:spAutoFit/>
          </a:bodyPr>
          <a:lstStyle/>
          <a:p>
            <a:r>
              <a:rPr lang="lt-LT" sz="1600" dirty="0">
                <a:solidFill>
                  <a:srgbClr val="FF0000"/>
                </a:solidFill>
              </a:rPr>
              <a:t>Pastaba.</a:t>
            </a:r>
            <a:r>
              <a:rPr lang="lt-LT" sz="1600" dirty="0"/>
              <a:t> Daugiau informacijos apie naudotojų vaidmenis galite rasti instrukcijoje „Pirkimo vykdytojo paskyros valdymas“</a:t>
            </a:r>
            <a:endParaRPr lang="en-GB" sz="1600" dirty="0">
              <a:ea typeface="Calibri"/>
              <a:cs typeface="Calibri"/>
            </a:endParaRPr>
          </a:p>
        </p:txBody>
      </p:sp>
    </p:spTree>
    <p:extLst>
      <p:ext uri="{BB962C8B-B14F-4D97-AF65-F5344CB8AC3E}">
        <p14:creationId xmlns:p14="http://schemas.microsoft.com/office/powerpoint/2010/main" val="39245544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aveikslėlis 36">
            <a:extLst>
              <a:ext uri="{FF2B5EF4-FFF2-40B4-BE49-F238E27FC236}">
                <a16:creationId xmlns:a16="http://schemas.microsoft.com/office/drawing/2014/main" id="{9552266E-9833-2C27-19F5-751FA415DD24}"/>
              </a:ext>
            </a:extLst>
          </p:cNvPr>
          <p:cNvPicPr>
            <a:picLocks noChangeAspect="1"/>
          </p:cNvPicPr>
          <p:nvPr/>
        </p:nvPicPr>
        <p:blipFill>
          <a:blip r:embed="rId2"/>
          <a:stretch>
            <a:fillRect/>
          </a:stretch>
        </p:blipFill>
        <p:spPr>
          <a:xfrm>
            <a:off x="3244019" y="2987769"/>
            <a:ext cx="5000610" cy="3647862"/>
          </a:xfrm>
          <a:prstGeom prst="rect">
            <a:avLst/>
          </a:prstGeom>
        </p:spPr>
      </p:pic>
      <p:pic>
        <p:nvPicPr>
          <p:cNvPr id="6" name="Paveikslėlis 5">
            <a:extLst>
              <a:ext uri="{FF2B5EF4-FFF2-40B4-BE49-F238E27FC236}">
                <a16:creationId xmlns:a16="http://schemas.microsoft.com/office/drawing/2014/main" id="{D6797310-69CF-F834-FBFE-134FE31B3868}"/>
              </a:ext>
            </a:extLst>
          </p:cNvPr>
          <p:cNvPicPr>
            <a:picLocks noChangeAspect="1"/>
          </p:cNvPicPr>
          <p:nvPr/>
        </p:nvPicPr>
        <p:blipFill>
          <a:blip r:embed="rId3"/>
          <a:stretch>
            <a:fillRect/>
          </a:stretch>
        </p:blipFill>
        <p:spPr>
          <a:xfrm>
            <a:off x="905044" y="1359727"/>
            <a:ext cx="10720598" cy="1586585"/>
          </a:xfrm>
          <a:prstGeom prst="rect">
            <a:avLst/>
          </a:prstGeom>
        </p:spPr>
      </p:pic>
      <p:pic>
        <p:nvPicPr>
          <p:cNvPr id="10" name="Paveikslėlis 9"/>
          <p:cNvPicPr>
            <a:picLocks noChangeAspect="1"/>
          </p:cNvPicPr>
          <p:nvPr/>
        </p:nvPicPr>
        <p:blipFill rotWithShape="1">
          <a:blip r:embed="rId4"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dirty="0"/>
              <a:t>Pirkimo kūrimas</a:t>
            </a:r>
            <a:endParaRPr lang="en-US" sz="3600" b="1" dirty="0"/>
          </a:p>
        </p:txBody>
      </p:sp>
      <p:sp>
        <p:nvSpPr>
          <p:cNvPr id="9" name="Stačiakampis 6">
            <a:extLst>
              <a:ext uri="{FF2B5EF4-FFF2-40B4-BE49-F238E27FC236}">
                <a16:creationId xmlns:a16="http://schemas.microsoft.com/office/drawing/2014/main" id="{4AF05D8B-DDAA-B905-6360-45FE404AB416}"/>
              </a:ext>
            </a:extLst>
          </p:cNvPr>
          <p:cNvSpPr/>
          <p:nvPr/>
        </p:nvSpPr>
        <p:spPr>
          <a:xfrm flipV="1">
            <a:off x="6015318" y="2429663"/>
            <a:ext cx="5540188" cy="31954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22</a:t>
            </a:fld>
            <a:endParaRPr lang="en-US" dirty="0"/>
          </a:p>
        </p:txBody>
      </p:sp>
      <p:sp>
        <p:nvSpPr>
          <p:cNvPr id="11" name="TextBox 10">
            <a:extLst>
              <a:ext uri="{FF2B5EF4-FFF2-40B4-BE49-F238E27FC236}">
                <a16:creationId xmlns:a16="http://schemas.microsoft.com/office/drawing/2014/main" id="{33B52BD1-CC53-95E3-0C3C-15F2660D8716}"/>
              </a:ext>
            </a:extLst>
          </p:cNvPr>
          <p:cNvSpPr txBox="1"/>
          <p:nvPr/>
        </p:nvSpPr>
        <p:spPr>
          <a:xfrm>
            <a:off x="905044" y="971350"/>
            <a:ext cx="10720598" cy="369332"/>
          </a:xfrm>
          <a:prstGeom prst="rect">
            <a:avLst/>
          </a:prstGeom>
          <a:noFill/>
        </p:spPr>
        <p:txBody>
          <a:bodyPr wrap="square" rtlCol="0">
            <a:spAutoFit/>
          </a:bodyPr>
          <a:lstStyle/>
          <a:p>
            <a:r>
              <a:rPr lang="lt-LT" dirty="0"/>
              <a:t>Norint pirkimui priskirti daugiau naudotojų:</a:t>
            </a:r>
            <a:endParaRPr lang="en-US" dirty="0"/>
          </a:p>
        </p:txBody>
      </p:sp>
      <p:sp>
        <p:nvSpPr>
          <p:cNvPr id="17" name="Stačiakampis 6">
            <a:extLst>
              <a:ext uri="{FF2B5EF4-FFF2-40B4-BE49-F238E27FC236}">
                <a16:creationId xmlns:a16="http://schemas.microsoft.com/office/drawing/2014/main" id="{10886BA9-FBDA-E394-1B34-D26612552893}"/>
              </a:ext>
            </a:extLst>
          </p:cNvPr>
          <p:cNvSpPr/>
          <p:nvPr/>
        </p:nvSpPr>
        <p:spPr>
          <a:xfrm>
            <a:off x="3398298" y="3453261"/>
            <a:ext cx="3296632" cy="21700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Stačiakampis 6">
            <a:extLst>
              <a:ext uri="{FF2B5EF4-FFF2-40B4-BE49-F238E27FC236}">
                <a16:creationId xmlns:a16="http://schemas.microsoft.com/office/drawing/2014/main" id="{F894F872-04C5-D927-4C30-8502157C25C1}"/>
              </a:ext>
            </a:extLst>
          </p:cNvPr>
          <p:cNvSpPr/>
          <p:nvPr/>
        </p:nvSpPr>
        <p:spPr>
          <a:xfrm flipV="1">
            <a:off x="7684971" y="4517917"/>
            <a:ext cx="475129" cy="25203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Stačiakampis 6">
            <a:extLst>
              <a:ext uri="{FF2B5EF4-FFF2-40B4-BE49-F238E27FC236}">
                <a16:creationId xmlns:a16="http://schemas.microsoft.com/office/drawing/2014/main" id="{8FAC9FB8-054D-852B-778F-7DA671077107}"/>
              </a:ext>
            </a:extLst>
          </p:cNvPr>
          <p:cNvSpPr/>
          <p:nvPr/>
        </p:nvSpPr>
        <p:spPr>
          <a:xfrm flipV="1">
            <a:off x="3398299" y="5958424"/>
            <a:ext cx="205514" cy="21700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Stačiakampis 6">
            <a:extLst>
              <a:ext uri="{FF2B5EF4-FFF2-40B4-BE49-F238E27FC236}">
                <a16:creationId xmlns:a16="http://schemas.microsoft.com/office/drawing/2014/main" id="{6D830E83-DB1A-E476-654D-748F6A80827E}"/>
              </a:ext>
            </a:extLst>
          </p:cNvPr>
          <p:cNvSpPr/>
          <p:nvPr/>
        </p:nvSpPr>
        <p:spPr>
          <a:xfrm flipV="1">
            <a:off x="7607344" y="6300099"/>
            <a:ext cx="546847" cy="25203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57E406FB-BDDA-9C43-415B-8C5CC6E1BD79}"/>
              </a:ext>
            </a:extLst>
          </p:cNvPr>
          <p:cNvSpPr txBox="1"/>
          <p:nvPr/>
        </p:nvSpPr>
        <p:spPr>
          <a:xfrm>
            <a:off x="8762478" y="3374788"/>
            <a:ext cx="2949388" cy="369332"/>
          </a:xfrm>
          <a:prstGeom prst="rect">
            <a:avLst/>
          </a:prstGeom>
          <a:solidFill>
            <a:schemeClr val="accent4">
              <a:lumMod val="20000"/>
              <a:lumOff val="80000"/>
            </a:schemeClr>
          </a:solidFill>
        </p:spPr>
        <p:txBody>
          <a:bodyPr wrap="square" rtlCol="0">
            <a:spAutoFit/>
          </a:bodyPr>
          <a:lstStyle/>
          <a:p>
            <a:r>
              <a:rPr lang="lt-LT" dirty="0"/>
              <a:t>Pasirenkama pagal vaidmenį</a:t>
            </a:r>
            <a:endParaRPr lang="en-US" dirty="0"/>
          </a:p>
        </p:txBody>
      </p:sp>
      <p:cxnSp>
        <p:nvCxnSpPr>
          <p:cNvPr id="22" name="Straight Arrow Connector 2">
            <a:extLst>
              <a:ext uri="{FF2B5EF4-FFF2-40B4-BE49-F238E27FC236}">
                <a16:creationId xmlns:a16="http://schemas.microsoft.com/office/drawing/2014/main" id="{CC30EB8E-65B7-E7F5-C629-3A421AADE291}"/>
              </a:ext>
            </a:extLst>
          </p:cNvPr>
          <p:cNvCxnSpPr>
            <a:cxnSpLocks/>
          </p:cNvCxnSpPr>
          <p:nvPr/>
        </p:nvCxnSpPr>
        <p:spPr>
          <a:xfrm flipH="1" flipV="1">
            <a:off x="9359153" y="2835263"/>
            <a:ext cx="376518" cy="50727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7" name="Oval 3">
            <a:extLst>
              <a:ext uri="{FF2B5EF4-FFF2-40B4-BE49-F238E27FC236}">
                <a16:creationId xmlns:a16="http://schemas.microsoft.com/office/drawing/2014/main" id="{B9474C5F-1DB7-E8F3-CB5D-7A3A6EB502EF}"/>
              </a:ext>
            </a:extLst>
          </p:cNvPr>
          <p:cNvSpPr/>
          <p:nvPr/>
        </p:nvSpPr>
        <p:spPr>
          <a:xfrm>
            <a:off x="11625642" y="2397412"/>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1</a:t>
            </a:r>
          </a:p>
        </p:txBody>
      </p:sp>
      <p:sp>
        <p:nvSpPr>
          <p:cNvPr id="28" name="Oval 4">
            <a:extLst>
              <a:ext uri="{FF2B5EF4-FFF2-40B4-BE49-F238E27FC236}">
                <a16:creationId xmlns:a16="http://schemas.microsoft.com/office/drawing/2014/main" id="{8E53D99E-4A85-EE33-CF1C-CBA1581C32C0}"/>
              </a:ext>
            </a:extLst>
          </p:cNvPr>
          <p:cNvSpPr/>
          <p:nvPr/>
        </p:nvSpPr>
        <p:spPr>
          <a:xfrm>
            <a:off x="2764275" y="3390074"/>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2</a:t>
            </a:r>
          </a:p>
        </p:txBody>
      </p:sp>
      <p:sp>
        <p:nvSpPr>
          <p:cNvPr id="29" name="Oval 5">
            <a:extLst>
              <a:ext uri="{FF2B5EF4-FFF2-40B4-BE49-F238E27FC236}">
                <a16:creationId xmlns:a16="http://schemas.microsoft.com/office/drawing/2014/main" id="{5C50C0E6-D5DC-7971-B852-D66A901B12F8}"/>
              </a:ext>
            </a:extLst>
          </p:cNvPr>
          <p:cNvSpPr/>
          <p:nvPr/>
        </p:nvSpPr>
        <p:spPr>
          <a:xfrm>
            <a:off x="8249748" y="4424093"/>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3</a:t>
            </a:r>
          </a:p>
        </p:txBody>
      </p:sp>
      <p:sp>
        <p:nvSpPr>
          <p:cNvPr id="30" name="Oval 6">
            <a:extLst>
              <a:ext uri="{FF2B5EF4-FFF2-40B4-BE49-F238E27FC236}">
                <a16:creationId xmlns:a16="http://schemas.microsoft.com/office/drawing/2014/main" id="{759F4D3E-C1B3-6F40-6888-38DE875D613B}"/>
              </a:ext>
            </a:extLst>
          </p:cNvPr>
          <p:cNvSpPr/>
          <p:nvPr/>
        </p:nvSpPr>
        <p:spPr>
          <a:xfrm>
            <a:off x="2759387" y="5886650"/>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4</a:t>
            </a:r>
          </a:p>
        </p:txBody>
      </p:sp>
      <p:sp>
        <p:nvSpPr>
          <p:cNvPr id="32" name="Oval 7">
            <a:extLst>
              <a:ext uri="{FF2B5EF4-FFF2-40B4-BE49-F238E27FC236}">
                <a16:creationId xmlns:a16="http://schemas.microsoft.com/office/drawing/2014/main" id="{E8E0D460-6522-0C09-565C-4508E213FF51}"/>
              </a:ext>
            </a:extLst>
          </p:cNvPr>
          <p:cNvSpPr/>
          <p:nvPr/>
        </p:nvSpPr>
        <p:spPr>
          <a:xfrm>
            <a:off x="8277846" y="6234092"/>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5</a:t>
            </a:r>
          </a:p>
        </p:txBody>
      </p:sp>
    </p:spTree>
    <p:extLst>
      <p:ext uri="{BB962C8B-B14F-4D97-AF65-F5344CB8AC3E}">
        <p14:creationId xmlns:p14="http://schemas.microsoft.com/office/powerpoint/2010/main" val="7582407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293B548-66D1-F67B-568E-33BC25CB9F1C}"/>
              </a:ext>
            </a:extLst>
          </p:cNvPr>
          <p:cNvSpPr txBox="1"/>
          <p:nvPr/>
        </p:nvSpPr>
        <p:spPr>
          <a:xfrm>
            <a:off x="907319" y="2605643"/>
            <a:ext cx="4285923" cy="1200329"/>
          </a:xfrm>
          <a:prstGeom prst="rect">
            <a:avLst/>
          </a:prstGeom>
          <a:solidFill>
            <a:schemeClr val="accent4">
              <a:lumMod val="20000"/>
              <a:lumOff val="80000"/>
            </a:schemeClr>
          </a:solidFill>
        </p:spPr>
        <p:txBody>
          <a:bodyPr wrap="square" rtlCol="0">
            <a:spAutoFit/>
          </a:bodyPr>
          <a:lstStyle/>
          <a:p>
            <a:r>
              <a:rPr lang="lt-LT" dirty="0">
                <a:solidFill>
                  <a:srgbClr val="FF0000"/>
                </a:solidFill>
              </a:rPr>
              <a:t>SVARBU</a:t>
            </a:r>
            <a:r>
              <a:rPr lang="en-US" dirty="0">
                <a:solidFill>
                  <a:srgbClr val="FF0000"/>
                </a:solidFill>
              </a:rPr>
              <a:t>!</a:t>
            </a:r>
            <a:r>
              <a:rPr lang="lt-LT" dirty="0"/>
              <a:t> Bent vienam naudotojui būtina priskirti vaidmenį „Vykdytojas + Pasiūlymus atidarantis asmuo + Kandidatas į Pagrindinius vertintojus“</a:t>
            </a:r>
            <a:endParaRPr lang="en-US" dirty="0"/>
          </a:p>
        </p:txBody>
      </p:sp>
      <p:pic>
        <p:nvPicPr>
          <p:cNvPr id="18" name="Paveikslėlis 17">
            <a:extLst>
              <a:ext uri="{FF2B5EF4-FFF2-40B4-BE49-F238E27FC236}">
                <a16:creationId xmlns:a16="http://schemas.microsoft.com/office/drawing/2014/main" id="{D9819F33-5943-4F07-478D-DBC6E65A76DF}"/>
              </a:ext>
            </a:extLst>
          </p:cNvPr>
          <p:cNvPicPr>
            <a:picLocks noChangeAspect="1"/>
          </p:cNvPicPr>
          <p:nvPr/>
        </p:nvPicPr>
        <p:blipFill>
          <a:blip r:embed="rId2"/>
          <a:stretch>
            <a:fillRect/>
          </a:stretch>
        </p:blipFill>
        <p:spPr>
          <a:xfrm>
            <a:off x="907319" y="4050128"/>
            <a:ext cx="10338905" cy="1427077"/>
          </a:xfrm>
          <a:prstGeom prst="rect">
            <a:avLst/>
          </a:prstGeom>
        </p:spPr>
      </p:pic>
      <p:pic>
        <p:nvPicPr>
          <p:cNvPr id="13" name="Paveikslėlis 12">
            <a:extLst>
              <a:ext uri="{FF2B5EF4-FFF2-40B4-BE49-F238E27FC236}">
                <a16:creationId xmlns:a16="http://schemas.microsoft.com/office/drawing/2014/main" id="{D7493311-D7A8-7F5F-5B63-192325B0AA8E}"/>
              </a:ext>
            </a:extLst>
          </p:cNvPr>
          <p:cNvPicPr>
            <a:picLocks noChangeAspect="1"/>
          </p:cNvPicPr>
          <p:nvPr/>
        </p:nvPicPr>
        <p:blipFill>
          <a:blip r:embed="rId3"/>
          <a:stretch>
            <a:fillRect/>
          </a:stretch>
        </p:blipFill>
        <p:spPr>
          <a:xfrm>
            <a:off x="6210395" y="2543953"/>
            <a:ext cx="5378902" cy="1374608"/>
          </a:xfrm>
          <a:prstGeom prst="rect">
            <a:avLst/>
          </a:prstGeom>
        </p:spPr>
      </p:pic>
      <p:pic>
        <p:nvPicPr>
          <p:cNvPr id="6" name="Paveikslėlis 5">
            <a:extLst>
              <a:ext uri="{FF2B5EF4-FFF2-40B4-BE49-F238E27FC236}">
                <a16:creationId xmlns:a16="http://schemas.microsoft.com/office/drawing/2014/main" id="{8B5CA826-44C1-CE6B-D1F2-3E238D315895}"/>
              </a:ext>
            </a:extLst>
          </p:cNvPr>
          <p:cNvPicPr>
            <a:picLocks noChangeAspect="1"/>
          </p:cNvPicPr>
          <p:nvPr/>
        </p:nvPicPr>
        <p:blipFill>
          <a:blip r:embed="rId4"/>
          <a:srcRect t="20674"/>
          <a:stretch/>
        </p:blipFill>
        <p:spPr>
          <a:xfrm>
            <a:off x="907320" y="814924"/>
            <a:ext cx="10715500" cy="1740025"/>
          </a:xfrm>
          <a:prstGeom prst="rect">
            <a:avLst/>
          </a:prstGeom>
        </p:spPr>
      </p:pic>
      <p:sp>
        <p:nvSpPr>
          <p:cNvPr id="4" name="Stačiakampis 6">
            <a:extLst>
              <a:ext uri="{FF2B5EF4-FFF2-40B4-BE49-F238E27FC236}">
                <a16:creationId xmlns:a16="http://schemas.microsoft.com/office/drawing/2014/main" id="{12341A36-0413-50E5-421D-B31529EF3E99}"/>
              </a:ext>
            </a:extLst>
          </p:cNvPr>
          <p:cNvSpPr/>
          <p:nvPr/>
        </p:nvSpPr>
        <p:spPr>
          <a:xfrm>
            <a:off x="6210395" y="3746016"/>
            <a:ext cx="2996979" cy="20070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aveikslėlis 9"/>
          <p:cNvPicPr>
            <a:picLocks noChangeAspect="1"/>
          </p:cNvPicPr>
          <p:nvPr/>
        </p:nvPicPr>
        <p:blipFill rotWithShape="1">
          <a:blip r:embed="rId5"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16863" y="98725"/>
            <a:ext cx="7801946" cy="810627"/>
          </a:xfrm>
        </p:spPr>
        <p:txBody>
          <a:bodyPr>
            <a:noAutofit/>
          </a:bodyPr>
          <a:lstStyle/>
          <a:p>
            <a:pPr algn="ctr"/>
            <a:r>
              <a:rPr lang="lt-LT" sz="3600" b="1" dirty="0"/>
              <a:t>Pirkimo kūrimas</a:t>
            </a:r>
            <a:endParaRPr lang="en-US" sz="3600" b="1" dirty="0"/>
          </a:p>
        </p:txBody>
      </p:sp>
      <p:sp>
        <p:nvSpPr>
          <p:cNvPr id="9" name="Stačiakampis 6">
            <a:extLst>
              <a:ext uri="{FF2B5EF4-FFF2-40B4-BE49-F238E27FC236}">
                <a16:creationId xmlns:a16="http://schemas.microsoft.com/office/drawing/2014/main" id="{4AF05D8B-DDAA-B905-6360-45FE404AB416}"/>
              </a:ext>
            </a:extLst>
          </p:cNvPr>
          <p:cNvSpPr/>
          <p:nvPr/>
        </p:nvSpPr>
        <p:spPr>
          <a:xfrm>
            <a:off x="9570518" y="1669351"/>
            <a:ext cx="278132" cy="22934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a:xfrm>
            <a:off x="8610600" y="6492875"/>
            <a:ext cx="2743200" cy="365125"/>
          </a:xfrm>
        </p:spPr>
        <p:txBody>
          <a:bodyPr/>
          <a:lstStyle/>
          <a:p>
            <a:fld id="{49EC5416-78B8-4F37-B286-A40543F63F6D}" type="slidenum">
              <a:rPr lang="en-US" smtClean="0"/>
              <a:pPr/>
              <a:t>23</a:t>
            </a:fld>
            <a:endParaRPr lang="en-US" dirty="0"/>
          </a:p>
        </p:txBody>
      </p:sp>
      <p:cxnSp>
        <p:nvCxnSpPr>
          <p:cNvPr id="26" name="Straight Arrow Connector 2">
            <a:extLst>
              <a:ext uri="{FF2B5EF4-FFF2-40B4-BE49-F238E27FC236}">
                <a16:creationId xmlns:a16="http://schemas.microsoft.com/office/drawing/2014/main" id="{B71C9393-22DD-C4D2-164F-025367D50F21}"/>
              </a:ext>
            </a:extLst>
          </p:cNvPr>
          <p:cNvCxnSpPr>
            <a:cxnSpLocks/>
            <a:stCxn id="9" idx="2"/>
          </p:cNvCxnSpPr>
          <p:nvPr/>
        </p:nvCxnSpPr>
        <p:spPr>
          <a:xfrm>
            <a:off x="9709584" y="1898696"/>
            <a:ext cx="1786128" cy="66870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1" name="Straight Arrow Connector 2">
            <a:extLst>
              <a:ext uri="{FF2B5EF4-FFF2-40B4-BE49-F238E27FC236}">
                <a16:creationId xmlns:a16="http://schemas.microsoft.com/office/drawing/2014/main" id="{8AFA59AD-DA76-74AE-BC16-EC0740079697}"/>
              </a:ext>
            </a:extLst>
          </p:cNvPr>
          <p:cNvCxnSpPr>
            <a:cxnSpLocks/>
          </p:cNvCxnSpPr>
          <p:nvPr/>
        </p:nvCxnSpPr>
        <p:spPr>
          <a:xfrm>
            <a:off x="4213412" y="3766199"/>
            <a:ext cx="385280" cy="85126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8" name="Stačiakampis 6">
            <a:extLst>
              <a:ext uri="{FF2B5EF4-FFF2-40B4-BE49-F238E27FC236}">
                <a16:creationId xmlns:a16="http://schemas.microsoft.com/office/drawing/2014/main" id="{AB4FCC4A-EFA7-8E6A-804A-54412A630A31}"/>
              </a:ext>
            </a:extLst>
          </p:cNvPr>
          <p:cNvSpPr/>
          <p:nvPr/>
        </p:nvSpPr>
        <p:spPr>
          <a:xfrm>
            <a:off x="3272118" y="4700987"/>
            <a:ext cx="3442905" cy="21700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Oval 3">
            <a:extLst>
              <a:ext uri="{FF2B5EF4-FFF2-40B4-BE49-F238E27FC236}">
                <a16:creationId xmlns:a16="http://schemas.microsoft.com/office/drawing/2014/main" id="{EF10BE95-94DA-AC3D-E238-55298178D062}"/>
              </a:ext>
            </a:extLst>
          </p:cNvPr>
          <p:cNvSpPr/>
          <p:nvPr/>
        </p:nvSpPr>
        <p:spPr>
          <a:xfrm>
            <a:off x="8958778" y="1561401"/>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1</a:t>
            </a:r>
          </a:p>
        </p:txBody>
      </p:sp>
      <p:sp>
        <p:nvSpPr>
          <p:cNvPr id="33" name="Oval 4">
            <a:extLst>
              <a:ext uri="{FF2B5EF4-FFF2-40B4-BE49-F238E27FC236}">
                <a16:creationId xmlns:a16="http://schemas.microsoft.com/office/drawing/2014/main" id="{48727BE0-18E8-6638-94EB-1242C006AD3F}"/>
              </a:ext>
            </a:extLst>
          </p:cNvPr>
          <p:cNvSpPr/>
          <p:nvPr/>
        </p:nvSpPr>
        <p:spPr>
          <a:xfrm>
            <a:off x="5657255" y="362431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2</a:t>
            </a:r>
          </a:p>
        </p:txBody>
      </p:sp>
      <p:sp>
        <p:nvSpPr>
          <p:cNvPr id="34" name="Oval 5">
            <a:extLst>
              <a:ext uri="{FF2B5EF4-FFF2-40B4-BE49-F238E27FC236}">
                <a16:creationId xmlns:a16="http://schemas.microsoft.com/office/drawing/2014/main" id="{338BFF10-08CB-2904-5351-F7CE935978BB}"/>
              </a:ext>
            </a:extLst>
          </p:cNvPr>
          <p:cNvSpPr/>
          <p:nvPr/>
        </p:nvSpPr>
        <p:spPr>
          <a:xfrm>
            <a:off x="6835511" y="4617464"/>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3</a:t>
            </a:r>
          </a:p>
        </p:txBody>
      </p:sp>
      <p:sp>
        <p:nvSpPr>
          <p:cNvPr id="36" name="TextBox 35">
            <a:extLst>
              <a:ext uri="{FF2B5EF4-FFF2-40B4-BE49-F238E27FC236}">
                <a16:creationId xmlns:a16="http://schemas.microsoft.com/office/drawing/2014/main" id="{989E05D3-C9F0-C91B-7C8F-9F0DE8603E79}"/>
              </a:ext>
            </a:extLst>
          </p:cNvPr>
          <p:cNvSpPr txBox="1"/>
          <p:nvPr/>
        </p:nvSpPr>
        <p:spPr>
          <a:xfrm>
            <a:off x="6653225" y="5604117"/>
            <a:ext cx="3630952" cy="923330"/>
          </a:xfrm>
          <a:prstGeom prst="rect">
            <a:avLst/>
          </a:prstGeom>
          <a:solidFill>
            <a:schemeClr val="accent4">
              <a:lumMod val="20000"/>
              <a:lumOff val="80000"/>
            </a:schemeClr>
          </a:solidFill>
        </p:spPr>
        <p:txBody>
          <a:bodyPr wrap="square" rtlCol="0">
            <a:spAutoFit/>
          </a:bodyPr>
          <a:lstStyle/>
          <a:p>
            <a:r>
              <a:rPr lang="lt-LT" dirty="0"/>
              <a:t>Priskirtus naudotojus galima atsieti nuo pirkimo arba pakeisti kitu naudotoju</a:t>
            </a:r>
            <a:endParaRPr lang="en-US" dirty="0"/>
          </a:p>
        </p:txBody>
      </p:sp>
      <p:cxnSp>
        <p:nvCxnSpPr>
          <p:cNvPr id="42" name="Straight Arrow Connector 2">
            <a:extLst>
              <a:ext uri="{FF2B5EF4-FFF2-40B4-BE49-F238E27FC236}">
                <a16:creationId xmlns:a16="http://schemas.microsoft.com/office/drawing/2014/main" id="{6443B8FD-D7B7-57A1-69DB-6C7E703443FB}"/>
              </a:ext>
            </a:extLst>
          </p:cNvPr>
          <p:cNvCxnSpPr>
            <a:cxnSpLocks/>
          </p:cNvCxnSpPr>
          <p:nvPr/>
        </p:nvCxnSpPr>
        <p:spPr>
          <a:xfrm flipV="1">
            <a:off x="8830730" y="4894201"/>
            <a:ext cx="1075770" cy="72722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47" name="Paveikslėlis 46">
            <a:extLst>
              <a:ext uri="{FF2B5EF4-FFF2-40B4-BE49-F238E27FC236}">
                <a16:creationId xmlns:a16="http://schemas.microsoft.com/office/drawing/2014/main" id="{9FF0447C-6441-4BDF-2A10-95558AADECCA}"/>
              </a:ext>
            </a:extLst>
          </p:cNvPr>
          <p:cNvPicPr>
            <a:picLocks noChangeAspect="1"/>
          </p:cNvPicPr>
          <p:nvPr/>
        </p:nvPicPr>
        <p:blipFill>
          <a:blip r:embed="rId6"/>
          <a:stretch>
            <a:fillRect/>
          </a:stretch>
        </p:blipFill>
        <p:spPr>
          <a:xfrm>
            <a:off x="2467895" y="5612959"/>
            <a:ext cx="3351876" cy="879916"/>
          </a:xfrm>
          <a:prstGeom prst="rect">
            <a:avLst/>
          </a:prstGeom>
        </p:spPr>
      </p:pic>
      <p:sp>
        <p:nvSpPr>
          <p:cNvPr id="49" name="Stačiakampis 6">
            <a:extLst>
              <a:ext uri="{FF2B5EF4-FFF2-40B4-BE49-F238E27FC236}">
                <a16:creationId xmlns:a16="http://schemas.microsoft.com/office/drawing/2014/main" id="{4A19225D-1175-0069-C876-1B6F504A82B7}"/>
              </a:ext>
            </a:extLst>
          </p:cNvPr>
          <p:cNvSpPr/>
          <p:nvPr/>
        </p:nvSpPr>
        <p:spPr>
          <a:xfrm>
            <a:off x="9386047" y="4677199"/>
            <a:ext cx="1174377" cy="21700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Stačiakampis 6">
            <a:extLst>
              <a:ext uri="{FF2B5EF4-FFF2-40B4-BE49-F238E27FC236}">
                <a16:creationId xmlns:a16="http://schemas.microsoft.com/office/drawing/2014/main" id="{869DDA86-39F4-872A-658A-A7C0BC1AAA68}"/>
              </a:ext>
            </a:extLst>
          </p:cNvPr>
          <p:cNvSpPr/>
          <p:nvPr/>
        </p:nvSpPr>
        <p:spPr>
          <a:xfrm>
            <a:off x="2470401" y="5617588"/>
            <a:ext cx="354907" cy="36745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Oval 5">
            <a:extLst>
              <a:ext uri="{FF2B5EF4-FFF2-40B4-BE49-F238E27FC236}">
                <a16:creationId xmlns:a16="http://schemas.microsoft.com/office/drawing/2014/main" id="{1A68CD42-93F6-6462-8C5C-6E83BF8B32EB}"/>
              </a:ext>
            </a:extLst>
          </p:cNvPr>
          <p:cNvSpPr/>
          <p:nvPr/>
        </p:nvSpPr>
        <p:spPr>
          <a:xfrm>
            <a:off x="1874547" y="561295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4</a:t>
            </a:r>
            <a:endParaRPr lang="en-GB" dirty="0">
              <a:solidFill>
                <a:schemeClr val="tx1"/>
              </a:solidFill>
            </a:endParaRPr>
          </a:p>
        </p:txBody>
      </p:sp>
      <p:sp>
        <p:nvSpPr>
          <p:cNvPr id="5" name="TextBox 4">
            <a:extLst>
              <a:ext uri="{FF2B5EF4-FFF2-40B4-BE49-F238E27FC236}">
                <a16:creationId xmlns:a16="http://schemas.microsoft.com/office/drawing/2014/main" id="{182946A0-1F14-BC7F-AFA6-51FB8F3662C7}"/>
              </a:ext>
            </a:extLst>
          </p:cNvPr>
          <p:cNvSpPr txBox="1"/>
          <p:nvPr/>
        </p:nvSpPr>
        <p:spPr>
          <a:xfrm>
            <a:off x="5043062" y="976279"/>
            <a:ext cx="3626113" cy="923330"/>
          </a:xfrm>
          <a:prstGeom prst="rect">
            <a:avLst/>
          </a:prstGeom>
          <a:solidFill>
            <a:schemeClr val="accent4">
              <a:lumMod val="20000"/>
              <a:lumOff val="80000"/>
            </a:schemeClr>
          </a:solidFill>
        </p:spPr>
        <p:txBody>
          <a:bodyPr wrap="square" rtlCol="0">
            <a:spAutoFit/>
          </a:bodyPr>
          <a:lstStyle/>
          <a:p>
            <a:r>
              <a:rPr lang="lt-LT" dirty="0">
                <a:solidFill>
                  <a:srgbClr val="FF0000"/>
                </a:solidFill>
              </a:rPr>
              <a:t>Pastaba.</a:t>
            </a:r>
            <a:r>
              <a:rPr lang="lt-LT" dirty="0"/>
              <a:t> Priskirtas naudotojas el. paštu gaus pranešimus, susijusius su CVP IS priskirtu pirkimu </a:t>
            </a:r>
            <a:endParaRPr lang="en-US" dirty="0"/>
          </a:p>
        </p:txBody>
      </p:sp>
      <p:cxnSp>
        <p:nvCxnSpPr>
          <p:cNvPr id="8" name="Straight Arrow Connector 2">
            <a:extLst>
              <a:ext uri="{FF2B5EF4-FFF2-40B4-BE49-F238E27FC236}">
                <a16:creationId xmlns:a16="http://schemas.microsoft.com/office/drawing/2014/main" id="{934B6F8F-B873-4670-EDEB-E151639A23B0}"/>
              </a:ext>
            </a:extLst>
          </p:cNvPr>
          <p:cNvCxnSpPr>
            <a:cxnSpLocks/>
            <a:stCxn id="5" idx="1"/>
          </p:cNvCxnSpPr>
          <p:nvPr/>
        </p:nvCxnSpPr>
        <p:spPr>
          <a:xfrm flipH="1">
            <a:off x="2825308" y="1437944"/>
            <a:ext cx="2217754" cy="327482"/>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97102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16863" y="98725"/>
            <a:ext cx="7801946" cy="810627"/>
          </a:xfrm>
        </p:spPr>
        <p:txBody>
          <a:bodyPr>
            <a:noAutofit/>
          </a:bodyPr>
          <a:lstStyle/>
          <a:p>
            <a:pPr algn="ctr"/>
            <a:r>
              <a:rPr lang="lt-LT" sz="3600" b="1"/>
              <a:t>Pirkimo kūrimas</a:t>
            </a:r>
            <a:endParaRPr lang="en-US" sz="3600" b="1"/>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a:xfrm>
            <a:off x="8610600" y="6492875"/>
            <a:ext cx="2743200" cy="365125"/>
          </a:xfrm>
        </p:spPr>
        <p:txBody>
          <a:bodyPr/>
          <a:lstStyle/>
          <a:p>
            <a:fld id="{49EC5416-78B8-4F37-B286-A40543F63F6D}" type="slidenum">
              <a:rPr lang="en-US" smtClean="0"/>
              <a:pPr/>
              <a:t>24</a:t>
            </a:fld>
            <a:endParaRPr lang="en-US"/>
          </a:p>
        </p:txBody>
      </p:sp>
      <p:sp>
        <p:nvSpPr>
          <p:cNvPr id="11" name="TextBox 10">
            <a:extLst>
              <a:ext uri="{FF2B5EF4-FFF2-40B4-BE49-F238E27FC236}">
                <a16:creationId xmlns:a16="http://schemas.microsoft.com/office/drawing/2014/main" id="{998F5886-6887-8535-3D30-CA92E0C2E546}"/>
              </a:ext>
            </a:extLst>
          </p:cNvPr>
          <p:cNvSpPr txBox="1"/>
          <p:nvPr/>
        </p:nvSpPr>
        <p:spPr>
          <a:xfrm>
            <a:off x="1217484" y="1490906"/>
            <a:ext cx="10552021" cy="923330"/>
          </a:xfrm>
          <a:prstGeom prst="rect">
            <a:avLst/>
          </a:prstGeom>
          <a:solidFill>
            <a:schemeClr val="accent4">
              <a:lumMod val="20000"/>
              <a:lumOff val="80000"/>
            </a:schemeClr>
          </a:solidFill>
        </p:spPr>
        <p:txBody>
          <a:bodyPr wrap="square" lIns="91440" tIns="45720" rIns="91440" bIns="45720" rtlCol="0" anchor="t">
            <a:spAutoFit/>
          </a:bodyPr>
          <a:lstStyle/>
          <a:p>
            <a:pPr algn="just"/>
            <a:r>
              <a:rPr lang="lt-LT" dirty="0"/>
              <a:t>Pastaba. Jei kuriant pirkimą pagrindinėje pirkimo informacijoje (</a:t>
            </a:r>
            <a:r>
              <a:rPr lang="lt-LT" dirty="0">
                <a:hlinkClick r:id="rId3" action="ppaction://hlinksldjump"/>
              </a:rPr>
              <a:t>16 skaidrė</a:t>
            </a:r>
            <a:r>
              <a:rPr lang="lt-LT" dirty="0"/>
              <a:t>) buvo pasirinkti 2 asmenys, susipažįstantys su pasiūlymais, ir (arba) į konkretaus pirkimo procesą norima įtraukti daugiau vartotojų, vadovaukitės instrukcijoje „Pirkimo vykdytojo paskyros valdymas“ pateikta informacija</a:t>
            </a:r>
            <a:endParaRPr lang="en-US" dirty="0">
              <a:ea typeface="Calibri"/>
              <a:cs typeface="Calibri"/>
            </a:endParaRPr>
          </a:p>
        </p:txBody>
      </p:sp>
      <p:pic>
        <p:nvPicPr>
          <p:cNvPr id="6" name="Paveikslėlis 5">
            <a:extLst>
              <a:ext uri="{FF2B5EF4-FFF2-40B4-BE49-F238E27FC236}">
                <a16:creationId xmlns:a16="http://schemas.microsoft.com/office/drawing/2014/main" id="{47274293-2350-72A7-E77F-A309DEBBE239}"/>
              </a:ext>
            </a:extLst>
          </p:cNvPr>
          <p:cNvPicPr>
            <a:picLocks noChangeAspect="1"/>
          </p:cNvPicPr>
          <p:nvPr/>
        </p:nvPicPr>
        <p:blipFill>
          <a:blip r:embed="rId4"/>
          <a:stretch>
            <a:fillRect/>
          </a:stretch>
        </p:blipFill>
        <p:spPr>
          <a:xfrm>
            <a:off x="1217484" y="3058851"/>
            <a:ext cx="10552021" cy="1746746"/>
          </a:xfrm>
          <a:prstGeom prst="rect">
            <a:avLst/>
          </a:prstGeom>
        </p:spPr>
      </p:pic>
      <p:sp>
        <p:nvSpPr>
          <p:cNvPr id="8" name="Stačiakampis 6">
            <a:extLst>
              <a:ext uri="{FF2B5EF4-FFF2-40B4-BE49-F238E27FC236}">
                <a16:creationId xmlns:a16="http://schemas.microsoft.com/office/drawing/2014/main" id="{33B6E148-D78D-B27A-6E42-6B28BA526986}"/>
              </a:ext>
            </a:extLst>
          </p:cNvPr>
          <p:cNvSpPr/>
          <p:nvPr/>
        </p:nvSpPr>
        <p:spPr>
          <a:xfrm>
            <a:off x="1890526" y="4187140"/>
            <a:ext cx="407406" cy="20379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395643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dirty="0"/>
              <a:t>Pirkimo kūrimas</a:t>
            </a:r>
            <a:endParaRPr lang="en-US" sz="3600" b="1" dirty="0"/>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25</a:t>
            </a:fld>
            <a:endParaRPr lang="en-US" dirty="0"/>
          </a:p>
        </p:txBody>
      </p:sp>
      <p:sp>
        <p:nvSpPr>
          <p:cNvPr id="25" name="TextBox 24">
            <a:extLst>
              <a:ext uri="{FF2B5EF4-FFF2-40B4-BE49-F238E27FC236}">
                <a16:creationId xmlns:a16="http://schemas.microsoft.com/office/drawing/2014/main" id="{D2C760D3-8B44-E912-4DFB-58BF86E23701}"/>
              </a:ext>
            </a:extLst>
          </p:cNvPr>
          <p:cNvSpPr txBox="1"/>
          <p:nvPr/>
        </p:nvSpPr>
        <p:spPr>
          <a:xfrm>
            <a:off x="963466" y="2171278"/>
            <a:ext cx="5876320" cy="369332"/>
          </a:xfrm>
          <a:prstGeom prst="rect">
            <a:avLst/>
          </a:prstGeom>
          <a:solidFill>
            <a:schemeClr val="accent4">
              <a:lumMod val="20000"/>
              <a:lumOff val="80000"/>
            </a:schemeClr>
          </a:solidFill>
        </p:spPr>
        <p:txBody>
          <a:bodyPr wrap="square" rtlCol="0">
            <a:spAutoFit/>
          </a:bodyPr>
          <a:lstStyle/>
          <a:p>
            <a:r>
              <a:rPr lang="lt-LT" dirty="0"/>
              <a:t>Pasirenkama užduotis „Patvirtinti nešališkumo deklaraciją“</a:t>
            </a:r>
            <a:endParaRPr lang="en-US" dirty="0"/>
          </a:p>
        </p:txBody>
      </p:sp>
      <p:pic>
        <p:nvPicPr>
          <p:cNvPr id="8" name="Paveikslėlis 7">
            <a:extLst>
              <a:ext uri="{FF2B5EF4-FFF2-40B4-BE49-F238E27FC236}">
                <a16:creationId xmlns:a16="http://schemas.microsoft.com/office/drawing/2014/main" id="{FE8D2E16-1EDA-9427-3BD5-9ECAD6C79FF2}"/>
              </a:ext>
            </a:extLst>
          </p:cNvPr>
          <p:cNvPicPr>
            <a:picLocks noChangeAspect="1"/>
          </p:cNvPicPr>
          <p:nvPr/>
        </p:nvPicPr>
        <p:blipFill>
          <a:blip r:embed="rId4"/>
          <a:stretch>
            <a:fillRect/>
          </a:stretch>
        </p:blipFill>
        <p:spPr>
          <a:xfrm>
            <a:off x="963466" y="1271529"/>
            <a:ext cx="9362800" cy="941928"/>
          </a:xfrm>
          <a:prstGeom prst="rect">
            <a:avLst/>
          </a:prstGeom>
        </p:spPr>
      </p:pic>
      <p:cxnSp>
        <p:nvCxnSpPr>
          <p:cNvPr id="6" name="Straight Arrow Connector 2">
            <a:extLst>
              <a:ext uri="{FF2B5EF4-FFF2-40B4-BE49-F238E27FC236}">
                <a16:creationId xmlns:a16="http://schemas.microsoft.com/office/drawing/2014/main" id="{AB6EC5A0-D1F2-E81E-EBAF-C555CE83FEDC}"/>
              </a:ext>
            </a:extLst>
          </p:cNvPr>
          <p:cNvCxnSpPr>
            <a:cxnSpLocks/>
          </p:cNvCxnSpPr>
          <p:nvPr/>
        </p:nvCxnSpPr>
        <p:spPr>
          <a:xfrm flipH="1">
            <a:off x="3985169" y="1303118"/>
            <a:ext cx="4278573" cy="18645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13" name="Paveikslėlis 12">
            <a:extLst>
              <a:ext uri="{FF2B5EF4-FFF2-40B4-BE49-F238E27FC236}">
                <a16:creationId xmlns:a16="http://schemas.microsoft.com/office/drawing/2014/main" id="{44FD431C-76F9-0FF7-73C7-544CC3870108}"/>
              </a:ext>
            </a:extLst>
          </p:cNvPr>
          <p:cNvPicPr>
            <a:picLocks noChangeAspect="1"/>
          </p:cNvPicPr>
          <p:nvPr/>
        </p:nvPicPr>
        <p:blipFill>
          <a:blip r:embed="rId5"/>
          <a:stretch>
            <a:fillRect/>
          </a:stretch>
        </p:blipFill>
        <p:spPr>
          <a:xfrm>
            <a:off x="963466" y="2540610"/>
            <a:ext cx="9362800" cy="2802249"/>
          </a:xfrm>
          <a:prstGeom prst="rect">
            <a:avLst/>
          </a:prstGeom>
        </p:spPr>
      </p:pic>
      <p:sp>
        <p:nvSpPr>
          <p:cNvPr id="19" name="TextBox 18">
            <a:extLst>
              <a:ext uri="{FF2B5EF4-FFF2-40B4-BE49-F238E27FC236}">
                <a16:creationId xmlns:a16="http://schemas.microsoft.com/office/drawing/2014/main" id="{0B1ACB8E-DB90-D765-B62F-869DEDFEB9AE}"/>
              </a:ext>
            </a:extLst>
          </p:cNvPr>
          <p:cNvSpPr txBox="1"/>
          <p:nvPr/>
        </p:nvSpPr>
        <p:spPr>
          <a:xfrm>
            <a:off x="3901626" y="4186822"/>
            <a:ext cx="5100919" cy="1200329"/>
          </a:xfrm>
          <a:prstGeom prst="rect">
            <a:avLst/>
          </a:prstGeom>
          <a:solidFill>
            <a:schemeClr val="accent4">
              <a:lumMod val="20000"/>
              <a:lumOff val="80000"/>
            </a:schemeClr>
          </a:solidFill>
        </p:spPr>
        <p:txBody>
          <a:bodyPr wrap="square" rtlCol="0">
            <a:spAutoFit/>
          </a:bodyPr>
          <a:lstStyle/>
          <a:p>
            <a:r>
              <a:rPr lang="lt-LT" dirty="0"/>
              <a:t>Susipažinus su nešališkumo deklaracija, pasirenkama „Priimti“. </a:t>
            </a:r>
            <a:r>
              <a:rPr lang="lt-LT" dirty="0">
                <a:solidFill>
                  <a:srgbClr val="0D0D0D"/>
                </a:solidFill>
                <a:latin typeface="ui-sans-serif"/>
              </a:rPr>
              <a:t>Pasirinkus </a:t>
            </a:r>
            <a:r>
              <a:rPr lang="lt-LT" b="0" i="0" dirty="0">
                <a:solidFill>
                  <a:srgbClr val="0D0D0D"/>
                </a:solidFill>
                <a:effectLst/>
                <a:latin typeface="ui-sans-serif"/>
              </a:rPr>
              <a:t>„Atmesti“, paskirtas asmuo nebegali dalyvauti pirkimo procese, o pirkimo vykdytojas privalo paskirti kitą vertintoją</a:t>
            </a:r>
            <a:endParaRPr lang="lt-LT" dirty="0"/>
          </a:p>
        </p:txBody>
      </p:sp>
      <p:cxnSp>
        <p:nvCxnSpPr>
          <p:cNvPr id="20" name="Straight Arrow Connector 2">
            <a:extLst>
              <a:ext uri="{FF2B5EF4-FFF2-40B4-BE49-F238E27FC236}">
                <a16:creationId xmlns:a16="http://schemas.microsoft.com/office/drawing/2014/main" id="{C5FDA736-4E6E-D137-B046-469B07974BD4}"/>
              </a:ext>
            </a:extLst>
          </p:cNvPr>
          <p:cNvCxnSpPr>
            <a:cxnSpLocks/>
          </p:cNvCxnSpPr>
          <p:nvPr/>
        </p:nvCxnSpPr>
        <p:spPr>
          <a:xfrm flipH="1">
            <a:off x="1614823" y="4136924"/>
            <a:ext cx="2370346" cy="35246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
            <a:extLst>
              <a:ext uri="{FF2B5EF4-FFF2-40B4-BE49-F238E27FC236}">
                <a16:creationId xmlns:a16="http://schemas.microsoft.com/office/drawing/2014/main" id="{B71C9393-22DD-C4D2-164F-025367D50F21}"/>
              </a:ext>
            </a:extLst>
          </p:cNvPr>
          <p:cNvCxnSpPr>
            <a:cxnSpLocks/>
          </p:cNvCxnSpPr>
          <p:nvPr/>
        </p:nvCxnSpPr>
        <p:spPr>
          <a:xfrm flipV="1">
            <a:off x="3580203" y="1742493"/>
            <a:ext cx="0" cy="62879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AF000486-176D-9A70-BE8F-2705AD5EDBAE}"/>
              </a:ext>
            </a:extLst>
          </p:cNvPr>
          <p:cNvSpPr txBox="1"/>
          <p:nvPr/>
        </p:nvSpPr>
        <p:spPr>
          <a:xfrm>
            <a:off x="8289134" y="1042938"/>
            <a:ext cx="3386132" cy="923330"/>
          </a:xfrm>
          <a:prstGeom prst="rect">
            <a:avLst/>
          </a:prstGeom>
          <a:solidFill>
            <a:schemeClr val="accent4">
              <a:lumMod val="20000"/>
              <a:lumOff val="80000"/>
            </a:schemeClr>
          </a:solidFill>
        </p:spPr>
        <p:txBody>
          <a:bodyPr wrap="square" rtlCol="0">
            <a:spAutoFit/>
          </a:bodyPr>
          <a:lstStyle/>
          <a:p>
            <a:r>
              <a:rPr lang="lt-LT" dirty="0">
                <a:solidFill>
                  <a:srgbClr val="FF0000"/>
                </a:solidFill>
              </a:rPr>
              <a:t>Pastaba.</a:t>
            </a:r>
            <a:r>
              <a:rPr lang="lt-LT" dirty="0"/>
              <a:t> Kiekvienas pirkime priskirtas naudotojas šią užduotį atlieka savo paskyroje</a:t>
            </a:r>
            <a:endParaRPr lang="en-US" dirty="0"/>
          </a:p>
        </p:txBody>
      </p:sp>
      <p:sp>
        <p:nvSpPr>
          <p:cNvPr id="27" name="Oval 3">
            <a:extLst>
              <a:ext uri="{FF2B5EF4-FFF2-40B4-BE49-F238E27FC236}">
                <a16:creationId xmlns:a16="http://schemas.microsoft.com/office/drawing/2014/main" id="{3B4F9F74-E6A4-61AD-F1DE-FB6B96D00AC0}"/>
              </a:ext>
            </a:extLst>
          </p:cNvPr>
          <p:cNvSpPr/>
          <p:nvPr/>
        </p:nvSpPr>
        <p:spPr>
          <a:xfrm>
            <a:off x="2125828" y="1327500"/>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1</a:t>
            </a:r>
          </a:p>
        </p:txBody>
      </p:sp>
      <p:sp>
        <p:nvSpPr>
          <p:cNvPr id="28" name="Oval 4">
            <a:extLst>
              <a:ext uri="{FF2B5EF4-FFF2-40B4-BE49-F238E27FC236}">
                <a16:creationId xmlns:a16="http://schemas.microsoft.com/office/drawing/2014/main" id="{6735CD32-9756-1AAA-E19F-BBEBDD3A9E0F}"/>
              </a:ext>
            </a:extLst>
          </p:cNvPr>
          <p:cNvSpPr/>
          <p:nvPr/>
        </p:nvSpPr>
        <p:spPr>
          <a:xfrm>
            <a:off x="478834" y="453928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2</a:t>
            </a:r>
          </a:p>
        </p:txBody>
      </p:sp>
      <p:sp>
        <p:nvSpPr>
          <p:cNvPr id="29" name="Oval 5">
            <a:extLst>
              <a:ext uri="{FF2B5EF4-FFF2-40B4-BE49-F238E27FC236}">
                <a16:creationId xmlns:a16="http://schemas.microsoft.com/office/drawing/2014/main" id="{4BC57DBC-A55A-BC3F-713B-86FE813C6CB5}"/>
              </a:ext>
            </a:extLst>
          </p:cNvPr>
          <p:cNvSpPr/>
          <p:nvPr/>
        </p:nvSpPr>
        <p:spPr>
          <a:xfrm>
            <a:off x="9027516" y="453928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3</a:t>
            </a:r>
          </a:p>
        </p:txBody>
      </p:sp>
    </p:spTree>
    <p:extLst>
      <p:ext uri="{BB962C8B-B14F-4D97-AF65-F5344CB8AC3E}">
        <p14:creationId xmlns:p14="http://schemas.microsoft.com/office/powerpoint/2010/main" val="3573847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aveikslėlis 12">
            <a:extLst>
              <a:ext uri="{FF2B5EF4-FFF2-40B4-BE49-F238E27FC236}">
                <a16:creationId xmlns:a16="http://schemas.microsoft.com/office/drawing/2014/main" id="{BB67F265-F176-2743-BDA6-F250C6D341BA}"/>
              </a:ext>
            </a:extLst>
          </p:cNvPr>
          <p:cNvPicPr>
            <a:picLocks noChangeAspect="1"/>
          </p:cNvPicPr>
          <p:nvPr/>
        </p:nvPicPr>
        <p:blipFill>
          <a:blip r:embed="rId2"/>
          <a:srcRect l="464"/>
          <a:stretch/>
        </p:blipFill>
        <p:spPr>
          <a:xfrm>
            <a:off x="963466" y="1413173"/>
            <a:ext cx="10189732" cy="1545353"/>
          </a:xfrm>
          <a:prstGeom prst="rect">
            <a:avLst/>
          </a:prstGeom>
        </p:spPr>
      </p:pic>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dirty="0"/>
              <a:t>Pirkimo kūrimas</a:t>
            </a:r>
            <a:endParaRPr lang="en-US" sz="3600" b="1" dirty="0"/>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26</a:t>
            </a:fld>
            <a:endParaRPr lang="en-US" dirty="0"/>
          </a:p>
        </p:txBody>
      </p:sp>
      <p:sp>
        <p:nvSpPr>
          <p:cNvPr id="25" name="TextBox 24">
            <a:extLst>
              <a:ext uri="{FF2B5EF4-FFF2-40B4-BE49-F238E27FC236}">
                <a16:creationId xmlns:a16="http://schemas.microsoft.com/office/drawing/2014/main" id="{D2C760D3-8B44-E912-4DFB-58BF86E23701}"/>
              </a:ext>
            </a:extLst>
          </p:cNvPr>
          <p:cNvSpPr txBox="1"/>
          <p:nvPr/>
        </p:nvSpPr>
        <p:spPr>
          <a:xfrm>
            <a:off x="963464" y="3394664"/>
            <a:ext cx="4704003" cy="369332"/>
          </a:xfrm>
          <a:prstGeom prst="rect">
            <a:avLst/>
          </a:prstGeom>
          <a:solidFill>
            <a:schemeClr val="accent4">
              <a:lumMod val="20000"/>
              <a:lumOff val="80000"/>
            </a:schemeClr>
          </a:solidFill>
        </p:spPr>
        <p:txBody>
          <a:bodyPr wrap="square" rtlCol="0">
            <a:spAutoFit/>
          </a:bodyPr>
          <a:lstStyle/>
          <a:p>
            <a:r>
              <a:rPr lang="lt-LT" dirty="0"/>
              <a:t>Pasirenkama užduotis „Nustatyti pirkimo eigą“</a:t>
            </a:r>
            <a:endParaRPr lang="en-US" dirty="0"/>
          </a:p>
        </p:txBody>
      </p:sp>
      <p:pic>
        <p:nvPicPr>
          <p:cNvPr id="4" name="Paveikslėlis 3">
            <a:extLst>
              <a:ext uri="{FF2B5EF4-FFF2-40B4-BE49-F238E27FC236}">
                <a16:creationId xmlns:a16="http://schemas.microsoft.com/office/drawing/2014/main" id="{CE04C39F-C2A0-7FF5-659E-2E504FAF6470}"/>
              </a:ext>
            </a:extLst>
          </p:cNvPr>
          <p:cNvPicPr>
            <a:picLocks noChangeAspect="1"/>
          </p:cNvPicPr>
          <p:nvPr/>
        </p:nvPicPr>
        <p:blipFill>
          <a:blip r:embed="rId4"/>
          <a:stretch>
            <a:fillRect/>
          </a:stretch>
        </p:blipFill>
        <p:spPr>
          <a:xfrm>
            <a:off x="963467" y="2953653"/>
            <a:ext cx="10189731" cy="333179"/>
          </a:xfrm>
          <a:prstGeom prst="rect">
            <a:avLst/>
          </a:prstGeom>
        </p:spPr>
      </p:pic>
      <p:pic>
        <p:nvPicPr>
          <p:cNvPr id="16" name="Paveikslėlis 15">
            <a:extLst>
              <a:ext uri="{FF2B5EF4-FFF2-40B4-BE49-F238E27FC236}">
                <a16:creationId xmlns:a16="http://schemas.microsoft.com/office/drawing/2014/main" id="{9B3A5B86-192E-E7BE-30D6-728A8543997C}"/>
              </a:ext>
            </a:extLst>
          </p:cNvPr>
          <p:cNvPicPr>
            <a:picLocks noChangeAspect="1"/>
          </p:cNvPicPr>
          <p:nvPr/>
        </p:nvPicPr>
        <p:blipFill>
          <a:blip r:embed="rId5"/>
          <a:stretch>
            <a:fillRect/>
          </a:stretch>
        </p:blipFill>
        <p:spPr>
          <a:xfrm>
            <a:off x="2808898" y="2953653"/>
            <a:ext cx="1013136" cy="231668"/>
          </a:xfrm>
          <a:prstGeom prst="rect">
            <a:avLst/>
          </a:prstGeom>
        </p:spPr>
      </p:pic>
    </p:spTree>
    <p:extLst>
      <p:ext uri="{BB962C8B-B14F-4D97-AF65-F5344CB8AC3E}">
        <p14:creationId xmlns:p14="http://schemas.microsoft.com/office/powerpoint/2010/main" val="26372242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 name="Paveikslėlis 77">
            <a:extLst>
              <a:ext uri="{FF2B5EF4-FFF2-40B4-BE49-F238E27FC236}">
                <a16:creationId xmlns:a16="http://schemas.microsoft.com/office/drawing/2014/main" id="{AC360986-B2AB-CB96-D482-37EEF84F54D0}"/>
              </a:ext>
            </a:extLst>
          </p:cNvPr>
          <p:cNvPicPr>
            <a:picLocks noChangeAspect="1"/>
          </p:cNvPicPr>
          <p:nvPr/>
        </p:nvPicPr>
        <p:blipFill>
          <a:blip r:embed="rId3"/>
          <a:stretch>
            <a:fillRect/>
          </a:stretch>
        </p:blipFill>
        <p:spPr>
          <a:xfrm>
            <a:off x="8476306" y="4087403"/>
            <a:ext cx="3279840" cy="1511941"/>
          </a:xfrm>
          <a:prstGeom prst="rect">
            <a:avLst/>
          </a:prstGeom>
        </p:spPr>
      </p:pic>
      <p:pic>
        <p:nvPicPr>
          <p:cNvPr id="10" name="Paveikslėlis 9"/>
          <p:cNvPicPr>
            <a:picLocks noChangeAspect="1"/>
          </p:cNvPicPr>
          <p:nvPr/>
        </p:nvPicPr>
        <p:blipFill rotWithShape="1">
          <a:blip r:embed="rId4"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39693" y="101379"/>
            <a:ext cx="7801946" cy="810627"/>
          </a:xfrm>
        </p:spPr>
        <p:txBody>
          <a:bodyPr>
            <a:noAutofit/>
          </a:bodyPr>
          <a:lstStyle/>
          <a:p>
            <a:pPr algn="ctr"/>
            <a:r>
              <a:rPr lang="lt-LT" sz="3600" b="1" dirty="0"/>
              <a:t>Pirkimo kūrimas</a:t>
            </a:r>
            <a:endParaRPr lang="en-US" sz="3600" b="1" dirty="0"/>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a:xfrm>
            <a:off x="8570039" y="6492875"/>
            <a:ext cx="2743200" cy="365125"/>
          </a:xfrm>
        </p:spPr>
        <p:txBody>
          <a:bodyPr/>
          <a:lstStyle/>
          <a:p>
            <a:fld id="{49EC5416-78B8-4F37-B286-A40543F63F6D}" type="slidenum">
              <a:rPr lang="en-US" smtClean="0"/>
              <a:pPr/>
              <a:t>27</a:t>
            </a:fld>
            <a:endParaRPr lang="en-US" dirty="0"/>
          </a:p>
        </p:txBody>
      </p:sp>
      <p:sp>
        <p:nvSpPr>
          <p:cNvPr id="80" name="Rectangle 10">
            <a:extLst>
              <a:ext uri="{FF2B5EF4-FFF2-40B4-BE49-F238E27FC236}">
                <a16:creationId xmlns:a16="http://schemas.microsoft.com/office/drawing/2014/main" id="{B35D09CA-CD76-B69C-8849-8FDD9A734137}"/>
              </a:ext>
            </a:extLst>
          </p:cNvPr>
          <p:cNvSpPr/>
          <p:nvPr/>
        </p:nvSpPr>
        <p:spPr>
          <a:xfrm>
            <a:off x="10464397" y="5140716"/>
            <a:ext cx="618563" cy="356603"/>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 name="Oval 6">
            <a:extLst>
              <a:ext uri="{FF2B5EF4-FFF2-40B4-BE49-F238E27FC236}">
                <a16:creationId xmlns:a16="http://schemas.microsoft.com/office/drawing/2014/main" id="{F21A871B-97E5-C884-B38B-25D922CD0624}"/>
              </a:ext>
            </a:extLst>
          </p:cNvPr>
          <p:cNvSpPr/>
          <p:nvPr/>
        </p:nvSpPr>
        <p:spPr>
          <a:xfrm>
            <a:off x="9862459" y="5140716"/>
            <a:ext cx="507534" cy="295445"/>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5</a:t>
            </a:r>
            <a:endParaRPr lang="en-GB" dirty="0">
              <a:solidFill>
                <a:schemeClr val="tx1"/>
              </a:solidFill>
            </a:endParaRPr>
          </a:p>
        </p:txBody>
      </p:sp>
      <p:sp>
        <p:nvSpPr>
          <p:cNvPr id="9" name="TextBox 8">
            <a:extLst>
              <a:ext uri="{FF2B5EF4-FFF2-40B4-BE49-F238E27FC236}">
                <a16:creationId xmlns:a16="http://schemas.microsoft.com/office/drawing/2014/main" id="{283BFF35-FAF5-B8DC-91D0-C4E36F2FA0C9}"/>
              </a:ext>
            </a:extLst>
          </p:cNvPr>
          <p:cNvSpPr txBox="1"/>
          <p:nvPr/>
        </p:nvSpPr>
        <p:spPr>
          <a:xfrm>
            <a:off x="754244" y="3849667"/>
            <a:ext cx="7451893" cy="2031325"/>
          </a:xfrm>
          <a:prstGeom prst="rect">
            <a:avLst/>
          </a:prstGeom>
          <a:solidFill>
            <a:schemeClr val="accent4">
              <a:lumMod val="20000"/>
              <a:lumOff val="80000"/>
            </a:schemeClr>
          </a:solidFill>
        </p:spPr>
        <p:txBody>
          <a:bodyPr wrap="square" lIns="91440" tIns="45720" rIns="91440" bIns="45720" rtlCol="0" anchor="t">
            <a:spAutoFit/>
          </a:bodyPr>
          <a:lstStyle/>
          <a:p>
            <a:r>
              <a:rPr lang="lt-LT" dirty="0">
                <a:solidFill>
                  <a:srgbClr val="FF0000"/>
                </a:solidFill>
              </a:rPr>
              <a:t>SVARBU</a:t>
            </a:r>
            <a:r>
              <a:rPr lang="en-US" dirty="0">
                <a:solidFill>
                  <a:srgbClr val="FF0000"/>
                </a:solidFill>
              </a:rPr>
              <a:t>! </a:t>
            </a:r>
            <a:r>
              <a:rPr lang="en-US" u="sng" dirty="0"/>
              <a:t>K</a:t>
            </a:r>
            <a:r>
              <a:rPr lang="lt-LT" u="sng" dirty="0"/>
              <a:t>ai pasirenkama taikyti kainos / sąnaudų ir kokybės santykio pasiūlymų vertinimo kriterijų ir pasiūlymai teikiami dviejuose vokuose</a:t>
            </a:r>
            <a:r>
              <a:rPr lang="lt-LT" dirty="0"/>
              <a:t>, </a:t>
            </a:r>
            <a:r>
              <a:rPr lang="lt-LT" u="sng" dirty="0"/>
              <a:t>pirkimo etapus pasirinkti: </a:t>
            </a:r>
          </a:p>
          <a:p>
            <a:r>
              <a:rPr lang="lt-LT" b="1" dirty="0"/>
              <a:t>„Sukūrimas“ – „Sistemoje“;</a:t>
            </a:r>
            <a:endParaRPr lang="lt-LT" b="1" dirty="0">
              <a:cs typeface="Calibri"/>
            </a:endParaRPr>
          </a:p>
          <a:p>
            <a:r>
              <a:rPr lang="lt-LT" b="1" dirty="0"/>
              <a:t>„Pasiūlymų pateikimas“ – „Sistemoje“;</a:t>
            </a:r>
            <a:endParaRPr lang="lt-LT" b="1" dirty="0">
              <a:cs typeface="Calibri"/>
            </a:endParaRPr>
          </a:p>
          <a:p>
            <a:r>
              <a:rPr lang="lt-LT" b="1" dirty="0"/>
              <a:t>„Vertinimas“ – „Sistemoje“</a:t>
            </a:r>
            <a:endParaRPr lang="lt-LT" b="1" dirty="0">
              <a:cs typeface="Calibri"/>
            </a:endParaRPr>
          </a:p>
          <a:p>
            <a:endParaRPr lang="lt-LT" b="1" dirty="0">
              <a:highlight>
                <a:srgbClr val="FFFF00"/>
              </a:highlight>
            </a:endParaRPr>
          </a:p>
        </p:txBody>
      </p:sp>
      <p:pic>
        <p:nvPicPr>
          <p:cNvPr id="4" name="Paveikslėlis 3">
            <a:extLst>
              <a:ext uri="{FF2B5EF4-FFF2-40B4-BE49-F238E27FC236}">
                <a16:creationId xmlns:a16="http://schemas.microsoft.com/office/drawing/2014/main" id="{4A1A4736-9E9B-06B4-617D-C52FEE54F3A8}"/>
              </a:ext>
            </a:extLst>
          </p:cNvPr>
          <p:cNvPicPr>
            <a:picLocks noChangeAspect="1"/>
          </p:cNvPicPr>
          <p:nvPr/>
        </p:nvPicPr>
        <p:blipFill>
          <a:blip r:embed="rId5"/>
          <a:stretch>
            <a:fillRect/>
          </a:stretch>
        </p:blipFill>
        <p:spPr>
          <a:xfrm>
            <a:off x="750464" y="1138774"/>
            <a:ext cx="10996673" cy="2690378"/>
          </a:xfrm>
          <a:prstGeom prst="rect">
            <a:avLst/>
          </a:prstGeom>
        </p:spPr>
      </p:pic>
      <p:sp>
        <p:nvSpPr>
          <p:cNvPr id="12" name="Rectangle 10">
            <a:extLst>
              <a:ext uri="{FF2B5EF4-FFF2-40B4-BE49-F238E27FC236}">
                <a16:creationId xmlns:a16="http://schemas.microsoft.com/office/drawing/2014/main" id="{076EDB81-392E-B8C7-5DE2-D108CE4DB945}"/>
              </a:ext>
            </a:extLst>
          </p:cNvPr>
          <p:cNvSpPr/>
          <p:nvPr/>
        </p:nvSpPr>
        <p:spPr>
          <a:xfrm>
            <a:off x="8492772" y="2435774"/>
            <a:ext cx="2342824" cy="263187"/>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10">
            <a:extLst>
              <a:ext uri="{FF2B5EF4-FFF2-40B4-BE49-F238E27FC236}">
                <a16:creationId xmlns:a16="http://schemas.microsoft.com/office/drawing/2014/main" id="{0E71605F-2629-682E-72F4-2A0B7F62FDA6}"/>
              </a:ext>
            </a:extLst>
          </p:cNvPr>
          <p:cNvSpPr/>
          <p:nvPr/>
        </p:nvSpPr>
        <p:spPr>
          <a:xfrm>
            <a:off x="8492769" y="2979999"/>
            <a:ext cx="2342825" cy="263187"/>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0">
            <a:extLst>
              <a:ext uri="{FF2B5EF4-FFF2-40B4-BE49-F238E27FC236}">
                <a16:creationId xmlns:a16="http://schemas.microsoft.com/office/drawing/2014/main" id="{B47BA231-A4EA-B251-4475-A33DEE6ABDE0}"/>
              </a:ext>
            </a:extLst>
          </p:cNvPr>
          <p:cNvSpPr/>
          <p:nvPr/>
        </p:nvSpPr>
        <p:spPr>
          <a:xfrm flipV="1">
            <a:off x="8492771" y="2698960"/>
            <a:ext cx="2342823" cy="281039"/>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3" name="Oval 3">
            <a:extLst>
              <a:ext uri="{FF2B5EF4-FFF2-40B4-BE49-F238E27FC236}">
                <a16:creationId xmlns:a16="http://schemas.microsoft.com/office/drawing/2014/main" id="{1D16228A-700D-2D53-28A8-531D5804C7E7}"/>
              </a:ext>
            </a:extLst>
          </p:cNvPr>
          <p:cNvSpPr/>
          <p:nvPr/>
        </p:nvSpPr>
        <p:spPr>
          <a:xfrm>
            <a:off x="11031268" y="2302824"/>
            <a:ext cx="496552" cy="299246"/>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1</a:t>
            </a:r>
          </a:p>
        </p:txBody>
      </p:sp>
      <p:sp>
        <p:nvSpPr>
          <p:cNvPr id="74" name="Oval 4">
            <a:extLst>
              <a:ext uri="{FF2B5EF4-FFF2-40B4-BE49-F238E27FC236}">
                <a16:creationId xmlns:a16="http://schemas.microsoft.com/office/drawing/2014/main" id="{57B9D69F-A81C-6B0E-88EA-94AA682DB5E0}"/>
              </a:ext>
            </a:extLst>
          </p:cNvPr>
          <p:cNvSpPr/>
          <p:nvPr/>
        </p:nvSpPr>
        <p:spPr>
          <a:xfrm>
            <a:off x="11040778" y="2628191"/>
            <a:ext cx="480662" cy="316700"/>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2</a:t>
            </a:r>
          </a:p>
        </p:txBody>
      </p:sp>
      <p:sp>
        <p:nvSpPr>
          <p:cNvPr id="75" name="Oval 5">
            <a:extLst>
              <a:ext uri="{FF2B5EF4-FFF2-40B4-BE49-F238E27FC236}">
                <a16:creationId xmlns:a16="http://schemas.microsoft.com/office/drawing/2014/main" id="{E7EBA262-AAB9-3707-2DF1-05FF526DFBC6}"/>
              </a:ext>
            </a:extLst>
          </p:cNvPr>
          <p:cNvSpPr/>
          <p:nvPr/>
        </p:nvSpPr>
        <p:spPr>
          <a:xfrm>
            <a:off x="11044003" y="2962067"/>
            <a:ext cx="480662" cy="321410"/>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3</a:t>
            </a:r>
          </a:p>
        </p:txBody>
      </p:sp>
      <p:sp>
        <p:nvSpPr>
          <p:cNvPr id="25" name="TextBox 24">
            <a:extLst>
              <a:ext uri="{FF2B5EF4-FFF2-40B4-BE49-F238E27FC236}">
                <a16:creationId xmlns:a16="http://schemas.microsoft.com/office/drawing/2014/main" id="{D2C760D3-8B44-E912-4DFB-58BF86E23701}"/>
              </a:ext>
            </a:extLst>
          </p:cNvPr>
          <p:cNvSpPr txBox="1"/>
          <p:nvPr/>
        </p:nvSpPr>
        <p:spPr>
          <a:xfrm>
            <a:off x="3845319" y="791637"/>
            <a:ext cx="4647450" cy="1477328"/>
          </a:xfrm>
          <a:prstGeom prst="rect">
            <a:avLst/>
          </a:prstGeom>
          <a:solidFill>
            <a:schemeClr val="accent4">
              <a:lumMod val="20000"/>
              <a:lumOff val="80000"/>
            </a:schemeClr>
          </a:solidFill>
        </p:spPr>
        <p:txBody>
          <a:bodyPr wrap="square" rtlCol="0">
            <a:spAutoFit/>
          </a:bodyPr>
          <a:lstStyle/>
          <a:p>
            <a:r>
              <a:rPr lang="lt-LT" dirty="0">
                <a:solidFill>
                  <a:srgbClr val="FF0000"/>
                </a:solidFill>
              </a:rPr>
              <a:t>SVARBU</a:t>
            </a:r>
            <a:r>
              <a:rPr lang="en-US" dirty="0">
                <a:solidFill>
                  <a:srgbClr val="FF0000"/>
                </a:solidFill>
              </a:rPr>
              <a:t>! </a:t>
            </a:r>
            <a:r>
              <a:rPr lang="lt-LT" dirty="0"/>
              <a:t>Nustačius pirkimo eigą, jos keisti nebus galima. Pirkimo etapus pasirinkti: </a:t>
            </a:r>
          </a:p>
          <a:p>
            <a:r>
              <a:rPr lang="lt-LT" b="1" dirty="0"/>
              <a:t>„Sukūrimas“ – „Ne sistemoje“;</a:t>
            </a:r>
          </a:p>
          <a:p>
            <a:r>
              <a:rPr lang="lt-LT" b="1" dirty="0"/>
              <a:t>„Pasiūlymų pateikimas“ – „Sistemoje“;</a:t>
            </a:r>
          </a:p>
          <a:p>
            <a:r>
              <a:rPr lang="lt-LT" b="1" dirty="0"/>
              <a:t>„Vertinimas“ – „Ne sistemoje“</a:t>
            </a:r>
          </a:p>
        </p:txBody>
      </p:sp>
      <p:sp>
        <p:nvSpPr>
          <p:cNvPr id="76" name="Oval 6">
            <a:extLst>
              <a:ext uri="{FF2B5EF4-FFF2-40B4-BE49-F238E27FC236}">
                <a16:creationId xmlns:a16="http://schemas.microsoft.com/office/drawing/2014/main" id="{D01D7F52-FBB3-AE47-5E63-681CBFF554AF}"/>
              </a:ext>
            </a:extLst>
          </p:cNvPr>
          <p:cNvSpPr/>
          <p:nvPr/>
        </p:nvSpPr>
        <p:spPr>
          <a:xfrm>
            <a:off x="10674324" y="3656962"/>
            <a:ext cx="507534" cy="295445"/>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4</a:t>
            </a:r>
          </a:p>
        </p:txBody>
      </p:sp>
      <p:sp>
        <p:nvSpPr>
          <p:cNvPr id="72" name="Rectangle 10">
            <a:extLst>
              <a:ext uri="{FF2B5EF4-FFF2-40B4-BE49-F238E27FC236}">
                <a16:creationId xmlns:a16="http://schemas.microsoft.com/office/drawing/2014/main" id="{6B10F349-FA24-D605-013E-22968F51CA83}"/>
              </a:ext>
            </a:extLst>
          </p:cNvPr>
          <p:cNvSpPr/>
          <p:nvPr/>
        </p:nvSpPr>
        <p:spPr>
          <a:xfrm>
            <a:off x="10322974" y="3384420"/>
            <a:ext cx="1210235" cy="263187"/>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6" name="Straight Arrow Connector 2">
            <a:extLst>
              <a:ext uri="{FF2B5EF4-FFF2-40B4-BE49-F238E27FC236}">
                <a16:creationId xmlns:a16="http://schemas.microsoft.com/office/drawing/2014/main" id="{F1631EA5-5E57-BE17-BA76-48EE540C9A71}"/>
              </a:ext>
            </a:extLst>
          </p:cNvPr>
          <p:cNvCxnSpPr>
            <a:cxnSpLocks/>
          </p:cNvCxnSpPr>
          <p:nvPr/>
        </p:nvCxnSpPr>
        <p:spPr>
          <a:xfrm>
            <a:off x="5862912" y="2228297"/>
            <a:ext cx="2613394" cy="30594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2">
            <a:extLst>
              <a:ext uri="{FF2B5EF4-FFF2-40B4-BE49-F238E27FC236}">
                <a16:creationId xmlns:a16="http://schemas.microsoft.com/office/drawing/2014/main" id="{96C37464-85AA-636D-43CA-F302C55E9E03}"/>
              </a:ext>
            </a:extLst>
          </p:cNvPr>
          <p:cNvCxnSpPr>
            <a:cxnSpLocks/>
          </p:cNvCxnSpPr>
          <p:nvPr/>
        </p:nvCxnSpPr>
        <p:spPr>
          <a:xfrm>
            <a:off x="5862915" y="2229001"/>
            <a:ext cx="2613391" cy="61047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
            <a:extLst>
              <a:ext uri="{FF2B5EF4-FFF2-40B4-BE49-F238E27FC236}">
                <a16:creationId xmlns:a16="http://schemas.microsoft.com/office/drawing/2014/main" id="{FDBCC15B-B844-70F0-CC57-BBFD7BAC9B59}"/>
              </a:ext>
            </a:extLst>
          </p:cNvPr>
          <p:cNvCxnSpPr>
            <a:cxnSpLocks/>
          </p:cNvCxnSpPr>
          <p:nvPr/>
        </p:nvCxnSpPr>
        <p:spPr>
          <a:xfrm>
            <a:off x="5862918" y="2241650"/>
            <a:ext cx="2629851" cy="881122"/>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904773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80254" y="141530"/>
            <a:ext cx="7801946" cy="810627"/>
          </a:xfrm>
        </p:spPr>
        <p:txBody>
          <a:bodyPr>
            <a:noAutofit/>
          </a:bodyPr>
          <a:lstStyle/>
          <a:p>
            <a:pPr algn="ctr"/>
            <a:r>
              <a:rPr lang="lt-LT" sz="3600" b="1" dirty="0"/>
              <a:t>Pirkimo kūrimas</a:t>
            </a:r>
            <a:endParaRPr lang="en-US" sz="3600" b="1" dirty="0"/>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28</a:t>
            </a:fld>
            <a:endParaRPr lang="en-US" dirty="0"/>
          </a:p>
        </p:txBody>
      </p:sp>
      <p:pic>
        <p:nvPicPr>
          <p:cNvPr id="4" name="Paveikslėlis 3">
            <a:extLst>
              <a:ext uri="{FF2B5EF4-FFF2-40B4-BE49-F238E27FC236}">
                <a16:creationId xmlns:a16="http://schemas.microsoft.com/office/drawing/2014/main" id="{D80B96CF-8380-9656-EF60-D756409129FF}"/>
              </a:ext>
            </a:extLst>
          </p:cNvPr>
          <p:cNvPicPr>
            <a:picLocks noChangeAspect="1"/>
          </p:cNvPicPr>
          <p:nvPr/>
        </p:nvPicPr>
        <p:blipFill>
          <a:blip r:embed="rId3"/>
          <a:stretch>
            <a:fillRect/>
          </a:stretch>
        </p:blipFill>
        <p:spPr>
          <a:xfrm>
            <a:off x="524500" y="794993"/>
            <a:ext cx="11259597" cy="2958164"/>
          </a:xfrm>
          <a:prstGeom prst="rect">
            <a:avLst/>
          </a:prstGeom>
        </p:spPr>
      </p:pic>
      <p:sp>
        <p:nvSpPr>
          <p:cNvPr id="23" name="Oval 3">
            <a:extLst>
              <a:ext uri="{FF2B5EF4-FFF2-40B4-BE49-F238E27FC236}">
                <a16:creationId xmlns:a16="http://schemas.microsoft.com/office/drawing/2014/main" id="{B4CDDFAE-0135-F834-603B-8C28455B4407}"/>
              </a:ext>
            </a:extLst>
          </p:cNvPr>
          <p:cNvSpPr/>
          <p:nvPr/>
        </p:nvSpPr>
        <p:spPr>
          <a:xfrm>
            <a:off x="10007600" y="1037208"/>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1</a:t>
            </a:r>
          </a:p>
        </p:txBody>
      </p:sp>
      <p:sp>
        <p:nvSpPr>
          <p:cNvPr id="24" name="Oval 4">
            <a:extLst>
              <a:ext uri="{FF2B5EF4-FFF2-40B4-BE49-F238E27FC236}">
                <a16:creationId xmlns:a16="http://schemas.microsoft.com/office/drawing/2014/main" id="{A6F28844-7249-91C1-F354-3A0717F57094}"/>
              </a:ext>
            </a:extLst>
          </p:cNvPr>
          <p:cNvSpPr/>
          <p:nvPr/>
        </p:nvSpPr>
        <p:spPr>
          <a:xfrm>
            <a:off x="10007600" y="1676234"/>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2</a:t>
            </a:r>
          </a:p>
        </p:txBody>
      </p:sp>
      <p:sp>
        <p:nvSpPr>
          <p:cNvPr id="5" name="Rectangle 10">
            <a:extLst>
              <a:ext uri="{FF2B5EF4-FFF2-40B4-BE49-F238E27FC236}">
                <a16:creationId xmlns:a16="http://schemas.microsoft.com/office/drawing/2014/main" id="{381C11D9-B8E8-7D0C-8172-03B3E020FEBF}"/>
              </a:ext>
            </a:extLst>
          </p:cNvPr>
          <p:cNvSpPr/>
          <p:nvPr/>
        </p:nvSpPr>
        <p:spPr>
          <a:xfrm>
            <a:off x="10492232" y="1226325"/>
            <a:ext cx="1228164" cy="33986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0">
            <a:extLst>
              <a:ext uri="{FF2B5EF4-FFF2-40B4-BE49-F238E27FC236}">
                <a16:creationId xmlns:a16="http://schemas.microsoft.com/office/drawing/2014/main" id="{5E3DB787-4A8C-4236-2B3A-786B12A02738}"/>
              </a:ext>
            </a:extLst>
          </p:cNvPr>
          <p:cNvSpPr/>
          <p:nvPr/>
        </p:nvSpPr>
        <p:spPr>
          <a:xfrm>
            <a:off x="10532929" y="1868258"/>
            <a:ext cx="1286435" cy="23545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9" name="Paveikslėlis 8">
            <a:extLst>
              <a:ext uri="{FF2B5EF4-FFF2-40B4-BE49-F238E27FC236}">
                <a16:creationId xmlns:a16="http://schemas.microsoft.com/office/drawing/2014/main" id="{C48F7F11-DC9E-A899-48DB-3B34AFF826B4}"/>
              </a:ext>
            </a:extLst>
          </p:cNvPr>
          <p:cNvPicPr>
            <a:picLocks noChangeAspect="1"/>
          </p:cNvPicPr>
          <p:nvPr/>
        </p:nvPicPr>
        <p:blipFill>
          <a:blip r:embed="rId4"/>
          <a:stretch>
            <a:fillRect/>
          </a:stretch>
        </p:blipFill>
        <p:spPr>
          <a:xfrm>
            <a:off x="511056" y="3888080"/>
            <a:ext cx="11308308" cy="2174927"/>
          </a:xfrm>
          <a:prstGeom prst="rect">
            <a:avLst/>
          </a:prstGeom>
        </p:spPr>
      </p:pic>
      <p:sp>
        <p:nvSpPr>
          <p:cNvPr id="26" name="Oval 5">
            <a:extLst>
              <a:ext uri="{FF2B5EF4-FFF2-40B4-BE49-F238E27FC236}">
                <a16:creationId xmlns:a16="http://schemas.microsoft.com/office/drawing/2014/main" id="{8AB21387-1BE8-5ED8-2BB4-C878C49B2718}"/>
              </a:ext>
            </a:extLst>
          </p:cNvPr>
          <p:cNvSpPr/>
          <p:nvPr/>
        </p:nvSpPr>
        <p:spPr>
          <a:xfrm>
            <a:off x="639964" y="479367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3</a:t>
            </a:r>
          </a:p>
        </p:txBody>
      </p:sp>
    </p:spTree>
    <p:extLst>
      <p:ext uri="{BB962C8B-B14F-4D97-AF65-F5344CB8AC3E}">
        <p14:creationId xmlns:p14="http://schemas.microsoft.com/office/powerpoint/2010/main" val="6261830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aveikslėlis 8">
            <a:extLst>
              <a:ext uri="{FF2B5EF4-FFF2-40B4-BE49-F238E27FC236}">
                <a16:creationId xmlns:a16="http://schemas.microsoft.com/office/drawing/2014/main" id="{257C83DE-90C4-BCE6-2D1B-5CA1AECAEE4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dirty="0"/>
              <a:t>Pirkimo kūrimas</a:t>
            </a:r>
            <a:endParaRPr lang="en-US" sz="3600" b="1" dirty="0"/>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29</a:t>
            </a:fld>
            <a:endParaRPr lang="en-US" dirty="0"/>
          </a:p>
        </p:txBody>
      </p:sp>
      <p:pic>
        <p:nvPicPr>
          <p:cNvPr id="12" name="Paveikslėlis 11">
            <a:extLst>
              <a:ext uri="{FF2B5EF4-FFF2-40B4-BE49-F238E27FC236}">
                <a16:creationId xmlns:a16="http://schemas.microsoft.com/office/drawing/2014/main" id="{3BAAE949-03E7-8D40-56C8-51AC51A309B3}"/>
              </a:ext>
            </a:extLst>
          </p:cNvPr>
          <p:cNvPicPr>
            <a:picLocks noChangeAspect="1"/>
          </p:cNvPicPr>
          <p:nvPr/>
        </p:nvPicPr>
        <p:blipFill>
          <a:blip r:embed="rId3"/>
          <a:stretch>
            <a:fillRect/>
          </a:stretch>
        </p:blipFill>
        <p:spPr>
          <a:xfrm>
            <a:off x="984915" y="1080041"/>
            <a:ext cx="10715988" cy="3475642"/>
          </a:xfrm>
          <a:prstGeom prst="rect">
            <a:avLst/>
          </a:prstGeom>
        </p:spPr>
      </p:pic>
      <p:sp>
        <p:nvSpPr>
          <p:cNvPr id="54" name="TextBox 53">
            <a:extLst>
              <a:ext uri="{FF2B5EF4-FFF2-40B4-BE49-F238E27FC236}">
                <a16:creationId xmlns:a16="http://schemas.microsoft.com/office/drawing/2014/main" id="{FCC7269B-BF26-6B0C-9EB2-31A98C09E305}"/>
              </a:ext>
            </a:extLst>
          </p:cNvPr>
          <p:cNvSpPr txBox="1"/>
          <p:nvPr/>
        </p:nvSpPr>
        <p:spPr>
          <a:xfrm>
            <a:off x="923786" y="4580128"/>
            <a:ext cx="5103015" cy="923330"/>
          </a:xfrm>
          <a:prstGeom prst="rect">
            <a:avLst/>
          </a:prstGeom>
          <a:solidFill>
            <a:schemeClr val="accent4">
              <a:lumMod val="20000"/>
              <a:lumOff val="80000"/>
            </a:schemeClr>
          </a:solidFill>
        </p:spPr>
        <p:txBody>
          <a:bodyPr wrap="square" lIns="91440" tIns="45720" rIns="91440" bIns="45720" rtlCol="0" anchor="t">
            <a:spAutoFit/>
          </a:bodyPr>
          <a:lstStyle/>
          <a:p>
            <a:r>
              <a:rPr lang="lt-LT" dirty="0"/>
              <a:t>Kai dokumento statusas „</a:t>
            </a:r>
            <a:r>
              <a:rPr lang="lt-LT" b="1" dirty="0"/>
              <a:t>Projektas</a:t>
            </a:r>
            <a:r>
              <a:rPr lang="lt-LT" dirty="0"/>
              <a:t>“, toks dokumentas nematomas viešai, jis gali būti koreguojamas ar panaikinamas (</a:t>
            </a:r>
            <a:r>
              <a:rPr lang="lt-LT" dirty="0">
                <a:hlinkClick r:id="rId4" action="ppaction://hlinksldjump"/>
              </a:rPr>
              <a:t>žr. 30-31</a:t>
            </a:r>
            <a:r>
              <a:rPr lang="lt-LT" dirty="0">
                <a:solidFill>
                  <a:srgbClr val="FF0000"/>
                </a:solidFill>
                <a:hlinkClick r:id="rId4" action="ppaction://hlinksldjump"/>
              </a:rPr>
              <a:t> </a:t>
            </a:r>
            <a:r>
              <a:rPr lang="lt-LT" dirty="0">
                <a:hlinkClick r:id="rId4" action="ppaction://hlinksldjump"/>
              </a:rPr>
              <a:t>skaidres</a:t>
            </a:r>
            <a:r>
              <a:rPr lang="lt-LT" dirty="0"/>
              <a:t>)</a:t>
            </a:r>
          </a:p>
        </p:txBody>
      </p:sp>
      <p:sp>
        <p:nvSpPr>
          <p:cNvPr id="49" name="TextBox 48">
            <a:extLst>
              <a:ext uri="{FF2B5EF4-FFF2-40B4-BE49-F238E27FC236}">
                <a16:creationId xmlns:a16="http://schemas.microsoft.com/office/drawing/2014/main" id="{FAF4D839-B8AF-ED8F-9C0D-E98C97A0407A}"/>
              </a:ext>
            </a:extLst>
          </p:cNvPr>
          <p:cNvSpPr txBox="1"/>
          <p:nvPr/>
        </p:nvSpPr>
        <p:spPr>
          <a:xfrm>
            <a:off x="6543287" y="4555683"/>
            <a:ext cx="3914422" cy="2308324"/>
          </a:xfrm>
          <a:prstGeom prst="rect">
            <a:avLst/>
          </a:prstGeom>
          <a:solidFill>
            <a:schemeClr val="accent4">
              <a:lumMod val="20000"/>
              <a:lumOff val="80000"/>
            </a:schemeClr>
          </a:solidFill>
        </p:spPr>
        <p:txBody>
          <a:bodyPr wrap="square" lIns="91440" tIns="45720" rIns="91440" bIns="45720" rtlCol="0" anchor="t">
            <a:spAutoFit/>
          </a:bodyPr>
          <a:lstStyle/>
          <a:p>
            <a:r>
              <a:rPr lang="lt-LT" sz="1800" dirty="0"/>
              <a:t>Įkeltas dokumentas bus rodomas viešai tik po to, kai bus paskelbtas pirkimas ir dokumento statusas nustatytas kaip „</a:t>
            </a:r>
            <a:r>
              <a:rPr lang="lt-LT" sz="1800" b="1" dirty="0"/>
              <a:t>Galutinis</a:t>
            </a:r>
            <a:r>
              <a:rPr lang="lt-LT" sz="1800" dirty="0"/>
              <a:t>“. </a:t>
            </a:r>
            <a:r>
              <a:rPr lang="lt-LT" sz="1800" dirty="0">
                <a:solidFill>
                  <a:srgbClr val="FF0000"/>
                </a:solidFill>
              </a:rPr>
              <a:t>SVARBU</a:t>
            </a:r>
            <a:r>
              <a:rPr lang="en-US" sz="1800" dirty="0">
                <a:solidFill>
                  <a:srgbClr val="FF0000"/>
                </a:solidFill>
              </a:rPr>
              <a:t>!</a:t>
            </a:r>
            <a:r>
              <a:rPr lang="en-US" sz="1800" dirty="0"/>
              <a:t> </a:t>
            </a:r>
            <a:r>
              <a:rPr lang="lt-LT" sz="1800" dirty="0"/>
              <a:t>Kai dokumento statusas yra „</a:t>
            </a:r>
            <a:r>
              <a:rPr lang="lt-LT" sz="1800" b="1" dirty="0"/>
              <a:t>Galutinis</a:t>
            </a:r>
            <a:r>
              <a:rPr lang="lt-LT" sz="1800" dirty="0"/>
              <a:t>“, jis negali būti redaguojamas ar panaikinamas, tokį dokumentą galima tik atsiimti (</a:t>
            </a:r>
            <a:r>
              <a:rPr lang="lt-LT" dirty="0">
                <a:solidFill>
                  <a:srgbClr val="0070C0"/>
                </a:solidFill>
                <a:hlinkClick r:id="rId5" action="ppaction://hlinksldjump">
                  <a:extLst>
                    <a:ext uri="{A12FA001-AC4F-418D-AE19-62706E023703}">
                      <ahyp:hlinkClr xmlns:ahyp="http://schemas.microsoft.com/office/drawing/2018/hyperlinkcolor" val="tx"/>
                    </a:ext>
                  </a:extLst>
                </a:hlinkClick>
              </a:rPr>
              <a:t>žr. 32</a:t>
            </a:r>
            <a:r>
              <a:rPr lang="lt-LT" sz="1800" dirty="0">
                <a:solidFill>
                  <a:srgbClr val="0070C0"/>
                </a:solidFill>
                <a:hlinkClick r:id="rId5" action="ppaction://hlinksldjump">
                  <a:extLst>
                    <a:ext uri="{A12FA001-AC4F-418D-AE19-62706E023703}">
                      <ahyp:hlinkClr xmlns:ahyp="http://schemas.microsoft.com/office/drawing/2018/hyperlinkcolor" val="tx"/>
                    </a:ext>
                  </a:extLst>
                </a:hlinkClick>
              </a:rPr>
              <a:t> skaidrę</a:t>
            </a:r>
            <a:r>
              <a:rPr lang="lt-LT" sz="1800" dirty="0"/>
              <a:t>)</a:t>
            </a:r>
          </a:p>
        </p:txBody>
      </p:sp>
      <p:cxnSp>
        <p:nvCxnSpPr>
          <p:cNvPr id="55" name="Straight Arrow Connector 2">
            <a:extLst>
              <a:ext uri="{FF2B5EF4-FFF2-40B4-BE49-F238E27FC236}">
                <a16:creationId xmlns:a16="http://schemas.microsoft.com/office/drawing/2014/main" id="{1736F87C-514A-0CF2-B012-084761775FE8}"/>
              </a:ext>
            </a:extLst>
          </p:cNvPr>
          <p:cNvCxnSpPr>
            <a:cxnSpLocks/>
          </p:cNvCxnSpPr>
          <p:nvPr/>
        </p:nvCxnSpPr>
        <p:spPr>
          <a:xfrm flipV="1">
            <a:off x="4754880" y="3516646"/>
            <a:ext cx="1632316" cy="1063482"/>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8" name="Oval 3">
            <a:extLst>
              <a:ext uri="{FF2B5EF4-FFF2-40B4-BE49-F238E27FC236}">
                <a16:creationId xmlns:a16="http://schemas.microsoft.com/office/drawing/2014/main" id="{E4CFEB6D-6035-5C95-C7A6-80BE86B6EB9A}"/>
              </a:ext>
            </a:extLst>
          </p:cNvPr>
          <p:cNvSpPr/>
          <p:nvPr/>
        </p:nvSpPr>
        <p:spPr>
          <a:xfrm>
            <a:off x="7611718" y="3953128"/>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1</a:t>
            </a:r>
          </a:p>
        </p:txBody>
      </p:sp>
      <p:sp>
        <p:nvSpPr>
          <p:cNvPr id="21" name="Oval 3">
            <a:extLst>
              <a:ext uri="{FF2B5EF4-FFF2-40B4-BE49-F238E27FC236}">
                <a16:creationId xmlns:a16="http://schemas.microsoft.com/office/drawing/2014/main" id="{5B7496D2-D714-281B-A5E2-6AD0C61FF3CA}"/>
              </a:ext>
            </a:extLst>
          </p:cNvPr>
          <p:cNvSpPr/>
          <p:nvPr/>
        </p:nvSpPr>
        <p:spPr>
          <a:xfrm>
            <a:off x="1091682" y="1992248"/>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2</a:t>
            </a:r>
            <a:endParaRPr lang="en-GB" dirty="0">
              <a:solidFill>
                <a:schemeClr val="tx1"/>
              </a:solidFill>
            </a:endParaRPr>
          </a:p>
        </p:txBody>
      </p:sp>
      <p:sp>
        <p:nvSpPr>
          <p:cNvPr id="22" name="Oval 3">
            <a:extLst>
              <a:ext uri="{FF2B5EF4-FFF2-40B4-BE49-F238E27FC236}">
                <a16:creationId xmlns:a16="http://schemas.microsoft.com/office/drawing/2014/main" id="{E745759D-95A8-8CF2-2FF5-7583C0D38F83}"/>
              </a:ext>
            </a:extLst>
          </p:cNvPr>
          <p:cNvSpPr/>
          <p:nvPr/>
        </p:nvSpPr>
        <p:spPr>
          <a:xfrm>
            <a:off x="5952381" y="1972437"/>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3</a:t>
            </a:r>
            <a:endParaRPr lang="en-GB" dirty="0">
              <a:solidFill>
                <a:schemeClr val="tx1"/>
              </a:solidFill>
            </a:endParaRPr>
          </a:p>
        </p:txBody>
      </p:sp>
      <p:sp>
        <p:nvSpPr>
          <p:cNvPr id="25" name="Oval 3">
            <a:extLst>
              <a:ext uri="{FF2B5EF4-FFF2-40B4-BE49-F238E27FC236}">
                <a16:creationId xmlns:a16="http://schemas.microsoft.com/office/drawing/2014/main" id="{2225FF74-F98F-365C-2AEA-B652732A0CE3}"/>
              </a:ext>
            </a:extLst>
          </p:cNvPr>
          <p:cNvSpPr/>
          <p:nvPr/>
        </p:nvSpPr>
        <p:spPr>
          <a:xfrm>
            <a:off x="1091682" y="3288503"/>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4</a:t>
            </a:r>
            <a:endParaRPr lang="en-GB" dirty="0">
              <a:solidFill>
                <a:schemeClr val="tx1"/>
              </a:solidFill>
            </a:endParaRPr>
          </a:p>
        </p:txBody>
      </p:sp>
      <p:sp>
        <p:nvSpPr>
          <p:cNvPr id="27" name="Oval 3">
            <a:extLst>
              <a:ext uri="{FF2B5EF4-FFF2-40B4-BE49-F238E27FC236}">
                <a16:creationId xmlns:a16="http://schemas.microsoft.com/office/drawing/2014/main" id="{3C990DC9-6483-8C4A-9984-23D4327EE9C4}"/>
              </a:ext>
            </a:extLst>
          </p:cNvPr>
          <p:cNvSpPr/>
          <p:nvPr/>
        </p:nvSpPr>
        <p:spPr>
          <a:xfrm>
            <a:off x="5952381" y="2980655"/>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5</a:t>
            </a:r>
            <a:endParaRPr lang="en-GB" dirty="0">
              <a:solidFill>
                <a:schemeClr val="tx1"/>
              </a:solidFill>
            </a:endParaRPr>
          </a:p>
        </p:txBody>
      </p:sp>
      <p:sp>
        <p:nvSpPr>
          <p:cNvPr id="29" name="Oval 3">
            <a:extLst>
              <a:ext uri="{FF2B5EF4-FFF2-40B4-BE49-F238E27FC236}">
                <a16:creationId xmlns:a16="http://schemas.microsoft.com/office/drawing/2014/main" id="{FE08E75C-7BCD-DD59-F709-B1DD68E2B47C}"/>
              </a:ext>
            </a:extLst>
          </p:cNvPr>
          <p:cNvSpPr/>
          <p:nvPr/>
        </p:nvSpPr>
        <p:spPr>
          <a:xfrm>
            <a:off x="10215393" y="3364703"/>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6</a:t>
            </a:r>
            <a:endParaRPr lang="en-GB" dirty="0">
              <a:solidFill>
                <a:schemeClr val="tx1"/>
              </a:solidFill>
            </a:endParaRPr>
          </a:p>
        </p:txBody>
      </p:sp>
      <p:cxnSp>
        <p:nvCxnSpPr>
          <p:cNvPr id="33" name="Tiesioji rodyklės jungtis 32">
            <a:extLst>
              <a:ext uri="{FF2B5EF4-FFF2-40B4-BE49-F238E27FC236}">
                <a16:creationId xmlns:a16="http://schemas.microsoft.com/office/drawing/2014/main" id="{20A756CB-3405-E57F-ADCE-2B2A4E05F8DA}"/>
              </a:ext>
            </a:extLst>
          </p:cNvPr>
          <p:cNvCxnSpPr/>
          <p:nvPr/>
        </p:nvCxnSpPr>
        <p:spPr>
          <a:xfrm flipV="1">
            <a:off x="6695440" y="3556727"/>
            <a:ext cx="640080" cy="1023401"/>
          </a:xfrm>
          <a:prstGeom prst="straightConnector1">
            <a:avLst/>
          </a:prstGeom>
          <a:ln>
            <a:solidFill>
              <a:srgbClr val="FF0000"/>
            </a:solidFill>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756953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847532" y="327803"/>
            <a:ext cx="10515600" cy="545034"/>
          </a:xfrm>
        </p:spPr>
        <p:txBody>
          <a:bodyPr>
            <a:noAutofit/>
          </a:bodyPr>
          <a:lstStyle/>
          <a:p>
            <a:pPr algn="ctr"/>
            <a:r>
              <a:rPr kumimoji="0" lang="lt-LT" sz="3600" b="1" i="0" u="none" strike="noStrike" kern="1200" cap="none" spc="0" normalizeH="0" baseline="0" noProof="0">
                <a:ln>
                  <a:noFill/>
                </a:ln>
                <a:solidFill>
                  <a:prstClr val="black"/>
                </a:solidFill>
                <a:effectLst/>
                <a:uLnTx/>
                <a:uFillTx/>
                <a:latin typeface="Calibri Light"/>
                <a:ea typeface="+mj-ea"/>
                <a:cs typeface="+mj-cs"/>
              </a:rPr>
              <a:t>Prisijungimas prie CVP IS </a:t>
            </a:r>
            <a:endParaRPr lang="en-US" sz="3600" b="1">
              <a:solidFill>
                <a:srgbClr val="FF0000"/>
              </a:solidFill>
            </a:endParaRPr>
          </a:p>
        </p:txBody>
      </p:sp>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graphicFrame>
        <p:nvGraphicFramePr>
          <p:cNvPr id="6" name="Diagram 5"/>
          <p:cNvGraphicFramePr/>
          <p:nvPr/>
        </p:nvGraphicFramePr>
        <p:xfrm>
          <a:off x="6617973" y="5971271"/>
          <a:ext cx="875763" cy="73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a:extLst>
              <a:ext uri="{FF2B5EF4-FFF2-40B4-BE49-F238E27FC236}">
                <a16:creationId xmlns:a16="http://schemas.microsoft.com/office/drawing/2014/main" id="{6C28AB28-D980-0AD8-A0D9-27D5AB6ED154}"/>
              </a:ext>
            </a:extLst>
          </p:cNvPr>
          <p:cNvSpPr txBox="1"/>
          <p:nvPr/>
        </p:nvSpPr>
        <p:spPr>
          <a:xfrm>
            <a:off x="882362" y="911356"/>
            <a:ext cx="10649743" cy="646331"/>
          </a:xfrm>
          <a:prstGeom prst="rect">
            <a:avLst/>
          </a:prstGeom>
          <a:noFill/>
        </p:spPr>
        <p:txBody>
          <a:bodyPr wrap="square" lIns="91440" tIns="45720" rIns="91440" bIns="45720" anchor="t">
            <a:spAutoFit/>
          </a:bodyPr>
          <a:lstStyle/>
          <a:p>
            <a:pPr>
              <a:defRPr/>
            </a:pPr>
            <a:r>
              <a:rPr kumimoji="0" lang="lt-LT" sz="1800" b="0" i="0" u="none" strike="noStrike" kern="1200" cap="none" spc="0" normalizeH="0" baseline="0" noProof="0">
                <a:ln>
                  <a:noFill/>
                </a:ln>
                <a:solidFill>
                  <a:prstClr val="black"/>
                </a:solidFill>
                <a:effectLst/>
                <a:uLnTx/>
                <a:uFillTx/>
                <a:latin typeface="Calibri"/>
                <a:ea typeface="+mn-ea"/>
                <a:cs typeface="+mn-cs"/>
              </a:rPr>
              <a:t>Prisijunkite prie CVP IS aplinkos</a:t>
            </a:r>
            <a:r>
              <a:rPr lang="lt-LT">
                <a:solidFill>
                  <a:prstClr val="black"/>
                </a:solidFill>
                <a:latin typeface="Calibri"/>
              </a:rPr>
              <a:t>, naudodamiesi šia</a:t>
            </a:r>
            <a:r>
              <a:rPr kumimoji="0" lang="lt-LT" sz="1800" b="0" i="0" u="none" strike="noStrike" kern="1200" cap="none" spc="0" normalizeH="0" baseline="0" noProof="0">
                <a:ln>
                  <a:noFill/>
                </a:ln>
                <a:solidFill>
                  <a:prstClr val="black"/>
                </a:solidFill>
                <a:effectLst/>
                <a:uLnTx/>
                <a:uFillTx/>
                <a:latin typeface="Calibri"/>
                <a:ea typeface="+mn-ea"/>
                <a:cs typeface="+mn-cs"/>
              </a:rPr>
              <a:t> nuoroda </a:t>
            </a:r>
            <a:r>
              <a:rPr kumimoji="0" lang="lt-LT" sz="1800" b="0" i="0" u="none" strike="noStrike" kern="1200" cap="none" spc="0" normalizeH="0" baseline="0" noProof="0">
                <a:ln>
                  <a:noFill/>
                </a:ln>
                <a:solidFill>
                  <a:prstClr val="black"/>
                </a:solidFill>
                <a:effectLst/>
                <a:uLnTx/>
                <a:uFillTx/>
                <a:ea typeface="+mn-lt"/>
                <a:cs typeface="+mn-lt"/>
                <a:hlinkClick r:id="rId9">
                  <a:extLst>
                    <a:ext uri="{A12FA001-AC4F-418D-AE19-62706E023703}">
                      <ahyp:hlinkClr xmlns:ahyp="http://schemas.microsoft.com/office/drawing/2018/hyperlinkcolor" val="tx"/>
                    </a:ext>
                  </a:extLst>
                </a:hlinkClick>
              </a:rPr>
              <a:t>https://viesiejipirkimai.lt/epps/home.do</a:t>
            </a:r>
            <a:endParaRPr kumimoji="0" lang="lt-LT" sz="1800" b="0" i="0" u="none" strike="noStrike" kern="1200" cap="none" spc="0" normalizeH="0" baseline="0" noProof="0">
              <a:ln>
                <a:noFill/>
              </a:ln>
              <a:solidFill>
                <a:prstClr val="black"/>
              </a:solidFill>
              <a:effectLst/>
              <a:uLnTx/>
              <a:uFillTx/>
              <a:ea typeface="+mn-lt"/>
              <a:cs typeface="+mn-lt"/>
            </a:endParaRPr>
          </a:p>
          <a:p>
            <a:pPr marL="0" marR="0" lvl="0" indent="0" algn="l" defTabSz="914400">
              <a:lnSpc>
                <a:spcPct val="100000"/>
              </a:lnSpc>
              <a:spcBef>
                <a:spcPts val="0"/>
              </a:spcBef>
              <a:spcAft>
                <a:spcPts val="0"/>
              </a:spcAft>
              <a:buClrTx/>
              <a:buSzTx/>
              <a:buFontTx/>
              <a:buNone/>
              <a:tabLst/>
              <a:defRPr/>
            </a:pPr>
            <a:endParaRPr lang="lt-LT" sz="1800" b="0" i="0" u="none" strike="noStrike" kern="1200" cap="none" spc="0" normalizeH="0" baseline="0" noProof="0">
              <a:ln>
                <a:noFill/>
              </a:ln>
              <a:solidFill>
                <a:srgbClr val="FF0000"/>
              </a:solidFill>
              <a:effectLst/>
              <a:uLnTx/>
              <a:uFillTx/>
              <a:latin typeface="Calibri"/>
              <a:cs typeface="Calibri"/>
            </a:endParaRPr>
          </a:p>
        </p:txBody>
      </p:sp>
      <p:sp>
        <p:nvSpPr>
          <p:cNvPr id="3" name="Slide Number Placeholder 2">
            <a:extLst>
              <a:ext uri="{FF2B5EF4-FFF2-40B4-BE49-F238E27FC236}">
                <a16:creationId xmlns:a16="http://schemas.microsoft.com/office/drawing/2014/main" id="{5E9498AD-4D04-5EEA-A228-40FD5BD72FE0}"/>
              </a:ext>
            </a:extLst>
          </p:cNvPr>
          <p:cNvSpPr>
            <a:spLocks noGrp="1"/>
          </p:cNvSpPr>
          <p:nvPr>
            <p:ph type="sldNum" sz="quarter" idx="12"/>
          </p:nvPr>
        </p:nvSpPr>
        <p:spPr/>
        <p:txBody>
          <a:bodyPr/>
          <a:lstStyle/>
          <a:p>
            <a:fld id="{49EC5416-78B8-4F37-B286-A40543F63F6D}" type="slidenum">
              <a:rPr lang="en-US" smtClean="0"/>
              <a:pPr/>
              <a:t>3</a:t>
            </a:fld>
            <a:endParaRPr lang="en-US"/>
          </a:p>
        </p:txBody>
      </p:sp>
      <p:grpSp>
        <p:nvGrpSpPr>
          <p:cNvPr id="4" name="Group 3">
            <a:extLst>
              <a:ext uri="{FF2B5EF4-FFF2-40B4-BE49-F238E27FC236}">
                <a16:creationId xmlns:a16="http://schemas.microsoft.com/office/drawing/2014/main" id="{C0AFBCC8-695E-8688-BF7D-70219BEA365E}"/>
              </a:ext>
            </a:extLst>
          </p:cNvPr>
          <p:cNvGrpSpPr/>
          <p:nvPr/>
        </p:nvGrpSpPr>
        <p:grpSpPr>
          <a:xfrm>
            <a:off x="748047" y="1794958"/>
            <a:ext cx="10943432" cy="3805105"/>
            <a:chOff x="-51879" y="3103754"/>
            <a:chExt cx="10943432" cy="3805105"/>
          </a:xfrm>
        </p:grpSpPr>
        <p:pic>
          <p:nvPicPr>
            <p:cNvPr id="5" name="Picture 4">
              <a:extLst>
                <a:ext uri="{FF2B5EF4-FFF2-40B4-BE49-F238E27FC236}">
                  <a16:creationId xmlns:a16="http://schemas.microsoft.com/office/drawing/2014/main" id="{9202A37B-1E4D-D36D-43D2-C4AB5E525B50}"/>
                </a:ext>
              </a:extLst>
            </p:cNvPr>
            <p:cNvPicPr>
              <a:picLocks noChangeAspect="1"/>
            </p:cNvPicPr>
            <p:nvPr/>
          </p:nvPicPr>
          <p:blipFill>
            <a:blip r:embed="rId10"/>
            <a:stretch>
              <a:fillRect/>
            </a:stretch>
          </p:blipFill>
          <p:spPr>
            <a:xfrm>
              <a:off x="-51879" y="3103754"/>
              <a:ext cx="10871226" cy="3805105"/>
            </a:xfrm>
            <a:prstGeom prst="rect">
              <a:avLst/>
            </a:prstGeom>
          </p:spPr>
        </p:pic>
        <p:sp>
          <p:nvSpPr>
            <p:cNvPr id="8" name="Stačiakampis 6">
              <a:extLst>
                <a:ext uri="{FF2B5EF4-FFF2-40B4-BE49-F238E27FC236}">
                  <a16:creationId xmlns:a16="http://schemas.microsoft.com/office/drawing/2014/main" id="{D9465418-CE98-A51E-ACBF-E248D689D44C}"/>
                </a:ext>
              </a:extLst>
            </p:cNvPr>
            <p:cNvSpPr/>
            <p:nvPr/>
          </p:nvSpPr>
          <p:spPr>
            <a:xfrm>
              <a:off x="10128166" y="3269582"/>
              <a:ext cx="763387" cy="31051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Tree>
    <p:extLst>
      <p:ext uri="{BB962C8B-B14F-4D97-AF65-F5344CB8AC3E}">
        <p14:creationId xmlns:p14="http://schemas.microsoft.com/office/powerpoint/2010/main" val="6637083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dirty="0"/>
              <a:t>Pirkimo kūrimas</a:t>
            </a:r>
            <a:endParaRPr lang="en-US" sz="3600" b="1" dirty="0"/>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a:xfrm>
            <a:off x="8686803" y="6492875"/>
            <a:ext cx="2743200" cy="365125"/>
          </a:xfrm>
        </p:spPr>
        <p:txBody>
          <a:bodyPr/>
          <a:lstStyle/>
          <a:p>
            <a:fld id="{49EC5416-78B8-4F37-B286-A40543F63F6D}" type="slidenum">
              <a:rPr lang="en-US" smtClean="0"/>
              <a:pPr/>
              <a:t>30</a:t>
            </a:fld>
            <a:endParaRPr lang="en-US" dirty="0"/>
          </a:p>
        </p:txBody>
      </p:sp>
      <p:sp>
        <p:nvSpPr>
          <p:cNvPr id="6" name="TextBox 5">
            <a:extLst>
              <a:ext uri="{FF2B5EF4-FFF2-40B4-BE49-F238E27FC236}">
                <a16:creationId xmlns:a16="http://schemas.microsoft.com/office/drawing/2014/main" id="{49EE5983-B037-3A6B-B226-D36CC578E40E}"/>
              </a:ext>
            </a:extLst>
          </p:cNvPr>
          <p:cNvSpPr txBox="1"/>
          <p:nvPr/>
        </p:nvSpPr>
        <p:spPr>
          <a:xfrm>
            <a:off x="332001" y="992094"/>
            <a:ext cx="7036987" cy="369332"/>
          </a:xfrm>
          <a:prstGeom prst="rect">
            <a:avLst/>
          </a:prstGeom>
          <a:noFill/>
        </p:spPr>
        <p:txBody>
          <a:bodyPr wrap="square" rtlCol="0">
            <a:spAutoFit/>
          </a:bodyPr>
          <a:lstStyle/>
          <a:p>
            <a:r>
              <a:rPr lang="lt-LT" dirty="0"/>
              <a:t>Dokumento, kurio statusas „Projektas“, koregavimas / panaikinimas:</a:t>
            </a:r>
            <a:endParaRPr lang="en-US" dirty="0"/>
          </a:p>
        </p:txBody>
      </p:sp>
      <p:pic>
        <p:nvPicPr>
          <p:cNvPr id="16" name="Paveikslėlis 15">
            <a:extLst>
              <a:ext uri="{FF2B5EF4-FFF2-40B4-BE49-F238E27FC236}">
                <a16:creationId xmlns:a16="http://schemas.microsoft.com/office/drawing/2014/main" id="{607AE5F8-703F-AE7D-7555-C78B7890EE9A}"/>
              </a:ext>
            </a:extLst>
          </p:cNvPr>
          <p:cNvPicPr>
            <a:picLocks noChangeAspect="1"/>
          </p:cNvPicPr>
          <p:nvPr/>
        </p:nvPicPr>
        <p:blipFill>
          <a:blip r:embed="rId3"/>
          <a:stretch>
            <a:fillRect/>
          </a:stretch>
        </p:blipFill>
        <p:spPr>
          <a:xfrm>
            <a:off x="332000" y="1287253"/>
            <a:ext cx="11178895" cy="2443499"/>
          </a:xfrm>
          <a:prstGeom prst="rect">
            <a:avLst/>
          </a:prstGeom>
        </p:spPr>
      </p:pic>
      <p:sp>
        <p:nvSpPr>
          <p:cNvPr id="23" name="Oval 3">
            <a:extLst>
              <a:ext uri="{FF2B5EF4-FFF2-40B4-BE49-F238E27FC236}">
                <a16:creationId xmlns:a16="http://schemas.microsoft.com/office/drawing/2014/main" id="{B4CDDFAE-0135-F834-603B-8C28455B4407}"/>
              </a:ext>
            </a:extLst>
          </p:cNvPr>
          <p:cNvSpPr/>
          <p:nvPr/>
        </p:nvSpPr>
        <p:spPr>
          <a:xfrm>
            <a:off x="214459" y="2381342"/>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1</a:t>
            </a:r>
          </a:p>
        </p:txBody>
      </p:sp>
      <p:sp>
        <p:nvSpPr>
          <p:cNvPr id="24" name="Oval 4">
            <a:extLst>
              <a:ext uri="{FF2B5EF4-FFF2-40B4-BE49-F238E27FC236}">
                <a16:creationId xmlns:a16="http://schemas.microsoft.com/office/drawing/2014/main" id="{A6F28844-7249-91C1-F354-3A0717F57094}"/>
              </a:ext>
            </a:extLst>
          </p:cNvPr>
          <p:cNvSpPr/>
          <p:nvPr/>
        </p:nvSpPr>
        <p:spPr>
          <a:xfrm>
            <a:off x="10203700" y="2906858"/>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2</a:t>
            </a:r>
          </a:p>
        </p:txBody>
      </p:sp>
      <p:cxnSp>
        <p:nvCxnSpPr>
          <p:cNvPr id="29" name="Tiesioji rodyklės jungtis 28">
            <a:extLst>
              <a:ext uri="{FF2B5EF4-FFF2-40B4-BE49-F238E27FC236}">
                <a16:creationId xmlns:a16="http://schemas.microsoft.com/office/drawing/2014/main" id="{EB48D2E5-1467-CD47-BDE5-D61D814674F1}"/>
              </a:ext>
            </a:extLst>
          </p:cNvPr>
          <p:cNvCxnSpPr>
            <a:cxnSpLocks/>
          </p:cNvCxnSpPr>
          <p:nvPr/>
        </p:nvCxnSpPr>
        <p:spPr>
          <a:xfrm flipV="1">
            <a:off x="10446016" y="3200400"/>
            <a:ext cx="343904" cy="38566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32" name="Paveikslėlis 31">
            <a:extLst>
              <a:ext uri="{FF2B5EF4-FFF2-40B4-BE49-F238E27FC236}">
                <a16:creationId xmlns:a16="http://schemas.microsoft.com/office/drawing/2014/main" id="{FF6836E7-DBBF-2198-BC88-3EDC01725ADC}"/>
              </a:ext>
            </a:extLst>
          </p:cNvPr>
          <p:cNvPicPr>
            <a:picLocks noChangeAspect="1"/>
          </p:cNvPicPr>
          <p:nvPr/>
        </p:nvPicPr>
        <p:blipFill>
          <a:blip r:embed="rId4"/>
          <a:stretch>
            <a:fillRect/>
          </a:stretch>
        </p:blipFill>
        <p:spPr>
          <a:xfrm>
            <a:off x="276763" y="3791473"/>
            <a:ext cx="8410040" cy="2883964"/>
          </a:xfrm>
          <a:prstGeom prst="rect">
            <a:avLst/>
          </a:prstGeom>
        </p:spPr>
      </p:pic>
      <p:sp>
        <p:nvSpPr>
          <p:cNvPr id="25" name="TextBox 24">
            <a:extLst>
              <a:ext uri="{FF2B5EF4-FFF2-40B4-BE49-F238E27FC236}">
                <a16:creationId xmlns:a16="http://schemas.microsoft.com/office/drawing/2014/main" id="{6AF6FCF2-5AFC-DBC0-F5CD-78A7E7FCB27A}"/>
              </a:ext>
            </a:extLst>
          </p:cNvPr>
          <p:cNvSpPr txBox="1"/>
          <p:nvPr/>
        </p:nvSpPr>
        <p:spPr>
          <a:xfrm>
            <a:off x="8267611" y="4446493"/>
            <a:ext cx="3503048" cy="1477328"/>
          </a:xfrm>
          <a:prstGeom prst="rect">
            <a:avLst/>
          </a:prstGeom>
          <a:solidFill>
            <a:schemeClr val="accent4">
              <a:lumMod val="20000"/>
              <a:lumOff val="80000"/>
            </a:schemeClr>
          </a:solidFill>
        </p:spPr>
        <p:txBody>
          <a:bodyPr wrap="square" rtlCol="0">
            <a:spAutoFit/>
          </a:bodyPr>
          <a:lstStyle/>
          <a:p>
            <a:r>
              <a:rPr lang="lt-LT" dirty="0"/>
              <a:t>Pakoregavus informaciją ir įkėlus pakoreguotą priedą, užpildomas laukas „Skirtumai nuo ankstesnių versijų“ bei pažymimas dokumento statusas „Galutinis“ (3)</a:t>
            </a:r>
            <a:endParaRPr lang="en-US" dirty="0"/>
          </a:p>
        </p:txBody>
      </p:sp>
      <p:sp>
        <p:nvSpPr>
          <p:cNvPr id="2" name="TextBox 1">
            <a:extLst>
              <a:ext uri="{FF2B5EF4-FFF2-40B4-BE49-F238E27FC236}">
                <a16:creationId xmlns:a16="http://schemas.microsoft.com/office/drawing/2014/main" id="{F7E1DA05-D106-7742-8DDC-104075574A98}"/>
              </a:ext>
            </a:extLst>
          </p:cNvPr>
          <p:cNvSpPr txBox="1"/>
          <p:nvPr/>
        </p:nvSpPr>
        <p:spPr>
          <a:xfrm>
            <a:off x="8139123" y="3481233"/>
            <a:ext cx="3371772" cy="923330"/>
          </a:xfrm>
          <a:prstGeom prst="rect">
            <a:avLst/>
          </a:prstGeom>
          <a:solidFill>
            <a:schemeClr val="accent4">
              <a:lumMod val="20000"/>
              <a:lumOff val="80000"/>
            </a:schemeClr>
          </a:solidFill>
        </p:spPr>
        <p:txBody>
          <a:bodyPr wrap="square" rtlCol="0">
            <a:spAutoFit/>
          </a:bodyPr>
          <a:lstStyle/>
          <a:p>
            <a:r>
              <a:rPr lang="lt-LT" dirty="0"/>
              <a:t>Norėdami panaikinti dokumento projektą, pažymime dokumentą (1) ir spaudžiame:</a:t>
            </a:r>
            <a:endParaRPr lang="en-US" dirty="0"/>
          </a:p>
        </p:txBody>
      </p:sp>
      <p:sp>
        <p:nvSpPr>
          <p:cNvPr id="42" name="Oval 5">
            <a:extLst>
              <a:ext uri="{FF2B5EF4-FFF2-40B4-BE49-F238E27FC236}">
                <a16:creationId xmlns:a16="http://schemas.microsoft.com/office/drawing/2014/main" id="{8508850A-B09B-A5FB-6393-F2E8E7B44C5D}"/>
              </a:ext>
            </a:extLst>
          </p:cNvPr>
          <p:cNvSpPr/>
          <p:nvPr/>
        </p:nvSpPr>
        <p:spPr>
          <a:xfrm>
            <a:off x="4612550" y="5481858"/>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3</a:t>
            </a:r>
            <a:endParaRPr lang="en-GB" dirty="0">
              <a:solidFill>
                <a:schemeClr val="tx1"/>
              </a:solidFill>
            </a:endParaRPr>
          </a:p>
        </p:txBody>
      </p:sp>
      <p:sp>
        <p:nvSpPr>
          <p:cNvPr id="22" name="Oval 5">
            <a:extLst>
              <a:ext uri="{FF2B5EF4-FFF2-40B4-BE49-F238E27FC236}">
                <a16:creationId xmlns:a16="http://schemas.microsoft.com/office/drawing/2014/main" id="{E3D3C9D9-B8AE-1113-43C4-3DF64ECF923A}"/>
              </a:ext>
            </a:extLst>
          </p:cNvPr>
          <p:cNvSpPr/>
          <p:nvPr/>
        </p:nvSpPr>
        <p:spPr>
          <a:xfrm>
            <a:off x="6852504" y="588263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4</a:t>
            </a:r>
            <a:endParaRPr lang="en-GB" dirty="0">
              <a:solidFill>
                <a:schemeClr val="tx1"/>
              </a:solidFill>
            </a:endParaRPr>
          </a:p>
        </p:txBody>
      </p:sp>
    </p:spTree>
    <p:extLst>
      <p:ext uri="{BB962C8B-B14F-4D97-AF65-F5344CB8AC3E}">
        <p14:creationId xmlns:p14="http://schemas.microsoft.com/office/powerpoint/2010/main" val="15678215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084400" y="167099"/>
            <a:ext cx="7801946" cy="810627"/>
          </a:xfrm>
        </p:spPr>
        <p:txBody>
          <a:bodyPr>
            <a:noAutofit/>
          </a:bodyPr>
          <a:lstStyle/>
          <a:p>
            <a:pPr algn="ctr"/>
            <a:r>
              <a:rPr lang="lt-LT" sz="3600" b="1" dirty="0"/>
              <a:t>Pirkimo kūrimas</a:t>
            </a:r>
            <a:endParaRPr lang="en-US" sz="3600" b="1" dirty="0"/>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31</a:t>
            </a:fld>
            <a:endParaRPr lang="en-US" dirty="0"/>
          </a:p>
        </p:txBody>
      </p:sp>
      <p:sp>
        <p:nvSpPr>
          <p:cNvPr id="62" name="Oval 3">
            <a:extLst>
              <a:ext uri="{FF2B5EF4-FFF2-40B4-BE49-F238E27FC236}">
                <a16:creationId xmlns:a16="http://schemas.microsoft.com/office/drawing/2014/main" id="{E966306D-5B62-8824-416F-8A8585E11A3D}"/>
              </a:ext>
            </a:extLst>
          </p:cNvPr>
          <p:cNvSpPr/>
          <p:nvPr/>
        </p:nvSpPr>
        <p:spPr>
          <a:xfrm>
            <a:off x="275844" y="4504390"/>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3</a:t>
            </a:r>
            <a:endParaRPr lang="en-GB" dirty="0">
              <a:solidFill>
                <a:schemeClr val="tx1"/>
              </a:solidFill>
            </a:endParaRPr>
          </a:p>
        </p:txBody>
      </p:sp>
      <p:sp>
        <p:nvSpPr>
          <p:cNvPr id="83" name="TextBox 82">
            <a:extLst>
              <a:ext uri="{FF2B5EF4-FFF2-40B4-BE49-F238E27FC236}">
                <a16:creationId xmlns:a16="http://schemas.microsoft.com/office/drawing/2014/main" id="{B21A2F67-8498-06E9-74D7-1C68CB977D55}"/>
              </a:ext>
            </a:extLst>
          </p:cNvPr>
          <p:cNvSpPr txBox="1"/>
          <p:nvPr/>
        </p:nvSpPr>
        <p:spPr>
          <a:xfrm>
            <a:off x="929524" y="3429000"/>
            <a:ext cx="3415013" cy="923330"/>
          </a:xfrm>
          <a:prstGeom prst="rect">
            <a:avLst/>
          </a:prstGeom>
          <a:solidFill>
            <a:schemeClr val="accent4">
              <a:lumMod val="20000"/>
              <a:lumOff val="80000"/>
            </a:schemeClr>
          </a:solidFill>
        </p:spPr>
        <p:txBody>
          <a:bodyPr wrap="square" rtlCol="0">
            <a:spAutoFit/>
          </a:bodyPr>
          <a:lstStyle/>
          <a:p>
            <a:r>
              <a:rPr lang="lt-LT" dirty="0"/>
              <a:t>Pasirinkus funkciją „Peržiūrėti“ (2), matoma paskutinės dokumento versijos informacija (3)</a:t>
            </a:r>
            <a:endParaRPr lang="en-US" dirty="0"/>
          </a:p>
        </p:txBody>
      </p:sp>
      <p:cxnSp>
        <p:nvCxnSpPr>
          <p:cNvPr id="84" name="Straight Arrow Connector 2">
            <a:extLst>
              <a:ext uri="{FF2B5EF4-FFF2-40B4-BE49-F238E27FC236}">
                <a16:creationId xmlns:a16="http://schemas.microsoft.com/office/drawing/2014/main" id="{8AD9702A-832B-63C1-0114-35C9FBE31001}"/>
              </a:ext>
            </a:extLst>
          </p:cNvPr>
          <p:cNvCxnSpPr>
            <a:cxnSpLocks/>
          </p:cNvCxnSpPr>
          <p:nvPr/>
        </p:nvCxnSpPr>
        <p:spPr>
          <a:xfrm>
            <a:off x="2213471" y="4352330"/>
            <a:ext cx="0" cy="49033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65" name="TextBox 64">
            <a:extLst>
              <a:ext uri="{FF2B5EF4-FFF2-40B4-BE49-F238E27FC236}">
                <a16:creationId xmlns:a16="http://schemas.microsoft.com/office/drawing/2014/main" id="{737A8342-3C37-ECFB-E6A9-EA3EEB7549B0}"/>
              </a:ext>
            </a:extLst>
          </p:cNvPr>
          <p:cNvSpPr txBox="1"/>
          <p:nvPr/>
        </p:nvSpPr>
        <p:spPr>
          <a:xfrm>
            <a:off x="5559045" y="4867149"/>
            <a:ext cx="4679577" cy="1754326"/>
          </a:xfrm>
          <a:prstGeom prst="rect">
            <a:avLst/>
          </a:prstGeom>
          <a:solidFill>
            <a:schemeClr val="accent4">
              <a:lumMod val="20000"/>
              <a:lumOff val="80000"/>
            </a:schemeClr>
          </a:solidFill>
        </p:spPr>
        <p:txBody>
          <a:bodyPr wrap="square" rtlCol="0">
            <a:spAutoFit/>
          </a:bodyPr>
          <a:lstStyle/>
          <a:p>
            <a:r>
              <a:rPr lang="lt-LT" dirty="0"/>
              <a:t>Įkeltų dokumentų visas versijas ir pakeitimų aprašymus pirkimo vykdytojas gali matyti skiltyje „Dokumentų versijos“. Tiekėjams matoma tik dokumentas, kurio statusas „Galutinis“ ir pakeitimų aprašymas skiltyje „Pakeitimai“</a:t>
            </a:r>
            <a:endParaRPr lang="en-US" dirty="0"/>
          </a:p>
        </p:txBody>
      </p:sp>
      <p:pic>
        <p:nvPicPr>
          <p:cNvPr id="5" name="Paveikslėlis 4">
            <a:extLst>
              <a:ext uri="{FF2B5EF4-FFF2-40B4-BE49-F238E27FC236}">
                <a16:creationId xmlns:a16="http://schemas.microsoft.com/office/drawing/2014/main" id="{2C7439CB-2F2C-2A6A-24D4-3ECB35D50856}"/>
              </a:ext>
            </a:extLst>
          </p:cNvPr>
          <p:cNvPicPr>
            <a:picLocks noChangeAspect="1"/>
          </p:cNvPicPr>
          <p:nvPr/>
        </p:nvPicPr>
        <p:blipFill>
          <a:blip r:embed="rId3"/>
          <a:stretch>
            <a:fillRect/>
          </a:stretch>
        </p:blipFill>
        <p:spPr>
          <a:xfrm>
            <a:off x="518160" y="883714"/>
            <a:ext cx="10409932" cy="2550849"/>
          </a:xfrm>
          <a:prstGeom prst="rect">
            <a:avLst/>
          </a:prstGeom>
        </p:spPr>
      </p:pic>
      <p:sp>
        <p:nvSpPr>
          <p:cNvPr id="6" name="TextBox 5">
            <a:extLst>
              <a:ext uri="{FF2B5EF4-FFF2-40B4-BE49-F238E27FC236}">
                <a16:creationId xmlns:a16="http://schemas.microsoft.com/office/drawing/2014/main" id="{49EE5983-B037-3A6B-B226-D36CC578E40E}"/>
              </a:ext>
            </a:extLst>
          </p:cNvPr>
          <p:cNvSpPr txBox="1"/>
          <p:nvPr/>
        </p:nvSpPr>
        <p:spPr>
          <a:xfrm>
            <a:off x="3397856" y="1992420"/>
            <a:ext cx="6266328" cy="369332"/>
          </a:xfrm>
          <a:prstGeom prst="rect">
            <a:avLst/>
          </a:prstGeom>
          <a:solidFill>
            <a:schemeClr val="accent4">
              <a:lumMod val="20000"/>
              <a:lumOff val="80000"/>
            </a:schemeClr>
          </a:solidFill>
        </p:spPr>
        <p:txBody>
          <a:bodyPr wrap="square" rtlCol="0">
            <a:spAutoFit/>
          </a:bodyPr>
          <a:lstStyle/>
          <a:p>
            <a:r>
              <a:rPr lang="lt-LT" dirty="0"/>
              <a:t>Dokumento statusas iš „</a:t>
            </a:r>
            <a:r>
              <a:rPr lang="lt-LT" b="1" dirty="0"/>
              <a:t>Projektas</a:t>
            </a:r>
            <a:r>
              <a:rPr lang="lt-LT" dirty="0"/>
              <a:t>“ pasikeitė į „</a:t>
            </a:r>
            <a:r>
              <a:rPr lang="lt-LT" b="1" dirty="0"/>
              <a:t>Galutinis</a:t>
            </a:r>
            <a:r>
              <a:rPr lang="lt-LT" dirty="0"/>
              <a:t>“</a:t>
            </a:r>
            <a:endParaRPr lang="en-US" dirty="0"/>
          </a:p>
        </p:txBody>
      </p:sp>
      <p:cxnSp>
        <p:nvCxnSpPr>
          <p:cNvPr id="39" name="Straight Arrow Connector 2">
            <a:extLst>
              <a:ext uri="{FF2B5EF4-FFF2-40B4-BE49-F238E27FC236}">
                <a16:creationId xmlns:a16="http://schemas.microsoft.com/office/drawing/2014/main" id="{AE8A3CB0-C4E1-3BF2-AB30-E60AB13021E9}"/>
              </a:ext>
            </a:extLst>
          </p:cNvPr>
          <p:cNvCxnSpPr>
            <a:cxnSpLocks/>
          </p:cNvCxnSpPr>
          <p:nvPr/>
        </p:nvCxnSpPr>
        <p:spPr>
          <a:xfrm>
            <a:off x="7092332" y="2346967"/>
            <a:ext cx="449181" cy="44309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8" name="Oval 3">
            <a:extLst>
              <a:ext uri="{FF2B5EF4-FFF2-40B4-BE49-F238E27FC236}">
                <a16:creationId xmlns:a16="http://schemas.microsoft.com/office/drawing/2014/main" id="{4C4BF16F-DF9C-4473-79E8-C5B1C9A0F9D7}"/>
              </a:ext>
            </a:extLst>
          </p:cNvPr>
          <p:cNvSpPr/>
          <p:nvPr/>
        </p:nvSpPr>
        <p:spPr>
          <a:xfrm>
            <a:off x="5611368" y="1320028"/>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2</a:t>
            </a:r>
            <a:endParaRPr lang="en-GB" dirty="0">
              <a:solidFill>
                <a:schemeClr val="tx1"/>
              </a:solidFill>
            </a:endParaRPr>
          </a:p>
        </p:txBody>
      </p:sp>
      <p:pic>
        <p:nvPicPr>
          <p:cNvPr id="12" name="Paveikslėlis 11">
            <a:extLst>
              <a:ext uri="{FF2B5EF4-FFF2-40B4-BE49-F238E27FC236}">
                <a16:creationId xmlns:a16="http://schemas.microsoft.com/office/drawing/2014/main" id="{A1BBCCBE-0CBB-FB81-B76C-38A511C92C40}"/>
              </a:ext>
            </a:extLst>
          </p:cNvPr>
          <p:cNvPicPr>
            <a:picLocks noChangeAspect="1"/>
          </p:cNvPicPr>
          <p:nvPr/>
        </p:nvPicPr>
        <p:blipFill>
          <a:blip r:embed="rId4"/>
          <a:stretch>
            <a:fillRect/>
          </a:stretch>
        </p:blipFill>
        <p:spPr>
          <a:xfrm>
            <a:off x="5027729" y="3430788"/>
            <a:ext cx="5900363" cy="1411872"/>
          </a:xfrm>
          <a:prstGeom prst="rect">
            <a:avLst/>
          </a:prstGeom>
        </p:spPr>
      </p:pic>
      <p:cxnSp>
        <p:nvCxnSpPr>
          <p:cNvPr id="41" name="Straight Arrow Connector 2">
            <a:extLst>
              <a:ext uri="{FF2B5EF4-FFF2-40B4-BE49-F238E27FC236}">
                <a16:creationId xmlns:a16="http://schemas.microsoft.com/office/drawing/2014/main" id="{69B9EB37-1E42-1B4A-3900-DF0246465BC4}"/>
              </a:ext>
            </a:extLst>
          </p:cNvPr>
          <p:cNvCxnSpPr>
            <a:cxnSpLocks/>
          </p:cNvCxnSpPr>
          <p:nvPr/>
        </p:nvCxnSpPr>
        <p:spPr>
          <a:xfrm flipH="1" flipV="1">
            <a:off x="8321040" y="2929645"/>
            <a:ext cx="1459454" cy="193750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45" name="Straight Arrow Connector 2">
            <a:extLst>
              <a:ext uri="{FF2B5EF4-FFF2-40B4-BE49-F238E27FC236}">
                <a16:creationId xmlns:a16="http://schemas.microsoft.com/office/drawing/2014/main" id="{4A061F89-7D46-B1BD-9143-77B5F390639C}"/>
              </a:ext>
            </a:extLst>
          </p:cNvPr>
          <p:cNvCxnSpPr>
            <a:cxnSpLocks/>
          </p:cNvCxnSpPr>
          <p:nvPr/>
        </p:nvCxnSpPr>
        <p:spPr>
          <a:xfrm flipH="1">
            <a:off x="7362428" y="2929645"/>
            <a:ext cx="800566" cy="64445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18" name="Paveikslėlis 17">
            <a:extLst>
              <a:ext uri="{FF2B5EF4-FFF2-40B4-BE49-F238E27FC236}">
                <a16:creationId xmlns:a16="http://schemas.microsoft.com/office/drawing/2014/main" id="{3E94000D-5A60-BB61-9805-A1E944FBA3CB}"/>
              </a:ext>
            </a:extLst>
          </p:cNvPr>
          <p:cNvPicPr>
            <a:picLocks noChangeAspect="1"/>
          </p:cNvPicPr>
          <p:nvPr/>
        </p:nvPicPr>
        <p:blipFill>
          <a:blip r:embed="rId5"/>
          <a:stretch>
            <a:fillRect/>
          </a:stretch>
        </p:blipFill>
        <p:spPr>
          <a:xfrm>
            <a:off x="518160" y="4907038"/>
            <a:ext cx="4855462" cy="1599214"/>
          </a:xfrm>
          <a:prstGeom prst="rect">
            <a:avLst/>
          </a:prstGeom>
        </p:spPr>
      </p:pic>
      <p:sp>
        <p:nvSpPr>
          <p:cNvPr id="58" name="Oval 3">
            <a:extLst>
              <a:ext uri="{FF2B5EF4-FFF2-40B4-BE49-F238E27FC236}">
                <a16:creationId xmlns:a16="http://schemas.microsoft.com/office/drawing/2014/main" id="{1E4C64D7-76A8-9BCD-11E4-50FEA51DCE3B}"/>
              </a:ext>
            </a:extLst>
          </p:cNvPr>
          <p:cNvSpPr/>
          <p:nvPr/>
        </p:nvSpPr>
        <p:spPr>
          <a:xfrm>
            <a:off x="141222" y="2361752"/>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1</a:t>
            </a:r>
          </a:p>
        </p:txBody>
      </p:sp>
    </p:spTree>
    <p:extLst>
      <p:ext uri="{BB962C8B-B14F-4D97-AF65-F5344CB8AC3E}">
        <p14:creationId xmlns:p14="http://schemas.microsoft.com/office/powerpoint/2010/main" val="22865763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084400" y="167099"/>
            <a:ext cx="7801946" cy="810627"/>
          </a:xfrm>
        </p:spPr>
        <p:txBody>
          <a:bodyPr>
            <a:noAutofit/>
          </a:bodyPr>
          <a:lstStyle/>
          <a:p>
            <a:pPr algn="ctr"/>
            <a:r>
              <a:rPr lang="lt-LT" sz="3600" b="1" dirty="0"/>
              <a:t>Pirkimo kūrimas</a:t>
            </a:r>
            <a:endParaRPr lang="en-US" sz="3600" b="1" dirty="0"/>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32</a:t>
            </a:fld>
            <a:endParaRPr lang="en-US" dirty="0"/>
          </a:p>
        </p:txBody>
      </p:sp>
      <p:sp>
        <p:nvSpPr>
          <p:cNvPr id="4" name="TextBox 3">
            <a:extLst>
              <a:ext uri="{FF2B5EF4-FFF2-40B4-BE49-F238E27FC236}">
                <a16:creationId xmlns:a16="http://schemas.microsoft.com/office/drawing/2014/main" id="{510FD90B-66EE-6862-E5C9-924B27CACCE2}"/>
              </a:ext>
            </a:extLst>
          </p:cNvPr>
          <p:cNvSpPr txBox="1"/>
          <p:nvPr/>
        </p:nvSpPr>
        <p:spPr>
          <a:xfrm>
            <a:off x="469583" y="781458"/>
            <a:ext cx="6083107" cy="369332"/>
          </a:xfrm>
          <a:prstGeom prst="rect">
            <a:avLst/>
          </a:prstGeom>
          <a:noFill/>
        </p:spPr>
        <p:txBody>
          <a:bodyPr wrap="square">
            <a:spAutoFit/>
          </a:bodyPr>
          <a:lstStyle/>
          <a:p>
            <a:r>
              <a:rPr lang="lt-LT" dirty="0"/>
              <a:t>Dokumento, kurio statusas „Galutinis“, atsiėmimas:</a:t>
            </a:r>
            <a:endParaRPr lang="en-US" dirty="0"/>
          </a:p>
        </p:txBody>
      </p:sp>
      <p:sp>
        <p:nvSpPr>
          <p:cNvPr id="30" name="TextBox 29">
            <a:extLst>
              <a:ext uri="{FF2B5EF4-FFF2-40B4-BE49-F238E27FC236}">
                <a16:creationId xmlns:a16="http://schemas.microsoft.com/office/drawing/2014/main" id="{87CE5DB9-D753-15D1-CF2B-FA069DEF6864}"/>
              </a:ext>
            </a:extLst>
          </p:cNvPr>
          <p:cNvSpPr txBox="1"/>
          <p:nvPr/>
        </p:nvSpPr>
        <p:spPr>
          <a:xfrm>
            <a:off x="431367" y="6022688"/>
            <a:ext cx="7652441" cy="646331"/>
          </a:xfrm>
          <a:prstGeom prst="rect">
            <a:avLst/>
          </a:prstGeom>
          <a:solidFill>
            <a:schemeClr val="accent4">
              <a:lumMod val="20000"/>
              <a:lumOff val="80000"/>
            </a:schemeClr>
          </a:solidFill>
        </p:spPr>
        <p:txBody>
          <a:bodyPr wrap="square" rtlCol="0">
            <a:spAutoFit/>
          </a:bodyPr>
          <a:lstStyle/>
          <a:p>
            <a:r>
              <a:rPr lang="lt-LT" dirty="0">
                <a:solidFill>
                  <a:srgbClr val="FF0000"/>
                </a:solidFill>
              </a:rPr>
              <a:t>Pastaba. </a:t>
            </a:r>
            <a:r>
              <a:rPr lang="lt-LT" dirty="0"/>
              <a:t>Dokumentą, kurio statusas „Atšauktas“, mato tik pirkimo vykdytojas. Viešai šis dokumentas nėra matomas</a:t>
            </a:r>
            <a:endParaRPr lang="en-US" dirty="0"/>
          </a:p>
        </p:txBody>
      </p:sp>
      <p:pic>
        <p:nvPicPr>
          <p:cNvPr id="11" name="Paveikslėlis 10">
            <a:extLst>
              <a:ext uri="{FF2B5EF4-FFF2-40B4-BE49-F238E27FC236}">
                <a16:creationId xmlns:a16="http://schemas.microsoft.com/office/drawing/2014/main" id="{1A281CC8-C25E-9049-E82B-19951EB47244}"/>
              </a:ext>
            </a:extLst>
          </p:cNvPr>
          <p:cNvPicPr>
            <a:picLocks noChangeAspect="1"/>
          </p:cNvPicPr>
          <p:nvPr/>
        </p:nvPicPr>
        <p:blipFill>
          <a:blip r:embed="rId3"/>
          <a:stretch>
            <a:fillRect/>
          </a:stretch>
        </p:blipFill>
        <p:spPr>
          <a:xfrm>
            <a:off x="508090" y="1106525"/>
            <a:ext cx="10741158" cy="2606537"/>
          </a:xfrm>
          <a:prstGeom prst="rect">
            <a:avLst/>
          </a:prstGeom>
        </p:spPr>
      </p:pic>
      <p:sp>
        <p:nvSpPr>
          <p:cNvPr id="15" name="TextBox 14">
            <a:extLst>
              <a:ext uri="{FF2B5EF4-FFF2-40B4-BE49-F238E27FC236}">
                <a16:creationId xmlns:a16="http://schemas.microsoft.com/office/drawing/2014/main" id="{B41C036D-CADA-4BE4-70C7-18A1DCE57802}"/>
              </a:ext>
            </a:extLst>
          </p:cNvPr>
          <p:cNvSpPr txBox="1"/>
          <p:nvPr/>
        </p:nvSpPr>
        <p:spPr>
          <a:xfrm>
            <a:off x="6613640" y="3749991"/>
            <a:ext cx="2182736" cy="923330"/>
          </a:xfrm>
          <a:prstGeom prst="rect">
            <a:avLst/>
          </a:prstGeom>
          <a:solidFill>
            <a:schemeClr val="accent4">
              <a:lumMod val="20000"/>
              <a:lumOff val="80000"/>
            </a:schemeClr>
          </a:solidFill>
        </p:spPr>
        <p:txBody>
          <a:bodyPr wrap="square">
            <a:spAutoFit/>
          </a:bodyPr>
          <a:lstStyle/>
          <a:p>
            <a:r>
              <a:rPr lang="lt-LT" dirty="0"/>
              <a:t>Pranešimas, kad dokumentas sėkmingai atsiimtas</a:t>
            </a:r>
            <a:endParaRPr lang="en-US" dirty="0">
              <a:solidFill>
                <a:srgbClr val="FF0000"/>
              </a:solidFill>
            </a:endParaRPr>
          </a:p>
        </p:txBody>
      </p:sp>
      <p:sp>
        <p:nvSpPr>
          <p:cNvPr id="58" name="Oval 3">
            <a:extLst>
              <a:ext uri="{FF2B5EF4-FFF2-40B4-BE49-F238E27FC236}">
                <a16:creationId xmlns:a16="http://schemas.microsoft.com/office/drawing/2014/main" id="{1E4C64D7-76A8-9BCD-11E4-50FEA51DCE3B}"/>
              </a:ext>
            </a:extLst>
          </p:cNvPr>
          <p:cNvSpPr/>
          <p:nvPr/>
        </p:nvSpPr>
        <p:spPr>
          <a:xfrm>
            <a:off x="58001" y="3270041"/>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1</a:t>
            </a:r>
          </a:p>
        </p:txBody>
      </p:sp>
      <p:pic>
        <p:nvPicPr>
          <p:cNvPr id="8" name="Paveikslėlis 7">
            <a:extLst>
              <a:ext uri="{FF2B5EF4-FFF2-40B4-BE49-F238E27FC236}">
                <a16:creationId xmlns:a16="http://schemas.microsoft.com/office/drawing/2014/main" id="{FB8F0201-D01D-7E6F-10AE-800AE848C937}"/>
              </a:ext>
            </a:extLst>
          </p:cNvPr>
          <p:cNvPicPr>
            <a:picLocks noChangeAspect="1"/>
          </p:cNvPicPr>
          <p:nvPr/>
        </p:nvPicPr>
        <p:blipFill>
          <a:blip r:embed="rId4"/>
          <a:stretch>
            <a:fillRect/>
          </a:stretch>
        </p:blipFill>
        <p:spPr>
          <a:xfrm>
            <a:off x="528557" y="3811494"/>
            <a:ext cx="2934492" cy="923330"/>
          </a:xfrm>
          <a:prstGeom prst="rect">
            <a:avLst/>
          </a:prstGeom>
        </p:spPr>
      </p:pic>
      <p:sp>
        <p:nvSpPr>
          <p:cNvPr id="62" name="Oval 3">
            <a:extLst>
              <a:ext uri="{FF2B5EF4-FFF2-40B4-BE49-F238E27FC236}">
                <a16:creationId xmlns:a16="http://schemas.microsoft.com/office/drawing/2014/main" id="{E966306D-5B62-8824-416F-8A8585E11A3D}"/>
              </a:ext>
            </a:extLst>
          </p:cNvPr>
          <p:cNvSpPr/>
          <p:nvPr/>
        </p:nvSpPr>
        <p:spPr>
          <a:xfrm>
            <a:off x="43925" y="3830681"/>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3</a:t>
            </a:r>
            <a:endParaRPr lang="en-GB" dirty="0">
              <a:solidFill>
                <a:schemeClr val="tx1"/>
              </a:solidFill>
            </a:endParaRPr>
          </a:p>
        </p:txBody>
      </p:sp>
      <p:pic>
        <p:nvPicPr>
          <p:cNvPr id="12" name="Paveikslėlis 11">
            <a:extLst>
              <a:ext uri="{FF2B5EF4-FFF2-40B4-BE49-F238E27FC236}">
                <a16:creationId xmlns:a16="http://schemas.microsoft.com/office/drawing/2014/main" id="{69829F63-AB9E-2381-112B-9DA84EB87B70}"/>
              </a:ext>
            </a:extLst>
          </p:cNvPr>
          <p:cNvPicPr>
            <a:picLocks noChangeAspect="1"/>
          </p:cNvPicPr>
          <p:nvPr/>
        </p:nvPicPr>
        <p:blipFill>
          <a:blip r:embed="rId5"/>
          <a:srcRect r="78077"/>
          <a:stretch/>
        </p:blipFill>
        <p:spPr>
          <a:xfrm>
            <a:off x="3599834" y="4016635"/>
            <a:ext cx="2496165" cy="821397"/>
          </a:xfrm>
          <a:prstGeom prst="rect">
            <a:avLst/>
          </a:prstGeom>
        </p:spPr>
      </p:pic>
      <p:cxnSp>
        <p:nvCxnSpPr>
          <p:cNvPr id="76" name="Straight Arrow Connector 2">
            <a:extLst>
              <a:ext uri="{FF2B5EF4-FFF2-40B4-BE49-F238E27FC236}">
                <a16:creationId xmlns:a16="http://schemas.microsoft.com/office/drawing/2014/main" id="{7521F794-B94A-C27B-1908-C1D07F432B27}"/>
              </a:ext>
            </a:extLst>
          </p:cNvPr>
          <p:cNvCxnSpPr>
            <a:cxnSpLocks/>
            <a:stCxn id="15" idx="1"/>
          </p:cNvCxnSpPr>
          <p:nvPr/>
        </p:nvCxnSpPr>
        <p:spPr>
          <a:xfrm flipH="1">
            <a:off x="5898036" y="4211656"/>
            <a:ext cx="715604" cy="30330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25" name="Paveikslėlis 24">
            <a:extLst>
              <a:ext uri="{FF2B5EF4-FFF2-40B4-BE49-F238E27FC236}">
                <a16:creationId xmlns:a16="http://schemas.microsoft.com/office/drawing/2014/main" id="{9A300022-E0BC-B5C5-28C8-8D6C124618D1}"/>
              </a:ext>
            </a:extLst>
          </p:cNvPr>
          <p:cNvPicPr>
            <a:picLocks noChangeAspect="1"/>
          </p:cNvPicPr>
          <p:nvPr/>
        </p:nvPicPr>
        <p:blipFill>
          <a:blip r:embed="rId6"/>
          <a:stretch>
            <a:fillRect/>
          </a:stretch>
        </p:blipFill>
        <p:spPr>
          <a:xfrm>
            <a:off x="4363190" y="1814812"/>
            <a:ext cx="6820491" cy="396274"/>
          </a:xfrm>
          <a:prstGeom prst="rect">
            <a:avLst/>
          </a:prstGeom>
        </p:spPr>
      </p:pic>
      <p:sp>
        <p:nvSpPr>
          <p:cNvPr id="65" name="TextBox 64">
            <a:extLst>
              <a:ext uri="{FF2B5EF4-FFF2-40B4-BE49-F238E27FC236}">
                <a16:creationId xmlns:a16="http://schemas.microsoft.com/office/drawing/2014/main" id="{737A8342-3C37-ECFB-E6A9-EA3EEB7549B0}"/>
              </a:ext>
            </a:extLst>
          </p:cNvPr>
          <p:cNvSpPr txBox="1"/>
          <p:nvPr/>
        </p:nvSpPr>
        <p:spPr>
          <a:xfrm>
            <a:off x="9288432" y="4088441"/>
            <a:ext cx="2395479" cy="923330"/>
          </a:xfrm>
          <a:prstGeom prst="rect">
            <a:avLst/>
          </a:prstGeom>
          <a:solidFill>
            <a:schemeClr val="accent4">
              <a:lumMod val="20000"/>
              <a:lumOff val="80000"/>
            </a:schemeClr>
          </a:solidFill>
        </p:spPr>
        <p:txBody>
          <a:bodyPr wrap="square" rtlCol="0">
            <a:spAutoFit/>
          </a:bodyPr>
          <a:lstStyle/>
          <a:p>
            <a:r>
              <a:rPr lang="lt-LT" sz="1800" dirty="0"/>
              <a:t>Dokumento statusas iš „</a:t>
            </a:r>
            <a:r>
              <a:rPr lang="lt-LT" sz="1800" b="1" dirty="0"/>
              <a:t>Galutinis</a:t>
            </a:r>
            <a:r>
              <a:rPr lang="lt-LT" sz="1800" dirty="0"/>
              <a:t>“, pasikeitė į „</a:t>
            </a:r>
            <a:r>
              <a:rPr lang="lt-LT" sz="1800" b="1" dirty="0"/>
              <a:t>Atšauktas</a:t>
            </a:r>
            <a:r>
              <a:rPr lang="lt-LT" sz="1800" dirty="0"/>
              <a:t>“</a:t>
            </a:r>
            <a:endParaRPr lang="en-US" dirty="0"/>
          </a:p>
        </p:txBody>
      </p:sp>
      <p:pic>
        <p:nvPicPr>
          <p:cNvPr id="27" name="Paveikslėlis 26">
            <a:extLst>
              <a:ext uri="{FF2B5EF4-FFF2-40B4-BE49-F238E27FC236}">
                <a16:creationId xmlns:a16="http://schemas.microsoft.com/office/drawing/2014/main" id="{73363D6D-8251-6AC1-96FE-2ABB8488B6A9}"/>
              </a:ext>
            </a:extLst>
          </p:cNvPr>
          <p:cNvPicPr>
            <a:picLocks noChangeAspect="1"/>
          </p:cNvPicPr>
          <p:nvPr/>
        </p:nvPicPr>
        <p:blipFill>
          <a:blip r:embed="rId7"/>
          <a:stretch>
            <a:fillRect/>
          </a:stretch>
        </p:blipFill>
        <p:spPr>
          <a:xfrm>
            <a:off x="508089" y="5000926"/>
            <a:ext cx="10741158" cy="814124"/>
          </a:xfrm>
          <a:prstGeom prst="rect">
            <a:avLst/>
          </a:prstGeom>
        </p:spPr>
      </p:pic>
      <p:sp>
        <p:nvSpPr>
          <p:cNvPr id="29" name="Rectangle 10">
            <a:extLst>
              <a:ext uri="{FF2B5EF4-FFF2-40B4-BE49-F238E27FC236}">
                <a16:creationId xmlns:a16="http://schemas.microsoft.com/office/drawing/2014/main" id="{01AC5376-12C5-0DA5-1D05-81DEB48EA05A}"/>
              </a:ext>
            </a:extLst>
          </p:cNvPr>
          <p:cNvSpPr/>
          <p:nvPr/>
        </p:nvSpPr>
        <p:spPr>
          <a:xfrm>
            <a:off x="7653130" y="5290990"/>
            <a:ext cx="621746" cy="233996"/>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3" name="Tiesioji rodyklės jungtis 32">
            <a:extLst>
              <a:ext uri="{FF2B5EF4-FFF2-40B4-BE49-F238E27FC236}">
                <a16:creationId xmlns:a16="http://schemas.microsoft.com/office/drawing/2014/main" id="{135A4DA3-7D8A-9070-5B36-556E639A1672}"/>
              </a:ext>
            </a:extLst>
          </p:cNvPr>
          <p:cNvCxnSpPr/>
          <p:nvPr/>
        </p:nvCxnSpPr>
        <p:spPr>
          <a:xfrm flipH="1">
            <a:off x="8274876" y="4842137"/>
            <a:ext cx="970724" cy="44885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9" name="Oval 3">
            <a:extLst>
              <a:ext uri="{FF2B5EF4-FFF2-40B4-BE49-F238E27FC236}">
                <a16:creationId xmlns:a16="http://schemas.microsoft.com/office/drawing/2014/main" id="{046AD734-D170-BD64-C653-90B04BBB22F0}"/>
              </a:ext>
            </a:extLst>
          </p:cNvPr>
          <p:cNvSpPr/>
          <p:nvPr/>
        </p:nvSpPr>
        <p:spPr>
          <a:xfrm>
            <a:off x="7705008" y="1506163"/>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2</a:t>
            </a:r>
            <a:endParaRPr lang="en-GB" dirty="0">
              <a:solidFill>
                <a:schemeClr val="tx1"/>
              </a:solidFill>
            </a:endParaRPr>
          </a:p>
        </p:txBody>
      </p:sp>
    </p:spTree>
    <p:extLst>
      <p:ext uri="{BB962C8B-B14F-4D97-AF65-F5344CB8AC3E}">
        <p14:creationId xmlns:p14="http://schemas.microsoft.com/office/powerpoint/2010/main" val="14492299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dirty="0"/>
              <a:t>Pirkimo kūrimas</a:t>
            </a:r>
            <a:endParaRPr lang="en-US" sz="3600" b="1" dirty="0"/>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33</a:t>
            </a:fld>
            <a:endParaRPr lang="en-US" dirty="0"/>
          </a:p>
        </p:txBody>
      </p:sp>
      <p:sp>
        <p:nvSpPr>
          <p:cNvPr id="17" name="TextBox 16">
            <a:extLst>
              <a:ext uri="{FF2B5EF4-FFF2-40B4-BE49-F238E27FC236}">
                <a16:creationId xmlns:a16="http://schemas.microsoft.com/office/drawing/2014/main" id="{C83F9CD0-C408-1A89-D44E-94A17DB6CB17}"/>
              </a:ext>
            </a:extLst>
          </p:cNvPr>
          <p:cNvSpPr txBox="1"/>
          <p:nvPr/>
        </p:nvSpPr>
        <p:spPr>
          <a:xfrm>
            <a:off x="824095" y="902525"/>
            <a:ext cx="4770601" cy="369332"/>
          </a:xfrm>
          <a:prstGeom prst="rect">
            <a:avLst/>
          </a:prstGeom>
          <a:noFill/>
        </p:spPr>
        <p:txBody>
          <a:bodyPr wrap="none" rtlCol="0">
            <a:spAutoFit/>
          </a:bodyPr>
          <a:lstStyle/>
          <a:p>
            <a:r>
              <a:rPr lang="lt-LT" dirty="0"/>
              <a:t>Dokumentų įkėlimas į sritį „Vidiniai dokumentai“:</a:t>
            </a:r>
            <a:endParaRPr lang="en-US" dirty="0"/>
          </a:p>
        </p:txBody>
      </p:sp>
      <p:sp>
        <p:nvSpPr>
          <p:cNvPr id="18" name="TextBox 17">
            <a:extLst>
              <a:ext uri="{FF2B5EF4-FFF2-40B4-BE49-F238E27FC236}">
                <a16:creationId xmlns:a16="http://schemas.microsoft.com/office/drawing/2014/main" id="{DEB3731D-A453-B9DE-F5C8-EE203A953BBB}"/>
              </a:ext>
            </a:extLst>
          </p:cNvPr>
          <p:cNvSpPr txBox="1"/>
          <p:nvPr/>
        </p:nvSpPr>
        <p:spPr>
          <a:xfrm>
            <a:off x="824095" y="4248048"/>
            <a:ext cx="10543809" cy="1477328"/>
          </a:xfrm>
          <a:prstGeom prst="rect">
            <a:avLst/>
          </a:prstGeom>
          <a:solidFill>
            <a:schemeClr val="accent4">
              <a:lumMod val="20000"/>
              <a:lumOff val="80000"/>
            </a:schemeClr>
          </a:solidFill>
        </p:spPr>
        <p:txBody>
          <a:bodyPr wrap="square" rtlCol="0">
            <a:spAutoFit/>
          </a:bodyPr>
          <a:lstStyle/>
          <a:p>
            <a:pPr algn="just"/>
            <a:r>
              <a:rPr lang="lt-LT" dirty="0">
                <a:solidFill>
                  <a:srgbClr val="FF0000"/>
                </a:solidFill>
                <a:effectLst/>
              </a:rPr>
              <a:t>SVARBU! </a:t>
            </a:r>
            <a:r>
              <a:rPr lang="lt-LT" dirty="0">
                <a:effectLst/>
              </a:rPr>
              <a:t>Srityje „Vidiniai dokumentai“ pateikiama informacija nėra viešai prieinama. Šioje srityje įkeliamas dokumentas, kuriame nurodoma kaina arba sąnaudos, kurios bus naudojamos vertinant, ar pasiūlyme nurodyta kaina arba sąnaudos nėra per didelės ir pirkimo vykdytojui nepriimtinos, kaip nustatyta Viešųjų pirkimų tarnybos direktoriaus 2024 m. lapkričio 29 d. įsakymo Nr. 1S-190 „D</a:t>
            </a:r>
            <a:r>
              <a:rPr lang="lt-LT" i="0" dirty="0">
                <a:effectLst/>
              </a:rPr>
              <a:t>ėl Skelbimų rengimo ir išsiuntimo skelbti Centrinės viešųjų pirkimų informacinės sistemos priemonėmis tvarkos aprašo patvirtinimo</a:t>
            </a:r>
            <a:r>
              <a:rPr lang="lt-LT" dirty="0">
                <a:effectLst/>
              </a:rPr>
              <a:t>“ 13 punkte</a:t>
            </a:r>
            <a:endParaRPr lang="en-US" dirty="0"/>
          </a:p>
        </p:txBody>
      </p:sp>
      <p:pic>
        <p:nvPicPr>
          <p:cNvPr id="4" name="Paveikslėlis 3">
            <a:extLst>
              <a:ext uri="{FF2B5EF4-FFF2-40B4-BE49-F238E27FC236}">
                <a16:creationId xmlns:a16="http://schemas.microsoft.com/office/drawing/2014/main" id="{57288D61-F9D2-78AB-E8CE-0ABC6E56EDE5}"/>
              </a:ext>
            </a:extLst>
          </p:cNvPr>
          <p:cNvPicPr>
            <a:picLocks noChangeAspect="1"/>
          </p:cNvPicPr>
          <p:nvPr/>
        </p:nvPicPr>
        <p:blipFill>
          <a:blip r:embed="rId3"/>
          <a:stretch>
            <a:fillRect/>
          </a:stretch>
        </p:blipFill>
        <p:spPr>
          <a:xfrm>
            <a:off x="824095" y="1329180"/>
            <a:ext cx="10543809" cy="2707270"/>
          </a:xfrm>
          <a:prstGeom prst="rect">
            <a:avLst/>
          </a:prstGeom>
        </p:spPr>
      </p:pic>
      <p:sp>
        <p:nvSpPr>
          <p:cNvPr id="23" name="Oval 3">
            <a:extLst>
              <a:ext uri="{FF2B5EF4-FFF2-40B4-BE49-F238E27FC236}">
                <a16:creationId xmlns:a16="http://schemas.microsoft.com/office/drawing/2014/main" id="{B4CDDFAE-0135-F834-603B-8C28455B4407}"/>
              </a:ext>
            </a:extLst>
          </p:cNvPr>
          <p:cNvSpPr/>
          <p:nvPr/>
        </p:nvSpPr>
        <p:spPr>
          <a:xfrm>
            <a:off x="9739884" y="1216581"/>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1</a:t>
            </a:r>
          </a:p>
        </p:txBody>
      </p:sp>
      <p:sp>
        <p:nvSpPr>
          <p:cNvPr id="24" name="Oval 4">
            <a:extLst>
              <a:ext uri="{FF2B5EF4-FFF2-40B4-BE49-F238E27FC236}">
                <a16:creationId xmlns:a16="http://schemas.microsoft.com/office/drawing/2014/main" id="{A6F28844-7249-91C1-F354-3A0717F57094}"/>
              </a:ext>
            </a:extLst>
          </p:cNvPr>
          <p:cNvSpPr/>
          <p:nvPr/>
        </p:nvSpPr>
        <p:spPr>
          <a:xfrm>
            <a:off x="9255252" y="2351387"/>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2</a:t>
            </a:r>
          </a:p>
        </p:txBody>
      </p:sp>
    </p:spTree>
    <p:extLst>
      <p:ext uri="{BB962C8B-B14F-4D97-AF65-F5344CB8AC3E}">
        <p14:creationId xmlns:p14="http://schemas.microsoft.com/office/powerpoint/2010/main" val="12361346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dirty="0"/>
              <a:t>Pirkimo kūrimas</a:t>
            </a:r>
            <a:endParaRPr lang="en-US" sz="3600" b="1" dirty="0"/>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34</a:t>
            </a:fld>
            <a:endParaRPr lang="en-US" dirty="0"/>
          </a:p>
        </p:txBody>
      </p:sp>
      <p:sp>
        <p:nvSpPr>
          <p:cNvPr id="9" name="TextBox 8">
            <a:extLst>
              <a:ext uri="{FF2B5EF4-FFF2-40B4-BE49-F238E27FC236}">
                <a16:creationId xmlns:a16="http://schemas.microsoft.com/office/drawing/2014/main" id="{91EF75E9-3CC6-C4F2-2C09-9CB74CB3A48D}"/>
              </a:ext>
            </a:extLst>
          </p:cNvPr>
          <p:cNvSpPr txBox="1"/>
          <p:nvPr/>
        </p:nvSpPr>
        <p:spPr>
          <a:xfrm>
            <a:off x="8471647" y="3797652"/>
            <a:ext cx="3218407" cy="1470849"/>
          </a:xfrm>
          <a:prstGeom prst="rect">
            <a:avLst/>
          </a:prstGeom>
          <a:solidFill>
            <a:schemeClr val="accent4">
              <a:lumMod val="20000"/>
              <a:lumOff val="80000"/>
            </a:schemeClr>
          </a:solidFill>
        </p:spPr>
        <p:txBody>
          <a:bodyPr wrap="square" lIns="91440" tIns="45720" rIns="91440" bIns="45720" rtlCol="0" anchor="t">
            <a:spAutoFit/>
          </a:bodyPr>
          <a:lstStyle/>
          <a:p>
            <a:r>
              <a:rPr lang="lt-LT" dirty="0">
                <a:solidFill>
                  <a:srgbClr val="FF0000"/>
                </a:solidFill>
              </a:rPr>
              <a:t>Pastaba.</a:t>
            </a:r>
            <a:r>
              <a:rPr lang="lt-LT" dirty="0"/>
              <a:t> Dokumentai į sritį „Vidiniai dokumentai“ keliami / koreguojami / naikinami  tokiu pačiu būdu, kaip ir pirkimo dokumentai (</a:t>
            </a:r>
            <a:r>
              <a:rPr lang="lt-LT" dirty="0">
                <a:hlinkClick r:id="rId3" action="ppaction://hlinksldjump"/>
              </a:rPr>
              <a:t>žr. 29-32 skaidres</a:t>
            </a:r>
            <a:r>
              <a:rPr lang="lt-LT" dirty="0"/>
              <a:t>)</a:t>
            </a:r>
            <a:endParaRPr lang="en-US" dirty="0"/>
          </a:p>
        </p:txBody>
      </p:sp>
      <p:pic>
        <p:nvPicPr>
          <p:cNvPr id="4" name="Paveikslėlis 3">
            <a:extLst>
              <a:ext uri="{FF2B5EF4-FFF2-40B4-BE49-F238E27FC236}">
                <a16:creationId xmlns:a16="http://schemas.microsoft.com/office/drawing/2014/main" id="{D9E4370C-4302-2E25-743D-1B7C01000A56}"/>
              </a:ext>
            </a:extLst>
          </p:cNvPr>
          <p:cNvPicPr>
            <a:picLocks noChangeAspect="1"/>
          </p:cNvPicPr>
          <p:nvPr/>
        </p:nvPicPr>
        <p:blipFill>
          <a:blip r:embed="rId4"/>
          <a:stretch>
            <a:fillRect/>
          </a:stretch>
        </p:blipFill>
        <p:spPr>
          <a:xfrm>
            <a:off x="671242" y="1257078"/>
            <a:ext cx="11018812" cy="1788625"/>
          </a:xfrm>
          <a:prstGeom prst="rect">
            <a:avLst/>
          </a:prstGeom>
        </p:spPr>
      </p:pic>
      <p:pic>
        <p:nvPicPr>
          <p:cNvPr id="6" name="Paveikslėlis 5">
            <a:extLst>
              <a:ext uri="{FF2B5EF4-FFF2-40B4-BE49-F238E27FC236}">
                <a16:creationId xmlns:a16="http://schemas.microsoft.com/office/drawing/2014/main" id="{F09B5A6D-9293-5EE9-230B-0F36D2FEBC0E}"/>
              </a:ext>
            </a:extLst>
          </p:cNvPr>
          <p:cNvPicPr>
            <a:picLocks noChangeAspect="1"/>
          </p:cNvPicPr>
          <p:nvPr/>
        </p:nvPicPr>
        <p:blipFill>
          <a:blip r:embed="rId5"/>
          <a:stretch>
            <a:fillRect/>
          </a:stretch>
        </p:blipFill>
        <p:spPr>
          <a:xfrm>
            <a:off x="671242" y="3164353"/>
            <a:ext cx="7800405" cy="3028094"/>
          </a:xfrm>
          <a:prstGeom prst="rect">
            <a:avLst/>
          </a:prstGeom>
        </p:spPr>
      </p:pic>
      <p:sp>
        <p:nvSpPr>
          <p:cNvPr id="8" name="Oval 3">
            <a:extLst>
              <a:ext uri="{FF2B5EF4-FFF2-40B4-BE49-F238E27FC236}">
                <a16:creationId xmlns:a16="http://schemas.microsoft.com/office/drawing/2014/main" id="{4219A560-C4C8-BBD6-980F-36F50320A246}"/>
              </a:ext>
            </a:extLst>
          </p:cNvPr>
          <p:cNvSpPr/>
          <p:nvPr/>
        </p:nvSpPr>
        <p:spPr>
          <a:xfrm>
            <a:off x="671242" y="4294352"/>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1</a:t>
            </a:r>
          </a:p>
        </p:txBody>
      </p:sp>
      <p:sp>
        <p:nvSpPr>
          <p:cNvPr id="11" name="Oval 3">
            <a:extLst>
              <a:ext uri="{FF2B5EF4-FFF2-40B4-BE49-F238E27FC236}">
                <a16:creationId xmlns:a16="http://schemas.microsoft.com/office/drawing/2014/main" id="{E9211597-B3C8-2D28-0E2A-DE873FF4A3F6}"/>
              </a:ext>
            </a:extLst>
          </p:cNvPr>
          <p:cNvSpPr/>
          <p:nvPr/>
        </p:nvSpPr>
        <p:spPr>
          <a:xfrm>
            <a:off x="4329129" y="4149028"/>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2</a:t>
            </a:r>
            <a:endParaRPr lang="en-GB" dirty="0">
              <a:solidFill>
                <a:schemeClr val="tx1"/>
              </a:solidFill>
            </a:endParaRPr>
          </a:p>
        </p:txBody>
      </p:sp>
      <p:sp>
        <p:nvSpPr>
          <p:cNvPr id="20" name="Oval 3">
            <a:extLst>
              <a:ext uri="{FF2B5EF4-FFF2-40B4-BE49-F238E27FC236}">
                <a16:creationId xmlns:a16="http://schemas.microsoft.com/office/drawing/2014/main" id="{6F0D1B54-34C5-0E25-9F70-2C2B1E7CA150}"/>
              </a:ext>
            </a:extLst>
          </p:cNvPr>
          <p:cNvSpPr/>
          <p:nvPr/>
        </p:nvSpPr>
        <p:spPr>
          <a:xfrm>
            <a:off x="552188" y="5425261"/>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3</a:t>
            </a:r>
            <a:endParaRPr lang="en-GB" dirty="0">
              <a:solidFill>
                <a:schemeClr val="tx1"/>
              </a:solidFill>
            </a:endParaRPr>
          </a:p>
        </p:txBody>
      </p:sp>
      <p:sp>
        <p:nvSpPr>
          <p:cNvPr id="22" name="Oval 3">
            <a:extLst>
              <a:ext uri="{FF2B5EF4-FFF2-40B4-BE49-F238E27FC236}">
                <a16:creationId xmlns:a16="http://schemas.microsoft.com/office/drawing/2014/main" id="{77342F88-9B26-81D6-96BF-A03705DB8764}"/>
              </a:ext>
            </a:extLst>
          </p:cNvPr>
          <p:cNvSpPr/>
          <p:nvPr/>
        </p:nvSpPr>
        <p:spPr>
          <a:xfrm>
            <a:off x="4717788" y="5387151"/>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4</a:t>
            </a:r>
            <a:endParaRPr lang="en-GB" dirty="0">
              <a:solidFill>
                <a:schemeClr val="tx1"/>
              </a:solidFill>
            </a:endParaRPr>
          </a:p>
        </p:txBody>
      </p:sp>
      <p:sp>
        <p:nvSpPr>
          <p:cNvPr id="23" name="Oval 3">
            <a:extLst>
              <a:ext uri="{FF2B5EF4-FFF2-40B4-BE49-F238E27FC236}">
                <a16:creationId xmlns:a16="http://schemas.microsoft.com/office/drawing/2014/main" id="{D1B5706E-6D0E-5C2E-3B65-98283DC04A81}"/>
              </a:ext>
            </a:extLst>
          </p:cNvPr>
          <p:cNvSpPr/>
          <p:nvPr/>
        </p:nvSpPr>
        <p:spPr>
          <a:xfrm>
            <a:off x="7400028" y="5579175"/>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5</a:t>
            </a:r>
            <a:endParaRPr lang="en-GB" dirty="0">
              <a:solidFill>
                <a:schemeClr val="tx1"/>
              </a:solidFill>
            </a:endParaRPr>
          </a:p>
        </p:txBody>
      </p:sp>
    </p:spTree>
    <p:extLst>
      <p:ext uri="{BB962C8B-B14F-4D97-AF65-F5344CB8AC3E}">
        <p14:creationId xmlns:p14="http://schemas.microsoft.com/office/powerpoint/2010/main" val="33506426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dirty="0"/>
              <a:t>Pirkimo kūrimas</a:t>
            </a:r>
            <a:endParaRPr lang="en-US" sz="3600" b="1" dirty="0"/>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35</a:t>
            </a:fld>
            <a:endParaRPr lang="en-US" dirty="0"/>
          </a:p>
        </p:txBody>
      </p:sp>
      <p:sp>
        <p:nvSpPr>
          <p:cNvPr id="9" name="TextBox 8">
            <a:extLst>
              <a:ext uri="{FF2B5EF4-FFF2-40B4-BE49-F238E27FC236}">
                <a16:creationId xmlns:a16="http://schemas.microsoft.com/office/drawing/2014/main" id="{91EF75E9-3CC6-C4F2-2C09-9CB74CB3A48D}"/>
              </a:ext>
            </a:extLst>
          </p:cNvPr>
          <p:cNvSpPr txBox="1"/>
          <p:nvPr/>
        </p:nvSpPr>
        <p:spPr>
          <a:xfrm>
            <a:off x="912988" y="1012825"/>
            <a:ext cx="4742745" cy="369332"/>
          </a:xfrm>
          <a:prstGeom prst="rect">
            <a:avLst/>
          </a:prstGeom>
          <a:noFill/>
        </p:spPr>
        <p:txBody>
          <a:bodyPr wrap="square" rtlCol="0">
            <a:spAutoFit/>
          </a:bodyPr>
          <a:lstStyle/>
          <a:p>
            <a:r>
              <a:rPr lang="lt-LT" dirty="0"/>
              <a:t>Sukurto pirkimo informaciją galima peržiūrėti:</a:t>
            </a:r>
            <a:endParaRPr lang="en-US" dirty="0"/>
          </a:p>
        </p:txBody>
      </p:sp>
      <p:sp>
        <p:nvSpPr>
          <p:cNvPr id="6" name="Oval 3">
            <a:extLst>
              <a:ext uri="{FF2B5EF4-FFF2-40B4-BE49-F238E27FC236}">
                <a16:creationId xmlns:a16="http://schemas.microsoft.com/office/drawing/2014/main" id="{6BC45D4D-AF09-ABC5-0764-797FCC157480}"/>
              </a:ext>
            </a:extLst>
          </p:cNvPr>
          <p:cNvSpPr/>
          <p:nvPr/>
        </p:nvSpPr>
        <p:spPr>
          <a:xfrm>
            <a:off x="355683" y="1284744"/>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1</a:t>
            </a:r>
          </a:p>
        </p:txBody>
      </p:sp>
      <p:pic>
        <p:nvPicPr>
          <p:cNvPr id="11" name="Paveikslėlis 10">
            <a:extLst>
              <a:ext uri="{FF2B5EF4-FFF2-40B4-BE49-F238E27FC236}">
                <a16:creationId xmlns:a16="http://schemas.microsoft.com/office/drawing/2014/main" id="{4C2902A9-7308-B7C7-2D92-19C5886D061D}"/>
              </a:ext>
            </a:extLst>
          </p:cNvPr>
          <p:cNvPicPr>
            <a:picLocks noChangeAspect="1"/>
          </p:cNvPicPr>
          <p:nvPr/>
        </p:nvPicPr>
        <p:blipFill>
          <a:blip r:embed="rId3"/>
          <a:stretch>
            <a:fillRect/>
          </a:stretch>
        </p:blipFill>
        <p:spPr>
          <a:xfrm>
            <a:off x="840315" y="1284235"/>
            <a:ext cx="9803899" cy="2410880"/>
          </a:xfrm>
          <a:prstGeom prst="rect">
            <a:avLst/>
          </a:prstGeom>
        </p:spPr>
      </p:pic>
      <p:sp>
        <p:nvSpPr>
          <p:cNvPr id="8" name="Oval 3">
            <a:extLst>
              <a:ext uri="{FF2B5EF4-FFF2-40B4-BE49-F238E27FC236}">
                <a16:creationId xmlns:a16="http://schemas.microsoft.com/office/drawing/2014/main" id="{AF6E2C8E-2610-5383-6634-10633964F81F}"/>
              </a:ext>
            </a:extLst>
          </p:cNvPr>
          <p:cNvSpPr/>
          <p:nvPr/>
        </p:nvSpPr>
        <p:spPr>
          <a:xfrm>
            <a:off x="358574" y="3149854"/>
            <a:ext cx="557305"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2</a:t>
            </a:r>
            <a:endParaRPr lang="en-GB" dirty="0">
              <a:solidFill>
                <a:schemeClr val="tx1"/>
              </a:solidFill>
            </a:endParaRPr>
          </a:p>
        </p:txBody>
      </p:sp>
      <p:pic>
        <p:nvPicPr>
          <p:cNvPr id="17" name="Paveikslėlis 16">
            <a:extLst>
              <a:ext uri="{FF2B5EF4-FFF2-40B4-BE49-F238E27FC236}">
                <a16:creationId xmlns:a16="http://schemas.microsoft.com/office/drawing/2014/main" id="{2694B6CC-F3F6-829E-86D8-A617CBE2516B}"/>
              </a:ext>
            </a:extLst>
          </p:cNvPr>
          <p:cNvPicPr>
            <a:picLocks noChangeAspect="1"/>
          </p:cNvPicPr>
          <p:nvPr/>
        </p:nvPicPr>
        <p:blipFill>
          <a:blip r:embed="rId4"/>
          <a:stretch>
            <a:fillRect/>
          </a:stretch>
        </p:blipFill>
        <p:spPr>
          <a:xfrm>
            <a:off x="912988" y="3787968"/>
            <a:ext cx="9614581" cy="3070032"/>
          </a:xfrm>
          <a:prstGeom prst="rect">
            <a:avLst/>
          </a:prstGeom>
        </p:spPr>
      </p:pic>
      <p:sp>
        <p:nvSpPr>
          <p:cNvPr id="14" name="Rectangle 10">
            <a:extLst>
              <a:ext uri="{FF2B5EF4-FFF2-40B4-BE49-F238E27FC236}">
                <a16:creationId xmlns:a16="http://schemas.microsoft.com/office/drawing/2014/main" id="{9ACFDE11-BE01-93F1-38C0-CD7E898F5669}"/>
              </a:ext>
            </a:extLst>
          </p:cNvPr>
          <p:cNvSpPr/>
          <p:nvPr/>
        </p:nvSpPr>
        <p:spPr>
          <a:xfrm>
            <a:off x="8945069" y="4155274"/>
            <a:ext cx="1507712" cy="154738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Oval 3">
            <a:extLst>
              <a:ext uri="{FF2B5EF4-FFF2-40B4-BE49-F238E27FC236}">
                <a16:creationId xmlns:a16="http://schemas.microsoft.com/office/drawing/2014/main" id="{692A7CB3-5716-3572-6AA9-C04848889D9A}"/>
              </a:ext>
            </a:extLst>
          </p:cNvPr>
          <p:cNvSpPr/>
          <p:nvPr/>
        </p:nvSpPr>
        <p:spPr>
          <a:xfrm>
            <a:off x="8610600" y="3749194"/>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3</a:t>
            </a:r>
            <a:endParaRPr lang="en-GB" dirty="0">
              <a:solidFill>
                <a:schemeClr val="tx1"/>
              </a:solidFill>
            </a:endParaRPr>
          </a:p>
        </p:txBody>
      </p:sp>
    </p:spTree>
    <p:extLst>
      <p:ext uri="{BB962C8B-B14F-4D97-AF65-F5344CB8AC3E}">
        <p14:creationId xmlns:p14="http://schemas.microsoft.com/office/powerpoint/2010/main" val="4437149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aveikslėlis 4">
            <a:extLst>
              <a:ext uri="{FF2B5EF4-FFF2-40B4-BE49-F238E27FC236}">
                <a16:creationId xmlns:a16="http://schemas.microsoft.com/office/drawing/2014/main" id="{06106373-88A3-90FE-9929-2B79EE7B151A}"/>
              </a:ext>
            </a:extLst>
          </p:cNvPr>
          <p:cNvPicPr>
            <a:picLocks noChangeAspect="1"/>
          </p:cNvPicPr>
          <p:nvPr/>
        </p:nvPicPr>
        <p:blipFill>
          <a:blip r:embed="rId3"/>
          <a:srcRect t="89925"/>
          <a:stretch/>
        </p:blipFill>
        <p:spPr>
          <a:xfrm>
            <a:off x="779930" y="3040197"/>
            <a:ext cx="10345269" cy="489924"/>
          </a:xfrm>
          <a:prstGeom prst="rect">
            <a:avLst/>
          </a:prstGeom>
        </p:spPr>
      </p:pic>
      <p:pic>
        <p:nvPicPr>
          <p:cNvPr id="10" name="Paveikslėlis 9"/>
          <p:cNvPicPr>
            <a:picLocks noChangeAspect="1"/>
          </p:cNvPicPr>
          <p:nvPr/>
        </p:nvPicPr>
        <p:blipFill rotWithShape="1">
          <a:blip r:embed="rId4"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Pirkimo kūrimas</a:t>
            </a:r>
            <a:endParaRPr lang="en-US" sz="3600" b="1"/>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36</a:t>
            </a:fld>
            <a:endParaRPr lang="en-US"/>
          </a:p>
        </p:txBody>
      </p:sp>
      <p:sp>
        <p:nvSpPr>
          <p:cNvPr id="25" name="TextBox 24">
            <a:extLst>
              <a:ext uri="{FF2B5EF4-FFF2-40B4-BE49-F238E27FC236}">
                <a16:creationId xmlns:a16="http://schemas.microsoft.com/office/drawing/2014/main" id="{D2C760D3-8B44-E912-4DFB-58BF86E23701}"/>
              </a:ext>
            </a:extLst>
          </p:cNvPr>
          <p:cNvSpPr txBox="1"/>
          <p:nvPr/>
        </p:nvSpPr>
        <p:spPr>
          <a:xfrm>
            <a:off x="779932" y="3651366"/>
            <a:ext cx="10345267" cy="646331"/>
          </a:xfrm>
          <a:prstGeom prst="rect">
            <a:avLst/>
          </a:prstGeom>
          <a:solidFill>
            <a:schemeClr val="accent4">
              <a:lumMod val="20000"/>
              <a:lumOff val="80000"/>
            </a:schemeClr>
          </a:solidFill>
        </p:spPr>
        <p:txBody>
          <a:bodyPr wrap="square" lIns="91440" tIns="45720" rIns="91440" bIns="45720" rtlCol="0" anchor="t">
            <a:spAutoFit/>
          </a:bodyPr>
          <a:lstStyle/>
          <a:p>
            <a:r>
              <a:rPr lang="lt-LT" dirty="0"/>
              <a:t>Įsitikinus, kad įkelti visi pirkimo dokumentai, pasirenkama užduotis „Paskelbti skelbimą apie pirkimą“. Skelbimo pildymo instrukciją rasite mokymo skaidrėse „Skelbimas apie pirkimą“ </a:t>
            </a:r>
            <a:endParaRPr lang="en-US" dirty="0"/>
          </a:p>
        </p:txBody>
      </p:sp>
      <p:pic>
        <p:nvPicPr>
          <p:cNvPr id="16" name="Paveikslėlis 15">
            <a:extLst>
              <a:ext uri="{FF2B5EF4-FFF2-40B4-BE49-F238E27FC236}">
                <a16:creationId xmlns:a16="http://schemas.microsoft.com/office/drawing/2014/main" id="{9B3A5B86-192E-E7BE-30D6-728A8543997C}"/>
              </a:ext>
            </a:extLst>
          </p:cNvPr>
          <p:cNvPicPr>
            <a:picLocks noChangeAspect="1"/>
          </p:cNvPicPr>
          <p:nvPr/>
        </p:nvPicPr>
        <p:blipFill>
          <a:blip r:embed="rId5"/>
          <a:stretch>
            <a:fillRect/>
          </a:stretch>
        </p:blipFill>
        <p:spPr>
          <a:xfrm>
            <a:off x="3218205" y="3309250"/>
            <a:ext cx="1425511" cy="231668"/>
          </a:xfrm>
          <a:prstGeom prst="rect">
            <a:avLst/>
          </a:prstGeom>
        </p:spPr>
      </p:pic>
      <p:pic>
        <p:nvPicPr>
          <p:cNvPr id="4" name="Paveikslėlis 3">
            <a:extLst>
              <a:ext uri="{FF2B5EF4-FFF2-40B4-BE49-F238E27FC236}">
                <a16:creationId xmlns:a16="http://schemas.microsoft.com/office/drawing/2014/main" id="{4C19324C-7CB4-D788-BAB4-4972FBCD31A2}"/>
              </a:ext>
            </a:extLst>
          </p:cNvPr>
          <p:cNvPicPr>
            <a:picLocks noChangeAspect="1"/>
          </p:cNvPicPr>
          <p:nvPr/>
        </p:nvPicPr>
        <p:blipFill>
          <a:blip r:embed="rId3"/>
          <a:srcRect b="62793"/>
          <a:stretch/>
        </p:blipFill>
        <p:spPr>
          <a:xfrm>
            <a:off x="779930" y="1238201"/>
            <a:ext cx="10336306" cy="1809270"/>
          </a:xfrm>
          <a:prstGeom prst="rect">
            <a:avLst/>
          </a:prstGeom>
        </p:spPr>
      </p:pic>
      <p:sp>
        <p:nvSpPr>
          <p:cNvPr id="2" name="TextBox 1">
            <a:extLst>
              <a:ext uri="{FF2B5EF4-FFF2-40B4-BE49-F238E27FC236}">
                <a16:creationId xmlns:a16="http://schemas.microsoft.com/office/drawing/2014/main" id="{74E7E3C8-D89E-F8E4-E937-118DC18DDF71}"/>
              </a:ext>
            </a:extLst>
          </p:cNvPr>
          <p:cNvSpPr txBox="1"/>
          <p:nvPr/>
        </p:nvSpPr>
        <p:spPr>
          <a:xfrm>
            <a:off x="779930" y="4519258"/>
            <a:ext cx="10336306" cy="646331"/>
          </a:xfrm>
          <a:prstGeom prst="rect">
            <a:avLst/>
          </a:prstGeom>
          <a:solidFill>
            <a:schemeClr val="accent4">
              <a:lumMod val="20000"/>
              <a:lumOff val="80000"/>
            </a:schemeClr>
          </a:solidFill>
        </p:spPr>
        <p:txBody>
          <a:bodyPr wrap="square" rtlCol="0">
            <a:spAutoFit/>
          </a:bodyPr>
          <a:lstStyle/>
          <a:p>
            <a:r>
              <a:rPr lang="lt-LT" dirty="0">
                <a:solidFill>
                  <a:srgbClr val="FF0000"/>
                </a:solidFill>
              </a:rPr>
              <a:t>SVARBU</a:t>
            </a:r>
            <a:r>
              <a:rPr lang="en-US" dirty="0">
                <a:solidFill>
                  <a:srgbClr val="FF0000"/>
                </a:solidFill>
              </a:rPr>
              <a:t>!</a:t>
            </a:r>
            <a:r>
              <a:rPr lang="lt-LT" dirty="0"/>
              <a:t> Supaprastinto pirkimo atveju pildoma Nacionalinio skelbimo apie pirkimą forma. Tarptautinio pirkimo atveju pildoma Skelbimo apie pirkimą forma</a:t>
            </a:r>
            <a:endParaRPr lang="en-US" dirty="0"/>
          </a:p>
        </p:txBody>
      </p:sp>
      <p:sp>
        <p:nvSpPr>
          <p:cNvPr id="11" name="TextBox 10">
            <a:extLst>
              <a:ext uri="{FF2B5EF4-FFF2-40B4-BE49-F238E27FC236}">
                <a16:creationId xmlns:a16="http://schemas.microsoft.com/office/drawing/2014/main" id="{60313653-7C6F-CA08-6FBD-852984481E6C}"/>
              </a:ext>
            </a:extLst>
          </p:cNvPr>
          <p:cNvSpPr txBox="1"/>
          <p:nvPr/>
        </p:nvSpPr>
        <p:spPr>
          <a:xfrm>
            <a:off x="779932" y="5332117"/>
            <a:ext cx="10345267" cy="646331"/>
          </a:xfrm>
          <a:prstGeom prst="rect">
            <a:avLst/>
          </a:prstGeom>
          <a:solidFill>
            <a:schemeClr val="accent4">
              <a:lumMod val="20000"/>
              <a:lumOff val="80000"/>
            </a:schemeClr>
          </a:solidFill>
        </p:spPr>
        <p:txBody>
          <a:bodyPr wrap="square" lIns="91440" tIns="45720" rIns="91440" bIns="45720" rtlCol="0" anchor="t">
            <a:spAutoFit/>
          </a:bodyPr>
          <a:lstStyle/>
          <a:p>
            <a:r>
              <a:rPr lang="lt-LT" dirty="0"/>
              <a:t>Po skelbimo paskelbimo laukiama tiekėjų paraiškų ir CVP IS yra matomas pirkimo statusas „Pasiūlymų teikimas“</a:t>
            </a:r>
            <a:endParaRPr lang="en-US" dirty="0"/>
          </a:p>
        </p:txBody>
      </p:sp>
    </p:spTree>
    <p:extLst>
      <p:ext uri="{BB962C8B-B14F-4D97-AF65-F5344CB8AC3E}">
        <p14:creationId xmlns:p14="http://schemas.microsoft.com/office/powerpoint/2010/main" val="20222675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dirty="0"/>
              <a:t>Susipažinimas su paraiškomis</a:t>
            </a:r>
            <a:endParaRPr lang="en-US" sz="3600" b="1" dirty="0"/>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37</a:t>
            </a:fld>
            <a:endParaRPr lang="en-US" dirty="0"/>
          </a:p>
        </p:txBody>
      </p:sp>
      <p:sp>
        <p:nvSpPr>
          <p:cNvPr id="19" name="TextBox 18">
            <a:extLst>
              <a:ext uri="{FF2B5EF4-FFF2-40B4-BE49-F238E27FC236}">
                <a16:creationId xmlns:a16="http://schemas.microsoft.com/office/drawing/2014/main" id="{D68D5DD5-6128-009B-904A-EDA625A50593}"/>
              </a:ext>
            </a:extLst>
          </p:cNvPr>
          <p:cNvSpPr txBox="1"/>
          <p:nvPr/>
        </p:nvSpPr>
        <p:spPr>
          <a:xfrm>
            <a:off x="824289" y="3884839"/>
            <a:ext cx="10325491" cy="369332"/>
          </a:xfrm>
          <a:prstGeom prst="rect">
            <a:avLst/>
          </a:prstGeom>
          <a:solidFill>
            <a:schemeClr val="accent4">
              <a:lumMod val="20000"/>
              <a:lumOff val="80000"/>
            </a:schemeClr>
          </a:solidFill>
        </p:spPr>
        <p:txBody>
          <a:bodyPr wrap="square" rtlCol="0">
            <a:spAutoFit/>
          </a:bodyPr>
          <a:lstStyle/>
          <a:p>
            <a:r>
              <a:rPr lang="lt-LT" dirty="0"/>
              <a:t>Suėjus „Susipažinimo su pasiūlymais“ terminui, pasirenkama užduotis „Susipažinti su pasiūlymais“</a:t>
            </a:r>
            <a:endParaRPr lang="en-US" dirty="0"/>
          </a:p>
        </p:txBody>
      </p:sp>
      <p:pic>
        <p:nvPicPr>
          <p:cNvPr id="4" name="Paveikslėlis 3">
            <a:extLst>
              <a:ext uri="{FF2B5EF4-FFF2-40B4-BE49-F238E27FC236}">
                <a16:creationId xmlns:a16="http://schemas.microsoft.com/office/drawing/2014/main" id="{B0240DA1-5BE8-6F18-F340-38F47147931F}"/>
              </a:ext>
            </a:extLst>
          </p:cNvPr>
          <p:cNvPicPr>
            <a:picLocks noChangeAspect="1"/>
          </p:cNvPicPr>
          <p:nvPr/>
        </p:nvPicPr>
        <p:blipFill>
          <a:blip r:embed="rId3"/>
          <a:stretch>
            <a:fillRect/>
          </a:stretch>
        </p:blipFill>
        <p:spPr>
          <a:xfrm>
            <a:off x="824290" y="1138429"/>
            <a:ext cx="10990774" cy="2547269"/>
          </a:xfrm>
          <a:prstGeom prst="rect">
            <a:avLst/>
          </a:prstGeom>
        </p:spPr>
      </p:pic>
    </p:spTree>
    <p:extLst>
      <p:ext uri="{BB962C8B-B14F-4D97-AF65-F5344CB8AC3E}">
        <p14:creationId xmlns:p14="http://schemas.microsoft.com/office/powerpoint/2010/main" val="364756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aveikslėlis 5">
            <a:extLst>
              <a:ext uri="{FF2B5EF4-FFF2-40B4-BE49-F238E27FC236}">
                <a16:creationId xmlns:a16="http://schemas.microsoft.com/office/drawing/2014/main" id="{EDC21CE9-B166-0F64-6C4E-11049B197854}"/>
              </a:ext>
            </a:extLst>
          </p:cNvPr>
          <p:cNvPicPr>
            <a:picLocks noChangeAspect="1"/>
          </p:cNvPicPr>
          <p:nvPr/>
        </p:nvPicPr>
        <p:blipFill>
          <a:blip r:embed="rId2"/>
          <a:stretch>
            <a:fillRect/>
          </a:stretch>
        </p:blipFill>
        <p:spPr>
          <a:xfrm>
            <a:off x="800037" y="1487968"/>
            <a:ext cx="11040847" cy="2686351"/>
          </a:xfrm>
          <a:prstGeom prst="rect">
            <a:avLst/>
          </a:prstGeom>
        </p:spPr>
      </p:pic>
      <p:pic>
        <p:nvPicPr>
          <p:cNvPr id="11" name="Paveikslėlis 10">
            <a:extLst>
              <a:ext uri="{FF2B5EF4-FFF2-40B4-BE49-F238E27FC236}">
                <a16:creationId xmlns:a16="http://schemas.microsoft.com/office/drawing/2014/main" id="{16EE628B-287C-7581-3A15-20FF0C57CAB7}"/>
              </a:ext>
            </a:extLst>
          </p:cNvPr>
          <p:cNvPicPr>
            <a:picLocks noChangeAspect="1"/>
          </p:cNvPicPr>
          <p:nvPr/>
        </p:nvPicPr>
        <p:blipFill>
          <a:blip r:embed="rId3"/>
          <a:stretch>
            <a:fillRect/>
          </a:stretch>
        </p:blipFill>
        <p:spPr>
          <a:xfrm>
            <a:off x="8415891" y="2210511"/>
            <a:ext cx="3353613" cy="1838705"/>
          </a:xfrm>
          <a:prstGeom prst="rect">
            <a:avLst/>
          </a:prstGeom>
        </p:spPr>
      </p:pic>
      <p:pic>
        <p:nvPicPr>
          <p:cNvPr id="10" name="Paveikslėlis 9"/>
          <p:cNvPicPr>
            <a:picLocks noChangeAspect="1"/>
          </p:cNvPicPr>
          <p:nvPr/>
        </p:nvPicPr>
        <p:blipFill rotWithShape="1">
          <a:blip r:embed="rId4"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dirty="0"/>
              <a:t>Susipažinimas su paraiškomis</a:t>
            </a:r>
            <a:endParaRPr lang="en-US" sz="3600" b="1" dirty="0"/>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38</a:t>
            </a:fld>
            <a:endParaRPr lang="en-US" dirty="0"/>
          </a:p>
        </p:txBody>
      </p:sp>
      <p:sp>
        <p:nvSpPr>
          <p:cNvPr id="19" name="TextBox 18">
            <a:extLst>
              <a:ext uri="{FF2B5EF4-FFF2-40B4-BE49-F238E27FC236}">
                <a16:creationId xmlns:a16="http://schemas.microsoft.com/office/drawing/2014/main" id="{D68D5DD5-6128-009B-904A-EDA625A50593}"/>
              </a:ext>
            </a:extLst>
          </p:cNvPr>
          <p:cNvSpPr txBox="1"/>
          <p:nvPr/>
        </p:nvSpPr>
        <p:spPr>
          <a:xfrm>
            <a:off x="754185" y="1048768"/>
            <a:ext cx="7982409" cy="369332"/>
          </a:xfrm>
          <a:prstGeom prst="rect">
            <a:avLst/>
          </a:prstGeom>
          <a:noFill/>
        </p:spPr>
        <p:txBody>
          <a:bodyPr wrap="square" rtlCol="0">
            <a:spAutoFit/>
          </a:bodyPr>
          <a:lstStyle/>
          <a:p>
            <a:r>
              <a:rPr lang="lt-LT" dirty="0"/>
              <a:t>Užduoties „Susipažinti su pasiūlymais“ vykdymas, kai pirkime nėra gauta paraiškų:</a:t>
            </a:r>
            <a:endParaRPr lang="en-US" dirty="0"/>
          </a:p>
        </p:txBody>
      </p:sp>
      <p:pic>
        <p:nvPicPr>
          <p:cNvPr id="4" name="Paveikslėlis 3">
            <a:extLst>
              <a:ext uri="{FF2B5EF4-FFF2-40B4-BE49-F238E27FC236}">
                <a16:creationId xmlns:a16="http://schemas.microsoft.com/office/drawing/2014/main" id="{A5EAA0CE-ADE6-B39B-F96D-ED0A6A928185}"/>
              </a:ext>
            </a:extLst>
          </p:cNvPr>
          <p:cNvPicPr>
            <a:picLocks noChangeAspect="1"/>
          </p:cNvPicPr>
          <p:nvPr/>
        </p:nvPicPr>
        <p:blipFill>
          <a:blip r:embed="rId5"/>
          <a:stretch>
            <a:fillRect/>
          </a:stretch>
        </p:blipFill>
        <p:spPr>
          <a:xfrm>
            <a:off x="8805927" y="933667"/>
            <a:ext cx="2963577" cy="965509"/>
          </a:xfrm>
          <a:prstGeom prst="rect">
            <a:avLst/>
          </a:prstGeom>
        </p:spPr>
      </p:pic>
      <p:pic>
        <p:nvPicPr>
          <p:cNvPr id="20" name="Paveikslėlis 19">
            <a:extLst>
              <a:ext uri="{FF2B5EF4-FFF2-40B4-BE49-F238E27FC236}">
                <a16:creationId xmlns:a16="http://schemas.microsoft.com/office/drawing/2014/main" id="{D0F3DE52-AB3F-8BE1-0329-11292DF8E0D8}"/>
              </a:ext>
            </a:extLst>
          </p:cNvPr>
          <p:cNvPicPr>
            <a:picLocks noChangeAspect="1"/>
          </p:cNvPicPr>
          <p:nvPr/>
        </p:nvPicPr>
        <p:blipFill>
          <a:blip r:embed="rId6"/>
          <a:stretch>
            <a:fillRect/>
          </a:stretch>
        </p:blipFill>
        <p:spPr>
          <a:xfrm>
            <a:off x="6202495" y="4402716"/>
            <a:ext cx="5682052" cy="1501796"/>
          </a:xfrm>
          <a:prstGeom prst="rect">
            <a:avLst/>
          </a:prstGeom>
        </p:spPr>
      </p:pic>
      <p:sp>
        <p:nvSpPr>
          <p:cNvPr id="21" name="Oval 3">
            <a:extLst>
              <a:ext uri="{FF2B5EF4-FFF2-40B4-BE49-F238E27FC236}">
                <a16:creationId xmlns:a16="http://schemas.microsoft.com/office/drawing/2014/main" id="{15B9FAD7-2785-E0D9-133B-63E2C236E6C6}"/>
              </a:ext>
            </a:extLst>
          </p:cNvPr>
          <p:cNvSpPr/>
          <p:nvPr/>
        </p:nvSpPr>
        <p:spPr>
          <a:xfrm>
            <a:off x="4503073" y="3412570"/>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1</a:t>
            </a:r>
          </a:p>
        </p:txBody>
      </p:sp>
      <p:sp>
        <p:nvSpPr>
          <p:cNvPr id="22" name="Oval 3">
            <a:extLst>
              <a:ext uri="{FF2B5EF4-FFF2-40B4-BE49-F238E27FC236}">
                <a16:creationId xmlns:a16="http://schemas.microsoft.com/office/drawing/2014/main" id="{AE2054A2-F792-821C-F66C-B664C87DCAC9}"/>
              </a:ext>
            </a:extLst>
          </p:cNvPr>
          <p:cNvSpPr/>
          <p:nvPr/>
        </p:nvSpPr>
        <p:spPr>
          <a:xfrm>
            <a:off x="10287715" y="1023171"/>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2</a:t>
            </a:r>
            <a:endParaRPr lang="en-GB" dirty="0">
              <a:solidFill>
                <a:schemeClr val="tx1"/>
              </a:solidFill>
            </a:endParaRPr>
          </a:p>
        </p:txBody>
      </p:sp>
      <p:sp>
        <p:nvSpPr>
          <p:cNvPr id="24" name="Oval 3">
            <a:extLst>
              <a:ext uri="{FF2B5EF4-FFF2-40B4-BE49-F238E27FC236}">
                <a16:creationId xmlns:a16="http://schemas.microsoft.com/office/drawing/2014/main" id="{DA1E1412-12E5-3A75-8022-CC751892DD77}"/>
              </a:ext>
            </a:extLst>
          </p:cNvPr>
          <p:cNvSpPr/>
          <p:nvPr/>
        </p:nvSpPr>
        <p:spPr>
          <a:xfrm>
            <a:off x="269553" y="3932127"/>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4</a:t>
            </a:r>
            <a:endParaRPr lang="en-GB" dirty="0">
              <a:solidFill>
                <a:schemeClr val="tx1"/>
              </a:solidFill>
            </a:endParaRPr>
          </a:p>
        </p:txBody>
      </p:sp>
      <p:sp>
        <p:nvSpPr>
          <p:cNvPr id="25" name="Oval 3">
            <a:extLst>
              <a:ext uri="{FF2B5EF4-FFF2-40B4-BE49-F238E27FC236}">
                <a16:creationId xmlns:a16="http://schemas.microsoft.com/office/drawing/2014/main" id="{7F09BF4F-709A-B6CD-8E4D-2AC3707DDCCA}"/>
              </a:ext>
            </a:extLst>
          </p:cNvPr>
          <p:cNvSpPr/>
          <p:nvPr/>
        </p:nvSpPr>
        <p:spPr>
          <a:xfrm>
            <a:off x="8011710" y="3065180"/>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3</a:t>
            </a:r>
            <a:endParaRPr lang="en-GB" dirty="0">
              <a:solidFill>
                <a:schemeClr val="tx1"/>
              </a:solidFill>
            </a:endParaRPr>
          </a:p>
        </p:txBody>
      </p:sp>
      <p:sp>
        <p:nvSpPr>
          <p:cNvPr id="28" name="TextBox 27">
            <a:extLst>
              <a:ext uri="{FF2B5EF4-FFF2-40B4-BE49-F238E27FC236}">
                <a16:creationId xmlns:a16="http://schemas.microsoft.com/office/drawing/2014/main" id="{26B1AA4D-C976-93EE-9325-DC7862EB1FB9}"/>
              </a:ext>
            </a:extLst>
          </p:cNvPr>
          <p:cNvSpPr txBox="1"/>
          <p:nvPr/>
        </p:nvSpPr>
        <p:spPr>
          <a:xfrm>
            <a:off x="1330479" y="6182505"/>
            <a:ext cx="8903647" cy="646331"/>
          </a:xfrm>
          <a:prstGeom prst="rect">
            <a:avLst/>
          </a:prstGeom>
          <a:solidFill>
            <a:schemeClr val="accent4">
              <a:lumMod val="20000"/>
              <a:lumOff val="80000"/>
            </a:schemeClr>
          </a:solidFill>
        </p:spPr>
        <p:txBody>
          <a:bodyPr wrap="square" rtlCol="0">
            <a:spAutoFit/>
          </a:bodyPr>
          <a:lstStyle/>
          <a:p>
            <a:r>
              <a:rPr lang="lt-LT" dirty="0"/>
              <a:t>Tarptautinių pirkimų atveju pasirenkama užduotis „Paskelbti skelbimą apie sutarties skyrimą (pirkimo nutraukimą)“</a:t>
            </a:r>
            <a:endParaRPr lang="en-US" dirty="0"/>
          </a:p>
        </p:txBody>
      </p:sp>
      <p:cxnSp>
        <p:nvCxnSpPr>
          <p:cNvPr id="29" name="Straight Arrow Connector 2">
            <a:extLst>
              <a:ext uri="{FF2B5EF4-FFF2-40B4-BE49-F238E27FC236}">
                <a16:creationId xmlns:a16="http://schemas.microsoft.com/office/drawing/2014/main" id="{82CC244B-D342-8E1C-DD78-401E183F9F94}"/>
              </a:ext>
            </a:extLst>
          </p:cNvPr>
          <p:cNvCxnSpPr>
            <a:cxnSpLocks/>
          </p:cNvCxnSpPr>
          <p:nvPr/>
        </p:nvCxnSpPr>
        <p:spPr>
          <a:xfrm flipV="1">
            <a:off x="7398893" y="5853175"/>
            <a:ext cx="957511" cy="31089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32" name="Paveikslėlis 31">
            <a:extLst>
              <a:ext uri="{FF2B5EF4-FFF2-40B4-BE49-F238E27FC236}">
                <a16:creationId xmlns:a16="http://schemas.microsoft.com/office/drawing/2014/main" id="{8C4F49F2-B083-5E11-58E1-819B2EB21C58}"/>
              </a:ext>
            </a:extLst>
          </p:cNvPr>
          <p:cNvPicPr>
            <a:picLocks noChangeAspect="1"/>
          </p:cNvPicPr>
          <p:nvPr/>
        </p:nvPicPr>
        <p:blipFill>
          <a:blip r:embed="rId7"/>
          <a:stretch>
            <a:fillRect/>
          </a:stretch>
        </p:blipFill>
        <p:spPr>
          <a:xfrm>
            <a:off x="6313357" y="5533312"/>
            <a:ext cx="889484" cy="148247"/>
          </a:xfrm>
          <a:prstGeom prst="rect">
            <a:avLst/>
          </a:prstGeom>
        </p:spPr>
      </p:pic>
      <p:pic>
        <p:nvPicPr>
          <p:cNvPr id="17" name="Picture 16">
            <a:extLst>
              <a:ext uri="{FF2B5EF4-FFF2-40B4-BE49-F238E27FC236}">
                <a16:creationId xmlns:a16="http://schemas.microsoft.com/office/drawing/2014/main" id="{D1B99995-ED9B-E369-4290-5CF37E68E83C}"/>
              </a:ext>
            </a:extLst>
          </p:cNvPr>
          <p:cNvPicPr>
            <a:picLocks noChangeAspect="1"/>
          </p:cNvPicPr>
          <p:nvPr/>
        </p:nvPicPr>
        <p:blipFill>
          <a:blip r:embed="rId8"/>
          <a:stretch>
            <a:fillRect/>
          </a:stretch>
        </p:blipFill>
        <p:spPr>
          <a:xfrm>
            <a:off x="8521456" y="5748058"/>
            <a:ext cx="1349290" cy="134648"/>
          </a:xfrm>
          <a:prstGeom prst="rect">
            <a:avLst/>
          </a:prstGeom>
        </p:spPr>
      </p:pic>
      <p:pic>
        <p:nvPicPr>
          <p:cNvPr id="41" name="Picture 40">
            <a:extLst>
              <a:ext uri="{FF2B5EF4-FFF2-40B4-BE49-F238E27FC236}">
                <a16:creationId xmlns:a16="http://schemas.microsoft.com/office/drawing/2014/main" id="{4CF67000-4DCE-41E4-6A6D-117FF1404712}"/>
              </a:ext>
            </a:extLst>
          </p:cNvPr>
          <p:cNvPicPr>
            <a:picLocks noChangeAspect="1"/>
          </p:cNvPicPr>
          <p:nvPr/>
        </p:nvPicPr>
        <p:blipFill>
          <a:blip r:embed="rId9"/>
          <a:stretch>
            <a:fillRect/>
          </a:stretch>
        </p:blipFill>
        <p:spPr>
          <a:xfrm>
            <a:off x="8520420" y="5691756"/>
            <a:ext cx="1012801" cy="202560"/>
          </a:xfrm>
          <a:prstGeom prst="rect">
            <a:avLst/>
          </a:prstGeom>
        </p:spPr>
      </p:pic>
      <p:pic>
        <p:nvPicPr>
          <p:cNvPr id="45" name="Picture 44">
            <a:extLst>
              <a:ext uri="{FF2B5EF4-FFF2-40B4-BE49-F238E27FC236}">
                <a16:creationId xmlns:a16="http://schemas.microsoft.com/office/drawing/2014/main" id="{F76D9D53-5D16-6F4B-8DC1-2040E7D16750}"/>
              </a:ext>
            </a:extLst>
          </p:cNvPr>
          <p:cNvPicPr>
            <a:picLocks noChangeAspect="1"/>
          </p:cNvPicPr>
          <p:nvPr/>
        </p:nvPicPr>
        <p:blipFill>
          <a:blip r:embed="rId10"/>
          <a:stretch>
            <a:fillRect/>
          </a:stretch>
        </p:blipFill>
        <p:spPr>
          <a:xfrm>
            <a:off x="8511582" y="5528088"/>
            <a:ext cx="885949" cy="139972"/>
          </a:xfrm>
          <a:prstGeom prst="rect">
            <a:avLst/>
          </a:prstGeom>
        </p:spPr>
      </p:pic>
      <p:pic>
        <p:nvPicPr>
          <p:cNvPr id="47" name="Picture 46">
            <a:extLst>
              <a:ext uri="{FF2B5EF4-FFF2-40B4-BE49-F238E27FC236}">
                <a16:creationId xmlns:a16="http://schemas.microsoft.com/office/drawing/2014/main" id="{DBC587C2-6252-31BE-FB4B-999DCD2337AE}"/>
              </a:ext>
            </a:extLst>
          </p:cNvPr>
          <p:cNvPicPr>
            <a:picLocks noChangeAspect="1"/>
          </p:cNvPicPr>
          <p:nvPr/>
        </p:nvPicPr>
        <p:blipFill>
          <a:blip r:embed="rId10"/>
          <a:stretch>
            <a:fillRect/>
          </a:stretch>
        </p:blipFill>
        <p:spPr>
          <a:xfrm>
            <a:off x="9148959" y="5533311"/>
            <a:ext cx="885949" cy="143613"/>
          </a:xfrm>
          <a:prstGeom prst="rect">
            <a:avLst/>
          </a:prstGeom>
        </p:spPr>
      </p:pic>
      <p:sp>
        <p:nvSpPr>
          <p:cNvPr id="27" name="Rectangle 10">
            <a:extLst>
              <a:ext uri="{FF2B5EF4-FFF2-40B4-BE49-F238E27FC236}">
                <a16:creationId xmlns:a16="http://schemas.microsoft.com/office/drawing/2014/main" id="{73C25A4F-C58C-E294-4A21-9AA6C97E70FB}"/>
              </a:ext>
            </a:extLst>
          </p:cNvPr>
          <p:cNvSpPr/>
          <p:nvPr/>
        </p:nvSpPr>
        <p:spPr>
          <a:xfrm>
            <a:off x="8465765" y="5681560"/>
            <a:ext cx="1462009" cy="22295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3" name="Picture 42">
            <a:extLst>
              <a:ext uri="{FF2B5EF4-FFF2-40B4-BE49-F238E27FC236}">
                <a16:creationId xmlns:a16="http://schemas.microsoft.com/office/drawing/2014/main" id="{78173C84-CC50-F6D4-A263-D8A762F6C7BE}"/>
              </a:ext>
            </a:extLst>
          </p:cNvPr>
          <p:cNvPicPr>
            <a:picLocks noChangeAspect="1"/>
          </p:cNvPicPr>
          <p:nvPr/>
        </p:nvPicPr>
        <p:blipFill>
          <a:blip r:embed="rId11"/>
          <a:stretch>
            <a:fillRect/>
          </a:stretch>
        </p:blipFill>
        <p:spPr>
          <a:xfrm>
            <a:off x="8552235" y="5508500"/>
            <a:ext cx="969555" cy="150007"/>
          </a:xfrm>
          <a:prstGeom prst="rect">
            <a:avLst/>
          </a:prstGeom>
        </p:spPr>
      </p:pic>
      <p:pic>
        <p:nvPicPr>
          <p:cNvPr id="16" name="Paveikslėlis 15">
            <a:extLst>
              <a:ext uri="{FF2B5EF4-FFF2-40B4-BE49-F238E27FC236}">
                <a16:creationId xmlns:a16="http://schemas.microsoft.com/office/drawing/2014/main" id="{939E59C3-6905-DB9C-500C-1A5154936179}"/>
              </a:ext>
            </a:extLst>
          </p:cNvPr>
          <p:cNvPicPr>
            <a:picLocks noChangeAspect="1"/>
          </p:cNvPicPr>
          <p:nvPr/>
        </p:nvPicPr>
        <p:blipFill>
          <a:blip r:embed="rId12"/>
          <a:stretch>
            <a:fillRect/>
          </a:stretch>
        </p:blipFill>
        <p:spPr>
          <a:xfrm>
            <a:off x="10599364" y="1418100"/>
            <a:ext cx="693467" cy="384048"/>
          </a:xfrm>
          <a:prstGeom prst="rect">
            <a:avLst/>
          </a:prstGeom>
        </p:spPr>
      </p:pic>
      <p:pic>
        <p:nvPicPr>
          <p:cNvPr id="23" name="Paveikslėlis 22">
            <a:extLst>
              <a:ext uri="{FF2B5EF4-FFF2-40B4-BE49-F238E27FC236}">
                <a16:creationId xmlns:a16="http://schemas.microsoft.com/office/drawing/2014/main" id="{38FC03D4-FD54-326B-F549-0C421C3A2C93}"/>
              </a:ext>
            </a:extLst>
          </p:cNvPr>
          <p:cNvPicPr>
            <a:picLocks noChangeAspect="1"/>
          </p:cNvPicPr>
          <p:nvPr/>
        </p:nvPicPr>
        <p:blipFill>
          <a:blip r:embed="rId13"/>
          <a:stretch>
            <a:fillRect/>
          </a:stretch>
        </p:blipFill>
        <p:spPr>
          <a:xfrm>
            <a:off x="800037" y="4316175"/>
            <a:ext cx="5310178" cy="1724473"/>
          </a:xfrm>
          <a:prstGeom prst="rect">
            <a:avLst/>
          </a:prstGeom>
        </p:spPr>
      </p:pic>
    </p:spTree>
    <p:extLst>
      <p:ext uri="{BB962C8B-B14F-4D97-AF65-F5344CB8AC3E}">
        <p14:creationId xmlns:p14="http://schemas.microsoft.com/office/powerpoint/2010/main" val="35736238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dirty="0"/>
              <a:t>Susipažinimas su paraiškomis</a:t>
            </a:r>
            <a:endParaRPr lang="en-US" sz="3600" b="1" dirty="0"/>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39</a:t>
            </a:fld>
            <a:endParaRPr lang="en-US" dirty="0"/>
          </a:p>
        </p:txBody>
      </p:sp>
      <p:sp>
        <p:nvSpPr>
          <p:cNvPr id="19" name="TextBox 18">
            <a:extLst>
              <a:ext uri="{FF2B5EF4-FFF2-40B4-BE49-F238E27FC236}">
                <a16:creationId xmlns:a16="http://schemas.microsoft.com/office/drawing/2014/main" id="{D68D5DD5-6128-009B-904A-EDA625A50593}"/>
              </a:ext>
            </a:extLst>
          </p:cNvPr>
          <p:cNvSpPr txBox="1"/>
          <p:nvPr/>
        </p:nvSpPr>
        <p:spPr>
          <a:xfrm>
            <a:off x="1019995" y="5089485"/>
            <a:ext cx="3838119" cy="923330"/>
          </a:xfrm>
          <a:prstGeom prst="rect">
            <a:avLst/>
          </a:prstGeom>
          <a:solidFill>
            <a:schemeClr val="accent4">
              <a:lumMod val="20000"/>
              <a:lumOff val="80000"/>
            </a:schemeClr>
          </a:solidFill>
        </p:spPr>
        <p:txBody>
          <a:bodyPr wrap="square" rtlCol="0">
            <a:spAutoFit/>
          </a:bodyPr>
          <a:lstStyle/>
          <a:p>
            <a:r>
              <a:rPr lang="lt-LT" dirty="0">
                <a:solidFill>
                  <a:srgbClr val="000000"/>
                </a:solidFill>
              </a:rPr>
              <a:t>Pagal nutylėjimą sistema pažymi visas paraiškas</a:t>
            </a:r>
            <a:r>
              <a:rPr lang="en-US" dirty="0">
                <a:solidFill>
                  <a:srgbClr val="000000"/>
                </a:solidFill>
              </a:rPr>
              <a:t>. </a:t>
            </a:r>
            <a:r>
              <a:rPr lang="en-US" dirty="0">
                <a:solidFill>
                  <a:srgbClr val="FF0000"/>
                </a:solidFill>
              </a:rPr>
              <a:t>SVARBU!</a:t>
            </a:r>
            <a:r>
              <a:rPr lang="en-US" dirty="0">
                <a:solidFill>
                  <a:srgbClr val="000000"/>
                </a:solidFill>
              </a:rPr>
              <a:t> N</a:t>
            </a:r>
            <a:r>
              <a:rPr lang="lt-LT" dirty="0">
                <a:solidFill>
                  <a:srgbClr val="000000"/>
                </a:solidFill>
              </a:rPr>
              <a:t>epažymėtos paraiškos automatiškai bus atmestos</a:t>
            </a:r>
            <a:endParaRPr lang="lt-LT" dirty="0">
              <a:ea typeface="Calibri"/>
              <a:cs typeface="Calibri"/>
            </a:endParaRPr>
          </a:p>
        </p:txBody>
      </p:sp>
      <p:sp>
        <p:nvSpPr>
          <p:cNvPr id="11" name="TextBox 10">
            <a:extLst>
              <a:ext uri="{FF2B5EF4-FFF2-40B4-BE49-F238E27FC236}">
                <a16:creationId xmlns:a16="http://schemas.microsoft.com/office/drawing/2014/main" id="{FAAF5CE9-AE4C-BFDF-32E9-93AE4805C7C0}"/>
              </a:ext>
            </a:extLst>
          </p:cNvPr>
          <p:cNvSpPr txBox="1"/>
          <p:nvPr/>
        </p:nvSpPr>
        <p:spPr>
          <a:xfrm>
            <a:off x="1030692" y="985616"/>
            <a:ext cx="9884748" cy="369332"/>
          </a:xfrm>
          <a:prstGeom prst="rect">
            <a:avLst/>
          </a:prstGeom>
          <a:noFill/>
        </p:spPr>
        <p:txBody>
          <a:bodyPr wrap="square" rtlCol="0">
            <a:spAutoFit/>
          </a:bodyPr>
          <a:lstStyle/>
          <a:p>
            <a:r>
              <a:rPr lang="lt-LT" dirty="0"/>
              <a:t>Užduoties „Susipažinti su pasiūlymais“ vykdymas, kai tiekėjai pateikė paraiškas:</a:t>
            </a:r>
          </a:p>
        </p:txBody>
      </p:sp>
      <p:pic>
        <p:nvPicPr>
          <p:cNvPr id="12" name="Paveikslėlis 11">
            <a:extLst>
              <a:ext uri="{FF2B5EF4-FFF2-40B4-BE49-F238E27FC236}">
                <a16:creationId xmlns:a16="http://schemas.microsoft.com/office/drawing/2014/main" id="{DDA4C87F-EB35-3C53-D101-8785995DF95C}"/>
              </a:ext>
            </a:extLst>
          </p:cNvPr>
          <p:cNvPicPr>
            <a:picLocks noChangeAspect="1"/>
          </p:cNvPicPr>
          <p:nvPr/>
        </p:nvPicPr>
        <p:blipFill>
          <a:blip r:embed="rId3"/>
          <a:stretch>
            <a:fillRect/>
          </a:stretch>
        </p:blipFill>
        <p:spPr>
          <a:xfrm>
            <a:off x="1030692" y="1279419"/>
            <a:ext cx="8680952" cy="3810066"/>
          </a:xfrm>
          <a:prstGeom prst="rect">
            <a:avLst/>
          </a:prstGeom>
        </p:spPr>
      </p:pic>
      <p:sp>
        <p:nvSpPr>
          <p:cNvPr id="8" name="Oval 4">
            <a:extLst>
              <a:ext uri="{FF2B5EF4-FFF2-40B4-BE49-F238E27FC236}">
                <a16:creationId xmlns:a16="http://schemas.microsoft.com/office/drawing/2014/main" id="{E1D87AAA-348D-F963-53BA-D1492252FD80}"/>
              </a:ext>
            </a:extLst>
          </p:cNvPr>
          <p:cNvSpPr/>
          <p:nvPr/>
        </p:nvSpPr>
        <p:spPr>
          <a:xfrm>
            <a:off x="4373482" y="4378570"/>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2</a:t>
            </a:r>
          </a:p>
        </p:txBody>
      </p:sp>
      <p:sp>
        <p:nvSpPr>
          <p:cNvPr id="6" name="Oval 3">
            <a:extLst>
              <a:ext uri="{FF2B5EF4-FFF2-40B4-BE49-F238E27FC236}">
                <a16:creationId xmlns:a16="http://schemas.microsoft.com/office/drawing/2014/main" id="{5882653F-5DD1-8421-B349-A4004D29FCDD}"/>
              </a:ext>
            </a:extLst>
          </p:cNvPr>
          <p:cNvSpPr/>
          <p:nvPr/>
        </p:nvSpPr>
        <p:spPr>
          <a:xfrm>
            <a:off x="1746367" y="387798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1</a:t>
            </a:r>
          </a:p>
        </p:txBody>
      </p:sp>
      <p:cxnSp>
        <p:nvCxnSpPr>
          <p:cNvPr id="9" name="Straight Arrow Connector 2">
            <a:extLst>
              <a:ext uri="{FF2B5EF4-FFF2-40B4-BE49-F238E27FC236}">
                <a16:creationId xmlns:a16="http://schemas.microsoft.com/office/drawing/2014/main" id="{B4CA59AA-8E75-7F31-6357-62F0B95A5DB7}"/>
              </a:ext>
            </a:extLst>
          </p:cNvPr>
          <p:cNvCxnSpPr>
            <a:cxnSpLocks/>
          </p:cNvCxnSpPr>
          <p:nvPr/>
        </p:nvCxnSpPr>
        <p:spPr>
          <a:xfrm flipV="1">
            <a:off x="1773417" y="4425470"/>
            <a:ext cx="457582" cy="67429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14" name="Paveikslėlis 13">
            <a:extLst>
              <a:ext uri="{FF2B5EF4-FFF2-40B4-BE49-F238E27FC236}">
                <a16:creationId xmlns:a16="http://schemas.microsoft.com/office/drawing/2014/main" id="{119E2FC7-627D-CEE9-7385-D3D855484796}"/>
              </a:ext>
            </a:extLst>
          </p:cNvPr>
          <p:cNvPicPr>
            <a:picLocks noChangeAspect="1"/>
          </p:cNvPicPr>
          <p:nvPr/>
        </p:nvPicPr>
        <p:blipFill>
          <a:blip r:embed="rId4"/>
          <a:stretch>
            <a:fillRect/>
          </a:stretch>
        </p:blipFill>
        <p:spPr>
          <a:xfrm>
            <a:off x="4952727" y="5089485"/>
            <a:ext cx="4762322" cy="1596399"/>
          </a:xfrm>
          <a:prstGeom prst="rect">
            <a:avLst/>
          </a:prstGeom>
        </p:spPr>
      </p:pic>
      <p:sp>
        <p:nvSpPr>
          <p:cNvPr id="23" name="Oval 4">
            <a:extLst>
              <a:ext uri="{FF2B5EF4-FFF2-40B4-BE49-F238E27FC236}">
                <a16:creationId xmlns:a16="http://schemas.microsoft.com/office/drawing/2014/main" id="{868E5DE0-6653-4571-0726-9A642443A8A3}"/>
              </a:ext>
            </a:extLst>
          </p:cNvPr>
          <p:cNvSpPr/>
          <p:nvPr/>
        </p:nvSpPr>
        <p:spPr>
          <a:xfrm>
            <a:off x="4615798" y="6232633"/>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3</a:t>
            </a:r>
            <a:endParaRPr lang="en-GB" dirty="0">
              <a:solidFill>
                <a:schemeClr val="tx1"/>
              </a:solidFill>
            </a:endParaRPr>
          </a:p>
        </p:txBody>
      </p:sp>
    </p:spTree>
    <p:extLst>
      <p:ext uri="{BB962C8B-B14F-4D97-AF65-F5344CB8AC3E}">
        <p14:creationId xmlns:p14="http://schemas.microsoft.com/office/powerpoint/2010/main" val="8842353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847532" y="327803"/>
            <a:ext cx="10515600" cy="545034"/>
          </a:xfrm>
        </p:spPr>
        <p:txBody>
          <a:bodyPr>
            <a:noAutofit/>
          </a:bodyPr>
          <a:lstStyle/>
          <a:p>
            <a:pPr algn="ctr"/>
            <a:r>
              <a:rPr kumimoji="0" lang="lt-LT" sz="3600" b="1" i="0" u="none" strike="noStrike" kern="1200" cap="none" spc="0" normalizeH="0" baseline="0" noProof="0">
                <a:ln>
                  <a:noFill/>
                </a:ln>
                <a:solidFill>
                  <a:prstClr val="black"/>
                </a:solidFill>
                <a:effectLst/>
                <a:uLnTx/>
                <a:uFillTx/>
                <a:latin typeface="Calibri Light"/>
                <a:ea typeface="+mj-ea"/>
                <a:cs typeface="+mj-cs"/>
              </a:rPr>
              <a:t>Prisijungimas prie CVP IS</a:t>
            </a:r>
            <a:endParaRPr lang="en-US" sz="3600" b="1">
              <a:solidFill>
                <a:srgbClr val="FF0000"/>
              </a:solidFill>
            </a:endParaRPr>
          </a:p>
        </p:txBody>
      </p:sp>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graphicFrame>
        <p:nvGraphicFramePr>
          <p:cNvPr id="6" name="Diagram 5"/>
          <p:cNvGraphicFramePr/>
          <p:nvPr/>
        </p:nvGraphicFramePr>
        <p:xfrm>
          <a:off x="6617973" y="5971271"/>
          <a:ext cx="875763" cy="73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a:extLst>
              <a:ext uri="{FF2B5EF4-FFF2-40B4-BE49-F238E27FC236}">
                <a16:creationId xmlns:a16="http://schemas.microsoft.com/office/drawing/2014/main" id="{6C28AB28-D980-0AD8-A0D9-27D5AB6ED154}"/>
              </a:ext>
            </a:extLst>
          </p:cNvPr>
          <p:cNvSpPr txBox="1"/>
          <p:nvPr/>
        </p:nvSpPr>
        <p:spPr>
          <a:xfrm>
            <a:off x="1362635" y="925754"/>
            <a:ext cx="9601199" cy="369332"/>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a:ea typeface="+mn-ea"/>
                <a:cs typeface="+mn-cs"/>
              </a:rPr>
              <a:t>Įveskite </a:t>
            </a:r>
            <a:r>
              <a:rPr kumimoji="0" lang="lt-LT" sz="1800" b="0" i="0" u="none" strike="noStrike" kern="1200" cap="none" spc="0" normalizeH="0" baseline="0">
                <a:ln>
                  <a:noFill/>
                </a:ln>
                <a:solidFill>
                  <a:prstClr val="black"/>
                </a:solidFill>
                <a:effectLst/>
                <a:uLnTx/>
                <a:uFillTx/>
                <a:latin typeface="Calibri"/>
                <a:ea typeface="+mn-ea"/>
                <a:cs typeface="+mn-cs"/>
              </a:rPr>
              <a:t>naudotojo vardą (1), slaptažodį </a:t>
            </a:r>
            <a:r>
              <a:rPr kumimoji="0" lang="en-US" sz="1800" b="0" i="0" u="none" strike="noStrike" kern="1200" cap="none" spc="0" normalizeH="0" baseline="0" noProof="0">
                <a:ln>
                  <a:noFill/>
                </a:ln>
                <a:solidFill>
                  <a:prstClr val="black"/>
                </a:solidFill>
                <a:effectLst/>
                <a:uLnTx/>
                <a:uFillTx/>
                <a:latin typeface="Calibri"/>
                <a:ea typeface="+mn-ea"/>
                <a:cs typeface="+mn-cs"/>
              </a:rPr>
              <a:t>(2)</a:t>
            </a:r>
            <a:endParaRPr kumimoji="0" lang="en-US" sz="1800" b="0" i="0" u="none" strike="noStrike" kern="1200" cap="none" spc="0" normalizeH="0" baseline="0" noProof="0">
              <a:ln>
                <a:noFill/>
              </a:ln>
              <a:solidFill>
                <a:srgbClr val="FF0000"/>
              </a:solidFill>
              <a:effectLst/>
              <a:uLnTx/>
              <a:uFillTx/>
              <a:latin typeface="Calibri"/>
              <a:ea typeface="+mn-ea"/>
              <a:cs typeface="+mn-cs"/>
            </a:endParaRPr>
          </a:p>
        </p:txBody>
      </p:sp>
      <p:sp>
        <p:nvSpPr>
          <p:cNvPr id="3" name="Slide Number Placeholder 2">
            <a:extLst>
              <a:ext uri="{FF2B5EF4-FFF2-40B4-BE49-F238E27FC236}">
                <a16:creationId xmlns:a16="http://schemas.microsoft.com/office/drawing/2014/main" id="{2F3C07D3-6A47-0F5B-7D1E-A0C828DF32C7}"/>
              </a:ext>
            </a:extLst>
          </p:cNvPr>
          <p:cNvSpPr>
            <a:spLocks noGrp="1"/>
          </p:cNvSpPr>
          <p:nvPr>
            <p:ph type="sldNum" sz="quarter" idx="12"/>
          </p:nvPr>
        </p:nvSpPr>
        <p:spPr/>
        <p:txBody>
          <a:bodyPr/>
          <a:lstStyle/>
          <a:p>
            <a:fld id="{49EC5416-78B8-4F37-B286-A40543F63F6D}" type="slidenum">
              <a:rPr lang="en-US" smtClean="0"/>
              <a:pPr/>
              <a:t>4</a:t>
            </a:fld>
            <a:endParaRPr lang="en-US"/>
          </a:p>
        </p:txBody>
      </p:sp>
      <p:pic>
        <p:nvPicPr>
          <p:cNvPr id="4" name="Picture 3" descr="A screenshot of a computer&#10;&#10;AI-generated content may be incorrect.">
            <a:extLst>
              <a:ext uri="{FF2B5EF4-FFF2-40B4-BE49-F238E27FC236}">
                <a16:creationId xmlns:a16="http://schemas.microsoft.com/office/drawing/2014/main" id="{36234A87-ECD5-7129-DA19-B35FCEC633AF}"/>
              </a:ext>
            </a:extLst>
          </p:cNvPr>
          <p:cNvPicPr>
            <a:picLocks noChangeAspect="1"/>
          </p:cNvPicPr>
          <p:nvPr/>
        </p:nvPicPr>
        <p:blipFill>
          <a:blip r:embed="rId9"/>
          <a:stretch>
            <a:fillRect/>
          </a:stretch>
        </p:blipFill>
        <p:spPr>
          <a:xfrm>
            <a:off x="1378324" y="1700771"/>
            <a:ext cx="8281148" cy="3456458"/>
          </a:xfrm>
          <a:prstGeom prst="rect">
            <a:avLst/>
          </a:prstGeom>
        </p:spPr>
      </p:pic>
    </p:spTree>
    <p:extLst>
      <p:ext uri="{BB962C8B-B14F-4D97-AF65-F5344CB8AC3E}">
        <p14:creationId xmlns:p14="http://schemas.microsoft.com/office/powerpoint/2010/main" val="11370658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dirty="0"/>
              <a:t>Susipažinimas su paraiškomis</a:t>
            </a:r>
            <a:endParaRPr lang="en-US" sz="3600" b="1" dirty="0"/>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40</a:t>
            </a:fld>
            <a:endParaRPr lang="en-US" dirty="0"/>
          </a:p>
        </p:txBody>
      </p:sp>
      <p:sp>
        <p:nvSpPr>
          <p:cNvPr id="19" name="TextBox 18">
            <a:extLst>
              <a:ext uri="{FF2B5EF4-FFF2-40B4-BE49-F238E27FC236}">
                <a16:creationId xmlns:a16="http://schemas.microsoft.com/office/drawing/2014/main" id="{D68D5DD5-6128-009B-904A-EDA625A50593}"/>
              </a:ext>
            </a:extLst>
          </p:cNvPr>
          <p:cNvSpPr txBox="1"/>
          <p:nvPr/>
        </p:nvSpPr>
        <p:spPr>
          <a:xfrm>
            <a:off x="1142363" y="6192013"/>
            <a:ext cx="6161102" cy="369332"/>
          </a:xfrm>
          <a:prstGeom prst="rect">
            <a:avLst/>
          </a:prstGeom>
          <a:solidFill>
            <a:schemeClr val="accent4">
              <a:lumMod val="20000"/>
              <a:lumOff val="80000"/>
            </a:schemeClr>
          </a:solidFill>
        </p:spPr>
        <p:txBody>
          <a:bodyPr wrap="square" rtlCol="0">
            <a:spAutoFit/>
          </a:bodyPr>
          <a:lstStyle/>
          <a:p>
            <a:r>
              <a:rPr lang="lt-LT" dirty="0"/>
              <a:t>Pasirenkama užduotis „Patikrinkite interesų konfliktą“</a:t>
            </a:r>
            <a:endParaRPr lang="en-US" dirty="0"/>
          </a:p>
        </p:txBody>
      </p:sp>
      <p:sp>
        <p:nvSpPr>
          <p:cNvPr id="21" name="Oval 3">
            <a:extLst>
              <a:ext uri="{FF2B5EF4-FFF2-40B4-BE49-F238E27FC236}">
                <a16:creationId xmlns:a16="http://schemas.microsoft.com/office/drawing/2014/main" id="{6D22B7F0-316B-8B37-9EBA-8B82A33F554E}"/>
              </a:ext>
            </a:extLst>
          </p:cNvPr>
          <p:cNvSpPr/>
          <p:nvPr/>
        </p:nvSpPr>
        <p:spPr>
          <a:xfrm>
            <a:off x="478434" y="1005374"/>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1</a:t>
            </a:r>
          </a:p>
        </p:txBody>
      </p:sp>
      <p:pic>
        <p:nvPicPr>
          <p:cNvPr id="6" name="Paveikslėlis 5">
            <a:extLst>
              <a:ext uri="{FF2B5EF4-FFF2-40B4-BE49-F238E27FC236}">
                <a16:creationId xmlns:a16="http://schemas.microsoft.com/office/drawing/2014/main" id="{F9FDB2A6-1480-44CB-89DE-9B18EF5DE7E6}"/>
              </a:ext>
            </a:extLst>
          </p:cNvPr>
          <p:cNvPicPr>
            <a:picLocks noChangeAspect="1"/>
          </p:cNvPicPr>
          <p:nvPr/>
        </p:nvPicPr>
        <p:blipFill>
          <a:blip r:embed="rId3"/>
          <a:stretch>
            <a:fillRect/>
          </a:stretch>
        </p:blipFill>
        <p:spPr>
          <a:xfrm>
            <a:off x="1013012" y="1120504"/>
            <a:ext cx="9798423" cy="2879452"/>
          </a:xfrm>
          <a:prstGeom prst="rect">
            <a:avLst/>
          </a:prstGeom>
        </p:spPr>
      </p:pic>
      <p:pic>
        <p:nvPicPr>
          <p:cNvPr id="4" name="Paveikslėlis 3">
            <a:extLst>
              <a:ext uri="{FF2B5EF4-FFF2-40B4-BE49-F238E27FC236}">
                <a16:creationId xmlns:a16="http://schemas.microsoft.com/office/drawing/2014/main" id="{3F670D58-23D4-73B9-56F6-0B66683BA87E}"/>
              </a:ext>
            </a:extLst>
          </p:cNvPr>
          <p:cNvPicPr>
            <a:picLocks noChangeAspect="1"/>
          </p:cNvPicPr>
          <p:nvPr/>
        </p:nvPicPr>
        <p:blipFill>
          <a:blip r:embed="rId4"/>
          <a:stretch>
            <a:fillRect/>
          </a:stretch>
        </p:blipFill>
        <p:spPr>
          <a:xfrm>
            <a:off x="1013012" y="3999956"/>
            <a:ext cx="9798423" cy="2217729"/>
          </a:xfrm>
          <a:prstGeom prst="rect">
            <a:avLst/>
          </a:prstGeom>
        </p:spPr>
      </p:pic>
      <p:sp>
        <p:nvSpPr>
          <p:cNvPr id="25" name="Oval 3">
            <a:extLst>
              <a:ext uri="{FF2B5EF4-FFF2-40B4-BE49-F238E27FC236}">
                <a16:creationId xmlns:a16="http://schemas.microsoft.com/office/drawing/2014/main" id="{6BF10161-0468-C1C6-20C5-B5BA5ACD9FBA}"/>
              </a:ext>
            </a:extLst>
          </p:cNvPr>
          <p:cNvSpPr/>
          <p:nvPr/>
        </p:nvSpPr>
        <p:spPr>
          <a:xfrm>
            <a:off x="2261475" y="5549516"/>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2</a:t>
            </a:r>
            <a:endParaRPr lang="en-GB" dirty="0">
              <a:solidFill>
                <a:schemeClr val="tx1"/>
              </a:solidFill>
            </a:endParaRPr>
          </a:p>
        </p:txBody>
      </p:sp>
      <p:sp>
        <p:nvSpPr>
          <p:cNvPr id="5" name="Rectangle 10">
            <a:extLst>
              <a:ext uri="{FF2B5EF4-FFF2-40B4-BE49-F238E27FC236}">
                <a16:creationId xmlns:a16="http://schemas.microsoft.com/office/drawing/2014/main" id="{3C8FD791-BB60-BCE8-E1C2-8075711FDF37}"/>
              </a:ext>
            </a:extLst>
          </p:cNvPr>
          <p:cNvSpPr/>
          <p:nvPr/>
        </p:nvSpPr>
        <p:spPr>
          <a:xfrm>
            <a:off x="1082994" y="1066692"/>
            <a:ext cx="318346" cy="322730"/>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1409504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dirty="0"/>
              <a:t>Susipažinimas su paraiškomis</a:t>
            </a:r>
            <a:endParaRPr lang="en-US" sz="3600" b="1" dirty="0"/>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41</a:t>
            </a:fld>
            <a:endParaRPr lang="en-US" dirty="0"/>
          </a:p>
        </p:txBody>
      </p:sp>
      <p:sp>
        <p:nvSpPr>
          <p:cNvPr id="6" name="TextBox 5">
            <a:extLst>
              <a:ext uri="{FF2B5EF4-FFF2-40B4-BE49-F238E27FC236}">
                <a16:creationId xmlns:a16="http://schemas.microsoft.com/office/drawing/2014/main" id="{0A5E1F05-4933-3EFA-4460-E0467E175D4D}"/>
              </a:ext>
            </a:extLst>
          </p:cNvPr>
          <p:cNvSpPr txBox="1"/>
          <p:nvPr/>
        </p:nvSpPr>
        <p:spPr>
          <a:xfrm>
            <a:off x="2516572" y="3918386"/>
            <a:ext cx="5100919" cy="1200329"/>
          </a:xfrm>
          <a:prstGeom prst="rect">
            <a:avLst/>
          </a:prstGeom>
          <a:solidFill>
            <a:schemeClr val="accent4">
              <a:lumMod val="20000"/>
              <a:lumOff val="80000"/>
            </a:schemeClr>
          </a:solidFill>
        </p:spPr>
        <p:txBody>
          <a:bodyPr wrap="square" rtlCol="0">
            <a:spAutoFit/>
          </a:bodyPr>
          <a:lstStyle/>
          <a:p>
            <a:r>
              <a:rPr lang="lt-LT" dirty="0"/>
              <a:t>Susipažinus, pasirenkama „Priimti“. </a:t>
            </a:r>
            <a:r>
              <a:rPr lang="lt-LT" b="0" i="0" dirty="0">
                <a:solidFill>
                  <a:srgbClr val="0D0D0D"/>
                </a:solidFill>
                <a:effectLst/>
                <a:latin typeface="ui-sans-serif"/>
              </a:rPr>
              <a:t>Jei pažymima „Atmesti“, paskirtas asmuo nebegali dalyvauti pirkimo procese, ir pirkimo vykdytojas privalo paskirti kitą vertintoją</a:t>
            </a:r>
            <a:endParaRPr lang="lt-LT" dirty="0"/>
          </a:p>
        </p:txBody>
      </p:sp>
      <p:pic>
        <p:nvPicPr>
          <p:cNvPr id="4" name="Paveikslėlis 3">
            <a:extLst>
              <a:ext uri="{FF2B5EF4-FFF2-40B4-BE49-F238E27FC236}">
                <a16:creationId xmlns:a16="http://schemas.microsoft.com/office/drawing/2014/main" id="{2903386E-41AC-FCB2-833E-5CAE9B6AF067}"/>
              </a:ext>
            </a:extLst>
          </p:cNvPr>
          <p:cNvPicPr>
            <a:picLocks noChangeAspect="1"/>
          </p:cNvPicPr>
          <p:nvPr/>
        </p:nvPicPr>
        <p:blipFill>
          <a:blip r:embed="rId3"/>
          <a:stretch>
            <a:fillRect/>
          </a:stretch>
        </p:blipFill>
        <p:spPr>
          <a:xfrm>
            <a:off x="1073784" y="1045312"/>
            <a:ext cx="9345723" cy="2908337"/>
          </a:xfrm>
          <a:prstGeom prst="rect">
            <a:avLst/>
          </a:prstGeom>
        </p:spPr>
      </p:pic>
      <p:sp>
        <p:nvSpPr>
          <p:cNvPr id="23" name="Oval 4">
            <a:extLst>
              <a:ext uri="{FF2B5EF4-FFF2-40B4-BE49-F238E27FC236}">
                <a16:creationId xmlns:a16="http://schemas.microsoft.com/office/drawing/2014/main" id="{868E5DE0-6653-4571-0726-9A642443A8A3}"/>
              </a:ext>
            </a:extLst>
          </p:cNvPr>
          <p:cNvSpPr/>
          <p:nvPr/>
        </p:nvSpPr>
        <p:spPr>
          <a:xfrm>
            <a:off x="626616" y="284297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1</a:t>
            </a:r>
            <a:endParaRPr lang="en-GB" dirty="0">
              <a:solidFill>
                <a:schemeClr val="tx1"/>
              </a:solidFill>
            </a:endParaRPr>
          </a:p>
        </p:txBody>
      </p:sp>
      <p:sp>
        <p:nvSpPr>
          <p:cNvPr id="8" name="Oval 4">
            <a:extLst>
              <a:ext uri="{FF2B5EF4-FFF2-40B4-BE49-F238E27FC236}">
                <a16:creationId xmlns:a16="http://schemas.microsoft.com/office/drawing/2014/main" id="{E1D87AAA-348D-F963-53BA-D1492252FD80}"/>
              </a:ext>
            </a:extLst>
          </p:cNvPr>
          <p:cNvSpPr/>
          <p:nvPr/>
        </p:nvSpPr>
        <p:spPr>
          <a:xfrm>
            <a:off x="9179552" y="3111682"/>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2</a:t>
            </a:r>
          </a:p>
        </p:txBody>
      </p:sp>
      <p:cxnSp>
        <p:nvCxnSpPr>
          <p:cNvPr id="9" name="Straight Arrow Connector 2">
            <a:extLst>
              <a:ext uri="{FF2B5EF4-FFF2-40B4-BE49-F238E27FC236}">
                <a16:creationId xmlns:a16="http://schemas.microsoft.com/office/drawing/2014/main" id="{B4CA59AA-8E75-7F31-6357-62F0B95A5DB7}"/>
              </a:ext>
            </a:extLst>
          </p:cNvPr>
          <p:cNvCxnSpPr>
            <a:cxnSpLocks/>
          </p:cNvCxnSpPr>
          <p:nvPr/>
        </p:nvCxnSpPr>
        <p:spPr>
          <a:xfrm flipH="1" flipV="1">
            <a:off x="1330960" y="3429000"/>
            <a:ext cx="1185612" cy="92784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426180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dirty="0"/>
              <a:t>Susipažinimas su paraiškomis</a:t>
            </a:r>
            <a:endParaRPr lang="en-US" sz="3600" b="1" dirty="0"/>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42</a:t>
            </a:fld>
            <a:endParaRPr lang="en-US" dirty="0"/>
          </a:p>
        </p:txBody>
      </p:sp>
      <p:pic>
        <p:nvPicPr>
          <p:cNvPr id="9" name="Paveikslėlis 8">
            <a:extLst>
              <a:ext uri="{FF2B5EF4-FFF2-40B4-BE49-F238E27FC236}">
                <a16:creationId xmlns:a16="http://schemas.microsoft.com/office/drawing/2014/main" id="{07E5CCF0-D85B-479E-A73E-CC2AACDD860E}"/>
              </a:ext>
            </a:extLst>
          </p:cNvPr>
          <p:cNvPicPr>
            <a:picLocks noChangeAspect="1"/>
          </p:cNvPicPr>
          <p:nvPr/>
        </p:nvPicPr>
        <p:blipFill>
          <a:blip r:embed="rId4"/>
          <a:stretch>
            <a:fillRect/>
          </a:stretch>
        </p:blipFill>
        <p:spPr>
          <a:xfrm>
            <a:off x="1183343" y="1270732"/>
            <a:ext cx="10649948" cy="2301471"/>
          </a:xfrm>
          <a:prstGeom prst="rect">
            <a:avLst/>
          </a:prstGeom>
        </p:spPr>
      </p:pic>
      <p:cxnSp>
        <p:nvCxnSpPr>
          <p:cNvPr id="12" name="Straight Arrow Connector 2">
            <a:extLst>
              <a:ext uri="{FF2B5EF4-FFF2-40B4-BE49-F238E27FC236}">
                <a16:creationId xmlns:a16="http://schemas.microsoft.com/office/drawing/2014/main" id="{B71C9393-22DD-C4D2-164F-025367D50F21}"/>
              </a:ext>
            </a:extLst>
          </p:cNvPr>
          <p:cNvCxnSpPr>
            <a:cxnSpLocks/>
            <a:stCxn id="11" idx="1"/>
          </p:cNvCxnSpPr>
          <p:nvPr/>
        </p:nvCxnSpPr>
        <p:spPr>
          <a:xfrm flipH="1">
            <a:off x="5105402" y="1986100"/>
            <a:ext cx="990598" cy="1192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7" name="Oval 3">
            <a:extLst>
              <a:ext uri="{FF2B5EF4-FFF2-40B4-BE49-F238E27FC236}">
                <a16:creationId xmlns:a16="http://schemas.microsoft.com/office/drawing/2014/main" id="{3B4F9F74-E6A4-61AD-F1DE-FB6B96D00AC0}"/>
              </a:ext>
            </a:extLst>
          </p:cNvPr>
          <p:cNvSpPr/>
          <p:nvPr/>
        </p:nvSpPr>
        <p:spPr>
          <a:xfrm>
            <a:off x="698711" y="1036448"/>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1</a:t>
            </a:r>
          </a:p>
        </p:txBody>
      </p:sp>
      <p:sp>
        <p:nvSpPr>
          <p:cNvPr id="11" name="TextBox 10">
            <a:extLst>
              <a:ext uri="{FF2B5EF4-FFF2-40B4-BE49-F238E27FC236}">
                <a16:creationId xmlns:a16="http://schemas.microsoft.com/office/drawing/2014/main" id="{F39F230C-D1CE-BC1F-8422-434C14DF3871}"/>
              </a:ext>
            </a:extLst>
          </p:cNvPr>
          <p:cNvSpPr txBox="1"/>
          <p:nvPr/>
        </p:nvSpPr>
        <p:spPr>
          <a:xfrm>
            <a:off x="6096000" y="1662934"/>
            <a:ext cx="5374341" cy="646331"/>
          </a:xfrm>
          <a:prstGeom prst="rect">
            <a:avLst/>
          </a:prstGeom>
          <a:solidFill>
            <a:schemeClr val="accent4">
              <a:lumMod val="20000"/>
              <a:lumOff val="80000"/>
            </a:schemeClr>
          </a:solidFill>
        </p:spPr>
        <p:txBody>
          <a:bodyPr wrap="square">
            <a:spAutoFit/>
          </a:bodyPr>
          <a:lstStyle/>
          <a:p>
            <a:r>
              <a:rPr lang="lt-LT" dirty="0"/>
              <a:t>Pranešimas, kad paskirtas asmuo gali </a:t>
            </a:r>
            <a:r>
              <a:rPr lang="lt-LT" b="0" i="0" dirty="0">
                <a:solidFill>
                  <a:srgbClr val="0D0D0D"/>
                </a:solidFill>
                <a:effectLst/>
                <a:latin typeface="ui-sans-serif"/>
              </a:rPr>
              <a:t>dalyvauti pirkimo procese ir vertinti gautas paraiškas</a:t>
            </a:r>
            <a:endParaRPr lang="en-US" dirty="0"/>
          </a:p>
        </p:txBody>
      </p:sp>
      <p:pic>
        <p:nvPicPr>
          <p:cNvPr id="14" name="Paveikslėlis 13">
            <a:extLst>
              <a:ext uri="{FF2B5EF4-FFF2-40B4-BE49-F238E27FC236}">
                <a16:creationId xmlns:a16="http://schemas.microsoft.com/office/drawing/2014/main" id="{E2BDC09C-B5D2-C41A-503C-06B8DB5B1100}"/>
              </a:ext>
            </a:extLst>
          </p:cNvPr>
          <p:cNvPicPr>
            <a:picLocks noChangeAspect="1"/>
          </p:cNvPicPr>
          <p:nvPr/>
        </p:nvPicPr>
        <p:blipFill>
          <a:blip r:embed="rId5"/>
          <a:stretch>
            <a:fillRect/>
          </a:stretch>
        </p:blipFill>
        <p:spPr>
          <a:xfrm>
            <a:off x="1183343" y="3704507"/>
            <a:ext cx="10649948" cy="2474748"/>
          </a:xfrm>
          <a:prstGeom prst="rect">
            <a:avLst/>
          </a:prstGeom>
        </p:spPr>
      </p:pic>
      <p:sp>
        <p:nvSpPr>
          <p:cNvPr id="31" name="Oval 3">
            <a:extLst>
              <a:ext uri="{FF2B5EF4-FFF2-40B4-BE49-F238E27FC236}">
                <a16:creationId xmlns:a16="http://schemas.microsoft.com/office/drawing/2014/main" id="{29E623B9-A017-699D-531B-E73EDC2813E1}"/>
              </a:ext>
            </a:extLst>
          </p:cNvPr>
          <p:cNvSpPr/>
          <p:nvPr/>
        </p:nvSpPr>
        <p:spPr>
          <a:xfrm>
            <a:off x="2681821" y="5377426"/>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2</a:t>
            </a:r>
            <a:endParaRPr lang="en-GB" dirty="0">
              <a:solidFill>
                <a:schemeClr val="tx1"/>
              </a:solidFill>
            </a:endParaRPr>
          </a:p>
        </p:txBody>
      </p:sp>
      <p:sp>
        <p:nvSpPr>
          <p:cNvPr id="24" name="TextBox 23">
            <a:extLst>
              <a:ext uri="{FF2B5EF4-FFF2-40B4-BE49-F238E27FC236}">
                <a16:creationId xmlns:a16="http://schemas.microsoft.com/office/drawing/2014/main" id="{0FC61247-2CD9-E352-626D-BD6CD9288A34}"/>
              </a:ext>
            </a:extLst>
          </p:cNvPr>
          <p:cNvSpPr txBox="1"/>
          <p:nvPr/>
        </p:nvSpPr>
        <p:spPr>
          <a:xfrm>
            <a:off x="1254463" y="6122575"/>
            <a:ext cx="4993339" cy="369332"/>
          </a:xfrm>
          <a:prstGeom prst="rect">
            <a:avLst/>
          </a:prstGeom>
          <a:solidFill>
            <a:schemeClr val="accent4">
              <a:lumMod val="20000"/>
              <a:lumOff val="80000"/>
            </a:schemeClr>
          </a:solidFill>
        </p:spPr>
        <p:txBody>
          <a:bodyPr wrap="square" rtlCol="0">
            <a:spAutoFit/>
          </a:bodyPr>
          <a:lstStyle/>
          <a:p>
            <a:r>
              <a:rPr lang="lt-LT" dirty="0"/>
              <a:t>Pasirenkama užduotis „Įvesti vertinimo rezultatus“</a:t>
            </a:r>
            <a:endParaRPr lang="en-US" dirty="0"/>
          </a:p>
        </p:txBody>
      </p:sp>
    </p:spTree>
    <p:extLst>
      <p:ext uri="{BB962C8B-B14F-4D97-AF65-F5344CB8AC3E}">
        <p14:creationId xmlns:p14="http://schemas.microsoft.com/office/powerpoint/2010/main" val="380480530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dirty="0"/>
              <a:t>Paraiškų vertinimas</a:t>
            </a:r>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a:xfrm>
            <a:off x="8610600" y="6446618"/>
            <a:ext cx="2743200" cy="365125"/>
          </a:xfrm>
        </p:spPr>
        <p:txBody>
          <a:bodyPr/>
          <a:lstStyle/>
          <a:p>
            <a:fld id="{49EC5416-78B8-4F37-B286-A40543F63F6D}" type="slidenum">
              <a:rPr lang="en-US" smtClean="0"/>
              <a:pPr/>
              <a:t>43</a:t>
            </a:fld>
            <a:endParaRPr lang="en-US" dirty="0"/>
          </a:p>
        </p:txBody>
      </p:sp>
      <p:pic>
        <p:nvPicPr>
          <p:cNvPr id="4" name="Paveikslėlis 3">
            <a:extLst>
              <a:ext uri="{FF2B5EF4-FFF2-40B4-BE49-F238E27FC236}">
                <a16:creationId xmlns:a16="http://schemas.microsoft.com/office/drawing/2014/main" id="{D6516FB0-22A0-F6C5-7261-C23038B31248}"/>
              </a:ext>
            </a:extLst>
          </p:cNvPr>
          <p:cNvPicPr>
            <a:picLocks noChangeAspect="1"/>
          </p:cNvPicPr>
          <p:nvPr/>
        </p:nvPicPr>
        <p:blipFill>
          <a:blip r:embed="rId4"/>
          <a:stretch>
            <a:fillRect/>
          </a:stretch>
        </p:blipFill>
        <p:spPr>
          <a:xfrm>
            <a:off x="403081" y="1138429"/>
            <a:ext cx="11385838" cy="3872842"/>
          </a:xfrm>
          <a:prstGeom prst="rect">
            <a:avLst/>
          </a:prstGeom>
        </p:spPr>
      </p:pic>
      <p:pic>
        <p:nvPicPr>
          <p:cNvPr id="6" name="Paveikslėlis 5">
            <a:extLst>
              <a:ext uri="{FF2B5EF4-FFF2-40B4-BE49-F238E27FC236}">
                <a16:creationId xmlns:a16="http://schemas.microsoft.com/office/drawing/2014/main" id="{E3763C1E-BE2F-433D-E890-ED56241811B8}"/>
              </a:ext>
            </a:extLst>
          </p:cNvPr>
          <p:cNvPicPr>
            <a:picLocks noChangeAspect="1"/>
          </p:cNvPicPr>
          <p:nvPr/>
        </p:nvPicPr>
        <p:blipFill>
          <a:blip r:embed="rId5"/>
          <a:stretch>
            <a:fillRect/>
          </a:stretch>
        </p:blipFill>
        <p:spPr>
          <a:xfrm>
            <a:off x="9432009" y="2535215"/>
            <a:ext cx="2037432" cy="754832"/>
          </a:xfrm>
          <a:prstGeom prst="rect">
            <a:avLst/>
          </a:prstGeom>
        </p:spPr>
      </p:pic>
      <p:pic>
        <p:nvPicPr>
          <p:cNvPr id="9" name="Paveikslėlis 8">
            <a:extLst>
              <a:ext uri="{FF2B5EF4-FFF2-40B4-BE49-F238E27FC236}">
                <a16:creationId xmlns:a16="http://schemas.microsoft.com/office/drawing/2014/main" id="{C76CACDE-574E-CB01-8A6A-CDB4AA34CA3C}"/>
              </a:ext>
            </a:extLst>
          </p:cNvPr>
          <p:cNvPicPr>
            <a:picLocks noChangeAspect="1"/>
          </p:cNvPicPr>
          <p:nvPr/>
        </p:nvPicPr>
        <p:blipFill>
          <a:blip r:embed="rId6"/>
          <a:stretch>
            <a:fillRect/>
          </a:stretch>
        </p:blipFill>
        <p:spPr>
          <a:xfrm>
            <a:off x="1134480" y="2065562"/>
            <a:ext cx="991348" cy="695083"/>
          </a:xfrm>
          <a:prstGeom prst="rect">
            <a:avLst/>
          </a:prstGeom>
        </p:spPr>
      </p:pic>
      <p:pic>
        <p:nvPicPr>
          <p:cNvPr id="11" name="Paveikslėlis 10">
            <a:extLst>
              <a:ext uri="{FF2B5EF4-FFF2-40B4-BE49-F238E27FC236}">
                <a16:creationId xmlns:a16="http://schemas.microsoft.com/office/drawing/2014/main" id="{DE460546-68BC-72C4-FB80-A985DB4EB249}"/>
              </a:ext>
            </a:extLst>
          </p:cNvPr>
          <p:cNvPicPr>
            <a:picLocks noChangeAspect="1"/>
          </p:cNvPicPr>
          <p:nvPr/>
        </p:nvPicPr>
        <p:blipFill>
          <a:blip r:embed="rId7"/>
          <a:stretch>
            <a:fillRect/>
          </a:stretch>
        </p:blipFill>
        <p:spPr>
          <a:xfrm>
            <a:off x="4186518" y="2864428"/>
            <a:ext cx="1781503" cy="475587"/>
          </a:xfrm>
          <a:prstGeom prst="rect">
            <a:avLst/>
          </a:prstGeom>
        </p:spPr>
      </p:pic>
      <p:sp>
        <p:nvSpPr>
          <p:cNvPr id="12" name="Stačiakampis 6">
            <a:extLst>
              <a:ext uri="{FF2B5EF4-FFF2-40B4-BE49-F238E27FC236}">
                <a16:creationId xmlns:a16="http://schemas.microsoft.com/office/drawing/2014/main" id="{6E2B3484-5BE2-52E1-DE02-8BA6C6C8B7CB}"/>
              </a:ext>
            </a:extLst>
          </p:cNvPr>
          <p:cNvSpPr/>
          <p:nvPr/>
        </p:nvSpPr>
        <p:spPr>
          <a:xfrm>
            <a:off x="1195351" y="3231573"/>
            <a:ext cx="267503" cy="29533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Stačiakampis 6">
            <a:extLst>
              <a:ext uri="{FF2B5EF4-FFF2-40B4-BE49-F238E27FC236}">
                <a16:creationId xmlns:a16="http://schemas.microsoft.com/office/drawing/2014/main" id="{2AAE4E42-A0C3-9EB7-783E-69C394D3203C}"/>
              </a:ext>
            </a:extLst>
          </p:cNvPr>
          <p:cNvSpPr/>
          <p:nvPr/>
        </p:nvSpPr>
        <p:spPr>
          <a:xfrm>
            <a:off x="10311772" y="4496723"/>
            <a:ext cx="1180980" cy="31599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Stačiakampis 6">
            <a:extLst>
              <a:ext uri="{FF2B5EF4-FFF2-40B4-BE49-F238E27FC236}">
                <a16:creationId xmlns:a16="http://schemas.microsoft.com/office/drawing/2014/main" id="{51CA6836-7EFF-0963-4391-A16B9CBDE3CC}"/>
              </a:ext>
            </a:extLst>
          </p:cNvPr>
          <p:cNvSpPr/>
          <p:nvPr/>
        </p:nvSpPr>
        <p:spPr>
          <a:xfrm>
            <a:off x="11214847" y="3706485"/>
            <a:ext cx="277905" cy="31599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Stačiakampis 6">
            <a:extLst>
              <a:ext uri="{FF2B5EF4-FFF2-40B4-BE49-F238E27FC236}">
                <a16:creationId xmlns:a16="http://schemas.microsoft.com/office/drawing/2014/main" id="{9C2ED473-BE7E-7055-CBEC-B91C78A8A0EB}"/>
              </a:ext>
            </a:extLst>
          </p:cNvPr>
          <p:cNvSpPr/>
          <p:nvPr/>
        </p:nvSpPr>
        <p:spPr>
          <a:xfrm>
            <a:off x="9432009" y="2535215"/>
            <a:ext cx="2037432" cy="82654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9" name="Straight Arrow Connector 2">
            <a:extLst>
              <a:ext uri="{FF2B5EF4-FFF2-40B4-BE49-F238E27FC236}">
                <a16:creationId xmlns:a16="http://schemas.microsoft.com/office/drawing/2014/main" id="{75EA71F2-E81A-B179-5267-CD3D737C3B06}"/>
              </a:ext>
            </a:extLst>
          </p:cNvPr>
          <p:cNvCxnSpPr>
            <a:cxnSpLocks/>
          </p:cNvCxnSpPr>
          <p:nvPr/>
        </p:nvCxnSpPr>
        <p:spPr>
          <a:xfrm flipV="1">
            <a:off x="4083181" y="4230370"/>
            <a:ext cx="0" cy="66071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2">
            <a:extLst>
              <a:ext uri="{FF2B5EF4-FFF2-40B4-BE49-F238E27FC236}">
                <a16:creationId xmlns:a16="http://schemas.microsoft.com/office/drawing/2014/main" id="{8B1B3382-38F8-E84C-BB21-D0CBB6FC5817}"/>
              </a:ext>
            </a:extLst>
          </p:cNvPr>
          <p:cNvCxnSpPr>
            <a:cxnSpLocks/>
          </p:cNvCxnSpPr>
          <p:nvPr/>
        </p:nvCxnSpPr>
        <p:spPr>
          <a:xfrm flipV="1">
            <a:off x="1329102" y="2788024"/>
            <a:ext cx="223507" cy="44354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
            <a:extLst>
              <a:ext uri="{FF2B5EF4-FFF2-40B4-BE49-F238E27FC236}">
                <a16:creationId xmlns:a16="http://schemas.microsoft.com/office/drawing/2014/main" id="{15BF9FD2-DFE7-D169-3F21-18612920FA13}"/>
              </a:ext>
            </a:extLst>
          </p:cNvPr>
          <p:cNvCxnSpPr>
            <a:cxnSpLocks/>
          </p:cNvCxnSpPr>
          <p:nvPr/>
        </p:nvCxnSpPr>
        <p:spPr>
          <a:xfrm flipH="1" flipV="1">
            <a:off x="11019062" y="3370591"/>
            <a:ext cx="267503" cy="29533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8" name="Stačiakampis 6">
            <a:extLst>
              <a:ext uri="{FF2B5EF4-FFF2-40B4-BE49-F238E27FC236}">
                <a16:creationId xmlns:a16="http://schemas.microsoft.com/office/drawing/2014/main" id="{321A9B85-348C-30C5-CB6E-8106F71F1242}"/>
              </a:ext>
            </a:extLst>
          </p:cNvPr>
          <p:cNvSpPr/>
          <p:nvPr/>
        </p:nvSpPr>
        <p:spPr>
          <a:xfrm>
            <a:off x="1126708" y="2063266"/>
            <a:ext cx="991348" cy="69194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Stačiakampis 6">
            <a:extLst>
              <a:ext uri="{FF2B5EF4-FFF2-40B4-BE49-F238E27FC236}">
                <a16:creationId xmlns:a16="http://schemas.microsoft.com/office/drawing/2014/main" id="{B098CC9D-E7E9-0295-D44C-C8B739CFAB96}"/>
              </a:ext>
            </a:extLst>
          </p:cNvPr>
          <p:cNvSpPr/>
          <p:nvPr/>
        </p:nvSpPr>
        <p:spPr>
          <a:xfrm>
            <a:off x="4186518" y="2788024"/>
            <a:ext cx="1781503" cy="55199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Stačiakampis 6">
            <a:extLst>
              <a:ext uri="{FF2B5EF4-FFF2-40B4-BE49-F238E27FC236}">
                <a16:creationId xmlns:a16="http://schemas.microsoft.com/office/drawing/2014/main" id="{7C4ABFEA-EAD1-FA28-3C49-94054940FB5B}"/>
              </a:ext>
            </a:extLst>
          </p:cNvPr>
          <p:cNvSpPr/>
          <p:nvPr/>
        </p:nvSpPr>
        <p:spPr>
          <a:xfrm>
            <a:off x="3944229" y="4022478"/>
            <a:ext cx="277905" cy="20789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1" name="Straight Arrow Connector 2">
            <a:extLst>
              <a:ext uri="{FF2B5EF4-FFF2-40B4-BE49-F238E27FC236}">
                <a16:creationId xmlns:a16="http://schemas.microsoft.com/office/drawing/2014/main" id="{BB009C57-3E1C-E4E4-90E8-8D14EBE1A68D}"/>
              </a:ext>
            </a:extLst>
          </p:cNvPr>
          <p:cNvCxnSpPr>
            <a:cxnSpLocks/>
            <a:stCxn id="30" idx="0"/>
          </p:cNvCxnSpPr>
          <p:nvPr/>
        </p:nvCxnSpPr>
        <p:spPr>
          <a:xfrm flipV="1">
            <a:off x="4083182" y="3361764"/>
            <a:ext cx="606921" cy="66071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42" name="Oval 3">
            <a:extLst>
              <a:ext uri="{FF2B5EF4-FFF2-40B4-BE49-F238E27FC236}">
                <a16:creationId xmlns:a16="http://schemas.microsoft.com/office/drawing/2014/main" id="{8A245468-E616-CE11-5520-C5186EBB375E}"/>
              </a:ext>
            </a:extLst>
          </p:cNvPr>
          <p:cNvSpPr/>
          <p:nvPr/>
        </p:nvSpPr>
        <p:spPr>
          <a:xfrm>
            <a:off x="11555464" y="365504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1</a:t>
            </a:r>
            <a:endParaRPr lang="en-GB" dirty="0">
              <a:solidFill>
                <a:schemeClr val="tx1"/>
              </a:solidFill>
            </a:endParaRPr>
          </a:p>
        </p:txBody>
      </p:sp>
      <p:sp>
        <p:nvSpPr>
          <p:cNvPr id="43" name="Oval 3">
            <a:extLst>
              <a:ext uri="{FF2B5EF4-FFF2-40B4-BE49-F238E27FC236}">
                <a16:creationId xmlns:a16="http://schemas.microsoft.com/office/drawing/2014/main" id="{51E14DC9-D159-7D4F-0DEF-5ADE18275E0D}"/>
              </a:ext>
            </a:extLst>
          </p:cNvPr>
          <p:cNvSpPr/>
          <p:nvPr/>
        </p:nvSpPr>
        <p:spPr>
          <a:xfrm>
            <a:off x="11555464" y="4440691"/>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2</a:t>
            </a:r>
            <a:endParaRPr lang="en-GB" dirty="0">
              <a:solidFill>
                <a:schemeClr val="tx1"/>
              </a:solidFill>
            </a:endParaRPr>
          </a:p>
        </p:txBody>
      </p:sp>
      <p:sp>
        <p:nvSpPr>
          <p:cNvPr id="54" name="TextBox 53">
            <a:extLst>
              <a:ext uri="{FF2B5EF4-FFF2-40B4-BE49-F238E27FC236}">
                <a16:creationId xmlns:a16="http://schemas.microsoft.com/office/drawing/2014/main" id="{5C9E086A-7226-8D5E-F473-E21BD6EE0DBC}"/>
              </a:ext>
            </a:extLst>
          </p:cNvPr>
          <p:cNvSpPr txBox="1"/>
          <p:nvPr/>
        </p:nvSpPr>
        <p:spPr>
          <a:xfrm>
            <a:off x="3331122" y="4489513"/>
            <a:ext cx="2809829" cy="923330"/>
          </a:xfrm>
          <a:prstGeom prst="rect">
            <a:avLst/>
          </a:prstGeom>
          <a:solidFill>
            <a:schemeClr val="accent4">
              <a:lumMod val="20000"/>
              <a:lumOff val="80000"/>
            </a:schemeClr>
          </a:solidFill>
        </p:spPr>
        <p:txBody>
          <a:bodyPr wrap="square" rtlCol="0">
            <a:spAutoFit/>
          </a:bodyPr>
          <a:lstStyle/>
          <a:p>
            <a:r>
              <a:rPr lang="en-US" dirty="0">
                <a:solidFill>
                  <a:srgbClr val="FF0000"/>
                </a:solidFill>
              </a:rPr>
              <a:t>SVARBU! </a:t>
            </a:r>
            <a:r>
              <a:rPr lang="lt-LT" dirty="0"/>
              <a:t>Paspaudus simbolį atsisiunčiami tiekėjo paraiškos dokumentai</a:t>
            </a:r>
            <a:endParaRPr lang="en-US" dirty="0"/>
          </a:p>
        </p:txBody>
      </p:sp>
      <p:sp>
        <p:nvSpPr>
          <p:cNvPr id="55" name="TextBox 54">
            <a:extLst>
              <a:ext uri="{FF2B5EF4-FFF2-40B4-BE49-F238E27FC236}">
                <a16:creationId xmlns:a16="http://schemas.microsoft.com/office/drawing/2014/main" id="{B2456E88-4415-1705-91E8-4FE562A7FF6F}"/>
              </a:ext>
            </a:extLst>
          </p:cNvPr>
          <p:cNvSpPr txBox="1"/>
          <p:nvPr/>
        </p:nvSpPr>
        <p:spPr>
          <a:xfrm>
            <a:off x="118031" y="3794158"/>
            <a:ext cx="3123339" cy="1754326"/>
          </a:xfrm>
          <a:prstGeom prst="rect">
            <a:avLst/>
          </a:prstGeom>
          <a:solidFill>
            <a:schemeClr val="accent4">
              <a:lumMod val="20000"/>
              <a:lumOff val="80000"/>
            </a:schemeClr>
          </a:solidFill>
        </p:spPr>
        <p:txBody>
          <a:bodyPr wrap="square" rtlCol="0">
            <a:spAutoFit/>
          </a:bodyPr>
          <a:lstStyle/>
          <a:p>
            <a:r>
              <a:rPr lang="lt-LT" dirty="0"/>
              <a:t>Kai pirkimas skaidomas į dalis, kiekvienoje dalyje atskirai suvedus vertinimo rezultatus spaudžiama „Išsaugoma kaip galutinį“. Šis veiksmas kartojamas kiekvienai daliai</a:t>
            </a:r>
            <a:endParaRPr lang="en-US" dirty="0"/>
          </a:p>
        </p:txBody>
      </p:sp>
      <p:cxnSp>
        <p:nvCxnSpPr>
          <p:cNvPr id="56" name="Straight Arrow Connector 2">
            <a:extLst>
              <a:ext uri="{FF2B5EF4-FFF2-40B4-BE49-F238E27FC236}">
                <a16:creationId xmlns:a16="http://schemas.microsoft.com/office/drawing/2014/main" id="{123AC982-1F0C-62C7-89B9-982E9DF3753C}"/>
              </a:ext>
            </a:extLst>
          </p:cNvPr>
          <p:cNvCxnSpPr>
            <a:cxnSpLocks/>
          </p:cNvCxnSpPr>
          <p:nvPr/>
        </p:nvCxnSpPr>
        <p:spPr>
          <a:xfrm flipV="1">
            <a:off x="1334428" y="3560238"/>
            <a:ext cx="0" cy="28683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60" name="Straight Arrow Connector 2">
            <a:extLst>
              <a:ext uri="{FF2B5EF4-FFF2-40B4-BE49-F238E27FC236}">
                <a16:creationId xmlns:a16="http://schemas.microsoft.com/office/drawing/2014/main" id="{AA94F19B-E43D-F5B7-0DE5-0729CB6B0D50}"/>
              </a:ext>
            </a:extLst>
          </p:cNvPr>
          <p:cNvCxnSpPr>
            <a:cxnSpLocks/>
          </p:cNvCxnSpPr>
          <p:nvPr/>
        </p:nvCxnSpPr>
        <p:spPr>
          <a:xfrm>
            <a:off x="8857129" y="2190494"/>
            <a:ext cx="690283" cy="93490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59" name="TextBox 58">
            <a:extLst>
              <a:ext uri="{FF2B5EF4-FFF2-40B4-BE49-F238E27FC236}">
                <a16:creationId xmlns:a16="http://schemas.microsoft.com/office/drawing/2014/main" id="{489C828F-38C5-B910-1798-67F1CCFE7E97}"/>
              </a:ext>
            </a:extLst>
          </p:cNvPr>
          <p:cNvSpPr txBox="1"/>
          <p:nvPr/>
        </p:nvSpPr>
        <p:spPr>
          <a:xfrm>
            <a:off x="6176330" y="1253759"/>
            <a:ext cx="5738178" cy="923330"/>
          </a:xfrm>
          <a:prstGeom prst="rect">
            <a:avLst/>
          </a:prstGeom>
          <a:solidFill>
            <a:schemeClr val="accent4">
              <a:lumMod val="20000"/>
              <a:lumOff val="80000"/>
            </a:schemeClr>
          </a:solidFill>
        </p:spPr>
        <p:txBody>
          <a:bodyPr wrap="square" rtlCol="0">
            <a:spAutoFit/>
          </a:bodyPr>
          <a:lstStyle/>
          <a:p>
            <a:r>
              <a:rPr lang="lt-LT" dirty="0">
                <a:solidFill>
                  <a:srgbClr val="FF0000"/>
                </a:solidFill>
              </a:rPr>
              <a:t>Pastaba.</a:t>
            </a:r>
            <a:r>
              <a:rPr lang="lt-LT" dirty="0"/>
              <a:t> Kai pirkimas skaidomas į dalis ir tiekėjas nepateikia paraiškos toje dalyje, kurioje vedami vertinimo rezultatai, pasirenkama „Nepateiktas pasiūlymas“</a:t>
            </a:r>
            <a:endParaRPr lang="en-US" dirty="0"/>
          </a:p>
        </p:txBody>
      </p:sp>
      <p:pic>
        <p:nvPicPr>
          <p:cNvPr id="81" name="Paveikslėlis 80">
            <a:extLst>
              <a:ext uri="{FF2B5EF4-FFF2-40B4-BE49-F238E27FC236}">
                <a16:creationId xmlns:a16="http://schemas.microsoft.com/office/drawing/2014/main" id="{099A5096-F5B6-7AEE-A2D6-CBB8A9A0111E}"/>
              </a:ext>
            </a:extLst>
          </p:cNvPr>
          <p:cNvPicPr>
            <a:picLocks noChangeAspect="1"/>
          </p:cNvPicPr>
          <p:nvPr/>
        </p:nvPicPr>
        <p:blipFill>
          <a:blip r:embed="rId8"/>
          <a:stretch>
            <a:fillRect/>
          </a:stretch>
        </p:blipFill>
        <p:spPr>
          <a:xfrm>
            <a:off x="6777669" y="5180973"/>
            <a:ext cx="3049167" cy="1281850"/>
          </a:xfrm>
          <a:prstGeom prst="rect">
            <a:avLst/>
          </a:prstGeom>
        </p:spPr>
      </p:pic>
      <p:sp>
        <p:nvSpPr>
          <p:cNvPr id="82" name="Oval 3">
            <a:extLst>
              <a:ext uri="{FF2B5EF4-FFF2-40B4-BE49-F238E27FC236}">
                <a16:creationId xmlns:a16="http://schemas.microsoft.com/office/drawing/2014/main" id="{D553B5A1-57AF-F089-077A-EB0BF28224AD}"/>
              </a:ext>
            </a:extLst>
          </p:cNvPr>
          <p:cNvSpPr/>
          <p:nvPr/>
        </p:nvSpPr>
        <p:spPr>
          <a:xfrm>
            <a:off x="8125968" y="5992318"/>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3</a:t>
            </a:r>
            <a:endParaRPr lang="en-GB" dirty="0">
              <a:solidFill>
                <a:schemeClr val="tx1"/>
              </a:solidFill>
            </a:endParaRPr>
          </a:p>
        </p:txBody>
      </p:sp>
      <p:sp>
        <p:nvSpPr>
          <p:cNvPr id="83" name="Stačiakampis 6">
            <a:extLst>
              <a:ext uri="{FF2B5EF4-FFF2-40B4-BE49-F238E27FC236}">
                <a16:creationId xmlns:a16="http://schemas.microsoft.com/office/drawing/2014/main" id="{F320E3B4-F612-F692-20E1-82F5FFC8DD66}"/>
              </a:ext>
            </a:extLst>
          </p:cNvPr>
          <p:cNvSpPr/>
          <p:nvPr/>
        </p:nvSpPr>
        <p:spPr>
          <a:xfrm>
            <a:off x="8672615" y="5997861"/>
            <a:ext cx="484632" cy="34645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982005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dirty="0"/>
              <a:t>Paraiškų vertinimas</a:t>
            </a:r>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a:xfrm>
            <a:off x="8610600" y="6446618"/>
            <a:ext cx="2743200" cy="365125"/>
          </a:xfrm>
        </p:spPr>
        <p:txBody>
          <a:bodyPr/>
          <a:lstStyle/>
          <a:p>
            <a:fld id="{49EC5416-78B8-4F37-B286-A40543F63F6D}" type="slidenum">
              <a:rPr lang="en-US" smtClean="0"/>
              <a:pPr/>
              <a:t>44</a:t>
            </a:fld>
            <a:endParaRPr lang="en-US" dirty="0"/>
          </a:p>
        </p:txBody>
      </p:sp>
      <p:sp>
        <p:nvSpPr>
          <p:cNvPr id="35" name="TextBox 34">
            <a:extLst>
              <a:ext uri="{FF2B5EF4-FFF2-40B4-BE49-F238E27FC236}">
                <a16:creationId xmlns:a16="http://schemas.microsoft.com/office/drawing/2014/main" id="{71F4CC86-ECBA-0499-69D9-2D0126C72245}"/>
              </a:ext>
            </a:extLst>
          </p:cNvPr>
          <p:cNvSpPr txBox="1"/>
          <p:nvPr/>
        </p:nvSpPr>
        <p:spPr>
          <a:xfrm>
            <a:off x="942218" y="5647292"/>
            <a:ext cx="6749500" cy="369332"/>
          </a:xfrm>
          <a:prstGeom prst="rect">
            <a:avLst/>
          </a:prstGeom>
          <a:solidFill>
            <a:schemeClr val="accent4">
              <a:lumMod val="20000"/>
              <a:lumOff val="80000"/>
            </a:schemeClr>
          </a:solidFill>
        </p:spPr>
        <p:txBody>
          <a:bodyPr wrap="square" rtlCol="0">
            <a:spAutoFit/>
          </a:bodyPr>
          <a:lstStyle/>
          <a:p>
            <a:r>
              <a:rPr lang="lt-LT" dirty="0"/>
              <a:t>Pasirenkama užduotis „Pasiūlymų eilė prieš atidėjimo laikotarpį“</a:t>
            </a:r>
            <a:endParaRPr lang="en-US" dirty="0"/>
          </a:p>
        </p:txBody>
      </p:sp>
      <p:sp>
        <p:nvSpPr>
          <p:cNvPr id="36" name="Oval 3">
            <a:extLst>
              <a:ext uri="{FF2B5EF4-FFF2-40B4-BE49-F238E27FC236}">
                <a16:creationId xmlns:a16="http://schemas.microsoft.com/office/drawing/2014/main" id="{BB68DE61-6608-BB19-D218-7A2FF23D0523}"/>
              </a:ext>
            </a:extLst>
          </p:cNvPr>
          <p:cNvSpPr/>
          <p:nvPr/>
        </p:nvSpPr>
        <p:spPr>
          <a:xfrm>
            <a:off x="456592" y="874715"/>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1</a:t>
            </a:r>
          </a:p>
        </p:txBody>
      </p:sp>
      <p:pic>
        <p:nvPicPr>
          <p:cNvPr id="4" name="Paveikslėlis 3">
            <a:extLst>
              <a:ext uri="{FF2B5EF4-FFF2-40B4-BE49-F238E27FC236}">
                <a16:creationId xmlns:a16="http://schemas.microsoft.com/office/drawing/2014/main" id="{03865E9A-B20C-9ECD-F741-80B8E8928D37}"/>
              </a:ext>
            </a:extLst>
          </p:cNvPr>
          <p:cNvPicPr>
            <a:picLocks noChangeAspect="1"/>
          </p:cNvPicPr>
          <p:nvPr/>
        </p:nvPicPr>
        <p:blipFill>
          <a:blip r:embed="rId4"/>
          <a:stretch>
            <a:fillRect/>
          </a:stretch>
        </p:blipFill>
        <p:spPr>
          <a:xfrm>
            <a:off x="914399" y="1102666"/>
            <a:ext cx="10197979" cy="2079673"/>
          </a:xfrm>
          <a:prstGeom prst="rect">
            <a:avLst/>
          </a:prstGeom>
        </p:spPr>
      </p:pic>
      <p:sp>
        <p:nvSpPr>
          <p:cNvPr id="8" name="TextBox 7">
            <a:extLst>
              <a:ext uri="{FF2B5EF4-FFF2-40B4-BE49-F238E27FC236}">
                <a16:creationId xmlns:a16="http://schemas.microsoft.com/office/drawing/2014/main" id="{F75B26A3-7587-6DAF-6861-94BB5A590359}"/>
              </a:ext>
            </a:extLst>
          </p:cNvPr>
          <p:cNvSpPr txBox="1"/>
          <p:nvPr/>
        </p:nvSpPr>
        <p:spPr>
          <a:xfrm>
            <a:off x="4716712" y="1531572"/>
            <a:ext cx="5950011" cy="646331"/>
          </a:xfrm>
          <a:prstGeom prst="rect">
            <a:avLst/>
          </a:prstGeom>
          <a:solidFill>
            <a:schemeClr val="accent4">
              <a:lumMod val="20000"/>
              <a:lumOff val="80000"/>
            </a:schemeClr>
          </a:solidFill>
        </p:spPr>
        <p:txBody>
          <a:bodyPr wrap="square" rtlCol="0">
            <a:spAutoFit/>
          </a:bodyPr>
          <a:lstStyle/>
          <a:p>
            <a:r>
              <a:rPr lang="lt-LT" dirty="0"/>
              <a:t>Pranešimas, kad pasiūlymų įvertinimo rezultatai sėkmingai išsaugoti ir galima atlikti sekančią užduotį (2)</a:t>
            </a:r>
            <a:endParaRPr lang="en-US" dirty="0"/>
          </a:p>
        </p:txBody>
      </p:sp>
      <p:cxnSp>
        <p:nvCxnSpPr>
          <p:cNvPr id="23" name="Straight Arrow Connector 2">
            <a:extLst>
              <a:ext uri="{FF2B5EF4-FFF2-40B4-BE49-F238E27FC236}">
                <a16:creationId xmlns:a16="http://schemas.microsoft.com/office/drawing/2014/main" id="{358E64CD-A626-92AE-F612-61BEE4651A57}"/>
              </a:ext>
            </a:extLst>
          </p:cNvPr>
          <p:cNvCxnSpPr>
            <a:cxnSpLocks/>
          </p:cNvCxnSpPr>
          <p:nvPr/>
        </p:nvCxnSpPr>
        <p:spPr>
          <a:xfrm flipH="1">
            <a:off x="3167553" y="2013863"/>
            <a:ext cx="1517588"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9" name="Paveikslėlis 8">
            <a:extLst>
              <a:ext uri="{FF2B5EF4-FFF2-40B4-BE49-F238E27FC236}">
                <a16:creationId xmlns:a16="http://schemas.microsoft.com/office/drawing/2014/main" id="{B64EB954-2A7A-C3F5-80EA-A53ACF9D331C}"/>
              </a:ext>
            </a:extLst>
          </p:cNvPr>
          <p:cNvPicPr>
            <a:picLocks noChangeAspect="1"/>
          </p:cNvPicPr>
          <p:nvPr/>
        </p:nvPicPr>
        <p:blipFill>
          <a:blip r:embed="rId5"/>
          <a:stretch>
            <a:fillRect/>
          </a:stretch>
        </p:blipFill>
        <p:spPr>
          <a:xfrm>
            <a:off x="942218" y="3343241"/>
            <a:ext cx="10170160" cy="2232197"/>
          </a:xfrm>
          <a:prstGeom prst="rect">
            <a:avLst/>
          </a:prstGeom>
        </p:spPr>
      </p:pic>
      <p:sp>
        <p:nvSpPr>
          <p:cNvPr id="37" name="Oval 3">
            <a:extLst>
              <a:ext uri="{FF2B5EF4-FFF2-40B4-BE49-F238E27FC236}">
                <a16:creationId xmlns:a16="http://schemas.microsoft.com/office/drawing/2014/main" id="{9B37B8AA-9CCF-C169-8E48-09E728868EFF}"/>
              </a:ext>
            </a:extLst>
          </p:cNvPr>
          <p:cNvSpPr/>
          <p:nvPr/>
        </p:nvSpPr>
        <p:spPr>
          <a:xfrm>
            <a:off x="2405715" y="4741202"/>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2</a:t>
            </a:r>
            <a:endParaRPr lang="en-GB" dirty="0">
              <a:solidFill>
                <a:schemeClr val="tx1"/>
              </a:solidFill>
            </a:endParaRPr>
          </a:p>
        </p:txBody>
      </p:sp>
    </p:spTree>
    <p:extLst>
      <p:ext uri="{BB962C8B-B14F-4D97-AF65-F5344CB8AC3E}">
        <p14:creationId xmlns:p14="http://schemas.microsoft.com/office/powerpoint/2010/main" val="6764794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aveikslėlis 3">
            <a:extLst>
              <a:ext uri="{FF2B5EF4-FFF2-40B4-BE49-F238E27FC236}">
                <a16:creationId xmlns:a16="http://schemas.microsoft.com/office/drawing/2014/main" id="{CBBE35B1-BB0E-345E-F9DD-2C3E0DC5FB43}"/>
              </a:ext>
            </a:extLst>
          </p:cNvPr>
          <p:cNvPicPr>
            <a:picLocks noChangeAspect="1"/>
          </p:cNvPicPr>
          <p:nvPr/>
        </p:nvPicPr>
        <p:blipFill>
          <a:blip r:embed="rId3"/>
          <a:stretch>
            <a:fillRect/>
          </a:stretch>
        </p:blipFill>
        <p:spPr>
          <a:xfrm>
            <a:off x="9031555" y="2581544"/>
            <a:ext cx="2920506" cy="1210015"/>
          </a:xfrm>
          <a:prstGeom prst="rect">
            <a:avLst/>
          </a:prstGeom>
        </p:spPr>
      </p:pic>
      <p:pic>
        <p:nvPicPr>
          <p:cNvPr id="10" name="Paveikslėlis 9"/>
          <p:cNvPicPr>
            <a:picLocks noChangeAspect="1"/>
          </p:cNvPicPr>
          <p:nvPr/>
        </p:nvPicPr>
        <p:blipFill rotWithShape="1">
          <a:blip r:embed="rId4"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dirty="0"/>
              <a:t>Paraiškų vertinimas</a:t>
            </a:r>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a:xfrm>
            <a:off x="8610600" y="6446618"/>
            <a:ext cx="2743200" cy="365125"/>
          </a:xfrm>
        </p:spPr>
        <p:txBody>
          <a:bodyPr/>
          <a:lstStyle/>
          <a:p>
            <a:fld id="{49EC5416-78B8-4F37-B286-A40543F63F6D}" type="slidenum">
              <a:rPr lang="en-US" smtClean="0"/>
              <a:pPr/>
              <a:t>45</a:t>
            </a:fld>
            <a:endParaRPr lang="en-US" dirty="0"/>
          </a:p>
        </p:txBody>
      </p:sp>
      <p:pic>
        <p:nvPicPr>
          <p:cNvPr id="9" name="Paveikslėlis 8">
            <a:extLst>
              <a:ext uri="{FF2B5EF4-FFF2-40B4-BE49-F238E27FC236}">
                <a16:creationId xmlns:a16="http://schemas.microsoft.com/office/drawing/2014/main" id="{A49A0549-6ABE-EE2A-3F08-D570EF222E3A}"/>
              </a:ext>
            </a:extLst>
          </p:cNvPr>
          <p:cNvPicPr>
            <a:picLocks noChangeAspect="1"/>
          </p:cNvPicPr>
          <p:nvPr/>
        </p:nvPicPr>
        <p:blipFill>
          <a:blip r:embed="rId5"/>
          <a:stretch>
            <a:fillRect/>
          </a:stretch>
        </p:blipFill>
        <p:spPr>
          <a:xfrm>
            <a:off x="461432" y="1016186"/>
            <a:ext cx="8037577" cy="2824707"/>
          </a:xfrm>
          <a:prstGeom prst="rect">
            <a:avLst/>
          </a:prstGeom>
        </p:spPr>
      </p:pic>
      <p:sp>
        <p:nvSpPr>
          <p:cNvPr id="11" name="Stačiakampis 6">
            <a:extLst>
              <a:ext uri="{FF2B5EF4-FFF2-40B4-BE49-F238E27FC236}">
                <a16:creationId xmlns:a16="http://schemas.microsoft.com/office/drawing/2014/main" id="{B89EF0D0-7908-E9F6-3199-E9BE21C68DF7}"/>
              </a:ext>
            </a:extLst>
          </p:cNvPr>
          <p:cNvSpPr/>
          <p:nvPr/>
        </p:nvSpPr>
        <p:spPr>
          <a:xfrm>
            <a:off x="7871011" y="3593084"/>
            <a:ext cx="606933" cy="22206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Paveikslėlis 17">
            <a:extLst>
              <a:ext uri="{FF2B5EF4-FFF2-40B4-BE49-F238E27FC236}">
                <a16:creationId xmlns:a16="http://schemas.microsoft.com/office/drawing/2014/main" id="{A7BD52D3-8166-38C6-C237-BD0388172A49}"/>
              </a:ext>
            </a:extLst>
          </p:cNvPr>
          <p:cNvPicPr>
            <a:picLocks noChangeAspect="1"/>
          </p:cNvPicPr>
          <p:nvPr/>
        </p:nvPicPr>
        <p:blipFill>
          <a:blip r:embed="rId6"/>
          <a:stretch>
            <a:fillRect/>
          </a:stretch>
        </p:blipFill>
        <p:spPr>
          <a:xfrm>
            <a:off x="8759950" y="1047043"/>
            <a:ext cx="3273041" cy="1312813"/>
          </a:xfrm>
          <a:prstGeom prst="rect">
            <a:avLst/>
          </a:prstGeom>
        </p:spPr>
      </p:pic>
      <p:sp>
        <p:nvSpPr>
          <p:cNvPr id="19" name="Stačiakampis 6">
            <a:extLst>
              <a:ext uri="{FF2B5EF4-FFF2-40B4-BE49-F238E27FC236}">
                <a16:creationId xmlns:a16="http://schemas.microsoft.com/office/drawing/2014/main" id="{DDFE00AA-63F9-C35E-CF0D-295D44ABB223}"/>
              </a:ext>
            </a:extLst>
          </p:cNvPr>
          <p:cNvSpPr/>
          <p:nvPr/>
        </p:nvSpPr>
        <p:spPr>
          <a:xfrm>
            <a:off x="10748331" y="1939916"/>
            <a:ext cx="605469" cy="41994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3">
            <a:extLst>
              <a:ext uri="{FF2B5EF4-FFF2-40B4-BE49-F238E27FC236}">
                <a16:creationId xmlns:a16="http://schemas.microsoft.com/office/drawing/2014/main" id="{212755E0-E28B-6879-4773-633A6CAF02DF}"/>
              </a:ext>
            </a:extLst>
          </p:cNvPr>
          <p:cNvSpPr/>
          <p:nvPr/>
        </p:nvSpPr>
        <p:spPr>
          <a:xfrm>
            <a:off x="7949725" y="3186552"/>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1</a:t>
            </a:r>
          </a:p>
        </p:txBody>
      </p:sp>
      <p:sp>
        <p:nvSpPr>
          <p:cNvPr id="21" name="Oval 3">
            <a:extLst>
              <a:ext uri="{FF2B5EF4-FFF2-40B4-BE49-F238E27FC236}">
                <a16:creationId xmlns:a16="http://schemas.microsoft.com/office/drawing/2014/main" id="{16A47D5C-AA40-ACEA-59CB-AD6CCC5A5D60}"/>
              </a:ext>
            </a:extLst>
          </p:cNvPr>
          <p:cNvSpPr/>
          <p:nvPr/>
        </p:nvSpPr>
        <p:spPr>
          <a:xfrm>
            <a:off x="10154154" y="1957862"/>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2</a:t>
            </a:r>
            <a:endParaRPr lang="en-GB" dirty="0">
              <a:solidFill>
                <a:schemeClr val="tx1"/>
              </a:solidFill>
            </a:endParaRPr>
          </a:p>
        </p:txBody>
      </p:sp>
      <p:sp>
        <p:nvSpPr>
          <p:cNvPr id="25" name="Stačiakampis 6">
            <a:extLst>
              <a:ext uri="{FF2B5EF4-FFF2-40B4-BE49-F238E27FC236}">
                <a16:creationId xmlns:a16="http://schemas.microsoft.com/office/drawing/2014/main" id="{8136D295-B4DA-663F-2FC4-0226583643DE}"/>
              </a:ext>
            </a:extLst>
          </p:cNvPr>
          <p:cNvSpPr/>
          <p:nvPr/>
        </p:nvSpPr>
        <p:spPr>
          <a:xfrm>
            <a:off x="9051451" y="3498223"/>
            <a:ext cx="1877605" cy="25396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6" name="Straight Arrow Connector 2">
            <a:extLst>
              <a:ext uri="{FF2B5EF4-FFF2-40B4-BE49-F238E27FC236}">
                <a16:creationId xmlns:a16="http://schemas.microsoft.com/office/drawing/2014/main" id="{437367DE-7AA2-9263-92EB-D4FA0578918B}"/>
              </a:ext>
            </a:extLst>
          </p:cNvPr>
          <p:cNvCxnSpPr>
            <a:cxnSpLocks/>
          </p:cNvCxnSpPr>
          <p:nvPr/>
        </p:nvCxnSpPr>
        <p:spPr>
          <a:xfrm flipV="1">
            <a:off x="9835961" y="3755669"/>
            <a:ext cx="519135" cy="546192"/>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5" name="TextBox 34">
            <a:extLst>
              <a:ext uri="{FF2B5EF4-FFF2-40B4-BE49-F238E27FC236}">
                <a16:creationId xmlns:a16="http://schemas.microsoft.com/office/drawing/2014/main" id="{00C6B53D-E843-33A5-4A77-E4B225BFBBC0}"/>
              </a:ext>
            </a:extLst>
          </p:cNvPr>
          <p:cNvSpPr txBox="1"/>
          <p:nvPr/>
        </p:nvSpPr>
        <p:spPr>
          <a:xfrm>
            <a:off x="475128" y="6043358"/>
            <a:ext cx="6749500" cy="369332"/>
          </a:xfrm>
          <a:prstGeom prst="rect">
            <a:avLst/>
          </a:prstGeom>
          <a:solidFill>
            <a:schemeClr val="accent4">
              <a:lumMod val="20000"/>
              <a:lumOff val="80000"/>
            </a:schemeClr>
          </a:solidFill>
        </p:spPr>
        <p:txBody>
          <a:bodyPr wrap="square" rtlCol="0">
            <a:spAutoFit/>
          </a:bodyPr>
          <a:lstStyle/>
          <a:p>
            <a:r>
              <a:rPr lang="lt-LT" dirty="0"/>
              <a:t>Pasirenkama užduotis „Paskelbti vertinimo rezultatus“</a:t>
            </a:r>
            <a:endParaRPr lang="en-US" dirty="0"/>
          </a:p>
        </p:txBody>
      </p:sp>
      <p:sp>
        <p:nvSpPr>
          <p:cNvPr id="5" name="Oval 3">
            <a:extLst>
              <a:ext uri="{FF2B5EF4-FFF2-40B4-BE49-F238E27FC236}">
                <a16:creationId xmlns:a16="http://schemas.microsoft.com/office/drawing/2014/main" id="{C2176533-B333-131D-2F0B-314E01B0C5A8}"/>
              </a:ext>
            </a:extLst>
          </p:cNvPr>
          <p:cNvSpPr/>
          <p:nvPr/>
        </p:nvSpPr>
        <p:spPr>
          <a:xfrm>
            <a:off x="8474580" y="2538537"/>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3</a:t>
            </a:r>
            <a:endParaRPr lang="en-GB" dirty="0">
              <a:solidFill>
                <a:schemeClr val="tx1"/>
              </a:solidFill>
            </a:endParaRPr>
          </a:p>
        </p:txBody>
      </p:sp>
      <p:sp>
        <p:nvSpPr>
          <p:cNvPr id="6" name="Stačiakampis 6">
            <a:extLst>
              <a:ext uri="{FF2B5EF4-FFF2-40B4-BE49-F238E27FC236}">
                <a16:creationId xmlns:a16="http://schemas.microsoft.com/office/drawing/2014/main" id="{4402E86C-49AA-893E-2926-72CD6F9091E5}"/>
              </a:ext>
            </a:extLst>
          </p:cNvPr>
          <p:cNvSpPr/>
          <p:nvPr/>
        </p:nvSpPr>
        <p:spPr>
          <a:xfrm>
            <a:off x="9051451" y="2586539"/>
            <a:ext cx="327939" cy="34895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003AEF31-A211-151F-F3C4-3008C6B20EAF}"/>
              </a:ext>
            </a:extLst>
          </p:cNvPr>
          <p:cNvSpPr txBox="1"/>
          <p:nvPr/>
        </p:nvSpPr>
        <p:spPr>
          <a:xfrm>
            <a:off x="4021630" y="3408418"/>
            <a:ext cx="2386577" cy="369332"/>
          </a:xfrm>
          <a:prstGeom prst="rect">
            <a:avLst/>
          </a:prstGeom>
          <a:solidFill>
            <a:schemeClr val="accent4">
              <a:lumMod val="20000"/>
              <a:lumOff val="80000"/>
            </a:schemeClr>
          </a:solidFill>
        </p:spPr>
        <p:txBody>
          <a:bodyPr wrap="square" rtlCol="0">
            <a:spAutoFit/>
          </a:bodyPr>
          <a:lstStyle/>
          <a:p>
            <a:r>
              <a:rPr lang="lt-LT" dirty="0"/>
              <a:t>Atmesta paraiška</a:t>
            </a:r>
            <a:endParaRPr lang="en-US" dirty="0"/>
          </a:p>
        </p:txBody>
      </p:sp>
      <p:cxnSp>
        <p:nvCxnSpPr>
          <p:cNvPr id="15" name="Straight Arrow Connector 2">
            <a:extLst>
              <a:ext uri="{FF2B5EF4-FFF2-40B4-BE49-F238E27FC236}">
                <a16:creationId xmlns:a16="http://schemas.microsoft.com/office/drawing/2014/main" id="{B796BE42-23E3-D0E4-3E26-7AEA3C1AB10A}"/>
              </a:ext>
            </a:extLst>
          </p:cNvPr>
          <p:cNvCxnSpPr>
            <a:cxnSpLocks/>
          </p:cNvCxnSpPr>
          <p:nvPr/>
        </p:nvCxnSpPr>
        <p:spPr>
          <a:xfrm flipV="1">
            <a:off x="6408207" y="3354101"/>
            <a:ext cx="469941" cy="23898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6BE9C141-73AD-83F5-8B81-EC760178F345}"/>
              </a:ext>
            </a:extLst>
          </p:cNvPr>
          <p:cNvSpPr txBox="1"/>
          <p:nvPr/>
        </p:nvSpPr>
        <p:spPr>
          <a:xfrm>
            <a:off x="2719876" y="1780554"/>
            <a:ext cx="2178930" cy="369332"/>
          </a:xfrm>
          <a:prstGeom prst="rect">
            <a:avLst/>
          </a:prstGeom>
          <a:solidFill>
            <a:schemeClr val="accent4">
              <a:lumMod val="20000"/>
              <a:lumOff val="80000"/>
            </a:schemeClr>
          </a:solidFill>
        </p:spPr>
        <p:txBody>
          <a:bodyPr wrap="none" rtlCol="0">
            <a:spAutoFit/>
          </a:bodyPr>
          <a:lstStyle/>
          <a:p>
            <a:r>
              <a:rPr lang="lt-LT" dirty="0"/>
              <a:t>Patvirtintos paraiškos</a:t>
            </a:r>
            <a:endParaRPr lang="en-US" dirty="0"/>
          </a:p>
        </p:txBody>
      </p:sp>
      <p:cxnSp>
        <p:nvCxnSpPr>
          <p:cNvPr id="27" name="Straight Arrow Connector 2">
            <a:extLst>
              <a:ext uri="{FF2B5EF4-FFF2-40B4-BE49-F238E27FC236}">
                <a16:creationId xmlns:a16="http://schemas.microsoft.com/office/drawing/2014/main" id="{FD3C0279-3038-90E8-7BD4-66D66427BEFA}"/>
              </a:ext>
            </a:extLst>
          </p:cNvPr>
          <p:cNvCxnSpPr>
            <a:cxnSpLocks/>
            <a:stCxn id="22" idx="3"/>
          </p:cNvCxnSpPr>
          <p:nvPr/>
        </p:nvCxnSpPr>
        <p:spPr>
          <a:xfrm>
            <a:off x="4898806" y="1965220"/>
            <a:ext cx="791315" cy="39463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1" name="Stačiakampis 6">
            <a:extLst>
              <a:ext uri="{FF2B5EF4-FFF2-40B4-BE49-F238E27FC236}">
                <a16:creationId xmlns:a16="http://schemas.microsoft.com/office/drawing/2014/main" id="{59FE97B8-A597-ED3E-E776-7B83A9020155}"/>
              </a:ext>
            </a:extLst>
          </p:cNvPr>
          <p:cNvSpPr/>
          <p:nvPr/>
        </p:nvSpPr>
        <p:spPr>
          <a:xfrm>
            <a:off x="5690120" y="2143687"/>
            <a:ext cx="1783241" cy="51532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Stačiakampis 6">
            <a:extLst>
              <a:ext uri="{FF2B5EF4-FFF2-40B4-BE49-F238E27FC236}">
                <a16:creationId xmlns:a16="http://schemas.microsoft.com/office/drawing/2014/main" id="{7D636491-E4F2-0703-5C68-A522021A954A}"/>
              </a:ext>
            </a:extLst>
          </p:cNvPr>
          <p:cNvSpPr/>
          <p:nvPr/>
        </p:nvSpPr>
        <p:spPr>
          <a:xfrm>
            <a:off x="5690121" y="2906825"/>
            <a:ext cx="1783240" cy="27972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9" name="Straight Arrow Connector 2">
            <a:extLst>
              <a:ext uri="{FF2B5EF4-FFF2-40B4-BE49-F238E27FC236}">
                <a16:creationId xmlns:a16="http://schemas.microsoft.com/office/drawing/2014/main" id="{7C956AB1-D645-9E59-BA7B-5E16913A9E2C}"/>
              </a:ext>
            </a:extLst>
          </p:cNvPr>
          <p:cNvCxnSpPr>
            <a:cxnSpLocks/>
            <a:stCxn id="22" idx="3"/>
            <a:endCxn id="33" idx="1"/>
          </p:cNvCxnSpPr>
          <p:nvPr/>
        </p:nvCxnSpPr>
        <p:spPr>
          <a:xfrm>
            <a:off x="4898806" y="1965220"/>
            <a:ext cx="791315" cy="108146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28" name="Paveikslėlis 27">
            <a:extLst>
              <a:ext uri="{FF2B5EF4-FFF2-40B4-BE49-F238E27FC236}">
                <a16:creationId xmlns:a16="http://schemas.microsoft.com/office/drawing/2014/main" id="{66A446F1-119A-F81A-69D9-B50B878E8AAB}"/>
              </a:ext>
            </a:extLst>
          </p:cNvPr>
          <p:cNvPicPr>
            <a:picLocks noChangeAspect="1"/>
          </p:cNvPicPr>
          <p:nvPr/>
        </p:nvPicPr>
        <p:blipFill>
          <a:blip r:embed="rId7"/>
          <a:stretch>
            <a:fillRect/>
          </a:stretch>
        </p:blipFill>
        <p:spPr>
          <a:xfrm>
            <a:off x="906988" y="1630031"/>
            <a:ext cx="1211399" cy="146836"/>
          </a:xfrm>
          <a:prstGeom prst="rect">
            <a:avLst/>
          </a:prstGeom>
        </p:spPr>
      </p:pic>
      <p:pic>
        <p:nvPicPr>
          <p:cNvPr id="30" name="Paveikslėlis 29">
            <a:extLst>
              <a:ext uri="{FF2B5EF4-FFF2-40B4-BE49-F238E27FC236}">
                <a16:creationId xmlns:a16="http://schemas.microsoft.com/office/drawing/2014/main" id="{3D113607-A045-1491-14B7-A14ED338550A}"/>
              </a:ext>
            </a:extLst>
          </p:cNvPr>
          <p:cNvPicPr>
            <a:picLocks noChangeAspect="1"/>
          </p:cNvPicPr>
          <p:nvPr/>
        </p:nvPicPr>
        <p:blipFill>
          <a:blip r:embed="rId8"/>
          <a:stretch>
            <a:fillRect/>
          </a:stretch>
        </p:blipFill>
        <p:spPr>
          <a:xfrm>
            <a:off x="461432" y="3857177"/>
            <a:ext cx="8037577" cy="1889155"/>
          </a:xfrm>
          <a:prstGeom prst="rect">
            <a:avLst/>
          </a:prstGeom>
        </p:spPr>
      </p:pic>
      <p:sp>
        <p:nvSpPr>
          <p:cNvPr id="24" name="TextBox 23">
            <a:extLst>
              <a:ext uri="{FF2B5EF4-FFF2-40B4-BE49-F238E27FC236}">
                <a16:creationId xmlns:a16="http://schemas.microsoft.com/office/drawing/2014/main" id="{8DBA08C7-57BB-1EF4-E110-EE5DB8FD7A7E}"/>
              </a:ext>
            </a:extLst>
          </p:cNvPr>
          <p:cNvSpPr txBox="1"/>
          <p:nvPr/>
        </p:nvSpPr>
        <p:spPr>
          <a:xfrm>
            <a:off x="8610600" y="4301861"/>
            <a:ext cx="3488993" cy="646331"/>
          </a:xfrm>
          <a:prstGeom prst="rect">
            <a:avLst/>
          </a:prstGeom>
          <a:solidFill>
            <a:schemeClr val="accent4">
              <a:lumMod val="20000"/>
              <a:lumOff val="80000"/>
            </a:schemeClr>
          </a:solidFill>
        </p:spPr>
        <p:txBody>
          <a:bodyPr wrap="square" rtlCol="0">
            <a:spAutoFit/>
          </a:bodyPr>
          <a:lstStyle/>
          <a:p>
            <a:r>
              <a:rPr lang="lt-LT" dirty="0"/>
              <a:t>Pranešimas, kad galima atlikti kitą užduotį (4)</a:t>
            </a:r>
            <a:endParaRPr lang="en-US" dirty="0"/>
          </a:p>
        </p:txBody>
      </p:sp>
      <p:sp>
        <p:nvSpPr>
          <p:cNvPr id="37" name="Oval 3">
            <a:extLst>
              <a:ext uri="{FF2B5EF4-FFF2-40B4-BE49-F238E27FC236}">
                <a16:creationId xmlns:a16="http://schemas.microsoft.com/office/drawing/2014/main" id="{6F110AF3-ADD1-5F4B-C7AF-A561CA36FCEB}"/>
              </a:ext>
            </a:extLst>
          </p:cNvPr>
          <p:cNvSpPr/>
          <p:nvPr/>
        </p:nvSpPr>
        <p:spPr>
          <a:xfrm>
            <a:off x="1512687" y="5033167"/>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4</a:t>
            </a:r>
            <a:endParaRPr lang="en-GB" dirty="0">
              <a:solidFill>
                <a:schemeClr val="tx1"/>
              </a:solidFill>
            </a:endParaRPr>
          </a:p>
        </p:txBody>
      </p:sp>
    </p:spTree>
    <p:extLst>
      <p:ext uri="{BB962C8B-B14F-4D97-AF65-F5344CB8AC3E}">
        <p14:creationId xmlns:p14="http://schemas.microsoft.com/office/powerpoint/2010/main" val="11364363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dirty="0"/>
              <a:t>Paraiškų vertinimas</a:t>
            </a:r>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a:xfrm>
            <a:off x="8610600" y="6446618"/>
            <a:ext cx="2743200" cy="365125"/>
          </a:xfrm>
        </p:spPr>
        <p:txBody>
          <a:bodyPr/>
          <a:lstStyle/>
          <a:p>
            <a:fld id="{49EC5416-78B8-4F37-B286-A40543F63F6D}" type="slidenum">
              <a:rPr lang="en-US" smtClean="0"/>
              <a:pPr/>
              <a:t>46</a:t>
            </a:fld>
            <a:endParaRPr lang="en-US" dirty="0"/>
          </a:p>
        </p:txBody>
      </p:sp>
      <p:sp>
        <p:nvSpPr>
          <p:cNvPr id="23" name="TextBox 22">
            <a:extLst>
              <a:ext uri="{FF2B5EF4-FFF2-40B4-BE49-F238E27FC236}">
                <a16:creationId xmlns:a16="http://schemas.microsoft.com/office/drawing/2014/main" id="{1B995408-8122-E13A-F926-163AEACEFF14}"/>
              </a:ext>
            </a:extLst>
          </p:cNvPr>
          <p:cNvSpPr txBox="1"/>
          <p:nvPr/>
        </p:nvSpPr>
        <p:spPr>
          <a:xfrm>
            <a:off x="2888727" y="6132025"/>
            <a:ext cx="4407505" cy="369332"/>
          </a:xfrm>
          <a:prstGeom prst="rect">
            <a:avLst/>
          </a:prstGeom>
          <a:solidFill>
            <a:schemeClr val="accent4">
              <a:lumMod val="20000"/>
              <a:lumOff val="80000"/>
            </a:schemeClr>
          </a:solidFill>
        </p:spPr>
        <p:txBody>
          <a:bodyPr wrap="square" rtlCol="0">
            <a:spAutoFit/>
          </a:bodyPr>
          <a:lstStyle/>
          <a:p>
            <a:r>
              <a:rPr lang="lt-LT" dirty="0"/>
              <a:t>Pranešimas, kad veiksmas atliktas sėkmingai</a:t>
            </a:r>
            <a:endParaRPr lang="en-US" dirty="0"/>
          </a:p>
        </p:txBody>
      </p:sp>
      <p:sp>
        <p:nvSpPr>
          <p:cNvPr id="24" name="Stačiakampis 6">
            <a:extLst>
              <a:ext uri="{FF2B5EF4-FFF2-40B4-BE49-F238E27FC236}">
                <a16:creationId xmlns:a16="http://schemas.microsoft.com/office/drawing/2014/main" id="{C08DD875-24AD-B078-7579-64B104655536}"/>
              </a:ext>
            </a:extLst>
          </p:cNvPr>
          <p:cNvSpPr/>
          <p:nvPr/>
        </p:nvSpPr>
        <p:spPr>
          <a:xfrm>
            <a:off x="548343" y="5548336"/>
            <a:ext cx="2414467" cy="38057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aveikslėlis 3">
            <a:extLst>
              <a:ext uri="{FF2B5EF4-FFF2-40B4-BE49-F238E27FC236}">
                <a16:creationId xmlns:a16="http://schemas.microsoft.com/office/drawing/2014/main" id="{EBF5280C-FB79-B398-6704-4E066E9D9A98}"/>
              </a:ext>
            </a:extLst>
          </p:cNvPr>
          <p:cNvPicPr>
            <a:picLocks noChangeAspect="1"/>
          </p:cNvPicPr>
          <p:nvPr/>
        </p:nvPicPr>
        <p:blipFill>
          <a:blip r:embed="rId4"/>
          <a:stretch>
            <a:fillRect/>
          </a:stretch>
        </p:blipFill>
        <p:spPr>
          <a:xfrm>
            <a:off x="-1" y="1066923"/>
            <a:ext cx="11882158" cy="4726457"/>
          </a:xfrm>
          <a:prstGeom prst="rect">
            <a:avLst/>
          </a:prstGeom>
        </p:spPr>
      </p:pic>
      <p:sp>
        <p:nvSpPr>
          <p:cNvPr id="8" name="TextBox 7">
            <a:extLst>
              <a:ext uri="{FF2B5EF4-FFF2-40B4-BE49-F238E27FC236}">
                <a16:creationId xmlns:a16="http://schemas.microsoft.com/office/drawing/2014/main" id="{CD916F2F-5EFF-5637-0193-34710DD02112}"/>
              </a:ext>
            </a:extLst>
          </p:cNvPr>
          <p:cNvSpPr txBox="1"/>
          <p:nvPr/>
        </p:nvSpPr>
        <p:spPr>
          <a:xfrm>
            <a:off x="5226270" y="2444892"/>
            <a:ext cx="4144067" cy="923330"/>
          </a:xfrm>
          <a:prstGeom prst="rect">
            <a:avLst/>
          </a:prstGeom>
          <a:solidFill>
            <a:schemeClr val="accent4">
              <a:lumMod val="20000"/>
              <a:lumOff val="80000"/>
            </a:schemeClr>
          </a:solidFill>
        </p:spPr>
        <p:txBody>
          <a:bodyPr wrap="square" rtlCol="0">
            <a:spAutoFit/>
          </a:bodyPr>
          <a:lstStyle/>
          <a:p>
            <a:r>
              <a:rPr lang="lt-LT" dirty="0">
                <a:solidFill>
                  <a:srgbClr val="FF0000"/>
                </a:solidFill>
              </a:rPr>
              <a:t>SVARBU</a:t>
            </a:r>
            <a:r>
              <a:rPr lang="en-US" dirty="0">
                <a:solidFill>
                  <a:srgbClr val="FF0000"/>
                </a:solidFill>
              </a:rPr>
              <a:t>!</a:t>
            </a:r>
            <a:r>
              <a:rPr lang="lt-LT" dirty="0">
                <a:solidFill>
                  <a:srgbClr val="FF0000"/>
                </a:solidFill>
              </a:rPr>
              <a:t> </a:t>
            </a:r>
            <a:r>
              <a:rPr lang="lt-LT" dirty="0"/>
              <a:t>Šiame lange informacija nepildoma. Spaudžiama „Tęsti nesiunčiant pranešimų“</a:t>
            </a:r>
            <a:endParaRPr lang="en-US" dirty="0"/>
          </a:p>
        </p:txBody>
      </p:sp>
      <p:pic>
        <p:nvPicPr>
          <p:cNvPr id="15" name="Paveikslėlis 14">
            <a:extLst>
              <a:ext uri="{FF2B5EF4-FFF2-40B4-BE49-F238E27FC236}">
                <a16:creationId xmlns:a16="http://schemas.microsoft.com/office/drawing/2014/main" id="{5178B9AD-D881-292F-DA1E-EC3305109695}"/>
              </a:ext>
            </a:extLst>
          </p:cNvPr>
          <p:cNvPicPr>
            <a:picLocks noChangeAspect="1"/>
          </p:cNvPicPr>
          <p:nvPr/>
        </p:nvPicPr>
        <p:blipFill>
          <a:blip r:embed="rId5"/>
          <a:stretch>
            <a:fillRect/>
          </a:stretch>
        </p:blipFill>
        <p:spPr>
          <a:xfrm>
            <a:off x="4882398" y="4383792"/>
            <a:ext cx="3263640" cy="1354832"/>
          </a:xfrm>
          <a:prstGeom prst="rect">
            <a:avLst/>
          </a:prstGeom>
        </p:spPr>
      </p:pic>
      <p:sp>
        <p:nvSpPr>
          <p:cNvPr id="17" name="Oval 3">
            <a:extLst>
              <a:ext uri="{FF2B5EF4-FFF2-40B4-BE49-F238E27FC236}">
                <a16:creationId xmlns:a16="http://schemas.microsoft.com/office/drawing/2014/main" id="{E461C1D1-F213-390A-07C3-C8B384966520}"/>
              </a:ext>
            </a:extLst>
          </p:cNvPr>
          <p:cNvSpPr/>
          <p:nvPr/>
        </p:nvSpPr>
        <p:spPr>
          <a:xfrm>
            <a:off x="6441269" y="5325880"/>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2</a:t>
            </a:r>
          </a:p>
        </p:txBody>
      </p:sp>
      <p:cxnSp>
        <p:nvCxnSpPr>
          <p:cNvPr id="9" name="Straight Arrow Connector 2">
            <a:extLst>
              <a:ext uri="{FF2B5EF4-FFF2-40B4-BE49-F238E27FC236}">
                <a16:creationId xmlns:a16="http://schemas.microsoft.com/office/drawing/2014/main" id="{AE9E503E-EA92-A21C-F0F0-4E15FC508036}"/>
              </a:ext>
            </a:extLst>
          </p:cNvPr>
          <p:cNvCxnSpPr>
            <a:cxnSpLocks/>
          </p:cNvCxnSpPr>
          <p:nvPr/>
        </p:nvCxnSpPr>
        <p:spPr>
          <a:xfrm>
            <a:off x="6925901" y="3368222"/>
            <a:ext cx="2888659" cy="174137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12" name="Paveikslėlis 11">
            <a:extLst>
              <a:ext uri="{FF2B5EF4-FFF2-40B4-BE49-F238E27FC236}">
                <a16:creationId xmlns:a16="http://schemas.microsoft.com/office/drawing/2014/main" id="{ACA36C54-9DFE-DD21-E118-2D87A6398715}"/>
              </a:ext>
            </a:extLst>
          </p:cNvPr>
          <p:cNvPicPr>
            <a:picLocks noChangeAspect="1"/>
          </p:cNvPicPr>
          <p:nvPr/>
        </p:nvPicPr>
        <p:blipFill>
          <a:blip r:embed="rId6"/>
          <a:stretch>
            <a:fillRect/>
          </a:stretch>
        </p:blipFill>
        <p:spPr>
          <a:xfrm>
            <a:off x="191467" y="4494979"/>
            <a:ext cx="4105848" cy="1514686"/>
          </a:xfrm>
          <a:prstGeom prst="rect">
            <a:avLst/>
          </a:prstGeom>
        </p:spPr>
      </p:pic>
      <p:sp>
        <p:nvSpPr>
          <p:cNvPr id="16" name="Oval 3">
            <a:extLst>
              <a:ext uri="{FF2B5EF4-FFF2-40B4-BE49-F238E27FC236}">
                <a16:creationId xmlns:a16="http://schemas.microsoft.com/office/drawing/2014/main" id="{0FD04BD7-9459-C618-0C10-E2D065958263}"/>
              </a:ext>
            </a:extLst>
          </p:cNvPr>
          <p:cNvSpPr/>
          <p:nvPr/>
        </p:nvSpPr>
        <p:spPr>
          <a:xfrm>
            <a:off x="9704909" y="4633543"/>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1</a:t>
            </a:r>
          </a:p>
        </p:txBody>
      </p:sp>
      <p:cxnSp>
        <p:nvCxnSpPr>
          <p:cNvPr id="25" name="Straight Arrow Connector 2">
            <a:extLst>
              <a:ext uri="{FF2B5EF4-FFF2-40B4-BE49-F238E27FC236}">
                <a16:creationId xmlns:a16="http://schemas.microsoft.com/office/drawing/2014/main" id="{11F43738-D19A-0E51-C888-DB6D79DF29D6}"/>
              </a:ext>
            </a:extLst>
          </p:cNvPr>
          <p:cNvCxnSpPr>
            <a:cxnSpLocks/>
            <a:stCxn id="23" idx="1"/>
          </p:cNvCxnSpPr>
          <p:nvPr/>
        </p:nvCxnSpPr>
        <p:spPr>
          <a:xfrm flipH="1" flipV="1">
            <a:off x="1600056" y="5978046"/>
            <a:ext cx="1288671" cy="33864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4" name="Stačiakampis 6">
            <a:extLst>
              <a:ext uri="{FF2B5EF4-FFF2-40B4-BE49-F238E27FC236}">
                <a16:creationId xmlns:a16="http://schemas.microsoft.com/office/drawing/2014/main" id="{147356FD-4C29-A69B-3FAE-06433FEA1266}"/>
              </a:ext>
            </a:extLst>
          </p:cNvPr>
          <p:cNvSpPr/>
          <p:nvPr/>
        </p:nvSpPr>
        <p:spPr>
          <a:xfrm>
            <a:off x="6962649" y="5325880"/>
            <a:ext cx="484632" cy="39794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525279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377571" y="-4353"/>
            <a:ext cx="7801946" cy="810627"/>
          </a:xfrm>
        </p:spPr>
        <p:txBody>
          <a:bodyPr>
            <a:noAutofit/>
          </a:bodyPr>
          <a:lstStyle/>
          <a:p>
            <a:pPr algn="ctr"/>
            <a:r>
              <a:rPr lang="lt-LT" sz="3600" b="1" dirty="0"/>
              <a:t>Paraiškų vertinimas</a:t>
            </a:r>
            <a:endParaRPr lang="en-US" sz="3600" b="1" dirty="0"/>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a:xfrm>
            <a:off x="8610600" y="6446618"/>
            <a:ext cx="2743200" cy="365125"/>
          </a:xfrm>
        </p:spPr>
        <p:txBody>
          <a:bodyPr/>
          <a:lstStyle/>
          <a:p>
            <a:fld id="{49EC5416-78B8-4F37-B286-A40543F63F6D}" type="slidenum">
              <a:rPr lang="en-US" smtClean="0"/>
              <a:pPr/>
              <a:t>47</a:t>
            </a:fld>
            <a:endParaRPr lang="en-US" dirty="0"/>
          </a:p>
        </p:txBody>
      </p:sp>
      <p:sp>
        <p:nvSpPr>
          <p:cNvPr id="19" name="TextBox 18">
            <a:extLst>
              <a:ext uri="{FF2B5EF4-FFF2-40B4-BE49-F238E27FC236}">
                <a16:creationId xmlns:a16="http://schemas.microsoft.com/office/drawing/2014/main" id="{6945B61F-E836-F01E-0894-8B79D4ABB31F}"/>
              </a:ext>
            </a:extLst>
          </p:cNvPr>
          <p:cNvSpPr txBox="1"/>
          <p:nvPr/>
        </p:nvSpPr>
        <p:spPr>
          <a:xfrm>
            <a:off x="607544" y="863952"/>
            <a:ext cx="10720937" cy="646331"/>
          </a:xfrm>
          <a:prstGeom prst="rect">
            <a:avLst/>
          </a:prstGeom>
          <a:solidFill>
            <a:schemeClr val="accent4">
              <a:lumMod val="20000"/>
              <a:lumOff val="80000"/>
            </a:schemeClr>
          </a:solidFill>
        </p:spPr>
        <p:txBody>
          <a:bodyPr wrap="square" lIns="91440" tIns="45720" rIns="91440" bIns="45720" rtlCol="0" anchor="t">
            <a:spAutoFit/>
          </a:bodyPr>
          <a:lstStyle/>
          <a:p>
            <a:r>
              <a:rPr lang="lt-LT" dirty="0">
                <a:latin typeface="Calibri"/>
                <a:ea typeface="Book Antiqua" panose="02040602050305030304" pitchFamily="18" charset="0"/>
                <a:cs typeface="Calibri"/>
              </a:rPr>
              <a:t>Kadangi ribotame konkurse po paraiškų vertinimo etapo atidėjimo terminas netaikomas, n</a:t>
            </a:r>
            <a:r>
              <a:rPr lang="lt-LT" dirty="0">
                <a:latin typeface="Calibri" panose="020F0502020204030204" pitchFamily="34" charset="0"/>
                <a:ea typeface="Book Antiqua" panose="02040602050305030304" pitchFamily="18" charset="0"/>
              </a:rPr>
              <a:t>orėdami pereiti prie kitos užduoties, atlikite šiuos veiksmus:</a:t>
            </a:r>
            <a:endParaRPr lang="en-US" dirty="0">
              <a:latin typeface="Calibri"/>
              <a:cs typeface="Calibri"/>
            </a:endParaRPr>
          </a:p>
        </p:txBody>
      </p:sp>
      <p:sp>
        <p:nvSpPr>
          <p:cNvPr id="37" name="Oval 3">
            <a:extLst>
              <a:ext uri="{FF2B5EF4-FFF2-40B4-BE49-F238E27FC236}">
                <a16:creationId xmlns:a16="http://schemas.microsoft.com/office/drawing/2014/main" id="{1DDBEB61-C9E7-8D70-ADC7-23288A5E0DAA}"/>
              </a:ext>
            </a:extLst>
          </p:cNvPr>
          <p:cNvSpPr/>
          <p:nvPr/>
        </p:nvSpPr>
        <p:spPr>
          <a:xfrm>
            <a:off x="161399" y="1534843"/>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4</a:t>
            </a:r>
            <a:endParaRPr lang="en-GB" dirty="0">
              <a:solidFill>
                <a:schemeClr val="tx1"/>
              </a:solidFill>
            </a:endParaRPr>
          </a:p>
        </p:txBody>
      </p:sp>
      <p:sp>
        <p:nvSpPr>
          <p:cNvPr id="39" name="TextBox 38">
            <a:extLst>
              <a:ext uri="{FF2B5EF4-FFF2-40B4-BE49-F238E27FC236}">
                <a16:creationId xmlns:a16="http://schemas.microsoft.com/office/drawing/2014/main" id="{4B4626C4-AA56-00DD-F37E-337388990244}"/>
              </a:ext>
            </a:extLst>
          </p:cNvPr>
          <p:cNvSpPr txBox="1"/>
          <p:nvPr/>
        </p:nvSpPr>
        <p:spPr>
          <a:xfrm>
            <a:off x="720191" y="6394716"/>
            <a:ext cx="6749500" cy="369332"/>
          </a:xfrm>
          <a:prstGeom prst="rect">
            <a:avLst/>
          </a:prstGeom>
          <a:solidFill>
            <a:schemeClr val="accent4">
              <a:lumMod val="20000"/>
              <a:lumOff val="80000"/>
            </a:schemeClr>
          </a:solidFill>
        </p:spPr>
        <p:txBody>
          <a:bodyPr wrap="square" rtlCol="0">
            <a:spAutoFit/>
          </a:bodyPr>
          <a:lstStyle/>
          <a:p>
            <a:r>
              <a:rPr lang="lt-LT" dirty="0"/>
              <a:t>Pasirenkama užduotis „Pasiūlymų eilė po atidėjimo termino pabaigos“</a:t>
            </a:r>
            <a:endParaRPr lang="en-US" dirty="0"/>
          </a:p>
        </p:txBody>
      </p:sp>
      <p:pic>
        <p:nvPicPr>
          <p:cNvPr id="4" name="Paveikslėlis 3">
            <a:extLst>
              <a:ext uri="{FF2B5EF4-FFF2-40B4-BE49-F238E27FC236}">
                <a16:creationId xmlns:a16="http://schemas.microsoft.com/office/drawing/2014/main" id="{99CF0D83-C5A3-17FD-806B-B4E0A2A7C9E6}"/>
              </a:ext>
            </a:extLst>
          </p:cNvPr>
          <p:cNvPicPr>
            <a:picLocks noChangeAspect="1"/>
          </p:cNvPicPr>
          <p:nvPr/>
        </p:nvPicPr>
        <p:blipFill>
          <a:blip r:embed="rId4"/>
          <a:srcRect l="218" t="990" r="-218" b="-990"/>
          <a:stretch>
            <a:fillRect/>
          </a:stretch>
        </p:blipFill>
        <p:spPr>
          <a:xfrm>
            <a:off x="632863" y="1723156"/>
            <a:ext cx="9591704" cy="2109464"/>
          </a:xfrm>
          <a:prstGeom prst="rect">
            <a:avLst/>
          </a:prstGeom>
        </p:spPr>
      </p:pic>
      <p:pic>
        <p:nvPicPr>
          <p:cNvPr id="28" name="Paveikslėlis 27">
            <a:extLst>
              <a:ext uri="{FF2B5EF4-FFF2-40B4-BE49-F238E27FC236}">
                <a16:creationId xmlns:a16="http://schemas.microsoft.com/office/drawing/2014/main" id="{096A0371-437B-D276-CFEE-AEA654A24279}"/>
              </a:ext>
            </a:extLst>
          </p:cNvPr>
          <p:cNvPicPr>
            <a:picLocks noChangeAspect="1"/>
          </p:cNvPicPr>
          <p:nvPr/>
        </p:nvPicPr>
        <p:blipFill>
          <a:blip r:embed="rId5"/>
          <a:stretch>
            <a:fillRect/>
          </a:stretch>
        </p:blipFill>
        <p:spPr>
          <a:xfrm>
            <a:off x="9195075" y="1793853"/>
            <a:ext cx="2764515" cy="1105806"/>
          </a:xfrm>
          <a:prstGeom prst="rect">
            <a:avLst/>
          </a:prstGeom>
        </p:spPr>
      </p:pic>
      <p:sp>
        <p:nvSpPr>
          <p:cNvPr id="29" name="Oval 3">
            <a:extLst>
              <a:ext uri="{FF2B5EF4-FFF2-40B4-BE49-F238E27FC236}">
                <a16:creationId xmlns:a16="http://schemas.microsoft.com/office/drawing/2014/main" id="{6D2B5F5F-249B-3088-9009-753D28B7C4CA}"/>
              </a:ext>
            </a:extLst>
          </p:cNvPr>
          <p:cNvSpPr/>
          <p:nvPr/>
        </p:nvSpPr>
        <p:spPr>
          <a:xfrm>
            <a:off x="10303604" y="2472755"/>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2</a:t>
            </a:r>
          </a:p>
        </p:txBody>
      </p:sp>
      <p:sp>
        <p:nvSpPr>
          <p:cNvPr id="11" name="Stačiakampis 6">
            <a:extLst>
              <a:ext uri="{FF2B5EF4-FFF2-40B4-BE49-F238E27FC236}">
                <a16:creationId xmlns:a16="http://schemas.microsoft.com/office/drawing/2014/main" id="{3652AA56-4F15-51AD-1D27-1F7F54A78157}"/>
              </a:ext>
            </a:extLst>
          </p:cNvPr>
          <p:cNvSpPr/>
          <p:nvPr/>
        </p:nvSpPr>
        <p:spPr>
          <a:xfrm>
            <a:off x="10867273" y="2500821"/>
            <a:ext cx="646871" cy="32791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3">
            <a:extLst>
              <a:ext uri="{FF2B5EF4-FFF2-40B4-BE49-F238E27FC236}">
                <a16:creationId xmlns:a16="http://schemas.microsoft.com/office/drawing/2014/main" id="{38F1DA80-078F-C548-DF18-B37A282E4AA6}"/>
              </a:ext>
            </a:extLst>
          </p:cNvPr>
          <p:cNvSpPr/>
          <p:nvPr/>
        </p:nvSpPr>
        <p:spPr>
          <a:xfrm>
            <a:off x="6278544" y="2906231"/>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1</a:t>
            </a:r>
          </a:p>
        </p:txBody>
      </p:sp>
      <p:pic>
        <p:nvPicPr>
          <p:cNvPr id="9" name="Paveikslėlis 8">
            <a:extLst>
              <a:ext uri="{FF2B5EF4-FFF2-40B4-BE49-F238E27FC236}">
                <a16:creationId xmlns:a16="http://schemas.microsoft.com/office/drawing/2014/main" id="{0AC14888-BD71-EC84-1E63-B20CFEF0C5D9}"/>
              </a:ext>
            </a:extLst>
          </p:cNvPr>
          <p:cNvPicPr>
            <a:picLocks noChangeAspect="1"/>
          </p:cNvPicPr>
          <p:nvPr/>
        </p:nvPicPr>
        <p:blipFill>
          <a:blip r:embed="rId6"/>
          <a:stretch>
            <a:fillRect/>
          </a:stretch>
        </p:blipFill>
        <p:spPr>
          <a:xfrm>
            <a:off x="607545" y="4071836"/>
            <a:ext cx="9696060" cy="2268297"/>
          </a:xfrm>
          <a:prstGeom prst="rect">
            <a:avLst/>
          </a:prstGeom>
        </p:spPr>
      </p:pic>
      <p:pic>
        <p:nvPicPr>
          <p:cNvPr id="6" name="Paveikslėlis 5">
            <a:extLst>
              <a:ext uri="{FF2B5EF4-FFF2-40B4-BE49-F238E27FC236}">
                <a16:creationId xmlns:a16="http://schemas.microsoft.com/office/drawing/2014/main" id="{F4141B89-1E9C-6D46-2E91-D103DF098B26}"/>
              </a:ext>
            </a:extLst>
          </p:cNvPr>
          <p:cNvPicPr>
            <a:picLocks noChangeAspect="1"/>
          </p:cNvPicPr>
          <p:nvPr/>
        </p:nvPicPr>
        <p:blipFill>
          <a:blip r:embed="rId7"/>
          <a:stretch>
            <a:fillRect/>
          </a:stretch>
        </p:blipFill>
        <p:spPr>
          <a:xfrm>
            <a:off x="9276579" y="3890197"/>
            <a:ext cx="2682472" cy="541067"/>
          </a:xfrm>
          <a:prstGeom prst="rect">
            <a:avLst/>
          </a:prstGeom>
        </p:spPr>
      </p:pic>
      <p:sp>
        <p:nvSpPr>
          <p:cNvPr id="42" name="Oval 3">
            <a:extLst>
              <a:ext uri="{FF2B5EF4-FFF2-40B4-BE49-F238E27FC236}">
                <a16:creationId xmlns:a16="http://schemas.microsoft.com/office/drawing/2014/main" id="{6354B23A-E475-4845-0947-252D64352FCE}"/>
              </a:ext>
            </a:extLst>
          </p:cNvPr>
          <p:cNvSpPr/>
          <p:nvPr/>
        </p:nvSpPr>
        <p:spPr>
          <a:xfrm>
            <a:off x="8819742" y="3776682"/>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3</a:t>
            </a:r>
            <a:endParaRPr lang="en-GB" dirty="0">
              <a:solidFill>
                <a:schemeClr val="tx1"/>
              </a:solidFill>
            </a:endParaRPr>
          </a:p>
        </p:txBody>
      </p:sp>
      <p:sp>
        <p:nvSpPr>
          <p:cNvPr id="13" name="Oval 3">
            <a:extLst>
              <a:ext uri="{FF2B5EF4-FFF2-40B4-BE49-F238E27FC236}">
                <a16:creationId xmlns:a16="http://schemas.microsoft.com/office/drawing/2014/main" id="{0223C39E-7CC4-4116-1D93-49F3AA590614}"/>
              </a:ext>
            </a:extLst>
          </p:cNvPr>
          <p:cNvSpPr/>
          <p:nvPr/>
        </p:nvSpPr>
        <p:spPr>
          <a:xfrm>
            <a:off x="2135255" y="5598962"/>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5</a:t>
            </a:r>
            <a:endParaRPr lang="en-GB" dirty="0">
              <a:solidFill>
                <a:schemeClr val="tx1"/>
              </a:solidFill>
            </a:endParaRPr>
          </a:p>
        </p:txBody>
      </p:sp>
    </p:spTree>
    <p:extLst>
      <p:ext uri="{BB962C8B-B14F-4D97-AF65-F5344CB8AC3E}">
        <p14:creationId xmlns:p14="http://schemas.microsoft.com/office/powerpoint/2010/main" val="159301855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77119" y="5387151"/>
            <a:ext cx="2527816" cy="1470849"/>
          </a:xfrm>
          <a:prstGeom prst="rect">
            <a:avLst/>
          </a:prstGeom>
        </p:spPr>
      </p:pic>
      <p:sp>
        <p:nvSpPr>
          <p:cNvPr id="7" name="Pavadinimas 1"/>
          <p:cNvSpPr>
            <a:spLocks noGrp="1"/>
          </p:cNvSpPr>
          <p:nvPr>
            <p:ph type="title"/>
          </p:nvPr>
        </p:nvSpPr>
        <p:spPr>
          <a:xfrm>
            <a:off x="2180254" y="121505"/>
            <a:ext cx="7801946" cy="810627"/>
          </a:xfrm>
        </p:spPr>
        <p:txBody>
          <a:bodyPr>
            <a:noAutofit/>
          </a:bodyPr>
          <a:lstStyle/>
          <a:p>
            <a:pPr algn="ctr"/>
            <a:r>
              <a:rPr lang="lt-LT" sz="3600" b="1" dirty="0"/>
              <a:t>Naujo proceso (žingsnio) kūrimas</a:t>
            </a:r>
            <a:endParaRPr lang="en-US" sz="3600" b="1" dirty="0"/>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48</a:t>
            </a:fld>
            <a:endParaRPr lang="en-US" dirty="0"/>
          </a:p>
        </p:txBody>
      </p:sp>
      <p:sp>
        <p:nvSpPr>
          <p:cNvPr id="5" name="TextBox 4">
            <a:extLst>
              <a:ext uri="{FF2B5EF4-FFF2-40B4-BE49-F238E27FC236}">
                <a16:creationId xmlns:a16="http://schemas.microsoft.com/office/drawing/2014/main" id="{7881E0E3-FE46-A7F5-BD2F-3986B85779DC}"/>
              </a:ext>
            </a:extLst>
          </p:cNvPr>
          <p:cNvSpPr txBox="1"/>
          <p:nvPr/>
        </p:nvSpPr>
        <p:spPr>
          <a:xfrm>
            <a:off x="752084" y="2907929"/>
            <a:ext cx="5343916" cy="369332"/>
          </a:xfrm>
          <a:prstGeom prst="rect">
            <a:avLst/>
          </a:prstGeom>
          <a:solidFill>
            <a:schemeClr val="accent4">
              <a:lumMod val="20000"/>
              <a:lumOff val="80000"/>
            </a:schemeClr>
          </a:solidFill>
        </p:spPr>
        <p:txBody>
          <a:bodyPr wrap="square" rtlCol="0">
            <a:spAutoFit/>
          </a:bodyPr>
          <a:lstStyle/>
          <a:p>
            <a:r>
              <a:rPr lang="lt-LT" dirty="0"/>
              <a:t>Pasirenkama užduotis „Naujo proceso pradžia“</a:t>
            </a:r>
            <a:endParaRPr lang="en-US" dirty="0"/>
          </a:p>
        </p:txBody>
      </p:sp>
      <p:cxnSp>
        <p:nvCxnSpPr>
          <p:cNvPr id="8" name="Tiesioji rodyklės jungtis 7">
            <a:extLst>
              <a:ext uri="{FF2B5EF4-FFF2-40B4-BE49-F238E27FC236}">
                <a16:creationId xmlns:a16="http://schemas.microsoft.com/office/drawing/2014/main" id="{9F879C19-0574-83E7-D5BF-BC12A0CF4E82}"/>
              </a:ext>
            </a:extLst>
          </p:cNvPr>
          <p:cNvCxnSpPr>
            <a:cxnSpLocks/>
          </p:cNvCxnSpPr>
          <p:nvPr/>
        </p:nvCxnSpPr>
        <p:spPr>
          <a:xfrm flipV="1">
            <a:off x="3800475" y="2545451"/>
            <a:ext cx="0" cy="16917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6B545CBE-A778-D375-FB9D-F5D7529FE760}"/>
              </a:ext>
            </a:extLst>
          </p:cNvPr>
          <p:cNvSpPr txBox="1"/>
          <p:nvPr/>
        </p:nvSpPr>
        <p:spPr>
          <a:xfrm>
            <a:off x="1897543" y="5033459"/>
            <a:ext cx="5343916" cy="923330"/>
          </a:xfrm>
          <a:prstGeom prst="rect">
            <a:avLst/>
          </a:prstGeom>
          <a:solidFill>
            <a:schemeClr val="accent4">
              <a:lumMod val="20000"/>
              <a:lumOff val="80000"/>
            </a:schemeClr>
          </a:solidFill>
        </p:spPr>
        <p:txBody>
          <a:bodyPr wrap="square" rtlCol="0">
            <a:spAutoFit/>
          </a:bodyPr>
          <a:lstStyle/>
          <a:p>
            <a:r>
              <a:rPr lang="lt-LT" dirty="0"/>
              <a:t>Norint pradėti naują žingsnį, t.y. pakviesti tiekėjus teikti pasiūlymus, spaudžiamas mygtukas „Pradėti naują vertinimo ciklą“</a:t>
            </a:r>
            <a:endParaRPr lang="en-US" dirty="0"/>
          </a:p>
        </p:txBody>
      </p:sp>
      <p:pic>
        <p:nvPicPr>
          <p:cNvPr id="26" name="Paveikslėlis 25">
            <a:extLst>
              <a:ext uri="{FF2B5EF4-FFF2-40B4-BE49-F238E27FC236}">
                <a16:creationId xmlns:a16="http://schemas.microsoft.com/office/drawing/2014/main" id="{0F1FA292-6F14-9920-D7BD-AEDE6AACEDD7}"/>
              </a:ext>
            </a:extLst>
          </p:cNvPr>
          <p:cNvPicPr>
            <a:picLocks noChangeAspect="1"/>
          </p:cNvPicPr>
          <p:nvPr/>
        </p:nvPicPr>
        <p:blipFill>
          <a:blip r:embed="rId3"/>
          <a:stretch>
            <a:fillRect/>
          </a:stretch>
        </p:blipFill>
        <p:spPr>
          <a:xfrm>
            <a:off x="7429502" y="4492368"/>
            <a:ext cx="3207322" cy="1611155"/>
          </a:xfrm>
          <a:prstGeom prst="rect">
            <a:avLst/>
          </a:prstGeom>
        </p:spPr>
      </p:pic>
      <p:sp>
        <p:nvSpPr>
          <p:cNvPr id="27" name="Stačiakampis 6">
            <a:extLst>
              <a:ext uri="{FF2B5EF4-FFF2-40B4-BE49-F238E27FC236}">
                <a16:creationId xmlns:a16="http://schemas.microsoft.com/office/drawing/2014/main" id="{0F4B654F-DEB0-2295-DAE7-1BB3CE44EFD1}"/>
              </a:ext>
            </a:extLst>
          </p:cNvPr>
          <p:cNvSpPr/>
          <p:nvPr/>
        </p:nvSpPr>
        <p:spPr>
          <a:xfrm>
            <a:off x="9353550" y="5704100"/>
            <a:ext cx="628650" cy="39942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Oval 4">
            <a:extLst>
              <a:ext uri="{FF2B5EF4-FFF2-40B4-BE49-F238E27FC236}">
                <a16:creationId xmlns:a16="http://schemas.microsoft.com/office/drawing/2014/main" id="{C82711A6-D92C-DF50-CF6F-586113E61EDE}"/>
              </a:ext>
            </a:extLst>
          </p:cNvPr>
          <p:cNvSpPr/>
          <p:nvPr/>
        </p:nvSpPr>
        <p:spPr>
          <a:xfrm>
            <a:off x="8840563" y="5711787"/>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3</a:t>
            </a:r>
            <a:endParaRPr lang="en-GB" dirty="0">
              <a:solidFill>
                <a:schemeClr val="tx1"/>
              </a:solidFill>
            </a:endParaRPr>
          </a:p>
        </p:txBody>
      </p:sp>
      <p:pic>
        <p:nvPicPr>
          <p:cNvPr id="6" name="Paveikslėlis 5">
            <a:extLst>
              <a:ext uri="{FF2B5EF4-FFF2-40B4-BE49-F238E27FC236}">
                <a16:creationId xmlns:a16="http://schemas.microsoft.com/office/drawing/2014/main" id="{03EB1A59-66BB-0E39-1191-B1C9E1E162EA}"/>
              </a:ext>
            </a:extLst>
          </p:cNvPr>
          <p:cNvPicPr>
            <a:picLocks noChangeAspect="1"/>
          </p:cNvPicPr>
          <p:nvPr/>
        </p:nvPicPr>
        <p:blipFill>
          <a:blip r:embed="rId4"/>
          <a:stretch>
            <a:fillRect/>
          </a:stretch>
        </p:blipFill>
        <p:spPr>
          <a:xfrm>
            <a:off x="752084" y="731973"/>
            <a:ext cx="10439399" cy="2095321"/>
          </a:xfrm>
          <a:prstGeom prst="rect">
            <a:avLst/>
          </a:prstGeom>
        </p:spPr>
      </p:pic>
      <p:sp>
        <p:nvSpPr>
          <p:cNvPr id="28" name="Oval 4">
            <a:extLst>
              <a:ext uri="{FF2B5EF4-FFF2-40B4-BE49-F238E27FC236}">
                <a16:creationId xmlns:a16="http://schemas.microsoft.com/office/drawing/2014/main" id="{D9CA6AD5-4A76-7E16-8080-FF4A32BF4D51}"/>
              </a:ext>
            </a:extLst>
          </p:cNvPr>
          <p:cNvSpPr/>
          <p:nvPr/>
        </p:nvSpPr>
        <p:spPr>
          <a:xfrm>
            <a:off x="2180254" y="214512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1</a:t>
            </a:r>
            <a:endParaRPr lang="en-GB" dirty="0">
              <a:solidFill>
                <a:schemeClr val="tx1"/>
              </a:solidFill>
            </a:endParaRPr>
          </a:p>
        </p:txBody>
      </p:sp>
      <p:pic>
        <p:nvPicPr>
          <p:cNvPr id="12" name="Paveikslėlis 11">
            <a:extLst>
              <a:ext uri="{FF2B5EF4-FFF2-40B4-BE49-F238E27FC236}">
                <a16:creationId xmlns:a16="http://schemas.microsoft.com/office/drawing/2014/main" id="{6B3251C8-58E6-FCB4-FF85-3A26E1A52AC1}"/>
              </a:ext>
            </a:extLst>
          </p:cNvPr>
          <p:cNvPicPr>
            <a:picLocks noChangeAspect="1"/>
          </p:cNvPicPr>
          <p:nvPr/>
        </p:nvPicPr>
        <p:blipFill>
          <a:blip r:embed="rId5"/>
          <a:stretch>
            <a:fillRect/>
          </a:stretch>
        </p:blipFill>
        <p:spPr>
          <a:xfrm>
            <a:off x="752084" y="3339793"/>
            <a:ext cx="10520923" cy="1369354"/>
          </a:xfrm>
          <a:prstGeom prst="rect">
            <a:avLst/>
          </a:prstGeom>
        </p:spPr>
      </p:pic>
      <p:sp>
        <p:nvSpPr>
          <p:cNvPr id="29" name="Oval 4">
            <a:extLst>
              <a:ext uri="{FF2B5EF4-FFF2-40B4-BE49-F238E27FC236}">
                <a16:creationId xmlns:a16="http://schemas.microsoft.com/office/drawing/2014/main" id="{0417BE1E-50FE-1139-E89F-EA05525E8C3B}"/>
              </a:ext>
            </a:extLst>
          </p:cNvPr>
          <p:cNvSpPr/>
          <p:nvPr/>
        </p:nvSpPr>
        <p:spPr>
          <a:xfrm>
            <a:off x="3337602" y="3902202"/>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2</a:t>
            </a:r>
            <a:endParaRPr lang="en-GB" dirty="0">
              <a:solidFill>
                <a:schemeClr val="tx1"/>
              </a:solidFill>
            </a:endParaRPr>
          </a:p>
        </p:txBody>
      </p:sp>
      <p:cxnSp>
        <p:nvCxnSpPr>
          <p:cNvPr id="23" name="Tiesioji rodyklės jungtis 22">
            <a:extLst>
              <a:ext uri="{FF2B5EF4-FFF2-40B4-BE49-F238E27FC236}">
                <a16:creationId xmlns:a16="http://schemas.microsoft.com/office/drawing/2014/main" id="{5DECD68D-3B33-4856-BB40-AC3E11A1DABD}"/>
              </a:ext>
            </a:extLst>
          </p:cNvPr>
          <p:cNvCxnSpPr>
            <a:cxnSpLocks/>
          </p:cNvCxnSpPr>
          <p:nvPr/>
        </p:nvCxnSpPr>
        <p:spPr>
          <a:xfrm flipV="1">
            <a:off x="4376502" y="4492368"/>
            <a:ext cx="104058" cy="59038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23881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77119" y="5387151"/>
            <a:ext cx="2527816" cy="1470849"/>
          </a:xfrm>
          <a:prstGeom prst="rect">
            <a:avLst/>
          </a:prstGeom>
        </p:spPr>
      </p:pic>
      <p:sp>
        <p:nvSpPr>
          <p:cNvPr id="7" name="Pavadinimas 1"/>
          <p:cNvSpPr>
            <a:spLocks noGrp="1"/>
          </p:cNvSpPr>
          <p:nvPr>
            <p:ph type="title"/>
          </p:nvPr>
        </p:nvSpPr>
        <p:spPr>
          <a:xfrm>
            <a:off x="2180254" y="121505"/>
            <a:ext cx="7801946" cy="810627"/>
          </a:xfrm>
        </p:spPr>
        <p:txBody>
          <a:bodyPr>
            <a:noAutofit/>
          </a:bodyPr>
          <a:lstStyle/>
          <a:p>
            <a:pPr algn="ctr"/>
            <a:r>
              <a:rPr lang="lt-LT" sz="3600" b="1" dirty="0"/>
              <a:t>Naujo proceso (žingsnio) kūrimas</a:t>
            </a:r>
            <a:endParaRPr lang="en-US" sz="3600" b="1" dirty="0"/>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49</a:t>
            </a:fld>
            <a:endParaRPr lang="en-US" dirty="0"/>
          </a:p>
        </p:txBody>
      </p:sp>
      <p:sp>
        <p:nvSpPr>
          <p:cNvPr id="5" name="TextBox 4">
            <a:extLst>
              <a:ext uri="{FF2B5EF4-FFF2-40B4-BE49-F238E27FC236}">
                <a16:creationId xmlns:a16="http://schemas.microsoft.com/office/drawing/2014/main" id="{65832BFB-718B-A3BF-8312-C0299AA84465}"/>
              </a:ext>
            </a:extLst>
          </p:cNvPr>
          <p:cNvSpPr txBox="1"/>
          <p:nvPr/>
        </p:nvSpPr>
        <p:spPr>
          <a:xfrm>
            <a:off x="546671" y="2575288"/>
            <a:ext cx="3887677" cy="369332"/>
          </a:xfrm>
          <a:prstGeom prst="rect">
            <a:avLst/>
          </a:prstGeom>
          <a:solidFill>
            <a:schemeClr val="accent4">
              <a:lumMod val="20000"/>
              <a:lumOff val="80000"/>
            </a:schemeClr>
          </a:solidFill>
        </p:spPr>
        <p:txBody>
          <a:bodyPr wrap="square" rtlCol="0">
            <a:spAutoFit/>
          </a:bodyPr>
          <a:lstStyle/>
          <a:p>
            <a:r>
              <a:rPr lang="lt-LT" dirty="0"/>
              <a:t>Pasirenkama užduotis „Siųsti kvietimus“</a:t>
            </a:r>
            <a:endParaRPr lang="en-US" dirty="0"/>
          </a:p>
        </p:txBody>
      </p:sp>
      <p:sp>
        <p:nvSpPr>
          <p:cNvPr id="19" name="TextBox 18">
            <a:extLst>
              <a:ext uri="{FF2B5EF4-FFF2-40B4-BE49-F238E27FC236}">
                <a16:creationId xmlns:a16="http://schemas.microsoft.com/office/drawing/2014/main" id="{D02DAAA9-A2F0-57F8-DF24-354102017416}"/>
              </a:ext>
            </a:extLst>
          </p:cNvPr>
          <p:cNvSpPr txBox="1"/>
          <p:nvPr/>
        </p:nvSpPr>
        <p:spPr>
          <a:xfrm>
            <a:off x="5312461" y="2677476"/>
            <a:ext cx="3516906" cy="369332"/>
          </a:xfrm>
          <a:prstGeom prst="rect">
            <a:avLst/>
          </a:prstGeom>
          <a:solidFill>
            <a:schemeClr val="accent4">
              <a:lumMod val="20000"/>
              <a:lumOff val="80000"/>
            </a:schemeClr>
          </a:solidFill>
        </p:spPr>
        <p:txBody>
          <a:bodyPr wrap="square" rtlCol="0">
            <a:spAutoFit/>
          </a:bodyPr>
          <a:lstStyle/>
          <a:p>
            <a:r>
              <a:rPr lang="lt-LT" dirty="0"/>
              <a:t>Rodoma, kuris žingsnis vykdomas</a:t>
            </a:r>
            <a:endParaRPr lang="en-US" dirty="0"/>
          </a:p>
        </p:txBody>
      </p:sp>
      <p:pic>
        <p:nvPicPr>
          <p:cNvPr id="6" name="Paveikslėlis 5">
            <a:extLst>
              <a:ext uri="{FF2B5EF4-FFF2-40B4-BE49-F238E27FC236}">
                <a16:creationId xmlns:a16="http://schemas.microsoft.com/office/drawing/2014/main" id="{9975FE65-2C8E-3F75-853B-58A946768F24}"/>
              </a:ext>
            </a:extLst>
          </p:cNvPr>
          <p:cNvPicPr>
            <a:picLocks noChangeAspect="1"/>
          </p:cNvPicPr>
          <p:nvPr/>
        </p:nvPicPr>
        <p:blipFill>
          <a:blip r:embed="rId3"/>
          <a:stretch>
            <a:fillRect/>
          </a:stretch>
        </p:blipFill>
        <p:spPr>
          <a:xfrm>
            <a:off x="546671" y="693094"/>
            <a:ext cx="9968929" cy="1750991"/>
          </a:xfrm>
          <a:prstGeom prst="rect">
            <a:avLst/>
          </a:prstGeom>
        </p:spPr>
      </p:pic>
      <p:cxnSp>
        <p:nvCxnSpPr>
          <p:cNvPr id="35" name="Tiesioji rodyklės jungtis 34">
            <a:extLst>
              <a:ext uri="{FF2B5EF4-FFF2-40B4-BE49-F238E27FC236}">
                <a16:creationId xmlns:a16="http://schemas.microsoft.com/office/drawing/2014/main" id="{48F34B6C-22DD-E192-09DB-272D27BD2962}"/>
              </a:ext>
            </a:extLst>
          </p:cNvPr>
          <p:cNvCxnSpPr>
            <a:cxnSpLocks/>
          </p:cNvCxnSpPr>
          <p:nvPr/>
        </p:nvCxnSpPr>
        <p:spPr>
          <a:xfrm flipH="1" flipV="1">
            <a:off x="3098800" y="2392168"/>
            <a:ext cx="272030" cy="18312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Tiesioji rodyklės jungtis 10">
            <a:extLst>
              <a:ext uri="{FF2B5EF4-FFF2-40B4-BE49-F238E27FC236}">
                <a16:creationId xmlns:a16="http://schemas.microsoft.com/office/drawing/2014/main" id="{2D68E124-9937-20CA-5B27-673074A71F24}"/>
              </a:ext>
            </a:extLst>
          </p:cNvPr>
          <p:cNvCxnSpPr/>
          <p:nvPr/>
        </p:nvCxnSpPr>
        <p:spPr>
          <a:xfrm flipV="1">
            <a:off x="6238240" y="2444085"/>
            <a:ext cx="0" cy="23339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4" name="Paveikslėlis 13">
            <a:extLst>
              <a:ext uri="{FF2B5EF4-FFF2-40B4-BE49-F238E27FC236}">
                <a16:creationId xmlns:a16="http://schemas.microsoft.com/office/drawing/2014/main" id="{3342602A-3C05-A4D8-23D0-46E18D9BB88B}"/>
              </a:ext>
            </a:extLst>
          </p:cNvPr>
          <p:cNvPicPr>
            <a:picLocks noChangeAspect="1"/>
          </p:cNvPicPr>
          <p:nvPr/>
        </p:nvPicPr>
        <p:blipFill>
          <a:blip r:embed="rId4"/>
          <a:stretch>
            <a:fillRect/>
          </a:stretch>
        </p:blipFill>
        <p:spPr>
          <a:xfrm>
            <a:off x="546671" y="3303419"/>
            <a:ext cx="9968929" cy="1718599"/>
          </a:xfrm>
          <a:prstGeom prst="rect">
            <a:avLst/>
          </a:prstGeom>
        </p:spPr>
      </p:pic>
      <p:sp>
        <p:nvSpPr>
          <p:cNvPr id="3" name="Oval 4">
            <a:extLst>
              <a:ext uri="{FF2B5EF4-FFF2-40B4-BE49-F238E27FC236}">
                <a16:creationId xmlns:a16="http://schemas.microsoft.com/office/drawing/2014/main" id="{B7CDA5EC-1676-0C15-D44C-CE76EBF0ADCA}"/>
              </a:ext>
            </a:extLst>
          </p:cNvPr>
          <p:cNvSpPr/>
          <p:nvPr/>
        </p:nvSpPr>
        <p:spPr>
          <a:xfrm>
            <a:off x="1937938" y="1791466"/>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1</a:t>
            </a:r>
            <a:endParaRPr lang="en-GB" dirty="0">
              <a:solidFill>
                <a:schemeClr val="tx1"/>
              </a:solidFill>
            </a:endParaRPr>
          </a:p>
        </p:txBody>
      </p:sp>
      <p:sp>
        <p:nvSpPr>
          <p:cNvPr id="4" name="Oval 4">
            <a:extLst>
              <a:ext uri="{FF2B5EF4-FFF2-40B4-BE49-F238E27FC236}">
                <a16:creationId xmlns:a16="http://schemas.microsoft.com/office/drawing/2014/main" id="{1979B585-0EE5-58C5-FCAC-D88954256D1C}"/>
              </a:ext>
            </a:extLst>
          </p:cNvPr>
          <p:cNvSpPr/>
          <p:nvPr/>
        </p:nvSpPr>
        <p:spPr>
          <a:xfrm>
            <a:off x="1695622" y="3834038"/>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2</a:t>
            </a:r>
            <a:endParaRPr lang="en-GB" dirty="0">
              <a:solidFill>
                <a:schemeClr val="tx1"/>
              </a:solidFill>
            </a:endParaRPr>
          </a:p>
        </p:txBody>
      </p:sp>
      <p:sp>
        <p:nvSpPr>
          <p:cNvPr id="9" name="Stačiakampis 6">
            <a:extLst>
              <a:ext uri="{FF2B5EF4-FFF2-40B4-BE49-F238E27FC236}">
                <a16:creationId xmlns:a16="http://schemas.microsoft.com/office/drawing/2014/main" id="{9C6EFE10-DD2C-1D34-9112-9B8491B38366}"/>
              </a:ext>
            </a:extLst>
          </p:cNvPr>
          <p:cNvSpPr/>
          <p:nvPr/>
        </p:nvSpPr>
        <p:spPr>
          <a:xfrm>
            <a:off x="2180254" y="4164179"/>
            <a:ext cx="763387" cy="31051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5" name="Oval 4">
            <a:extLst>
              <a:ext uri="{FF2B5EF4-FFF2-40B4-BE49-F238E27FC236}">
                <a16:creationId xmlns:a16="http://schemas.microsoft.com/office/drawing/2014/main" id="{BBE60B4C-AE16-0301-4352-F875EC243022}"/>
              </a:ext>
            </a:extLst>
          </p:cNvPr>
          <p:cNvSpPr/>
          <p:nvPr/>
        </p:nvSpPr>
        <p:spPr>
          <a:xfrm>
            <a:off x="8575040" y="4201937"/>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3</a:t>
            </a:r>
            <a:endParaRPr lang="en-GB" dirty="0">
              <a:solidFill>
                <a:schemeClr val="tx1"/>
              </a:solidFill>
            </a:endParaRPr>
          </a:p>
        </p:txBody>
      </p:sp>
    </p:spTree>
    <p:extLst>
      <p:ext uri="{BB962C8B-B14F-4D97-AF65-F5344CB8AC3E}">
        <p14:creationId xmlns:p14="http://schemas.microsoft.com/office/powerpoint/2010/main" val="17998522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aveikslėlis 11">
            <a:extLst>
              <a:ext uri="{FF2B5EF4-FFF2-40B4-BE49-F238E27FC236}">
                <a16:creationId xmlns:a16="http://schemas.microsoft.com/office/drawing/2014/main" id="{384D18BA-B111-F457-ACF3-86D6527AB713}"/>
              </a:ext>
            </a:extLst>
          </p:cNvPr>
          <p:cNvPicPr>
            <a:picLocks noChangeAspect="1"/>
          </p:cNvPicPr>
          <p:nvPr/>
        </p:nvPicPr>
        <p:blipFill>
          <a:blip r:embed="rId2"/>
          <a:srcRect t="13946"/>
          <a:stretch/>
        </p:blipFill>
        <p:spPr>
          <a:xfrm>
            <a:off x="788892" y="1507761"/>
            <a:ext cx="11403106" cy="3185678"/>
          </a:xfrm>
          <a:prstGeom prst="rect">
            <a:avLst/>
          </a:prstGeom>
        </p:spPr>
      </p:pic>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dirty="0"/>
              <a:t>Pirkimo kūrimas</a:t>
            </a:r>
            <a:endParaRPr lang="en-US" sz="3600" b="1" dirty="0"/>
          </a:p>
        </p:txBody>
      </p:sp>
      <p:sp>
        <p:nvSpPr>
          <p:cNvPr id="4" name="Stačiakampis 6">
            <a:extLst>
              <a:ext uri="{FF2B5EF4-FFF2-40B4-BE49-F238E27FC236}">
                <a16:creationId xmlns:a16="http://schemas.microsoft.com/office/drawing/2014/main" id="{12341A36-0413-50E5-421D-B31529EF3E99}"/>
              </a:ext>
            </a:extLst>
          </p:cNvPr>
          <p:cNvSpPr/>
          <p:nvPr/>
        </p:nvSpPr>
        <p:spPr>
          <a:xfrm>
            <a:off x="1828800" y="1507761"/>
            <a:ext cx="206187" cy="25101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tačiakampis 6">
            <a:extLst>
              <a:ext uri="{FF2B5EF4-FFF2-40B4-BE49-F238E27FC236}">
                <a16:creationId xmlns:a16="http://schemas.microsoft.com/office/drawing/2014/main" id="{4AF05D8B-DDAA-B905-6360-45FE404AB416}"/>
              </a:ext>
            </a:extLst>
          </p:cNvPr>
          <p:cNvSpPr/>
          <p:nvPr/>
        </p:nvSpPr>
        <p:spPr>
          <a:xfrm>
            <a:off x="1111623" y="1815400"/>
            <a:ext cx="1281953" cy="25101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2293B548-66D1-F67B-568E-33BC25CB9F1C}"/>
              </a:ext>
            </a:extLst>
          </p:cNvPr>
          <p:cNvSpPr txBox="1"/>
          <p:nvPr/>
        </p:nvSpPr>
        <p:spPr>
          <a:xfrm>
            <a:off x="753033" y="1138429"/>
            <a:ext cx="4320989" cy="369332"/>
          </a:xfrm>
          <a:prstGeom prst="rect">
            <a:avLst/>
          </a:prstGeom>
          <a:noFill/>
        </p:spPr>
        <p:txBody>
          <a:bodyPr wrap="square" rtlCol="0">
            <a:spAutoFit/>
          </a:bodyPr>
          <a:lstStyle/>
          <a:p>
            <a:r>
              <a:rPr lang="lt-LT" dirty="0"/>
              <a:t>Pasirenkama „Sukurti naują pirkimą“</a:t>
            </a:r>
            <a:endParaRPr lang="en-US" dirty="0"/>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5</a:t>
            </a:fld>
            <a:endParaRPr lang="en-US" dirty="0"/>
          </a:p>
        </p:txBody>
      </p:sp>
    </p:spTree>
    <p:extLst>
      <p:ext uri="{BB962C8B-B14F-4D97-AF65-F5344CB8AC3E}">
        <p14:creationId xmlns:p14="http://schemas.microsoft.com/office/powerpoint/2010/main" val="25188391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77119" y="5387151"/>
            <a:ext cx="2527816" cy="1470849"/>
          </a:xfrm>
          <a:prstGeom prst="rect">
            <a:avLst/>
          </a:prstGeom>
        </p:spPr>
      </p:pic>
      <p:sp>
        <p:nvSpPr>
          <p:cNvPr id="7" name="Pavadinimas 1"/>
          <p:cNvSpPr>
            <a:spLocks noGrp="1"/>
          </p:cNvSpPr>
          <p:nvPr>
            <p:ph type="title"/>
          </p:nvPr>
        </p:nvSpPr>
        <p:spPr>
          <a:xfrm>
            <a:off x="2180254" y="121505"/>
            <a:ext cx="7801946" cy="810627"/>
          </a:xfrm>
        </p:spPr>
        <p:txBody>
          <a:bodyPr>
            <a:noAutofit/>
          </a:bodyPr>
          <a:lstStyle/>
          <a:p>
            <a:pPr algn="ctr"/>
            <a:r>
              <a:rPr lang="lt-LT" sz="3600" b="1" dirty="0"/>
              <a:t>Naujo proceso (žingsnio) kūrimas</a:t>
            </a:r>
            <a:endParaRPr lang="en-US" sz="3600" dirty="0">
              <a:highlight>
                <a:srgbClr val="FFFF00"/>
              </a:highlight>
            </a:endParaRPr>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50</a:t>
            </a:fld>
            <a:endParaRPr lang="en-US" dirty="0"/>
          </a:p>
        </p:txBody>
      </p:sp>
      <p:pic>
        <p:nvPicPr>
          <p:cNvPr id="9" name="Paveikslėlis 8">
            <a:extLst>
              <a:ext uri="{FF2B5EF4-FFF2-40B4-BE49-F238E27FC236}">
                <a16:creationId xmlns:a16="http://schemas.microsoft.com/office/drawing/2014/main" id="{4AE660AA-1F45-527E-F265-FC9516BE6BC3}"/>
              </a:ext>
            </a:extLst>
          </p:cNvPr>
          <p:cNvPicPr>
            <a:picLocks noChangeAspect="1"/>
          </p:cNvPicPr>
          <p:nvPr/>
        </p:nvPicPr>
        <p:blipFill>
          <a:blip r:embed="rId3"/>
          <a:stretch>
            <a:fillRect/>
          </a:stretch>
        </p:blipFill>
        <p:spPr>
          <a:xfrm>
            <a:off x="8370071" y="864592"/>
            <a:ext cx="3517334" cy="1655700"/>
          </a:xfrm>
          <a:prstGeom prst="rect">
            <a:avLst/>
          </a:prstGeom>
        </p:spPr>
      </p:pic>
      <p:pic>
        <p:nvPicPr>
          <p:cNvPr id="12" name="Paveikslėlis 11">
            <a:extLst>
              <a:ext uri="{FF2B5EF4-FFF2-40B4-BE49-F238E27FC236}">
                <a16:creationId xmlns:a16="http://schemas.microsoft.com/office/drawing/2014/main" id="{DEB81097-F8FA-3A8F-4988-3356DA025DE3}"/>
              </a:ext>
            </a:extLst>
          </p:cNvPr>
          <p:cNvPicPr>
            <a:picLocks noChangeAspect="1"/>
          </p:cNvPicPr>
          <p:nvPr/>
        </p:nvPicPr>
        <p:blipFill>
          <a:blip r:embed="rId4"/>
          <a:stretch>
            <a:fillRect/>
          </a:stretch>
        </p:blipFill>
        <p:spPr>
          <a:xfrm>
            <a:off x="8389546" y="2543512"/>
            <a:ext cx="3640077" cy="1170635"/>
          </a:xfrm>
          <a:prstGeom prst="rect">
            <a:avLst/>
          </a:prstGeom>
        </p:spPr>
      </p:pic>
      <p:sp>
        <p:nvSpPr>
          <p:cNvPr id="14" name="TextBox 13">
            <a:extLst>
              <a:ext uri="{FF2B5EF4-FFF2-40B4-BE49-F238E27FC236}">
                <a16:creationId xmlns:a16="http://schemas.microsoft.com/office/drawing/2014/main" id="{24EF8F11-FDA9-F617-196A-C6058D5ECA61}"/>
              </a:ext>
            </a:extLst>
          </p:cNvPr>
          <p:cNvSpPr txBox="1"/>
          <p:nvPr/>
        </p:nvSpPr>
        <p:spPr>
          <a:xfrm>
            <a:off x="1049471" y="848611"/>
            <a:ext cx="7037254" cy="1200329"/>
          </a:xfrm>
          <a:prstGeom prst="rect">
            <a:avLst/>
          </a:prstGeom>
          <a:solidFill>
            <a:schemeClr val="accent4">
              <a:lumMod val="20000"/>
              <a:lumOff val="80000"/>
            </a:schemeClr>
          </a:solidFill>
        </p:spPr>
        <p:txBody>
          <a:bodyPr wrap="square" rtlCol="0">
            <a:spAutoFit/>
          </a:bodyPr>
          <a:lstStyle/>
          <a:p>
            <a:r>
              <a:rPr lang="lt-LT" dirty="0"/>
              <a:t>Užpildomi visi privalomi laukai. Laukas „Gavėjai“ užsipildo automatiškai ir jo koreguoti nėra galimybės. </a:t>
            </a:r>
            <a:r>
              <a:rPr lang="lt-LT" dirty="0">
                <a:solidFill>
                  <a:srgbClr val="FF0000"/>
                </a:solidFill>
              </a:rPr>
              <a:t>SVARBU</a:t>
            </a:r>
            <a:r>
              <a:rPr lang="en-US" dirty="0">
                <a:solidFill>
                  <a:srgbClr val="FF0000"/>
                </a:solidFill>
              </a:rPr>
              <a:t>! </a:t>
            </a:r>
            <a:r>
              <a:rPr lang="lt-LT" dirty="0"/>
              <a:t>Šiame etape laukai „Prašymas pateikti paaiškinimą“ ir „Pasiūlymų pateikimo terminas“ automatiškai neužsipildo, todėl pirkimo vykdytojas turi užpildyti rankiniu būdu</a:t>
            </a:r>
            <a:endParaRPr lang="en-US" dirty="0"/>
          </a:p>
        </p:txBody>
      </p:sp>
      <p:sp>
        <p:nvSpPr>
          <p:cNvPr id="22" name="Oval 4">
            <a:extLst>
              <a:ext uri="{FF2B5EF4-FFF2-40B4-BE49-F238E27FC236}">
                <a16:creationId xmlns:a16="http://schemas.microsoft.com/office/drawing/2014/main" id="{E5847DE8-D724-B7EA-FF7D-A414D5911B83}"/>
              </a:ext>
            </a:extLst>
          </p:cNvPr>
          <p:cNvSpPr/>
          <p:nvPr/>
        </p:nvSpPr>
        <p:spPr>
          <a:xfrm>
            <a:off x="10108521" y="2956767"/>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3</a:t>
            </a:r>
            <a:endParaRPr lang="en-GB" dirty="0">
              <a:solidFill>
                <a:schemeClr val="tx1"/>
              </a:solidFill>
            </a:endParaRPr>
          </a:p>
        </p:txBody>
      </p:sp>
      <p:sp>
        <p:nvSpPr>
          <p:cNvPr id="23" name="Oval 4">
            <a:extLst>
              <a:ext uri="{FF2B5EF4-FFF2-40B4-BE49-F238E27FC236}">
                <a16:creationId xmlns:a16="http://schemas.microsoft.com/office/drawing/2014/main" id="{B455606F-A8CA-E639-FD2C-A6B62CE5154D}"/>
              </a:ext>
            </a:extLst>
          </p:cNvPr>
          <p:cNvSpPr/>
          <p:nvPr/>
        </p:nvSpPr>
        <p:spPr>
          <a:xfrm>
            <a:off x="9905589" y="1817966"/>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2</a:t>
            </a:r>
            <a:endParaRPr lang="en-GB" dirty="0">
              <a:solidFill>
                <a:schemeClr val="tx1"/>
              </a:solidFill>
            </a:endParaRPr>
          </a:p>
        </p:txBody>
      </p:sp>
      <p:sp>
        <p:nvSpPr>
          <p:cNvPr id="24" name="Rectangle 10">
            <a:extLst>
              <a:ext uri="{FF2B5EF4-FFF2-40B4-BE49-F238E27FC236}">
                <a16:creationId xmlns:a16="http://schemas.microsoft.com/office/drawing/2014/main" id="{1D1E5BB9-BA31-E8FA-8AB6-0D945FB88F9A}"/>
              </a:ext>
            </a:extLst>
          </p:cNvPr>
          <p:cNvSpPr/>
          <p:nvPr/>
        </p:nvSpPr>
        <p:spPr>
          <a:xfrm>
            <a:off x="10443635" y="2098260"/>
            <a:ext cx="667849" cy="365460"/>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Rectangle 10">
            <a:extLst>
              <a:ext uri="{FF2B5EF4-FFF2-40B4-BE49-F238E27FC236}">
                <a16:creationId xmlns:a16="http://schemas.microsoft.com/office/drawing/2014/main" id="{6A353BE2-92D0-659B-3807-A7D9C0F5030B}"/>
              </a:ext>
            </a:extLst>
          </p:cNvPr>
          <p:cNvSpPr/>
          <p:nvPr/>
        </p:nvSpPr>
        <p:spPr>
          <a:xfrm>
            <a:off x="10646068" y="3302113"/>
            <a:ext cx="707732" cy="392667"/>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6" name="Paveikslėlis 25">
            <a:extLst>
              <a:ext uri="{FF2B5EF4-FFF2-40B4-BE49-F238E27FC236}">
                <a16:creationId xmlns:a16="http://schemas.microsoft.com/office/drawing/2014/main" id="{894A7306-1FCD-20A2-2A67-924338C4CAC3}"/>
              </a:ext>
            </a:extLst>
          </p:cNvPr>
          <p:cNvPicPr>
            <a:picLocks noChangeAspect="1"/>
          </p:cNvPicPr>
          <p:nvPr/>
        </p:nvPicPr>
        <p:blipFill>
          <a:blip r:embed="rId5"/>
          <a:srcRect l="-506" t="623" r="506" b="8378"/>
          <a:stretch/>
        </p:blipFill>
        <p:spPr>
          <a:xfrm>
            <a:off x="8304640" y="3719165"/>
            <a:ext cx="3070571" cy="2071898"/>
          </a:xfrm>
          <a:prstGeom prst="rect">
            <a:avLst/>
          </a:prstGeom>
        </p:spPr>
      </p:pic>
      <p:sp>
        <p:nvSpPr>
          <p:cNvPr id="27" name="TextBox 26">
            <a:extLst>
              <a:ext uri="{FF2B5EF4-FFF2-40B4-BE49-F238E27FC236}">
                <a16:creationId xmlns:a16="http://schemas.microsoft.com/office/drawing/2014/main" id="{DD2B15F1-7196-D140-89E2-CBE5F50DA097}"/>
              </a:ext>
            </a:extLst>
          </p:cNvPr>
          <p:cNvSpPr txBox="1"/>
          <p:nvPr/>
        </p:nvSpPr>
        <p:spPr>
          <a:xfrm>
            <a:off x="6786401" y="6026881"/>
            <a:ext cx="3322120" cy="369332"/>
          </a:xfrm>
          <a:prstGeom prst="rect">
            <a:avLst/>
          </a:prstGeom>
          <a:solidFill>
            <a:schemeClr val="accent4">
              <a:lumMod val="20000"/>
              <a:lumOff val="80000"/>
            </a:schemeClr>
          </a:solidFill>
        </p:spPr>
        <p:txBody>
          <a:bodyPr wrap="square" rtlCol="0">
            <a:spAutoFit/>
          </a:bodyPr>
          <a:lstStyle/>
          <a:p>
            <a:r>
              <a:rPr lang="lt-LT" dirty="0"/>
              <a:t>Išsiųstas antro žingsnio kvietimas </a:t>
            </a:r>
            <a:endParaRPr lang="en-US" dirty="0"/>
          </a:p>
        </p:txBody>
      </p:sp>
      <p:cxnSp>
        <p:nvCxnSpPr>
          <p:cNvPr id="29" name="Tiesioji rodyklės jungtis 28">
            <a:extLst>
              <a:ext uri="{FF2B5EF4-FFF2-40B4-BE49-F238E27FC236}">
                <a16:creationId xmlns:a16="http://schemas.microsoft.com/office/drawing/2014/main" id="{A111DDB9-92A5-561F-EE31-1F4E721411DB}"/>
              </a:ext>
            </a:extLst>
          </p:cNvPr>
          <p:cNvCxnSpPr/>
          <p:nvPr/>
        </p:nvCxnSpPr>
        <p:spPr>
          <a:xfrm flipV="1">
            <a:off x="9544050" y="5740823"/>
            <a:ext cx="133069" cy="26733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4" name="Paveikslėlis 3">
            <a:extLst>
              <a:ext uri="{FF2B5EF4-FFF2-40B4-BE49-F238E27FC236}">
                <a16:creationId xmlns:a16="http://schemas.microsoft.com/office/drawing/2014/main" id="{5A1FD460-D3E7-0A33-1A84-D9CD7B57EA4F}"/>
              </a:ext>
            </a:extLst>
          </p:cNvPr>
          <p:cNvPicPr>
            <a:picLocks noChangeAspect="1"/>
          </p:cNvPicPr>
          <p:nvPr/>
        </p:nvPicPr>
        <p:blipFill>
          <a:blip r:embed="rId6"/>
          <a:stretch>
            <a:fillRect/>
          </a:stretch>
        </p:blipFill>
        <p:spPr>
          <a:xfrm>
            <a:off x="716767" y="2098260"/>
            <a:ext cx="7685985" cy="3536103"/>
          </a:xfrm>
          <a:prstGeom prst="rect">
            <a:avLst/>
          </a:prstGeom>
        </p:spPr>
      </p:pic>
      <p:sp>
        <p:nvSpPr>
          <p:cNvPr id="21" name="Oval 4">
            <a:extLst>
              <a:ext uri="{FF2B5EF4-FFF2-40B4-BE49-F238E27FC236}">
                <a16:creationId xmlns:a16="http://schemas.microsoft.com/office/drawing/2014/main" id="{D66CE7DC-F0A9-7DEB-7760-7082D8D55D25}"/>
              </a:ext>
            </a:extLst>
          </p:cNvPr>
          <p:cNvSpPr/>
          <p:nvPr/>
        </p:nvSpPr>
        <p:spPr>
          <a:xfrm>
            <a:off x="6594695" y="5154775"/>
            <a:ext cx="381025"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1</a:t>
            </a:r>
            <a:endParaRPr lang="en-GB" dirty="0">
              <a:solidFill>
                <a:schemeClr val="tx1"/>
              </a:solidFill>
            </a:endParaRPr>
          </a:p>
        </p:txBody>
      </p:sp>
    </p:spTree>
    <p:extLst>
      <p:ext uri="{BB962C8B-B14F-4D97-AF65-F5344CB8AC3E}">
        <p14:creationId xmlns:p14="http://schemas.microsoft.com/office/powerpoint/2010/main" val="41953727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aveikslėlis 8">
            <a:extLst>
              <a:ext uri="{FF2B5EF4-FFF2-40B4-BE49-F238E27FC236}">
                <a16:creationId xmlns:a16="http://schemas.microsoft.com/office/drawing/2014/main" id="{04D88A9E-AB55-EF2F-440D-4A9E57B58EEF}"/>
              </a:ext>
            </a:extLst>
          </p:cNvPr>
          <p:cNvPicPr>
            <a:picLocks noChangeAspect="1"/>
          </p:cNvPicPr>
          <p:nvPr/>
        </p:nvPicPr>
        <p:blipFill>
          <a:blip r:embed="rId2"/>
          <a:stretch>
            <a:fillRect/>
          </a:stretch>
        </p:blipFill>
        <p:spPr>
          <a:xfrm>
            <a:off x="730432" y="1327106"/>
            <a:ext cx="11474503" cy="1478418"/>
          </a:xfrm>
          <a:prstGeom prst="rect">
            <a:avLst/>
          </a:prstGeom>
        </p:spPr>
      </p:pic>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77119" y="5387151"/>
            <a:ext cx="2527816" cy="1470849"/>
          </a:xfrm>
          <a:prstGeom prst="rect">
            <a:avLst/>
          </a:prstGeom>
        </p:spPr>
      </p:pic>
      <p:sp>
        <p:nvSpPr>
          <p:cNvPr id="7" name="Pavadinimas 1"/>
          <p:cNvSpPr>
            <a:spLocks noGrp="1"/>
          </p:cNvSpPr>
          <p:nvPr>
            <p:ph type="title"/>
          </p:nvPr>
        </p:nvSpPr>
        <p:spPr>
          <a:xfrm>
            <a:off x="2782548" y="121130"/>
            <a:ext cx="7801946" cy="810627"/>
          </a:xfrm>
        </p:spPr>
        <p:txBody>
          <a:bodyPr>
            <a:noAutofit/>
          </a:bodyPr>
          <a:lstStyle/>
          <a:p>
            <a:pPr algn="ctr"/>
            <a:r>
              <a:rPr lang="lt-LT" sz="3600" b="1" dirty="0"/>
              <a:t>Naujo proceso (žingsnio) kūrimas</a:t>
            </a:r>
            <a:endParaRPr lang="en-US" sz="3600" b="1" dirty="0"/>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51</a:t>
            </a:fld>
            <a:endParaRPr lang="en-US" dirty="0"/>
          </a:p>
        </p:txBody>
      </p:sp>
      <p:sp>
        <p:nvSpPr>
          <p:cNvPr id="21" name="TextBox 20">
            <a:extLst>
              <a:ext uri="{FF2B5EF4-FFF2-40B4-BE49-F238E27FC236}">
                <a16:creationId xmlns:a16="http://schemas.microsoft.com/office/drawing/2014/main" id="{27F8ADCD-1F10-FBA9-1A05-BF7635FC580A}"/>
              </a:ext>
            </a:extLst>
          </p:cNvPr>
          <p:cNvSpPr txBox="1"/>
          <p:nvPr/>
        </p:nvSpPr>
        <p:spPr>
          <a:xfrm>
            <a:off x="740560" y="630710"/>
            <a:ext cx="2805280" cy="646331"/>
          </a:xfrm>
          <a:prstGeom prst="rect">
            <a:avLst/>
          </a:prstGeom>
          <a:solidFill>
            <a:schemeClr val="accent4">
              <a:lumMod val="20000"/>
              <a:lumOff val="80000"/>
            </a:schemeClr>
          </a:solidFill>
        </p:spPr>
        <p:txBody>
          <a:bodyPr wrap="square" rtlCol="0">
            <a:spAutoFit/>
          </a:bodyPr>
          <a:lstStyle/>
          <a:p>
            <a:r>
              <a:rPr lang="lt-LT" dirty="0"/>
              <a:t>Išsiųstas kvietimas gali būti redaguojamas</a:t>
            </a:r>
            <a:endParaRPr lang="en-US" dirty="0"/>
          </a:p>
        </p:txBody>
      </p:sp>
      <p:sp>
        <p:nvSpPr>
          <p:cNvPr id="22" name="TextBox 21">
            <a:extLst>
              <a:ext uri="{FF2B5EF4-FFF2-40B4-BE49-F238E27FC236}">
                <a16:creationId xmlns:a16="http://schemas.microsoft.com/office/drawing/2014/main" id="{93C819DB-4C55-82A0-486C-623C53385CC6}"/>
              </a:ext>
            </a:extLst>
          </p:cNvPr>
          <p:cNvSpPr txBox="1"/>
          <p:nvPr/>
        </p:nvSpPr>
        <p:spPr>
          <a:xfrm>
            <a:off x="4613386" y="1942883"/>
            <a:ext cx="4907765" cy="923330"/>
          </a:xfrm>
          <a:prstGeom prst="rect">
            <a:avLst/>
          </a:prstGeom>
          <a:solidFill>
            <a:schemeClr val="accent4">
              <a:lumMod val="20000"/>
              <a:lumOff val="80000"/>
            </a:schemeClr>
          </a:solidFill>
        </p:spPr>
        <p:txBody>
          <a:bodyPr wrap="square" rtlCol="0">
            <a:spAutoFit/>
          </a:bodyPr>
          <a:lstStyle/>
          <a:p>
            <a:r>
              <a:rPr lang="lt-LT" dirty="0"/>
              <a:t>Pirkimo vykdytojas, norėdamas iki pasiūlymo pateikimo termino pabaigos patikslinti kvietimą, turi paspausti „Redaguoti kvietimą“</a:t>
            </a:r>
            <a:endParaRPr lang="en-US" dirty="0"/>
          </a:p>
        </p:txBody>
      </p:sp>
      <p:cxnSp>
        <p:nvCxnSpPr>
          <p:cNvPr id="24" name="Tiesioji rodyklės jungtis 23">
            <a:extLst>
              <a:ext uri="{FF2B5EF4-FFF2-40B4-BE49-F238E27FC236}">
                <a16:creationId xmlns:a16="http://schemas.microsoft.com/office/drawing/2014/main" id="{786BA610-25E9-BBCD-F73B-D639890DE2DA}"/>
              </a:ext>
            </a:extLst>
          </p:cNvPr>
          <p:cNvCxnSpPr>
            <a:cxnSpLocks/>
          </p:cNvCxnSpPr>
          <p:nvPr/>
        </p:nvCxnSpPr>
        <p:spPr>
          <a:xfrm flipV="1">
            <a:off x="9491008" y="2526245"/>
            <a:ext cx="1335802" cy="23231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31" name="Paveikslėlis 30">
            <a:extLst>
              <a:ext uri="{FF2B5EF4-FFF2-40B4-BE49-F238E27FC236}">
                <a16:creationId xmlns:a16="http://schemas.microsoft.com/office/drawing/2014/main" id="{FB67A0F1-9BC7-DBCE-D5E5-7AD7421A6CCA}"/>
              </a:ext>
            </a:extLst>
          </p:cNvPr>
          <p:cNvPicPr>
            <a:picLocks noChangeAspect="1"/>
          </p:cNvPicPr>
          <p:nvPr/>
        </p:nvPicPr>
        <p:blipFill>
          <a:blip r:embed="rId4"/>
          <a:stretch>
            <a:fillRect/>
          </a:stretch>
        </p:blipFill>
        <p:spPr>
          <a:xfrm>
            <a:off x="740560" y="3596274"/>
            <a:ext cx="6219825" cy="2670217"/>
          </a:xfrm>
          <a:prstGeom prst="rect">
            <a:avLst/>
          </a:prstGeom>
        </p:spPr>
      </p:pic>
      <p:sp>
        <p:nvSpPr>
          <p:cNvPr id="29" name="TextBox 28">
            <a:extLst>
              <a:ext uri="{FF2B5EF4-FFF2-40B4-BE49-F238E27FC236}">
                <a16:creationId xmlns:a16="http://schemas.microsoft.com/office/drawing/2014/main" id="{92FEAA06-E6DE-2DBA-E991-2D6DF3C0799E}"/>
              </a:ext>
            </a:extLst>
          </p:cNvPr>
          <p:cNvSpPr txBox="1"/>
          <p:nvPr/>
        </p:nvSpPr>
        <p:spPr>
          <a:xfrm>
            <a:off x="6665771" y="5056282"/>
            <a:ext cx="3707854" cy="1477328"/>
          </a:xfrm>
          <a:prstGeom prst="rect">
            <a:avLst/>
          </a:prstGeom>
          <a:solidFill>
            <a:schemeClr val="accent4">
              <a:lumMod val="20000"/>
              <a:lumOff val="80000"/>
            </a:schemeClr>
          </a:solidFill>
        </p:spPr>
        <p:txBody>
          <a:bodyPr wrap="square" lIns="91440" tIns="45720" rIns="91440" bIns="45720" rtlCol="0" anchor="t">
            <a:spAutoFit/>
          </a:bodyPr>
          <a:lstStyle/>
          <a:p>
            <a:r>
              <a:rPr lang="lt-LT" dirty="0"/>
              <a:t>Pirkimo vykdytojas, redaguodamas kvietimą, turi užpildyti visus privalomus laukus kaip nurodyta </a:t>
            </a:r>
            <a:r>
              <a:rPr lang="lt-LT" dirty="0">
                <a:hlinkClick r:id="rId5" action="ppaction://hlinksldjump"/>
              </a:rPr>
              <a:t>50 skaidrėje</a:t>
            </a:r>
            <a:r>
              <a:rPr lang="lt-LT" dirty="0"/>
              <a:t> ir paspausti mygtuką „Siųsti kvietimą“ </a:t>
            </a:r>
            <a:endParaRPr lang="en-US" dirty="0"/>
          </a:p>
        </p:txBody>
      </p:sp>
      <p:sp>
        <p:nvSpPr>
          <p:cNvPr id="32" name="Stačiakampis 6">
            <a:extLst>
              <a:ext uri="{FF2B5EF4-FFF2-40B4-BE49-F238E27FC236}">
                <a16:creationId xmlns:a16="http://schemas.microsoft.com/office/drawing/2014/main" id="{E711DE1D-CDC0-A276-B27A-54B8FE94C15C}"/>
              </a:ext>
            </a:extLst>
          </p:cNvPr>
          <p:cNvSpPr/>
          <p:nvPr/>
        </p:nvSpPr>
        <p:spPr>
          <a:xfrm flipH="1" flipV="1">
            <a:off x="1482379" y="3878330"/>
            <a:ext cx="5127971" cy="12217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Stačiakampis 6">
            <a:extLst>
              <a:ext uri="{FF2B5EF4-FFF2-40B4-BE49-F238E27FC236}">
                <a16:creationId xmlns:a16="http://schemas.microsoft.com/office/drawing/2014/main" id="{692A2273-0F1A-6918-DC6C-3C007A88BA42}"/>
              </a:ext>
            </a:extLst>
          </p:cNvPr>
          <p:cNvSpPr/>
          <p:nvPr/>
        </p:nvSpPr>
        <p:spPr>
          <a:xfrm flipH="1" flipV="1">
            <a:off x="1482378" y="4167429"/>
            <a:ext cx="5127971" cy="35694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Stačiakampis 6">
            <a:extLst>
              <a:ext uri="{FF2B5EF4-FFF2-40B4-BE49-F238E27FC236}">
                <a16:creationId xmlns:a16="http://schemas.microsoft.com/office/drawing/2014/main" id="{7EC189EB-35EA-F627-31FC-8AC673989940}"/>
              </a:ext>
            </a:extLst>
          </p:cNvPr>
          <p:cNvSpPr/>
          <p:nvPr/>
        </p:nvSpPr>
        <p:spPr>
          <a:xfrm flipH="1" flipV="1">
            <a:off x="1482377" y="5101053"/>
            <a:ext cx="5127971" cy="28609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Stačiakampis 6">
            <a:extLst>
              <a:ext uri="{FF2B5EF4-FFF2-40B4-BE49-F238E27FC236}">
                <a16:creationId xmlns:a16="http://schemas.microsoft.com/office/drawing/2014/main" id="{F9BC9006-68B8-D4EB-D72E-D5C05F4C4419}"/>
              </a:ext>
            </a:extLst>
          </p:cNvPr>
          <p:cNvSpPr/>
          <p:nvPr/>
        </p:nvSpPr>
        <p:spPr>
          <a:xfrm flipH="1" flipV="1">
            <a:off x="5805958" y="6052401"/>
            <a:ext cx="484633" cy="15537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Arrow: Right 11">
            <a:extLst>
              <a:ext uri="{FF2B5EF4-FFF2-40B4-BE49-F238E27FC236}">
                <a16:creationId xmlns:a16="http://schemas.microsoft.com/office/drawing/2014/main" id="{BA637ACE-68EF-2532-697A-97DC92F43E93}"/>
              </a:ext>
            </a:extLst>
          </p:cNvPr>
          <p:cNvSpPr/>
          <p:nvPr/>
        </p:nvSpPr>
        <p:spPr>
          <a:xfrm>
            <a:off x="811713" y="3866842"/>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Arrow: Right 11">
            <a:extLst>
              <a:ext uri="{FF2B5EF4-FFF2-40B4-BE49-F238E27FC236}">
                <a16:creationId xmlns:a16="http://schemas.microsoft.com/office/drawing/2014/main" id="{07523B4C-BFDF-409C-6572-AF459114F943}"/>
              </a:ext>
            </a:extLst>
          </p:cNvPr>
          <p:cNvSpPr/>
          <p:nvPr/>
        </p:nvSpPr>
        <p:spPr>
          <a:xfrm>
            <a:off x="811713" y="4261037"/>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 name="Arrow: Right 11">
            <a:extLst>
              <a:ext uri="{FF2B5EF4-FFF2-40B4-BE49-F238E27FC236}">
                <a16:creationId xmlns:a16="http://schemas.microsoft.com/office/drawing/2014/main" id="{B410B401-B609-6787-12F4-7EC294CF9011}"/>
              </a:ext>
            </a:extLst>
          </p:cNvPr>
          <p:cNvSpPr/>
          <p:nvPr/>
        </p:nvSpPr>
        <p:spPr>
          <a:xfrm>
            <a:off x="808122" y="5207856"/>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44" name="Tiesioji rodyklės jungtis 43">
            <a:extLst>
              <a:ext uri="{FF2B5EF4-FFF2-40B4-BE49-F238E27FC236}">
                <a16:creationId xmlns:a16="http://schemas.microsoft.com/office/drawing/2014/main" id="{609453E5-82B9-EFAE-D3B8-C193AE0F1E3E}"/>
              </a:ext>
            </a:extLst>
          </p:cNvPr>
          <p:cNvCxnSpPr>
            <a:cxnSpLocks/>
          </p:cNvCxnSpPr>
          <p:nvPr/>
        </p:nvCxnSpPr>
        <p:spPr>
          <a:xfrm flipH="1" flipV="1">
            <a:off x="9043727" y="4471983"/>
            <a:ext cx="78241" cy="21684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2C74EF35-9A07-97A2-8CAF-4209D93E07F4}"/>
              </a:ext>
            </a:extLst>
          </p:cNvPr>
          <p:cNvSpPr txBox="1"/>
          <p:nvPr/>
        </p:nvSpPr>
        <p:spPr>
          <a:xfrm>
            <a:off x="9082848" y="4623556"/>
            <a:ext cx="3003293" cy="369332"/>
          </a:xfrm>
          <a:prstGeom prst="rect">
            <a:avLst/>
          </a:prstGeom>
          <a:solidFill>
            <a:schemeClr val="accent4">
              <a:lumMod val="20000"/>
              <a:lumOff val="80000"/>
            </a:schemeClr>
          </a:solidFill>
        </p:spPr>
        <p:txBody>
          <a:bodyPr wrap="square" rtlCol="0">
            <a:spAutoFit/>
          </a:bodyPr>
          <a:lstStyle/>
          <a:p>
            <a:r>
              <a:rPr lang="lt-LT" dirty="0"/>
              <a:t>Išsiųstas patikslintas kvietimas</a:t>
            </a:r>
            <a:endParaRPr lang="en-US" dirty="0"/>
          </a:p>
        </p:txBody>
      </p:sp>
      <p:sp>
        <p:nvSpPr>
          <p:cNvPr id="46" name="Oval 3">
            <a:extLst>
              <a:ext uri="{FF2B5EF4-FFF2-40B4-BE49-F238E27FC236}">
                <a16:creationId xmlns:a16="http://schemas.microsoft.com/office/drawing/2014/main" id="{CE1C04A6-954F-6A13-4C05-3E4063925A77}"/>
              </a:ext>
            </a:extLst>
          </p:cNvPr>
          <p:cNvSpPr/>
          <p:nvPr/>
        </p:nvSpPr>
        <p:spPr>
          <a:xfrm>
            <a:off x="5283645" y="599515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3</a:t>
            </a:r>
            <a:endParaRPr lang="en-GB" dirty="0">
              <a:solidFill>
                <a:schemeClr val="tx1"/>
              </a:solidFill>
            </a:endParaRPr>
          </a:p>
        </p:txBody>
      </p:sp>
      <p:pic>
        <p:nvPicPr>
          <p:cNvPr id="48" name="Paveikslėlis 47">
            <a:extLst>
              <a:ext uri="{FF2B5EF4-FFF2-40B4-BE49-F238E27FC236}">
                <a16:creationId xmlns:a16="http://schemas.microsoft.com/office/drawing/2014/main" id="{ED2DABED-F316-2CB1-7BFF-AA041E11FEA5}"/>
              </a:ext>
            </a:extLst>
          </p:cNvPr>
          <p:cNvPicPr>
            <a:picLocks noChangeAspect="1"/>
          </p:cNvPicPr>
          <p:nvPr/>
        </p:nvPicPr>
        <p:blipFill>
          <a:blip r:embed="rId6"/>
          <a:stretch>
            <a:fillRect/>
          </a:stretch>
        </p:blipFill>
        <p:spPr>
          <a:xfrm>
            <a:off x="2832488" y="6184352"/>
            <a:ext cx="2122069" cy="663476"/>
          </a:xfrm>
          <a:prstGeom prst="rect">
            <a:avLst/>
          </a:prstGeom>
        </p:spPr>
      </p:pic>
      <p:sp>
        <p:nvSpPr>
          <p:cNvPr id="49" name="Stačiakampis 6">
            <a:extLst>
              <a:ext uri="{FF2B5EF4-FFF2-40B4-BE49-F238E27FC236}">
                <a16:creationId xmlns:a16="http://schemas.microsoft.com/office/drawing/2014/main" id="{BABCE10C-FEC1-67AA-DA06-CFA9BCF40656}"/>
              </a:ext>
            </a:extLst>
          </p:cNvPr>
          <p:cNvSpPr/>
          <p:nvPr/>
        </p:nvSpPr>
        <p:spPr>
          <a:xfrm flipH="1" flipV="1">
            <a:off x="2800041" y="6170104"/>
            <a:ext cx="333376" cy="26987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Oval 3">
            <a:extLst>
              <a:ext uri="{FF2B5EF4-FFF2-40B4-BE49-F238E27FC236}">
                <a16:creationId xmlns:a16="http://schemas.microsoft.com/office/drawing/2014/main" id="{29CD5CB0-9D8B-A23B-4358-BBEB50E5F182}"/>
              </a:ext>
            </a:extLst>
          </p:cNvPr>
          <p:cNvSpPr/>
          <p:nvPr/>
        </p:nvSpPr>
        <p:spPr>
          <a:xfrm>
            <a:off x="2278101" y="613008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4</a:t>
            </a:r>
            <a:endParaRPr lang="en-GB" dirty="0">
              <a:solidFill>
                <a:schemeClr val="tx1"/>
              </a:solidFill>
            </a:endParaRPr>
          </a:p>
        </p:txBody>
      </p:sp>
      <p:pic>
        <p:nvPicPr>
          <p:cNvPr id="54" name="Paveikslėlis 53">
            <a:extLst>
              <a:ext uri="{FF2B5EF4-FFF2-40B4-BE49-F238E27FC236}">
                <a16:creationId xmlns:a16="http://schemas.microsoft.com/office/drawing/2014/main" id="{AD985997-DDBE-EDC4-D244-81AEEA35EB7B}"/>
              </a:ext>
            </a:extLst>
          </p:cNvPr>
          <p:cNvPicPr>
            <a:picLocks noChangeAspect="1"/>
          </p:cNvPicPr>
          <p:nvPr/>
        </p:nvPicPr>
        <p:blipFill>
          <a:blip r:embed="rId7"/>
          <a:stretch>
            <a:fillRect/>
          </a:stretch>
        </p:blipFill>
        <p:spPr>
          <a:xfrm>
            <a:off x="10844065" y="144539"/>
            <a:ext cx="1347935" cy="1860272"/>
          </a:xfrm>
          <a:prstGeom prst="rect">
            <a:avLst/>
          </a:prstGeom>
        </p:spPr>
      </p:pic>
      <p:sp>
        <p:nvSpPr>
          <p:cNvPr id="55" name="Stačiakampis 6">
            <a:extLst>
              <a:ext uri="{FF2B5EF4-FFF2-40B4-BE49-F238E27FC236}">
                <a16:creationId xmlns:a16="http://schemas.microsoft.com/office/drawing/2014/main" id="{588A03AA-BA10-A7FB-32A3-9EBED132C696}"/>
              </a:ext>
            </a:extLst>
          </p:cNvPr>
          <p:cNvSpPr/>
          <p:nvPr/>
        </p:nvSpPr>
        <p:spPr>
          <a:xfrm flipH="1" flipV="1">
            <a:off x="10941027" y="962571"/>
            <a:ext cx="1028032" cy="20891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Oval 3">
            <a:extLst>
              <a:ext uri="{FF2B5EF4-FFF2-40B4-BE49-F238E27FC236}">
                <a16:creationId xmlns:a16="http://schemas.microsoft.com/office/drawing/2014/main" id="{2A015CE8-836B-D24A-F64D-D0B9FEABD372}"/>
              </a:ext>
            </a:extLst>
          </p:cNvPr>
          <p:cNvSpPr/>
          <p:nvPr/>
        </p:nvSpPr>
        <p:spPr>
          <a:xfrm>
            <a:off x="10407914" y="837705"/>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1</a:t>
            </a:r>
            <a:endParaRPr lang="en-GB" dirty="0">
              <a:solidFill>
                <a:schemeClr val="tx1"/>
              </a:solidFill>
            </a:endParaRPr>
          </a:p>
        </p:txBody>
      </p:sp>
      <p:sp>
        <p:nvSpPr>
          <p:cNvPr id="60" name="Oval 3">
            <a:extLst>
              <a:ext uri="{FF2B5EF4-FFF2-40B4-BE49-F238E27FC236}">
                <a16:creationId xmlns:a16="http://schemas.microsoft.com/office/drawing/2014/main" id="{E8ABE473-769E-E920-651C-89F466AC993B}"/>
              </a:ext>
            </a:extLst>
          </p:cNvPr>
          <p:cNvSpPr/>
          <p:nvPr/>
        </p:nvSpPr>
        <p:spPr>
          <a:xfrm>
            <a:off x="2042322" y="1090990"/>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2</a:t>
            </a:r>
            <a:endParaRPr lang="en-GB" dirty="0">
              <a:solidFill>
                <a:schemeClr val="tx1"/>
              </a:solidFill>
            </a:endParaRPr>
          </a:p>
        </p:txBody>
      </p:sp>
      <p:sp>
        <p:nvSpPr>
          <p:cNvPr id="3" name="Oval 3">
            <a:extLst>
              <a:ext uri="{FF2B5EF4-FFF2-40B4-BE49-F238E27FC236}">
                <a16:creationId xmlns:a16="http://schemas.microsoft.com/office/drawing/2014/main" id="{7393388C-6032-2E6A-156A-3E4B16FC7A03}"/>
              </a:ext>
            </a:extLst>
          </p:cNvPr>
          <p:cNvSpPr/>
          <p:nvPr/>
        </p:nvSpPr>
        <p:spPr>
          <a:xfrm>
            <a:off x="10342178" y="1863246"/>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3</a:t>
            </a:r>
            <a:endParaRPr lang="en-GB" dirty="0">
              <a:solidFill>
                <a:schemeClr val="tx1"/>
              </a:solidFill>
            </a:endParaRPr>
          </a:p>
        </p:txBody>
      </p:sp>
      <p:sp>
        <p:nvSpPr>
          <p:cNvPr id="4" name="TextBox 3">
            <a:extLst>
              <a:ext uri="{FF2B5EF4-FFF2-40B4-BE49-F238E27FC236}">
                <a16:creationId xmlns:a16="http://schemas.microsoft.com/office/drawing/2014/main" id="{E54C5DD6-F3DC-AA53-8A2E-0B895E9250B7}"/>
              </a:ext>
            </a:extLst>
          </p:cNvPr>
          <p:cNvSpPr txBox="1"/>
          <p:nvPr/>
        </p:nvSpPr>
        <p:spPr>
          <a:xfrm>
            <a:off x="730433" y="2868918"/>
            <a:ext cx="7579871" cy="923330"/>
          </a:xfrm>
          <a:prstGeom prst="rect">
            <a:avLst/>
          </a:prstGeom>
          <a:solidFill>
            <a:schemeClr val="accent4">
              <a:lumMod val="20000"/>
              <a:lumOff val="80000"/>
            </a:schemeClr>
          </a:solidFill>
        </p:spPr>
        <p:txBody>
          <a:bodyPr wrap="square" rtlCol="0">
            <a:spAutoFit/>
          </a:bodyPr>
          <a:lstStyle/>
          <a:p>
            <a:r>
              <a:rPr lang="lt-LT" dirty="0">
                <a:solidFill>
                  <a:srgbClr val="FF0000"/>
                </a:solidFill>
              </a:rPr>
              <a:t>SVARBU! </a:t>
            </a:r>
            <a:r>
              <a:rPr lang="lt-LT" dirty="0"/>
              <a:t>Pridėjus papildomą tiekėją, būtinai siunčiamame kvietime turi likti ir jau pakviesti tiekėjai. Nenurodžius pirmiau pakviestų tiekėjų, jie negalės teikti pasiūlymų, kadangi sistemoje kvietimo nematys</a:t>
            </a:r>
            <a:endParaRPr lang="en-US" dirty="0"/>
          </a:p>
        </p:txBody>
      </p:sp>
      <p:pic>
        <p:nvPicPr>
          <p:cNvPr id="36" name="Paveikslėlis 35">
            <a:extLst>
              <a:ext uri="{FF2B5EF4-FFF2-40B4-BE49-F238E27FC236}">
                <a16:creationId xmlns:a16="http://schemas.microsoft.com/office/drawing/2014/main" id="{28355E2E-3258-697D-EF31-63B86C14CE06}"/>
              </a:ext>
            </a:extLst>
          </p:cNvPr>
          <p:cNvPicPr>
            <a:picLocks noChangeAspect="1"/>
          </p:cNvPicPr>
          <p:nvPr/>
        </p:nvPicPr>
        <p:blipFill>
          <a:blip r:embed="rId8"/>
          <a:stretch>
            <a:fillRect/>
          </a:stretch>
        </p:blipFill>
        <p:spPr>
          <a:xfrm>
            <a:off x="8182198" y="3400279"/>
            <a:ext cx="3881661" cy="1035955"/>
          </a:xfrm>
          <a:prstGeom prst="rect">
            <a:avLst/>
          </a:prstGeom>
        </p:spPr>
      </p:pic>
      <p:sp>
        <p:nvSpPr>
          <p:cNvPr id="41" name="Stačiakampis 6">
            <a:extLst>
              <a:ext uri="{FF2B5EF4-FFF2-40B4-BE49-F238E27FC236}">
                <a16:creationId xmlns:a16="http://schemas.microsoft.com/office/drawing/2014/main" id="{97D398AE-635A-6CFB-E969-D95E160DE822}"/>
              </a:ext>
            </a:extLst>
          </p:cNvPr>
          <p:cNvSpPr/>
          <p:nvPr/>
        </p:nvSpPr>
        <p:spPr>
          <a:xfrm flipH="1" flipV="1">
            <a:off x="8159915" y="3422004"/>
            <a:ext cx="3926226" cy="105143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361704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70410"/>
            <a:ext cx="2527816" cy="1470849"/>
          </a:xfrm>
          <a:prstGeom prst="rect">
            <a:avLst/>
          </a:prstGeom>
        </p:spPr>
      </p:pic>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a:xfrm>
            <a:off x="8696325" y="6476134"/>
            <a:ext cx="2743200" cy="365125"/>
          </a:xfrm>
        </p:spPr>
        <p:txBody>
          <a:bodyPr/>
          <a:lstStyle/>
          <a:p>
            <a:fld id="{49EC5416-78B8-4F37-B286-A40543F63F6D}" type="slidenum">
              <a:rPr lang="en-US" smtClean="0"/>
              <a:pPr/>
              <a:t>52</a:t>
            </a:fld>
            <a:endParaRPr lang="en-US" dirty="0"/>
          </a:p>
        </p:txBody>
      </p:sp>
      <p:sp>
        <p:nvSpPr>
          <p:cNvPr id="3" name="Pavadinimas 1">
            <a:extLst>
              <a:ext uri="{FF2B5EF4-FFF2-40B4-BE49-F238E27FC236}">
                <a16:creationId xmlns:a16="http://schemas.microsoft.com/office/drawing/2014/main" id="{10D9B703-6399-0129-6809-DED512F60E2B}"/>
              </a:ext>
            </a:extLst>
          </p:cNvPr>
          <p:cNvSpPr txBox="1">
            <a:spLocks/>
          </p:cNvSpPr>
          <p:nvPr/>
        </p:nvSpPr>
        <p:spPr>
          <a:xfrm>
            <a:off x="2195027" y="197705"/>
            <a:ext cx="7801946" cy="81062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t-LT" sz="3600" b="1" dirty="0"/>
              <a:t>Pasiūlymų vertinimas</a:t>
            </a:r>
            <a:endParaRPr lang="en-US" sz="3600" b="1" dirty="0"/>
          </a:p>
        </p:txBody>
      </p:sp>
      <p:sp>
        <p:nvSpPr>
          <p:cNvPr id="11" name="TextBox 10">
            <a:extLst>
              <a:ext uri="{FF2B5EF4-FFF2-40B4-BE49-F238E27FC236}">
                <a16:creationId xmlns:a16="http://schemas.microsoft.com/office/drawing/2014/main" id="{A6143487-A65D-7FAD-A308-6853045A48E2}"/>
              </a:ext>
            </a:extLst>
          </p:cNvPr>
          <p:cNvSpPr txBox="1"/>
          <p:nvPr/>
        </p:nvSpPr>
        <p:spPr>
          <a:xfrm>
            <a:off x="838199" y="2861329"/>
            <a:ext cx="5048194" cy="369332"/>
          </a:xfrm>
          <a:prstGeom prst="rect">
            <a:avLst/>
          </a:prstGeom>
          <a:solidFill>
            <a:schemeClr val="accent4">
              <a:lumMod val="20000"/>
              <a:lumOff val="80000"/>
            </a:schemeClr>
          </a:solidFill>
        </p:spPr>
        <p:txBody>
          <a:bodyPr wrap="square" rtlCol="0">
            <a:spAutoFit/>
          </a:bodyPr>
          <a:lstStyle/>
          <a:p>
            <a:r>
              <a:rPr lang="lt-LT" dirty="0"/>
              <a:t>Pasirenkama užduotis „Įvesti vertinimo rezultatus“</a:t>
            </a:r>
            <a:endParaRPr lang="en-US" dirty="0"/>
          </a:p>
        </p:txBody>
      </p:sp>
      <p:cxnSp>
        <p:nvCxnSpPr>
          <p:cNvPr id="28" name="Tiesioji rodyklės jungtis 27">
            <a:extLst>
              <a:ext uri="{FF2B5EF4-FFF2-40B4-BE49-F238E27FC236}">
                <a16:creationId xmlns:a16="http://schemas.microsoft.com/office/drawing/2014/main" id="{2A3B4B1A-BB9B-A159-1155-CF690A6A87B2}"/>
              </a:ext>
            </a:extLst>
          </p:cNvPr>
          <p:cNvCxnSpPr>
            <a:cxnSpLocks/>
          </p:cNvCxnSpPr>
          <p:nvPr/>
        </p:nvCxnSpPr>
        <p:spPr>
          <a:xfrm flipV="1">
            <a:off x="4222521" y="2624110"/>
            <a:ext cx="187609" cy="15976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9BFDBDF1-A660-6F92-E716-5E71776FAA79}"/>
              </a:ext>
            </a:extLst>
          </p:cNvPr>
          <p:cNvSpPr txBox="1"/>
          <p:nvPr/>
        </p:nvSpPr>
        <p:spPr>
          <a:xfrm>
            <a:off x="3964046" y="5659620"/>
            <a:ext cx="3737212" cy="646331"/>
          </a:xfrm>
          <a:prstGeom prst="rect">
            <a:avLst/>
          </a:prstGeom>
          <a:solidFill>
            <a:schemeClr val="accent4">
              <a:lumMod val="20000"/>
              <a:lumOff val="80000"/>
            </a:schemeClr>
          </a:solidFill>
        </p:spPr>
        <p:txBody>
          <a:bodyPr wrap="square" lIns="91440" tIns="45720" rIns="91440" bIns="45720" rtlCol="0" anchor="t">
            <a:spAutoFit/>
          </a:bodyPr>
          <a:lstStyle/>
          <a:p>
            <a:r>
              <a:rPr lang="lt-LT" dirty="0"/>
              <a:t>Kiti veiksmai atliekami analogiškai, kaip aprašyta </a:t>
            </a:r>
            <a:r>
              <a:rPr lang="lt-LT" dirty="0">
                <a:hlinkClick r:id="rId3" action="ppaction://hlinksldjump"/>
              </a:rPr>
              <a:t>43 skaidrėje</a:t>
            </a:r>
            <a:endParaRPr lang="en-US" dirty="0"/>
          </a:p>
        </p:txBody>
      </p:sp>
      <p:pic>
        <p:nvPicPr>
          <p:cNvPr id="21" name="Paveikslėlis 20">
            <a:extLst>
              <a:ext uri="{FF2B5EF4-FFF2-40B4-BE49-F238E27FC236}">
                <a16:creationId xmlns:a16="http://schemas.microsoft.com/office/drawing/2014/main" id="{026E6D03-2A29-0677-538E-480BDD0EC427}"/>
              </a:ext>
            </a:extLst>
          </p:cNvPr>
          <p:cNvPicPr>
            <a:picLocks noChangeAspect="1"/>
          </p:cNvPicPr>
          <p:nvPr/>
        </p:nvPicPr>
        <p:blipFill>
          <a:blip r:embed="rId4"/>
          <a:stretch>
            <a:fillRect/>
          </a:stretch>
        </p:blipFill>
        <p:spPr>
          <a:xfrm>
            <a:off x="10052533" y="3740239"/>
            <a:ext cx="2037432" cy="754832"/>
          </a:xfrm>
          <a:prstGeom prst="rect">
            <a:avLst/>
          </a:prstGeom>
        </p:spPr>
      </p:pic>
      <p:sp>
        <p:nvSpPr>
          <p:cNvPr id="24" name="Stačiakampis 6">
            <a:extLst>
              <a:ext uri="{FF2B5EF4-FFF2-40B4-BE49-F238E27FC236}">
                <a16:creationId xmlns:a16="http://schemas.microsoft.com/office/drawing/2014/main" id="{36A57C6F-445F-AA77-AD46-22BE55FA981C}"/>
              </a:ext>
            </a:extLst>
          </p:cNvPr>
          <p:cNvSpPr/>
          <p:nvPr/>
        </p:nvSpPr>
        <p:spPr>
          <a:xfrm>
            <a:off x="10038706" y="3740239"/>
            <a:ext cx="2037432" cy="82654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6" name="Straight Arrow Connector 2">
            <a:extLst>
              <a:ext uri="{FF2B5EF4-FFF2-40B4-BE49-F238E27FC236}">
                <a16:creationId xmlns:a16="http://schemas.microsoft.com/office/drawing/2014/main" id="{75FFA322-7583-5468-1DE4-084FDCB37A8E}"/>
              </a:ext>
            </a:extLst>
          </p:cNvPr>
          <p:cNvCxnSpPr>
            <a:cxnSpLocks/>
          </p:cNvCxnSpPr>
          <p:nvPr/>
        </p:nvCxnSpPr>
        <p:spPr>
          <a:xfrm flipV="1">
            <a:off x="10067925" y="4611121"/>
            <a:ext cx="934753" cy="47622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8" name="Paveikslėlis 7">
            <a:extLst>
              <a:ext uri="{FF2B5EF4-FFF2-40B4-BE49-F238E27FC236}">
                <a16:creationId xmlns:a16="http://schemas.microsoft.com/office/drawing/2014/main" id="{26572E29-ADDE-3394-8BC3-EFA0FC77D8F2}"/>
              </a:ext>
            </a:extLst>
          </p:cNvPr>
          <p:cNvPicPr>
            <a:picLocks noChangeAspect="1"/>
          </p:cNvPicPr>
          <p:nvPr/>
        </p:nvPicPr>
        <p:blipFill>
          <a:blip r:embed="rId5"/>
          <a:stretch>
            <a:fillRect/>
          </a:stretch>
        </p:blipFill>
        <p:spPr>
          <a:xfrm>
            <a:off x="838199" y="776062"/>
            <a:ext cx="9229725" cy="2034709"/>
          </a:xfrm>
          <a:prstGeom prst="rect">
            <a:avLst/>
          </a:prstGeom>
        </p:spPr>
      </p:pic>
      <p:pic>
        <p:nvPicPr>
          <p:cNvPr id="12" name="Paveikslėlis 11">
            <a:extLst>
              <a:ext uri="{FF2B5EF4-FFF2-40B4-BE49-F238E27FC236}">
                <a16:creationId xmlns:a16="http://schemas.microsoft.com/office/drawing/2014/main" id="{F059C8FC-419C-3DFF-5575-C8F9971F0CA3}"/>
              </a:ext>
            </a:extLst>
          </p:cNvPr>
          <p:cNvPicPr>
            <a:picLocks noChangeAspect="1"/>
          </p:cNvPicPr>
          <p:nvPr/>
        </p:nvPicPr>
        <p:blipFill>
          <a:blip r:embed="rId6"/>
          <a:stretch>
            <a:fillRect/>
          </a:stretch>
        </p:blipFill>
        <p:spPr>
          <a:xfrm>
            <a:off x="767248" y="3281219"/>
            <a:ext cx="9299111" cy="2378401"/>
          </a:xfrm>
          <a:prstGeom prst="rect">
            <a:avLst/>
          </a:prstGeom>
        </p:spPr>
      </p:pic>
      <p:pic>
        <p:nvPicPr>
          <p:cNvPr id="14" name="Paveikslėlis 13">
            <a:extLst>
              <a:ext uri="{FF2B5EF4-FFF2-40B4-BE49-F238E27FC236}">
                <a16:creationId xmlns:a16="http://schemas.microsoft.com/office/drawing/2014/main" id="{44B50B68-0FF0-9182-643A-79E04CB98721}"/>
              </a:ext>
            </a:extLst>
          </p:cNvPr>
          <p:cNvPicPr>
            <a:picLocks noChangeAspect="1"/>
          </p:cNvPicPr>
          <p:nvPr/>
        </p:nvPicPr>
        <p:blipFill>
          <a:blip r:embed="rId7"/>
          <a:stretch>
            <a:fillRect/>
          </a:stretch>
        </p:blipFill>
        <p:spPr>
          <a:xfrm>
            <a:off x="2372300" y="5689881"/>
            <a:ext cx="1371719" cy="1051651"/>
          </a:xfrm>
          <a:prstGeom prst="rect">
            <a:avLst/>
          </a:prstGeom>
        </p:spPr>
      </p:pic>
      <p:sp>
        <p:nvSpPr>
          <p:cNvPr id="16" name="TextBox 15">
            <a:extLst>
              <a:ext uri="{FF2B5EF4-FFF2-40B4-BE49-F238E27FC236}">
                <a16:creationId xmlns:a16="http://schemas.microsoft.com/office/drawing/2014/main" id="{1CA92F29-2231-7B60-1FCF-9D814D5CBE43}"/>
              </a:ext>
            </a:extLst>
          </p:cNvPr>
          <p:cNvSpPr txBox="1"/>
          <p:nvPr/>
        </p:nvSpPr>
        <p:spPr>
          <a:xfrm>
            <a:off x="-1" y="5547360"/>
            <a:ext cx="2370735" cy="1200329"/>
          </a:xfrm>
          <a:prstGeom prst="rect">
            <a:avLst/>
          </a:prstGeom>
          <a:solidFill>
            <a:schemeClr val="accent4">
              <a:lumMod val="20000"/>
              <a:lumOff val="80000"/>
            </a:schemeClr>
          </a:solidFill>
        </p:spPr>
        <p:txBody>
          <a:bodyPr wrap="square" rtlCol="0">
            <a:spAutoFit/>
          </a:bodyPr>
          <a:lstStyle/>
          <a:p>
            <a:r>
              <a:rPr lang="lt-LT" dirty="0"/>
              <a:t>Jeigu pirkimas buvo sudarytas iš kelių dalių, įveskite rezultatus visoms dalims</a:t>
            </a:r>
            <a:endParaRPr lang="en-US" dirty="0"/>
          </a:p>
        </p:txBody>
      </p:sp>
      <p:cxnSp>
        <p:nvCxnSpPr>
          <p:cNvPr id="18" name="Tiesioji rodyklės jungtis 17">
            <a:extLst>
              <a:ext uri="{FF2B5EF4-FFF2-40B4-BE49-F238E27FC236}">
                <a16:creationId xmlns:a16="http://schemas.microsoft.com/office/drawing/2014/main" id="{AAAADE44-52C9-BC27-D3DC-B48119089673}"/>
              </a:ext>
            </a:extLst>
          </p:cNvPr>
          <p:cNvCxnSpPr/>
          <p:nvPr/>
        </p:nvCxnSpPr>
        <p:spPr>
          <a:xfrm flipV="1">
            <a:off x="579120" y="4785360"/>
            <a:ext cx="701040" cy="66040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415776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77119" y="5387151"/>
            <a:ext cx="2527816" cy="1470849"/>
          </a:xfrm>
          <a:prstGeom prst="rect">
            <a:avLst/>
          </a:prstGeom>
        </p:spPr>
      </p:pic>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a:xfrm>
            <a:off x="8708922" y="6477732"/>
            <a:ext cx="2743200" cy="365125"/>
          </a:xfrm>
        </p:spPr>
        <p:txBody>
          <a:bodyPr/>
          <a:lstStyle/>
          <a:p>
            <a:fld id="{49EC5416-78B8-4F37-B286-A40543F63F6D}" type="slidenum">
              <a:rPr lang="en-US" smtClean="0"/>
              <a:pPr/>
              <a:t>53</a:t>
            </a:fld>
            <a:endParaRPr lang="en-US" dirty="0"/>
          </a:p>
        </p:txBody>
      </p:sp>
      <p:sp>
        <p:nvSpPr>
          <p:cNvPr id="3" name="Pavadinimas 1">
            <a:extLst>
              <a:ext uri="{FF2B5EF4-FFF2-40B4-BE49-F238E27FC236}">
                <a16:creationId xmlns:a16="http://schemas.microsoft.com/office/drawing/2014/main" id="{10D9B703-6399-0129-6809-DED512F60E2B}"/>
              </a:ext>
            </a:extLst>
          </p:cNvPr>
          <p:cNvSpPr txBox="1">
            <a:spLocks/>
          </p:cNvSpPr>
          <p:nvPr/>
        </p:nvSpPr>
        <p:spPr>
          <a:xfrm>
            <a:off x="2195027" y="197705"/>
            <a:ext cx="7801946" cy="81062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t-LT" sz="3600" b="1" dirty="0"/>
              <a:t>Pasiūlymų vertinimas</a:t>
            </a:r>
            <a:endParaRPr lang="en-US" sz="3600" b="1" dirty="0"/>
          </a:p>
        </p:txBody>
      </p:sp>
      <p:sp>
        <p:nvSpPr>
          <p:cNvPr id="11" name="TextBox 10">
            <a:extLst>
              <a:ext uri="{FF2B5EF4-FFF2-40B4-BE49-F238E27FC236}">
                <a16:creationId xmlns:a16="http://schemas.microsoft.com/office/drawing/2014/main" id="{A6143487-A65D-7FAD-A308-6853045A48E2}"/>
              </a:ext>
            </a:extLst>
          </p:cNvPr>
          <p:cNvSpPr txBox="1"/>
          <p:nvPr/>
        </p:nvSpPr>
        <p:spPr>
          <a:xfrm>
            <a:off x="854214" y="2827801"/>
            <a:ext cx="6274018" cy="369332"/>
          </a:xfrm>
          <a:prstGeom prst="rect">
            <a:avLst/>
          </a:prstGeom>
          <a:solidFill>
            <a:schemeClr val="accent4">
              <a:lumMod val="20000"/>
              <a:lumOff val="80000"/>
            </a:schemeClr>
          </a:solidFill>
        </p:spPr>
        <p:txBody>
          <a:bodyPr wrap="square" rtlCol="0">
            <a:spAutoFit/>
          </a:bodyPr>
          <a:lstStyle/>
          <a:p>
            <a:r>
              <a:rPr lang="lt-LT" dirty="0"/>
              <a:t>Pasirenkama užduotis „Pasiūlymų eilė prieš atidėjimo laikotarpį“</a:t>
            </a:r>
            <a:endParaRPr lang="en-US" dirty="0"/>
          </a:p>
        </p:txBody>
      </p:sp>
      <p:cxnSp>
        <p:nvCxnSpPr>
          <p:cNvPr id="28" name="Tiesioji rodyklės jungtis 27">
            <a:extLst>
              <a:ext uri="{FF2B5EF4-FFF2-40B4-BE49-F238E27FC236}">
                <a16:creationId xmlns:a16="http://schemas.microsoft.com/office/drawing/2014/main" id="{2A3B4B1A-BB9B-A159-1155-CF690A6A87B2}"/>
              </a:ext>
            </a:extLst>
          </p:cNvPr>
          <p:cNvCxnSpPr>
            <a:cxnSpLocks/>
          </p:cNvCxnSpPr>
          <p:nvPr/>
        </p:nvCxnSpPr>
        <p:spPr>
          <a:xfrm flipV="1">
            <a:off x="4253290" y="2532661"/>
            <a:ext cx="187609" cy="15976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4" name="Paveikslėlis 3">
            <a:extLst>
              <a:ext uri="{FF2B5EF4-FFF2-40B4-BE49-F238E27FC236}">
                <a16:creationId xmlns:a16="http://schemas.microsoft.com/office/drawing/2014/main" id="{3BC1B744-01E2-B6F0-A1D1-9E1DCE2864C8}"/>
              </a:ext>
            </a:extLst>
          </p:cNvPr>
          <p:cNvPicPr>
            <a:picLocks noChangeAspect="1"/>
          </p:cNvPicPr>
          <p:nvPr/>
        </p:nvPicPr>
        <p:blipFill>
          <a:blip r:embed="rId4"/>
          <a:stretch>
            <a:fillRect/>
          </a:stretch>
        </p:blipFill>
        <p:spPr>
          <a:xfrm>
            <a:off x="860207" y="3200522"/>
            <a:ext cx="8939191" cy="1748359"/>
          </a:xfrm>
          <a:prstGeom prst="rect">
            <a:avLst/>
          </a:prstGeom>
        </p:spPr>
      </p:pic>
      <p:sp>
        <p:nvSpPr>
          <p:cNvPr id="44" name="TextBox 43">
            <a:extLst>
              <a:ext uri="{FF2B5EF4-FFF2-40B4-BE49-F238E27FC236}">
                <a16:creationId xmlns:a16="http://schemas.microsoft.com/office/drawing/2014/main" id="{CAD00C20-F791-700F-395F-49F97F0F55A3}"/>
              </a:ext>
            </a:extLst>
          </p:cNvPr>
          <p:cNvSpPr txBox="1"/>
          <p:nvPr/>
        </p:nvSpPr>
        <p:spPr>
          <a:xfrm>
            <a:off x="5210174" y="4820522"/>
            <a:ext cx="3737212" cy="646331"/>
          </a:xfrm>
          <a:prstGeom prst="rect">
            <a:avLst/>
          </a:prstGeom>
          <a:solidFill>
            <a:schemeClr val="accent4">
              <a:lumMod val="20000"/>
              <a:lumOff val="80000"/>
            </a:schemeClr>
          </a:solidFill>
        </p:spPr>
        <p:txBody>
          <a:bodyPr wrap="square" lIns="91440" tIns="45720" rIns="91440" bIns="45720" rtlCol="0" anchor="t">
            <a:spAutoFit/>
          </a:bodyPr>
          <a:lstStyle/>
          <a:p>
            <a:r>
              <a:rPr lang="lt-LT" dirty="0"/>
              <a:t>Atliekami analogiški veiksmai, kaip aprašyta </a:t>
            </a:r>
            <a:r>
              <a:rPr lang="lt-LT" dirty="0">
                <a:hlinkClick r:id="rId5" action="ppaction://hlinksldjump"/>
              </a:rPr>
              <a:t>45 skaidrėje</a:t>
            </a:r>
            <a:endParaRPr lang="en-US" dirty="0"/>
          </a:p>
        </p:txBody>
      </p:sp>
      <p:pic>
        <p:nvPicPr>
          <p:cNvPr id="6" name="Paveikslėlis 5">
            <a:extLst>
              <a:ext uri="{FF2B5EF4-FFF2-40B4-BE49-F238E27FC236}">
                <a16:creationId xmlns:a16="http://schemas.microsoft.com/office/drawing/2014/main" id="{69B68AD1-9005-0BC5-1EA8-07121EC816FA}"/>
              </a:ext>
            </a:extLst>
          </p:cNvPr>
          <p:cNvPicPr>
            <a:picLocks noChangeAspect="1"/>
          </p:cNvPicPr>
          <p:nvPr/>
        </p:nvPicPr>
        <p:blipFill>
          <a:blip r:embed="rId6"/>
          <a:stretch>
            <a:fillRect/>
          </a:stretch>
        </p:blipFill>
        <p:spPr>
          <a:xfrm>
            <a:off x="854214" y="909103"/>
            <a:ext cx="8711919" cy="1971377"/>
          </a:xfrm>
          <a:prstGeom prst="rect">
            <a:avLst/>
          </a:prstGeom>
        </p:spPr>
      </p:pic>
    </p:spTree>
    <p:extLst>
      <p:ext uri="{BB962C8B-B14F-4D97-AF65-F5344CB8AC3E}">
        <p14:creationId xmlns:p14="http://schemas.microsoft.com/office/powerpoint/2010/main" val="5844827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77119" y="5387151"/>
            <a:ext cx="2527816" cy="1470849"/>
          </a:xfrm>
          <a:prstGeom prst="rect">
            <a:avLst/>
          </a:prstGeom>
        </p:spPr>
      </p:pic>
      <p:sp>
        <p:nvSpPr>
          <p:cNvPr id="7" name="Pavadinimas 1"/>
          <p:cNvSpPr>
            <a:spLocks noGrp="1"/>
          </p:cNvSpPr>
          <p:nvPr>
            <p:ph type="title"/>
          </p:nvPr>
        </p:nvSpPr>
        <p:spPr>
          <a:xfrm>
            <a:off x="2180254" y="121505"/>
            <a:ext cx="7801946" cy="810627"/>
          </a:xfrm>
        </p:spPr>
        <p:txBody>
          <a:bodyPr>
            <a:noAutofit/>
          </a:bodyPr>
          <a:lstStyle/>
          <a:p>
            <a:pPr algn="ctr"/>
            <a:r>
              <a:rPr lang="lt-LT" sz="3600" b="1" dirty="0"/>
              <a:t>Pasiūlymų vertinimas</a:t>
            </a:r>
            <a:endParaRPr lang="en-US" sz="3600" b="1" dirty="0"/>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a:xfrm>
            <a:off x="8708922" y="6492875"/>
            <a:ext cx="2743200" cy="365125"/>
          </a:xfrm>
        </p:spPr>
        <p:txBody>
          <a:bodyPr/>
          <a:lstStyle/>
          <a:p>
            <a:fld id="{49EC5416-78B8-4F37-B286-A40543F63F6D}" type="slidenum">
              <a:rPr lang="en-US" smtClean="0"/>
              <a:pPr/>
              <a:t>54</a:t>
            </a:fld>
            <a:endParaRPr lang="en-US" dirty="0"/>
          </a:p>
        </p:txBody>
      </p:sp>
      <p:cxnSp>
        <p:nvCxnSpPr>
          <p:cNvPr id="35" name="Tiesioji rodyklės jungtis 34">
            <a:extLst>
              <a:ext uri="{FF2B5EF4-FFF2-40B4-BE49-F238E27FC236}">
                <a16:creationId xmlns:a16="http://schemas.microsoft.com/office/drawing/2014/main" id="{48F34B6C-22DD-E192-09DB-272D27BD2962}"/>
              </a:ext>
            </a:extLst>
          </p:cNvPr>
          <p:cNvCxnSpPr>
            <a:cxnSpLocks/>
          </p:cNvCxnSpPr>
          <p:nvPr/>
        </p:nvCxnSpPr>
        <p:spPr>
          <a:xfrm flipV="1">
            <a:off x="3108960" y="2448819"/>
            <a:ext cx="127283" cy="28766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AF1A2068-23F7-18CD-97EE-33DEDD1DD46C}"/>
              </a:ext>
            </a:extLst>
          </p:cNvPr>
          <p:cNvSpPr txBox="1"/>
          <p:nvPr/>
        </p:nvSpPr>
        <p:spPr>
          <a:xfrm>
            <a:off x="801649" y="2736483"/>
            <a:ext cx="5343916" cy="369332"/>
          </a:xfrm>
          <a:prstGeom prst="rect">
            <a:avLst/>
          </a:prstGeom>
          <a:solidFill>
            <a:schemeClr val="accent4">
              <a:lumMod val="20000"/>
              <a:lumOff val="80000"/>
            </a:schemeClr>
          </a:solidFill>
        </p:spPr>
        <p:txBody>
          <a:bodyPr wrap="square" rtlCol="0">
            <a:spAutoFit/>
          </a:bodyPr>
          <a:lstStyle/>
          <a:p>
            <a:r>
              <a:rPr lang="lt-LT" dirty="0"/>
              <a:t>Pasirenkama užduotis „Paskelbti vertinimo rezultatus“</a:t>
            </a:r>
            <a:endParaRPr lang="en-US" dirty="0"/>
          </a:p>
        </p:txBody>
      </p:sp>
      <p:pic>
        <p:nvPicPr>
          <p:cNvPr id="6" name="Paveikslėlis 5">
            <a:extLst>
              <a:ext uri="{FF2B5EF4-FFF2-40B4-BE49-F238E27FC236}">
                <a16:creationId xmlns:a16="http://schemas.microsoft.com/office/drawing/2014/main" id="{683E5916-20F8-540C-AC32-FCC8A44B967E}"/>
              </a:ext>
            </a:extLst>
          </p:cNvPr>
          <p:cNvPicPr>
            <a:picLocks noChangeAspect="1"/>
          </p:cNvPicPr>
          <p:nvPr/>
        </p:nvPicPr>
        <p:blipFill>
          <a:blip r:embed="rId3"/>
          <a:stretch>
            <a:fillRect/>
          </a:stretch>
        </p:blipFill>
        <p:spPr>
          <a:xfrm>
            <a:off x="801650" y="715117"/>
            <a:ext cx="9477375" cy="1733443"/>
          </a:xfrm>
          <a:prstGeom prst="rect">
            <a:avLst/>
          </a:prstGeom>
        </p:spPr>
      </p:pic>
      <p:pic>
        <p:nvPicPr>
          <p:cNvPr id="4" name="Paveikslėlis 3">
            <a:extLst>
              <a:ext uri="{FF2B5EF4-FFF2-40B4-BE49-F238E27FC236}">
                <a16:creationId xmlns:a16="http://schemas.microsoft.com/office/drawing/2014/main" id="{AFE86021-B370-2138-257C-54E7B018294C}"/>
              </a:ext>
            </a:extLst>
          </p:cNvPr>
          <p:cNvPicPr>
            <a:picLocks noChangeAspect="1"/>
          </p:cNvPicPr>
          <p:nvPr/>
        </p:nvPicPr>
        <p:blipFill>
          <a:blip r:embed="rId4"/>
          <a:stretch>
            <a:fillRect/>
          </a:stretch>
        </p:blipFill>
        <p:spPr>
          <a:xfrm>
            <a:off x="801649" y="3162670"/>
            <a:ext cx="9477375" cy="3428974"/>
          </a:xfrm>
          <a:prstGeom prst="rect">
            <a:avLst/>
          </a:prstGeom>
        </p:spPr>
      </p:pic>
      <p:sp>
        <p:nvSpPr>
          <p:cNvPr id="5" name="TextBox 4">
            <a:extLst>
              <a:ext uri="{FF2B5EF4-FFF2-40B4-BE49-F238E27FC236}">
                <a16:creationId xmlns:a16="http://schemas.microsoft.com/office/drawing/2014/main" id="{7ACDDB07-FA17-67A3-3F72-82A68855C320}"/>
              </a:ext>
            </a:extLst>
          </p:cNvPr>
          <p:cNvSpPr txBox="1"/>
          <p:nvPr/>
        </p:nvSpPr>
        <p:spPr>
          <a:xfrm>
            <a:off x="3705225" y="5676245"/>
            <a:ext cx="3737212" cy="646331"/>
          </a:xfrm>
          <a:prstGeom prst="rect">
            <a:avLst/>
          </a:prstGeom>
          <a:solidFill>
            <a:schemeClr val="accent4">
              <a:lumMod val="20000"/>
              <a:lumOff val="80000"/>
            </a:schemeClr>
          </a:solidFill>
        </p:spPr>
        <p:txBody>
          <a:bodyPr wrap="square" lIns="91440" tIns="45720" rIns="91440" bIns="45720" rtlCol="0" anchor="t">
            <a:spAutoFit/>
          </a:bodyPr>
          <a:lstStyle/>
          <a:p>
            <a:r>
              <a:rPr lang="lt-LT" dirty="0"/>
              <a:t>Atliekami analogiški veiksmai, kaip aprašyta </a:t>
            </a:r>
            <a:r>
              <a:rPr lang="lt-LT" dirty="0">
                <a:hlinkClick r:id="rId5" action="ppaction://hlinksldjump"/>
              </a:rPr>
              <a:t>46 skaidrėje</a:t>
            </a:r>
            <a:endParaRPr lang="en-US" dirty="0"/>
          </a:p>
        </p:txBody>
      </p:sp>
    </p:spTree>
    <p:extLst>
      <p:ext uri="{BB962C8B-B14F-4D97-AF65-F5344CB8AC3E}">
        <p14:creationId xmlns:p14="http://schemas.microsoft.com/office/powerpoint/2010/main" val="378390227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77119" y="5387151"/>
            <a:ext cx="2527816" cy="1470849"/>
          </a:xfrm>
          <a:prstGeom prst="rect">
            <a:avLst/>
          </a:prstGeom>
        </p:spPr>
      </p:pic>
      <p:sp>
        <p:nvSpPr>
          <p:cNvPr id="7" name="Pavadinimas 1"/>
          <p:cNvSpPr>
            <a:spLocks noGrp="1"/>
          </p:cNvSpPr>
          <p:nvPr>
            <p:ph type="title"/>
          </p:nvPr>
        </p:nvSpPr>
        <p:spPr>
          <a:xfrm>
            <a:off x="2180254" y="-118565"/>
            <a:ext cx="7801946" cy="810627"/>
          </a:xfrm>
        </p:spPr>
        <p:txBody>
          <a:bodyPr>
            <a:noAutofit/>
          </a:bodyPr>
          <a:lstStyle/>
          <a:p>
            <a:pPr algn="ctr"/>
            <a:r>
              <a:rPr lang="lt-LT" sz="3600" b="1" dirty="0"/>
              <a:t>Pasiūlymų vertinimas</a:t>
            </a:r>
            <a:endParaRPr lang="en-US" sz="3600" b="1" dirty="0"/>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a:xfrm>
            <a:off x="8679426" y="6492875"/>
            <a:ext cx="2743200" cy="365125"/>
          </a:xfrm>
        </p:spPr>
        <p:txBody>
          <a:bodyPr/>
          <a:lstStyle/>
          <a:p>
            <a:fld id="{49EC5416-78B8-4F37-B286-A40543F63F6D}" type="slidenum">
              <a:rPr lang="en-US" smtClean="0"/>
              <a:pPr/>
              <a:t>55</a:t>
            </a:fld>
            <a:endParaRPr lang="en-US" dirty="0"/>
          </a:p>
        </p:txBody>
      </p:sp>
      <p:pic>
        <p:nvPicPr>
          <p:cNvPr id="3" name="Paveikslėlis 2">
            <a:extLst>
              <a:ext uri="{FF2B5EF4-FFF2-40B4-BE49-F238E27FC236}">
                <a16:creationId xmlns:a16="http://schemas.microsoft.com/office/drawing/2014/main" id="{5DD3E72E-0B81-D5D1-3306-0CD07D158141}"/>
              </a:ext>
            </a:extLst>
          </p:cNvPr>
          <p:cNvPicPr>
            <a:picLocks noChangeAspect="1"/>
          </p:cNvPicPr>
          <p:nvPr/>
        </p:nvPicPr>
        <p:blipFill>
          <a:blip r:embed="rId4"/>
          <a:srcRect t="803" r="46372" b="17013"/>
          <a:stretch/>
        </p:blipFill>
        <p:spPr>
          <a:xfrm>
            <a:off x="288521" y="1787104"/>
            <a:ext cx="5656352" cy="1355979"/>
          </a:xfrm>
          <a:prstGeom prst="rect">
            <a:avLst/>
          </a:prstGeom>
        </p:spPr>
      </p:pic>
      <p:sp>
        <p:nvSpPr>
          <p:cNvPr id="6" name="TextBox 5">
            <a:extLst>
              <a:ext uri="{FF2B5EF4-FFF2-40B4-BE49-F238E27FC236}">
                <a16:creationId xmlns:a16="http://schemas.microsoft.com/office/drawing/2014/main" id="{658EB9AD-2C18-B00E-896D-C93DB1DFF386}"/>
              </a:ext>
            </a:extLst>
          </p:cNvPr>
          <p:cNvSpPr txBox="1"/>
          <p:nvPr/>
        </p:nvSpPr>
        <p:spPr>
          <a:xfrm>
            <a:off x="288521" y="576093"/>
            <a:ext cx="11773302" cy="830997"/>
          </a:xfrm>
          <a:prstGeom prst="rect">
            <a:avLst/>
          </a:prstGeom>
          <a:solidFill>
            <a:schemeClr val="accent4">
              <a:lumMod val="20000"/>
              <a:lumOff val="80000"/>
            </a:schemeClr>
          </a:solidFill>
        </p:spPr>
        <p:txBody>
          <a:bodyPr wrap="square" lIns="91440" tIns="45720" rIns="91440" bIns="45720" rtlCol="0" anchor="t">
            <a:spAutoFit/>
          </a:bodyPr>
          <a:lstStyle/>
          <a:p>
            <a:r>
              <a:rPr lang="lt-LT" sz="1600" b="0" i="0" u="none" strike="noStrike" dirty="0">
                <a:solidFill>
                  <a:srgbClr val="000000"/>
                </a:solidFill>
                <a:effectLst/>
                <a:latin typeface="Calibri"/>
                <a:cs typeface="Calibri"/>
              </a:rPr>
              <a:t>Susirašinėjimo priemonėmis informavus tiekėjus apie pasiūlymų vertinimo rezultatus, prasideda atidėjimo terminas </a:t>
            </a:r>
            <a:r>
              <a:rPr lang="lt-LT" sz="1600" b="1" i="0" u="none" strike="noStrike" dirty="0">
                <a:solidFill>
                  <a:srgbClr val="000000"/>
                </a:solidFill>
                <a:effectLst/>
                <a:latin typeface="Calibri"/>
                <a:cs typeface="Calibri"/>
              </a:rPr>
              <a:t>(sistemiškai nustatytas 14 kalendorinių dienų)</a:t>
            </a:r>
            <a:r>
              <a:rPr lang="lt-LT" sz="1600" b="0" i="0" u="none" strike="noStrike" dirty="0">
                <a:solidFill>
                  <a:srgbClr val="000000"/>
                </a:solidFill>
                <a:effectLst/>
                <a:latin typeface="Calibri"/>
                <a:cs typeface="Calibri"/>
              </a:rPr>
              <a:t>, kurio, kai tai galima pagal teisinį reguliavimą, galima netaikyti arba užbaigti anksčiau.</a:t>
            </a:r>
            <a:r>
              <a:rPr lang="lt-LT" sz="1600" b="0" i="0" dirty="0">
                <a:solidFill>
                  <a:srgbClr val="000000"/>
                </a:solidFill>
                <a:effectLst/>
                <a:latin typeface="Calibri"/>
                <a:cs typeface="Calibri"/>
              </a:rPr>
              <a:t>​</a:t>
            </a:r>
            <a:r>
              <a:rPr lang="lt-LT" sz="1600" dirty="0">
                <a:solidFill>
                  <a:srgbClr val="000000"/>
                </a:solidFill>
                <a:latin typeface="Calibri"/>
                <a:cs typeface="Calibri"/>
              </a:rPr>
              <a:t> Norėdami netaikyti atidėjimo termino ir pereiti prie kitos užduoties, atlikite šiuos veiksmus:</a:t>
            </a:r>
          </a:p>
        </p:txBody>
      </p:sp>
      <p:sp>
        <p:nvSpPr>
          <p:cNvPr id="8" name="Rectangle 10">
            <a:extLst>
              <a:ext uri="{FF2B5EF4-FFF2-40B4-BE49-F238E27FC236}">
                <a16:creationId xmlns:a16="http://schemas.microsoft.com/office/drawing/2014/main" id="{A5C2DE7C-DD54-83D8-84A7-B0C260533DA1}"/>
              </a:ext>
            </a:extLst>
          </p:cNvPr>
          <p:cNvSpPr/>
          <p:nvPr/>
        </p:nvSpPr>
        <p:spPr>
          <a:xfrm>
            <a:off x="2541279" y="1812183"/>
            <a:ext cx="882083" cy="207980"/>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a:extLst>
              <a:ext uri="{FF2B5EF4-FFF2-40B4-BE49-F238E27FC236}">
                <a16:creationId xmlns:a16="http://schemas.microsoft.com/office/drawing/2014/main" id="{E4A0AF17-44AA-28E9-3A79-1924750D2C71}"/>
              </a:ext>
            </a:extLst>
          </p:cNvPr>
          <p:cNvSpPr/>
          <p:nvPr/>
        </p:nvSpPr>
        <p:spPr>
          <a:xfrm>
            <a:off x="2541279" y="2091865"/>
            <a:ext cx="1002021" cy="207980"/>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0" name="Paveikslėlis 29">
            <a:extLst>
              <a:ext uri="{FF2B5EF4-FFF2-40B4-BE49-F238E27FC236}">
                <a16:creationId xmlns:a16="http://schemas.microsoft.com/office/drawing/2014/main" id="{85442CE1-4330-9AB4-F64A-B469A8664537}"/>
              </a:ext>
            </a:extLst>
          </p:cNvPr>
          <p:cNvPicPr>
            <a:picLocks noChangeAspect="1"/>
          </p:cNvPicPr>
          <p:nvPr/>
        </p:nvPicPr>
        <p:blipFill>
          <a:blip r:embed="rId5"/>
          <a:stretch>
            <a:fillRect/>
          </a:stretch>
        </p:blipFill>
        <p:spPr>
          <a:xfrm>
            <a:off x="288521" y="4773417"/>
            <a:ext cx="3404111" cy="1260176"/>
          </a:xfrm>
          <a:prstGeom prst="rect">
            <a:avLst/>
          </a:prstGeom>
        </p:spPr>
      </p:pic>
      <p:pic>
        <p:nvPicPr>
          <p:cNvPr id="32" name="Paveikslėlis 31">
            <a:extLst>
              <a:ext uri="{FF2B5EF4-FFF2-40B4-BE49-F238E27FC236}">
                <a16:creationId xmlns:a16="http://schemas.microsoft.com/office/drawing/2014/main" id="{8C143C66-0D14-30D3-627C-76A6047CF5B5}"/>
              </a:ext>
            </a:extLst>
          </p:cNvPr>
          <p:cNvPicPr>
            <a:picLocks noChangeAspect="1"/>
          </p:cNvPicPr>
          <p:nvPr/>
        </p:nvPicPr>
        <p:blipFill>
          <a:blip r:embed="rId6"/>
          <a:stretch>
            <a:fillRect/>
          </a:stretch>
        </p:blipFill>
        <p:spPr>
          <a:xfrm>
            <a:off x="4787460" y="4740075"/>
            <a:ext cx="2408370" cy="1352937"/>
          </a:xfrm>
          <a:prstGeom prst="rect">
            <a:avLst/>
          </a:prstGeom>
        </p:spPr>
      </p:pic>
      <p:sp>
        <p:nvSpPr>
          <p:cNvPr id="37" name="Rectangle 10">
            <a:extLst>
              <a:ext uri="{FF2B5EF4-FFF2-40B4-BE49-F238E27FC236}">
                <a16:creationId xmlns:a16="http://schemas.microsoft.com/office/drawing/2014/main" id="{F49F1707-4D72-9050-15AC-284F259EC401}"/>
              </a:ext>
            </a:extLst>
          </p:cNvPr>
          <p:cNvSpPr/>
          <p:nvPr/>
        </p:nvSpPr>
        <p:spPr>
          <a:xfrm>
            <a:off x="2346960" y="5658831"/>
            <a:ext cx="650239" cy="372183"/>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Rectangle 10">
            <a:extLst>
              <a:ext uri="{FF2B5EF4-FFF2-40B4-BE49-F238E27FC236}">
                <a16:creationId xmlns:a16="http://schemas.microsoft.com/office/drawing/2014/main" id="{1A01D262-E2F7-5DA5-185C-846329F7F7FA}"/>
              </a:ext>
            </a:extLst>
          </p:cNvPr>
          <p:cNvSpPr/>
          <p:nvPr/>
        </p:nvSpPr>
        <p:spPr>
          <a:xfrm>
            <a:off x="4784515" y="4051144"/>
            <a:ext cx="542156" cy="35448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a:extLst>
              <a:ext uri="{FF2B5EF4-FFF2-40B4-BE49-F238E27FC236}">
                <a16:creationId xmlns:a16="http://schemas.microsoft.com/office/drawing/2014/main" id="{FF4F6BF9-F08C-2E8E-1956-92DEA98B19D1}"/>
              </a:ext>
            </a:extLst>
          </p:cNvPr>
          <p:cNvSpPr txBox="1"/>
          <p:nvPr/>
        </p:nvSpPr>
        <p:spPr>
          <a:xfrm>
            <a:off x="8271486" y="4730438"/>
            <a:ext cx="3737212" cy="646331"/>
          </a:xfrm>
          <a:prstGeom prst="rect">
            <a:avLst/>
          </a:prstGeom>
          <a:solidFill>
            <a:schemeClr val="accent4">
              <a:lumMod val="20000"/>
              <a:lumOff val="80000"/>
            </a:schemeClr>
          </a:solidFill>
        </p:spPr>
        <p:txBody>
          <a:bodyPr wrap="square" lIns="91440" tIns="45720" rIns="91440" bIns="45720" rtlCol="0" anchor="t">
            <a:spAutoFit/>
          </a:bodyPr>
          <a:lstStyle/>
          <a:p>
            <a:r>
              <a:rPr lang="lt-LT" dirty="0"/>
              <a:t>Atliekami analogiški veiksmai, kaip aprašyta </a:t>
            </a:r>
            <a:r>
              <a:rPr lang="lt-LT" dirty="0">
                <a:hlinkClick r:id="rId7" action="ppaction://hlinksldjump"/>
              </a:rPr>
              <a:t>47 skaidrėje</a:t>
            </a:r>
            <a:endParaRPr lang="en-US" dirty="0">
              <a:hlinkClick r:id="rId8" action="ppaction://hlinksldjump"/>
            </a:endParaRPr>
          </a:p>
        </p:txBody>
      </p:sp>
      <p:pic>
        <p:nvPicPr>
          <p:cNvPr id="12" name="Paveikslėlis 11">
            <a:extLst>
              <a:ext uri="{FF2B5EF4-FFF2-40B4-BE49-F238E27FC236}">
                <a16:creationId xmlns:a16="http://schemas.microsoft.com/office/drawing/2014/main" id="{0753C7FF-8504-67A5-2DE6-DD95B26F1D23}"/>
              </a:ext>
            </a:extLst>
          </p:cNvPr>
          <p:cNvPicPr>
            <a:picLocks noChangeAspect="1"/>
          </p:cNvPicPr>
          <p:nvPr/>
        </p:nvPicPr>
        <p:blipFill>
          <a:blip r:embed="rId9"/>
          <a:stretch>
            <a:fillRect/>
          </a:stretch>
        </p:blipFill>
        <p:spPr>
          <a:xfrm>
            <a:off x="6081227" y="1749257"/>
            <a:ext cx="5937909" cy="1445724"/>
          </a:xfrm>
          <a:prstGeom prst="rect">
            <a:avLst/>
          </a:prstGeom>
        </p:spPr>
      </p:pic>
      <p:sp>
        <p:nvSpPr>
          <p:cNvPr id="14" name="Oval 4">
            <a:extLst>
              <a:ext uri="{FF2B5EF4-FFF2-40B4-BE49-F238E27FC236}">
                <a16:creationId xmlns:a16="http://schemas.microsoft.com/office/drawing/2014/main" id="{E602C872-069A-9161-4039-12F66DBD8D1C}"/>
              </a:ext>
            </a:extLst>
          </p:cNvPr>
          <p:cNvSpPr/>
          <p:nvPr/>
        </p:nvSpPr>
        <p:spPr>
          <a:xfrm>
            <a:off x="2192346" y="156003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1</a:t>
            </a:r>
            <a:endParaRPr lang="en-GB" dirty="0">
              <a:solidFill>
                <a:schemeClr val="tx1"/>
              </a:solidFill>
            </a:endParaRPr>
          </a:p>
        </p:txBody>
      </p:sp>
      <p:sp>
        <p:nvSpPr>
          <p:cNvPr id="15" name="Oval 4">
            <a:extLst>
              <a:ext uri="{FF2B5EF4-FFF2-40B4-BE49-F238E27FC236}">
                <a16:creationId xmlns:a16="http://schemas.microsoft.com/office/drawing/2014/main" id="{3608E2AB-76BE-7DA0-7CE8-DFAE817BC7E7}"/>
              </a:ext>
            </a:extLst>
          </p:cNvPr>
          <p:cNvSpPr/>
          <p:nvPr/>
        </p:nvSpPr>
        <p:spPr>
          <a:xfrm>
            <a:off x="2056647" y="1806993"/>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2</a:t>
            </a:r>
            <a:endParaRPr lang="en-GB" dirty="0">
              <a:solidFill>
                <a:schemeClr val="tx1"/>
              </a:solidFill>
            </a:endParaRPr>
          </a:p>
        </p:txBody>
      </p:sp>
      <p:sp>
        <p:nvSpPr>
          <p:cNvPr id="18" name="Oval 4">
            <a:extLst>
              <a:ext uri="{FF2B5EF4-FFF2-40B4-BE49-F238E27FC236}">
                <a16:creationId xmlns:a16="http://schemas.microsoft.com/office/drawing/2014/main" id="{8E501C7F-20EC-2731-2CE2-EB2EB7311EB3}"/>
              </a:ext>
            </a:extLst>
          </p:cNvPr>
          <p:cNvSpPr/>
          <p:nvPr/>
        </p:nvSpPr>
        <p:spPr>
          <a:xfrm>
            <a:off x="5939330" y="2623338"/>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3</a:t>
            </a:r>
            <a:endParaRPr lang="en-GB" dirty="0">
              <a:solidFill>
                <a:schemeClr val="tx1"/>
              </a:solidFill>
            </a:endParaRPr>
          </a:p>
        </p:txBody>
      </p:sp>
      <p:pic>
        <p:nvPicPr>
          <p:cNvPr id="22" name="Paveikslėlis 21">
            <a:extLst>
              <a:ext uri="{FF2B5EF4-FFF2-40B4-BE49-F238E27FC236}">
                <a16:creationId xmlns:a16="http://schemas.microsoft.com/office/drawing/2014/main" id="{92F769B1-0527-2968-5A5D-28C08E6395FD}"/>
              </a:ext>
            </a:extLst>
          </p:cNvPr>
          <p:cNvPicPr>
            <a:picLocks noChangeAspect="1"/>
          </p:cNvPicPr>
          <p:nvPr/>
        </p:nvPicPr>
        <p:blipFill>
          <a:blip r:embed="rId10"/>
          <a:stretch>
            <a:fillRect/>
          </a:stretch>
        </p:blipFill>
        <p:spPr>
          <a:xfrm>
            <a:off x="288521" y="3491598"/>
            <a:ext cx="11773301" cy="1125243"/>
          </a:xfrm>
          <a:prstGeom prst="rect">
            <a:avLst/>
          </a:prstGeom>
        </p:spPr>
      </p:pic>
      <p:sp>
        <p:nvSpPr>
          <p:cNvPr id="24" name="Oval 4">
            <a:extLst>
              <a:ext uri="{FF2B5EF4-FFF2-40B4-BE49-F238E27FC236}">
                <a16:creationId xmlns:a16="http://schemas.microsoft.com/office/drawing/2014/main" id="{C5730600-4450-34D6-9192-F854A92182C1}"/>
              </a:ext>
            </a:extLst>
          </p:cNvPr>
          <p:cNvSpPr/>
          <p:nvPr/>
        </p:nvSpPr>
        <p:spPr>
          <a:xfrm>
            <a:off x="7352405" y="366494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4</a:t>
            </a:r>
            <a:endParaRPr lang="en-GB" dirty="0">
              <a:solidFill>
                <a:schemeClr val="tx1"/>
              </a:solidFill>
            </a:endParaRPr>
          </a:p>
        </p:txBody>
      </p:sp>
      <p:sp>
        <p:nvSpPr>
          <p:cNvPr id="29" name="Oval 4">
            <a:extLst>
              <a:ext uri="{FF2B5EF4-FFF2-40B4-BE49-F238E27FC236}">
                <a16:creationId xmlns:a16="http://schemas.microsoft.com/office/drawing/2014/main" id="{C5D1BE76-CB49-3A3D-BF10-F780843EEA59}"/>
              </a:ext>
            </a:extLst>
          </p:cNvPr>
          <p:cNvSpPr/>
          <p:nvPr/>
        </p:nvSpPr>
        <p:spPr>
          <a:xfrm>
            <a:off x="1864870" y="5380721"/>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5</a:t>
            </a:r>
            <a:endParaRPr lang="en-GB" dirty="0">
              <a:solidFill>
                <a:schemeClr val="tx1"/>
              </a:solidFill>
            </a:endParaRPr>
          </a:p>
        </p:txBody>
      </p:sp>
      <p:sp>
        <p:nvSpPr>
          <p:cNvPr id="31" name="Oval 4">
            <a:extLst>
              <a:ext uri="{FF2B5EF4-FFF2-40B4-BE49-F238E27FC236}">
                <a16:creationId xmlns:a16="http://schemas.microsoft.com/office/drawing/2014/main" id="{4B93AD5D-C041-B364-346F-EE53DE3790D9}"/>
              </a:ext>
            </a:extLst>
          </p:cNvPr>
          <p:cNvSpPr/>
          <p:nvPr/>
        </p:nvSpPr>
        <p:spPr>
          <a:xfrm>
            <a:off x="4550404" y="4548852"/>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6</a:t>
            </a:r>
            <a:endParaRPr lang="en-GB" dirty="0">
              <a:solidFill>
                <a:schemeClr val="tx1"/>
              </a:solidFill>
            </a:endParaRPr>
          </a:p>
        </p:txBody>
      </p:sp>
    </p:spTree>
    <p:extLst>
      <p:ext uri="{BB962C8B-B14F-4D97-AF65-F5344CB8AC3E}">
        <p14:creationId xmlns:p14="http://schemas.microsoft.com/office/powerpoint/2010/main" val="256407120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77119" y="5387151"/>
            <a:ext cx="2527816" cy="1470849"/>
          </a:xfrm>
          <a:prstGeom prst="rect">
            <a:avLst/>
          </a:prstGeom>
        </p:spPr>
      </p:pic>
      <p:sp>
        <p:nvSpPr>
          <p:cNvPr id="7" name="Pavadinimas 1"/>
          <p:cNvSpPr>
            <a:spLocks noGrp="1"/>
          </p:cNvSpPr>
          <p:nvPr>
            <p:ph type="title"/>
          </p:nvPr>
        </p:nvSpPr>
        <p:spPr>
          <a:xfrm>
            <a:off x="2180254" y="121505"/>
            <a:ext cx="7801946" cy="810627"/>
          </a:xfrm>
        </p:spPr>
        <p:txBody>
          <a:bodyPr>
            <a:noAutofit/>
          </a:bodyPr>
          <a:lstStyle/>
          <a:p>
            <a:pPr algn="ctr"/>
            <a:r>
              <a:rPr lang="lt-LT" sz="3600" b="1" dirty="0"/>
              <a:t>Pasiūlymų vertinimas</a:t>
            </a:r>
            <a:endParaRPr lang="en-US" sz="3600" b="1" dirty="0"/>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a:xfrm>
            <a:off x="8679426" y="6492875"/>
            <a:ext cx="2743200" cy="365125"/>
          </a:xfrm>
        </p:spPr>
        <p:txBody>
          <a:bodyPr/>
          <a:lstStyle/>
          <a:p>
            <a:fld id="{49EC5416-78B8-4F37-B286-A40543F63F6D}" type="slidenum">
              <a:rPr lang="en-US" smtClean="0"/>
              <a:pPr/>
              <a:t>56</a:t>
            </a:fld>
            <a:endParaRPr lang="en-US" dirty="0"/>
          </a:p>
        </p:txBody>
      </p:sp>
      <p:pic>
        <p:nvPicPr>
          <p:cNvPr id="4" name="Paveikslėlis 3">
            <a:extLst>
              <a:ext uri="{FF2B5EF4-FFF2-40B4-BE49-F238E27FC236}">
                <a16:creationId xmlns:a16="http://schemas.microsoft.com/office/drawing/2014/main" id="{F0F94154-4E7C-82EC-84BC-DFE7346B061D}"/>
              </a:ext>
            </a:extLst>
          </p:cNvPr>
          <p:cNvPicPr>
            <a:picLocks noChangeAspect="1"/>
          </p:cNvPicPr>
          <p:nvPr/>
        </p:nvPicPr>
        <p:blipFill>
          <a:blip r:embed="rId3"/>
          <a:stretch>
            <a:fillRect/>
          </a:stretch>
        </p:blipFill>
        <p:spPr>
          <a:xfrm>
            <a:off x="717316" y="932132"/>
            <a:ext cx="10435123" cy="1815288"/>
          </a:xfrm>
          <a:prstGeom prst="rect">
            <a:avLst/>
          </a:prstGeom>
        </p:spPr>
      </p:pic>
      <p:cxnSp>
        <p:nvCxnSpPr>
          <p:cNvPr id="15" name="Tiesioji rodyklės jungtis 14">
            <a:extLst>
              <a:ext uri="{FF2B5EF4-FFF2-40B4-BE49-F238E27FC236}">
                <a16:creationId xmlns:a16="http://schemas.microsoft.com/office/drawing/2014/main" id="{CE48A0EE-249E-6B20-C4D9-5A50D06EDC62}"/>
              </a:ext>
            </a:extLst>
          </p:cNvPr>
          <p:cNvCxnSpPr/>
          <p:nvPr/>
        </p:nvCxnSpPr>
        <p:spPr>
          <a:xfrm flipV="1">
            <a:off x="3686175" y="2747420"/>
            <a:ext cx="123825" cy="14858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0D83D970-2A8C-FF04-68B9-1CC192D5B3E4}"/>
              </a:ext>
            </a:extLst>
          </p:cNvPr>
          <p:cNvSpPr txBox="1"/>
          <p:nvPr/>
        </p:nvSpPr>
        <p:spPr>
          <a:xfrm>
            <a:off x="717316" y="2900095"/>
            <a:ext cx="6816960" cy="369332"/>
          </a:xfrm>
          <a:prstGeom prst="rect">
            <a:avLst/>
          </a:prstGeom>
          <a:solidFill>
            <a:schemeClr val="accent4">
              <a:lumMod val="20000"/>
              <a:lumOff val="80000"/>
            </a:schemeClr>
          </a:solidFill>
        </p:spPr>
        <p:txBody>
          <a:bodyPr wrap="square" rtlCol="0">
            <a:spAutoFit/>
          </a:bodyPr>
          <a:lstStyle/>
          <a:p>
            <a:r>
              <a:rPr lang="lt-LT" dirty="0"/>
              <a:t>Pasirenkama užduotis „ Pasiūlymų eilė po atidėjimo termino pabaigos“</a:t>
            </a:r>
            <a:endParaRPr lang="en-US" dirty="0"/>
          </a:p>
        </p:txBody>
      </p:sp>
      <p:pic>
        <p:nvPicPr>
          <p:cNvPr id="3" name="Paveikslėlis 2">
            <a:extLst>
              <a:ext uri="{FF2B5EF4-FFF2-40B4-BE49-F238E27FC236}">
                <a16:creationId xmlns:a16="http://schemas.microsoft.com/office/drawing/2014/main" id="{509F2AD0-79A6-85DE-A94D-59444B331CE1}"/>
              </a:ext>
            </a:extLst>
          </p:cNvPr>
          <p:cNvPicPr>
            <a:picLocks noChangeAspect="1"/>
          </p:cNvPicPr>
          <p:nvPr/>
        </p:nvPicPr>
        <p:blipFill>
          <a:blip r:embed="rId4"/>
          <a:stretch>
            <a:fillRect/>
          </a:stretch>
        </p:blipFill>
        <p:spPr>
          <a:xfrm>
            <a:off x="6772275" y="2571287"/>
            <a:ext cx="161947" cy="119079"/>
          </a:xfrm>
          <a:prstGeom prst="rect">
            <a:avLst/>
          </a:prstGeom>
        </p:spPr>
      </p:pic>
      <p:pic>
        <p:nvPicPr>
          <p:cNvPr id="11" name="Paveikslėlis 10">
            <a:extLst>
              <a:ext uri="{FF2B5EF4-FFF2-40B4-BE49-F238E27FC236}">
                <a16:creationId xmlns:a16="http://schemas.microsoft.com/office/drawing/2014/main" id="{8D34FDA1-042F-39EA-7D0D-AC3B565B5372}"/>
              </a:ext>
            </a:extLst>
          </p:cNvPr>
          <p:cNvPicPr>
            <a:picLocks noChangeAspect="1"/>
          </p:cNvPicPr>
          <p:nvPr/>
        </p:nvPicPr>
        <p:blipFill>
          <a:blip r:embed="rId5"/>
          <a:stretch>
            <a:fillRect/>
          </a:stretch>
        </p:blipFill>
        <p:spPr>
          <a:xfrm>
            <a:off x="717316" y="2525747"/>
            <a:ext cx="10435123" cy="353540"/>
          </a:xfrm>
          <a:prstGeom prst="rect">
            <a:avLst/>
          </a:prstGeom>
        </p:spPr>
      </p:pic>
      <p:sp>
        <p:nvSpPr>
          <p:cNvPr id="12" name="Rectangle 10">
            <a:extLst>
              <a:ext uri="{FF2B5EF4-FFF2-40B4-BE49-F238E27FC236}">
                <a16:creationId xmlns:a16="http://schemas.microsoft.com/office/drawing/2014/main" id="{FF062999-64A2-B2B1-F2FE-DEBC053AD902}"/>
              </a:ext>
            </a:extLst>
          </p:cNvPr>
          <p:cNvSpPr/>
          <p:nvPr/>
        </p:nvSpPr>
        <p:spPr>
          <a:xfrm>
            <a:off x="2554058" y="2521658"/>
            <a:ext cx="1906182" cy="23412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4" name="Paveikslėlis 13">
            <a:extLst>
              <a:ext uri="{FF2B5EF4-FFF2-40B4-BE49-F238E27FC236}">
                <a16:creationId xmlns:a16="http://schemas.microsoft.com/office/drawing/2014/main" id="{8F4F4891-2A32-89B2-0808-81F5D757E3E0}"/>
              </a:ext>
            </a:extLst>
          </p:cNvPr>
          <p:cNvPicPr>
            <a:picLocks noChangeAspect="1"/>
          </p:cNvPicPr>
          <p:nvPr/>
        </p:nvPicPr>
        <p:blipFill>
          <a:blip r:embed="rId6"/>
          <a:stretch>
            <a:fillRect/>
          </a:stretch>
        </p:blipFill>
        <p:spPr>
          <a:xfrm>
            <a:off x="717315" y="3331959"/>
            <a:ext cx="10435123" cy="2713241"/>
          </a:xfrm>
          <a:prstGeom prst="rect">
            <a:avLst/>
          </a:prstGeom>
        </p:spPr>
      </p:pic>
      <p:sp>
        <p:nvSpPr>
          <p:cNvPr id="8" name="TextBox 7">
            <a:extLst>
              <a:ext uri="{FF2B5EF4-FFF2-40B4-BE49-F238E27FC236}">
                <a16:creationId xmlns:a16="http://schemas.microsoft.com/office/drawing/2014/main" id="{35603674-9855-3BD1-15E9-23EEBDD12F52}"/>
              </a:ext>
            </a:extLst>
          </p:cNvPr>
          <p:cNvSpPr txBox="1"/>
          <p:nvPr/>
        </p:nvSpPr>
        <p:spPr>
          <a:xfrm>
            <a:off x="4361001" y="5299541"/>
            <a:ext cx="4429037" cy="369332"/>
          </a:xfrm>
          <a:prstGeom prst="rect">
            <a:avLst/>
          </a:prstGeom>
          <a:solidFill>
            <a:schemeClr val="accent4">
              <a:lumMod val="20000"/>
              <a:lumOff val="80000"/>
            </a:schemeClr>
          </a:solidFill>
        </p:spPr>
        <p:txBody>
          <a:bodyPr wrap="square" lIns="91440" tIns="45720" rIns="91440" bIns="45720" rtlCol="0" anchor="t">
            <a:spAutoFit/>
          </a:bodyPr>
          <a:lstStyle/>
          <a:p>
            <a:r>
              <a:rPr lang="lt-LT" dirty="0"/>
              <a:t>Atliekami </a:t>
            </a:r>
            <a:r>
              <a:rPr lang="lt-LT" dirty="0">
                <a:hlinkClick r:id="rId7" action="ppaction://hlinksldjump"/>
              </a:rPr>
              <a:t>57 skaidrėje</a:t>
            </a:r>
            <a:r>
              <a:rPr lang="lt-LT" dirty="0"/>
              <a:t> nurodyti veiksmai</a:t>
            </a:r>
            <a:endParaRPr lang="en-US" dirty="0"/>
          </a:p>
        </p:txBody>
      </p:sp>
    </p:spTree>
    <p:extLst>
      <p:ext uri="{BB962C8B-B14F-4D97-AF65-F5344CB8AC3E}">
        <p14:creationId xmlns:p14="http://schemas.microsoft.com/office/powerpoint/2010/main" val="263460446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aveikslėlis 20">
            <a:extLst>
              <a:ext uri="{FF2B5EF4-FFF2-40B4-BE49-F238E27FC236}">
                <a16:creationId xmlns:a16="http://schemas.microsoft.com/office/drawing/2014/main" id="{ED3CC3D9-A2F4-8DC5-B491-0A68DA8153F5}"/>
              </a:ext>
            </a:extLst>
          </p:cNvPr>
          <p:cNvPicPr>
            <a:picLocks noChangeAspect="1"/>
          </p:cNvPicPr>
          <p:nvPr/>
        </p:nvPicPr>
        <p:blipFill>
          <a:blip r:embed="rId3"/>
          <a:stretch>
            <a:fillRect/>
          </a:stretch>
        </p:blipFill>
        <p:spPr>
          <a:xfrm>
            <a:off x="182079" y="5125636"/>
            <a:ext cx="2914206" cy="1055872"/>
          </a:xfrm>
          <a:prstGeom prst="rect">
            <a:avLst/>
          </a:prstGeom>
        </p:spPr>
      </p:pic>
      <p:pic>
        <p:nvPicPr>
          <p:cNvPr id="10" name="Paveikslėlis 9"/>
          <p:cNvPicPr>
            <a:picLocks noChangeAspect="1"/>
          </p:cNvPicPr>
          <p:nvPr/>
        </p:nvPicPr>
        <p:blipFill rotWithShape="1">
          <a:blip r:embed="rId4"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dirty="0"/>
              <a:t>Pasiūlymų vertinimas</a:t>
            </a:r>
            <a:endParaRPr lang="en-US" sz="3600" b="1" dirty="0"/>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a:xfrm>
            <a:off x="8610600" y="6446618"/>
            <a:ext cx="2743200" cy="365125"/>
          </a:xfrm>
        </p:spPr>
        <p:txBody>
          <a:bodyPr/>
          <a:lstStyle/>
          <a:p>
            <a:fld id="{49EC5416-78B8-4F37-B286-A40543F63F6D}" type="slidenum">
              <a:rPr lang="en-US" smtClean="0"/>
              <a:pPr/>
              <a:t>57</a:t>
            </a:fld>
            <a:endParaRPr lang="en-US" dirty="0"/>
          </a:p>
        </p:txBody>
      </p:sp>
      <p:pic>
        <p:nvPicPr>
          <p:cNvPr id="5" name="Paveikslėlis 4">
            <a:extLst>
              <a:ext uri="{FF2B5EF4-FFF2-40B4-BE49-F238E27FC236}">
                <a16:creationId xmlns:a16="http://schemas.microsoft.com/office/drawing/2014/main" id="{4ABF132C-8C9F-EF82-AE16-E91EA06A644F}"/>
              </a:ext>
            </a:extLst>
          </p:cNvPr>
          <p:cNvPicPr>
            <a:picLocks noChangeAspect="1"/>
          </p:cNvPicPr>
          <p:nvPr/>
        </p:nvPicPr>
        <p:blipFill>
          <a:blip r:embed="rId5"/>
          <a:stretch>
            <a:fillRect/>
          </a:stretch>
        </p:blipFill>
        <p:spPr>
          <a:xfrm>
            <a:off x="577785" y="1054087"/>
            <a:ext cx="10776016" cy="3608448"/>
          </a:xfrm>
          <a:prstGeom prst="rect">
            <a:avLst/>
          </a:prstGeom>
        </p:spPr>
      </p:pic>
      <p:sp>
        <p:nvSpPr>
          <p:cNvPr id="6" name="Stačiakampis 6">
            <a:extLst>
              <a:ext uri="{FF2B5EF4-FFF2-40B4-BE49-F238E27FC236}">
                <a16:creationId xmlns:a16="http://schemas.microsoft.com/office/drawing/2014/main" id="{864AAE15-8FAF-4BB6-BF60-9CB88DF0ECF8}"/>
              </a:ext>
            </a:extLst>
          </p:cNvPr>
          <p:cNvSpPr/>
          <p:nvPr/>
        </p:nvSpPr>
        <p:spPr>
          <a:xfrm>
            <a:off x="10456752" y="4117319"/>
            <a:ext cx="783829" cy="29518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Stačiakampis 6">
            <a:extLst>
              <a:ext uri="{FF2B5EF4-FFF2-40B4-BE49-F238E27FC236}">
                <a16:creationId xmlns:a16="http://schemas.microsoft.com/office/drawing/2014/main" id="{0545E7FC-D4D5-BCB1-DB6B-E83CEDE85831}"/>
              </a:ext>
            </a:extLst>
          </p:cNvPr>
          <p:cNvSpPr/>
          <p:nvPr/>
        </p:nvSpPr>
        <p:spPr>
          <a:xfrm flipV="1">
            <a:off x="781203" y="4109291"/>
            <a:ext cx="1989157" cy="31124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CA6368BB-4704-A6A2-7F6B-037646A166B3}"/>
              </a:ext>
            </a:extLst>
          </p:cNvPr>
          <p:cNvSpPr txBox="1"/>
          <p:nvPr/>
        </p:nvSpPr>
        <p:spPr>
          <a:xfrm>
            <a:off x="8435794" y="4480154"/>
            <a:ext cx="3532593" cy="1754326"/>
          </a:xfrm>
          <a:prstGeom prst="rect">
            <a:avLst/>
          </a:prstGeom>
          <a:solidFill>
            <a:schemeClr val="accent4">
              <a:lumMod val="20000"/>
              <a:lumOff val="80000"/>
            </a:schemeClr>
          </a:solidFill>
        </p:spPr>
        <p:txBody>
          <a:bodyPr wrap="square" lIns="91440" tIns="45720" rIns="91440" bIns="45720" rtlCol="0" anchor="t">
            <a:spAutoFit/>
          </a:bodyPr>
          <a:lstStyle/>
          <a:p>
            <a:r>
              <a:rPr lang="lt-LT" dirty="0"/>
              <a:t>Jei po atidėjimo termino pasiūlymų vertinimo rezultatai nesikeičia, spaudžiama „Išsaugoti“</a:t>
            </a:r>
            <a:r>
              <a:rPr lang="en-US" dirty="0"/>
              <a:t> </a:t>
            </a:r>
            <a:r>
              <a:rPr lang="lt-LT" dirty="0"/>
              <a:t>ir „OK“. Gaunamas pranešimas, kad veiksmas sėkmingai atliktas ir galima atlikti kitą veiksmą (1)</a:t>
            </a:r>
            <a:endParaRPr lang="en-US" dirty="0"/>
          </a:p>
        </p:txBody>
      </p:sp>
      <p:cxnSp>
        <p:nvCxnSpPr>
          <p:cNvPr id="12" name="Straight Arrow Connector 2">
            <a:extLst>
              <a:ext uri="{FF2B5EF4-FFF2-40B4-BE49-F238E27FC236}">
                <a16:creationId xmlns:a16="http://schemas.microsoft.com/office/drawing/2014/main" id="{FB1F66D0-D240-67D0-335F-7D88A62A0753}"/>
              </a:ext>
            </a:extLst>
          </p:cNvPr>
          <p:cNvCxnSpPr>
            <a:cxnSpLocks/>
          </p:cNvCxnSpPr>
          <p:nvPr/>
        </p:nvCxnSpPr>
        <p:spPr>
          <a:xfrm flipV="1">
            <a:off x="9882497" y="4260839"/>
            <a:ext cx="574255" cy="21931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6" name="Straight Arrow Connector 2">
            <a:extLst>
              <a:ext uri="{FF2B5EF4-FFF2-40B4-BE49-F238E27FC236}">
                <a16:creationId xmlns:a16="http://schemas.microsoft.com/office/drawing/2014/main" id="{0493177D-6DAA-F7D4-9897-30DC5885A26C}"/>
              </a:ext>
            </a:extLst>
          </p:cNvPr>
          <p:cNvCxnSpPr>
            <a:cxnSpLocks/>
            <a:stCxn id="15" idx="1"/>
          </p:cNvCxnSpPr>
          <p:nvPr/>
        </p:nvCxnSpPr>
        <p:spPr>
          <a:xfrm flipH="1" flipV="1">
            <a:off x="2125828" y="4435334"/>
            <a:ext cx="1093773" cy="51820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891D6F44-77AC-5F42-C858-BC3FD4FBE4A6}"/>
              </a:ext>
            </a:extLst>
          </p:cNvPr>
          <p:cNvSpPr txBox="1"/>
          <p:nvPr/>
        </p:nvSpPr>
        <p:spPr>
          <a:xfrm>
            <a:off x="3219601" y="4076378"/>
            <a:ext cx="5075225" cy="1754326"/>
          </a:xfrm>
          <a:prstGeom prst="rect">
            <a:avLst/>
          </a:prstGeom>
          <a:solidFill>
            <a:schemeClr val="accent4">
              <a:lumMod val="20000"/>
              <a:lumOff val="80000"/>
            </a:schemeClr>
          </a:solidFill>
        </p:spPr>
        <p:txBody>
          <a:bodyPr wrap="square" lIns="91440" tIns="45720" rIns="91440" bIns="45720" rtlCol="0" anchor="t">
            <a:spAutoFit/>
          </a:bodyPr>
          <a:lstStyle/>
          <a:p>
            <a:r>
              <a:rPr lang="lt-LT" dirty="0"/>
              <a:t>Jei atidėjimo termino metu buvo gauta pretenzijų ir pasiūlymų vertinimo rezultatai keičiasi, spaudžiama „Atmesti ir prašyti pakartotinio vertinimo“ ir „OK“. Pirkimo vykdytojas sugražinamas į susipažinimo su pasiūlymais etapą ir turi iš naujo atlikti pasiūlymų vertinimą (</a:t>
            </a:r>
            <a:r>
              <a:rPr lang="lt-LT" dirty="0">
                <a:hlinkClick r:id="rId6" action="ppaction://hlinksldjump"/>
              </a:rPr>
              <a:t>žr. 52-56 skaidres</a:t>
            </a:r>
            <a:r>
              <a:rPr lang="lt-LT" dirty="0"/>
              <a:t>).</a:t>
            </a:r>
            <a:endParaRPr lang="en-US" dirty="0"/>
          </a:p>
        </p:txBody>
      </p:sp>
      <p:sp>
        <p:nvSpPr>
          <p:cNvPr id="22" name="Stačiakampis 6">
            <a:extLst>
              <a:ext uri="{FF2B5EF4-FFF2-40B4-BE49-F238E27FC236}">
                <a16:creationId xmlns:a16="http://schemas.microsoft.com/office/drawing/2014/main" id="{B674EC69-623E-2148-ECBE-02034B289CD8}"/>
              </a:ext>
            </a:extLst>
          </p:cNvPr>
          <p:cNvSpPr/>
          <p:nvPr/>
        </p:nvSpPr>
        <p:spPr>
          <a:xfrm>
            <a:off x="1985437" y="5803913"/>
            <a:ext cx="522374" cy="28906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3" name="Straight Arrow Connector 2">
            <a:extLst>
              <a:ext uri="{FF2B5EF4-FFF2-40B4-BE49-F238E27FC236}">
                <a16:creationId xmlns:a16="http://schemas.microsoft.com/office/drawing/2014/main" id="{5661DCE9-4E0E-BC1A-6AAA-534A938BA971}"/>
              </a:ext>
            </a:extLst>
          </p:cNvPr>
          <p:cNvCxnSpPr>
            <a:cxnSpLocks/>
            <a:stCxn id="15" idx="1"/>
          </p:cNvCxnSpPr>
          <p:nvPr/>
        </p:nvCxnSpPr>
        <p:spPr>
          <a:xfrm flipH="1">
            <a:off x="2295059" y="4953541"/>
            <a:ext cx="924542" cy="74838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28" name="Paveikslėlis 27">
            <a:extLst>
              <a:ext uri="{FF2B5EF4-FFF2-40B4-BE49-F238E27FC236}">
                <a16:creationId xmlns:a16="http://schemas.microsoft.com/office/drawing/2014/main" id="{7E0126CA-BDBD-6A5D-6C6C-588D4F16B45D}"/>
              </a:ext>
            </a:extLst>
          </p:cNvPr>
          <p:cNvPicPr>
            <a:picLocks noChangeAspect="1"/>
          </p:cNvPicPr>
          <p:nvPr/>
        </p:nvPicPr>
        <p:blipFill>
          <a:blip r:embed="rId7"/>
          <a:srcRect t="-9823" r="27577"/>
          <a:stretch/>
        </p:blipFill>
        <p:spPr>
          <a:xfrm>
            <a:off x="3483779" y="5762973"/>
            <a:ext cx="4167440" cy="720410"/>
          </a:xfrm>
          <a:prstGeom prst="rect">
            <a:avLst/>
          </a:prstGeom>
        </p:spPr>
      </p:pic>
      <p:sp>
        <p:nvSpPr>
          <p:cNvPr id="33" name="Stačiakampis 6">
            <a:extLst>
              <a:ext uri="{FF2B5EF4-FFF2-40B4-BE49-F238E27FC236}">
                <a16:creationId xmlns:a16="http://schemas.microsoft.com/office/drawing/2014/main" id="{007CE24F-0E74-1379-6FB7-867B1F6F4D7C}"/>
              </a:ext>
            </a:extLst>
          </p:cNvPr>
          <p:cNvSpPr/>
          <p:nvPr/>
        </p:nvSpPr>
        <p:spPr>
          <a:xfrm>
            <a:off x="5646192" y="6169528"/>
            <a:ext cx="1596579" cy="28906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4" name="Straight Arrow Connector 2">
            <a:extLst>
              <a:ext uri="{FF2B5EF4-FFF2-40B4-BE49-F238E27FC236}">
                <a16:creationId xmlns:a16="http://schemas.microsoft.com/office/drawing/2014/main" id="{E77F357D-7378-8923-5B55-A48CE989CCC0}"/>
              </a:ext>
            </a:extLst>
          </p:cNvPr>
          <p:cNvCxnSpPr>
            <a:cxnSpLocks/>
          </p:cNvCxnSpPr>
          <p:nvPr/>
        </p:nvCxnSpPr>
        <p:spPr>
          <a:xfrm>
            <a:off x="5351929" y="5803913"/>
            <a:ext cx="369861" cy="28906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47" name="Paveikslėlis 46">
            <a:extLst>
              <a:ext uri="{FF2B5EF4-FFF2-40B4-BE49-F238E27FC236}">
                <a16:creationId xmlns:a16="http://schemas.microsoft.com/office/drawing/2014/main" id="{8543AF7E-E556-56F1-671F-00215975D211}"/>
              </a:ext>
            </a:extLst>
          </p:cNvPr>
          <p:cNvPicPr>
            <a:picLocks noChangeAspect="1"/>
          </p:cNvPicPr>
          <p:nvPr/>
        </p:nvPicPr>
        <p:blipFill>
          <a:blip r:embed="rId8"/>
          <a:stretch>
            <a:fillRect/>
          </a:stretch>
        </p:blipFill>
        <p:spPr>
          <a:xfrm>
            <a:off x="9664184" y="2495634"/>
            <a:ext cx="2304204" cy="1102572"/>
          </a:xfrm>
          <a:prstGeom prst="rect">
            <a:avLst/>
          </a:prstGeom>
        </p:spPr>
      </p:pic>
      <p:sp>
        <p:nvSpPr>
          <p:cNvPr id="48" name="Stačiakampis 6">
            <a:extLst>
              <a:ext uri="{FF2B5EF4-FFF2-40B4-BE49-F238E27FC236}">
                <a16:creationId xmlns:a16="http://schemas.microsoft.com/office/drawing/2014/main" id="{29FBDA36-7B56-0343-B169-EBABDEA46F87}"/>
              </a:ext>
            </a:extLst>
          </p:cNvPr>
          <p:cNvSpPr/>
          <p:nvPr/>
        </p:nvSpPr>
        <p:spPr>
          <a:xfrm>
            <a:off x="9664184" y="2476756"/>
            <a:ext cx="2304203" cy="110938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9" name="Straight Arrow Connector 2">
            <a:extLst>
              <a:ext uri="{FF2B5EF4-FFF2-40B4-BE49-F238E27FC236}">
                <a16:creationId xmlns:a16="http://schemas.microsoft.com/office/drawing/2014/main" id="{240E4D64-AD0B-88AA-29C9-E8420BBA74D8}"/>
              </a:ext>
            </a:extLst>
          </p:cNvPr>
          <p:cNvCxnSpPr>
            <a:cxnSpLocks/>
          </p:cNvCxnSpPr>
          <p:nvPr/>
        </p:nvCxnSpPr>
        <p:spPr>
          <a:xfrm flipV="1">
            <a:off x="9910111" y="3377582"/>
            <a:ext cx="1141664" cy="108739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56" name="Straight Arrow Connector 2">
            <a:extLst>
              <a:ext uri="{FF2B5EF4-FFF2-40B4-BE49-F238E27FC236}">
                <a16:creationId xmlns:a16="http://schemas.microsoft.com/office/drawing/2014/main" id="{70B83888-8AE3-05B9-8D33-DD1FE80254A1}"/>
              </a:ext>
            </a:extLst>
          </p:cNvPr>
          <p:cNvCxnSpPr>
            <a:cxnSpLocks/>
          </p:cNvCxnSpPr>
          <p:nvPr/>
        </p:nvCxnSpPr>
        <p:spPr>
          <a:xfrm flipH="1" flipV="1">
            <a:off x="8957796" y="2312159"/>
            <a:ext cx="924700" cy="216799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59" name="Stačiakampis 6">
            <a:extLst>
              <a:ext uri="{FF2B5EF4-FFF2-40B4-BE49-F238E27FC236}">
                <a16:creationId xmlns:a16="http://schemas.microsoft.com/office/drawing/2014/main" id="{48C44E5B-470D-0BF2-261A-A50E01BC2B56}"/>
              </a:ext>
            </a:extLst>
          </p:cNvPr>
          <p:cNvSpPr/>
          <p:nvPr/>
        </p:nvSpPr>
        <p:spPr>
          <a:xfrm>
            <a:off x="8508214" y="1135317"/>
            <a:ext cx="2317255" cy="113202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7" name="Paveikslėlis 66">
            <a:extLst>
              <a:ext uri="{FF2B5EF4-FFF2-40B4-BE49-F238E27FC236}">
                <a16:creationId xmlns:a16="http://schemas.microsoft.com/office/drawing/2014/main" id="{5C718BA2-30D8-739A-CB43-FBDD2422E9F6}"/>
              </a:ext>
            </a:extLst>
          </p:cNvPr>
          <p:cNvPicPr>
            <a:picLocks noChangeAspect="1"/>
          </p:cNvPicPr>
          <p:nvPr/>
        </p:nvPicPr>
        <p:blipFill>
          <a:blip r:embed="rId9"/>
          <a:stretch>
            <a:fillRect/>
          </a:stretch>
        </p:blipFill>
        <p:spPr>
          <a:xfrm>
            <a:off x="8595904" y="1167898"/>
            <a:ext cx="2207725" cy="1037226"/>
          </a:xfrm>
          <a:prstGeom prst="rect">
            <a:avLst/>
          </a:prstGeom>
        </p:spPr>
      </p:pic>
      <p:sp>
        <p:nvSpPr>
          <p:cNvPr id="68" name="Stačiakampis 6">
            <a:extLst>
              <a:ext uri="{FF2B5EF4-FFF2-40B4-BE49-F238E27FC236}">
                <a16:creationId xmlns:a16="http://schemas.microsoft.com/office/drawing/2014/main" id="{71BE82B0-A7D1-2C57-B963-A23884245A17}"/>
              </a:ext>
            </a:extLst>
          </p:cNvPr>
          <p:cNvSpPr/>
          <p:nvPr/>
        </p:nvSpPr>
        <p:spPr>
          <a:xfrm>
            <a:off x="8595904" y="1175222"/>
            <a:ext cx="324608" cy="26260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Oval 3">
            <a:extLst>
              <a:ext uri="{FF2B5EF4-FFF2-40B4-BE49-F238E27FC236}">
                <a16:creationId xmlns:a16="http://schemas.microsoft.com/office/drawing/2014/main" id="{C6FB92C3-6D8A-E445-9BDD-02C7F8451A20}"/>
              </a:ext>
            </a:extLst>
          </p:cNvPr>
          <p:cNvSpPr/>
          <p:nvPr/>
        </p:nvSpPr>
        <p:spPr>
          <a:xfrm>
            <a:off x="7951162" y="1112270"/>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1</a:t>
            </a:r>
            <a:endParaRPr lang="en-GB" dirty="0">
              <a:solidFill>
                <a:schemeClr val="tx1"/>
              </a:solidFill>
            </a:endParaRPr>
          </a:p>
        </p:txBody>
      </p:sp>
      <p:sp>
        <p:nvSpPr>
          <p:cNvPr id="77" name="TextBox 76">
            <a:extLst>
              <a:ext uri="{FF2B5EF4-FFF2-40B4-BE49-F238E27FC236}">
                <a16:creationId xmlns:a16="http://schemas.microsoft.com/office/drawing/2014/main" id="{1F6B7D66-31B3-FDC6-72E5-CF5EC59ADC42}"/>
              </a:ext>
            </a:extLst>
          </p:cNvPr>
          <p:cNvSpPr txBox="1"/>
          <p:nvPr/>
        </p:nvSpPr>
        <p:spPr>
          <a:xfrm>
            <a:off x="4434166" y="1942827"/>
            <a:ext cx="2495042" cy="369332"/>
          </a:xfrm>
          <a:prstGeom prst="rect">
            <a:avLst/>
          </a:prstGeom>
          <a:solidFill>
            <a:schemeClr val="accent4">
              <a:lumMod val="20000"/>
              <a:lumOff val="80000"/>
            </a:schemeClr>
          </a:solidFill>
        </p:spPr>
        <p:txBody>
          <a:bodyPr wrap="none" rtlCol="0">
            <a:spAutoFit/>
          </a:bodyPr>
          <a:lstStyle/>
          <a:p>
            <a:r>
              <a:rPr lang="lt-LT" dirty="0"/>
              <a:t>Nustatyta pasiūlymų eilė</a:t>
            </a:r>
            <a:endParaRPr lang="en-US" dirty="0"/>
          </a:p>
        </p:txBody>
      </p:sp>
      <p:sp>
        <p:nvSpPr>
          <p:cNvPr id="78" name="Stačiakampis 6">
            <a:extLst>
              <a:ext uri="{FF2B5EF4-FFF2-40B4-BE49-F238E27FC236}">
                <a16:creationId xmlns:a16="http://schemas.microsoft.com/office/drawing/2014/main" id="{41BE6869-31D7-3C6F-8BF8-4A445D03B685}"/>
              </a:ext>
            </a:extLst>
          </p:cNvPr>
          <p:cNvSpPr/>
          <p:nvPr/>
        </p:nvSpPr>
        <p:spPr>
          <a:xfrm>
            <a:off x="7486491" y="2267339"/>
            <a:ext cx="679735" cy="70219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9" name="Straight Arrow Connector 2">
            <a:extLst>
              <a:ext uri="{FF2B5EF4-FFF2-40B4-BE49-F238E27FC236}">
                <a16:creationId xmlns:a16="http://schemas.microsoft.com/office/drawing/2014/main" id="{036861CB-6CE4-3EBD-D251-3DC62481D37C}"/>
              </a:ext>
            </a:extLst>
          </p:cNvPr>
          <p:cNvCxnSpPr>
            <a:cxnSpLocks/>
          </p:cNvCxnSpPr>
          <p:nvPr/>
        </p:nvCxnSpPr>
        <p:spPr>
          <a:xfrm>
            <a:off x="5965793" y="2307135"/>
            <a:ext cx="1493083" cy="41157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83" name="Straight Arrow Connector 2">
            <a:extLst>
              <a:ext uri="{FF2B5EF4-FFF2-40B4-BE49-F238E27FC236}">
                <a16:creationId xmlns:a16="http://schemas.microsoft.com/office/drawing/2014/main" id="{8B2EB1A2-3BA8-53EA-58E4-59D6D4651FF9}"/>
              </a:ext>
            </a:extLst>
          </p:cNvPr>
          <p:cNvCxnSpPr>
            <a:cxnSpLocks/>
          </p:cNvCxnSpPr>
          <p:nvPr/>
        </p:nvCxnSpPr>
        <p:spPr>
          <a:xfrm>
            <a:off x="5969278" y="2307135"/>
            <a:ext cx="1457981" cy="104462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84" name="Stačiakampis 6">
            <a:extLst>
              <a:ext uri="{FF2B5EF4-FFF2-40B4-BE49-F238E27FC236}">
                <a16:creationId xmlns:a16="http://schemas.microsoft.com/office/drawing/2014/main" id="{D3E2F80D-25DE-32D8-E0DB-B5F245794E3E}"/>
              </a:ext>
            </a:extLst>
          </p:cNvPr>
          <p:cNvSpPr/>
          <p:nvPr/>
        </p:nvSpPr>
        <p:spPr>
          <a:xfrm>
            <a:off x="7487533" y="3214157"/>
            <a:ext cx="678694" cy="39911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TextBox 85">
            <a:extLst>
              <a:ext uri="{FF2B5EF4-FFF2-40B4-BE49-F238E27FC236}">
                <a16:creationId xmlns:a16="http://schemas.microsoft.com/office/drawing/2014/main" id="{12BF2263-1E7F-483E-C422-29EC0550E49D}"/>
              </a:ext>
            </a:extLst>
          </p:cNvPr>
          <p:cNvSpPr txBox="1"/>
          <p:nvPr/>
        </p:nvSpPr>
        <p:spPr>
          <a:xfrm>
            <a:off x="4528501" y="3497779"/>
            <a:ext cx="2386577" cy="369332"/>
          </a:xfrm>
          <a:prstGeom prst="rect">
            <a:avLst/>
          </a:prstGeom>
          <a:solidFill>
            <a:schemeClr val="accent4">
              <a:lumMod val="20000"/>
              <a:lumOff val="80000"/>
            </a:schemeClr>
          </a:solidFill>
        </p:spPr>
        <p:txBody>
          <a:bodyPr wrap="square" rtlCol="0">
            <a:spAutoFit/>
          </a:bodyPr>
          <a:lstStyle/>
          <a:p>
            <a:r>
              <a:rPr lang="lt-LT" dirty="0"/>
              <a:t>Atmestas pasiūlymas</a:t>
            </a:r>
            <a:endParaRPr lang="en-US" dirty="0"/>
          </a:p>
        </p:txBody>
      </p:sp>
      <p:cxnSp>
        <p:nvCxnSpPr>
          <p:cNvPr id="87" name="Straight Arrow Connector 2">
            <a:extLst>
              <a:ext uri="{FF2B5EF4-FFF2-40B4-BE49-F238E27FC236}">
                <a16:creationId xmlns:a16="http://schemas.microsoft.com/office/drawing/2014/main" id="{BF5A5A42-BD92-F628-A74C-11F0F4AF09CC}"/>
              </a:ext>
            </a:extLst>
          </p:cNvPr>
          <p:cNvCxnSpPr>
            <a:cxnSpLocks/>
          </p:cNvCxnSpPr>
          <p:nvPr/>
        </p:nvCxnSpPr>
        <p:spPr>
          <a:xfrm flipV="1">
            <a:off x="6904677" y="3765955"/>
            <a:ext cx="2181718" cy="1592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13" name="Paveikslėlis 12">
            <a:extLst>
              <a:ext uri="{FF2B5EF4-FFF2-40B4-BE49-F238E27FC236}">
                <a16:creationId xmlns:a16="http://schemas.microsoft.com/office/drawing/2014/main" id="{227B1FAE-C8C3-7635-649E-79242AE0B4D5}"/>
              </a:ext>
            </a:extLst>
          </p:cNvPr>
          <p:cNvPicPr>
            <a:picLocks noChangeAspect="1"/>
          </p:cNvPicPr>
          <p:nvPr/>
        </p:nvPicPr>
        <p:blipFill>
          <a:blip r:embed="rId10"/>
          <a:stretch>
            <a:fillRect/>
          </a:stretch>
        </p:blipFill>
        <p:spPr>
          <a:xfrm>
            <a:off x="663164" y="1660970"/>
            <a:ext cx="2225233" cy="83827"/>
          </a:xfrm>
          <a:prstGeom prst="rect">
            <a:avLst/>
          </a:prstGeom>
        </p:spPr>
      </p:pic>
      <p:pic>
        <p:nvPicPr>
          <p:cNvPr id="17" name="Paveikslėlis 16">
            <a:extLst>
              <a:ext uri="{FF2B5EF4-FFF2-40B4-BE49-F238E27FC236}">
                <a16:creationId xmlns:a16="http://schemas.microsoft.com/office/drawing/2014/main" id="{316410D9-5E40-D06E-4529-5868DE0BA745}"/>
              </a:ext>
            </a:extLst>
          </p:cNvPr>
          <p:cNvPicPr>
            <a:picLocks noChangeAspect="1"/>
          </p:cNvPicPr>
          <p:nvPr/>
        </p:nvPicPr>
        <p:blipFill>
          <a:blip r:embed="rId11"/>
          <a:stretch>
            <a:fillRect/>
          </a:stretch>
        </p:blipFill>
        <p:spPr>
          <a:xfrm>
            <a:off x="3469778" y="6140034"/>
            <a:ext cx="1767966" cy="306584"/>
          </a:xfrm>
          <a:prstGeom prst="rect">
            <a:avLst/>
          </a:prstGeom>
        </p:spPr>
      </p:pic>
    </p:spTree>
    <p:extLst>
      <p:ext uri="{BB962C8B-B14F-4D97-AF65-F5344CB8AC3E}">
        <p14:creationId xmlns:p14="http://schemas.microsoft.com/office/powerpoint/2010/main" val="150374227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77119" y="5387151"/>
            <a:ext cx="2527816" cy="1470849"/>
          </a:xfrm>
          <a:prstGeom prst="rect">
            <a:avLst/>
          </a:prstGeom>
        </p:spPr>
      </p:pic>
      <p:sp>
        <p:nvSpPr>
          <p:cNvPr id="7" name="Pavadinimas 1"/>
          <p:cNvSpPr>
            <a:spLocks noGrp="1"/>
          </p:cNvSpPr>
          <p:nvPr>
            <p:ph type="title"/>
          </p:nvPr>
        </p:nvSpPr>
        <p:spPr>
          <a:xfrm>
            <a:off x="2180254" y="121505"/>
            <a:ext cx="7801946" cy="810627"/>
          </a:xfrm>
        </p:spPr>
        <p:txBody>
          <a:bodyPr>
            <a:noAutofit/>
          </a:bodyPr>
          <a:lstStyle/>
          <a:p>
            <a:pPr algn="ctr"/>
            <a:r>
              <a:rPr lang="lt-LT" sz="3600" b="1" dirty="0"/>
              <a:t>Sutarties sudarymas</a:t>
            </a:r>
            <a:endParaRPr lang="en-US" sz="3600" b="1" dirty="0"/>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a:xfrm>
            <a:off x="8679426" y="6492875"/>
            <a:ext cx="2743200" cy="365125"/>
          </a:xfrm>
        </p:spPr>
        <p:txBody>
          <a:bodyPr/>
          <a:lstStyle/>
          <a:p>
            <a:fld id="{49EC5416-78B8-4F37-B286-A40543F63F6D}" type="slidenum">
              <a:rPr lang="en-US" smtClean="0"/>
              <a:pPr/>
              <a:t>58</a:t>
            </a:fld>
            <a:endParaRPr lang="en-US" dirty="0"/>
          </a:p>
        </p:txBody>
      </p:sp>
      <p:cxnSp>
        <p:nvCxnSpPr>
          <p:cNvPr id="15" name="Tiesioji rodyklės jungtis 14">
            <a:extLst>
              <a:ext uri="{FF2B5EF4-FFF2-40B4-BE49-F238E27FC236}">
                <a16:creationId xmlns:a16="http://schemas.microsoft.com/office/drawing/2014/main" id="{CE48A0EE-249E-6B20-C4D9-5A50D06EDC62}"/>
              </a:ext>
            </a:extLst>
          </p:cNvPr>
          <p:cNvCxnSpPr/>
          <p:nvPr/>
        </p:nvCxnSpPr>
        <p:spPr>
          <a:xfrm flipV="1">
            <a:off x="2832735" y="2555127"/>
            <a:ext cx="123825" cy="14858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0D83D970-2A8C-FF04-68B9-1CC192D5B3E4}"/>
              </a:ext>
            </a:extLst>
          </p:cNvPr>
          <p:cNvSpPr txBox="1"/>
          <p:nvPr/>
        </p:nvSpPr>
        <p:spPr>
          <a:xfrm>
            <a:off x="823427" y="2740805"/>
            <a:ext cx="6816960" cy="369332"/>
          </a:xfrm>
          <a:prstGeom prst="rect">
            <a:avLst/>
          </a:prstGeom>
          <a:solidFill>
            <a:schemeClr val="accent4">
              <a:lumMod val="20000"/>
              <a:lumOff val="80000"/>
            </a:schemeClr>
          </a:solidFill>
        </p:spPr>
        <p:txBody>
          <a:bodyPr wrap="square" rtlCol="0">
            <a:spAutoFit/>
          </a:bodyPr>
          <a:lstStyle/>
          <a:p>
            <a:r>
              <a:rPr lang="lt-LT" dirty="0"/>
              <a:t>Pasirenkama užduotis „Sudaryti sutartį“</a:t>
            </a:r>
            <a:endParaRPr lang="en-US" dirty="0"/>
          </a:p>
        </p:txBody>
      </p:sp>
      <p:sp>
        <p:nvSpPr>
          <p:cNvPr id="17" name="TextBox 16">
            <a:extLst>
              <a:ext uri="{FF2B5EF4-FFF2-40B4-BE49-F238E27FC236}">
                <a16:creationId xmlns:a16="http://schemas.microsoft.com/office/drawing/2014/main" id="{E018AD8A-CCA5-B585-69AE-8348F3DD46D4}"/>
              </a:ext>
            </a:extLst>
          </p:cNvPr>
          <p:cNvSpPr txBox="1"/>
          <p:nvPr/>
        </p:nvSpPr>
        <p:spPr>
          <a:xfrm>
            <a:off x="5089157" y="5069372"/>
            <a:ext cx="5102460" cy="646331"/>
          </a:xfrm>
          <a:prstGeom prst="rect">
            <a:avLst/>
          </a:prstGeom>
          <a:solidFill>
            <a:schemeClr val="accent4">
              <a:lumMod val="20000"/>
              <a:lumOff val="80000"/>
            </a:schemeClr>
          </a:solidFill>
        </p:spPr>
        <p:txBody>
          <a:bodyPr wrap="square" rtlCol="0">
            <a:spAutoFit/>
          </a:bodyPr>
          <a:lstStyle/>
          <a:p>
            <a:r>
              <a:rPr lang="lt-LT" dirty="0"/>
              <a:t>Pirkimo vykdytojas, norėdamas sudaryti sutartį, turi spausti mygtuką „Sutarties sudarymas“ </a:t>
            </a:r>
            <a:endParaRPr lang="en-US" dirty="0"/>
          </a:p>
        </p:txBody>
      </p:sp>
      <p:sp>
        <p:nvSpPr>
          <p:cNvPr id="3" name="TextBox 2">
            <a:extLst>
              <a:ext uri="{FF2B5EF4-FFF2-40B4-BE49-F238E27FC236}">
                <a16:creationId xmlns:a16="http://schemas.microsoft.com/office/drawing/2014/main" id="{B12E5CD8-41DF-B988-2DB5-10C9497ED582}"/>
              </a:ext>
            </a:extLst>
          </p:cNvPr>
          <p:cNvSpPr txBox="1"/>
          <p:nvPr/>
        </p:nvSpPr>
        <p:spPr>
          <a:xfrm>
            <a:off x="647113" y="4982169"/>
            <a:ext cx="4112345" cy="1477328"/>
          </a:xfrm>
          <a:prstGeom prst="rect">
            <a:avLst/>
          </a:prstGeom>
          <a:solidFill>
            <a:schemeClr val="accent4">
              <a:lumMod val="20000"/>
              <a:lumOff val="80000"/>
            </a:schemeClr>
          </a:solidFill>
        </p:spPr>
        <p:txBody>
          <a:bodyPr wrap="square" rtlCol="0">
            <a:spAutoFit/>
          </a:bodyPr>
          <a:lstStyle/>
          <a:p>
            <a:r>
              <a:rPr lang="en-US" sz="1800" b="0" i="0" u="none" strike="noStrike" dirty="0">
                <a:solidFill>
                  <a:srgbClr val="000000"/>
                </a:solidFill>
                <a:effectLst/>
                <a:latin typeface="Calibri" panose="020F0502020204030204" pitchFamily="34" charset="0"/>
              </a:rPr>
              <a:t>. </a:t>
            </a:r>
            <a:r>
              <a:rPr lang="lt-LT" sz="1800" b="0" i="0" u="none" strike="noStrike" dirty="0">
                <a:solidFill>
                  <a:srgbClr val="000000"/>
                </a:solidFill>
                <a:effectLst/>
                <a:latin typeface="Calibri" panose="020F0502020204030204" pitchFamily="34" charset="0"/>
              </a:rPr>
              <a:t>Jeigu pirkimo vykdytojas ne</a:t>
            </a:r>
            <a:r>
              <a:rPr lang="lt-LT" dirty="0"/>
              <a:t>numato skelbti savanoriško Ex ante skaidrumo skelbimo, „Sutarties sudarymo“ v</a:t>
            </a:r>
            <a:r>
              <a:rPr lang="lt-LT" dirty="0">
                <a:solidFill>
                  <a:srgbClr val="000000"/>
                </a:solidFill>
                <a:latin typeface="Calibri" panose="020F0502020204030204" pitchFamily="34" charset="0"/>
              </a:rPr>
              <a:t>eiksmą </a:t>
            </a:r>
            <a:r>
              <a:rPr lang="lt-LT" sz="1800" b="0" i="0" u="none" strike="noStrike" dirty="0">
                <a:solidFill>
                  <a:srgbClr val="000000"/>
                </a:solidFill>
                <a:effectLst/>
                <a:latin typeface="Calibri" panose="020F0502020204030204" pitchFamily="34" charset="0"/>
              </a:rPr>
              <a:t>rekomenduojama pradėti vykdyti tuomet, kai su tiekėju pasirašyta sutartis </a:t>
            </a:r>
            <a:r>
              <a:rPr lang="lt-LT" sz="1800" b="0" i="0" dirty="0">
                <a:solidFill>
                  <a:srgbClr val="000000"/>
                </a:solidFill>
                <a:effectLst/>
                <a:latin typeface="Calibri" panose="020F0502020204030204" pitchFamily="34" charset="0"/>
              </a:rPr>
              <a:t>​</a:t>
            </a:r>
            <a:endParaRPr lang="en-US" dirty="0"/>
          </a:p>
        </p:txBody>
      </p:sp>
      <p:pic>
        <p:nvPicPr>
          <p:cNvPr id="18" name="Paveikslėlis 17">
            <a:extLst>
              <a:ext uri="{FF2B5EF4-FFF2-40B4-BE49-F238E27FC236}">
                <a16:creationId xmlns:a16="http://schemas.microsoft.com/office/drawing/2014/main" id="{25D37846-2611-029B-747B-54C9C39B461C}"/>
              </a:ext>
            </a:extLst>
          </p:cNvPr>
          <p:cNvPicPr>
            <a:picLocks noChangeAspect="1"/>
          </p:cNvPicPr>
          <p:nvPr/>
        </p:nvPicPr>
        <p:blipFill>
          <a:blip r:embed="rId3"/>
          <a:stretch>
            <a:fillRect/>
          </a:stretch>
        </p:blipFill>
        <p:spPr>
          <a:xfrm>
            <a:off x="823427" y="756375"/>
            <a:ext cx="9913286" cy="1840797"/>
          </a:xfrm>
          <a:prstGeom prst="rect">
            <a:avLst/>
          </a:prstGeom>
        </p:spPr>
      </p:pic>
      <p:pic>
        <p:nvPicPr>
          <p:cNvPr id="21" name="Paveikslėlis 20">
            <a:extLst>
              <a:ext uri="{FF2B5EF4-FFF2-40B4-BE49-F238E27FC236}">
                <a16:creationId xmlns:a16="http://schemas.microsoft.com/office/drawing/2014/main" id="{CC53E5F8-92E6-929C-2697-AC4A29841272}"/>
              </a:ext>
            </a:extLst>
          </p:cNvPr>
          <p:cNvPicPr>
            <a:picLocks noChangeAspect="1"/>
          </p:cNvPicPr>
          <p:nvPr/>
        </p:nvPicPr>
        <p:blipFill>
          <a:blip r:embed="rId4"/>
          <a:stretch>
            <a:fillRect/>
          </a:stretch>
        </p:blipFill>
        <p:spPr>
          <a:xfrm>
            <a:off x="823427" y="3574148"/>
            <a:ext cx="9917626" cy="990680"/>
          </a:xfrm>
          <a:prstGeom prst="rect">
            <a:avLst/>
          </a:prstGeom>
        </p:spPr>
      </p:pic>
      <p:cxnSp>
        <p:nvCxnSpPr>
          <p:cNvPr id="19" name="Tiesioji rodyklės jungtis 18">
            <a:extLst>
              <a:ext uri="{FF2B5EF4-FFF2-40B4-BE49-F238E27FC236}">
                <a16:creationId xmlns:a16="http://schemas.microsoft.com/office/drawing/2014/main" id="{BACB6108-553A-4C6C-3D3B-0AFBD2855233}"/>
              </a:ext>
            </a:extLst>
          </p:cNvPr>
          <p:cNvCxnSpPr>
            <a:cxnSpLocks/>
          </p:cNvCxnSpPr>
          <p:nvPr/>
        </p:nvCxnSpPr>
        <p:spPr>
          <a:xfrm flipH="1" flipV="1">
            <a:off x="4862660" y="4419600"/>
            <a:ext cx="420540" cy="64977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Tiesioji rodyklės jungtis 5">
            <a:extLst>
              <a:ext uri="{FF2B5EF4-FFF2-40B4-BE49-F238E27FC236}">
                <a16:creationId xmlns:a16="http://schemas.microsoft.com/office/drawing/2014/main" id="{48C13ED7-2BE2-81C8-AAFD-AA7011569B74}"/>
              </a:ext>
            </a:extLst>
          </p:cNvPr>
          <p:cNvCxnSpPr>
            <a:cxnSpLocks/>
            <a:stCxn id="3" idx="0"/>
          </p:cNvCxnSpPr>
          <p:nvPr/>
        </p:nvCxnSpPr>
        <p:spPr>
          <a:xfrm flipV="1">
            <a:off x="2703286" y="4504316"/>
            <a:ext cx="1726474" cy="47785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661198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77119" y="5387151"/>
            <a:ext cx="2527816" cy="1470849"/>
          </a:xfrm>
          <a:prstGeom prst="rect">
            <a:avLst/>
          </a:prstGeom>
        </p:spPr>
      </p:pic>
      <p:sp>
        <p:nvSpPr>
          <p:cNvPr id="7" name="Pavadinimas 1"/>
          <p:cNvSpPr>
            <a:spLocks noGrp="1"/>
          </p:cNvSpPr>
          <p:nvPr>
            <p:ph type="title"/>
          </p:nvPr>
        </p:nvSpPr>
        <p:spPr>
          <a:xfrm>
            <a:off x="2180254" y="121505"/>
            <a:ext cx="7801946" cy="810627"/>
          </a:xfrm>
        </p:spPr>
        <p:txBody>
          <a:bodyPr>
            <a:noAutofit/>
          </a:bodyPr>
          <a:lstStyle/>
          <a:p>
            <a:pPr algn="ctr"/>
            <a:r>
              <a:rPr lang="lt-LT" sz="3600" b="1" dirty="0"/>
              <a:t>Sutarties sudarymas </a:t>
            </a:r>
            <a:endParaRPr lang="en-US" sz="3600" b="1" dirty="0"/>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a:xfrm>
            <a:off x="8673060" y="6492875"/>
            <a:ext cx="2743200" cy="365125"/>
          </a:xfrm>
        </p:spPr>
        <p:txBody>
          <a:bodyPr/>
          <a:lstStyle/>
          <a:p>
            <a:fld id="{49EC5416-78B8-4F37-B286-A40543F63F6D}" type="slidenum">
              <a:rPr lang="en-US" smtClean="0"/>
              <a:pPr/>
              <a:t>59</a:t>
            </a:fld>
            <a:endParaRPr lang="en-US" dirty="0"/>
          </a:p>
        </p:txBody>
      </p:sp>
      <p:pic>
        <p:nvPicPr>
          <p:cNvPr id="46" name="Paveikslėlis 45">
            <a:extLst>
              <a:ext uri="{FF2B5EF4-FFF2-40B4-BE49-F238E27FC236}">
                <a16:creationId xmlns:a16="http://schemas.microsoft.com/office/drawing/2014/main" id="{DB8CB175-366C-A867-13C1-D8B1F51C2513}"/>
              </a:ext>
            </a:extLst>
          </p:cNvPr>
          <p:cNvPicPr>
            <a:picLocks noChangeAspect="1"/>
          </p:cNvPicPr>
          <p:nvPr/>
        </p:nvPicPr>
        <p:blipFill>
          <a:blip r:embed="rId3"/>
          <a:stretch>
            <a:fillRect/>
          </a:stretch>
        </p:blipFill>
        <p:spPr>
          <a:xfrm>
            <a:off x="7063111" y="4489235"/>
            <a:ext cx="3219899" cy="1209844"/>
          </a:xfrm>
          <a:prstGeom prst="rect">
            <a:avLst/>
          </a:prstGeom>
        </p:spPr>
      </p:pic>
      <p:sp>
        <p:nvSpPr>
          <p:cNvPr id="47" name="Rectangle 10">
            <a:extLst>
              <a:ext uri="{FF2B5EF4-FFF2-40B4-BE49-F238E27FC236}">
                <a16:creationId xmlns:a16="http://schemas.microsoft.com/office/drawing/2014/main" id="{197C1988-7A3B-0DEB-8ADA-D28ADAA0707C}"/>
              </a:ext>
            </a:extLst>
          </p:cNvPr>
          <p:cNvSpPr/>
          <p:nvPr/>
        </p:nvSpPr>
        <p:spPr>
          <a:xfrm>
            <a:off x="7063111" y="4640578"/>
            <a:ext cx="470021" cy="37114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 name="Oval 4">
            <a:extLst>
              <a:ext uri="{FF2B5EF4-FFF2-40B4-BE49-F238E27FC236}">
                <a16:creationId xmlns:a16="http://schemas.microsoft.com/office/drawing/2014/main" id="{E8AD5D79-D336-D783-078D-02F47EB63F8B}"/>
              </a:ext>
            </a:extLst>
          </p:cNvPr>
          <p:cNvSpPr/>
          <p:nvPr/>
        </p:nvSpPr>
        <p:spPr>
          <a:xfrm>
            <a:off x="6578479" y="4348028"/>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2</a:t>
            </a:r>
            <a:endParaRPr lang="en-GB" dirty="0">
              <a:solidFill>
                <a:schemeClr val="tx1"/>
              </a:solidFill>
            </a:endParaRPr>
          </a:p>
        </p:txBody>
      </p:sp>
      <p:pic>
        <p:nvPicPr>
          <p:cNvPr id="29" name="Paveikslėlis 28">
            <a:extLst>
              <a:ext uri="{FF2B5EF4-FFF2-40B4-BE49-F238E27FC236}">
                <a16:creationId xmlns:a16="http://schemas.microsoft.com/office/drawing/2014/main" id="{5CDC866D-4117-5F9E-D68C-BDA3C8BB4270}"/>
              </a:ext>
            </a:extLst>
          </p:cNvPr>
          <p:cNvPicPr>
            <a:picLocks noChangeAspect="1"/>
          </p:cNvPicPr>
          <p:nvPr/>
        </p:nvPicPr>
        <p:blipFill>
          <a:blip r:embed="rId4"/>
          <a:stretch>
            <a:fillRect/>
          </a:stretch>
        </p:blipFill>
        <p:spPr>
          <a:xfrm>
            <a:off x="3008809" y="5387151"/>
            <a:ext cx="2400581" cy="1162691"/>
          </a:xfrm>
          <a:prstGeom prst="rect">
            <a:avLst/>
          </a:prstGeom>
        </p:spPr>
      </p:pic>
      <p:pic>
        <p:nvPicPr>
          <p:cNvPr id="9" name="Paveikslėlis 8">
            <a:extLst>
              <a:ext uri="{FF2B5EF4-FFF2-40B4-BE49-F238E27FC236}">
                <a16:creationId xmlns:a16="http://schemas.microsoft.com/office/drawing/2014/main" id="{2320FE4D-C0BC-8D3C-A707-8BCBD491941F}"/>
              </a:ext>
            </a:extLst>
          </p:cNvPr>
          <p:cNvPicPr>
            <a:picLocks noChangeAspect="1"/>
          </p:cNvPicPr>
          <p:nvPr/>
        </p:nvPicPr>
        <p:blipFill>
          <a:blip r:embed="rId5"/>
          <a:stretch>
            <a:fillRect/>
          </a:stretch>
        </p:blipFill>
        <p:spPr>
          <a:xfrm>
            <a:off x="995816" y="1083475"/>
            <a:ext cx="9702895" cy="3271137"/>
          </a:xfrm>
          <a:prstGeom prst="rect">
            <a:avLst/>
          </a:prstGeom>
        </p:spPr>
      </p:pic>
      <p:sp>
        <p:nvSpPr>
          <p:cNvPr id="37" name="TextBox 36">
            <a:extLst>
              <a:ext uri="{FF2B5EF4-FFF2-40B4-BE49-F238E27FC236}">
                <a16:creationId xmlns:a16="http://schemas.microsoft.com/office/drawing/2014/main" id="{B5346C76-011E-7475-A13D-4DE9FA72AA76}"/>
              </a:ext>
            </a:extLst>
          </p:cNvPr>
          <p:cNvSpPr txBox="1"/>
          <p:nvPr/>
        </p:nvSpPr>
        <p:spPr>
          <a:xfrm>
            <a:off x="81723" y="3717248"/>
            <a:ext cx="2400581" cy="923330"/>
          </a:xfrm>
          <a:prstGeom prst="rect">
            <a:avLst/>
          </a:prstGeom>
          <a:solidFill>
            <a:schemeClr val="accent4">
              <a:lumMod val="20000"/>
              <a:lumOff val="80000"/>
            </a:schemeClr>
          </a:solidFill>
        </p:spPr>
        <p:txBody>
          <a:bodyPr wrap="square" rtlCol="0">
            <a:spAutoFit/>
          </a:bodyPr>
          <a:lstStyle/>
          <a:p>
            <a:r>
              <a:rPr lang="lt-LT" dirty="0"/>
              <a:t>Pasirenkamas tiekėjas, su kuriuo bus sudaroma sutartis</a:t>
            </a:r>
            <a:endParaRPr lang="en-US" dirty="0"/>
          </a:p>
        </p:txBody>
      </p:sp>
      <p:sp>
        <p:nvSpPr>
          <p:cNvPr id="4" name="TextBox 3">
            <a:extLst>
              <a:ext uri="{FF2B5EF4-FFF2-40B4-BE49-F238E27FC236}">
                <a16:creationId xmlns:a16="http://schemas.microsoft.com/office/drawing/2014/main" id="{1EBB1E52-8E42-8356-A85F-C9EB98108F7C}"/>
              </a:ext>
            </a:extLst>
          </p:cNvPr>
          <p:cNvSpPr txBox="1"/>
          <p:nvPr/>
        </p:nvSpPr>
        <p:spPr>
          <a:xfrm>
            <a:off x="9812860" y="2357339"/>
            <a:ext cx="2400581" cy="923330"/>
          </a:xfrm>
          <a:prstGeom prst="rect">
            <a:avLst/>
          </a:prstGeom>
          <a:solidFill>
            <a:schemeClr val="accent4">
              <a:lumMod val="20000"/>
              <a:lumOff val="80000"/>
            </a:schemeClr>
          </a:solidFill>
        </p:spPr>
        <p:txBody>
          <a:bodyPr wrap="square" rtlCol="0">
            <a:spAutoFit/>
          </a:bodyPr>
          <a:lstStyle/>
          <a:p>
            <a:r>
              <a:rPr lang="lt-LT" dirty="0"/>
              <a:t>Įvedama „Sutarties vertė“. Reikšmė nurodoma su PVM</a:t>
            </a:r>
            <a:endParaRPr lang="en-US" dirty="0"/>
          </a:p>
        </p:txBody>
      </p:sp>
      <p:cxnSp>
        <p:nvCxnSpPr>
          <p:cNvPr id="16" name="Tiesioji rodyklės jungtis 15">
            <a:extLst>
              <a:ext uri="{FF2B5EF4-FFF2-40B4-BE49-F238E27FC236}">
                <a16:creationId xmlns:a16="http://schemas.microsoft.com/office/drawing/2014/main" id="{9B717E27-D484-269D-3B47-D3EB38262560}"/>
              </a:ext>
            </a:extLst>
          </p:cNvPr>
          <p:cNvCxnSpPr>
            <a:cxnSpLocks/>
          </p:cNvCxnSpPr>
          <p:nvPr/>
        </p:nvCxnSpPr>
        <p:spPr>
          <a:xfrm flipV="1">
            <a:off x="2379140" y="2367280"/>
            <a:ext cx="1166700" cy="134996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Tiesioji rodyklės jungtis 17">
            <a:extLst>
              <a:ext uri="{FF2B5EF4-FFF2-40B4-BE49-F238E27FC236}">
                <a16:creationId xmlns:a16="http://schemas.microsoft.com/office/drawing/2014/main" id="{1CC36983-93A6-B90A-D3E4-0D0214079F95}"/>
              </a:ext>
            </a:extLst>
          </p:cNvPr>
          <p:cNvCxnSpPr>
            <a:cxnSpLocks/>
          </p:cNvCxnSpPr>
          <p:nvPr/>
        </p:nvCxnSpPr>
        <p:spPr>
          <a:xfrm flipV="1">
            <a:off x="2491713" y="3576320"/>
            <a:ext cx="1145567" cy="74853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Tiesioji rodyklės jungtis 20">
            <a:extLst>
              <a:ext uri="{FF2B5EF4-FFF2-40B4-BE49-F238E27FC236}">
                <a16:creationId xmlns:a16="http://schemas.microsoft.com/office/drawing/2014/main" id="{71A28858-578E-342B-C65B-7AF0B05AED7B}"/>
              </a:ext>
            </a:extLst>
          </p:cNvPr>
          <p:cNvCxnSpPr/>
          <p:nvPr/>
        </p:nvCxnSpPr>
        <p:spPr>
          <a:xfrm flipH="1">
            <a:off x="3606800" y="3627120"/>
            <a:ext cx="132080" cy="176003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78DB9A4B-1055-C361-1FCD-95DDE6FD4AFA}"/>
              </a:ext>
            </a:extLst>
          </p:cNvPr>
          <p:cNvSpPr txBox="1"/>
          <p:nvPr/>
        </p:nvSpPr>
        <p:spPr>
          <a:xfrm>
            <a:off x="80291" y="5099086"/>
            <a:ext cx="2785289" cy="923330"/>
          </a:xfrm>
          <a:prstGeom prst="rect">
            <a:avLst/>
          </a:prstGeom>
          <a:solidFill>
            <a:schemeClr val="accent4">
              <a:lumMod val="20000"/>
              <a:lumOff val="80000"/>
            </a:schemeClr>
          </a:solidFill>
          <a:ln>
            <a:solidFill>
              <a:schemeClr val="bg1"/>
            </a:solidFill>
          </a:ln>
        </p:spPr>
        <p:txBody>
          <a:bodyPr wrap="square" rtlCol="0">
            <a:spAutoFit/>
          </a:bodyPr>
          <a:lstStyle/>
          <a:p>
            <a:r>
              <a:rPr lang="lt-LT" dirty="0">
                <a:solidFill>
                  <a:srgbClr val="FF0000"/>
                </a:solidFill>
              </a:rPr>
              <a:t>SVARBU</a:t>
            </a:r>
            <a:r>
              <a:rPr lang="en-US" dirty="0">
                <a:solidFill>
                  <a:srgbClr val="FF0000"/>
                </a:solidFill>
              </a:rPr>
              <a:t>! </a:t>
            </a:r>
            <a:r>
              <a:rPr lang="lt-LT" dirty="0"/>
              <a:t>Jeigu yra keli tiekėjai, matysite tokį vaizdą:</a:t>
            </a:r>
            <a:endParaRPr lang="en-US" dirty="0"/>
          </a:p>
        </p:txBody>
      </p:sp>
      <p:cxnSp>
        <p:nvCxnSpPr>
          <p:cNvPr id="24" name="Tiesioji rodyklės jungtis 23">
            <a:extLst>
              <a:ext uri="{FF2B5EF4-FFF2-40B4-BE49-F238E27FC236}">
                <a16:creationId xmlns:a16="http://schemas.microsoft.com/office/drawing/2014/main" id="{3966E178-20C1-B360-39CE-AC3CA5604B15}"/>
              </a:ext>
            </a:extLst>
          </p:cNvPr>
          <p:cNvCxnSpPr>
            <a:cxnSpLocks/>
            <a:stCxn id="22" idx="3"/>
            <a:endCxn id="29" idx="1"/>
          </p:cNvCxnSpPr>
          <p:nvPr/>
        </p:nvCxnSpPr>
        <p:spPr>
          <a:xfrm>
            <a:off x="2865580" y="5560751"/>
            <a:ext cx="143229" cy="40774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8" name="Oval 4">
            <a:extLst>
              <a:ext uri="{FF2B5EF4-FFF2-40B4-BE49-F238E27FC236}">
                <a16:creationId xmlns:a16="http://schemas.microsoft.com/office/drawing/2014/main" id="{EDE058B0-1B58-6BE4-FB85-344B80EC89D0}"/>
              </a:ext>
            </a:extLst>
          </p:cNvPr>
          <p:cNvSpPr/>
          <p:nvPr/>
        </p:nvSpPr>
        <p:spPr>
          <a:xfrm>
            <a:off x="9677119" y="3701806"/>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1</a:t>
            </a:r>
            <a:endParaRPr lang="en-GB" dirty="0">
              <a:solidFill>
                <a:schemeClr val="tx1"/>
              </a:solidFill>
            </a:endParaRPr>
          </a:p>
        </p:txBody>
      </p:sp>
    </p:spTree>
    <p:extLst>
      <p:ext uri="{BB962C8B-B14F-4D97-AF65-F5344CB8AC3E}">
        <p14:creationId xmlns:p14="http://schemas.microsoft.com/office/powerpoint/2010/main" val="7045509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aveikslėlis 2">
            <a:extLst>
              <a:ext uri="{FF2B5EF4-FFF2-40B4-BE49-F238E27FC236}">
                <a16:creationId xmlns:a16="http://schemas.microsoft.com/office/drawing/2014/main" id="{E15F14E8-65C0-A75B-4FC5-1E791F667C3F}"/>
              </a:ext>
            </a:extLst>
          </p:cNvPr>
          <p:cNvPicPr>
            <a:picLocks noChangeAspect="1"/>
          </p:cNvPicPr>
          <p:nvPr/>
        </p:nvPicPr>
        <p:blipFill>
          <a:blip r:embed="rId2"/>
          <a:stretch>
            <a:fillRect/>
          </a:stretch>
        </p:blipFill>
        <p:spPr>
          <a:xfrm>
            <a:off x="869577" y="947109"/>
            <a:ext cx="9796826" cy="1304441"/>
          </a:xfrm>
          <a:prstGeom prst="rect">
            <a:avLst/>
          </a:prstGeom>
        </p:spPr>
      </p:pic>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dirty="0"/>
              <a:t>Pirkimo kūrimas</a:t>
            </a:r>
            <a:endParaRPr lang="en-US" sz="3600" b="1" dirty="0"/>
          </a:p>
        </p:txBody>
      </p:sp>
      <p:pic>
        <p:nvPicPr>
          <p:cNvPr id="17" name="Paveikslėlis 16">
            <a:extLst>
              <a:ext uri="{FF2B5EF4-FFF2-40B4-BE49-F238E27FC236}">
                <a16:creationId xmlns:a16="http://schemas.microsoft.com/office/drawing/2014/main" id="{ED8C7A8B-743F-2767-F37A-C946B2D92ECB}"/>
              </a:ext>
            </a:extLst>
          </p:cNvPr>
          <p:cNvPicPr>
            <a:picLocks noChangeAspect="1"/>
          </p:cNvPicPr>
          <p:nvPr/>
        </p:nvPicPr>
        <p:blipFill>
          <a:blip r:embed="rId4"/>
          <a:stretch>
            <a:fillRect/>
          </a:stretch>
        </p:blipFill>
        <p:spPr>
          <a:xfrm>
            <a:off x="869577" y="2420497"/>
            <a:ext cx="4560842" cy="3737760"/>
          </a:xfrm>
          <a:prstGeom prst="rect">
            <a:avLst/>
          </a:prstGeom>
        </p:spPr>
      </p:pic>
      <p:sp>
        <p:nvSpPr>
          <p:cNvPr id="18" name="Rectangle 10">
            <a:extLst>
              <a:ext uri="{FF2B5EF4-FFF2-40B4-BE49-F238E27FC236}">
                <a16:creationId xmlns:a16="http://schemas.microsoft.com/office/drawing/2014/main" id="{58501F02-B5B0-5CAD-E345-A8772F2B6B1B}"/>
              </a:ext>
            </a:extLst>
          </p:cNvPr>
          <p:cNvSpPr/>
          <p:nvPr/>
        </p:nvSpPr>
        <p:spPr>
          <a:xfrm>
            <a:off x="10236589" y="1982583"/>
            <a:ext cx="259976" cy="23308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Rectangle 10">
            <a:extLst>
              <a:ext uri="{FF2B5EF4-FFF2-40B4-BE49-F238E27FC236}">
                <a16:creationId xmlns:a16="http://schemas.microsoft.com/office/drawing/2014/main" id="{CF9F9361-CE94-C7CC-2404-55EB07FA0830}"/>
              </a:ext>
            </a:extLst>
          </p:cNvPr>
          <p:cNvSpPr/>
          <p:nvPr/>
        </p:nvSpPr>
        <p:spPr>
          <a:xfrm>
            <a:off x="4470633" y="5841096"/>
            <a:ext cx="421342" cy="18274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Oval 3">
            <a:extLst>
              <a:ext uri="{FF2B5EF4-FFF2-40B4-BE49-F238E27FC236}">
                <a16:creationId xmlns:a16="http://schemas.microsoft.com/office/drawing/2014/main" id="{6AB26C5C-5AD2-A845-F564-D11A6CEB7CC6}"/>
              </a:ext>
            </a:extLst>
          </p:cNvPr>
          <p:cNvSpPr/>
          <p:nvPr/>
        </p:nvSpPr>
        <p:spPr>
          <a:xfrm>
            <a:off x="9751957" y="1724067"/>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1</a:t>
            </a:r>
          </a:p>
        </p:txBody>
      </p:sp>
      <p:sp>
        <p:nvSpPr>
          <p:cNvPr id="24" name="Oval 3">
            <a:extLst>
              <a:ext uri="{FF2B5EF4-FFF2-40B4-BE49-F238E27FC236}">
                <a16:creationId xmlns:a16="http://schemas.microsoft.com/office/drawing/2014/main" id="{6F42BF21-56CE-5EA5-C510-50775D1CCB84}"/>
              </a:ext>
            </a:extLst>
          </p:cNvPr>
          <p:cNvSpPr/>
          <p:nvPr/>
        </p:nvSpPr>
        <p:spPr>
          <a:xfrm>
            <a:off x="4228317" y="5407994"/>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2</a:t>
            </a:r>
            <a:endParaRPr lang="en-GB" dirty="0">
              <a:solidFill>
                <a:schemeClr val="tx1"/>
              </a:solidFill>
            </a:endParaRPr>
          </a:p>
        </p:txBody>
      </p:sp>
      <p:sp>
        <p:nvSpPr>
          <p:cNvPr id="2" name="Slide Number Placeholder 1">
            <a:extLst>
              <a:ext uri="{FF2B5EF4-FFF2-40B4-BE49-F238E27FC236}">
                <a16:creationId xmlns:a16="http://schemas.microsoft.com/office/drawing/2014/main" id="{343241F1-4E7A-49A9-53A4-707E67028901}"/>
              </a:ext>
            </a:extLst>
          </p:cNvPr>
          <p:cNvSpPr>
            <a:spLocks noGrp="1"/>
          </p:cNvSpPr>
          <p:nvPr>
            <p:ph type="sldNum" sz="quarter" idx="12"/>
          </p:nvPr>
        </p:nvSpPr>
        <p:spPr/>
        <p:txBody>
          <a:bodyPr/>
          <a:lstStyle/>
          <a:p>
            <a:fld id="{49EC5416-78B8-4F37-B286-A40543F63F6D}" type="slidenum">
              <a:rPr lang="en-US" smtClean="0"/>
              <a:pPr/>
              <a:t>6</a:t>
            </a:fld>
            <a:endParaRPr lang="en-US" dirty="0"/>
          </a:p>
        </p:txBody>
      </p:sp>
      <p:sp>
        <p:nvSpPr>
          <p:cNvPr id="34" name="TextBox 33">
            <a:extLst>
              <a:ext uri="{FF2B5EF4-FFF2-40B4-BE49-F238E27FC236}">
                <a16:creationId xmlns:a16="http://schemas.microsoft.com/office/drawing/2014/main" id="{1AAD4555-BAE0-2876-D645-E7A3C469030F}"/>
              </a:ext>
            </a:extLst>
          </p:cNvPr>
          <p:cNvSpPr txBox="1"/>
          <p:nvPr/>
        </p:nvSpPr>
        <p:spPr>
          <a:xfrm>
            <a:off x="4311302" y="6158257"/>
            <a:ext cx="5847027" cy="646331"/>
          </a:xfrm>
          <a:prstGeom prst="rect">
            <a:avLst/>
          </a:prstGeom>
          <a:solidFill>
            <a:schemeClr val="accent4">
              <a:lumMod val="20000"/>
              <a:lumOff val="80000"/>
            </a:schemeClr>
          </a:solidFill>
        </p:spPr>
        <p:txBody>
          <a:bodyPr wrap="square" rtlCol="0">
            <a:spAutoFit/>
          </a:bodyPr>
          <a:lstStyle/>
          <a:p>
            <a:r>
              <a:rPr lang="lt-LT" dirty="0"/>
              <a:t>Pirkimas susiejamas su pirkimų suvestinėje esančiu planuojamu pirkimu</a:t>
            </a:r>
            <a:endParaRPr lang="en-US" dirty="0"/>
          </a:p>
        </p:txBody>
      </p:sp>
      <p:sp>
        <p:nvSpPr>
          <p:cNvPr id="9" name="Arrow: Right 11">
            <a:extLst>
              <a:ext uri="{FF2B5EF4-FFF2-40B4-BE49-F238E27FC236}">
                <a16:creationId xmlns:a16="http://schemas.microsoft.com/office/drawing/2014/main" id="{81831BB9-DC45-AC26-1440-E3518280EB6E}"/>
              </a:ext>
            </a:extLst>
          </p:cNvPr>
          <p:cNvSpPr/>
          <p:nvPr/>
        </p:nvSpPr>
        <p:spPr>
          <a:xfrm>
            <a:off x="206325" y="1817453"/>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Box 12">
            <a:extLst>
              <a:ext uri="{FF2B5EF4-FFF2-40B4-BE49-F238E27FC236}">
                <a16:creationId xmlns:a16="http://schemas.microsoft.com/office/drawing/2014/main" id="{542A632E-CCA3-5E2F-005B-BB9E11D96360}"/>
              </a:ext>
            </a:extLst>
          </p:cNvPr>
          <p:cNvSpPr txBox="1"/>
          <p:nvPr/>
        </p:nvSpPr>
        <p:spPr>
          <a:xfrm>
            <a:off x="223997" y="6319615"/>
            <a:ext cx="2382419" cy="369332"/>
          </a:xfrm>
          <a:prstGeom prst="rect">
            <a:avLst/>
          </a:prstGeom>
          <a:noFill/>
        </p:spPr>
        <p:txBody>
          <a:bodyPr wrap="square">
            <a:spAutoFit/>
          </a:bodyPr>
          <a:lstStyle/>
          <a:p>
            <a:r>
              <a:rPr lang="lt-LT" dirty="0"/>
              <a:t>Privalomas laukas</a:t>
            </a:r>
            <a:endParaRPr lang="en-US" dirty="0"/>
          </a:p>
        </p:txBody>
      </p:sp>
      <p:sp>
        <p:nvSpPr>
          <p:cNvPr id="14" name="Arrow: Right 11">
            <a:extLst>
              <a:ext uri="{FF2B5EF4-FFF2-40B4-BE49-F238E27FC236}">
                <a16:creationId xmlns:a16="http://schemas.microsoft.com/office/drawing/2014/main" id="{329F0606-EC1B-BAB1-6105-9FEA3FEECDD0}"/>
              </a:ext>
            </a:extLst>
          </p:cNvPr>
          <p:cNvSpPr/>
          <p:nvPr/>
        </p:nvSpPr>
        <p:spPr>
          <a:xfrm>
            <a:off x="2033671" y="6414633"/>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 name="Paveikslėlis 3">
            <a:extLst>
              <a:ext uri="{FF2B5EF4-FFF2-40B4-BE49-F238E27FC236}">
                <a16:creationId xmlns:a16="http://schemas.microsoft.com/office/drawing/2014/main" id="{20AA4D72-2386-6FAE-6222-E86E808717E1}"/>
              </a:ext>
            </a:extLst>
          </p:cNvPr>
          <p:cNvPicPr>
            <a:picLocks noChangeAspect="1"/>
          </p:cNvPicPr>
          <p:nvPr/>
        </p:nvPicPr>
        <p:blipFill rotWithShape="1">
          <a:blip r:embed="rId5"/>
          <a:srcRect l="37375" t="64406" r="48248" b="30495"/>
          <a:stretch/>
        </p:blipFill>
        <p:spPr bwMode="auto">
          <a:xfrm>
            <a:off x="7543801" y="5339226"/>
            <a:ext cx="890854" cy="267300"/>
          </a:xfrm>
          <a:prstGeom prst="rect">
            <a:avLst/>
          </a:prstGeom>
          <a:ln>
            <a:noFill/>
          </a:ln>
          <a:extLst>
            <a:ext uri="{53640926-AAD7-44D8-BBD7-CCE9431645EC}">
              <a14:shadowObscured xmlns:a14="http://schemas.microsoft.com/office/drawing/2010/main"/>
            </a:ext>
          </a:extLst>
        </p:spPr>
      </p:pic>
      <p:pic>
        <p:nvPicPr>
          <p:cNvPr id="15" name="Turinio vietos rezervavimo ženklas 14">
            <a:extLst>
              <a:ext uri="{FF2B5EF4-FFF2-40B4-BE49-F238E27FC236}">
                <a16:creationId xmlns:a16="http://schemas.microsoft.com/office/drawing/2014/main" id="{3C870860-6641-DE8F-E448-0152F6DE4973}"/>
              </a:ext>
            </a:extLst>
          </p:cNvPr>
          <p:cNvPicPr>
            <a:picLocks noGrp="1" noChangeAspect="1"/>
          </p:cNvPicPr>
          <p:nvPr>
            <p:ph idx="1"/>
          </p:nvPr>
        </p:nvPicPr>
        <p:blipFill>
          <a:blip r:embed="rId6"/>
          <a:stretch>
            <a:fillRect/>
          </a:stretch>
        </p:blipFill>
        <p:spPr>
          <a:xfrm>
            <a:off x="6164160" y="2450096"/>
            <a:ext cx="4352921" cy="3322608"/>
          </a:xfrm>
          <a:prstGeom prst="rect">
            <a:avLst/>
          </a:prstGeom>
        </p:spPr>
      </p:pic>
      <p:sp>
        <p:nvSpPr>
          <p:cNvPr id="27" name="Oval 3">
            <a:extLst>
              <a:ext uri="{FF2B5EF4-FFF2-40B4-BE49-F238E27FC236}">
                <a16:creationId xmlns:a16="http://schemas.microsoft.com/office/drawing/2014/main" id="{D9BAF67D-117E-9260-8E8B-89A2378516B7}"/>
              </a:ext>
            </a:extLst>
          </p:cNvPr>
          <p:cNvSpPr/>
          <p:nvPr/>
        </p:nvSpPr>
        <p:spPr>
          <a:xfrm>
            <a:off x="9123065" y="5165932"/>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3</a:t>
            </a:r>
            <a:endParaRPr lang="en-GB" dirty="0">
              <a:solidFill>
                <a:schemeClr val="tx1"/>
              </a:solidFill>
            </a:endParaRPr>
          </a:p>
        </p:txBody>
      </p:sp>
      <p:cxnSp>
        <p:nvCxnSpPr>
          <p:cNvPr id="35" name="Straight Arrow Connector 2">
            <a:extLst>
              <a:ext uri="{FF2B5EF4-FFF2-40B4-BE49-F238E27FC236}">
                <a16:creationId xmlns:a16="http://schemas.microsoft.com/office/drawing/2014/main" id="{11AAACB7-8548-1122-F00B-EA71D95603CC}"/>
              </a:ext>
            </a:extLst>
          </p:cNvPr>
          <p:cNvCxnSpPr>
            <a:cxnSpLocks/>
          </p:cNvCxnSpPr>
          <p:nvPr/>
        </p:nvCxnSpPr>
        <p:spPr>
          <a:xfrm flipV="1">
            <a:off x="8872144" y="5657047"/>
            <a:ext cx="535564" cy="50121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206856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77119" y="5387151"/>
            <a:ext cx="2527816" cy="1470849"/>
          </a:xfrm>
          <a:prstGeom prst="rect">
            <a:avLst/>
          </a:prstGeom>
        </p:spPr>
      </p:pic>
      <p:sp>
        <p:nvSpPr>
          <p:cNvPr id="7" name="Pavadinimas 1"/>
          <p:cNvSpPr>
            <a:spLocks noGrp="1"/>
          </p:cNvSpPr>
          <p:nvPr>
            <p:ph type="title"/>
          </p:nvPr>
        </p:nvSpPr>
        <p:spPr>
          <a:xfrm>
            <a:off x="2180254" y="121505"/>
            <a:ext cx="7801946" cy="810627"/>
          </a:xfrm>
        </p:spPr>
        <p:txBody>
          <a:bodyPr>
            <a:noAutofit/>
          </a:bodyPr>
          <a:lstStyle/>
          <a:p>
            <a:pPr algn="ctr"/>
            <a:r>
              <a:rPr lang="lt-LT" sz="3600" b="1" dirty="0"/>
              <a:t>Sutarties sudarymas</a:t>
            </a:r>
            <a:endParaRPr lang="en-US" sz="3600" b="1" dirty="0"/>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a:xfrm>
            <a:off x="8679426" y="6476134"/>
            <a:ext cx="2743200" cy="365125"/>
          </a:xfrm>
        </p:spPr>
        <p:txBody>
          <a:bodyPr/>
          <a:lstStyle/>
          <a:p>
            <a:fld id="{49EC5416-78B8-4F37-B286-A40543F63F6D}" type="slidenum">
              <a:rPr lang="en-US" smtClean="0"/>
              <a:pPr/>
              <a:t>60</a:t>
            </a:fld>
            <a:endParaRPr lang="en-US" dirty="0"/>
          </a:p>
        </p:txBody>
      </p:sp>
      <p:cxnSp>
        <p:nvCxnSpPr>
          <p:cNvPr id="15" name="Tiesioji rodyklės jungtis 14">
            <a:extLst>
              <a:ext uri="{FF2B5EF4-FFF2-40B4-BE49-F238E27FC236}">
                <a16:creationId xmlns:a16="http://schemas.microsoft.com/office/drawing/2014/main" id="{CE48A0EE-249E-6B20-C4D9-5A50D06EDC62}"/>
              </a:ext>
            </a:extLst>
          </p:cNvPr>
          <p:cNvCxnSpPr>
            <a:cxnSpLocks/>
          </p:cNvCxnSpPr>
          <p:nvPr/>
        </p:nvCxnSpPr>
        <p:spPr>
          <a:xfrm flipV="1">
            <a:off x="4378608" y="2275206"/>
            <a:ext cx="0" cy="21142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0D83D970-2A8C-FF04-68B9-1CC192D5B3E4}"/>
              </a:ext>
            </a:extLst>
          </p:cNvPr>
          <p:cNvSpPr txBox="1"/>
          <p:nvPr/>
        </p:nvSpPr>
        <p:spPr>
          <a:xfrm>
            <a:off x="1420611" y="2486234"/>
            <a:ext cx="6816960" cy="369332"/>
          </a:xfrm>
          <a:prstGeom prst="rect">
            <a:avLst/>
          </a:prstGeom>
          <a:solidFill>
            <a:schemeClr val="accent4">
              <a:lumMod val="20000"/>
              <a:lumOff val="80000"/>
            </a:schemeClr>
          </a:solidFill>
        </p:spPr>
        <p:txBody>
          <a:bodyPr wrap="square" rtlCol="0">
            <a:spAutoFit/>
          </a:bodyPr>
          <a:lstStyle/>
          <a:p>
            <a:r>
              <a:rPr lang="lt-LT" dirty="0"/>
              <a:t>Pasirenkama užduotis „Įveskite laimėjusių tiekėjų atsakymus“</a:t>
            </a:r>
          </a:p>
        </p:txBody>
      </p:sp>
      <p:pic>
        <p:nvPicPr>
          <p:cNvPr id="5" name="Paveikslėlis 4">
            <a:extLst>
              <a:ext uri="{FF2B5EF4-FFF2-40B4-BE49-F238E27FC236}">
                <a16:creationId xmlns:a16="http://schemas.microsoft.com/office/drawing/2014/main" id="{B25387A5-A725-878C-0263-161F7895009C}"/>
              </a:ext>
            </a:extLst>
          </p:cNvPr>
          <p:cNvPicPr>
            <a:picLocks noChangeAspect="1"/>
          </p:cNvPicPr>
          <p:nvPr/>
        </p:nvPicPr>
        <p:blipFill>
          <a:blip r:embed="rId3"/>
          <a:stretch>
            <a:fillRect/>
          </a:stretch>
        </p:blipFill>
        <p:spPr>
          <a:xfrm>
            <a:off x="1420611" y="1761924"/>
            <a:ext cx="8505825" cy="513282"/>
          </a:xfrm>
          <a:prstGeom prst="rect">
            <a:avLst/>
          </a:prstGeom>
        </p:spPr>
      </p:pic>
      <p:sp>
        <p:nvSpPr>
          <p:cNvPr id="21" name="Oval 3">
            <a:extLst>
              <a:ext uri="{FF2B5EF4-FFF2-40B4-BE49-F238E27FC236}">
                <a16:creationId xmlns:a16="http://schemas.microsoft.com/office/drawing/2014/main" id="{ED2D5658-62B5-21E5-42F7-08D807EE54EB}"/>
              </a:ext>
            </a:extLst>
          </p:cNvPr>
          <p:cNvSpPr/>
          <p:nvPr/>
        </p:nvSpPr>
        <p:spPr>
          <a:xfrm>
            <a:off x="2784276" y="1550896"/>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1</a:t>
            </a:r>
            <a:endParaRPr lang="en-GB" dirty="0">
              <a:solidFill>
                <a:schemeClr val="tx1"/>
              </a:solidFill>
            </a:endParaRPr>
          </a:p>
        </p:txBody>
      </p:sp>
      <p:pic>
        <p:nvPicPr>
          <p:cNvPr id="12" name="Paveikslėlis 11">
            <a:extLst>
              <a:ext uri="{FF2B5EF4-FFF2-40B4-BE49-F238E27FC236}">
                <a16:creationId xmlns:a16="http://schemas.microsoft.com/office/drawing/2014/main" id="{8F26F01C-C5E5-B167-2FC3-0F60FE3ADC96}"/>
              </a:ext>
            </a:extLst>
          </p:cNvPr>
          <p:cNvPicPr>
            <a:picLocks noChangeAspect="1"/>
          </p:cNvPicPr>
          <p:nvPr/>
        </p:nvPicPr>
        <p:blipFill>
          <a:blip r:embed="rId4"/>
          <a:stretch>
            <a:fillRect/>
          </a:stretch>
        </p:blipFill>
        <p:spPr>
          <a:xfrm>
            <a:off x="1420611" y="2964364"/>
            <a:ext cx="8505826" cy="1234322"/>
          </a:xfrm>
          <a:prstGeom prst="rect">
            <a:avLst/>
          </a:prstGeom>
        </p:spPr>
      </p:pic>
      <p:sp>
        <p:nvSpPr>
          <p:cNvPr id="22" name="Oval 3">
            <a:extLst>
              <a:ext uri="{FF2B5EF4-FFF2-40B4-BE49-F238E27FC236}">
                <a16:creationId xmlns:a16="http://schemas.microsoft.com/office/drawing/2014/main" id="{B5DC0FD9-F0A1-3A61-4256-8AFED4F0820B}"/>
              </a:ext>
            </a:extLst>
          </p:cNvPr>
          <p:cNvSpPr/>
          <p:nvPr/>
        </p:nvSpPr>
        <p:spPr>
          <a:xfrm>
            <a:off x="1937938" y="3197477"/>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2</a:t>
            </a:r>
            <a:endParaRPr lang="en-GB" dirty="0">
              <a:solidFill>
                <a:schemeClr val="tx1"/>
              </a:solidFill>
            </a:endParaRPr>
          </a:p>
        </p:txBody>
      </p:sp>
      <p:pic>
        <p:nvPicPr>
          <p:cNvPr id="16" name="Paveikslėlis 15">
            <a:extLst>
              <a:ext uri="{FF2B5EF4-FFF2-40B4-BE49-F238E27FC236}">
                <a16:creationId xmlns:a16="http://schemas.microsoft.com/office/drawing/2014/main" id="{E5E4B3BE-C38E-A836-AE17-E17111ACE843}"/>
              </a:ext>
            </a:extLst>
          </p:cNvPr>
          <p:cNvPicPr>
            <a:picLocks noChangeAspect="1"/>
          </p:cNvPicPr>
          <p:nvPr/>
        </p:nvPicPr>
        <p:blipFill>
          <a:blip r:embed="rId5"/>
          <a:stretch>
            <a:fillRect/>
          </a:stretch>
        </p:blipFill>
        <p:spPr>
          <a:xfrm>
            <a:off x="1420611" y="4227645"/>
            <a:ext cx="8548862" cy="1392621"/>
          </a:xfrm>
          <a:prstGeom prst="rect">
            <a:avLst/>
          </a:prstGeom>
        </p:spPr>
      </p:pic>
      <p:sp>
        <p:nvSpPr>
          <p:cNvPr id="27" name="Oval 3">
            <a:extLst>
              <a:ext uri="{FF2B5EF4-FFF2-40B4-BE49-F238E27FC236}">
                <a16:creationId xmlns:a16="http://schemas.microsoft.com/office/drawing/2014/main" id="{4CF6A078-0E97-1982-4C27-DD3DD0E8834C}"/>
              </a:ext>
            </a:extLst>
          </p:cNvPr>
          <p:cNvSpPr/>
          <p:nvPr/>
        </p:nvSpPr>
        <p:spPr>
          <a:xfrm>
            <a:off x="1866818" y="4307438"/>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3</a:t>
            </a:r>
            <a:endParaRPr lang="en-GB" dirty="0">
              <a:solidFill>
                <a:schemeClr val="tx1"/>
              </a:solidFill>
            </a:endParaRPr>
          </a:p>
        </p:txBody>
      </p:sp>
      <p:sp>
        <p:nvSpPr>
          <p:cNvPr id="29" name="Oval 3">
            <a:extLst>
              <a:ext uri="{FF2B5EF4-FFF2-40B4-BE49-F238E27FC236}">
                <a16:creationId xmlns:a16="http://schemas.microsoft.com/office/drawing/2014/main" id="{BE43D500-7336-E7EF-0835-95E8BAB355A0}"/>
              </a:ext>
            </a:extLst>
          </p:cNvPr>
          <p:cNvSpPr/>
          <p:nvPr/>
        </p:nvSpPr>
        <p:spPr>
          <a:xfrm>
            <a:off x="8451325" y="5003103"/>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4</a:t>
            </a:r>
            <a:endParaRPr lang="en-GB" dirty="0">
              <a:solidFill>
                <a:schemeClr val="tx1"/>
              </a:solidFill>
            </a:endParaRPr>
          </a:p>
        </p:txBody>
      </p:sp>
    </p:spTree>
    <p:extLst>
      <p:ext uri="{BB962C8B-B14F-4D97-AF65-F5344CB8AC3E}">
        <p14:creationId xmlns:p14="http://schemas.microsoft.com/office/powerpoint/2010/main" val="286701585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Sutarties sudarymas</a:t>
            </a:r>
            <a:endParaRPr lang="en-US" sz="3600" b="1"/>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61</a:t>
            </a:fld>
            <a:endParaRPr lang="en-US"/>
          </a:p>
        </p:txBody>
      </p:sp>
      <p:sp>
        <p:nvSpPr>
          <p:cNvPr id="25" name="TextBox 24">
            <a:extLst>
              <a:ext uri="{FF2B5EF4-FFF2-40B4-BE49-F238E27FC236}">
                <a16:creationId xmlns:a16="http://schemas.microsoft.com/office/drawing/2014/main" id="{D2C760D3-8B44-E912-4DFB-58BF86E23701}"/>
              </a:ext>
            </a:extLst>
          </p:cNvPr>
          <p:cNvSpPr txBox="1"/>
          <p:nvPr/>
        </p:nvSpPr>
        <p:spPr>
          <a:xfrm>
            <a:off x="662623" y="3523897"/>
            <a:ext cx="10722126" cy="646331"/>
          </a:xfrm>
          <a:prstGeom prst="rect">
            <a:avLst/>
          </a:prstGeom>
          <a:solidFill>
            <a:schemeClr val="accent4">
              <a:lumMod val="20000"/>
              <a:lumOff val="80000"/>
            </a:schemeClr>
          </a:solidFill>
        </p:spPr>
        <p:txBody>
          <a:bodyPr wrap="square" rtlCol="0">
            <a:spAutoFit/>
          </a:bodyPr>
          <a:lstStyle/>
          <a:p>
            <a:r>
              <a:rPr lang="lt-LT"/>
              <a:t>Kai vykdomas tarptautinės vertės pirkimas, vykdoma užduotis „Paskelbti skelbimą apie sutarties skyrimą (pirkimo nutraukimą)“. Instrukciją „Skelbimas apie sutarties skyrimą“ </a:t>
            </a:r>
            <a:r>
              <a:rPr lang="lt-LT" b="0" i="0" u="none" strike="noStrike">
                <a:effectLst/>
                <a:latin typeface="Public Sans"/>
              </a:rPr>
              <a:t>rasite </a:t>
            </a:r>
            <a:r>
              <a:rPr lang="lt-LT" b="1" i="0" u="none" strike="noStrike">
                <a:effectLst/>
                <a:latin typeface="Public Sans"/>
                <a:hlinkClick r:id="rId3"/>
              </a:rPr>
              <a:t>čia</a:t>
            </a:r>
            <a:r>
              <a:rPr lang="lt-LT" b="0" i="0" u="none" strike="noStrike">
                <a:effectLst/>
                <a:latin typeface="Public Sans"/>
              </a:rPr>
              <a:t>.</a:t>
            </a:r>
            <a:endParaRPr lang="en-US"/>
          </a:p>
        </p:txBody>
      </p:sp>
      <p:sp>
        <p:nvSpPr>
          <p:cNvPr id="9" name="TextBox 8">
            <a:extLst>
              <a:ext uri="{FF2B5EF4-FFF2-40B4-BE49-F238E27FC236}">
                <a16:creationId xmlns:a16="http://schemas.microsoft.com/office/drawing/2014/main" id="{39160B2F-2DBA-AE9E-E9DA-430B7E287AA3}"/>
              </a:ext>
            </a:extLst>
          </p:cNvPr>
          <p:cNvSpPr txBox="1"/>
          <p:nvPr/>
        </p:nvSpPr>
        <p:spPr>
          <a:xfrm>
            <a:off x="660784" y="4338428"/>
            <a:ext cx="10727214" cy="923330"/>
          </a:xfrm>
          <a:prstGeom prst="rect">
            <a:avLst/>
          </a:prstGeom>
          <a:solidFill>
            <a:schemeClr val="accent4">
              <a:lumMod val="20000"/>
              <a:lumOff val="80000"/>
            </a:schemeClr>
          </a:solidFill>
        </p:spPr>
        <p:txBody>
          <a:bodyPr wrap="square" lIns="91440" tIns="45720" rIns="91440" bIns="45720" rtlCol="0" anchor="t">
            <a:spAutoFit/>
          </a:bodyPr>
          <a:lstStyle/>
          <a:p>
            <a:r>
              <a:rPr lang="lt-LT"/>
              <a:t>Supaprastinto pirkimo atveju, norint užbaigti pirkimą, eikite į užduotį „Paskelbti skelbimą apie sutarties skyrimą (pirkimo nutraukimą)“. Atsidariusiame lange pasirinkite „Praleisti skelbimo apie sutarties skyrimą pildymą (tik supaprastintiems pirkimams)“</a:t>
            </a:r>
            <a:endParaRPr lang="en-US"/>
          </a:p>
        </p:txBody>
      </p:sp>
      <p:pic>
        <p:nvPicPr>
          <p:cNvPr id="14" name="Picture 13" descr="A green and red rectangle with red text&#10;&#10;AI-generated content may be incorrect.">
            <a:extLst>
              <a:ext uri="{FF2B5EF4-FFF2-40B4-BE49-F238E27FC236}">
                <a16:creationId xmlns:a16="http://schemas.microsoft.com/office/drawing/2014/main" id="{59E9E5F7-DF36-6DD2-780B-9AD97B5DFEE8}"/>
              </a:ext>
            </a:extLst>
          </p:cNvPr>
          <p:cNvPicPr>
            <a:picLocks noChangeAspect="1"/>
          </p:cNvPicPr>
          <p:nvPr/>
        </p:nvPicPr>
        <p:blipFill>
          <a:blip r:embed="rId4"/>
          <a:stretch>
            <a:fillRect/>
          </a:stretch>
        </p:blipFill>
        <p:spPr>
          <a:xfrm>
            <a:off x="667189" y="5389246"/>
            <a:ext cx="10209834" cy="622991"/>
          </a:xfrm>
          <a:prstGeom prst="rect">
            <a:avLst/>
          </a:prstGeom>
        </p:spPr>
      </p:pic>
      <p:pic>
        <p:nvPicPr>
          <p:cNvPr id="8" name="Paveikslėlis 4">
            <a:extLst>
              <a:ext uri="{FF2B5EF4-FFF2-40B4-BE49-F238E27FC236}">
                <a16:creationId xmlns:a16="http://schemas.microsoft.com/office/drawing/2014/main" id="{41002531-D199-8DF1-3228-21D9C9C5990A}"/>
              </a:ext>
            </a:extLst>
          </p:cNvPr>
          <p:cNvPicPr>
            <a:picLocks noChangeAspect="1"/>
          </p:cNvPicPr>
          <p:nvPr/>
        </p:nvPicPr>
        <p:blipFill>
          <a:blip r:embed="rId5"/>
          <a:stretch>
            <a:fillRect/>
          </a:stretch>
        </p:blipFill>
        <p:spPr>
          <a:xfrm>
            <a:off x="660784" y="1127480"/>
            <a:ext cx="10730501" cy="2097501"/>
          </a:xfrm>
          <a:prstGeom prst="rect">
            <a:avLst/>
          </a:prstGeom>
        </p:spPr>
      </p:pic>
    </p:spTree>
    <p:extLst>
      <p:ext uri="{BB962C8B-B14F-4D97-AF65-F5344CB8AC3E}">
        <p14:creationId xmlns:p14="http://schemas.microsoft.com/office/powerpoint/2010/main" val="27508189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aveikslėlis 1">
            <a:extLst>
              <a:ext uri="{FF2B5EF4-FFF2-40B4-BE49-F238E27FC236}">
                <a16:creationId xmlns:a16="http://schemas.microsoft.com/office/drawing/2014/main" id="{19EC657F-ABEA-583D-E3C8-A737BCE39C7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70410"/>
            <a:ext cx="2527816" cy="1470849"/>
          </a:xfrm>
          <a:prstGeom prst="rect">
            <a:avLst/>
          </a:prstGeom>
        </p:spPr>
      </p:pic>
      <p:sp>
        <p:nvSpPr>
          <p:cNvPr id="4" name="Skaidrės numerio vietos rezervavimo ženklas 3">
            <a:extLst>
              <a:ext uri="{FF2B5EF4-FFF2-40B4-BE49-F238E27FC236}">
                <a16:creationId xmlns:a16="http://schemas.microsoft.com/office/drawing/2014/main" id="{77C4D180-D756-1325-DC0A-0A839E2FA937}"/>
              </a:ext>
            </a:extLst>
          </p:cNvPr>
          <p:cNvSpPr>
            <a:spLocks noGrp="1"/>
          </p:cNvSpPr>
          <p:nvPr>
            <p:ph type="sldNum" sz="quarter" idx="12"/>
          </p:nvPr>
        </p:nvSpPr>
        <p:spPr>
          <a:xfrm>
            <a:off x="8699090" y="6476134"/>
            <a:ext cx="2743200" cy="365125"/>
          </a:xfrm>
        </p:spPr>
        <p:txBody>
          <a:bodyPr/>
          <a:lstStyle/>
          <a:p>
            <a:fld id="{49EC5416-78B8-4F37-B286-A40543F63F6D}" type="slidenum">
              <a:rPr lang="en-US" smtClean="0"/>
              <a:pPr/>
              <a:t>62</a:t>
            </a:fld>
            <a:endParaRPr lang="en-US" dirty="0"/>
          </a:p>
        </p:txBody>
      </p:sp>
      <p:sp>
        <p:nvSpPr>
          <p:cNvPr id="35" name="Pavadinimas 1">
            <a:extLst>
              <a:ext uri="{FF2B5EF4-FFF2-40B4-BE49-F238E27FC236}">
                <a16:creationId xmlns:a16="http://schemas.microsoft.com/office/drawing/2014/main" id="{E5F69594-C2B6-83BF-D0F1-01A36482B226}"/>
              </a:ext>
            </a:extLst>
          </p:cNvPr>
          <p:cNvSpPr>
            <a:spLocks noGrp="1"/>
          </p:cNvSpPr>
          <p:nvPr>
            <p:ph type="title"/>
          </p:nvPr>
        </p:nvSpPr>
        <p:spPr>
          <a:xfrm>
            <a:off x="2180254" y="121505"/>
            <a:ext cx="7801946" cy="810627"/>
          </a:xfrm>
        </p:spPr>
        <p:txBody>
          <a:bodyPr>
            <a:noAutofit/>
          </a:bodyPr>
          <a:lstStyle/>
          <a:p>
            <a:pPr algn="ctr"/>
            <a:r>
              <a:rPr lang="lt-LT" sz="3600" b="1" dirty="0"/>
              <a:t>Sutarties sudarymas</a:t>
            </a:r>
            <a:endParaRPr lang="en-US" sz="3600" b="1" dirty="0"/>
          </a:p>
        </p:txBody>
      </p:sp>
      <p:pic>
        <p:nvPicPr>
          <p:cNvPr id="7" name="Paveikslėlis 6">
            <a:extLst>
              <a:ext uri="{FF2B5EF4-FFF2-40B4-BE49-F238E27FC236}">
                <a16:creationId xmlns:a16="http://schemas.microsoft.com/office/drawing/2014/main" id="{52DEDD65-25A4-D7AC-3D2A-60D1503DD5F0}"/>
              </a:ext>
            </a:extLst>
          </p:cNvPr>
          <p:cNvPicPr>
            <a:picLocks noChangeAspect="1"/>
          </p:cNvPicPr>
          <p:nvPr/>
        </p:nvPicPr>
        <p:blipFill>
          <a:blip r:embed="rId3"/>
          <a:stretch>
            <a:fillRect/>
          </a:stretch>
        </p:blipFill>
        <p:spPr>
          <a:xfrm>
            <a:off x="1251809" y="1111953"/>
            <a:ext cx="8247791" cy="527318"/>
          </a:xfrm>
          <a:prstGeom prst="rect">
            <a:avLst/>
          </a:prstGeom>
        </p:spPr>
      </p:pic>
      <p:sp>
        <p:nvSpPr>
          <p:cNvPr id="9" name="TextBox 8">
            <a:extLst>
              <a:ext uri="{FF2B5EF4-FFF2-40B4-BE49-F238E27FC236}">
                <a16:creationId xmlns:a16="http://schemas.microsoft.com/office/drawing/2014/main" id="{3A657624-D1E0-2F00-BBE3-5D1094616133}"/>
              </a:ext>
            </a:extLst>
          </p:cNvPr>
          <p:cNvSpPr txBox="1"/>
          <p:nvPr/>
        </p:nvSpPr>
        <p:spPr>
          <a:xfrm>
            <a:off x="1251810" y="1724953"/>
            <a:ext cx="6248400" cy="369332"/>
          </a:xfrm>
          <a:prstGeom prst="rect">
            <a:avLst/>
          </a:prstGeom>
          <a:solidFill>
            <a:schemeClr val="accent4">
              <a:lumMod val="20000"/>
              <a:lumOff val="80000"/>
            </a:schemeClr>
          </a:solidFill>
        </p:spPr>
        <p:txBody>
          <a:bodyPr wrap="square">
            <a:spAutoFit/>
          </a:bodyPr>
          <a:lstStyle/>
          <a:p>
            <a:r>
              <a:rPr lang="lt-LT" dirty="0"/>
              <a:t>Pasirenkama užduotis „Įvesti duomenis apie sutartį“</a:t>
            </a:r>
          </a:p>
        </p:txBody>
      </p:sp>
      <p:cxnSp>
        <p:nvCxnSpPr>
          <p:cNvPr id="39" name="Tiesioji rodyklės jungtis 38">
            <a:extLst>
              <a:ext uri="{FF2B5EF4-FFF2-40B4-BE49-F238E27FC236}">
                <a16:creationId xmlns:a16="http://schemas.microsoft.com/office/drawing/2014/main" id="{9FEF5E00-48F4-63F4-6B82-2946CAE8985A}"/>
              </a:ext>
            </a:extLst>
          </p:cNvPr>
          <p:cNvCxnSpPr/>
          <p:nvPr/>
        </p:nvCxnSpPr>
        <p:spPr>
          <a:xfrm flipV="1">
            <a:off x="3484880" y="1508681"/>
            <a:ext cx="0" cy="26118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1" name="Paveikslėlis 10">
            <a:extLst>
              <a:ext uri="{FF2B5EF4-FFF2-40B4-BE49-F238E27FC236}">
                <a16:creationId xmlns:a16="http://schemas.microsoft.com/office/drawing/2014/main" id="{0E6898CC-0074-1866-07FB-2C5125B6F878}"/>
              </a:ext>
            </a:extLst>
          </p:cNvPr>
          <p:cNvPicPr>
            <a:picLocks noChangeAspect="1"/>
          </p:cNvPicPr>
          <p:nvPr/>
        </p:nvPicPr>
        <p:blipFill>
          <a:blip r:embed="rId4"/>
          <a:stretch>
            <a:fillRect/>
          </a:stretch>
        </p:blipFill>
        <p:spPr>
          <a:xfrm>
            <a:off x="1251809" y="2038180"/>
            <a:ext cx="8247790" cy="1856669"/>
          </a:xfrm>
          <a:prstGeom prst="rect">
            <a:avLst/>
          </a:prstGeom>
        </p:spPr>
      </p:pic>
      <p:sp>
        <p:nvSpPr>
          <p:cNvPr id="14" name="Oval 3">
            <a:extLst>
              <a:ext uri="{FF2B5EF4-FFF2-40B4-BE49-F238E27FC236}">
                <a16:creationId xmlns:a16="http://schemas.microsoft.com/office/drawing/2014/main" id="{52EF5432-C181-9170-3F24-4FF9B80F4BB4}"/>
              </a:ext>
            </a:extLst>
          </p:cNvPr>
          <p:cNvSpPr/>
          <p:nvPr/>
        </p:nvSpPr>
        <p:spPr>
          <a:xfrm>
            <a:off x="6560877" y="2544513"/>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2</a:t>
            </a:r>
            <a:endParaRPr lang="en-GB" dirty="0">
              <a:solidFill>
                <a:schemeClr val="tx1"/>
              </a:solidFill>
            </a:endParaRPr>
          </a:p>
        </p:txBody>
      </p:sp>
      <p:sp>
        <p:nvSpPr>
          <p:cNvPr id="15" name="Oval 3">
            <a:extLst>
              <a:ext uri="{FF2B5EF4-FFF2-40B4-BE49-F238E27FC236}">
                <a16:creationId xmlns:a16="http://schemas.microsoft.com/office/drawing/2014/main" id="{E548C50E-4D65-03F3-E645-809F5AC82265}"/>
              </a:ext>
            </a:extLst>
          </p:cNvPr>
          <p:cNvSpPr/>
          <p:nvPr/>
        </p:nvSpPr>
        <p:spPr>
          <a:xfrm>
            <a:off x="2207768" y="933915"/>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1</a:t>
            </a:r>
            <a:endParaRPr lang="en-GB" dirty="0">
              <a:solidFill>
                <a:schemeClr val="tx1"/>
              </a:solidFill>
            </a:endParaRPr>
          </a:p>
        </p:txBody>
      </p:sp>
      <p:pic>
        <p:nvPicPr>
          <p:cNvPr id="17" name="Paveikslėlis 16">
            <a:extLst>
              <a:ext uri="{FF2B5EF4-FFF2-40B4-BE49-F238E27FC236}">
                <a16:creationId xmlns:a16="http://schemas.microsoft.com/office/drawing/2014/main" id="{1B079901-778C-32FE-D3AB-7EF226B0A4C5}"/>
              </a:ext>
            </a:extLst>
          </p:cNvPr>
          <p:cNvPicPr>
            <a:picLocks noChangeAspect="1"/>
          </p:cNvPicPr>
          <p:nvPr/>
        </p:nvPicPr>
        <p:blipFill>
          <a:blip r:embed="rId5"/>
          <a:stretch>
            <a:fillRect/>
          </a:stretch>
        </p:blipFill>
        <p:spPr>
          <a:xfrm>
            <a:off x="1251808" y="3929858"/>
            <a:ext cx="8247789" cy="2623150"/>
          </a:xfrm>
          <a:prstGeom prst="rect">
            <a:avLst/>
          </a:prstGeom>
        </p:spPr>
      </p:pic>
      <p:pic>
        <p:nvPicPr>
          <p:cNvPr id="19" name="Paveikslėlis 18">
            <a:extLst>
              <a:ext uri="{FF2B5EF4-FFF2-40B4-BE49-F238E27FC236}">
                <a16:creationId xmlns:a16="http://schemas.microsoft.com/office/drawing/2014/main" id="{022B768C-4EBF-928C-82B8-2D86C122C3D4}"/>
              </a:ext>
            </a:extLst>
          </p:cNvPr>
          <p:cNvPicPr>
            <a:picLocks noChangeAspect="1"/>
          </p:cNvPicPr>
          <p:nvPr/>
        </p:nvPicPr>
        <p:blipFill>
          <a:blip r:embed="rId6"/>
          <a:stretch>
            <a:fillRect/>
          </a:stretch>
        </p:blipFill>
        <p:spPr>
          <a:xfrm>
            <a:off x="535475" y="6333533"/>
            <a:ext cx="634039" cy="219475"/>
          </a:xfrm>
          <a:prstGeom prst="rect">
            <a:avLst/>
          </a:prstGeom>
        </p:spPr>
      </p:pic>
      <p:sp>
        <p:nvSpPr>
          <p:cNvPr id="23" name="Oval 3">
            <a:extLst>
              <a:ext uri="{FF2B5EF4-FFF2-40B4-BE49-F238E27FC236}">
                <a16:creationId xmlns:a16="http://schemas.microsoft.com/office/drawing/2014/main" id="{542731DD-E172-0281-5FF3-AB0E749AF700}"/>
              </a:ext>
            </a:extLst>
          </p:cNvPr>
          <p:cNvSpPr/>
          <p:nvPr/>
        </p:nvSpPr>
        <p:spPr>
          <a:xfrm>
            <a:off x="767176" y="389484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3</a:t>
            </a:r>
            <a:endParaRPr lang="en-GB" dirty="0">
              <a:solidFill>
                <a:schemeClr val="tx1"/>
              </a:solidFill>
            </a:endParaRPr>
          </a:p>
        </p:txBody>
      </p:sp>
    </p:spTree>
    <p:extLst>
      <p:ext uri="{BB962C8B-B14F-4D97-AF65-F5344CB8AC3E}">
        <p14:creationId xmlns:p14="http://schemas.microsoft.com/office/powerpoint/2010/main" val="201871238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ED8A5F-2D41-C01A-44E7-5B1E6C9E3452}"/>
            </a:ext>
          </a:extLst>
        </p:cNvPr>
        <p:cNvGrpSpPr/>
        <p:nvPr/>
      </p:nvGrpSpPr>
      <p:grpSpPr>
        <a:xfrm>
          <a:off x="0" y="0"/>
          <a:ext cx="0" cy="0"/>
          <a:chOff x="0" y="0"/>
          <a:chExt cx="0" cy="0"/>
        </a:xfrm>
      </p:grpSpPr>
      <p:pic>
        <p:nvPicPr>
          <p:cNvPr id="2" name="Paveikslėlis 1">
            <a:extLst>
              <a:ext uri="{FF2B5EF4-FFF2-40B4-BE49-F238E27FC236}">
                <a16:creationId xmlns:a16="http://schemas.microsoft.com/office/drawing/2014/main" id="{23C2C3B6-5D11-361C-215D-57EE3B6FF46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70410"/>
            <a:ext cx="2527816" cy="1470849"/>
          </a:xfrm>
          <a:prstGeom prst="rect">
            <a:avLst/>
          </a:prstGeom>
        </p:spPr>
      </p:pic>
      <p:sp>
        <p:nvSpPr>
          <p:cNvPr id="4" name="Skaidrės numerio vietos rezervavimo ženklas 3">
            <a:extLst>
              <a:ext uri="{FF2B5EF4-FFF2-40B4-BE49-F238E27FC236}">
                <a16:creationId xmlns:a16="http://schemas.microsoft.com/office/drawing/2014/main" id="{F91EAC7B-23D4-7AAD-98DD-4EA7809AF05A}"/>
              </a:ext>
            </a:extLst>
          </p:cNvPr>
          <p:cNvSpPr>
            <a:spLocks noGrp="1"/>
          </p:cNvSpPr>
          <p:nvPr>
            <p:ph type="sldNum" sz="quarter" idx="12"/>
          </p:nvPr>
        </p:nvSpPr>
        <p:spPr>
          <a:xfrm>
            <a:off x="8699090" y="6476134"/>
            <a:ext cx="2743200" cy="365125"/>
          </a:xfrm>
        </p:spPr>
        <p:txBody>
          <a:bodyPr/>
          <a:lstStyle/>
          <a:p>
            <a:fld id="{49EC5416-78B8-4F37-B286-A40543F63F6D}" type="slidenum">
              <a:rPr lang="en-US" smtClean="0"/>
              <a:pPr/>
              <a:t>63</a:t>
            </a:fld>
            <a:endParaRPr lang="en-US" dirty="0"/>
          </a:p>
        </p:txBody>
      </p:sp>
      <p:sp>
        <p:nvSpPr>
          <p:cNvPr id="35" name="Pavadinimas 1">
            <a:extLst>
              <a:ext uri="{FF2B5EF4-FFF2-40B4-BE49-F238E27FC236}">
                <a16:creationId xmlns:a16="http://schemas.microsoft.com/office/drawing/2014/main" id="{F88B48FE-40C5-9260-D4AA-21923ABD36CA}"/>
              </a:ext>
            </a:extLst>
          </p:cNvPr>
          <p:cNvSpPr>
            <a:spLocks noGrp="1"/>
          </p:cNvSpPr>
          <p:nvPr>
            <p:ph type="title"/>
          </p:nvPr>
        </p:nvSpPr>
        <p:spPr>
          <a:xfrm>
            <a:off x="2180254" y="121505"/>
            <a:ext cx="7801946" cy="810627"/>
          </a:xfrm>
        </p:spPr>
        <p:txBody>
          <a:bodyPr>
            <a:noAutofit/>
          </a:bodyPr>
          <a:lstStyle/>
          <a:p>
            <a:pPr algn="ctr"/>
            <a:r>
              <a:rPr lang="lt-LT" sz="3600" b="1" dirty="0"/>
              <a:t>Sutarties sudarymas</a:t>
            </a:r>
            <a:endParaRPr lang="en-US" sz="3600" b="1" dirty="0"/>
          </a:p>
        </p:txBody>
      </p:sp>
      <p:pic>
        <p:nvPicPr>
          <p:cNvPr id="7" name="Paveikslėlis 6">
            <a:extLst>
              <a:ext uri="{FF2B5EF4-FFF2-40B4-BE49-F238E27FC236}">
                <a16:creationId xmlns:a16="http://schemas.microsoft.com/office/drawing/2014/main" id="{7E009DC2-48A3-9F96-7070-B6A1A1D2053F}"/>
              </a:ext>
            </a:extLst>
          </p:cNvPr>
          <p:cNvPicPr>
            <a:picLocks noChangeAspect="1"/>
          </p:cNvPicPr>
          <p:nvPr/>
        </p:nvPicPr>
        <p:blipFill>
          <a:blip r:embed="rId3"/>
          <a:stretch>
            <a:fillRect/>
          </a:stretch>
        </p:blipFill>
        <p:spPr>
          <a:xfrm>
            <a:off x="965200" y="1345638"/>
            <a:ext cx="10701713" cy="4166724"/>
          </a:xfrm>
          <a:prstGeom prst="rect">
            <a:avLst/>
          </a:prstGeom>
        </p:spPr>
      </p:pic>
      <p:pic>
        <p:nvPicPr>
          <p:cNvPr id="11" name="Paveikslėlis 10">
            <a:extLst>
              <a:ext uri="{FF2B5EF4-FFF2-40B4-BE49-F238E27FC236}">
                <a16:creationId xmlns:a16="http://schemas.microsoft.com/office/drawing/2014/main" id="{095E01F1-6756-CF5E-4D96-B350F6EC6A49}"/>
              </a:ext>
            </a:extLst>
          </p:cNvPr>
          <p:cNvPicPr>
            <a:picLocks noChangeAspect="1"/>
          </p:cNvPicPr>
          <p:nvPr/>
        </p:nvPicPr>
        <p:blipFill>
          <a:blip r:embed="rId4"/>
          <a:stretch>
            <a:fillRect/>
          </a:stretch>
        </p:blipFill>
        <p:spPr>
          <a:xfrm>
            <a:off x="299891" y="2037519"/>
            <a:ext cx="634039" cy="219475"/>
          </a:xfrm>
          <a:prstGeom prst="rect">
            <a:avLst/>
          </a:prstGeom>
        </p:spPr>
      </p:pic>
      <p:pic>
        <p:nvPicPr>
          <p:cNvPr id="13" name="Paveikslėlis 12">
            <a:extLst>
              <a:ext uri="{FF2B5EF4-FFF2-40B4-BE49-F238E27FC236}">
                <a16:creationId xmlns:a16="http://schemas.microsoft.com/office/drawing/2014/main" id="{287C208F-A883-861D-EC68-83DEF21C938B}"/>
              </a:ext>
            </a:extLst>
          </p:cNvPr>
          <p:cNvPicPr>
            <a:picLocks noChangeAspect="1"/>
          </p:cNvPicPr>
          <p:nvPr/>
        </p:nvPicPr>
        <p:blipFill>
          <a:blip r:embed="rId4"/>
          <a:stretch>
            <a:fillRect/>
          </a:stretch>
        </p:blipFill>
        <p:spPr>
          <a:xfrm>
            <a:off x="299892" y="2518293"/>
            <a:ext cx="634039" cy="219475"/>
          </a:xfrm>
          <a:prstGeom prst="rect">
            <a:avLst/>
          </a:prstGeom>
        </p:spPr>
      </p:pic>
      <p:pic>
        <p:nvPicPr>
          <p:cNvPr id="15" name="Paveikslėlis 14">
            <a:extLst>
              <a:ext uri="{FF2B5EF4-FFF2-40B4-BE49-F238E27FC236}">
                <a16:creationId xmlns:a16="http://schemas.microsoft.com/office/drawing/2014/main" id="{EC00BCD8-940D-C0E2-E6D2-EA1D2E100C59}"/>
              </a:ext>
            </a:extLst>
          </p:cNvPr>
          <p:cNvPicPr>
            <a:picLocks noChangeAspect="1"/>
          </p:cNvPicPr>
          <p:nvPr/>
        </p:nvPicPr>
        <p:blipFill>
          <a:blip r:embed="rId4"/>
          <a:stretch>
            <a:fillRect/>
          </a:stretch>
        </p:blipFill>
        <p:spPr>
          <a:xfrm>
            <a:off x="299893" y="3061413"/>
            <a:ext cx="634039" cy="219475"/>
          </a:xfrm>
          <a:prstGeom prst="rect">
            <a:avLst/>
          </a:prstGeom>
        </p:spPr>
      </p:pic>
      <p:pic>
        <p:nvPicPr>
          <p:cNvPr id="17" name="Paveikslėlis 16">
            <a:extLst>
              <a:ext uri="{FF2B5EF4-FFF2-40B4-BE49-F238E27FC236}">
                <a16:creationId xmlns:a16="http://schemas.microsoft.com/office/drawing/2014/main" id="{FAAB971D-8EF6-6FFA-AC12-8AE0790C6BEC}"/>
              </a:ext>
            </a:extLst>
          </p:cNvPr>
          <p:cNvPicPr>
            <a:picLocks noChangeAspect="1"/>
          </p:cNvPicPr>
          <p:nvPr/>
        </p:nvPicPr>
        <p:blipFill>
          <a:blip r:embed="rId4"/>
          <a:stretch>
            <a:fillRect/>
          </a:stretch>
        </p:blipFill>
        <p:spPr>
          <a:xfrm>
            <a:off x="306083" y="2817728"/>
            <a:ext cx="634039" cy="219475"/>
          </a:xfrm>
          <a:prstGeom prst="rect">
            <a:avLst/>
          </a:prstGeom>
        </p:spPr>
      </p:pic>
      <p:pic>
        <p:nvPicPr>
          <p:cNvPr id="19" name="Paveikslėlis 18">
            <a:extLst>
              <a:ext uri="{FF2B5EF4-FFF2-40B4-BE49-F238E27FC236}">
                <a16:creationId xmlns:a16="http://schemas.microsoft.com/office/drawing/2014/main" id="{8761C20C-A304-627A-C3E2-B2EF3B794013}"/>
              </a:ext>
            </a:extLst>
          </p:cNvPr>
          <p:cNvPicPr>
            <a:picLocks noChangeAspect="1"/>
          </p:cNvPicPr>
          <p:nvPr/>
        </p:nvPicPr>
        <p:blipFill>
          <a:blip r:embed="rId4"/>
          <a:stretch>
            <a:fillRect/>
          </a:stretch>
        </p:blipFill>
        <p:spPr>
          <a:xfrm>
            <a:off x="299890" y="4262384"/>
            <a:ext cx="634039" cy="219475"/>
          </a:xfrm>
          <a:prstGeom prst="rect">
            <a:avLst/>
          </a:prstGeom>
        </p:spPr>
      </p:pic>
      <p:pic>
        <p:nvPicPr>
          <p:cNvPr id="21" name="Paveikslėlis 20">
            <a:extLst>
              <a:ext uri="{FF2B5EF4-FFF2-40B4-BE49-F238E27FC236}">
                <a16:creationId xmlns:a16="http://schemas.microsoft.com/office/drawing/2014/main" id="{31E62AA7-69A0-F230-EBC6-205F6466004D}"/>
              </a:ext>
            </a:extLst>
          </p:cNvPr>
          <p:cNvPicPr>
            <a:picLocks noChangeAspect="1"/>
          </p:cNvPicPr>
          <p:nvPr/>
        </p:nvPicPr>
        <p:blipFill>
          <a:blip r:embed="rId5"/>
          <a:stretch>
            <a:fillRect/>
          </a:stretch>
        </p:blipFill>
        <p:spPr>
          <a:xfrm>
            <a:off x="2665830" y="5224221"/>
            <a:ext cx="3548180" cy="1164437"/>
          </a:xfrm>
          <a:prstGeom prst="rect">
            <a:avLst/>
          </a:prstGeom>
        </p:spPr>
      </p:pic>
      <p:sp>
        <p:nvSpPr>
          <p:cNvPr id="22" name="Stačiakampis 6">
            <a:extLst>
              <a:ext uri="{FF2B5EF4-FFF2-40B4-BE49-F238E27FC236}">
                <a16:creationId xmlns:a16="http://schemas.microsoft.com/office/drawing/2014/main" id="{03376D8F-C652-DAD2-3E5F-768C39721245}"/>
              </a:ext>
            </a:extLst>
          </p:cNvPr>
          <p:cNvSpPr/>
          <p:nvPr/>
        </p:nvSpPr>
        <p:spPr>
          <a:xfrm flipH="1">
            <a:off x="4724400" y="5842000"/>
            <a:ext cx="934720" cy="54665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31" name="Oval 3">
            <a:extLst>
              <a:ext uri="{FF2B5EF4-FFF2-40B4-BE49-F238E27FC236}">
                <a16:creationId xmlns:a16="http://schemas.microsoft.com/office/drawing/2014/main" id="{D8347C72-89B8-A9E0-8429-3159FCB3CB44}"/>
              </a:ext>
            </a:extLst>
          </p:cNvPr>
          <p:cNvSpPr/>
          <p:nvPr/>
        </p:nvSpPr>
        <p:spPr>
          <a:xfrm>
            <a:off x="10070690" y="477960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4</a:t>
            </a:r>
            <a:endParaRPr lang="en-GB" dirty="0">
              <a:solidFill>
                <a:schemeClr val="tx1"/>
              </a:solidFill>
            </a:endParaRPr>
          </a:p>
        </p:txBody>
      </p:sp>
      <p:sp>
        <p:nvSpPr>
          <p:cNvPr id="37" name="Oval 3">
            <a:extLst>
              <a:ext uri="{FF2B5EF4-FFF2-40B4-BE49-F238E27FC236}">
                <a16:creationId xmlns:a16="http://schemas.microsoft.com/office/drawing/2014/main" id="{4A816D24-EBC5-C3FE-2C53-2C7448019990}"/>
              </a:ext>
            </a:extLst>
          </p:cNvPr>
          <p:cNvSpPr/>
          <p:nvPr/>
        </p:nvSpPr>
        <p:spPr>
          <a:xfrm>
            <a:off x="4214060" y="5566462"/>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5</a:t>
            </a:r>
            <a:endParaRPr lang="en-GB" dirty="0">
              <a:solidFill>
                <a:schemeClr val="tx1"/>
              </a:solidFill>
            </a:endParaRPr>
          </a:p>
        </p:txBody>
      </p:sp>
    </p:spTree>
    <p:extLst>
      <p:ext uri="{BB962C8B-B14F-4D97-AF65-F5344CB8AC3E}">
        <p14:creationId xmlns:p14="http://schemas.microsoft.com/office/powerpoint/2010/main" val="42894028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aveikslėlis 1">
            <a:extLst>
              <a:ext uri="{FF2B5EF4-FFF2-40B4-BE49-F238E27FC236}">
                <a16:creationId xmlns:a16="http://schemas.microsoft.com/office/drawing/2014/main" id="{19EC657F-ABEA-583D-E3C8-A737BCE39C7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70410"/>
            <a:ext cx="2527816" cy="1470849"/>
          </a:xfrm>
          <a:prstGeom prst="rect">
            <a:avLst/>
          </a:prstGeom>
        </p:spPr>
      </p:pic>
      <p:sp>
        <p:nvSpPr>
          <p:cNvPr id="4" name="Skaidrės numerio vietos rezervavimo ženklas 3">
            <a:extLst>
              <a:ext uri="{FF2B5EF4-FFF2-40B4-BE49-F238E27FC236}">
                <a16:creationId xmlns:a16="http://schemas.microsoft.com/office/drawing/2014/main" id="{77C4D180-D756-1325-DC0A-0A839E2FA937}"/>
              </a:ext>
            </a:extLst>
          </p:cNvPr>
          <p:cNvSpPr>
            <a:spLocks noGrp="1"/>
          </p:cNvSpPr>
          <p:nvPr>
            <p:ph type="sldNum" sz="quarter" idx="12"/>
          </p:nvPr>
        </p:nvSpPr>
        <p:spPr>
          <a:xfrm>
            <a:off x="8699090" y="6476134"/>
            <a:ext cx="2743200" cy="365125"/>
          </a:xfrm>
        </p:spPr>
        <p:txBody>
          <a:bodyPr/>
          <a:lstStyle/>
          <a:p>
            <a:fld id="{49EC5416-78B8-4F37-B286-A40543F63F6D}" type="slidenum">
              <a:rPr lang="en-US" smtClean="0"/>
              <a:pPr/>
              <a:t>64</a:t>
            </a:fld>
            <a:endParaRPr lang="en-US" dirty="0"/>
          </a:p>
        </p:txBody>
      </p:sp>
      <p:sp>
        <p:nvSpPr>
          <p:cNvPr id="35" name="Pavadinimas 1">
            <a:extLst>
              <a:ext uri="{FF2B5EF4-FFF2-40B4-BE49-F238E27FC236}">
                <a16:creationId xmlns:a16="http://schemas.microsoft.com/office/drawing/2014/main" id="{E5F69594-C2B6-83BF-D0F1-01A36482B226}"/>
              </a:ext>
            </a:extLst>
          </p:cNvPr>
          <p:cNvSpPr>
            <a:spLocks noGrp="1"/>
          </p:cNvSpPr>
          <p:nvPr>
            <p:ph type="title"/>
          </p:nvPr>
        </p:nvSpPr>
        <p:spPr>
          <a:xfrm>
            <a:off x="2180254" y="121505"/>
            <a:ext cx="7801946" cy="810627"/>
          </a:xfrm>
        </p:spPr>
        <p:txBody>
          <a:bodyPr>
            <a:noAutofit/>
          </a:bodyPr>
          <a:lstStyle/>
          <a:p>
            <a:pPr algn="ctr"/>
            <a:r>
              <a:rPr lang="lt-LT" sz="3600" b="1" dirty="0"/>
              <a:t>Sutarties sudarymas</a:t>
            </a:r>
            <a:endParaRPr lang="en-US" sz="3600" b="1" dirty="0"/>
          </a:p>
        </p:txBody>
      </p:sp>
      <p:pic>
        <p:nvPicPr>
          <p:cNvPr id="9" name="Paveikslėlis 8">
            <a:extLst>
              <a:ext uri="{FF2B5EF4-FFF2-40B4-BE49-F238E27FC236}">
                <a16:creationId xmlns:a16="http://schemas.microsoft.com/office/drawing/2014/main" id="{02572C57-51CE-4B65-4E0B-DF136E42B12B}"/>
              </a:ext>
            </a:extLst>
          </p:cNvPr>
          <p:cNvPicPr>
            <a:picLocks noChangeAspect="1"/>
          </p:cNvPicPr>
          <p:nvPr/>
        </p:nvPicPr>
        <p:blipFill>
          <a:blip r:embed="rId3"/>
          <a:stretch>
            <a:fillRect/>
          </a:stretch>
        </p:blipFill>
        <p:spPr>
          <a:xfrm>
            <a:off x="569338" y="3598921"/>
            <a:ext cx="9942322" cy="3259079"/>
          </a:xfrm>
          <a:prstGeom prst="rect">
            <a:avLst/>
          </a:prstGeom>
        </p:spPr>
      </p:pic>
      <p:pic>
        <p:nvPicPr>
          <p:cNvPr id="11" name="Paveikslėlis 10">
            <a:extLst>
              <a:ext uri="{FF2B5EF4-FFF2-40B4-BE49-F238E27FC236}">
                <a16:creationId xmlns:a16="http://schemas.microsoft.com/office/drawing/2014/main" id="{7FF9C530-7106-C902-7409-ADB2099CE863}"/>
              </a:ext>
            </a:extLst>
          </p:cNvPr>
          <p:cNvPicPr>
            <a:picLocks noChangeAspect="1"/>
          </p:cNvPicPr>
          <p:nvPr/>
        </p:nvPicPr>
        <p:blipFill>
          <a:blip r:embed="rId4"/>
          <a:stretch>
            <a:fillRect/>
          </a:stretch>
        </p:blipFill>
        <p:spPr>
          <a:xfrm>
            <a:off x="569337" y="819590"/>
            <a:ext cx="9942323" cy="2285347"/>
          </a:xfrm>
          <a:prstGeom prst="rect">
            <a:avLst/>
          </a:prstGeom>
        </p:spPr>
      </p:pic>
      <p:sp>
        <p:nvSpPr>
          <p:cNvPr id="12" name="TextBox 11">
            <a:extLst>
              <a:ext uri="{FF2B5EF4-FFF2-40B4-BE49-F238E27FC236}">
                <a16:creationId xmlns:a16="http://schemas.microsoft.com/office/drawing/2014/main" id="{FE36DEAF-8622-99EA-A868-405BFC0FC2C0}"/>
              </a:ext>
            </a:extLst>
          </p:cNvPr>
          <p:cNvSpPr txBox="1"/>
          <p:nvPr/>
        </p:nvSpPr>
        <p:spPr>
          <a:xfrm>
            <a:off x="569337" y="3131976"/>
            <a:ext cx="8747382" cy="369332"/>
          </a:xfrm>
          <a:prstGeom prst="rect">
            <a:avLst/>
          </a:prstGeom>
          <a:solidFill>
            <a:schemeClr val="accent4">
              <a:lumMod val="20000"/>
              <a:lumOff val="80000"/>
            </a:schemeClr>
          </a:solidFill>
        </p:spPr>
        <p:txBody>
          <a:bodyPr wrap="square" lIns="91440" tIns="45720" rIns="91440" bIns="45720" rtlCol="0" anchor="t">
            <a:spAutoFit/>
          </a:bodyPr>
          <a:lstStyle/>
          <a:p>
            <a:r>
              <a:rPr lang="lt-LT" dirty="0"/>
              <a:t>Jeigu pirkimas buvo sudarytas iš kelių dalių, įveskite duomenis kaip </a:t>
            </a:r>
            <a:r>
              <a:rPr lang="lt-LT" dirty="0">
                <a:hlinkClick r:id="rId5" action="ppaction://hlinksldjump"/>
              </a:rPr>
              <a:t>62-63 skaidrėse</a:t>
            </a:r>
            <a:endParaRPr lang="en-US" dirty="0"/>
          </a:p>
        </p:txBody>
      </p:sp>
      <p:pic>
        <p:nvPicPr>
          <p:cNvPr id="17" name="Paveikslėlis 16">
            <a:extLst>
              <a:ext uri="{FF2B5EF4-FFF2-40B4-BE49-F238E27FC236}">
                <a16:creationId xmlns:a16="http://schemas.microsoft.com/office/drawing/2014/main" id="{DB3B9216-EC5B-02D6-3FB6-137CA592BC98}"/>
              </a:ext>
            </a:extLst>
          </p:cNvPr>
          <p:cNvPicPr>
            <a:picLocks noChangeAspect="1"/>
          </p:cNvPicPr>
          <p:nvPr/>
        </p:nvPicPr>
        <p:blipFill>
          <a:blip r:embed="rId6"/>
          <a:stretch>
            <a:fillRect/>
          </a:stretch>
        </p:blipFill>
        <p:spPr>
          <a:xfrm>
            <a:off x="1680339" y="2454357"/>
            <a:ext cx="499915" cy="499915"/>
          </a:xfrm>
          <a:prstGeom prst="rect">
            <a:avLst/>
          </a:prstGeom>
        </p:spPr>
      </p:pic>
      <p:sp>
        <p:nvSpPr>
          <p:cNvPr id="20" name="Oval 3">
            <a:extLst>
              <a:ext uri="{FF2B5EF4-FFF2-40B4-BE49-F238E27FC236}">
                <a16:creationId xmlns:a16="http://schemas.microsoft.com/office/drawing/2014/main" id="{90214424-35C8-B80E-A036-1B4EC85EC758}"/>
              </a:ext>
            </a:extLst>
          </p:cNvPr>
          <p:cNvSpPr/>
          <p:nvPr/>
        </p:nvSpPr>
        <p:spPr>
          <a:xfrm>
            <a:off x="6275271" y="559666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2</a:t>
            </a:r>
            <a:endParaRPr lang="en-GB" dirty="0">
              <a:solidFill>
                <a:schemeClr val="tx1"/>
              </a:solidFill>
            </a:endParaRPr>
          </a:p>
        </p:txBody>
      </p:sp>
    </p:spTree>
    <p:extLst>
      <p:ext uri="{BB962C8B-B14F-4D97-AF65-F5344CB8AC3E}">
        <p14:creationId xmlns:p14="http://schemas.microsoft.com/office/powerpoint/2010/main" val="212124281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8" name="Pavadinimas 1"/>
          <p:cNvSpPr>
            <a:spLocks noGrp="1"/>
          </p:cNvSpPr>
          <p:nvPr>
            <p:ph type="title"/>
          </p:nvPr>
        </p:nvSpPr>
        <p:spPr>
          <a:xfrm>
            <a:off x="856673" y="201212"/>
            <a:ext cx="10515600" cy="1032037"/>
          </a:xfrm>
        </p:spPr>
        <p:txBody>
          <a:bodyPr>
            <a:noAutofit/>
          </a:bodyPr>
          <a:lstStyle/>
          <a:p>
            <a:pPr algn="ctr"/>
            <a:r>
              <a:rPr lang="lt-LT" sz="3600" b="1" dirty="0"/>
              <a:t>Sutarties sudarymas</a:t>
            </a:r>
            <a:endParaRPr lang="en-US" sz="3600" b="1" dirty="0"/>
          </a:p>
        </p:txBody>
      </p:sp>
      <p:pic>
        <p:nvPicPr>
          <p:cNvPr id="7" name="Paveikslėlis 6">
            <a:extLst>
              <a:ext uri="{FF2B5EF4-FFF2-40B4-BE49-F238E27FC236}">
                <a16:creationId xmlns:a16="http://schemas.microsoft.com/office/drawing/2014/main" id="{DA863A29-C98D-9672-E438-C804E3E17D17}"/>
              </a:ext>
            </a:extLst>
          </p:cNvPr>
          <p:cNvPicPr>
            <a:picLocks noChangeAspect="1"/>
          </p:cNvPicPr>
          <p:nvPr/>
        </p:nvPicPr>
        <p:blipFill>
          <a:blip r:embed="rId3"/>
          <a:stretch>
            <a:fillRect/>
          </a:stretch>
        </p:blipFill>
        <p:spPr>
          <a:xfrm>
            <a:off x="592139" y="1233249"/>
            <a:ext cx="10335953" cy="2141989"/>
          </a:xfrm>
          <a:prstGeom prst="rect">
            <a:avLst/>
          </a:prstGeom>
        </p:spPr>
      </p:pic>
      <p:sp>
        <p:nvSpPr>
          <p:cNvPr id="15" name="TextBox 13">
            <a:extLst>
              <a:ext uri="{FF2B5EF4-FFF2-40B4-BE49-F238E27FC236}">
                <a16:creationId xmlns:a16="http://schemas.microsoft.com/office/drawing/2014/main" id="{6FB628BC-D22C-831A-8EEC-A172916DF64B}"/>
              </a:ext>
            </a:extLst>
          </p:cNvPr>
          <p:cNvSpPr txBox="1"/>
          <p:nvPr/>
        </p:nvSpPr>
        <p:spPr>
          <a:xfrm>
            <a:off x="592139" y="3482763"/>
            <a:ext cx="10360827" cy="369332"/>
          </a:xfrm>
          <a:prstGeom prst="rect">
            <a:avLst/>
          </a:prstGeom>
          <a:solidFill>
            <a:schemeClr val="accent4">
              <a:lumMod val="20000"/>
              <a:lumOff val="80000"/>
            </a:schemeClr>
          </a:solid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t-LT" dirty="0">
                <a:ea typeface="Calibri"/>
                <a:cs typeface="Calibri"/>
              </a:rPr>
              <a:t>Užduotį „Eksportuoti pirkimą“ palikite sąraše, jos vykdyti nereikia</a:t>
            </a:r>
            <a:endParaRPr lang="en-US" dirty="0"/>
          </a:p>
        </p:txBody>
      </p:sp>
      <p:sp>
        <p:nvSpPr>
          <p:cNvPr id="12" name="TextBox 11">
            <a:extLst>
              <a:ext uri="{FF2B5EF4-FFF2-40B4-BE49-F238E27FC236}">
                <a16:creationId xmlns:a16="http://schemas.microsoft.com/office/drawing/2014/main" id="{B5BE2D8A-C6AA-67D1-B5C3-A3996CAFBDF6}"/>
              </a:ext>
            </a:extLst>
          </p:cNvPr>
          <p:cNvSpPr txBox="1"/>
          <p:nvPr/>
        </p:nvSpPr>
        <p:spPr>
          <a:xfrm>
            <a:off x="5445760" y="6456733"/>
            <a:ext cx="6136640" cy="400110"/>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EC5416-78B8-4F37-B286-A40543F63F6D}" type="slidenum">
              <a:rPr kumimoji="0" lang="en-US" sz="2000" b="0" i="0" u="none" strike="noStrike" kern="1200" cap="none" spc="0" normalizeH="0" baseline="0" noProof="0" smtClean="0">
                <a:ln>
                  <a:noFill/>
                </a:ln>
                <a:solidFill>
                  <a:srgbClr val="FFC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lang="en-US" dirty="0"/>
          </a:p>
        </p:txBody>
      </p:sp>
      <p:sp>
        <p:nvSpPr>
          <p:cNvPr id="3" name="TextBox 13">
            <a:extLst>
              <a:ext uri="{FF2B5EF4-FFF2-40B4-BE49-F238E27FC236}">
                <a16:creationId xmlns:a16="http://schemas.microsoft.com/office/drawing/2014/main" id="{D7C19FAD-A9DB-759A-AA92-7C6D3CDD5A58}"/>
              </a:ext>
            </a:extLst>
          </p:cNvPr>
          <p:cNvSpPr txBox="1"/>
          <p:nvPr/>
        </p:nvSpPr>
        <p:spPr>
          <a:xfrm>
            <a:off x="592139" y="4065625"/>
            <a:ext cx="10360827" cy="369332"/>
          </a:xfrm>
          <a:prstGeom prst="rect">
            <a:avLst/>
          </a:prstGeom>
          <a:solidFill>
            <a:schemeClr val="accent4">
              <a:lumMod val="20000"/>
              <a:lumOff val="80000"/>
            </a:schemeClr>
          </a:solid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t-LT" dirty="0">
                <a:ea typeface="Calibri"/>
                <a:cs typeface="Calibri"/>
              </a:rPr>
              <a:t>Ką reiškia užduotis „Eksportuoti pirkimą“ žr. šį </a:t>
            </a:r>
            <a:r>
              <a:rPr lang="lt-LT" dirty="0">
                <a:ea typeface="Calibri"/>
                <a:cs typeface="Calibri"/>
                <a:hlinkClick r:id="rId4"/>
              </a:rPr>
              <a:t>DUK</a:t>
            </a:r>
            <a:endParaRPr lang="en-US" dirty="0"/>
          </a:p>
        </p:txBody>
      </p:sp>
    </p:spTree>
    <p:extLst>
      <p:ext uri="{BB962C8B-B14F-4D97-AF65-F5344CB8AC3E}">
        <p14:creationId xmlns:p14="http://schemas.microsoft.com/office/powerpoint/2010/main" val="123198840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6" name="Pavadinimas 3">
            <a:extLst>
              <a:ext uri="{FF2B5EF4-FFF2-40B4-BE49-F238E27FC236}">
                <a16:creationId xmlns:a16="http://schemas.microsoft.com/office/drawing/2014/main" id="{1AE2AFA2-E48A-E1E5-D4CD-C04188C4AEB4}"/>
              </a:ext>
            </a:extLst>
          </p:cNvPr>
          <p:cNvSpPr txBox="1">
            <a:spLocks/>
          </p:cNvSpPr>
          <p:nvPr/>
        </p:nvSpPr>
        <p:spPr>
          <a:xfrm>
            <a:off x="871538" y="1157288"/>
            <a:ext cx="10272712" cy="4714876"/>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t-LT" dirty="0">
                <a:latin typeface="+mn-lt"/>
              </a:rPr>
              <a:t>Dėl papildomai iškilusių klausimų galite kreiptis:</a:t>
            </a:r>
          </a:p>
          <a:p>
            <a:pPr algn="ctr"/>
            <a:endParaRPr lang="lt-LT" dirty="0">
              <a:latin typeface="+mn-lt"/>
            </a:endParaRPr>
          </a:p>
          <a:p>
            <a:pPr algn="ctr"/>
            <a:r>
              <a:rPr lang="lt-LT" dirty="0">
                <a:latin typeface="+mn-lt"/>
              </a:rPr>
              <a:t> el. paštu </a:t>
            </a:r>
            <a:r>
              <a:rPr lang="lt-LT" b="1" dirty="0">
                <a:latin typeface="+mn-lt"/>
                <a:hlinkClick r:id="rId3"/>
              </a:rPr>
              <a:t>pagalba@vpt.lt</a:t>
            </a:r>
            <a:r>
              <a:rPr lang="lt-LT" b="1" dirty="0">
                <a:latin typeface="+mn-lt"/>
              </a:rPr>
              <a:t>  </a:t>
            </a:r>
          </a:p>
          <a:p>
            <a:pPr algn="ctr"/>
            <a:r>
              <a:rPr lang="lt-LT" dirty="0">
                <a:latin typeface="+mn-lt"/>
              </a:rPr>
              <a:t>(darbo dienomis – visą darbo dieną) </a:t>
            </a:r>
          </a:p>
          <a:p>
            <a:pPr algn="ctr"/>
            <a:endParaRPr lang="lt-LT" dirty="0">
              <a:latin typeface="+mn-lt"/>
            </a:endParaRPr>
          </a:p>
          <a:p>
            <a:pPr algn="ctr"/>
            <a:r>
              <a:rPr lang="lt-LT" dirty="0">
                <a:latin typeface="+mn-lt"/>
              </a:rPr>
              <a:t>tel. </a:t>
            </a:r>
            <a:r>
              <a:rPr lang="lt-LT" b="1" dirty="0">
                <a:solidFill>
                  <a:schemeClr val="accent5"/>
                </a:solidFill>
                <a:latin typeface="+mn-lt"/>
              </a:rPr>
              <a:t>+370 5 219 7000 </a:t>
            </a:r>
          </a:p>
          <a:p>
            <a:pPr algn="ctr"/>
            <a:r>
              <a:rPr lang="lt-LT" dirty="0">
                <a:latin typeface="+mn-lt"/>
              </a:rPr>
              <a:t>(darbo dienomis 8 – 12 val.)</a:t>
            </a:r>
            <a:endParaRPr lang="lt-LT" sz="1600" dirty="0">
              <a:latin typeface="+mn-lt"/>
            </a:endParaRPr>
          </a:p>
          <a:p>
            <a:pPr algn="ctr"/>
            <a:endParaRPr lang="en-US" dirty="0"/>
          </a:p>
        </p:txBody>
      </p:sp>
    </p:spTree>
    <p:extLst>
      <p:ext uri="{BB962C8B-B14F-4D97-AF65-F5344CB8AC3E}">
        <p14:creationId xmlns:p14="http://schemas.microsoft.com/office/powerpoint/2010/main" val="9647676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dirty="0"/>
              <a:t>Pirkimo kūrimas</a:t>
            </a:r>
            <a:endParaRPr lang="en-US" sz="3600" b="1" dirty="0"/>
          </a:p>
        </p:txBody>
      </p:sp>
      <p:pic>
        <p:nvPicPr>
          <p:cNvPr id="17" name="Paveikslėlis 16">
            <a:extLst>
              <a:ext uri="{FF2B5EF4-FFF2-40B4-BE49-F238E27FC236}">
                <a16:creationId xmlns:a16="http://schemas.microsoft.com/office/drawing/2014/main" id="{ED8C7A8B-743F-2767-F37A-C946B2D92ECB}"/>
              </a:ext>
            </a:extLst>
          </p:cNvPr>
          <p:cNvPicPr>
            <a:picLocks noChangeAspect="1"/>
          </p:cNvPicPr>
          <p:nvPr/>
        </p:nvPicPr>
        <p:blipFill>
          <a:blip r:embed="rId3"/>
          <a:stretch>
            <a:fillRect/>
          </a:stretch>
        </p:blipFill>
        <p:spPr>
          <a:xfrm>
            <a:off x="608617" y="2952853"/>
            <a:ext cx="4289446" cy="3570746"/>
          </a:xfrm>
          <a:prstGeom prst="rect">
            <a:avLst/>
          </a:prstGeom>
        </p:spPr>
      </p:pic>
      <p:sp>
        <p:nvSpPr>
          <p:cNvPr id="19" name="Rectangle 10">
            <a:extLst>
              <a:ext uri="{FF2B5EF4-FFF2-40B4-BE49-F238E27FC236}">
                <a16:creationId xmlns:a16="http://schemas.microsoft.com/office/drawing/2014/main" id="{CF9F9361-CE94-C7CC-2404-55EB07FA0830}"/>
              </a:ext>
            </a:extLst>
          </p:cNvPr>
          <p:cNvSpPr/>
          <p:nvPr/>
        </p:nvSpPr>
        <p:spPr>
          <a:xfrm>
            <a:off x="4011345" y="6196000"/>
            <a:ext cx="421342" cy="18274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Oval 3">
            <a:extLst>
              <a:ext uri="{FF2B5EF4-FFF2-40B4-BE49-F238E27FC236}">
                <a16:creationId xmlns:a16="http://schemas.microsoft.com/office/drawing/2014/main" id="{6F42BF21-56CE-5EA5-C510-50775D1CCB84}"/>
              </a:ext>
            </a:extLst>
          </p:cNvPr>
          <p:cNvSpPr/>
          <p:nvPr/>
        </p:nvSpPr>
        <p:spPr>
          <a:xfrm>
            <a:off x="3518509" y="5909035"/>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2</a:t>
            </a:r>
            <a:endParaRPr lang="en-GB" dirty="0">
              <a:solidFill>
                <a:schemeClr val="tx1"/>
              </a:solidFill>
            </a:endParaRPr>
          </a:p>
        </p:txBody>
      </p:sp>
      <p:sp>
        <p:nvSpPr>
          <p:cNvPr id="2" name="Slide Number Placeholder 1">
            <a:extLst>
              <a:ext uri="{FF2B5EF4-FFF2-40B4-BE49-F238E27FC236}">
                <a16:creationId xmlns:a16="http://schemas.microsoft.com/office/drawing/2014/main" id="{343241F1-4E7A-49A9-53A4-707E67028901}"/>
              </a:ext>
            </a:extLst>
          </p:cNvPr>
          <p:cNvSpPr>
            <a:spLocks noGrp="1"/>
          </p:cNvSpPr>
          <p:nvPr>
            <p:ph type="sldNum" sz="quarter" idx="12"/>
          </p:nvPr>
        </p:nvSpPr>
        <p:spPr/>
        <p:txBody>
          <a:bodyPr/>
          <a:lstStyle/>
          <a:p>
            <a:fld id="{49EC5416-78B8-4F37-B286-A40543F63F6D}" type="slidenum">
              <a:rPr lang="en-US" smtClean="0"/>
              <a:pPr/>
              <a:t>7</a:t>
            </a:fld>
            <a:endParaRPr lang="en-US" dirty="0"/>
          </a:p>
        </p:txBody>
      </p:sp>
      <p:sp>
        <p:nvSpPr>
          <p:cNvPr id="9" name="Arrow: Right 11">
            <a:extLst>
              <a:ext uri="{FF2B5EF4-FFF2-40B4-BE49-F238E27FC236}">
                <a16:creationId xmlns:a16="http://schemas.microsoft.com/office/drawing/2014/main" id="{81831BB9-DC45-AC26-1440-E3518280EB6E}"/>
              </a:ext>
            </a:extLst>
          </p:cNvPr>
          <p:cNvSpPr/>
          <p:nvPr/>
        </p:nvSpPr>
        <p:spPr>
          <a:xfrm>
            <a:off x="7996" y="2631645"/>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Box 12">
            <a:extLst>
              <a:ext uri="{FF2B5EF4-FFF2-40B4-BE49-F238E27FC236}">
                <a16:creationId xmlns:a16="http://schemas.microsoft.com/office/drawing/2014/main" id="{542A632E-CCA3-5E2F-005B-BB9E11D96360}"/>
              </a:ext>
            </a:extLst>
          </p:cNvPr>
          <p:cNvSpPr txBox="1"/>
          <p:nvPr/>
        </p:nvSpPr>
        <p:spPr>
          <a:xfrm>
            <a:off x="255312" y="6486629"/>
            <a:ext cx="2382419" cy="369332"/>
          </a:xfrm>
          <a:prstGeom prst="rect">
            <a:avLst/>
          </a:prstGeom>
          <a:noFill/>
        </p:spPr>
        <p:txBody>
          <a:bodyPr wrap="square">
            <a:spAutoFit/>
          </a:bodyPr>
          <a:lstStyle/>
          <a:p>
            <a:r>
              <a:rPr lang="lt-LT" dirty="0"/>
              <a:t>Privalomas laukas</a:t>
            </a:r>
            <a:endParaRPr lang="en-US" dirty="0"/>
          </a:p>
        </p:txBody>
      </p:sp>
      <p:sp>
        <p:nvSpPr>
          <p:cNvPr id="14" name="Arrow: Right 11">
            <a:extLst>
              <a:ext uri="{FF2B5EF4-FFF2-40B4-BE49-F238E27FC236}">
                <a16:creationId xmlns:a16="http://schemas.microsoft.com/office/drawing/2014/main" id="{329F0606-EC1B-BAB1-6105-9FEA3FEECDD0}"/>
              </a:ext>
            </a:extLst>
          </p:cNvPr>
          <p:cNvSpPr/>
          <p:nvPr/>
        </p:nvSpPr>
        <p:spPr>
          <a:xfrm>
            <a:off x="2033671" y="6581647"/>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6" name="Paveikslėlis 2" descr="A screenshot of a phone&#10;&#10;AI-generated content may be incorrect.">
            <a:extLst>
              <a:ext uri="{FF2B5EF4-FFF2-40B4-BE49-F238E27FC236}">
                <a16:creationId xmlns:a16="http://schemas.microsoft.com/office/drawing/2014/main" id="{F22AD3F6-D6C4-8065-F8D7-16F716D8EB68}"/>
              </a:ext>
            </a:extLst>
          </p:cNvPr>
          <p:cNvPicPr>
            <a:picLocks noChangeAspect="1"/>
          </p:cNvPicPr>
          <p:nvPr/>
        </p:nvPicPr>
        <p:blipFill>
          <a:blip r:embed="rId4"/>
          <a:stretch>
            <a:fillRect/>
          </a:stretch>
        </p:blipFill>
        <p:spPr>
          <a:xfrm>
            <a:off x="619057" y="1604726"/>
            <a:ext cx="9389731" cy="1294003"/>
          </a:xfrm>
          <a:prstGeom prst="rect">
            <a:avLst/>
          </a:prstGeom>
        </p:spPr>
      </p:pic>
      <p:sp>
        <p:nvSpPr>
          <p:cNvPr id="18" name="Rectangle 10">
            <a:extLst>
              <a:ext uri="{FF2B5EF4-FFF2-40B4-BE49-F238E27FC236}">
                <a16:creationId xmlns:a16="http://schemas.microsoft.com/office/drawing/2014/main" id="{58501F02-B5B0-5CAD-E345-A8772F2B6B1B}"/>
              </a:ext>
            </a:extLst>
          </p:cNvPr>
          <p:cNvSpPr/>
          <p:nvPr/>
        </p:nvSpPr>
        <p:spPr>
          <a:xfrm>
            <a:off x="9464149" y="2629761"/>
            <a:ext cx="406112" cy="264397"/>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Oval 3">
            <a:extLst>
              <a:ext uri="{FF2B5EF4-FFF2-40B4-BE49-F238E27FC236}">
                <a16:creationId xmlns:a16="http://schemas.microsoft.com/office/drawing/2014/main" id="{1B718134-866F-CF30-8414-6F7723A277E6}"/>
              </a:ext>
            </a:extLst>
          </p:cNvPr>
          <p:cNvSpPr/>
          <p:nvPr/>
        </p:nvSpPr>
        <p:spPr>
          <a:xfrm>
            <a:off x="9060436" y="2253630"/>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lt-LT">
                <a:solidFill>
                  <a:schemeClr val="tx1"/>
                </a:solidFill>
              </a:rPr>
              <a:t>1</a:t>
            </a:r>
            <a:endParaRPr lang="en-US"/>
          </a:p>
        </p:txBody>
      </p:sp>
      <p:pic>
        <p:nvPicPr>
          <p:cNvPr id="21" name="Picture 20" descr="A screenshot of a computer&#10;&#10;AI-generated content may be incorrect.">
            <a:extLst>
              <a:ext uri="{FF2B5EF4-FFF2-40B4-BE49-F238E27FC236}">
                <a16:creationId xmlns:a16="http://schemas.microsoft.com/office/drawing/2014/main" id="{B00138F2-53F8-0B0D-1035-A87119EB67CB}"/>
              </a:ext>
            </a:extLst>
          </p:cNvPr>
          <p:cNvPicPr>
            <a:picLocks noChangeAspect="1"/>
          </p:cNvPicPr>
          <p:nvPr/>
        </p:nvPicPr>
        <p:blipFill>
          <a:blip r:embed="rId5"/>
          <a:stretch>
            <a:fillRect/>
          </a:stretch>
        </p:blipFill>
        <p:spPr>
          <a:xfrm>
            <a:off x="4922012" y="3036647"/>
            <a:ext cx="5082829" cy="3070706"/>
          </a:xfrm>
          <a:prstGeom prst="rect">
            <a:avLst/>
          </a:prstGeom>
        </p:spPr>
      </p:pic>
      <p:sp>
        <p:nvSpPr>
          <p:cNvPr id="27" name="Oval 3">
            <a:extLst>
              <a:ext uri="{FF2B5EF4-FFF2-40B4-BE49-F238E27FC236}">
                <a16:creationId xmlns:a16="http://schemas.microsoft.com/office/drawing/2014/main" id="{D9BAF67D-117E-9260-8E8B-89A2378516B7}"/>
              </a:ext>
            </a:extLst>
          </p:cNvPr>
          <p:cNvSpPr/>
          <p:nvPr/>
        </p:nvSpPr>
        <p:spPr>
          <a:xfrm>
            <a:off x="8528079" y="5520836"/>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3</a:t>
            </a:r>
            <a:endParaRPr lang="en-GB" dirty="0">
              <a:solidFill>
                <a:schemeClr val="tx1"/>
              </a:solidFill>
            </a:endParaRPr>
          </a:p>
        </p:txBody>
      </p:sp>
      <p:sp>
        <p:nvSpPr>
          <p:cNvPr id="34" name="TextBox 33">
            <a:extLst>
              <a:ext uri="{FF2B5EF4-FFF2-40B4-BE49-F238E27FC236}">
                <a16:creationId xmlns:a16="http://schemas.microsoft.com/office/drawing/2014/main" id="{1AAD4555-BAE0-2876-D645-E7A3C469030F}"/>
              </a:ext>
            </a:extLst>
          </p:cNvPr>
          <p:cNvSpPr txBox="1"/>
          <p:nvPr/>
        </p:nvSpPr>
        <p:spPr>
          <a:xfrm>
            <a:off x="4895850" y="6241763"/>
            <a:ext cx="5065657" cy="646331"/>
          </a:xfrm>
          <a:prstGeom prst="rect">
            <a:avLst/>
          </a:prstGeom>
          <a:solidFill>
            <a:schemeClr val="accent4">
              <a:lumMod val="20000"/>
              <a:lumOff val="80000"/>
            </a:schemeClr>
          </a:solidFill>
        </p:spPr>
        <p:txBody>
          <a:bodyPr wrap="square" rtlCol="0">
            <a:spAutoFit/>
          </a:bodyPr>
          <a:lstStyle/>
          <a:p>
            <a:r>
              <a:rPr lang="lt-LT" dirty="0"/>
              <a:t>Pirkimas susiejamas su pirkimų suvestinėje esančiu planuojamu pirkimu</a:t>
            </a:r>
            <a:endParaRPr lang="en-US" dirty="0"/>
          </a:p>
        </p:txBody>
      </p:sp>
      <p:cxnSp>
        <p:nvCxnSpPr>
          <p:cNvPr id="35" name="Straight Arrow Connector 2">
            <a:extLst>
              <a:ext uri="{FF2B5EF4-FFF2-40B4-BE49-F238E27FC236}">
                <a16:creationId xmlns:a16="http://schemas.microsoft.com/office/drawing/2014/main" id="{11AAACB7-8548-1122-F00B-EA71D95603CC}"/>
              </a:ext>
            </a:extLst>
          </p:cNvPr>
          <p:cNvCxnSpPr>
            <a:cxnSpLocks/>
          </p:cNvCxnSpPr>
          <p:nvPr/>
        </p:nvCxnSpPr>
        <p:spPr>
          <a:xfrm flipV="1">
            <a:off x="8558993" y="6085019"/>
            <a:ext cx="316359" cy="28200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3" name="Oval 3">
            <a:extLst>
              <a:ext uri="{FF2B5EF4-FFF2-40B4-BE49-F238E27FC236}">
                <a16:creationId xmlns:a16="http://schemas.microsoft.com/office/drawing/2014/main" id="{3FF4E90B-44D6-52D4-92EA-B19AD5035272}"/>
              </a:ext>
            </a:extLst>
          </p:cNvPr>
          <p:cNvSpPr/>
          <p:nvPr/>
        </p:nvSpPr>
        <p:spPr>
          <a:xfrm>
            <a:off x="7442490" y="3433164"/>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lt-LT">
                <a:solidFill>
                  <a:schemeClr val="tx1"/>
                </a:solidFill>
              </a:rPr>
              <a:t>4</a:t>
            </a:r>
            <a:endParaRPr lang="en-US"/>
          </a:p>
        </p:txBody>
      </p:sp>
      <p:sp>
        <p:nvSpPr>
          <p:cNvPr id="3" name="TextBox 2">
            <a:extLst>
              <a:ext uri="{FF2B5EF4-FFF2-40B4-BE49-F238E27FC236}">
                <a16:creationId xmlns:a16="http://schemas.microsoft.com/office/drawing/2014/main" id="{05658104-4B8A-F87E-E83C-25392BCCEE3E}"/>
              </a:ext>
            </a:extLst>
          </p:cNvPr>
          <p:cNvSpPr txBox="1"/>
          <p:nvPr/>
        </p:nvSpPr>
        <p:spPr>
          <a:xfrm>
            <a:off x="375969" y="1069021"/>
            <a:ext cx="9169099" cy="369332"/>
          </a:xfrm>
          <a:prstGeom prst="rect">
            <a:avLst/>
          </a:prstGeom>
          <a:noFill/>
        </p:spPr>
        <p:txBody>
          <a:bodyPr wrap="square" rtlCol="0">
            <a:spAutoFit/>
          </a:bodyPr>
          <a:lstStyle/>
          <a:p>
            <a:pPr algn="ctr"/>
            <a:r>
              <a:rPr lang="lt-LT" dirty="0">
                <a:latin typeface="Aptos"/>
              </a:rPr>
              <a:t>Pirkimo susiejimas su pirkimų suvestinės eilute, kuri buvo panaudota kuriant kitą pirkimą:</a:t>
            </a:r>
          </a:p>
        </p:txBody>
      </p:sp>
    </p:spTree>
    <p:extLst>
      <p:ext uri="{BB962C8B-B14F-4D97-AF65-F5344CB8AC3E}">
        <p14:creationId xmlns:p14="http://schemas.microsoft.com/office/powerpoint/2010/main" val="36778260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aveikslėlis 5">
            <a:extLst>
              <a:ext uri="{FF2B5EF4-FFF2-40B4-BE49-F238E27FC236}">
                <a16:creationId xmlns:a16="http://schemas.microsoft.com/office/drawing/2014/main" id="{31AD185A-91B1-25A8-1CB8-056D5A33A4ED}"/>
              </a:ext>
            </a:extLst>
          </p:cNvPr>
          <p:cNvPicPr>
            <a:picLocks noChangeAspect="1"/>
          </p:cNvPicPr>
          <p:nvPr/>
        </p:nvPicPr>
        <p:blipFill>
          <a:blip r:embed="rId2"/>
          <a:stretch>
            <a:fillRect/>
          </a:stretch>
        </p:blipFill>
        <p:spPr>
          <a:xfrm>
            <a:off x="1269614" y="1011078"/>
            <a:ext cx="10011338" cy="2763432"/>
          </a:xfrm>
          <a:prstGeom prst="rect">
            <a:avLst/>
          </a:prstGeom>
        </p:spPr>
      </p:pic>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dirty="0"/>
              <a:t>Pirkimo kūrimas</a:t>
            </a:r>
            <a:endParaRPr lang="en-US" sz="3600" b="1" dirty="0"/>
          </a:p>
        </p:txBody>
      </p:sp>
      <p:sp>
        <p:nvSpPr>
          <p:cNvPr id="18" name="TextBox 17">
            <a:extLst>
              <a:ext uri="{FF2B5EF4-FFF2-40B4-BE49-F238E27FC236}">
                <a16:creationId xmlns:a16="http://schemas.microsoft.com/office/drawing/2014/main" id="{22511967-4393-0242-0FA9-59C1F9E70AE2}"/>
              </a:ext>
            </a:extLst>
          </p:cNvPr>
          <p:cNvSpPr txBox="1"/>
          <p:nvPr/>
        </p:nvSpPr>
        <p:spPr>
          <a:xfrm>
            <a:off x="1174781" y="5387151"/>
            <a:ext cx="2455003" cy="369332"/>
          </a:xfrm>
          <a:prstGeom prst="rect">
            <a:avLst/>
          </a:prstGeom>
          <a:noFill/>
        </p:spPr>
        <p:txBody>
          <a:bodyPr wrap="square" rtlCol="0">
            <a:spAutoFit/>
          </a:bodyPr>
          <a:lstStyle/>
          <a:p>
            <a:r>
              <a:rPr lang="lt-LT" dirty="0"/>
              <a:t>Privalomi laukai </a:t>
            </a:r>
            <a:endParaRPr lang="en-US" dirty="0"/>
          </a:p>
        </p:txBody>
      </p:sp>
      <p:sp>
        <p:nvSpPr>
          <p:cNvPr id="19" name="Arrow: Right 11">
            <a:extLst>
              <a:ext uri="{FF2B5EF4-FFF2-40B4-BE49-F238E27FC236}">
                <a16:creationId xmlns:a16="http://schemas.microsoft.com/office/drawing/2014/main" id="{75A00CE5-0D58-EEB8-7EA9-7EDA02AC092D}"/>
              </a:ext>
            </a:extLst>
          </p:cNvPr>
          <p:cNvSpPr/>
          <p:nvPr/>
        </p:nvSpPr>
        <p:spPr>
          <a:xfrm>
            <a:off x="556218" y="2819400"/>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Arrow: Right 11">
            <a:extLst>
              <a:ext uri="{FF2B5EF4-FFF2-40B4-BE49-F238E27FC236}">
                <a16:creationId xmlns:a16="http://schemas.microsoft.com/office/drawing/2014/main" id="{905726A6-82EE-4DAF-1F27-73C7403D82E2}"/>
              </a:ext>
            </a:extLst>
          </p:cNvPr>
          <p:cNvSpPr/>
          <p:nvPr/>
        </p:nvSpPr>
        <p:spPr>
          <a:xfrm>
            <a:off x="580669" y="1579465"/>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Arrow: Right 11">
            <a:extLst>
              <a:ext uri="{FF2B5EF4-FFF2-40B4-BE49-F238E27FC236}">
                <a16:creationId xmlns:a16="http://schemas.microsoft.com/office/drawing/2014/main" id="{86669198-86E8-AF5E-B218-991C1E6DDE63}"/>
              </a:ext>
            </a:extLst>
          </p:cNvPr>
          <p:cNvSpPr/>
          <p:nvPr/>
        </p:nvSpPr>
        <p:spPr>
          <a:xfrm>
            <a:off x="2893219" y="5482169"/>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8</a:t>
            </a:fld>
            <a:endParaRPr lang="en-US" dirty="0"/>
          </a:p>
        </p:txBody>
      </p:sp>
      <p:sp>
        <p:nvSpPr>
          <p:cNvPr id="13" name="TextBox 12">
            <a:extLst>
              <a:ext uri="{FF2B5EF4-FFF2-40B4-BE49-F238E27FC236}">
                <a16:creationId xmlns:a16="http://schemas.microsoft.com/office/drawing/2014/main" id="{7D16D7A0-F2ED-E52D-326B-33C4448A5CA9}"/>
              </a:ext>
            </a:extLst>
          </p:cNvPr>
          <p:cNvSpPr txBox="1"/>
          <p:nvPr/>
        </p:nvSpPr>
        <p:spPr>
          <a:xfrm>
            <a:off x="1192615" y="5691087"/>
            <a:ext cx="6536789" cy="369332"/>
          </a:xfrm>
          <a:prstGeom prst="rect">
            <a:avLst/>
          </a:prstGeom>
          <a:noFill/>
        </p:spPr>
        <p:txBody>
          <a:bodyPr wrap="none" rtlCol="0">
            <a:spAutoFit/>
          </a:bodyPr>
          <a:lstStyle/>
          <a:p>
            <a:r>
              <a:rPr lang="lt-LT" dirty="0">
                <a:solidFill>
                  <a:srgbClr val="FF0000"/>
                </a:solidFill>
              </a:rPr>
              <a:t>SVARBU</a:t>
            </a:r>
            <a:r>
              <a:rPr lang="en-US" dirty="0">
                <a:solidFill>
                  <a:srgbClr val="FF0000"/>
                </a:solidFill>
              </a:rPr>
              <a:t>!</a:t>
            </a:r>
            <a:r>
              <a:rPr lang="en-US" dirty="0"/>
              <a:t> </a:t>
            </a:r>
            <a:r>
              <a:rPr lang="lt-LT" dirty="0"/>
              <a:t>Prašome nepildyti laukų, kurie nėra pažymėti rodyklėmis</a:t>
            </a:r>
            <a:endParaRPr lang="en-US" dirty="0"/>
          </a:p>
        </p:txBody>
      </p:sp>
      <p:sp>
        <p:nvSpPr>
          <p:cNvPr id="21" name="TextBox 20">
            <a:extLst>
              <a:ext uri="{FF2B5EF4-FFF2-40B4-BE49-F238E27FC236}">
                <a16:creationId xmlns:a16="http://schemas.microsoft.com/office/drawing/2014/main" id="{E4588928-50C8-3DAB-1BA5-363AC1E4171B}"/>
              </a:ext>
            </a:extLst>
          </p:cNvPr>
          <p:cNvSpPr txBox="1"/>
          <p:nvPr/>
        </p:nvSpPr>
        <p:spPr>
          <a:xfrm>
            <a:off x="1262445" y="3926478"/>
            <a:ext cx="10011338" cy="923330"/>
          </a:xfrm>
          <a:prstGeom prst="rect">
            <a:avLst/>
          </a:prstGeom>
          <a:solidFill>
            <a:schemeClr val="accent4">
              <a:lumMod val="20000"/>
              <a:lumOff val="80000"/>
            </a:schemeClr>
          </a:solidFill>
        </p:spPr>
        <p:txBody>
          <a:bodyPr wrap="square" lIns="91440" tIns="45720" rIns="91440" bIns="45720" rtlCol="0" anchor="t">
            <a:spAutoFit/>
          </a:bodyPr>
          <a:lstStyle/>
          <a:p>
            <a:pPr marL="285750" indent="-285750">
              <a:buFont typeface="Arial" panose="020B0604020202020204" pitchFamily="34" charset="0"/>
              <a:buChar char="•"/>
            </a:pPr>
            <a:r>
              <a:rPr lang="lt-LT" dirty="0"/>
              <a:t>Pasirinkus pirkimų suvestinėje pirkimą, laukas „Pavadinimas“ užpildomas automatiškai. Šis laukas gali būti koreguojamas. </a:t>
            </a:r>
          </a:p>
          <a:p>
            <a:pPr marL="285750" indent="-285750">
              <a:buFont typeface="Arial" panose="020B0604020202020204" pitchFamily="34" charset="0"/>
              <a:buChar char="•"/>
            </a:pPr>
            <a:r>
              <a:rPr lang="lt-LT" dirty="0"/>
              <a:t>Užpildomas pirkimo aprašymo laukas</a:t>
            </a:r>
            <a:endParaRPr lang="en-US" dirty="0"/>
          </a:p>
        </p:txBody>
      </p:sp>
      <p:sp>
        <p:nvSpPr>
          <p:cNvPr id="3" name="Rectangle 10">
            <a:extLst>
              <a:ext uri="{FF2B5EF4-FFF2-40B4-BE49-F238E27FC236}">
                <a16:creationId xmlns:a16="http://schemas.microsoft.com/office/drawing/2014/main" id="{FEA282B9-78BC-1871-779B-1CC8580E9D88}"/>
              </a:ext>
            </a:extLst>
          </p:cNvPr>
          <p:cNvSpPr/>
          <p:nvPr/>
        </p:nvSpPr>
        <p:spPr>
          <a:xfrm>
            <a:off x="1434133" y="1758760"/>
            <a:ext cx="9760975" cy="233084"/>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Rectangle 10">
            <a:extLst>
              <a:ext uri="{FF2B5EF4-FFF2-40B4-BE49-F238E27FC236}">
                <a16:creationId xmlns:a16="http://schemas.microsoft.com/office/drawing/2014/main" id="{672EC011-31E1-C552-1B56-EDB7919B5163}"/>
              </a:ext>
            </a:extLst>
          </p:cNvPr>
          <p:cNvSpPr/>
          <p:nvPr/>
        </p:nvSpPr>
        <p:spPr>
          <a:xfrm>
            <a:off x="1434133" y="2931459"/>
            <a:ext cx="9760975" cy="631444"/>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42396566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95026" y="94444"/>
            <a:ext cx="7801946" cy="810627"/>
          </a:xfrm>
        </p:spPr>
        <p:txBody>
          <a:bodyPr>
            <a:noAutofit/>
          </a:bodyPr>
          <a:lstStyle/>
          <a:p>
            <a:pPr algn="ctr"/>
            <a:r>
              <a:rPr lang="lt-LT" sz="3600" b="1" dirty="0"/>
              <a:t>Pirkimo kūrimas</a:t>
            </a:r>
            <a:endParaRPr lang="en-US" sz="3600" b="1" dirty="0"/>
          </a:p>
        </p:txBody>
      </p:sp>
      <p:sp>
        <p:nvSpPr>
          <p:cNvPr id="4" name="TextBox 3">
            <a:extLst>
              <a:ext uri="{FF2B5EF4-FFF2-40B4-BE49-F238E27FC236}">
                <a16:creationId xmlns:a16="http://schemas.microsoft.com/office/drawing/2014/main" id="{898FE243-B5E7-63E7-6588-350944B65745}"/>
              </a:ext>
            </a:extLst>
          </p:cNvPr>
          <p:cNvSpPr txBox="1"/>
          <p:nvPr/>
        </p:nvSpPr>
        <p:spPr>
          <a:xfrm>
            <a:off x="1033699" y="2498206"/>
            <a:ext cx="10029270" cy="646331"/>
          </a:xfrm>
          <a:prstGeom prst="rect">
            <a:avLst/>
          </a:prstGeom>
          <a:solidFill>
            <a:schemeClr val="accent4">
              <a:lumMod val="20000"/>
              <a:lumOff val="80000"/>
            </a:schemeClr>
          </a:solidFill>
        </p:spPr>
        <p:txBody>
          <a:bodyPr wrap="square" lIns="91440" tIns="45720" rIns="91440" bIns="45720" rtlCol="0" anchor="t">
            <a:spAutoFit/>
          </a:bodyPr>
          <a:lstStyle/>
          <a:p>
            <a:r>
              <a:rPr lang="lt-LT" dirty="0"/>
              <a:t>Pasirinkus pirkimų suvestinėje pirkimą, laukas „Direktyva“ užpildomas automatiškai. Šis laukas gali būti koreguojamas</a:t>
            </a:r>
            <a:endParaRPr lang="en-US" dirty="0">
              <a:cs typeface="Calibri"/>
            </a:endParaRPr>
          </a:p>
        </p:txBody>
      </p:sp>
      <p:sp>
        <p:nvSpPr>
          <p:cNvPr id="5" name="TextBox 4">
            <a:extLst>
              <a:ext uri="{FF2B5EF4-FFF2-40B4-BE49-F238E27FC236}">
                <a16:creationId xmlns:a16="http://schemas.microsoft.com/office/drawing/2014/main" id="{B1EB6315-C9DD-AECD-CE39-8CB7C6358FC7}"/>
              </a:ext>
            </a:extLst>
          </p:cNvPr>
          <p:cNvSpPr txBox="1"/>
          <p:nvPr/>
        </p:nvSpPr>
        <p:spPr>
          <a:xfrm>
            <a:off x="1037033" y="3913792"/>
            <a:ext cx="10010554" cy="369332"/>
          </a:xfrm>
          <a:prstGeom prst="rect">
            <a:avLst/>
          </a:prstGeom>
          <a:solidFill>
            <a:schemeClr val="accent4">
              <a:lumMod val="20000"/>
              <a:lumOff val="80000"/>
            </a:schemeClr>
          </a:solidFill>
        </p:spPr>
        <p:txBody>
          <a:bodyPr wrap="square" rtlCol="0">
            <a:spAutoFit/>
          </a:bodyPr>
          <a:lstStyle/>
          <a:p>
            <a:r>
              <a:rPr lang="lt-LT" dirty="0"/>
              <a:t>Užpildžius lauką „Direktyva“, atsiranda privalomas laukas „Pirkimo būdas“</a:t>
            </a:r>
            <a:endParaRPr lang="en-US" dirty="0"/>
          </a:p>
        </p:txBody>
      </p:sp>
      <p:sp>
        <p:nvSpPr>
          <p:cNvPr id="2" name="Slide Number Placeholder 1">
            <a:extLst>
              <a:ext uri="{FF2B5EF4-FFF2-40B4-BE49-F238E27FC236}">
                <a16:creationId xmlns:a16="http://schemas.microsoft.com/office/drawing/2014/main" id="{01CFB4EE-9018-7F28-78B8-E8EBDE109652}"/>
              </a:ext>
            </a:extLst>
          </p:cNvPr>
          <p:cNvSpPr>
            <a:spLocks noGrp="1"/>
          </p:cNvSpPr>
          <p:nvPr>
            <p:ph type="sldNum" sz="quarter" idx="12"/>
          </p:nvPr>
        </p:nvSpPr>
        <p:spPr/>
        <p:txBody>
          <a:bodyPr/>
          <a:lstStyle/>
          <a:p>
            <a:fld id="{49EC5416-78B8-4F37-B286-A40543F63F6D}" type="slidenum">
              <a:rPr lang="en-US" smtClean="0"/>
              <a:pPr/>
              <a:t>9</a:t>
            </a:fld>
            <a:endParaRPr lang="en-US" dirty="0"/>
          </a:p>
        </p:txBody>
      </p:sp>
      <p:sp>
        <p:nvSpPr>
          <p:cNvPr id="3" name="Arrow: Right 11">
            <a:extLst>
              <a:ext uri="{FF2B5EF4-FFF2-40B4-BE49-F238E27FC236}">
                <a16:creationId xmlns:a16="http://schemas.microsoft.com/office/drawing/2014/main" id="{6C5FEFB8-CC34-F37C-1ACE-D805FF93151D}"/>
              </a:ext>
            </a:extLst>
          </p:cNvPr>
          <p:cNvSpPr/>
          <p:nvPr/>
        </p:nvSpPr>
        <p:spPr>
          <a:xfrm>
            <a:off x="407564" y="717209"/>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Arrow: Right 11">
            <a:extLst>
              <a:ext uri="{FF2B5EF4-FFF2-40B4-BE49-F238E27FC236}">
                <a16:creationId xmlns:a16="http://schemas.microsoft.com/office/drawing/2014/main" id="{0FD0558D-942A-25CC-21A7-9EA0BEA2D11E}"/>
              </a:ext>
            </a:extLst>
          </p:cNvPr>
          <p:cNvSpPr/>
          <p:nvPr/>
        </p:nvSpPr>
        <p:spPr>
          <a:xfrm>
            <a:off x="362598" y="4338289"/>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D1A49B8C-46C0-D4D9-05B2-7D8C6675575E}"/>
              </a:ext>
            </a:extLst>
          </p:cNvPr>
          <p:cNvSpPr txBox="1"/>
          <p:nvPr/>
        </p:nvSpPr>
        <p:spPr>
          <a:xfrm>
            <a:off x="1041849" y="6357067"/>
            <a:ext cx="6096000" cy="369332"/>
          </a:xfrm>
          <a:prstGeom prst="rect">
            <a:avLst/>
          </a:prstGeom>
          <a:noFill/>
        </p:spPr>
        <p:txBody>
          <a:bodyPr wrap="square">
            <a:spAutoFit/>
          </a:bodyPr>
          <a:lstStyle/>
          <a:p>
            <a:r>
              <a:rPr lang="lt-LT" dirty="0"/>
              <a:t>Privalomi laukai</a:t>
            </a:r>
            <a:endParaRPr lang="en-US" dirty="0"/>
          </a:p>
        </p:txBody>
      </p:sp>
      <p:sp>
        <p:nvSpPr>
          <p:cNvPr id="18" name="Arrow: Right 11">
            <a:extLst>
              <a:ext uri="{FF2B5EF4-FFF2-40B4-BE49-F238E27FC236}">
                <a16:creationId xmlns:a16="http://schemas.microsoft.com/office/drawing/2014/main" id="{BEFFFE77-A230-E53F-8BF4-CDF77E0E5FB6}"/>
              </a:ext>
            </a:extLst>
          </p:cNvPr>
          <p:cNvSpPr/>
          <p:nvPr/>
        </p:nvSpPr>
        <p:spPr>
          <a:xfrm>
            <a:off x="2682385" y="6452086"/>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1" name="Straight Arrow Connector 2">
            <a:extLst>
              <a:ext uri="{FF2B5EF4-FFF2-40B4-BE49-F238E27FC236}">
                <a16:creationId xmlns:a16="http://schemas.microsoft.com/office/drawing/2014/main" id="{12FFAA89-A85C-BDF2-0049-3F56CA2F8025}"/>
              </a:ext>
            </a:extLst>
          </p:cNvPr>
          <p:cNvCxnSpPr>
            <a:cxnSpLocks/>
          </p:cNvCxnSpPr>
          <p:nvPr/>
        </p:nvCxnSpPr>
        <p:spPr>
          <a:xfrm flipH="1" flipV="1">
            <a:off x="2609850" y="5444125"/>
            <a:ext cx="2247900" cy="38173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19" name="Picture 18">
            <a:extLst>
              <a:ext uri="{FF2B5EF4-FFF2-40B4-BE49-F238E27FC236}">
                <a16:creationId xmlns:a16="http://schemas.microsoft.com/office/drawing/2014/main" id="{AED4BB17-483B-AC09-93E3-1449516107D5}"/>
              </a:ext>
            </a:extLst>
          </p:cNvPr>
          <p:cNvPicPr>
            <a:picLocks noChangeAspect="1"/>
          </p:cNvPicPr>
          <p:nvPr/>
        </p:nvPicPr>
        <p:blipFill>
          <a:blip r:embed="rId3"/>
          <a:stretch>
            <a:fillRect/>
          </a:stretch>
        </p:blipFill>
        <p:spPr>
          <a:xfrm>
            <a:off x="1021651" y="717209"/>
            <a:ext cx="10041318" cy="1635665"/>
          </a:xfrm>
          <a:prstGeom prst="rect">
            <a:avLst/>
          </a:prstGeom>
        </p:spPr>
      </p:pic>
      <p:sp>
        <p:nvSpPr>
          <p:cNvPr id="15" name="Rectangle 10">
            <a:extLst>
              <a:ext uri="{FF2B5EF4-FFF2-40B4-BE49-F238E27FC236}">
                <a16:creationId xmlns:a16="http://schemas.microsoft.com/office/drawing/2014/main" id="{E7F1B4BF-965A-EBB4-B5B7-48B7985CE85B}"/>
              </a:ext>
            </a:extLst>
          </p:cNvPr>
          <p:cNvSpPr/>
          <p:nvPr/>
        </p:nvSpPr>
        <p:spPr>
          <a:xfrm>
            <a:off x="10810972" y="875546"/>
            <a:ext cx="234240" cy="233084"/>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7" name="Paveikslėlis 16">
            <a:extLst>
              <a:ext uri="{FF2B5EF4-FFF2-40B4-BE49-F238E27FC236}">
                <a16:creationId xmlns:a16="http://schemas.microsoft.com/office/drawing/2014/main" id="{7004EAB7-2AA3-FC15-3DCC-E24747EABD37}"/>
              </a:ext>
            </a:extLst>
          </p:cNvPr>
          <p:cNvPicPr>
            <a:picLocks noChangeAspect="1"/>
          </p:cNvPicPr>
          <p:nvPr/>
        </p:nvPicPr>
        <p:blipFill>
          <a:blip r:embed="rId4"/>
          <a:stretch>
            <a:fillRect/>
          </a:stretch>
        </p:blipFill>
        <p:spPr>
          <a:xfrm>
            <a:off x="1013501" y="4338289"/>
            <a:ext cx="10049468" cy="2074586"/>
          </a:xfrm>
          <a:prstGeom prst="rect">
            <a:avLst/>
          </a:prstGeom>
        </p:spPr>
      </p:pic>
      <p:sp>
        <p:nvSpPr>
          <p:cNvPr id="14" name="Rectangle 10">
            <a:extLst>
              <a:ext uri="{FF2B5EF4-FFF2-40B4-BE49-F238E27FC236}">
                <a16:creationId xmlns:a16="http://schemas.microsoft.com/office/drawing/2014/main" id="{8D9AACCF-7726-10DD-0736-DBCC30CE02C4}"/>
              </a:ext>
            </a:extLst>
          </p:cNvPr>
          <p:cNvSpPr/>
          <p:nvPr/>
        </p:nvSpPr>
        <p:spPr>
          <a:xfrm>
            <a:off x="10810972" y="4496098"/>
            <a:ext cx="284337" cy="277990"/>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Rectangle 10">
            <a:extLst>
              <a:ext uri="{FF2B5EF4-FFF2-40B4-BE49-F238E27FC236}">
                <a16:creationId xmlns:a16="http://schemas.microsoft.com/office/drawing/2014/main" id="{A2D19E74-363B-992E-383F-A4D7E4E45197}"/>
              </a:ext>
            </a:extLst>
          </p:cNvPr>
          <p:cNvSpPr/>
          <p:nvPr/>
        </p:nvSpPr>
        <p:spPr>
          <a:xfrm>
            <a:off x="1021651" y="5199434"/>
            <a:ext cx="914400" cy="22019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521887226"/>
      </p:ext>
    </p:extLst>
  </p:cSld>
  <p:clrMapOvr>
    <a:masterClrMapping/>
  </p:clrMapOvr>
</p:sld>
</file>

<file path=ppt/theme/theme1.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3F6609890774D45AB71C439A41F178C" ma:contentTypeVersion="7" ma:contentTypeDescription="Create a new document." ma:contentTypeScope="" ma:versionID="7fbae126675165fafe50e0bcf5c6004e">
  <xsd:schema xmlns:xsd="http://www.w3.org/2001/XMLSchema" xmlns:xs="http://www.w3.org/2001/XMLSchema" xmlns:p="http://schemas.microsoft.com/office/2006/metadata/properties" xmlns:ns2="994b468e-a809-43ef-a798-31deceb9e172" targetNamespace="http://schemas.microsoft.com/office/2006/metadata/properties" ma:root="true" ma:fieldsID="b2976fa63390ffda2fc0513ae9d2ec1b" ns2:_="">
    <xsd:import namespace="994b468e-a809-43ef-a798-31deceb9e17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4b468e-a809-43ef-a798-31deceb9e17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7C87326-BD66-4135-870F-EF10FF13280A}">
  <ds:schemaRefs>
    <ds:schemaRef ds:uri="http://schemas.microsoft.com/sharepoint/v3/contenttype/forms"/>
  </ds:schemaRefs>
</ds:datastoreItem>
</file>

<file path=customXml/itemProps2.xml><?xml version="1.0" encoding="utf-8"?>
<ds:datastoreItem xmlns:ds="http://schemas.openxmlformats.org/officeDocument/2006/customXml" ds:itemID="{19CCB5AC-D550-45B4-AC72-296DFA990DC3}">
  <ds:schemaRefs>
    <ds:schemaRef ds:uri="http://purl.org/dc/terms/"/>
    <ds:schemaRef ds:uri="http://purl.org/dc/elements/1.1/"/>
    <ds:schemaRef ds:uri="994b468e-a809-43ef-a798-31deceb9e172"/>
    <ds:schemaRef ds:uri="http://purl.org/dc/dcmitype/"/>
    <ds:schemaRef ds:uri="http://schemas.microsoft.com/office/2006/documentManagement/types"/>
    <ds:schemaRef ds:uri="http://schemas.openxmlformats.org/package/2006/metadata/core-properties"/>
    <ds:schemaRef ds:uri="http://www.w3.org/XML/1998/namespace"/>
    <ds:schemaRef ds:uri="http://schemas.microsoft.com/office/infopath/2007/PartnerControls"/>
    <ds:schemaRef ds:uri="http://schemas.microsoft.com/office/2006/metadata/properties"/>
  </ds:schemaRefs>
</ds:datastoreItem>
</file>

<file path=customXml/itemProps3.xml><?xml version="1.0" encoding="utf-8"?>
<ds:datastoreItem xmlns:ds="http://schemas.openxmlformats.org/officeDocument/2006/customXml" ds:itemID="{BFDC07E4-A19C-4A99-91E6-529CD6FDEF3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94b468e-a809-43ef-a798-31deceb9e17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3838</TotalTime>
  <Words>2877</Words>
  <Application>Microsoft Office PowerPoint</Application>
  <PresentationFormat>Widescreen</PresentationFormat>
  <Paragraphs>452</Paragraphs>
  <Slides>66</Slides>
  <Notes>15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66</vt:i4>
      </vt:variant>
    </vt:vector>
  </HeadingPairs>
  <TitlesOfParts>
    <vt:vector size="74" baseType="lpstr">
      <vt:lpstr>Aptos</vt:lpstr>
      <vt:lpstr>Arial</vt:lpstr>
      <vt:lpstr>Calibri</vt:lpstr>
      <vt:lpstr>Calibri Light</vt:lpstr>
      <vt:lpstr>Public Sans</vt:lpstr>
      <vt:lpstr>Times New Roman</vt:lpstr>
      <vt:lpstr>ui-sans-serif</vt:lpstr>
      <vt:lpstr>„Office“ tema</vt:lpstr>
      <vt:lpstr>      Riboto konkurso vykdymas Centrinės viešųjų pirkimų informacinės sistemos (CVP IS) priemonėmis</vt:lpstr>
      <vt:lpstr>PowerPoint Presentation</vt:lpstr>
      <vt:lpstr>Prisijungimas prie CVP IS </vt:lpstr>
      <vt:lpstr>Prisijungimas prie CVP IS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Susipažinimas su paraiškomis</vt:lpstr>
      <vt:lpstr>Susipažinimas su paraiškomis</vt:lpstr>
      <vt:lpstr>Susipažinimas su paraiškomis</vt:lpstr>
      <vt:lpstr>Susipažinimas su paraiškomis</vt:lpstr>
      <vt:lpstr>Susipažinimas su paraiškomis</vt:lpstr>
      <vt:lpstr>Susipažinimas su paraiškomis</vt:lpstr>
      <vt:lpstr>Paraiškų vertinimas</vt:lpstr>
      <vt:lpstr>Paraiškų vertinimas</vt:lpstr>
      <vt:lpstr>Paraiškų vertinimas</vt:lpstr>
      <vt:lpstr>Paraiškų vertinimas</vt:lpstr>
      <vt:lpstr>Paraiškų vertinimas</vt:lpstr>
      <vt:lpstr>Naujo proceso (žingsnio) kūrimas</vt:lpstr>
      <vt:lpstr>Naujo proceso (žingsnio) kūrimas</vt:lpstr>
      <vt:lpstr>Naujo proceso (žingsnio) kūrimas</vt:lpstr>
      <vt:lpstr>Naujo proceso (žingsnio) kūrimas</vt:lpstr>
      <vt:lpstr>PowerPoint Presentation</vt:lpstr>
      <vt:lpstr>PowerPoint Presentation</vt:lpstr>
      <vt:lpstr>Pasiūlymų vertinimas</vt:lpstr>
      <vt:lpstr>Pasiūlymų vertinimas</vt:lpstr>
      <vt:lpstr>Pasiūlymų vertinimas</vt:lpstr>
      <vt:lpstr>Pasiūlymų vertinimas</vt:lpstr>
      <vt:lpstr>Sutarties sudarymas</vt:lpstr>
      <vt:lpstr>Sutarties sudarymas </vt:lpstr>
      <vt:lpstr>Sutarties sudarymas</vt:lpstr>
      <vt:lpstr>Sutarties sudarymas</vt:lpstr>
      <vt:lpstr>Sutarties sudarymas</vt:lpstr>
      <vt:lpstr>Sutarties sudarymas</vt:lpstr>
      <vt:lpstr>Sutarties sudarymas</vt:lpstr>
      <vt:lpstr>Sutarties sudarymas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pateiktis</dc:title>
  <dc:creator>Vaiva Mačiūnė</dc:creator>
  <cp:lastModifiedBy>Lina Romančikaitė-Klingienė</cp:lastModifiedBy>
  <cp:revision>585</cp:revision>
  <dcterms:created xsi:type="dcterms:W3CDTF">2016-01-12T08:28:32Z</dcterms:created>
  <dcterms:modified xsi:type="dcterms:W3CDTF">2026-07-30T19:19:17Z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0x010100C3F6609890774D45AB71C439A41F178C</vt:lpwstr>
  </property>
  <property fmtid="{D5CDD505-2E9C-101B-9397-08002B2CF9AE}" pid="3" name="MediaServiceImageTags">
    <vt:lpwstr/>
  </property>
</Properties>
</file>