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Lst>
  <p:notesMasterIdLst>
    <p:notesMasterId r:id="rId36"/>
  </p:notesMasterIdLst>
  <p:sldIdLst>
    <p:sldId id="256" r:id="rId6"/>
    <p:sldId id="436" r:id="rId7"/>
    <p:sldId id="441" r:id="rId8"/>
    <p:sldId id="440" r:id="rId9"/>
    <p:sldId id="568" r:id="rId10"/>
    <p:sldId id="442" r:id="rId11"/>
    <p:sldId id="496" r:id="rId12"/>
    <p:sldId id="471" r:id="rId13"/>
    <p:sldId id="497" r:id="rId14"/>
    <p:sldId id="498" r:id="rId15"/>
    <p:sldId id="499" r:id="rId16"/>
    <p:sldId id="500" r:id="rId17"/>
    <p:sldId id="501" r:id="rId18"/>
    <p:sldId id="504" r:id="rId19"/>
    <p:sldId id="475" r:id="rId20"/>
    <p:sldId id="503" r:id="rId21"/>
    <p:sldId id="481" r:id="rId22"/>
    <p:sldId id="505" r:id="rId23"/>
    <p:sldId id="495" r:id="rId24"/>
    <p:sldId id="487" r:id="rId25"/>
    <p:sldId id="493" r:id="rId26"/>
    <p:sldId id="494" r:id="rId27"/>
    <p:sldId id="478" r:id="rId28"/>
    <p:sldId id="479" r:id="rId29"/>
    <p:sldId id="506" r:id="rId30"/>
    <p:sldId id="507" r:id="rId31"/>
    <p:sldId id="508" r:id="rId32"/>
    <p:sldId id="509" r:id="rId33"/>
    <p:sldId id="510"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E388E-98D2-F3FC-6E0B-A6DEFDB3E7C8}" v="5" dt="2026-05-20T08:23:43.496"/>
    <p1510:client id="{3BACD879-6CE0-A77C-E329-ED1C2C8B213F}" v="6" dt="2026-05-21T12:16:28.529"/>
    <p1510:client id="{F0FFA8D2-EA08-9860-673D-BE9465E8ACEA}" v="7" dt="2026-05-21T12:12:07.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333" autoAdjust="0"/>
  </p:normalViewPr>
  <p:slideViewPr>
    <p:cSldViewPr snapToGrid="0">
      <p:cViewPr varScale="1">
        <p:scale>
          <a:sx n="59" d="100"/>
          <a:sy n="59" d="100"/>
        </p:scale>
        <p:origin x="95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Šerepėkienė" userId="S::elena.serepekiene@vpt.lt::1165003e-1bc1-4725-a88e-f9337cde254f" providerId="AD" clId="Web-{F0FFA8D2-EA08-9860-673D-BE9465E8ACEA}"/>
    <pc:docChg chg="modSld">
      <pc:chgData name="Elena Šerepėkienė" userId="S::elena.serepekiene@vpt.lt::1165003e-1bc1-4725-a88e-f9337cde254f" providerId="AD" clId="Web-{F0FFA8D2-EA08-9860-673D-BE9465E8ACEA}" dt="2026-05-21T12:12:06.247" v="4" actId="20577"/>
      <pc:docMkLst>
        <pc:docMk/>
      </pc:docMkLst>
      <pc:sldChg chg="modSp">
        <pc:chgData name="Elena Šerepėkienė" userId="S::elena.serepekiene@vpt.lt::1165003e-1bc1-4725-a88e-f9337cde254f" providerId="AD" clId="Web-{F0FFA8D2-EA08-9860-673D-BE9465E8ACEA}" dt="2026-05-21T12:12:06.247" v="4" actId="20577"/>
        <pc:sldMkLst>
          <pc:docMk/>
          <pc:sldMk cId="1838466667" sldId="568"/>
        </pc:sldMkLst>
        <pc:spChg chg="mod">
          <ac:chgData name="Elena Šerepėkienė" userId="S::elena.serepekiene@vpt.lt::1165003e-1bc1-4725-a88e-f9337cde254f" providerId="AD" clId="Web-{F0FFA8D2-EA08-9860-673D-BE9465E8ACEA}" dt="2026-05-21T12:12:06.247" v="4" actId="20577"/>
          <ac:spMkLst>
            <pc:docMk/>
            <pc:sldMk cId="1838466667" sldId="568"/>
            <ac:spMk id="4" creationId="{E0FB8FFC-32D4-5D17-6FB2-99ACBF8B8E96}"/>
          </ac:spMkLst>
        </pc:spChg>
      </pc:sldChg>
    </pc:docChg>
  </pc:docChgLst>
  <pc:docChgLst>
    <pc:chgData name="Elena Šerepėkienė" userId="S::elena.serepekiene@vpt.lt::1165003e-1bc1-4725-a88e-f9337cde254f" providerId="AD" clId="Web-{16EE388E-98D2-F3FC-6E0B-A6DEFDB3E7C8}"/>
    <pc:docChg chg="modSld">
      <pc:chgData name="Elena Šerepėkienė" userId="S::elena.serepekiene@vpt.lt::1165003e-1bc1-4725-a88e-f9337cde254f" providerId="AD" clId="Web-{16EE388E-98D2-F3FC-6E0B-A6DEFDB3E7C8}" dt="2026-05-20T08:23:42.043" v="1" actId="20577"/>
      <pc:docMkLst>
        <pc:docMk/>
      </pc:docMkLst>
      <pc:sldChg chg="modSp">
        <pc:chgData name="Elena Šerepėkienė" userId="S::elena.serepekiene@vpt.lt::1165003e-1bc1-4725-a88e-f9337cde254f" providerId="AD" clId="Web-{16EE388E-98D2-F3FC-6E0B-A6DEFDB3E7C8}" dt="2026-05-20T08:23:42.043" v="1" actId="20577"/>
        <pc:sldMkLst>
          <pc:docMk/>
          <pc:sldMk cId="3155751863" sldId="256"/>
        </pc:sldMkLst>
        <pc:spChg chg="mod">
          <ac:chgData name="Elena Šerepėkienė" userId="S::elena.serepekiene@vpt.lt::1165003e-1bc1-4725-a88e-f9337cde254f" providerId="AD" clId="Web-{16EE388E-98D2-F3FC-6E0B-A6DEFDB3E7C8}" dt="2026-05-20T08:23:42.043" v="1" actId="20577"/>
          <ac:spMkLst>
            <pc:docMk/>
            <pc:sldMk cId="3155751863" sldId="256"/>
            <ac:spMk id="3" creationId="{0C25C5B2-43E3-2C20-C255-40C87B7ED103}"/>
          </ac:spMkLst>
        </pc:spChg>
      </pc:sldChg>
    </pc:docChg>
  </pc:docChgLst>
  <pc:docChgLst>
    <pc:chgData name="Julija Grinko" userId="S::julija.grinko@vpt.lt::36f7ce2c-b187-486d-b390-1bf65379ea8a" providerId="AD" clId="Web-{3BACD879-6CE0-A77C-E329-ED1C2C8B213F}"/>
    <pc:docChg chg="modSld">
      <pc:chgData name="Julija Grinko" userId="S::julija.grinko@vpt.lt::36f7ce2c-b187-486d-b390-1bf65379ea8a" providerId="AD" clId="Web-{3BACD879-6CE0-A77C-E329-ED1C2C8B213F}" dt="2026-05-21T12:16:28.279" v="2" actId="20577"/>
      <pc:docMkLst>
        <pc:docMk/>
      </pc:docMkLst>
      <pc:sldChg chg="modSp">
        <pc:chgData name="Julija Grinko" userId="S::julija.grinko@vpt.lt::36f7ce2c-b187-486d-b390-1bf65379ea8a" providerId="AD" clId="Web-{3BACD879-6CE0-A77C-E329-ED1C2C8B213F}" dt="2026-05-21T12:16:28.279" v="2" actId="20577"/>
        <pc:sldMkLst>
          <pc:docMk/>
          <pc:sldMk cId="1838466667" sldId="568"/>
        </pc:sldMkLst>
        <pc:spChg chg="mod">
          <ac:chgData name="Julija Grinko" userId="S::julija.grinko@vpt.lt::36f7ce2c-b187-486d-b390-1bf65379ea8a" providerId="AD" clId="Web-{3BACD879-6CE0-A77C-E329-ED1C2C8B213F}" dt="2026-05-21T12:16:28.279" v="2" actId="20577"/>
          <ac:spMkLst>
            <pc:docMk/>
            <pc:sldMk cId="1838466667" sldId="568"/>
            <ac:spMk id="4" creationId="{E0FB8FFC-32D4-5D17-6FB2-99ACBF8B8E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83C1CEC2-438D-46D7-B767-1EACDABC8F8C}" type="slidenum">
              <a:rPr lang="en-GB" smtClean="0"/>
              <a:t>24</a:t>
            </a:fld>
            <a:endParaRPr lang="en-GB"/>
          </a:p>
        </p:txBody>
      </p:sp>
    </p:spTree>
    <p:extLst>
      <p:ext uri="{BB962C8B-B14F-4D97-AF65-F5344CB8AC3E}">
        <p14:creationId xmlns:p14="http://schemas.microsoft.com/office/powerpoint/2010/main" val="50294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26B9D071-1170-438C-9B38-2C289A4F1963}"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93069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66C03F64-F36F-48E2-BE23-E6E248A2AF1B}"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32550"/>
            <a:ext cx="2743200" cy="365125"/>
          </a:xfrm>
        </p:spPr>
        <p:txBody>
          <a:bodyPr/>
          <a:lstStyle>
            <a:lvl1pPr>
              <a:defRPr sz="24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112657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E0250C6-CBBE-42ED-A7CA-6389DFBB7034}"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925696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987F3E4-3797-4DC8-8D2D-5D1844D8C31C}"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95882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E08CD84-EE68-4B18-B9A9-AE82EE5B64F4}" type="datetime1">
              <a:rPr lang="en-US" smtClean="0"/>
              <a:t>5/21/2026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01279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1981270-A71A-4ACC-96F6-A2A189409B68}" type="datetime1">
              <a:rPr lang="en-US" smtClean="0"/>
              <a:t>5/21/2026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298523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0EFD994-DC89-485D-A8C6-10D33C8D9D2B}" type="datetime1">
              <a:rPr lang="en-US" smtClean="0"/>
              <a:t>5/21/2026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3486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CA20704-3F23-4374-A75B-126B8E812E99}"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2130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5844034-2C9E-412F-9B5F-CA1EA3BDC1A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73533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088BD37-EE07-4CB8-9026-22E12E2F7966}"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658659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25AACE21-2E89-4596-B3A4-F69305C86E74}"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6623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5/21/2026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5/21/2026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5/21/2026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5/21/2026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1914-2AE5-4E2F-881B-2DD6DAA34576}" type="datetime1">
              <a:rPr lang="en-US" smtClean="0"/>
              <a:t>5/21/2026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6AF00"/>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3991868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bvpd.eviesiejipirkimai.lt/espd-web/filter?lang=l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en-US" sz="4900" b="1" spc="-5" dirty="0">
                <a:cs typeface="Times New Roman" panose="02020603050405020304" pitchFamily="18" charset="0"/>
              </a:rPr>
              <a:t>Economic operator company roles and it‘s management</a:t>
            </a:r>
            <a:endParaRPr lang="en-US"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Valid from</a:t>
            </a:r>
            <a:r>
              <a:rPr lang="lt-LT">
                <a:cs typeface="Calibri"/>
              </a:rPr>
              <a:t> 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10</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48934" y="1027018"/>
            <a:ext cx="10380401"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effectLst/>
                <a:latin typeface="Calibri" panose="020F0502020204030204" pitchFamily="34" charset="0"/>
                <a:ea typeface="Palladio Uralic"/>
                <a:cs typeface="Palladio Uralic"/>
              </a:rPr>
              <a:t>Editing CPV codes of interest</a:t>
            </a:r>
            <a:endParaRPr lang="lt-LT" sz="1800" b="1" dirty="0">
              <a:effectLst/>
              <a:latin typeface="Calibri" panose="020F0502020204030204" pitchFamily="34" charset="0"/>
              <a:ea typeface="Palladio Uralic"/>
              <a:cs typeface="Palladio Uralic"/>
            </a:endParaRP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cs typeface="Calibri" panose="020F0502020204030204" pitchFamily="34" charset="0"/>
              </a:rPr>
              <a:t>In order to set-up or edit the CPV codes associated with the Economic Operator the EO Admin clicks on the “EDIT CPV CODES” option in EO </a:t>
            </a:r>
            <a:r>
              <a:rPr lang="en-US" sz="1800" dirty="0" err="1">
                <a:effectLst/>
                <a:latin typeface="Calibri" panose="020F0502020204030204" pitchFamily="34" charset="0"/>
                <a:ea typeface="Palladio Uralic"/>
                <a:cs typeface="Calibri" panose="020F0502020204030204" pitchFamily="34" charset="0"/>
              </a:rPr>
              <a:t>Organisation</a:t>
            </a:r>
            <a:r>
              <a:rPr lang="en-US" sz="1800" dirty="0">
                <a:effectLst/>
                <a:latin typeface="Calibri" panose="020F0502020204030204" pitchFamily="34" charset="0"/>
                <a:ea typeface="Palladio Uralic"/>
                <a:cs typeface="Calibri" panose="020F0502020204030204" pitchFamily="34" charset="0"/>
              </a:rPr>
              <a:t> management page. This page can be accessed viewing the EO Administration dropdown by selecting EO Management. </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cs typeface="Calibri" panose="020F0502020204030204" pitchFamily="34" charset="0"/>
              </a:rPr>
              <a:t>When the </a:t>
            </a:r>
            <a:r>
              <a:rPr lang="en-US" sz="1800" dirty="0" err="1">
                <a:effectLst/>
                <a:latin typeface="Calibri" panose="020F0502020204030204" pitchFamily="34" charset="0"/>
                <a:ea typeface="Palladio Uralic"/>
                <a:cs typeface="Calibri" panose="020F0502020204030204" pitchFamily="34" charset="0"/>
              </a:rPr>
              <a:t>organisation</a:t>
            </a:r>
            <a:r>
              <a:rPr lang="en-US" sz="1800" dirty="0">
                <a:effectLst/>
                <a:latin typeface="Calibri" panose="020F0502020204030204" pitchFamily="34" charset="0"/>
                <a:ea typeface="Palladio Uralic"/>
                <a:cs typeface="Calibri" panose="020F0502020204030204" pitchFamily="34" charset="0"/>
              </a:rPr>
              <a:t> administrator sets-up their CPV codes of interest, </a:t>
            </a:r>
            <a:r>
              <a:rPr lang="en-US" sz="1800" u="sng" dirty="0">
                <a:effectLst/>
                <a:latin typeface="Calibri" panose="020F0502020204030204" pitchFamily="34" charset="0"/>
                <a:ea typeface="Palladio Uralic"/>
                <a:cs typeface="Calibri" panose="020F0502020204030204" pitchFamily="34" charset="0"/>
              </a:rPr>
              <a:t>only EO admins will receive one overnight email with the list all the Competitions published under a CPV code that they have an interest of. </a:t>
            </a:r>
            <a:r>
              <a:rPr lang="en-US" sz="1800" dirty="0">
                <a:effectLst/>
                <a:latin typeface="Calibri" panose="020F0502020204030204" pitchFamily="34" charset="0"/>
                <a:ea typeface="Palladio Uralic"/>
                <a:cs typeface="Calibri" panose="020F0502020204030204" pitchFamily="34" charset="0"/>
              </a:rPr>
              <a:t>There is an additional alert functionality which is available both for users and admins and it is the CAs of interest, which users can find in their profile information</a:t>
            </a:r>
            <a:r>
              <a:rPr lang="lt-LT" sz="1800" dirty="0">
                <a:effectLst/>
                <a:latin typeface="Calibri" panose="020F0502020204030204" pitchFamily="34" charset="0"/>
                <a:ea typeface="Palladio Uralic"/>
                <a:cs typeface="Calibri" panose="020F0502020204030204" pitchFamily="34" charset="0"/>
              </a:rPr>
              <a:t> (1)</a:t>
            </a:r>
            <a:endParaRPr lang="en-US" sz="1800" dirty="0">
              <a:effectLst/>
              <a:latin typeface="Calibri" panose="020F0502020204030204" pitchFamily="34" charset="0"/>
              <a:ea typeface="Palladio Uralic"/>
              <a:cs typeface="Calibri" panose="020F0502020204030204" pitchFamily="34" charset="0"/>
            </a:endParaRPr>
          </a:p>
        </p:txBody>
      </p:sp>
      <p:pic>
        <p:nvPicPr>
          <p:cNvPr id="5" name="Picture 4">
            <a:extLst>
              <a:ext uri="{FF2B5EF4-FFF2-40B4-BE49-F238E27FC236}">
                <a16:creationId xmlns:a16="http://schemas.microsoft.com/office/drawing/2014/main" id="{90E20A2F-B39D-3686-0DF4-A0B947BE5622}"/>
              </a:ext>
            </a:extLst>
          </p:cNvPr>
          <p:cNvPicPr>
            <a:picLocks noChangeAspect="1"/>
          </p:cNvPicPr>
          <p:nvPr/>
        </p:nvPicPr>
        <p:blipFill>
          <a:blip r:embed="rId2"/>
          <a:srcRect b="30648"/>
          <a:stretch/>
        </p:blipFill>
        <p:spPr>
          <a:xfrm>
            <a:off x="648934" y="3335342"/>
            <a:ext cx="6489203" cy="1721702"/>
          </a:xfrm>
          <a:prstGeom prst="rect">
            <a:avLst/>
          </a:prstGeom>
        </p:spPr>
      </p:pic>
      <p:sp>
        <p:nvSpPr>
          <p:cNvPr id="7" name="Stačiakampis 6">
            <a:extLst>
              <a:ext uri="{FF2B5EF4-FFF2-40B4-BE49-F238E27FC236}">
                <a16:creationId xmlns:a16="http://schemas.microsoft.com/office/drawing/2014/main" id="{158D9BD8-8FBB-BCD0-361E-96568F1FB4C9}"/>
              </a:ext>
            </a:extLst>
          </p:cNvPr>
          <p:cNvSpPr/>
          <p:nvPr/>
        </p:nvSpPr>
        <p:spPr>
          <a:xfrm>
            <a:off x="2037812" y="4092444"/>
            <a:ext cx="1238606" cy="393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3A75212-1648-6686-6186-9AC083F3E5D7}"/>
              </a:ext>
            </a:extLst>
          </p:cNvPr>
          <p:cNvPicPr>
            <a:picLocks noChangeAspect="1"/>
          </p:cNvPicPr>
          <p:nvPr/>
        </p:nvPicPr>
        <p:blipFill>
          <a:blip r:embed="rId3"/>
          <a:stretch>
            <a:fillRect/>
          </a:stretch>
        </p:blipFill>
        <p:spPr>
          <a:xfrm>
            <a:off x="34373" y="5216146"/>
            <a:ext cx="7718323" cy="1474876"/>
          </a:xfrm>
          <a:prstGeom prst="rect">
            <a:avLst/>
          </a:prstGeom>
        </p:spPr>
      </p:pic>
      <p:cxnSp>
        <p:nvCxnSpPr>
          <p:cNvPr id="15" name="Straight Arrow Connector 14">
            <a:extLst>
              <a:ext uri="{FF2B5EF4-FFF2-40B4-BE49-F238E27FC236}">
                <a16:creationId xmlns:a16="http://schemas.microsoft.com/office/drawing/2014/main" id="{15453507-CCFB-83B8-5E55-7D2DA16E526A}"/>
              </a:ext>
            </a:extLst>
          </p:cNvPr>
          <p:cNvCxnSpPr>
            <a:cxnSpLocks/>
          </p:cNvCxnSpPr>
          <p:nvPr/>
        </p:nvCxnSpPr>
        <p:spPr>
          <a:xfrm flipH="1">
            <a:off x="1829068" y="4503174"/>
            <a:ext cx="828047" cy="10127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B5717AC-A038-766C-93A8-E068201D65A0}"/>
              </a:ext>
            </a:extLst>
          </p:cNvPr>
          <p:cNvPicPr>
            <a:picLocks noChangeAspect="1"/>
          </p:cNvPicPr>
          <p:nvPr/>
        </p:nvPicPr>
        <p:blipFill>
          <a:blip r:embed="rId4"/>
          <a:stretch>
            <a:fillRect/>
          </a:stretch>
        </p:blipFill>
        <p:spPr>
          <a:xfrm>
            <a:off x="8059673" y="3037340"/>
            <a:ext cx="3303458" cy="1763837"/>
          </a:xfrm>
          <a:prstGeom prst="rect">
            <a:avLst/>
          </a:prstGeom>
        </p:spPr>
      </p:pic>
      <p:pic>
        <p:nvPicPr>
          <p:cNvPr id="20" name="Picture 19">
            <a:extLst>
              <a:ext uri="{FF2B5EF4-FFF2-40B4-BE49-F238E27FC236}">
                <a16:creationId xmlns:a16="http://schemas.microsoft.com/office/drawing/2014/main" id="{7781149F-2B3A-19BE-386C-C196F4AD2911}"/>
              </a:ext>
            </a:extLst>
          </p:cNvPr>
          <p:cNvPicPr>
            <a:picLocks noChangeAspect="1"/>
          </p:cNvPicPr>
          <p:nvPr/>
        </p:nvPicPr>
        <p:blipFill>
          <a:blip r:embed="rId5"/>
          <a:stretch>
            <a:fillRect/>
          </a:stretch>
        </p:blipFill>
        <p:spPr>
          <a:xfrm>
            <a:off x="8529706" y="4821645"/>
            <a:ext cx="3224797" cy="1414801"/>
          </a:xfrm>
          <a:prstGeom prst="rect">
            <a:avLst/>
          </a:prstGeom>
        </p:spPr>
      </p:pic>
      <p:sp>
        <p:nvSpPr>
          <p:cNvPr id="21" name="Oval 4">
            <a:extLst>
              <a:ext uri="{FF2B5EF4-FFF2-40B4-BE49-F238E27FC236}">
                <a16:creationId xmlns:a16="http://schemas.microsoft.com/office/drawing/2014/main" id="{94ECA197-944A-73F5-D5B0-03181493E900}"/>
              </a:ext>
            </a:extLst>
          </p:cNvPr>
          <p:cNvSpPr/>
          <p:nvPr/>
        </p:nvSpPr>
        <p:spPr>
          <a:xfrm>
            <a:off x="11269871" y="30008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22" name="Straight Arrow Connector 21">
            <a:extLst>
              <a:ext uri="{FF2B5EF4-FFF2-40B4-BE49-F238E27FC236}">
                <a16:creationId xmlns:a16="http://schemas.microsoft.com/office/drawing/2014/main" id="{4C815C99-5687-8A4B-98D1-6ED1965AA486}"/>
              </a:ext>
            </a:extLst>
          </p:cNvPr>
          <p:cNvCxnSpPr>
            <a:cxnSpLocks/>
          </p:cNvCxnSpPr>
          <p:nvPr/>
        </p:nvCxnSpPr>
        <p:spPr>
          <a:xfrm flipH="1">
            <a:off x="9104671" y="4664026"/>
            <a:ext cx="265471" cy="3455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77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CDC61A-3202-8D46-1FD5-5B041C8E2857}"/>
              </a:ext>
            </a:extLst>
          </p:cNvPr>
          <p:cNvSpPr/>
          <p:nvPr/>
        </p:nvSpPr>
        <p:spPr>
          <a:xfrm>
            <a:off x="383458" y="5112774"/>
            <a:ext cx="11208774" cy="1079923"/>
          </a:xfrm>
          <a:prstGeom prst="rect">
            <a:avLst/>
          </a:prstGeom>
          <a:solidFill>
            <a:srgbClr val="FDEA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11</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07928" y="665303"/>
            <a:ext cx="10380401" cy="1754326"/>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800" b="1" dirty="0">
                <a:effectLst/>
                <a:latin typeface="Calibri" panose="020F0502020204030204" pitchFamily="34" charset="0"/>
                <a:ea typeface="Palladio Uralic"/>
                <a:cs typeface="Calibri" panose="020F0502020204030204" pitchFamily="34" charset="0"/>
              </a:rPr>
              <a:t>Please note that you can only select 100 CPV codes in the above screen</a:t>
            </a:r>
            <a:r>
              <a:rPr lang="en-US" sz="1800" dirty="0">
                <a:effectLst/>
                <a:latin typeface="Calibri" panose="020F0502020204030204" pitchFamily="34" charset="0"/>
                <a:ea typeface="Palladio Uralic"/>
                <a:cs typeface="Calibri" panose="020F0502020204030204" pitchFamily="34" charset="0"/>
              </a:rPr>
              <a:t>. This selection then allows to receive automated alerts on the exact CPV codes matching your above selection.</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cs typeface="Calibri" panose="020F0502020204030204" pitchFamily="34" charset="0"/>
              </a:rPr>
              <a:t>The purpose of selecting CPV codes is to allow companies to receive automated email notifications each time a new publication of a </a:t>
            </a:r>
            <a:r>
              <a:rPr lang="en-US" sz="1800" dirty="0" err="1">
                <a:effectLst/>
                <a:latin typeface="Calibri" panose="020F0502020204030204" pitchFamily="34" charset="0"/>
                <a:ea typeface="Palladio Uralic"/>
                <a:cs typeface="Calibri" panose="020F0502020204030204" pitchFamily="34" charset="0"/>
              </a:rPr>
              <a:t>CfT</a:t>
            </a:r>
            <a:r>
              <a:rPr lang="en-US" sz="1800" dirty="0">
                <a:effectLst/>
                <a:latin typeface="Calibri" panose="020F0502020204030204" pitchFamily="34" charset="0"/>
                <a:ea typeface="Palladio Uralic"/>
                <a:cs typeface="Calibri" panose="020F0502020204030204" pitchFamily="34" charset="0"/>
              </a:rPr>
              <a:t> is made on CPV matching the CPV codes selected by the company in their profile. This thus allows companies to automatically be notified on new tender opportunities. The alerts on CPV operate as described in the following:</a:t>
            </a:r>
          </a:p>
        </p:txBody>
      </p:sp>
      <p:sp>
        <p:nvSpPr>
          <p:cNvPr id="6" name="TextBox 5">
            <a:extLst>
              <a:ext uri="{FF2B5EF4-FFF2-40B4-BE49-F238E27FC236}">
                <a16:creationId xmlns:a16="http://schemas.microsoft.com/office/drawing/2014/main" id="{9749BFA9-F9B1-77D3-8881-BF334856C0D5}"/>
              </a:ext>
            </a:extLst>
          </p:cNvPr>
          <p:cNvSpPr txBox="1"/>
          <p:nvPr/>
        </p:nvSpPr>
        <p:spPr>
          <a:xfrm>
            <a:off x="838200" y="2411379"/>
            <a:ext cx="10380401" cy="4247317"/>
          </a:xfrm>
          <a:prstGeom prst="rect">
            <a:avLst/>
          </a:prstGeom>
          <a:noFill/>
        </p:spPr>
        <p:txBody>
          <a:bodyPr wrap="square">
            <a:spAutoFit/>
          </a:bodyPr>
          <a:lstStyle/>
          <a:p>
            <a:pPr marL="342900" lvl="0" indent="-342900" algn="just">
              <a:buFont typeface="Wingdings" panose="05000000000000000000" pitchFamily="2"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Suppliers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 receive business alerts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 published tender notice where: </a:t>
            </a:r>
            <a:endParaRPr lang="lt-L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Both contracting authority and supplier have the same top code (i.e. CA uses 15000000 and EO uses 15000000).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Both contracting authority and supplier have the same sub-code (i.e. CA uses 15131130 and the EO uses 15131130).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If contracting authority has top code and supplier has sub-code from the same top tree (i.e. CA uses 15000000 and the EO uses 15131134)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If supplier has top code and contracting authority has sub-code from the same top tree (i.e. CA uses 15131130 and the EO uses 15000000)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dirty="0">
                <a:solidFill>
                  <a:srgbClr val="000000"/>
                </a:solidFill>
                <a:effectLst/>
                <a:latin typeface="Calibri" panose="020F0502020204030204" pitchFamily="34" charset="0"/>
                <a:ea typeface="Calibri" panose="020F0502020204030204" pitchFamily="34" charset="0"/>
              </a:rPr>
              <a:t>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dirty="0">
                <a:solidFill>
                  <a:srgbClr val="000000"/>
                </a:solidFill>
                <a:effectLst/>
                <a:latin typeface="Calibri" panose="020F0502020204030204" pitchFamily="34" charset="0"/>
                <a:ea typeface="Calibri" panose="020F0502020204030204" pitchFamily="34" charset="0"/>
              </a:rPr>
              <a:t>Registered Suppliers </a:t>
            </a:r>
            <a:r>
              <a:rPr lang="en-GB" sz="1800" b="1" dirty="0">
                <a:solidFill>
                  <a:srgbClr val="000000"/>
                </a:solidFill>
                <a:effectLst/>
                <a:latin typeface="Calibri" panose="020F0502020204030204" pitchFamily="34" charset="0"/>
                <a:ea typeface="Calibri" panose="020F0502020204030204" pitchFamily="34" charset="0"/>
              </a:rPr>
              <a:t>will not receive business alerts </a:t>
            </a:r>
            <a:r>
              <a:rPr lang="en-GB" sz="1800" dirty="0">
                <a:solidFill>
                  <a:srgbClr val="000000"/>
                </a:solidFill>
                <a:effectLst/>
                <a:latin typeface="Calibri" panose="020F0502020204030204" pitchFamily="34" charset="0"/>
                <a:ea typeface="Calibri" panose="020F0502020204030204" pitchFamily="34" charset="0"/>
              </a:rPr>
              <a:t>for a published tender notice where: </a:t>
            </a:r>
            <a:endParaRPr lang="lt-LT" sz="20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rPr>
              <a:t>Contracting authority and supplier have different sub-codes even where it is in the same tree (i.e. CA uses 15131130 and the EO uses 15131134)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dirty="0">
                <a:solidFill>
                  <a:srgbClr val="000000"/>
                </a:solidFill>
                <a:effectLst/>
                <a:latin typeface="Calibri" panose="020F0502020204030204" pitchFamily="34" charset="0"/>
                <a:ea typeface="Calibri" panose="020F0502020204030204" pitchFamily="34" charset="0"/>
              </a:rPr>
              <a:t> </a:t>
            </a:r>
            <a:endParaRPr lang="lt-LT" sz="2000" dirty="0">
              <a:solidFill>
                <a:srgbClr val="000000"/>
              </a:solidFill>
              <a:effectLst/>
              <a:latin typeface="Calibri" panose="020F0502020204030204" pitchFamily="34" charset="0"/>
              <a:ea typeface="Calibri" panose="020F0502020204030204" pitchFamily="34" charset="0"/>
            </a:endParaRPr>
          </a:p>
          <a:p>
            <a:pPr algn="just"/>
            <a:r>
              <a:rPr lang="en-GB" sz="1800" b="1" dirty="0">
                <a:solidFill>
                  <a:srgbClr val="000000"/>
                </a:solidFill>
                <a:effectLst/>
                <a:latin typeface="Calibri" panose="020F0502020204030204" pitchFamily="34" charset="0"/>
                <a:ea typeface="Calibri" panose="020F0502020204030204" pitchFamily="34" charset="0"/>
              </a:rPr>
              <a:t>Note: </a:t>
            </a:r>
            <a:r>
              <a:rPr lang="en-GB" sz="1800" dirty="0">
                <a:solidFill>
                  <a:srgbClr val="000000"/>
                </a:solidFill>
                <a:effectLst/>
                <a:latin typeface="Calibri" panose="020F0502020204030204" pitchFamily="34" charset="0"/>
                <a:ea typeface="Calibri" panose="020F0502020204030204" pitchFamily="34" charset="0"/>
              </a:rPr>
              <a:t>A sub-code is any code below the top one </a:t>
            </a:r>
            <a:endParaRPr lang="lt-LT"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6347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665035"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a:ea typeface="+mn-ea"/>
                <a:cs typeface="+mn-cs"/>
              </a:rPr>
              <a:t>Viewing users registered in the organization</a:t>
            </a:r>
            <a:endParaRPr kumimoji="0" lang="lt-LT" sz="1800" b="1"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rPr>
              <a:t>Selecting the option “</a:t>
            </a:r>
            <a:r>
              <a:rPr lang="en-GB" sz="1800" b="1" dirty="0">
                <a:effectLst/>
                <a:latin typeface="Calibri" panose="020F0502020204030204" pitchFamily="34" charset="0"/>
                <a:ea typeface="Palladio Uralic"/>
              </a:rPr>
              <a:t>VIEW USERS</a:t>
            </a:r>
            <a:r>
              <a:rPr lang="en-GB" sz="1800" dirty="0">
                <a:effectLst/>
                <a:latin typeface="Calibri" panose="020F0502020204030204" pitchFamily="34" charset="0"/>
                <a:ea typeface="Palladio Uralic"/>
              </a:rPr>
              <a:t>” displays all the users registered within the selected Economic Operator organisation</a:t>
            </a:r>
            <a:endParaRPr kumimoji="0" lang="lt-LT" sz="1800" b="1" i="0" u="none" strike="noStrike" kern="1200" cap="none" spc="0" normalizeH="0" baseline="0" noProof="0" dirty="0">
              <a:ln>
                <a:noFill/>
              </a:ln>
              <a:effectLst/>
              <a:uLnTx/>
              <a:uFillTx/>
              <a:latin typeface="Calibri"/>
              <a:ea typeface="+mn-ea"/>
              <a:cs typeface="+mn-cs"/>
            </a:endParaRPr>
          </a:p>
        </p:txBody>
      </p:sp>
      <p:sp>
        <p:nvSpPr>
          <p:cNvPr id="13" name="TextBox 12">
            <a:extLst>
              <a:ext uri="{FF2B5EF4-FFF2-40B4-BE49-F238E27FC236}">
                <a16:creationId xmlns:a16="http://schemas.microsoft.com/office/drawing/2014/main" id="{5A379C54-2DE6-2D4E-3ED6-5BAADC832B7C}"/>
              </a:ext>
            </a:extLst>
          </p:cNvPr>
          <p:cNvSpPr txBox="1"/>
          <p:nvPr/>
        </p:nvSpPr>
        <p:spPr>
          <a:xfrm>
            <a:off x="111984" y="5750100"/>
            <a:ext cx="11255477" cy="923330"/>
          </a:xfrm>
          <a:prstGeom prst="rect">
            <a:avLst/>
          </a:prstGeom>
          <a:noFill/>
        </p:spPr>
        <p:txBody>
          <a:bodyPr wrap="square">
            <a:spAutoFit/>
          </a:bodyPr>
          <a:lstStyle/>
          <a:p>
            <a:r>
              <a:rPr lang="en-US" dirty="0"/>
              <a:t>It should be noted that if the user's status is inactive (i.e., this icon is visible</a:t>
            </a:r>
            <a:r>
              <a:rPr lang="lt-LT" dirty="0"/>
              <a:t>      </a:t>
            </a:r>
            <a:r>
              <a:rPr lang="en-US" dirty="0"/>
              <a:t>), it means that they have not logged into the system and have not entered the unique activation code</a:t>
            </a:r>
            <a:r>
              <a:rPr lang="lt-LT" dirty="0"/>
              <a:t> (</a:t>
            </a:r>
            <a:r>
              <a:rPr lang="lt-LT" dirty="0" err="1"/>
              <a:t>registration</a:t>
            </a:r>
            <a:r>
              <a:rPr lang="lt-LT" dirty="0"/>
              <a:t> </a:t>
            </a:r>
            <a:r>
              <a:rPr lang="lt-LT" dirty="0" err="1"/>
              <a:t>transaction</a:t>
            </a:r>
            <a:r>
              <a:rPr lang="lt-LT" dirty="0"/>
              <a:t> </a:t>
            </a:r>
            <a:r>
              <a:rPr lang="lt-LT" dirty="0" err="1"/>
              <a:t>number</a:t>
            </a:r>
            <a:r>
              <a:rPr lang="lt-LT" dirty="0"/>
              <a:t>)</a:t>
            </a:r>
            <a:r>
              <a:rPr lang="en-US" dirty="0"/>
              <a:t> that they receive by email (immediately after creating their user account)</a:t>
            </a:r>
            <a:endParaRPr lang="lt-LT" dirty="0"/>
          </a:p>
        </p:txBody>
      </p:sp>
      <p:pic>
        <p:nvPicPr>
          <p:cNvPr id="14" name="Picture 13">
            <a:extLst>
              <a:ext uri="{FF2B5EF4-FFF2-40B4-BE49-F238E27FC236}">
                <a16:creationId xmlns:a16="http://schemas.microsoft.com/office/drawing/2014/main" id="{EC30FEDC-1889-B320-C1D4-D6B066645D58}"/>
              </a:ext>
            </a:extLst>
          </p:cNvPr>
          <p:cNvPicPr>
            <a:picLocks noChangeAspect="1"/>
          </p:cNvPicPr>
          <p:nvPr/>
        </p:nvPicPr>
        <p:blipFill>
          <a:blip r:embed="rId2"/>
          <a:srcRect l="24356" t="18120" r="18484" b="11866"/>
          <a:stretch/>
        </p:blipFill>
        <p:spPr>
          <a:xfrm>
            <a:off x="7211988" y="5750100"/>
            <a:ext cx="258930" cy="255639"/>
          </a:xfrm>
          <a:prstGeom prst="rect">
            <a:avLst/>
          </a:prstGeom>
        </p:spPr>
      </p:pic>
      <p:pic>
        <p:nvPicPr>
          <p:cNvPr id="3" name="Picture 2">
            <a:extLst>
              <a:ext uri="{FF2B5EF4-FFF2-40B4-BE49-F238E27FC236}">
                <a16:creationId xmlns:a16="http://schemas.microsoft.com/office/drawing/2014/main" id="{3603CD5F-067B-AD7E-0CDF-F879B74EDC6B}"/>
              </a:ext>
            </a:extLst>
          </p:cNvPr>
          <p:cNvPicPr>
            <a:picLocks noChangeAspect="1"/>
          </p:cNvPicPr>
          <p:nvPr/>
        </p:nvPicPr>
        <p:blipFill>
          <a:blip r:embed="rId3"/>
          <a:srcRect b="30648"/>
          <a:stretch/>
        </p:blipFill>
        <p:spPr>
          <a:xfrm>
            <a:off x="2495122" y="2016693"/>
            <a:ext cx="6489203" cy="1721702"/>
          </a:xfrm>
          <a:prstGeom prst="rect">
            <a:avLst/>
          </a:prstGeom>
        </p:spPr>
      </p:pic>
      <p:sp>
        <p:nvSpPr>
          <p:cNvPr id="5" name="Stačiakampis 6">
            <a:extLst>
              <a:ext uri="{FF2B5EF4-FFF2-40B4-BE49-F238E27FC236}">
                <a16:creationId xmlns:a16="http://schemas.microsoft.com/office/drawing/2014/main" id="{6E5DB96C-218C-C98F-82EF-64D3DC368F51}"/>
              </a:ext>
            </a:extLst>
          </p:cNvPr>
          <p:cNvSpPr/>
          <p:nvPr/>
        </p:nvSpPr>
        <p:spPr>
          <a:xfrm>
            <a:off x="4965290" y="2777556"/>
            <a:ext cx="976878" cy="393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91B939-38A0-2B7C-F5D6-84E6DB73CD34}"/>
              </a:ext>
            </a:extLst>
          </p:cNvPr>
          <p:cNvPicPr>
            <a:picLocks noChangeAspect="1"/>
          </p:cNvPicPr>
          <p:nvPr/>
        </p:nvPicPr>
        <p:blipFill>
          <a:blip r:embed="rId4"/>
          <a:stretch>
            <a:fillRect/>
          </a:stretch>
        </p:blipFill>
        <p:spPr>
          <a:xfrm>
            <a:off x="362360" y="3782254"/>
            <a:ext cx="10515601" cy="1832264"/>
          </a:xfrm>
          <a:prstGeom prst="rect">
            <a:avLst/>
          </a:prstGeom>
        </p:spPr>
      </p:pic>
      <p:cxnSp>
        <p:nvCxnSpPr>
          <p:cNvPr id="17" name="Straight Arrow Connector 16">
            <a:extLst>
              <a:ext uri="{FF2B5EF4-FFF2-40B4-BE49-F238E27FC236}">
                <a16:creationId xmlns:a16="http://schemas.microsoft.com/office/drawing/2014/main" id="{F202B875-4E4C-9C2E-B474-E5C73A0742C6}"/>
              </a:ext>
            </a:extLst>
          </p:cNvPr>
          <p:cNvCxnSpPr>
            <a:cxnSpLocks/>
            <a:stCxn id="5" idx="1"/>
          </p:cNvCxnSpPr>
          <p:nvPr/>
        </p:nvCxnSpPr>
        <p:spPr>
          <a:xfrm flipH="1">
            <a:off x="1268361" y="2974503"/>
            <a:ext cx="3696929" cy="71204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5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665035" cy="397031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In the above screen, the first name, last name, the role and the country of each user are displayed. Furthermore, the current status of each user account is also displayed:</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   </a:t>
            </a:r>
            <a:r>
              <a:rPr lang="lt-LT" sz="1800" dirty="0">
                <a:effectLst/>
                <a:latin typeface="Calibri" panose="020F0502020204030204" pitchFamily="34" charset="0"/>
                <a:ea typeface="Palladio Uralic"/>
              </a:rPr>
              <a:t>           </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panose="020F0502020204030204" pitchFamily="34" charset="0"/>
                <a:ea typeface="Palladio Uralic"/>
              </a:rPr>
              <a:t>         </a:t>
            </a:r>
            <a:r>
              <a:rPr lang="en-US" sz="1800" dirty="0">
                <a:effectLst/>
                <a:latin typeface="Calibri" panose="020F0502020204030204" pitchFamily="34" charset="0"/>
                <a:ea typeface="Palladio Uralic"/>
              </a:rPr>
              <a:t>Active</a:t>
            </a: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  </a:t>
            </a:r>
            <a:r>
              <a:rPr lang="lt-LT" sz="1800" dirty="0">
                <a:effectLst/>
                <a:latin typeface="Calibri" panose="020F0502020204030204" pitchFamily="34" charset="0"/>
                <a:ea typeface="Palladio Uralic"/>
              </a:rPr>
              <a:t>     </a:t>
            </a:r>
            <a:r>
              <a:rPr lang="en-US" sz="1800" dirty="0">
                <a:effectLst/>
                <a:latin typeface="Calibri" panose="020F0502020204030204" pitchFamily="34" charset="0"/>
                <a:ea typeface="Palladio Uralic"/>
              </a:rPr>
              <a:t> </a:t>
            </a:r>
            <a:endParaRPr lang="lt-LT" sz="1800" dirty="0">
              <a:effectLst/>
              <a:latin typeface="Calibri" panose="020F0502020204030204" pitchFamily="34" charset="0"/>
              <a:ea typeface="Palladio Uralic"/>
            </a:endParaRPr>
          </a:p>
          <a:p>
            <a:pPr algn="just">
              <a:defRPr/>
            </a:pPr>
            <a:r>
              <a:rPr lang="lt-LT" dirty="0">
                <a:latin typeface="Calibri" panose="020F0502020204030204" pitchFamily="34" charset="0"/>
                <a:ea typeface="Palladio Uralic"/>
              </a:rPr>
              <a:t>         </a:t>
            </a:r>
            <a:r>
              <a:rPr lang="en-US" sz="1800" dirty="0">
                <a:effectLst/>
                <a:latin typeface="Calibri" panose="020F0502020204030204" pitchFamily="34" charset="0"/>
                <a:ea typeface="Palladio Uralic"/>
              </a:rPr>
              <a:t>Inactive</a:t>
            </a:r>
            <a:r>
              <a:rPr lang="lt-LT" sz="1800" dirty="0">
                <a:effectLst/>
                <a:latin typeface="Calibri" panose="020F0502020204030204" pitchFamily="34" charset="0"/>
                <a:ea typeface="Palladio Uralic"/>
              </a:rPr>
              <a:t> (</a:t>
            </a:r>
            <a:r>
              <a:rPr lang="en-GB" sz="1800" dirty="0">
                <a:effectLst/>
                <a:latin typeface="Calibri" panose="020F0502020204030204" pitchFamily="34" charset="0"/>
                <a:ea typeface="Palladio Uralic"/>
                <a:cs typeface="Calibri" panose="020F0502020204030204" pitchFamily="34" charset="0"/>
              </a:rPr>
              <a:t>In order to activate </a:t>
            </a:r>
            <a:r>
              <a:rPr lang="lt-LT" sz="1800" dirty="0" err="1">
                <a:effectLst/>
                <a:latin typeface="Calibri" panose="020F0502020204030204" pitchFamily="34" charset="0"/>
                <a:ea typeface="Palladio Uralic"/>
                <a:cs typeface="Calibri" panose="020F0502020204030204" pitchFamily="34" charset="0"/>
              </a:rPr>
              <a:t>such</a:t>
            </a:r>
            <a:r>
              <a:rPr lang="en-GB" sz="1800" dirty="0">
                <a:effectLst/>
                <a:latin typeface="Calibri" panose="020F0502020204030204" pitchFamily="34" charset="0"/>
                <a:ea typeface="Palladio Uralic"/>
                <a:cs typeface="Calibri" panose="020F0502020204030204" pitchFamily="34" charset="0"/>
              </a:rPr>
              <a:t> account</a:t>
            </a:r>
            <a:r>
              <a:rPr lang="lt-LT" sz="1800" dirty="0">
                <a:effectLst/>
                <a:latin typeface="Calibri" panose="020F0502020204030204" pitchFamily="34" charset="0"/>
                <a:ea typeface="Palladio Uralic"/>
                <a:cs typeface="Calibri" panose="020F0502020204030204" pitchFamily="34" charset="0"/>
              </a:rPr>
              <a:t>s</a:t>
            </a:r>
            <a:r>
              <a:rPr lang="en-GB" sz="1800" dirty="0">
                <a:effectLst/>
                <a:latin typeface="Calibri" panose="020F0502020204030204" pitchFamily="34" charset="0"/>
                <a:ea typeface="Palladio Uralic"/>
                <a:cs typeface="Calibri" panose="020F0502020204030204" pitchFamily="34" charset="0"/>
              </a:rPr>
              <a:t> the user must provide this number during their first login. Thereafter, the status of the account will be active</a:t>
            </a:r>
            <a:r>
              <a:rPr lang="lt-LT" sz="1800" dirty="0">
                <a:effectLst/>
                <a:latin typeface="Calibri" panose="020F0502020204030204" pitchFamily="34" charset="0"/>
                <a:ea typeface="Palladio Uralic"/>
                <a:cs typeface="Calibri" panose="020F0502020204030204" pitchFamily="34" charset="0"/>
              </a:rPr>
              <a:t>)</a:t>
            </a:r>
            <a:endParaRPr lang="en-US" sz="1800" dirty="0">
              <a:effectLst/>
              <a:latin typeface="Calibri" panose="020F0502020204030204" pitchFamily="34" charset="0"/>
              <a:ea typeface="Palladio Uralic"/>
            </a:endParaRP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  </a:t>
            </a:r>
            <a:r>
              <a:rPr lang="lt-LT" sz="1800" dirty="0">
                <a:effectLst/>
                <a:latin typeface="Calibri" panose="020F0502020204030204" pitchFamily="34" charset="0"/>
                <a:ea typeface="Palladio Uralic"/>
              </a:rPr>
              <a:t>      </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panose="020F0502020204030204" pitchFamily="34" charset="0"/>
                <a:ea typeface="Palladio Uralic"/>
              </a:rPr>
              <a:t>         </a:t>
            </a:r>
            <a:r>
              <a:rPr lang="en-US" sz="1800" dirty="0">
                <a:effectLst/>
                <a:latin typeface="Calibri" panose="020F0502020204030204" pitchFamily="34" charset="0"/>
                <a:ea typeface="Palladio Uralic"/>
              </a:rPr>
              <a:t>Deactivated</a:t>
            </a:r>
          </a:p>
          <a:p>
            <a:pPr marR="0" lvl="0" algn="just" defTabSz="914400" rtl="0" eaLnBrk="1" fontAlgn="auto" latinLnBrk="0" hangingPunct="1">
              <a:lnSpc>
                <a:spcPct val="100000"/>
              </a:lnSpc>
              <a:spcBef>
                <a:spcPts val="0"/>
              </a:spcBef>
              <a:spcAft>
                <a:spcPts val="0"/>
              </a:spcAft>
              <a:buClrTx/>
              <a:buSzTx/>
              <a:tabLst/>
              <a:defRPr/>
            </a:pPr>
            <a:endParaRPr lang="en-US" sz="1800" dirty="0">
              <a:effectLst/>
              <a:latin typeface="Calibri" panose="020F0502020204030204" pitchFamily="34" charset="0"/>
              <a:ea typeface="Palladio Uralic"/>
            </a:endParaRPr>
          </a:p>
          <a:p>
            <a:pPr marR="0" lvl="0" algn="just" defTabSz="9144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Palladio Uralic"/>
              </a:rPr>
              <a:t>De-activate a user: The EO Admin account owner can edit the user accounts and deactivate the accounts of the old users that do not need to use the system anymore. The EO admin can deactivate the accounts by adding a past date or today's date in the "Valid to" field and hit "Save" then the account status will update to "Deactivated"</a:t>
            </a:r>
          </a:p>
        </p:txBody>
      </p:sp>
      <p:pic>
        <p:nvPicPr>
          <p:cNvPr id="6" name="image63.png">
            <a:extLst>
              <a:ext uri="{FF2B5EF4-FFF2-40B4-BE49-F238E27FC236}">
                <a16:creationId xmlns:a16="http://schemas.microsoft.com/office/drawing/2014/main" id="{22DD7FB2-FD38-C92D-266E-1E15043DA34B}"/>
              </a:ext>
            </a:extLst>
          </p:cNvPr>
          <p:cNvPicPr>
            <a:picLocks noChangeAspect="1"/>
          </p:cNvPicPr>
          <p:nvPr/>
        </p:nvPicPr>
        <p:blipFill>
          <a:blip r:embed="rId2" cstate="print"/>
          <a:stretch>
            <a:fillRect/>
          </a:stretch>
        </p:blipFill>
        <p:spPr>
          <a:xfrm>
            <a:off x="847531" y="2135770"/>
            <a:ext cx="352005" cy="391341"/>
          </a:xfrm>
          <a:prstGeom prst="rect">
            <a:avLst/>
          </a:prstGeom>
        </p:spPr>
      </p:pic>
      <p:pic>
        <p:nvPicPr>
          <p:cNvPr id="9" name="image64.png">
            <a:extLst>
              <a:ext uri="{FF2B5EF4-FFF2-40B4-BE49-F238E27FC236}">
                <a16:creationId xmlns:a16="http://schemas.microsoft.com/office/drawing/2014/main" id="{D2A03549-B575-5081-801C-7668193768D4}"/>
              </a:ext>
            </a:extLst>
          </p:cNvPr>
          <p:cNvPicPr>
            <a:picLocks noChangeAspect="1"/>
          </p:cNvPicPr>
          <p:nvPr/>
        </p:nvPicPr>
        <p:blipFill>
          <a:blip r:embed="rId3" cstate="print"/>
          <a:stretch>
            <a:fillRect/>
          </a:stretch>
        </p:blipFill>
        <p:spPr>
          <a:xfrm>
            <a:off x="828869" y="2672886"/>
            <a:ext cx="384728" cy="391342"/>
          </a:xfrm>
          <a:prstGeom prst="rect">
            <a:avLst/>
          </a:prstGeom>
        </p:spPr>
      </p:pic>
      <p:pic>
        <p:nvPicPr>
          <p:cNvPr id="4098" name="image65.jpeg">
            <a:extLst>
              <a:ext uri="{FF2B5EF4-FFF2-40B4-BE49-F238E27FC236}">
                <a16:creationId xmlns:a16="http://schemas.microsoft.com/office/drawing/2014/main" id="{8523AD6C-4B33-1191-D73A-2A0C90281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92" y="3533351"/>
            <a:ext cx="352005" cy="3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65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D4C34-E3C4-F65D-81BC-1DAE52915E63}"/>
              </a:ext>
            </a:extLst>
          </p:cNvPr>
          <p:cNvPicPr>
            <a:picLocks noChangeAspect="1"/>
          </p:cNvPicPr>
          <p:nvPr/>
        </p:nvPicPr>
        <p:blipFill>
          <a:blip r:embed="rId2"/>
          <a:srcRect b="30648"/>
          <a:stretch/>
        </p:blipFill>
        <p:spPr>
          <a:xfrm>
            <a:off x="2495122" y="2016693"/>
            <a:ext cx="6489203" cy="172170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57090" y="1363944"/>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At </a:t>
            </a:r>
            <a:r>
              <a:rPr kumimoji="0" lang="lt-LT" sz="1800" b="1" i="0" u="none" strike="noStrike" kern="1200" cap="none" spc="0" normalizeH="0" baseline="0" noProof="0" dirty="0" err="1">
                <a:ln>
                  <a:noFill/>
                </a:ln>
                <a:effectLst/>
                <a:uLnTx/>
                <a:uFillTx/>
                <a:latin typeface="Calibri"/>
                <a:ea typeface="+mn-ea"/>
                <a:cs typeface="+mn-cs"/>
              </a:rPr>
              <a:t>this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moment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eAttestation</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functionality</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Certificates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unavailable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please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do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not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select</a:t>
            </a:r>
            <a:r>
              <a:rPr kumimoji="0" lang="lt-LT" sz="1800" b="1" i="0" u="none" strike="noStrike" kern="1200" cap="none" spc="0" normalizeH="0" baseline="0" noProof="0" dirty="0">
                <a:ln>
                  <a:noFill/>
                </a:ln>
                <a:effectLst/>
                <a:uLnTx/>
                <a:uFillTx/>
                <a:latin typeface="Calibri"/>
                <a:ea typeface="+mn-ea"/>
                <a:cs typeface="+mn-cs"/>
              </a:rPr>
              <a:t> it </a:t>
            </a:r>
          </a:p>
        </p:txBody>
      </p:sp>
      <p:sp>
        <p:nvSpPr>
          <p:cNvPr id="10" name="Stačiakampis 6">
            <a:extLst>
              <a:ext uri="{FF2B5EF4-FFF2-40B4-BE49-F238E27FC236}">
                <a16:creationId xmlns:a16="http://schemas.microsoft.com/office/drawing/2014/main" id="{17140F98-86A7-A8A5-EC63-DC0EF4AB5106}"/>
              </a:ext>
            </a:extLst>
          </p:cNvPr>
          <p:cNvSpPr/>
          <p:nvPr/>
        </p:nvSpPr>
        <p:spPr>
          <a:xfrm>
            <a:off x="5889524" y="2774617"/>
            <a:ext cx="1061883" cy="336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F0C6330-571D-BA2E-D241-69AE0256AA6C}"/>
              </a:ext>
            </a:extLst>
          </p:cNvPr>
          <p:cNvCxnSpPr>
            <a:cxnSpLocks/>
          </p:cNvCxnSpPr>
          <p:nvPr/>
        </p:nvCxnSpPr>
        <p:spPr>
          <a:xfrm>
            <a:off x="5584723" y="2661440"/>
            <a:ext cx="1789471" cy="52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46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8933B-559A-F583-48EC-D154CC162CEF}"/>
              </a:ext>
            </a:extLst>
          </p:cNvPr>
          <p:cNvPicPr>
            <a:picLocks noChangeAspect="1"/>
          </p:cNvPicPr>
          <p:nvPr/>
        </p:nvPicPr>
        <p:blipFill>
          <a:blip r:embed="rId2"/>
          <a:srcRect b="30648"/>
          <a:stretch/>
        </p:blipFill>
        <p:spPr>
          <a:xfrm>
            <a:off x="2422255" y="2245156"/>
            <a:ext cx="6489203" cy="172170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15</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marL="285750" indent="-285750" algn="just">
              <a:buFont typeface="Arial" panose="020B0604020202020204" pitchFamily="34" charset="0"/>
              <a:buChar char="•"/>
              <a:defRPr/>
            </a:pPr>
            <a:r>
              <a:rPr kumimoji="0" lang="lt-LT" sz="1800" b="1" i="0" u="none" strike="noStrike" kern="1200" cap="none" spc="0" normalizeH="0" baseline="0" noProof="0" dirty="0">
                <a:ln>
                  <a:noFill/>
                </a:ln>
                <a:effectLst/>
                <a:uLnTx/>
                <a:uFillTx/>
                <a:latin typeface="Calibri"/>
                <a:ea typeface="+mn-ea"/>
                <a:cs typeface="+mn-cs"/>
              </a:rPr>
              <a:t>ESPD. At </a:t>
            </a:r>
            <a:r>
              <a:rPr kumimoji="0" lang="lt-LT" sz="1800" b="1" i="0" u="none" strike="noStrike" kern="1200" cap="none" spc="0" normalizeH="0" baseline="0" noProof="0" dirty="0" err="1">
                <a:ln>
                  <a:noFill/>
                </a:ln>
                <a:effectLst/>
                <a:uLnTx/>
                <a:uFillTx/>
                <a:latin typeface="Calibri"/>
                <a:ea typeface="+mn-ea"/>
                <a:cs typeface="+mn-cs"/>
              </a:rPr>
              <a:t>this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moment</a:t>
            </a:r>
            <a:r>
              <a:rPr kumimoji="0" lang="lt-LT" sz="1800" b="1" i="0" u="none" strike="noStrike" kern="1200" cap="none" spc="0" normalizeH="0" baseline="0" noProof="0" dirty="0">
                <a:ln>
                  <a:noFill/>
                </a:ln>
                <a:effectLst/>
                <a:uLnTx/>
                <a:uFillTx/>
                <a:latin typeface="Calibri"/>
                <a:ea typeface="+mn-ea"/>
                <a:cs typeface="+mn-cs"/>
              </a:rPr>
              <a:t> ESPD </a:t>
            </a:r>
            <a:r>
              <a:rPr kumimoji="0" lang="lt-LT" sz="1800" b="1" i="0" u="none" strike="noStrike" kern="1200" cap="none" spc="0" normalizeH="0" baseline="0" noProof="0" dirty="0" err="1">
                <a:ln>
                  <a:noFill/>
                </a:ln>
                <a:effectLst/>
                <a:uLnTx/>
                <a:uFillTx/>
                <a:latin typeface="Calibri"/>
                <a:ea typeface="+mn-ea"/>
                <a:cs typeface="+mn-cs"/>
              </a:rPr>
              <a:t>functionality</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is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unavailable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please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do</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not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select</a:t>
            </a:r>
            <a:r>
              <a:rPr kumimoji="0" lang="lt-LT" sz="1800" b="1" i="0" u="none" strike="noStrike" kern="1200" cap="none" spc="0" normalizeH="0" baseline="0" noProof="0" dirty="0">
                <a:ln>
                  <a:noFill/>
                </a:ln>
                <a:effectLst/>
                <a:uLnTx/>
                <a:uFillTx/>
                <a:latin typeface="Calibri"/>
                <a:ea typeface="+mn-ea"/>
                <a:cs typeface="+mn-cs"/>
              </a:rPr>
              <a:t> it. </a:t>
            </a:r>
            <a:r>
              <a:rPr kumimoji="0" lang="lt-LT" sz="1800" b="1" i="0" u="none" strike="noStrike" kern="1200" cap="none" spc="0" normalizeH="0" baseline="0" noProof="0" dirty="0" err="1">
                <a:ln>
                  <a:noFill/>
                </a:ln>
                <a:effectLst/>
                <a:uLnTx/>
                <a:uFillTx/>
                <a:latin typeface="Calibri"/>
                <a:ea typeface="+mn-ea"/>
                <a:cs typeface="+mn-cs"/>
              </a:rPr>
              <a:t>For</a:t>
            </a:r>
            <a:r>
              <a:rPr kumimoji="0" lang="lt-LT" sz="1800" b="1" i="0" u="none" strike="noStrike" kern="1200" cap="none" spc="0" normalizeH="0" baseline="0" noProof="0" dirty="0">
                <a:ln>
                  <a:noFill/>
                </a:ln>
                <a:effectLst/>
                <a:uLnTx/>
                <a:uFillTx/>
                <a:latin typeface="Calibri"/>
                <a:ea typeface="+mn-ea"/>
                <a:cs typeface="+mn-cs"/>
              </a:rPr>
              <a:t> ESPD </a:t>
            </a:r>
            <a:r>
              <a:rPr kumimoji="0" lang="lt-LT" sz="1800" b="1" i="0" u="none" strike="noStrike" kern="1200" cap="none" spc="0" normalizeH="0" baseline="0" noProof="0" dirty="0" err="1">
                <a:ln>
                  <a:noFill/>
                </a:ln>
                <a:effectLst/>
                <a:uLnTx/>
                <a:uFillTx/>
                <a:latin typeface="Calibri"/>
                <a:ea typeface="+mn-ea"/>
                <a:cs typeface="+mn-cs"/>
              </a:rPr>
              <a:t>creation</a:t>
            </a:r>
            <a:r>
              <a:rPr kumimoji="0" lang="lt-LT" sz="1800" b="1" i="0" u="none" strike="noStrike" kern="1200" cap="none" spc="0" normalizeH="0" baseline="0" noProof="0" dirty="0">
                <a:ln>
                  <a:noFill/>
                </a:ln>
                <a:effectLst/>
                <a:uLnTx/>
                <a:uFillTx/>
                <a:latin typeface="Calibri"/>
                <a:ea typeface="+mn-ea"/>
                <a:cs typeface="+mn-cs"/>
              </a:rPr>
              <a:t> EO </a:t>
            </a:r>
            <a:r>
              <a:rPr kumimoji="0" lang="lt-LT" sz="1800" b="1" i="0" u="none" strike="noStrike" kern="1200" cap="none" spc="0" normalizeH="0" baseline="0" noProof="0" dirty="0" err="1">
                <a:ln>
                  <a:noFill/>
                </a:ln>
                <a:effectLst/>
                <a:uLnTx/>
                <a:uFillTx/>
                <a:latin typeface="Calibri"/>
                <a:ea typeface="+mn-ea"/>
                <a:cs typeface="+mn-cs"/>
              </a:rPr>
              <a:t>should</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use</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this</a:t>
            </a:r>
            <a:r>
              <a:rPr kumimoji="0" lang="lt-LT" sz="1800" b="1" i="0" u="none" strike="noStrike" kern="1200" cap="none" spc="0" normalizeH="0" baseline="0" noProof="0" dirty="0">
                <a:ln>
                  <a:noFill/>
                </a:ln>
                <a:effectLst/>
                <a:uLnTx/>
                <a:uFillTx/>
                <a:latin typeface="Calibri"/>
                <a:ea typeface="+mn-ea"/>
                <a:cs typeface="+mn-cs"/>
              </a:rPr>
              <a:t> link </a:t>
            </a:r>
            <a:r>
              <a:rPr lang="lt-LT" dirty="0">
                <a:ea typeface="+mn-lt"/>
                <a:cs typeface="+mn-lt"/>
                <a:hlinkClick r:id="rId3"/>
              </a:rPr>
              <a:t>https://ebvpd.eviesiejipirkimai.lt/espd-web/filter?lang=lt</a:t>
            </a:r>
            <a:r>
              <a:rPr lang="lt-LT" dirty="0">
                <a:ea typeface="+mn-lt"/>
                <a:cs typeface="+mn-lt"/>
              </a:rPr>
              <a:t> </a:t>
            </a:r>
            <a:endParaRPr kumimoji="0" lang="lt-LT" sz="1800" b="1"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lt-LT" sz="1800" b="1"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6807442" y="3016490"/>
            <a:ext cx="609601" cy="29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8515349-4011-06E0-148A-36237541B5E5}"/>
              </a:ext>
            </a:extLst>
          </p:cNvPr>
          <p:cNvCxnSpPr>
            <a:cxnSpLocks/>
          </p:cNvCxnSpPr>
          <p:nvPr/>
        </p:nvCxnSpPr>
        <p:spPr>
          <a:xfrm>
            <a:off x="6649000" y="2937722"/>
            <a:ext cx="926484" cy="456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93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0ED110D-74BD-88E0-7445-C86F2B73BEF4}"/>
              </a:ext>
            </a:extLst>
          </p:cNvPr>
          <p:cNvPicPr>
            <a:picLocks noChangeAspect="1"/>
          </p:cNvPicPr>
          <p:nvPr/>
        </p:nvPicPr>
        <p:blipFill>
          <a:blip r:embed="rId2"/>
          <a:stretch>
            <a:fillRect/>
          </a:stretch>
        </p:blipFill>
        <p:spPr>
          <a:xfrm>
            <a:off x="1140542" y="3568424"/>
            <a:ext cx="8752622" cy="3289576"/>
          </a:xfrm>
          <a:prstGeom prst="rect">
            <a:avLst/>
          </a:prstGeom>
        </p:spPr>
      </p:pic>
      <p:pic>
        <p:nvPicPr>
          <p:cNvPr id="9" name="Picture 8">
            <a:extLst>
              <a:ext uri="{FF2B5EF4-FFF2-40B4-BE49-F238E27FC236}">
                <a16:creationId xmlns:a16="http://schemas.microsoft.com/office/drawing/2014/main" id="{E6775AFE-8975-FED9-9E8A-1D9C9229443E}"/>
              </a:ext>
            </a:extLst>
          </p:cNvPr>
          <p:cNvPicPr>
            <a:picLocks noChangeAspect="1"/>
          </p:cNvPicPr>
          <p:nvPr/>
        </p:nvPicPr>
        <p:blipFill>
          <a:blip r:embed="rId3"/>
          <a:srcRect b="30648"/>
          <a:stretch/>
        </p:blipFill>
        <p:spPr>
          <a:xfrm>
            <a:off x="2471417" y="1661304"/>
            <a:ext cx="6489203" cy="172170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a:ea typeface="+mn-ea"/>
                <a:cs typeface="+mn-cs"/>
              </a:rPr>
              <a:t>Add new user to the </a:t>
            </a:r>
            <a:r>
              <a:rPr kumimoji="0" lang="en-US" sz="1800" b="1" i="0" u="none" strike="noStrike" kern="1200" cap="none" spc="0" normalizeH="0" baseline="0" noProof="0" dirty="0" err="1">
                <a:ln>
                  <a:noFill/>
                </a:ln>
                <a:effectLst/>
                <a:uLnTx/>
                <a:uFillTx/>
                <a:latin typeface="Calibri"/>
                <a:ea typeface="+mn-ea"/>
                <a:cs typeface="+mn-cs"/>
              </a:rPr>
              <a:t>organisation</a:t>
            </a:r>
            <a:endParaRPr kumimoji="0" lang="lt-LT" sz="1800" b="1"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7364361" y="2461389"/>
            <a:ext cx="845574" cy="281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a:stCxn id="10" idx="1"/>
          </p:cNvCxnSpPr>
          <p:nvPr/>
        </p:nvCxnSpPr>
        <p:spPr>
          <a:xfrm flipH="1">
            <a:off x="1071716" y="2602295"/>
            <a:ext cx="6292645" cy="113118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E29520-41EA-C4C1-DE7D-2B4F2D1018FA}"/>
              </a:ext>
            </a:extLst>
          </p:cNvPr>
          <p:cNvSpPr txBox="1"/>
          <p:nvPr/>
        </p:nvSpPr>
        <p:spPr>
          <a:xfrm>
            <a:off x="9183329" y="3982064"/>
            <a:ext cx="2743200" cy="1754326"/>
          </a:xfrm>
          <a:prstGeom prst="rect">
            <a:avLst/>
          </a:prstGeom>
          <a:solidFill>
            <a:srgbClr val="FDEADA"/>
          </a:solidFill>
        </p:spPr>
        <p:txBody>
          <a:bodyPr wrap="square" rtlCol="0">
            <a:spAutoFit/>
          </a:bodyPr>
          <a:lstStyle/>
          <a:p>
            <a:pPr algn="ctr"/>
            <a:r>
              <a:rPr lang="en-GB" sz="1800" dirty="0">
                <a:effectLst/>
                <a:latin typeface="Calibri" panose="020F0502020204030204" pitchFamily="34" charset="0"/>
                <a:ea typeface="Palladio Uralic"/>
              </a:rPr>
              <a:t>The mandatory information (marked with “</a:t>
            </a:r>
            <a:r>
              <a:rPr lang="en-GB" sz="1800" dirty="0">
                <a:solidFill>
                  <a:srgbClr val="FF0000"/>
                </a:solidFill>
                <a:effectLst/>
                <a:latin typeface="Calibri" panose="020F0502020204030204" pitchFamily="34" charset="0"/>
                <a:ea typeface="Palladio Uralic"/>
              </a:rPr>
              <a:t>*</a:t>
            </a:r>
            <a:r>
              <a:rPr lang="en-GB" sz="1800" dirty="0">
                <a:effectLst/>
                <a:latin typeface="Calibri" panose="020F0502020204030204" pitchFamily="34" charset="0"/>
                <a:ea typeface="Palladio Uralic"/>
              </a:rPr>
              <a:t>”) should be provided. Once done, the user should click on the “</a:t>
            </a:r>
            <a:r>
              <a:rPr lang="en-GB" sz="1800" b="1" dirty="0">
                <a:effectLst/>
                <a:latin typeface="Calibri" panose="020F0502020204030204" pitchFamily="34" charset="0"/>
                <a:ea typeface="Palladio Uralic"/>
              </a:rPr>
              <a:t>SAVE</a:t>
            </a:r>
            <a:r>
              <a:rPr lang="en-GB" sz="1800" dirty="0">
                <a:effectLst/>
                <a:latin typeface="Calibri" panose="020F0502020204030204" pitchFamily="34" charset="0"/>
                <a:ea typeface="Palladio Uralic"/>
              </a:rPr>
              <a:t>” button</a:t>
            </a:r>
            <a:endParaRPr lang="lt-LT" dirty="0"/>
          </a:p>
        </p:txBody>
      </p:sp>
    </p:spTree>
    <p:extLst>
      <p:ext uri="{BB962C8B-B14F-4D97-AF65-F5344CB8AC3E}">
        <p14:creationId xmlns:p14="http://schemas.microsoft.com/office/powerpoint/2010/main" val="136721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a:rPr>
              <a:t>Preliminary market consultations (PMC)</a:t>
            </a:r>
            <a:endParaRPr lang="lt-LT" b="1" dirty="0">
              <a:latin typeface="Calibri"/>
            </a:endParaRPr>
          </a:p>
          <a:p>
            <a:pPr algn="just">
              <a:defRPr/>
            </a:pPr>
            <a:r>
              <a:rPr lang="en-GB" sz="1800" dirty="0">
                <a:effectLst/>
                <a:latin typeface="Calibri" panose="020F0502020204030204" pitchFamily="34" charset="0"/>
                <a:ea typeface="Palladio Uralic"/>
                <a:cs typeface="Calibri" panose="020F0502020204030204" pitchFamily="34" charset="0"/>
              </a:rPr>
              <a:t>The purpose of the preliminary market consultation is to allow the CAs to obtain a clear picture of certain products and services are available on the market.</a:t>
            </a:r>
            <a:endParaRPr lang="lt-LT" sz="1800" dirty="0">
              <a:effectLst/>
              <a:latin typeface="Calibri" panose="020F0502020204030204" pitchFamily="34" charset="0"/>
              <a:ea typeface="Palladio Uralic"/>
              <a:cs typeface="Palladio Uralic"/>
            </a:endParaRPr>
          </a:p>
          <a:p>
            <a:pPr algn="just">
              <a:defRPr/>
            </a:pPr>
            <a:r>
              <a:rPr lang="en-GB" sz="1800" dirty="0">
                <a:effectLst/>
                <a:latin typeface="Calibri" panose="020F0502020204030204" pitchFamily="34" charset="0"/>
                <a:ea typeface="Palladio Uralic"/>
                <a:cs typeface="Calibri" panose="020F0502020204030204" pitchFamily="34" charset="0"/>
              </a:rPr>
              <a:t>If the EO Admin clicks on the “</a:t>
            </a:r>
            <a:r>
              <a:rPr lang="en-GB" sz="1800" b="1" dirty="0">
                <a:effectLst/>
                <a:latin typeface="Calibri" panose="020F0502020204030204" pitchFamily="34" charset="0"/>
                <a:ea typeface="Palladio Uralic"/>
                <a:cs typeface="Calibri" panose="020F0502020204030204" pitchFamily="34" charset="0"/>
              </a:rPr>
              <a:t>List of my PMC</a:t>
            </a:r>
            <a:r>
              <a:rPr lang="en-GB" sz="1800" dirty="0">
                <a:effectLst/>
                <a:latin typeface="Calibri" panose="020F0502020204030204" pitchFamily="34" charset="0"/>
                <a:ea typeface="Palladio Uralic"/>
                <a:cs typeface="Calibri" panose="020F0502020204030204" pitchFamily="34" charset="0"/>
              </a:rPr>
              <a:t>” option, they can see the list with the PMCs that they are associated with.</a:t>
            </a:r>
            <a:endParaRPr lang="lt-LT" sz="1800" dirty="0">
              <a:effectLst/>
              <a:latin typeface="Calibri" panose="020F0502020204030204" pitchFamily="34" charset="0"/>
              <a:ea typeface="Palladio Uralic"/>
              <a:cs typeface="Calibri" panose="020F0502020204030204" pitchFamily="34" charset="0"/>
            </a:endParaRPr>
          </a:p>
          <a:p>
            <a:pPr algn="just">
              <a:defRPr/>
            </a:pPr>
            <a:r>
              <a:rPr lang="en-GB" sz="1800" dirty="0">
                <a:effectLst/>
                <a:latin typeface="Calibri" panose="020F0502020204030204" pitchFamily="34" charset="0"/>
                <a:ea typeface="Palladio Uralic"/>
                <a:cs typeface="Calibri" panose="020F0502020204030204" pitchFamily="34" charset="0"/>
              </a:rPr>
              <a:t>If the EO Admin clicks on the “</a:t>
            </a:r>
            <a:r>
              <a:rPr lang="en-GB" sz="1800" b="1" dirty="0">
                <a:effectLst/>
                <a:latin typeface="Calibri" panose="020F0502020204030204" pitchFamily="34" charset="0"/>
                <a:ea typeface="Palladio Uralic"/>
                <a:cs typeface="Calibri" panose="020F0502020204030204" pitchFamily="34" charset="0"/>
              </a:rPr>
              <a:t>Latest PMCs</a:t>
            </a:r>
            <a:r>
              <a:rPr lang="en-GB" sz="1800" dirty="0">
                <a:effectLst/>
                <a:latin typeface="Calibri" panose="020F0502020204030204" pitchFamily="34" charset="0"/>
                <a:ea typeface="Palladio Uralic"/>
                <a:cs typeface="Calibri" panose="020F0502020204030204" pitchFamily="34" charset="0"/>
              </a:rPr>
              <a:t>” option, they will have the latest PMCs that the Contracting Authorities created. They can find the PMC that they are interested. If they go to “View PMC Workspace” (they can find it by clicking on the title of the PMC), they can find more information for the PMC</a:t>
            </a:r>
            <a:endParaRPr lang="lt-LT" sz="1800" dirty="0">
              <a:effectLst/>
              <a:latin typeface="Calibri" panose="020F0502020204030204" pitchFamily="34" charset="0"/>
              <a:ea typeface="Palladio Uralic"/>
              <a:cs typeface="Palladio Uralic"/>
            </a:endParaRPr>
          </a:p>
        </p:txBody>
      </p:sp>
      <p:pic>
        <p:nvPicPr>
          <p:cNvPr id="6" name="Picture 5">
            <a:extLst>
              <a:ext uri="{FF2B5EF4-FFF2-40B4-BE49-F238E27FC236}">
                <a16:creationId xmlns:a16="http://schemas.microsoft.com/office/drawing/2014/main" id="{E8B8B6FA-230C-F1C4-8522-55B1DFC809C0}"/>
              </a:ext>
            </a:extLst>
          </p:cNvPr>
          <p:cNvPicPr>
            <a:picLocks noChangeAspect="1"/>
          </p:cNvPicPr>
          <p:nvPr/>
        </p:nvPicPr>
        <p:blipFill>
          <a:blip r:embed="rId2"/>
          <a:stretch>
            <a:fillRect/>
          </a:stretch>
        </p:blipFill>
        <p:spPr>
          <a:xfrm>
            <a:off x="847531" y="3729085"/>
            <a:ext cx="10136665" cy="2825707"/>
          </a:xfrm>
          <a:prstGeom prst="rect">
            <a:avLst/>
          </a:prstGeom>
        </p:spPr>
      </p:pic>
      <p:sp>
        <p:nvSpPr>
          <p:cNvPr id="7" name="Stačiakampis 6">
            <a:extLst>
              <a:ext uri="{FF2B5EF4-FFF2-40B4-BE49-F238E27FC236}">
                <a16:creationId xmlns:a16="http://schemas.microsoft.com/office/drawing/2014/main" id="{5B01EC31-932F-9D7E-68B0-2FE9865EAEAC}"/>
              </a:ext>
            </a:extLst>
          </p:cNvPr>
          <p:cNvSpPr/>
          <p:nvPr/>
        </p:nvSpPr>
        <p:spPr>
          <a:xfrm>
            <a:off x="3323303" y="3991873"/>
            <a:ext cx="1219200" cy="62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48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15EE0-ACAD-0DFA-F894-CA940DC68FA9}"/>
              </a:ext>
            </a:extLst>
          </p:cNvPr>
          <p:cNvPicPr>
            <a:picLocks noChangeAspect="1"/>
          </p:cNvPicPr>
          <p:nvPr/>
        </p:nvPicPr>
        <p:blipFill>
          <a:blip r:embed="rId2"/>
          <a:srcRect b="14191"/>
          <a:stretch/>
        </p:blipFill>
        <p:spPr>
          <a:xfrm>
            <a:off x="1263442" y="2265433"/>
            <a:ext cx="9665116" cy="199193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algn="just">
              <a:defRPr/>
            </a:pPr>
            <a:r>
              <a:rPr lang="en-US" sz="1800" dirty="0">
                <a:effectLst/>
                <a:latin typeface="Calibri" panose="020F0502020204030204" pitchFamily="34" charset="0"/>
                <a:ea typeface="Palladio Uralic"/>
                <a:cs typeface="Calibri" panose="020F0502020204030204" pitchFamily="34" charset="0"/>
              </a:rPr>
              <a:t>By clicking on the “Show PMC Menu” (below figure), users can find the PMC documents, they can express an interest, they can request for clarifications, they can do a proposal and they can manage the automated notifications</a:t>
            </a:r>
            <a:endParaRPr lang="lt-LT" sz="1800" dirty="0">
              <a:effectLst/>
              <a:latin typeface="Calibri" panose="020F0502020204030204" pitchFamily="34" charset="0"/>
              <a:ea typeface="Palladio Uralic"/>
              <a:cs typeface="Palladio Uralic"/>
            </a:endParaRPr>
          </a:p>
        </p:txBody>
      </p:sp>
      <p:sp>
        <p:nvSpPr>
          <p:cNvPr id="3" name="Stačiakampis 6">
            <a:extLst>
              <a:ext uri="{FF2B5EF4-FFF2-40B4-BE49-F238E27FC236}">
                <a16:creationId xmlns:a16="http://schemas.microsoft.com/office/drawing/2014/main" id="{B1E5E0A6-40EB-5E4E-1151-0E7EAB64A829}"/>
              </a:ext>
            </a:extLst>
          </p:cNvPr>
          <p:cNvSpPr/>
          <p:nvPr/>
        </p:nvSpPr>
        <p:spPr>
          <a:xfrm>
            <a:off x="9473383" y="2762865"/>
            <a:ext cx="1338148" cy="425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BB7AC1-E0C2-C904-8328-ABAB1E3B519F}"/>
              </a:ext>
            </a:extLst>
          </p:cNvPr>
          <p:cNvSpPr txBox="1"/>
          <p:nvPr/>
        </p:nvSpPr>
        <p:spPr>
          <a:xfrm>
            <a:off x="718733" y="4338988"/>
            <a:ext cx="5505086" cy="1754326"/>
          </a:xfrm>
          <a:prstGeom prst="rect">
            <a:avLst/>
          </a:prstGeom>
          <a:noFill/>
        </p:spPr>
        <p:txBody>
          <a:bodyPr wrap="square">
            <a:spAutoFit/>
          </a:bodyPr>
          <a:lstStyle/>
          <a:p>
            <a:r>
              <a:rPr lang="en-US" sz="1800" dirty="0">
                <a:effectLst/>
                <a:latin typeface="Calibri" panose="020F0502020204030204" pitchFamily="34" charset="0"/>
                <a:ea typeface="Palladio Uralic"/>
                <a:cs typeface="Calibri" panose="020F0502020204030204" pitchFamily="34" charset="0"/>
              </a:rPr>
              <a:t>When the user clicks on the “Expression of interest” button for the first time, the system will display the below figure. The user has to select one of these 2 options. If the user selects “Associate all users of my Economic Operator with this </a:t>
            </a:r>
            <a:r>
              <a:rPr lang="en-US" sz="1800" dirty="0" err="1">
                <a:effectLst/>
                <a:latin typeface="Calibri" panose="020F0502020204030204" pitchFamily="34" charset="0"/>
                <a:ea typeface="Palladio Uralic"/>
                <a:cs typeface="Calibri" panose="020F0502020204030204" pitchFamily="34" charset="0"/>
              </a:rPr>
              <a:t>CfT</a:t>
            </a:r>
            <a:r>
              <a:rPr lang="en-US" sz="1800" dirty="0">
                <a:effectLst/>
                <a:latin typeface="Calibri" panose="020F0502020204030204" pitchFamily="34" charset="0"/>
                <a:ea typeface="Palladio Uralic"/>
                <a:cs typeface="Calibri" panose="020F0502020204030204" pitchFamily="34" charset="0"/>
              </a:rPr>
              <a:t>”, then all Economic operators will have this PMC in the “List of my PMCs”.</a:t>
            </a:r>
            <a:endParaRPr lang="lt-LT" dirty="0"/>
          </a:p>
        </p:txBody>
      </p:sp>
      <p:pic>
        <p:nvPicPr>
          <p:cNvPr id="19" name="Picture 18">
            <a:extLst>
              <a:ext uri="{FF2B5EF4-FFF2-40B4-BE49-F238E27FC236}">
                <a16:creationId xmlns:a16="http://schemas.microsoft.com/office/drawing/2014/main" id="{BA946A3D-04DC-85E6-7CB2-8691FC29CCD3}"/>
              </a:ext>
            </a:extLst>
          </p:cNvPr>
          <p:cNvPicPr>
            <a:picLocks noChangeAspect="1"/>
          </p:cNvPicPr>
          <p:nvPr/>
        </p:nvPicPr>
        <p:blipFill>
          <a:blip r:embed="rId3"/>
          <a:stretch>
            <a:fillRect/>
          </a:stretch>
        </p:blipFill>
        <p:spPr>
          <a:xfrm>
            <a:off x="5888296" y="4484199"/>
            <a:ext cx="4033227" cy="2200433"/>
          </a:xfrm>
          <a:prstGeom prst="rect">
            <a:avLst/>
          </a:prstGeom>
        </p:spPr>
      </p:pic>
      <p:cxnSp>
        <p:nvCxnSpPr>
          <p:cNvPr id="20" name="Straight Arrow Connector 19">
            <a:extLst>
              <a:ext uri="{FF2B5EF4-FFF2-40B4-BE49-F238E27FC236}">
                <a16:creationId xmlns:a16="http://schemas.microsoft.com/office/drawing/2014/main" id="{77B2FB36-0BCC-7A3D-1143-A955BCC185A6}"/>
              </a:ext>
            </a:extLst>
          </p:cNvPr>
          <p:cNvCxnSpPr>
            <a:cxnSpLocks/>
          </p:cNvCxnSpPr>
          <p:nvPr/>
        </p:nvCxnSpPr>
        <p:spPr>
          <a:xfrm flipV="1">
            <a:off x="5761703" y="3578942"/>
            <a:ext cx="3711680" cy="9052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16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02F1C-DDBD-9980-32A3-D0FC65F2CFF2}"/>
              </a:ext>
            </a:extLst>
          </p:cNvPr>
          <p:cNvPicPr>
            <a:picLocks noChangeAspect="1"/>
          </p:cNvPicPr>
          <p:nvPr/>
        </p:nvPicPr>
        <p:blipFill>
          <a:blip r:embed="rId2"/>
          <a:stretch>
            <a:fillRect/>
          </a:stretch>
        </p:blipFill>
        <p:spPr>
          <a:xfrm>
            <a:off x="2536723" y="5108329"/>
            <a:ext cx="7272408" cy="1749671"/>
          </a:xfrm>
          <a:prstGeom prst="rect">
            <a:avLst/>
          </a:prstGeom>
        </p:spPr>
      </p:pic>
      <p:pic>
        <p:nvPicPr>
          <p:cNvPr id="5" name="Picture 4">
            <a:extLst>
              <a:ext uri="{FF2B5EF4-FFF2-40B4-BE49-F238E27FC236}">
                <a16:creationId xmlns:a16="http://schemas.microsoft.com/office/drawing/2014/main" id="{EF00C3F6-73E5-EEF5-2896-41D6EB92CDF9}"/>
              </a:ext>
            </a:extLst>
          </p:cNvPr>
          <p:cNvPicPr>
            <a:picLocks noChangeAspect="1"/>
          </p:cNvPicPr>
          <p:nvPr/>
        </p:nvPicPr>
        <p:blipFill>
          <a:blip r:embed="rId3"/>
          <a:stretch>
            <a:fillRect/>
          </a:stretch>
        </p:blipFill>
        <p:spPr>
          <a:xfrm>
            <a:off x="2536723" y="2609385"/>
            <a:ext cx="5553070" cy="210138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4773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Call</a:t>
            </a:r>
            <a:r>
              <a:rPr lang="lt-LT" b="1" dirty="0">
                <a:latin typeface="Calibri"/>
              </a:rPr>
              <a:t> </a:t>
            </a:r>
            <a:r>
              <a:rPr lang="lt-LT" b="1" dirty="0" err="1">
                <a:latin typeface="Calibri"/>
              </a:rPr>
              <a:t>for</a:t>
            </a:r>
            <a:r>
              <a:rPr lang="lt-LT" b="1" dirty="0">
                <a:latin typeface="Calibri"/>
              </a:rPr>
              <a:t> </a:t>
            </a:r>
            <a:r>
              <a:rPr lang="lt-LT" b="1" dirty="0" err="1">
                <a:latin typeface="Calibri"/>
              </a:rPr>
              <a:t>Tender</a:t>
            </a:r>
            <a:r>
              <a:rPr lang="lt-LT" b="1" dirty="0">
                <a:latin typeface="Calibri"/>
              </a:rPr>
              <a:t> (</a:t>
            </a:r>
            <a:r>
              <a:rPr lang="lt-LT" b="1" dirty="0" err="1">
                <a:latin typeface="Calibri"/>
              </a:rPr>
              <a:t>CfT</a:t>
            </a:r>
            <a:r>
              <a:rPr lang="lt-LT" b="1" dirty="0">
                <a:latin typeface="Calibri"/>
              </a:rPr>
              <a:t>) </a:t>
            </a:r>
            <a:r>
              <a:rPr lang="lt-LT" b="1" dirty="0" err="1">
                <a:latin typeface="Calibri"/>
              </a:rPr>
              <a:t>Management</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cs typeface="Calibri" panose="020F0502020204030204" pitchFamily="34" charset="0"/>
              </a:rPr>
              <a:t>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contains all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 user is associated with</a:t>
            </a:r>
            <a:r>
              <a:rPr lang="lt-LT" sz="1800" dirty="0">
                <a:effectLst/>
                <a:latin typeface="Calibri" panose="020F0502020204030204" pitchFamily="34" charset="0"/>
                <a:ea typeface="Palladio Uralic"/>
                <a:cs typeface="Calibri" panose="020F0502020204030204" pitchFamily="34" charset="0"/>
              </a:rPr>
              <a:t> (1)</a:t>
            </a:r>
            <a:r>
              <a:rPr lang="en-GB" sz="1800" dirty="0">
                <a:effectLst/>
                <a:latin typeface="Calibri" panose="020F0502020204030204" pitchFamily="34" charset="0"/>
                <a:ea typeface="Palladio Uralic"/>
                <a:cs typeface="Calibri" panose="020F0502020204030204" pitchFamily="34" charset="0"/>
              </a:rPr>
              <a:t>. For example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they expressed an interest or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where they did a tender submission. Also, if another user of the company associates all user accounts (and yours) when they express an interest or when they do their tender submission, you will have these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a:t>
            </a:r>
            <a:endParaRPr lang="lt-LT" sz="1800" dirty="0">
              <a:effectLst/>
              <a:latin typeface="Calibri" panose="020F0502020204030204" pitchFamily="34" charset="0"/>
              <a:ea typeface="Palladio Uralic"/>
              <a:cs typeface="Palladio Uralic"/>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536723" y="2606067"/>
            <a:ext cx="809708" cy="41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35857" y="4768027"/>
            <a:ext cx="11120285" cy="369332"/>
          </a:xfrm>
          <a:prstGeom prst="rect">
            <a:avLst/>
          </a:prstGeom>
          <a:noFill/>
        </p:spPr>
        <p:txBody>
          <a:bodyPr wrap="square">
            <a:spAutoFit/>
          </a:bodyPr>
          <a:lstStyle/>
          <a:p>
            <a:r>
              <a:rPr lang="lt-LT" dirty="0" err="1">
                <a:latin typeface="Calibri"/>
              </a:rPr>
              <a:t>Possibilities</a:t>
            </a:r>
            <a:r>
              <a:rPr lang="lt-LT" dirty="0">
                <a:latin typeface="Calibri"/>
              </a:rPr>
              <a:t> </a:t>
            </a:r>
            <a:r>
              <a:rPr lang="lt-LT" dirty="0" err="1">
                <a:latin typeface="Calibri"/>
              </a:rPr>
              <a:t>related</a:t>
            </a:r>
            <a:r>
              <a:rPr lang="lt-LT" dirty="0">
                <a:latin typeface="Calibri"/>
              </a:rPr>
              <a:t> </a:t>
            </a:r>
            <a:r>
              <a:rPr lang="lt-LT" dirty="0" err="1">
                <a:latin typeface="Calibri"/>
              </a:rPr>
              <a:t>with</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a:t>
            </a:r>
            <a:r>
              <a:rPr lang="lt-LT" dirty="0" err="1">
                <a:latin typeface="Calibri"/>
              </a:rPr>
              <a:t>user</a:t>
            </a:r>
            <a:r>
              <a:rPr lang="lt-LT" dirty="0">
                <a:latin typeface="Calibri"/>
              </a:rPr>
              <a:t> </a:t>
            </a:r>
            <a:r>
              <a:rPr lang="lt-LT" dirty="0" err="1">
                <a:latin typeface="Calibri"/>
              </a:rPr>
              <a:t>can</a:t>
            </a:r>
            <a:r>
              <a:rPr lang="lt-LT" dirty="0">
                <a:latin typeface="Calibri"/>
              </a:rPr>
              <a:t> </a:t>
            </a:r>
            <a:r>
              <a:rPr lang="lt-LT" dirty="0" err="1">
                <a:latin typeface="Calibri"/>
              </a:rPr>
              <a:t>find</a:t>
            </a:r>
            <a:r>
              <a:rPr lang="lt-LT" dirty="0">
                <a:latin typeface="Calibri"/>
              </a:rPr>
              <a:t> </a:t>
            </a:r>
            <a:r>
              <a:rPr lang="lt-LT" dirty="0" err="1">
                <a:latin typeface="Calibri"/>
              </a:rPr>
              <a:t>on</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(2) &gt; </a:t>
            </a:r>
            <a:r>
              <a:rPr lang="lt-LT" dirty="0" err="1">
                <a:latin typeface="Calibri"/>
              </a:rPr>
              <a:t>Show</a:t>
            </a:r>
            <a:r>
              <a:rPr lang="lt-LT" dirty="0">
                <a:latin typeface="Calibri"/>
              </a:rPr>
              <a:t> </a:t>
            </a:r>
            <a:r>
              <a:rPr lang="lt-LT" dirty="0" err="1">
                <a:latin typeface="Calibri"/>
              </a:rPr>
              <a:t>CtF</a:t>
            </a:r>
            <a:r>
              <a:rPr lang="lt-LT" dirty="0">
                <a:latin typeface="Calibri"/>
              </a:rPr>
              <a:t> Menu (3) </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1707967" y="39837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2192599" y="4045218"/>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a:off x="2204889" y="4183845"/>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2192599" y="4195275"/>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8368284" y="54691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7639453" y="62564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8124085" y="6317903"/>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2</a:t>
            </a:fld>
            <a:endParaRPr lang="en-US" dirty="0"/>
          </a:p>
        </p:txBody>
      </p:sp>
      <p:pic>
        <p:nvPicPr>
          <p:cNvPr id="16" name="Graphic 15" descr="Users with solid fill">
            <a:extLst>
              <a:ext uri="{FF2B5EF4-FFF2-40B4-BE49-F238E27FC236}">
                <a16:creationId xmlns:a16="http://schemas.microsoft.com/office/drawing/2014/main" id="{6C957F96-FD88-E889-40F0-58A13A910D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89786" y="2229464"/>
            <a:ext cx="2099188" cy="2099188"/>
          </a:xfrm>
          <a:prstGeom prst="rect">
            <a:avLst/>
          </a:prstGeom>
        </p:spPr>
      </p:pic>
      <p:sp>
        <p:nvSpPr>
          <p:cNvPr id="17" name="Pavadinimas 1">
            <a:extLst>
              <a:ext uri="{FF2B5EF4-FFF2-40B4-BE49-F238E27FC236}">
                <a16:creationId xmlns:a16="http://schemas.microsoft.com/office/drawing/2014/main" id="{3C517718-4491-0653-D843-C8D5BBFBA781}"/>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Roles </a:t>
            </a:r>
            <a:r>
              <a:rPr lang="lt-LT" sz="3600" b="1" dirty="0" err="1">
                <a:solidFill>
                  <a:prstClr val="black"/>
                </a:solidFill>
                <a:latin typeface="Calibri Light"/>
              </a:rPr>
              <a:t>available</a:t>
            </a:r>
            <a:endParaRPr lang="en-US" sz="3600" b="1" u="sng" dirty="0">
              <a:solidFill>
                <a:srgbClr val="FF0000"/>
              </a:solidFill>
            </a:endParaRPr>
          </a:p>
        </p:txBody>
      </p:sp>
      <p:pic>
        <p:nvPicPr>
          <p:cNvPr id="18" name="Graphic 17" descr="Users with solid fill">
            <a:extLst>
              <a:ext uri="{FF2B5EF4-FFF2-40B4-BE49-F238E27FC236}">
                <a16:creationId xmlns:a16="http://schemas.microsoft.com/office/drawing/2014/main" id="{D208CF2B-0B1E-629F-3FBC-309719451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58896" y="2229464"/>
            <a:ext cx="2099188" cy="2099188"/>
          </a:xfrm>
          <a:prstGeom prst="rect">
            <a:avLst/>
          </a:prstGeom>
        </p:spPr>
      </p:pic>
      <p:sp>
        <p:nvSpPr>
          <p:cNvPr id="21" name="TextBox 20">
            <a:extLst>
              <a:ext uri="{FF2B5EF4-FFF2-40B4-BE49-F238E27FC236}">
                <a16:creationId xmlns:a16="http://schemas.microsoft.com/office/drawing/2014/main" id="{1534C99C-E376-C7D2-AFB5-A504BD599497}"/>
              </a:ext>
            </a:extLst>
          </p:cNvPr>
          <p:cNvSpPr txBox="1"/>
          <p:nvPr/>
        </p:nvSpPr>
        <p:spPr>
          <a:xfrm>
            <a:off x="2472811" y="1803284"/>
            <a:ext cx="3333138" cy="369332"/>
          </a:xfrm>
          <a:prstGeom prst="rect">
            <a:avLst/>
          </a:prstGeom>
          <a:noFill/>
        </p:spPr>
        <p:txBody>
          <a:bodyPr wrap="square">
            <a:spAutoFit/>
          </a:bodyPr>
          <a:lstStyle/>
          <a:p>
            <a:pPr algn="ctr"/>
            <a:r>
              <a:rPr kumimoji="0" lang="en-US" sz="1800" b="1" i="0" u="none" strike="noStrike" kern="1200" cap="none" spc="0" normalizeH="0" baseline="0" dirty="0">
                <a:ln>
                  <a:noFill/>
                </a:ln>
                <a:effectLst/>
                <a:uLnTx/>
                <a:uFillTx/>
                <a:latin typeface="Calibri"/>
                <a:ea typeface="+mn-ea"/>
                <a:cs typeface="+mn-cs"/>
              </a:rPr>
              <a:t>EO Admin </a:t>
            </a:r>
            <a:endParaRPr lang="en-US" dirty="0"/>
          </a:p>
        </p:txBody>
      </p:sp>
      <p:sp>
        <p:nvSpPr>
          <p:cNvPr id="22" name="TextBox 21">
            <a:extLst>
              <a:ext uri="{FF2B5EF4-FFF2-40B4-BE49-F238E27FC236}">
                <a16:creationId xmlns:a16="http://schemas.microsoft.com/office/drawing/2014/main" id="{2469E98F-BB60-942D-1AD3-58E36038A959}"/>
              </a:ext>
            </a:extLst>
          </p:cNvPr>
          <p:cNvSpPr txBox="1"/>
          <p:nvPr/>
        </p:nvSpPr>
        <p:spPr>
          <a:xfrm>
            <a:off x="5963263" y="1784485"/>
            <a:ext cx="3333138" cy="369332"/>
          </a:xfrm>
          <a:prstGeom prst="rect">
            <a:avLst/>
          </a:prstGeom>
          <a:noFill/>
        </p:spPr>
        <p:txBody>
          <a:bodyPr wrap="square">
            <a:spAutoFit/>
          </a:bodyPr>
          <a:lstStyle/>
          <a:p>
            <a:pPr algn="ctr"/>
            <a:r>
              <a:rPr kumimoji="0" lang="en-US" sz="1800" b="1" i="0" u="none" strike="noStrike" kern="1200" cap="none" spc="0" normalizeH="0" baseline="0" dirty="0">
                <a:ln>
                  <a:noFill/>
                </a:ln>
                <a:effectLst/>
                <a:uLnTx/>
                <a:uFillTx/>
                <a:latin typeface="Calibri"/>
                <a:ea typeface="+mn-ea"/>
                <a:cs typeface="+mn-cs"/>
              </a:rPr>
              <a:t>EO User</a:t>
            </a:r>
            <a:endParaRPr lang="en-US" dirty="0"/>
          </a:p>
        </p:txBody>
      </p:sp>
      <p:sp>
        <p:nvSpPr>
          <p:cNvPr id="41" name="TextBox 40">
            <a:extLst>
              <a:ext uri="{FF2B5EF4-FFF2-40B4-BE49-F238E27FC236}">
                <a16:creationId xmlns:a16="http://schemas.microsoft.com/office/drawing/2014/main" id="{42F054AC-7A27-A00A-A09F-6AE4E413D75E}"/>
              </a:ext>
            </a:extLst>
          </p:cNvPr>
          <p:cNvSpPr txBox="1"/>
          <p:nvPr/>
        </p:nvSpPr>
        <p:spPr>
          <a:xfrm>
            <a:off x="1101219" y="4797965"/>
            <a:ext cx="10380401" cy="9233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dirty="0">
                <a:latin typeface="Calibri"/>
              </a:rPr>
              <a:t>There is no limit to the number of users in different EO Admin and EO User roles. It means that Economic Operator might have X of EO Admin users and Y of EO Users. </a:t>
            </a:r>
          </a:p>
          <a:p>
            <a:pPr marR="0" lvl="0" algn="just"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Attention</a:t>
            </a:r>
            <a:r>
              <a:rPr lang="en-US" b="1" dirty="0">
                <a:solidFill>
                  <a:srgbClr val="FF0000"/>
                </a:solidFill>
                <a:latin typeface="Calibri"/>
              </a:rPr>
              <a:t>! </a:t>
            </a:r>
            <a:r>
              <a:rPr lang="en-US" b="1" dirty="0">
                <a:latin typeface="Calibri"/>
              </a:rPr>
              <a:t>One person might be either EO Admin or EO User</a:t>
            </a:r>
            <a:endParaRPr kumimoji="0" lang="en-US" sz="1800" i="0" u="none" strike="noStrike" kern="1200" cap="none" spc="0" normalizeH="0" baseline="0" noProof="0" dirty="0">
              <a:ln>
                <a:noFill/>
              </a:ln>
              <a:effectLst/>
              <a:uLnTx/>
              <a:uFillTx/>
              <a:latin typeface="Calibri"/>
              <a:ea typeface="+mn-ea"/>
              <a:cs typeface="+mn-cs"/>
            </a:endParaRPr>
          </a:p>
        </p:txBody>
      </p:sp>
      <p:cxnSp>
        <p:nvCxnSpPr>
          <p:cNvPr id="2" name="Straight Connector 1">
            <a:extLst>
              <a:ext uri="{FF2B5EF4-FFF2-40B4-BE49-F238E27FC236}">
                <a16:creationId xmlns:a16="http://schemas.microsoft.com/office/drawing/2014/main" id="{A066908B-0C76-C3D1-A00E-F39E58D6D2BC}"/>
              </a:ext>
            </a:extLst>
          </p:cNvPr>
          <p:cNvCxnSpPr>
            <a:cxnSpLocks/>
          </p:cNvCxnSpPr>
          <p:nvPr/>
        </p:nvCxnSpPr>
        <p:spPr>
          <a:xfrm flipV="1">
            <a:off x="4311445" y="4332416"/>
            <a:ext cx="3569110" cy="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83A6E18-FD68-E57C-0AC8-416C24E4C688}"/>
              </a:ext>
            </a:extLst>
          </p:cNvPr>
          <p:cNvCxnSpPr/>
          <p:nvPr/>
        </p:nvCxnSpPr>
        <p:spPr>
          <a:xfrm flipV="1">
            <a:off x="7880555" y="4025158"/>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2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527765" y="938982"/>
            <a:ext cx="10793362" cy="1225335"/>
          </a:xfrm>
          <a:prstGeom prst="rect">
            <a:avLst/>
          </a:prstGeom>
          <a:noFill/>
        </p:spPr>
        <p:txBody>
          <a:bodyPr wrap="square">
            <a:spAutoFit/>
          </a:bodyPr>
          <a:lstStyle/>
          <a:p>
            <a:pPr marL="379730" marR="502285" algn="just">
              <a:lnSpc>
                <a:spcPct val="103000"/>
              </a:lnSpc>
              <a:spcAft>
                <a:spcPts val="0"/>
              </a:spcAft>
            </a:pPr>
            <a:r>
              <a:rPr lang="en-GB" sz="1800" dirty="0">
                <a:effectLst/>
                <a:latin typeface="Calibri" panose="020F0502020204030204" pitchFamily="34" charset="0"/>
                <a:ea typeface="Palladio Uralic"/>
                <a:cs typeface="Calibri" panose="020F0502020204030204" pitchFamily="34" charset="0"/>
              </a:rPr>
              <a:t>Once the user expresses an interest in the Call for Tender, it will be displayed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as depicted in the below screenshot</a:t>
            </a:r>
            <a:endParaRPr lang="lt-LT" sz="1800" dirty="0">
              <a:effectLst/>
              <a:latin typeface="Calibri" panose="020F0502020204030204" pitchFamily="34" charset="0"/>
              <a:ea typeface="Palladio Uralic"/>
              <a:cs typeface="Calibri" panose="020F0502020204030204" pitchFamily="34" charset="0"/>
            </a:endParaRPr>
          </a:p>
          <a:p>
            <a:pPr marL="379730" marR="502285" algn="just">
              <a:lnSpc>
                <a:spcPct val="103000"/>
              </a:lnSpc>
              <a:spcAft>
                <a:spcPts val="0"/>
              </a:spcAft>
            </a:pPr>
            <a:endParaRPr lang="lt-LT" sz="1800" dirty="0">
              <a:effectLst/>
              <a:latin typeface="Calibri" panose="020F0502020204030204" pitchFamily="34" charset="0"/>
              <a:ea typeface="Palladio Uralic"/>
              <a:cs typeface="Palladio Uralic"/>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E3182B-6CD8-765F-A14E-BF0AA5FB5A91}"/>
              </a:ext>
            </a:extLst>
          </p:cNvPr>
          <p:cNvPicPr>
            <a:picLocks noChangeAspect="1"/>
          </p:cNvPicPr>
          <p:nvPr/>
        </p:nvPicPr>
        <p:blipFill>
          <a:blip r:embed="rId2"/>
          <a:stretch>
            <a:fillRect/>
          </a:stretch>
        </p:blipFill>
        <p:spPr>
          <a:xfrm>
            <a:off x="756064" y="1660734"/>
            <a:ext cx="10908171" cy="3270712"/>
          </a:xfrm>
          <a:prstGeom prst="rect">
            <a:avLst/>
          </a:prstGeom>
        </p:spPr>
      </p:pic>
      <p:sp>
        <p:nvSpPr>
          <p:cNvPr id="13" name="TextBox 12">
            <a:extLst>
              <a:ext uri="{FF2B5EF4-FFF2-40B4-BE49-F238E27FC236}">
                <a16:creationId xmlns:a16="http://schemas.microsoft.com/office/drawing/2014/main" id="{A9F6933E-252B-43C9-D31D-5F2C00260231}"/>
              </a:ext>
            </a:extLst>
          </p:cNvPr>
          <p:cNvSpPr txBox="1"/>
          <p:nvPr/>
        </p:nvSpPr>
        <p:spPr>
          <a:xfrm>
            <a:off x="619431" y="5081136"/>
            <a:ext cx="11149781" cy="652615"/>
          </a:xfrm>
          <a:prstGeom prst="rect">
            <a:avLst/>
          </a:prstGeom>
          <a:noFill/>
        </p:spPr>
        <p:txBody>
          <a:bodyPr wrap="square">
            <a:spAutoFit/>
          </a:bodyPr>
          <a:lstStyle/>
          <a:p>
            <a:pPr marL="379730" marR="502285" algn="just">
              <a:lnSpc>
                <a:spcPct val="103000"/>
              </a:lnSpc>
            </a:pP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same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agreement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user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has</a:t>
            </a:r>
            <a:r>
              <a:rPr lang="lt-LT" sz="1800" dirty="0">
                <a:effectLst/>
                <a:latin typeface="Calibri" panose="020F0502020204030204" pitchFamily="34" charset="0"/>
                <a:ea typeface="Palladio Uralic"/>
                <a:cs typeface="Calibri" panose="020F0502020204030204" pitchFamily="34" charset="0"/>
              </a:rPr>
              <a:t> to </a:t>
            </a:r>
            <a:r>
              <a:rPr lang="lt-LT" sz="1800" dirty="0" err="1">
                <a:effectLst/>
                <a:latin typeface="Calibri" panose="020F0502020204030204" pitchFamily="34" charset="0"/>
                <a:ea typeface="Palladio Uralic"/>
                <a:cs typeface="Calibri" panose="020F0502020204030204" pitchFamily="34" charset="0"/>
              </a:rPr>
              <a:t>accept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when</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en-GB" sz="1800" dirty="0">
                <a:effectLst/>
                <a:latin typeface="Calibri" panose="020F0502020204030204" pitchFamily="34" charset="0"/>
                <a:ea typeface="Palladio Uralic"/>
                <a:cs typeface="Calibri" panose="020F0502020204030204" pitchFamily="34" charset="0"/>
              </a:rPr>
              <a:t>begin creating a tender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have</a:t>
            </a:r>
            <a:r>
              <a:rPr lang="lt-LT" sz="1800" dirty="0">
                <a:effectLst/>
                <a:latin typeface="Calibri" panose="020F0502020204030204" pitchFamily="34" charset="0"/>
                <a:ea typeface="Palladio Uralic"/>
                <a:cs typeface="Calibri" panose="020F0502020204030204" pitchFamily="34" charset="0"/>
              </a:rPr>
              <a:t> to </a:t>
            </a:r>
            <a:r>
              <a:rPr lang="en-GB" sz="1800" dirty="0">
                <a:effectLst/>
                <a:latin typeface="Calibri" panose="020F0502020204030204" pitchFamily="34" charset="0"/>
                <a:ea typeface="Palladio Uralic"/>
                <a:cs typeface="Calibri" panose="020F0502020204030204" pitchFamily="34" charset="0"/>
              </a:rPr>
              <a:t>confirm the validity of their user details. The user clicks on the “ACCEPT &amp; CONFIRM ALL OF THE ABOVE” button to proceed</a:t>
            </a:r>
            <a:endParaRPr lang="lt-LT" sz="1800" dirty="0">
              <a:effectLst/>
              <a:latin typeface="Calibri" panose="020F0502020204030204" pitchFamily="34" charset="0"/>
              <a:ea typeface="Palladio Uralic"/>
              <a:cs typeface="Palladio Uralic"/>
            </a:endParaRPr>
          </a:p>
        </p:txBody>
      </p:sp>
    </p:spTree>
    <p:extLst>
      <p:ext uri="{BB962C8B-B14F-4D97-AF65-F5344CB8AC3E}">
        <p14:creationId xmlns:p14="http://schemas.microsoft.com/office/powerpoint/2010/main" val="376950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51404-BEA2-9E16-6F3F-6FB19BBD13BA}"/>
              </a:ext>
            </a:extLst>
          </p:cNvPr>
          <p:cNvPicPr>
            <a:picLocks noChangeAspect="1"/>
          </p:cNvPicPr>
          <p:nvPr/>
        </p:nvPicPr>
        <p:blipFill>
          <a:blip r:embed="rId2"/>
          <a:stretch>
            <a:fillRect/>
          </a:stretch>
        </p:blipFill>
        <p:spPr>
          <a:xfrm>
            <a:off x="1145962" y="2404106"/>
            <a:ext cx="9523995" cy="2952793"/>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View</a:t>
            </a:r>
            <a:r>
              <a:rPr lang="lt-LT" b="1" dirty="0">
                <a:latin typeface="Calibri"/>
              </a:rPr>
              <a:t> </a:t>
            </a:r>
            <a:r>
              <a:rPr lang="lt-LT" b="1" dirty="0" err="1">
                <a:latin typeface="Calibri"/>
              </a:rPr>
              <a:t>Contracts</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US" dirty="0">
                <a:latin typeface="Calibri"/>
              </a:rPr>
              <a:t>After the Economic Operator has accepted the contract, a new contract workspace is created in the system and the user can access it by clicking on the main menu, on tab “EO administration” tab and selecting the “My Contracts” label in the dropdown options</a:t>
            </a:r>
            <a:endParaRPr lang="lt-LT" dirty="0">
              <a:latin typeface="Calibri"/>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332202" y="2863721"/>
            <a:ext cx="1281658" cy="232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04927E-8C7C-7258-5640-C1D285E42A9B}"/>
              </a:ext>
            </a:extLst>
          </p:cNvPr>
          <p:cNvSpPr txBox="1"/>
          <p:nvPr/>
        </p:nvSpPr>
        <p:spPr>
          <a:xfrm>
            <a:off x="847531" y="5425725"/>
            <a:ext cx="10380401" cy="646331"/>
          </a:xfrm>
          <a:prstGeom prst="rect">
            <a:avLst/>
          </a:prstGeom>
          <a:noFill/>
        </p:spPr>
        <p:txBody>
          <a:bodyPr wrap="square">
            <a:spAutoFit/>
          </a:bodyPr>
          <a:lstStyle/>
          <a:p>
            <a:r>
              <a:rPr lang="en-GB" sz="1800" dirty="0">
                <a:effectLst/>
                <a:latin typeface="Calibri" panose="020F0502020204030204" pitchFamily="34" charset="0"/>
                <a:ea typeface="Palladio Uralic"/>
                <a:cs typeface="Palladio Uralic"/>
              </a:rPr>
              <a:t>The user can access the list of all contracts under their organisation (for which they are granted access) and view the details of every contract </a:t>
            </a:r>
            <a:endParaRPr lang="lt-LT" dirty="0"/>
          </a:p>
        </p:txBody>
      </p:sp>
    </p:spTree>
    <p:extLst>
      <p:ext uri="{BB962C8B-B14F-4D97-AF65-F5344CB8AC3E}">
        <p14:creationId xmlns:p14="http://schemas.microsoft.com/office/powerpoint/2010/main" val="347015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2802D-1341-E50E-F658-648964D4EFDD}"/>
              </a:ext>
            </a:extLst>
          </p:cNvPr>
          <p:cNvPicPr>
            <a:picLocks noChangeAspect="1"/>
          </p:cNvPicPr>
          <p:nvPr/>
        </p:nvPicPr>
        <p:blipFill>
          <a:blip r:embed="rId2"/>
          <a:stretch>
            <a:fillRect/>
          </a:stretch>
        </p:blipFill>
        <p:spPr>
          <a:xfrm>
            <a:off x="512579" y="1940016"/>
            <a:ext cx="11166841" cy="199644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Auditing</a:t>
            </a:r>
            <a:r>
              <a:rPr lang="lt-LT" b="1" dirty="0">
                <a:latin typeface="Calibri"/>
              </a:rPr>
              <a:t> </a:t>
            </a:r>
            <a:r>
              <a:rPr lang="lt-LT" b="1" dirty="0" err="1">
                <a:latin typeface="Calibri"/>
              </a:rPr>
              <a:t>reports</a:t>
            </a:r>
            <a:endParaRPr lang="lt-LT" b="1" dirty="0">
              <a:latin typeface="Calibri"/>
            </a:endParaRPr>
          </a:p>
          <a:p>
            <a:pPr algn="just">
              <a:defRPr/>
            </a:pPr>
            <a:r>
              <a:rPr lang="lt-LT" dirty="0" err="1">
                <a:latin typeface="Calibri"/>
              </a:rPr>
              <a:t>Functionality</a:t>
            </a:r>
            <a:r>
              <a:rPr lang="lt-LT" dirty="0">
                <a:latin typeface="Calibri"/>
              </a:rPr>
              <a:t> </a:t>
            </a:r>
            <a:r>
              <a:rPr lang="lt-LT" dirty="0" err="1">
                <a:latin typeface="Calibri"/>
              </a:rPr>
              <a:t>that</a:t>
            </a:r>
            <a:r>
              <a:rPr lang="lt-LT" dirty="0">
                <a:latin typeface="Calibri"/>
              </a:rPr>
              <a:t> </a:t>
            </a:r>
            <a:r>
              <a:rPr lang="lt-LT" dirty="0" err="1">
                <a:latin typeface="Calibri"/>
              </a:rPr>
              <a:t>helps</a:t>
            </a:r>
            <a:r>
              <a:rPr lang="lt-LT" dirty="0">
                <a:latin typeface="Calibri"/>
              </a:rPr>
              <a:t> to </a:t>
            </a:r>
            <a:r>
              <a:rPr lang="lt-LT" dirty="0" err="1">
                <a:latin typeface="Calibri"/>
              </a:rPr>
              <a:t>view</a:t>
            </a:r>
            <a:r>
              <a:rPr lang="lt-LT" dirty="0">
                <a:latin typeface="Calibri"/>
              </a:rPr>
              <a:t> </a:t>
            </a:r>
            <a:r>
              <a:rPr lang="lt-LT" dirty="0" err="1">
                <a:latin typeface="Calibri"/>
              </a:rPr>
              <a:t>actions</a:t>
            </a:r>
            <a:r>
              <a:rPr lang="lt-LT" dirty="0">
                <a:latin typeface="Calibri"/>
              </a:rPr>
              <a:t> </a:t>
            </a:r>
            <a:r>
              <a:rPr lang="lt-LT" dirty="0" err="1">
                <a:latin typeface="Calibri"/>
              </a:rPr>
              <a:t>of</a:t>
            </a:r>
            <a:r>
              <a:rPr lang="lt-LT" dirty="0">
                <a:latin typeface="Calibri"/>
              </a:rPr>
              <a:t> </a:t>
            </a:r>
            <a:r>
              <a:rPr lang="lt-LT" dirty="0" err="1">
                <a:latin typeface="Calibri"/>
              </a:rPr>
              <a:t>organisation</a:t>
            </a:r>
            <a:r>
              <a:rPr lang="lt-LT" dirty="0">
                <a:latin typeface="Calibri"/>
              </a:rPr>
              <a:t> </a:t>
            </a:r>
            <a:r>
              <a:rPr lang="lt-LT" dirty="0" err="1">
                <a:latin typeface="Calibri"/>
              </a:rPr>
              <a:t>users</a:t>
            </a:r>
            <a:endParaRPr lang="lt-LT" dirty="0">
              <a:latin typeface="Calibri"/>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041646" y="3093893"/>
            <a:ext cx="1340651" cy="25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0374BDC-A05F-EDAB-425F-43A23A77BA3F}"/>
              </a:ext>
            </a:extLst>
          </p:cNvPr>
          <p:cNvPicPr>
            <a:picLocks noChangeAspect="1"/>
          </p:cNvPicPr>
          <p:nvPr/>
        </p:nvPicPr>
        <p:blipFill>
          <a:blip r:embed="rId3"/>
          <a:stretch>
            <a:fillRect/>
          </a:stretch>
        </p:blipFill>
        <p:spPr>
          <a:xfrm>
            <a:off x="1687124" y="4108768"/>
            <a:ext cx="6923476" cy="2723991"/>
          </a:xfrm>
          <a:prstGeom prst="rect">
            <a:avLst/>
          </a:prstGeom>
        </p:spPr>
      </p:pic>
    </p:spTree>
    <p:extLst>
      <p:ext uri="{BB962C8B-B14F-4D97-AF65-F5344CB8AC3E}">
        <p14:creationId xmlns:p14="http://schemas.microsoft.com/office/powerpoint/2010/main" val="144668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err="1">
                <a:ln>
                  <a:noFill/>
                </a:ln>
                <a:effectLst/>
                <a:uLnTx/>
                <a:uFillTx/>
                <a:latin typeface="Calibri"/>
                <a:ea typeface="+mn-ea"/>
                <a:cs typeface="+mn-cs"/>
              </a:rPr>
              <a:t>View</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organisation</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details</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but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not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edit</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the</a:t>
            </a:r>
            <a:r>
              <a:rPr lang="lt-LT" b="1" dirty="0">
                <a:latin typeface="Calibri"/>
              </a:rPr>
              <a:t>m</a:t>
            </a:r>
          </a:p>
          <a:p>
            <a:pPr marR="0" lvl="0" algn="just" defTabSz="914400" rtl="0" eaLnBrk="1" fontAlgn="auto" latinLnBrk="0" hangingPunct="1">
              <a:lnSpc>
                <a:spcPct val="100000"/>
              </a:lnSpc>
              <a:spcBef>
                <a:spcPts val="0"/>
              </a:spcBef>
              <a:spcAft>
                <a:spcPts val="0"/>
              </a:spcAft>
              <a:buClrTx/>
              <a:buSzTx/>
              <a:tabLst/>
              <a:defRPr/>
            </a:pPr>
            <a:r>
              <a:rPr lang="lt-LT" dirty="0" err="1">
                <a:latin typeface="Calibri"/>
              </a:rPr>
              <a:t>View</a:t>
            </a:r>
            <a:r>
              <a:rPr lang="lt-LT" dirty="0">
                <a:latin typeface="Calibri"/>
              </a:rPr>
              <a:t> </a:t>
            </a:r>
            <a:r>
              <a:rPr lang="lt-LT" dirty="0" err="1">
                <a:latin typeface="Calibri"/>
              </a:rPr>
              <a:t>organisation</a:t>
            </a:r>
            <a:r>
              <a:rPr lang="lt-LT" dirty="0">
                <a:latin typeface="Calibri"/>
              </a:rPr>
              <a:t> </a:t>
            </a:r>
            <a:r>
              <a:rPr lang="lt-LT" dirty="0" err="1">
                <a:latin typeface="Calibri"/>
              </a:rPr>
              <a:t>details</a:t>
            </a:r>
            <a:r>
              <a:rPr lang="lt-LT" dirty="0">
                <a:latin typeface="Calibri"/>
              </a:rPr>
              <a:t> </a:t>
            </a:r>
            <a:r>
              <a:rPr lang="lt-LT" dirty="0" err="1">
                <a:latin typeface="Calibri"/>
              </a:rPr>
              <a:t>in</a:t>
            </a:r>
            <a:r>
              <a:rPr lang="lt-LT" dirty="0">
                <a:latin typeface="Calibri"/>
              </a:rPr>
              <a:t> EO </a:t>
            </a:r>
            <a:r>
              <a:rPr lang="lt-LT" dirty="0" err="1">
                <a:latin typeface="Calibri"/>
              </a:rPr>
              <a:t>Administration</a:t>
            </a:r>
            <a:r>
              <a:rPr lang="lt-LT" dirty="0">
                <a:latin typeface="Calibri"/>
              </a:rPr>
              <a:t> &gt; EO </a:t>
            </a:r>
            <a:r>
              <a:rPr lang="lt-LT" dirty="0" err="1">
                <a:latin typeface="Calibri"/>
              </a:rPr>
              <a:t>Management</a:t>
            </a:r>
            <a:endParaRPr kumimoji="0" lang="lt-LT" sz="1800" i="0" u="none" strike="noStrike" kern="1200" cap="none" spc="0" normalizeH="0" baseline="0" noProof="0" dirty="0">
              <a:ln>
                <a:noFill/>
              </a:ln>
              <a:effectLst/>
              <a:uLnTx/>
              <a:uFillTx/>
              <a:latin typeface="Calibri"/>
              <a:ea typeface="+mn-ea"/>
              <a:cs typeface="+mn-cs"/>
            </a:endParaRPr>
          </a:p>
        </p:txBody>
      </p:sp>
      <p:pic>
        <p:nvPicPr>
          <p:cNvPr id="5" name="Picture 4">
            <a:extLst>
              <a:ext uri="{FF2B5EF4-FFF2-40B4-BE49-F238E27FC236}">
                <a16:creationId xmlns:a16="http://schemas.microsoft.com/office/drawing/2014/main" id="{798D4ECC-1BCA-1447-C9B7-B9A24F08FD92}"/>
              </a:ext>
            </a:extLst>
          </p:cNvPr>
          <p:cNvPicPr>
            <a:picLocks noChangeAspect="1"/>
          </p:cNvPicPr>
          <p:nvPr/>
        </p:nvPicPr>
        <p:blipFill>
          <a:blip r:embed="rId2"/>
          <a:stretch>
            <a:fillRect/>
          </a:stretch>
        </p:blipFill>
        <p:spPr>
          <a:xfrm>
            <a:off x="1327133" y="2151456"/>
            <a:ext cx="9537733" cy="2745150"/>
          </a:xfrm>
          <a:prstGeom prst="rect">
            <a:avLst/>
          </a:prstGeom>
        </p:spPr>
      </p:pic>
    </p:spTree>
    <p:extLst>
      <p:ext uri="{BB962C8B-B14F-4D97-AF65-F5344CB8AC3E}">
        <p14:creationId xmlns:p14="http://schemas.microsoft.com/office/powerpoint/2010/main" val="206335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47697-34E6-BE0A-09D7-CC75199D6C4A}"/>
              </a:ext>
            </a:extLst>
          </p:cNvPr>
          <p:cNvPicPr>
            <a:picLocks noChangeAspect="1"/>
          </p:cNvPicPr>
          <p:nvPr/>
        </p:nvPicPr>
        <p:blipFill>
          <a:blip r:embed="rId3"/>
          <a:stretch>
            <a:fillRect/>
          </a:stretch>
        </p:blipFill>
        <p:spPr>
          <a:xfrm>
            <a:off x="1318882" y="2348460"/>
            <a:ext cx="10245213" cy="2615940"/>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err="1">
                <a:ln>
                  <a:noFill/>
                </a:ln>
                <a:effectLst/>
                <a:uLnTx/>
                <a:uFillTx/>
                <a:latin typeface="Calibri"/>
                <a:ea typeface="+mn-ea"/>
                <a:cs typeface="+mn-cs"/>
              </a:rPr>
              <a:t>View</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all</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economic</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operator</a:t>
            </a:r>
            <a:r>
              <a:rPr kumimoji="0" lang="lt-LT" sz="1800" b="1" i="0" u="none" strike="noStrike" kern="1200" cap="none" spc="0" normalizeH="0" baseline="0" noProof="0" dirty="0">
                <a:ln>
                  <a:noFill/>
                </a:ln>
                <a:effectLst/>
                <a:uLnTx/>
                <a:uFillTx/>
                <a:latin typeface="Calibri"/>
                <a:ea typeface="+mn-ea"/>
                <a:cs typeface="+mn-cs"/>
              </a:rPr>
              <a:t> </a:t>
            </a:r>
            <a:r>
              <a:rPr kumimoji="0" lang="lt-LT" sz="1800" b="1" i="0" u="none" strike="noStrike" kern="1200" cap="none" spc="0" normalizeH="0" baseline="0" noProof="0" dirty="0" err="1">
                <a:ln>
                  <a:noFill/>
                </a:ln>
                <a:effectLst/>
                <a:uLnTx/>
                <a:uFillTx/>
                <a:latin typeface="Calibri"/>
                <a:ea typeface="+mn-ea"/>
                <a:cs typeface="+mn-cs"/>
              </a:rPr>
              <a:t>users</a:t>
            </a:r>
            <a:endParaRPr kumimoji="0" lang="lt-LT" sz="1800" b="1"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To </a:t>
            </a:r>
            <a:r>
              <a:rPr lang="lt-LT" dirty="0" err="1">
                <a:latin typeface="Calibri"/>
              </a:rPr>
              <a:t>view</a:t>
            </a:r>
            <a:r>
              <a:rPr lang="lt-LT" dirty="0">
                <a:latin typeface="Calibri"/>
              </a:rPr>
              <a:t> </a:t>
            </a:r>
            <a:r>
              <a:rPr lang="lt-LT" dirty="0" err="1">
                <a:latin typeface="Calibri"/>
              </a:rPr>
              <a:t>economic</a:t>
            </a:r>
            <a:r>
              <a:rPr lang="lt-LT" dirty="0">
                <a:latin typeface="Calibri"/>
              </a:rPr>
              <a:t> </a:t>
            </a:r>
            <a:r>
              <a:rPr lang="lt-LT" dirty="0" err="1">
                <a:latin typeface="Calibri"/>
              </a:rPr>
              <a:t>operator</a:t>
            </a:r>
            <a:r>
              <a:rPr lang="lt-LT" dirty="0">
                <a:latin typeface="Calibri"/>
              </a:rPr>
              <a:t> </a:t>
            </a:r>
            <a:r>
              <a:rPr lang="lt-LT" dirty="0" err="1">
                <a:latin typeface="Calibri"/>
              </a:rPr>
              <a:t>users</a:t>
            </a:r>
            <a:r>
              <a:rPr lang="lt-LT" dirty="0">
                <a:latin typeface="Calibri"/>
              </a:rPr>
              <a:t> EO </a:t>
            </a:r>
            <a:r>
              <a:rPr lang="lt-LT" dirty="0" err="1">
                <a:latin typeface="Calibri"/>
              </a:rPr>
              <a:t>administration</a:t>
            </a:r>
            <a:r>
              <a:rPr lang="lt-LT" dirty="0">
                <a:latin typeface="Calibri"/>
              </a:rPr>
              <a:t> &gt; EO </a:t>
            </a:r>
            <a:r>
              <a:rPr lang="lt-LT" dirty="0" err="1">
                <a:latin typeface="Calibri"/>
              </a:rPr>
              <a:t>management</a:t>
            </a:r>
            <a:r>
              <a:rPr lang="lt-LT" dirty="0">
                <a:latin typeface="Calibri"/>
              </a:rPr>
              <a:t> &gt; </a:t>
            </a:r>
            <a:r>
              <a:rPr lang="lt-LT" dirty="0" err="1">
                <a:latin typeface="Calibri"/>
              </a:rPr>
              <a:t>View</a:t>
            </a:r>
            <a:r>
              <a:rPr lang="lt-LT" dirty="0">
                <a:latin typeface="Calibri"/>
              </a:rPr>
              <a:t> </a:t>
            </a:r>
            <a:r>
              <a:rPr lang="lt-LT" dirty="0" err="1">
                <a:latin typeface="Calibri"/>
              </a:rPr>
              <a:t>users</a:t>
            </a:r>
            <a:endParaRPr kumimoji="0" lang="lt-LT" sz="1800" i="0" u="none" strike="noStrike" kern="1200" cap="none" spc="0" normalizeH="0" baseline="0" noProof="0" dirty="0">
              <a:ln>
                <a:noFill/>
              </a:ln>
              <a:effectLst/>
              <a:uLnTx/>
              <a:uFillTx/>
              <a:latin typeface="Calibri"/>
              <a:ea typeface="+mn-ea"/>
              <a:cs typeface="+mn-cs"/>
            </a:endParaRPr>
          </a:p>
        </p:txBody>
      </p:sp>
      <p:sp>
        <p:nvSpPr>
          <p:cNvPr id="7" name="Stačiakampis 6">
            <a:extLst>
              <a:ext uri="{FF2B5EF4-FFF2-40B4-BE49-F238E27FC236}">
                <a16:creationId xmlns:a16="http://schemas.microsoft.com/office/drawing/2014/main" id="{202301EB-6002-6BD9-F399-EB0A7B9650B6}"/>
              </a:ext>
            </a:extLst>
          </p:cNvPr>
          <p:cNvSpPr/>
          <p:nvPr/>
        </p:nvSpPr>
        <p:spPr>
          <a:xfrm>
            <a:off x="1415845" y="2910349"/>
            <a:ext cx="934066" cy="271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956DF09-8602-7A1B-87AB-2A28BFCD6972}"/>
              </a:ext>
            </a:extLst>
          </p:cNvPr>
          <p:cNvCxnSpPr>
            <a:cxnSpLocks/>
          </p:cNvCxnSpPr>
          <p:nvPr/>
        </p:nvCxnSpPr>
        <p:spPr>
          <a:xfrm flipH="1">
            <a:off x="985946" y="3029703"/>
            <a:ext cx="4298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DCFE07-43C5-4D4A-069B-804B0C2765D9}"/>
              </a:ext>
            </a:extLst>
          </p:cNvPr>
          <p:cNvCxnSpPr>
            <a:cxnSpLocks/>
          </p:cNvCxnSpPr>
          <p:nvPr/>
        </p:nvCxnSpPr>
        <p:spPr>
          <a:xfrm>
            <a:off x="985946" y="3029703"/>
            <a:ext cx="0" cy="20885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318F86B-B1E6-6657-6043-F35603D3988C}"/>
              </a:ext>
            </a:extLst>
          </p:cNvPr>
          <p:cNvPicPr>
            <a:picLocks noChangeAspect="1"/>
          </p:cNvPicPr>
          <p:nvPr/>
        </p:nvPicPr>
        <p:blipFill>
          <a:blip r:embed="rId4"/>
          <a:stretch>
            <a:fillRect/>
          </a:stretch>
        </p:blipFill>
        <p:spPr>
          <a:xfrm>
            <a:off x="503406" y="5152482"/>
            <a:ext cx="10506265" cy="1558531"/>
          </a:xfrm>
          <a:prstGeom prst="rect">
            <a:avLst/>
          </a:prstGeom>
        </p:spPr>
      </p:pic>
    </p:spTree>
    <p:extLst>
      <p:ext uri="{BB962C8B-B14F-4D97-AF65-F5344CB8AC3E}">
        <p14:creationId xmlns:p14="http://schemas.microsoft.com/office/powerpoint/2010/main" val="365555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a:rPr>
              <a:t>Preliminary market consultations (PMC)</a:t>
            </a:r>
            <a:endParaRPr lang="lt-LT" b="1" dirty="0">
              <a:latin typeface="Calibri"/>
            </a:endParaRPr>
          </a:p>
          <a:p>
            <a:pPr algn="just">
              <a:defRPr/>
            </a:pPr>
            <a:r>
              <a:rPr lang="en-GB" sz="1800" dirty="0">
                <a:effectLst/>
                <a:latin typeface="Calibri" panose="020F0502020204030204" pitchFamily="34" charset="0"/>
                <a:ea typeface="Palladio Uralic"/>
                <a:cs typeface="Calibri" panose="020F0502020204030204" pitchFamily="34" charset="0"/>
              </a:rPr>
              <a:t>The purpose of the preliminary market consultation is to allow the CAs to obtain a clear picture of certain products and services are available on the market.</a:t>
            </a:r>
            <a:endParaRPr lang="lt-LT" sz="1800" dirty="0">
              <a:effectLst/>
              <a:latin typeface="Calibri" panose="020F0502020204030204" pitchFamily="34" charset="0"/>
              <a:ea typeface="Palladio Uralic"/>
              <a:cs typeface="Palladio Uralic"/>
            </a:endParaRPr>
          </a:p>
          <a:p>
            <a:pPr algn="just">
              <a:defRPr/>
            </a:pPr>
            <a:r>
              <a:rPr lang="en-GB" sz="1800" dirty="0">
                <a:effectLst/>
                <a:latin typeface="Calibri" panose="020F0502020204030204" pitchFamily="34" charset="0"/>
                <a:ea typeface="Palladio Uralic"/>
                <a:cs typeface="Calibri" panose="020F0502020204030204" pitchFamily="34" charset="0"/>
              </a:rPr>
              <a:t>If the EO </a:t>
            </a:r>
            <a:r>
              <a:rPr lang="lt-LT" sz="1800" dirty="0" err="1">
                <a:effectLst/>
                <a:latin typeface="Calibri" panose="020F0502020204030204" pitchFamily="34" charset="0"/>
                <a:ea typeface="Palladio Uralic"/>
                <a:cs typeface="Calibri" panose="020F0502020204030204" pitchFamily="34" charset="0"/>
              </a:rPr>
              <a:t>User</a:t>
            </a:r>
            <a:r>
              <a:rPr lang="en-GB" sz="1800" dirty="0">
                <a:effectLst/>
                <a:latin typeface="Calibri" panose="020F0502020204030204" pitchFamily="34" charset="0"/>
                <a:ea typeface="Palladio Uralic"/>
                <a:cs typeface="Calibri" panose="020F0502020204030204" pitchFamily="34" charset="0"/>
              </a:rPr>
              <a:t> clicks on the “</a:t>
            </a:r>
            <a:r>
              <a:rPr lang="en-GB" sz="1800" b="1" dirty="0">
                <a:effectLst/>
                <a:latin typeface="Calibri" panose="020F0502020204030204" pitchFamily="34" charset="0"/>
                <a:ea typeface="Palladio Uralic"/>
                <a:cs typeface="Calibri" panose="020F0502020204030204" pitchFamily="34" charset="0"/>
              </a:rPr>
              <a:t>List of my PMC</a:t>
            </a:r>
            <a:r>
              <a:rPr lang="en-GB" sz="1800" dirty="0">
                <a:effectLst/>
                <a:latin typeface="Calibri" panose="020F0502020204030204" pitchFamily="34" charset="0"/>
                <a:ea typeface="Palladio Uralic"/>
                <a:cs typeface="Calibri" panose="020F0502020204030204" pitchFamily="34" charset="0"/>
              </a:rPr>
              <a:t>” option, they can see the list with the PMCs that they are associated with.</a:t>
            </a:r>
            <a:endParaRPr lang="lt-LT" sz="1800" dirty="0">
              <a:effectLst/>
              <a:latin typeface="Calibri" panose="020F0502020204030204" pitchFamily="34" charset="0"/>
              <a:ea typeface="Palladio Uralic"/>
              <a:cs typeface="Calibri" panose="020F0502020204030204" pitchFamily="34" charset="0"/>
            </a:endParaRPr>
          </a:p>
          <a:p>
            <a:pPr algn="just">
              <a:defRPr/>
            </a:pPr>
            <a:r>
              <a:rPr lang="en-GB" sz="1800" dirty="0">
                <a:effectLst/>
                <a:latin typeface="Calibri" panose="020F0502020204030204" pitchFamily="34" charset="0"/>
                <a:ea typeface="Palladio Uralic"/>
                <a:cs typeface="Calibri" panose="020F0502020204030204" pitchFamily="34" charset="0"/>
              </a:rPr>
              <a:t>If the EO </a:t>
            </a:r>
            <a:r>
              <a:rPr lang="lt-LT" sz="1800" dirty="0" err="1">
                <a:effectLst/>
                <a:latin typeface="Calibri" panose="020F0502020204030204" pitchFamily="34" charset="0"/>
                <a:ea typeface="Palladio Uralic"/>
                <a:cs typeface="Calibri" panose="020F0502020204030204" pitchFamily="34" charset="0"/>
              </a:rPr>
              <a:t>User</a:t>
            </a:r>
            <a:r>
              <a:rPr lang="en-GB" sz="1800" dirty="0">
                <a:effectLst/>
                <a:latin typeface="Calibri" panose="020F0502020204030204" pitchFamily="34" charset="0"/>
                <a:ea typeface="Palladio Uralic"/>
                <a:cs typeface="Calibri" panose="020F0502020204030204" pitchFamily="34" charset="0"/>
              </a:rPr>
              <a:t> clicks on the “</a:t>
            </a:r>
            <a:r>
              <a:rPr lang="en-GB" sz="1800" b="1" dirty="0">
                <a:effectLst/>
                <a:latin typeface="Calibri" panose="020F0502020204030204" pitchFamily="34" charset="0"/>
                <a:ea typeface="Palladio Uralic"/>
                <a:cs typeface="Calibri" panose="020F0502020204030204" pitchFamily="34" charset="0"/>
              </a:rPr>
              <a:t>Latest PMCs</a:t>
            </a:r>
            <a:r>
              <a:rPr lang="en-GB" sz="1800" dirty="0">
                <a:effectLst/>
                <a:latin typeface="Calibri" panose="020F0502020204030204" pitchFamily="34" charset="0"/>
                <a:ea typeface="Palladio Uralic"/>
                <a:cs typeface="Calibri" panose="020F0502020204030204" pitchFamily="34" charset="0"/>
              </a:rPr>
              <a:t>” option, they will have the latest PMCs that the Contracting Authorities created. They can find the PMC that they are interested. If they go to “View PMC Workspace” (they can find it by clicking on the title of the PMC), they can find more information for the PMC </a:t>
            </a:r>
            <a:endParaRPr lang="lt-LT" sz="1800" dirty="0">
              <a:effectLst/>
              <a:latin typeface="Calibri" panose="020F0502020204030204" pitchFamily="34" charset="0"/>
              <a:ea typeface="Palladio Uralic"/>
              <a:cs typeface="Palladio Uralic"/>
            </a:endParaRPr>
          </a:p>
        </p:txBody>
      </p:sp>
      <p:pic>
        <p:nvPicPr>
          <p:cNvPr id="6" name="Picture 5">
            <a:extLst>
              <a:ext uri="{FF2B5EF4-FFF2-40B4-BE49-F238E27FC236}">
                <a16:creationId xmlns:a16="http://schemas.microsoft.com/office/drawing/2014/main" id="{E8B8B6FA-230C-F1C4-8522-55B1DFC809C0}"/>
              </a:ext>
            </a:extLst>
          </p:cNvPr>
          <p:cNvPicPr>
            <a:picLocks noChangeAspect="1"/>
          </p:cNvPicPr>
          <p:nvPr/>
        </p:nvPicPr>
        <p:blipFill>
          <a:blip r:embed="rId2"/>
          <a:stretch>
            <a:fillRect/>
          </a:stretch>
        </p:blipFill>
        <p:spPr>
          <a:xfrm>
            <a:off x="847531" y="3729085"/>
            <a:ext cx="10136665" cy="2825707"/>
          </a:xfrm>
          <a:prstGeom prst="rect">
            <a:avLst/>
          </a:prstGeom>
        </p:spPr>
      </p:pic>
      <p:sp>
        <p:nvSpPr>
          <p:cNvPr id="7" name="Stačiakampis 6">
            <a:extLst>
              <a:ext uri="{FF2B5EF4-FFF2-40B4-BE49-F238E27FC236}">
                <a16:creationId xmlns:a16="http://schemas.microsoft.com/office/drawing/2014/main" id="{5B01EC31-932F-9D7E-68B0-2FE9865EAEAC}"/>
              </a:ext>
            </a:extLst>
          </p:cNvPr>
          <p:cNvSpPr/>
          <p:nvPr/>
        </p:nvSpPr>
        <p:spPr>
          <a:xfrm>
            <a:off x="3323303" y="3991873"/>
            <a:ext cx="1219200" cy="629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594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15EE0-ACAD-0DFA-F894-CA940DC68FA9}"/>
              </a:ext>
            </a:extLst>
          </p:cNvPr>
          <p:cNvPicPr>
            <a:picLocks noChangeAspect="1"/>
          </p:cNvPicPr>
          <p:nvPr/>
        </p:nvPicPr>
        <p:blipFill>
          <a:blip r:embed="rId2"/>
          <a:srcRect b="14191"/>
          <a:stretch/>
        </p:blipFill>
        <p:spPr>
          <a:xfrm>
            <a:off x="1263442" y="2265433"/>
            <a:ext cx="9665116" cy="199193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Admin</a:t>
            </a:r>
            <a:r>
              <a:rPr lang="lt-LT" sz="3600" b="1" dirty="0"/>
              <a:t> </a:t>
            </a:r>
            <a:r>
              <a:rPr lang="lt-LT" sz="3600" b="1" dirty="0" err="1"/>
              <a:t>functionalities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algn="just">
              <a:defRPr/>
            </a:pPr>
            <a:r>
              <a:rPr lang="en-US" sz="1800" dirty="0">
                <a:effectLst/>
                <a:latin typeface="Calibri" panose="020F0502020204030204" pitchFamily="34" charset="0"/>
                <a:ea typeface="Palladio Uralic"/>
                <a:cs typeface="Calibri" panose="020F0502020204030204" pitchFamily="34" charset="0"/>
              </a:rPr>
              <a:t>By clicking on the “Show PMC Menu” (below figure), users can find the PMC documents, they can express an interest, they can request for clarifications, they can do a proposal and they can manage the automated notifications</a:t>
            </a:r>
            <a:endParaRPr lang="lt-LT" sz="1800" dirty="0">
              <a:effectLst/>
              <a:latin typeface="Calibri" panose="020F0502020204030204" pitchFamily="34" charset="0"/>
              <a:ea typeface="Palladio Uralic"/>
              <a:cs typeface="Palladio Uralic"/>
            </a:endParaRPr>
          </a:p>
        </p:txBody>
      </p:sp>
      <p:sp>
        <p:nvSpPr>
          <p:cNvPr id="3" name="Stačiakampis 6">
            <a:extLst>
              <a:ext uri="{FF2B5EF4-FFF2-40B4-BE49-F238E27FC236}">
                <a16:creationId xmlns:a16="http://schemas.microsoft.com/office/drawing/2014/main" id="{B1E5E0A6-40EB-5E4E-1151-0E7EAB64A829}"/>
              </a:ext>
            </a:extLst>
          </p:cNvPr>
          <p:cNvSpPr/>
          <p:nvPr/>
        </p:nvSpPr>
        <p:spPr>
          <a:xfrm>
            <a:off x="9473383" y="2762865"/>
            <a:ext cx="1338148" cy="425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BB7AC1-E0C2-C904-8328-ABAB1E3B519F}"/>
              </a:ext>
            </a:extLst>
          </p:cNvPr>
          <p:cNvSpPr txBox="1"/>
          <p:nvPr/>
        </p:nvSpPr>
        <p:spPr>
          <a:xfrm>
            <a:off x="718733" y="4338988"/>
            <a:ext cx="5505086" cy="1754326"/>
          </a:xfrm>
          <a:prstGeom prst="rect">
            <a:avLst/>
          </a:prstGeom>
          <a:noFill/>
        </p:spPr>
        <p:txBody>
          <a:bodyPr wrap="square">
            <a:spAutoFit/>
          </a:bodyPr>
          <a:lstStyle/>
          <a:p>
            <a:r>
              <a:rPr lang="en-US" sz="1800" dirty="0">
                <a:effectLst/>
                <a:latin typeface="Calibri" panose="020F0502020204030204" pitchFamily="34" charset="0"/>
                <a:ea typeface="Palladio Uralic"/>
                <a:cs typeface="Calibri" panose="020F0502020204030204" pitchFamily="34" charset="0"/>
              </a:rPr>
              <a:t>When the user clicks on the “Expression of interest” button for the first time, the system will display the below figure. The user has to select one of these 2 options. If the user selects “Associate all users of my Economic Operator with this </a:t>
            </a:r>
            <a:r>
              <a:rPr lang="en-US" sz="1800" dirty="0" err="1">
                <a:effectLst/>
                <a:latin typeface="Calibri" panose="020F0502020204030204" pitchFamily="34" charset="0"/>
                <a:ea typeface="Palladio Uralic"/>
                <a:cs typeface="Calibri" panose="020F0502020204030204" pitchFamily="34" charset="0"/>
              </a:rPr>
              <a:t>CfT</a:t>
            </a:r>
            <a:r>
              <a:rPr lang="en-US" sz="1800" dirty="0">
                <a:effectLst/>
                <a:latin typeface="Calibri" panose="020F0502020204030204" pitchFamily="34" charset="0"/>
                <a:ea typeface="Palladio Uralic"/>
                <a:cs typeface="Calibri" panose="020F0502020204030204" pitchFamily="34" charset="0"/>
              </a:rPr>
              <a:t>”, then all Economic operators will have this PMC in the “List of my PMCs”</a:t>
            </a:r>
            <a:endParaRPr lang="lt-LT" dirty="0"/>
          </a:p>
        </p:txBody>
      </p:sp>
      <p:pic>
        <p:nvPicPr>
          <p:cNvPr id="19" name="Picture 18">
            <a:extLst>
              <a:ext uri="{FF2B5EF4-FFF2-40B4-BE49-F238E27FC236}">
                <a16:creationId xmlns:a16="http://schemas.microsoft.com/office/drawing/2014/main" id="{BA946A3D-04DC-85E6-7CB2-8691FC29CCD3}"/>
              </a:ext>
            </a:extLst>
          </p:cNvPr>
          <p:cNvPicPr>
            <a:picLocks noChangeAspect="1"/>
          </p:cNvPicPr>
          <p:nvPr/>
        </p:nvPicPr>
        <p:blipFill>
          <a:blip r:embed="rId3"/>
          <a:stretch>
            <a:fillRect/>
          </a:stretch>
        </p:blipFill>
        <p:spPr>
          <a:xfrm>
            <a:off x="5888296" y="4484199"/>
            <a:ext cx="4033227" cy="2200433"/>
          </a:xfrm>
          <a:prstGeom prst="rect">
            <a:avLst/>
          </a:prstGeom>
        </p:spPr>
      </p:pic>
      <p:cxnSp>
        <p:nvCxnSpPr>
          <p:cNvPr id="20" name="Straight Arrow Connector 19">
            <a:extLst>
              <a:ext uri="{FF2B5EF4-FFF2-40B4-BE49-F238E27FC236}">
                <a16:creationId xmlns:a16="http://schemas.microsoft.com/office/drawing/2014/main" id="{77B2FB36-0BCC-7A3D-1143-A955BCC185A6}"/>
              </a:ext>
            </a:extLst>
          </p:cNvPr>
          <p:cNvCxnSpPr>
            <a:cxnSpLocks/>
          </p:cNvCxnSpPr>
          <p:nvPr/>
        </p:nvCxnSpPr>
        <p:spPr>
          <a:xfrm flipV="1">
            <a:off x="5761703" y="3578942"/>
            <a:ext cx="3711680" cy="9052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62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02F1C-DDBD-9980-32A3-D0FC65F2CFF2}"/>
              </a:ext>
            </a:extLst>
          </p:cNvPr>
          <p:cNvPicPr>
            <a:picLocks noChangeAspect="1"/>
          </p:cNvPicPr>
          <p:nvPr/>
        </p:nvPicPr>
        <p:blipFill>
          <a:blip r:embed="rId2"/>
          <a:stretch>
            <a:fillRect/>
          </a:stretch>
        </p:blipFill>
        <p:spPr>
          <a:xfrm>
            <a:off x="2536723" y="5108329"/>
            <a:ext cx="7272408" cy="1749671"/>
          </a:xfrm>
          <a:prstGeom prst="rect">
            <a:avLst/>
          </a:prstGeom>
        </p:spPr>
      </p:pic>
      <p:pic>
        <p:nvPicPr>
          <p:cNvPr id="5" name="Picture 4">
            <a:extLst>
              <a:ext uri="{FF2B5EF4-FFF2-40B4-BE49-F238E27FC236}">
                <a16:creationId xmlns:a16="http://schemas.microsoft.com/office/drawing/2014/main" id="{EF00C3F6-73E5-EEF5-2896-41D6EB92CDF9}"/>
              </a:ext>
            </a:extLst>
          </p:cNvPr>
          <p:cNvPicPr>
            <a:picLocks noChangeAspect="1"/>
          </p:cNvPicPr>
          <p:nvPr/>
        </p:nvPicPr>
        <p:blipFill>
          <a:blip r:embed="rId3"/>
          <a:stretch>
            <a:fillRect/>
          </a:stretch>
        </p:blipFill>
        <p:spPr>
          <a:xfrm>
            <a:off x="2536723" y="2609385"/>
            <a:ext cx="5553070" cy="210138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4773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Call</a:t>
            </a:r>
            <a:r>
              <a:rPr lang="lt-LT" b="1" dirty="0">
                <a:latin typeface="Calibri"/>
              </a:rPr>
              <a:t> </a:t>
            </a:r>
            <a:r>
              <a:rPr lang="lt-LT" b="1" dirty="0" err="1">
                <a:latin typeface="Calibri"/>
              </a:rPr>
              <a:t>for</a:t>
            </a:r>
            <a:r>
              <a:rPr lang="lt-LT" b="1" dirty="0">
                <a:latin typeface="Calibri"/>
              </a:rPr>
              <a:t> </a:t>
            </a:r>
            <a:r>
              <a:rPr lang="lt-LT" b="1" dirty="0" err="1">
                <a:latin typeface="Calibri"/>
              </a:rPr>
              <a:t>Tender</a:t>
            </a:r>
            <a:r>
              <a:rPr lang="lt-LT" b="1" dirty="0">
                <a:latin typeface="Calibri"/>
              </a:rPr>
              <a:t> (</a:t>
            </a:r>
            <a:r>
              <a:rPr lang="lt-LT" b="1" dirty="0" err="1">
                <a:latin typeface="Calibri"/>
              </a:rPr>
              <a:t>CfT</a:t>
            </a:r>
            <a:r>
              <a:rPr lang="lt-LT" b="1" dirty="0">
                <a:latin typeface="Calibri"/>
              </a:rPr>
              <a:t>) </a:t>
            </a:r>
            <a:r>
              <a:rPr lang="lt-LT" b="1" dirty="0" err="1">
                <a:latin typeface="Calibri"/>
              </a:rPr>
              <a:t>Management</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cs typeface="Calibri" panose="020F0502020204030204" pitchFamily="34" charset="0"/>
              </a:rPr>
              <a:t>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contains all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 user is associated with</a:t>
            </a:r>
            <a:r>
              <a:rPr lang="lt-LT" sz="1800" dirty="0">
                <a:effectLst/>
                <a:latin typeface="Calibri" panose="020F0502020204030204" pitchFamily="34" charset="0"/>
                <a:ea typeface="Palladio Uralic"/>
                <a:cs typeface="Calibri" panose="020F0502020204030204" pitchFamily="34" charset="0"/>
              </a:rPr>
              <a:t> (1)</a:t>
            </a:r>
            <a:r>
              <a:rPr lang="en-GB" sz="1800" dirty="0">
                <a:effectLst/>
                <a:latin typeface="Calibri" panose="020F0502020204030204" pitchFamily="34" charset="0"/>
                <a:ea typeface="Palladio Uralic"/>
                <a:cs typeface="Calibri" panose="020F0502020204030204" pitchFamily="34" charset="0"/>
              </a:rPr>
              <a:t>. For example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that they expressed an interest or the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where they did a tender submission. Also, if another user of the company associates all user accounts (and yours) when they express an interest or when they do their tender submission, you will have these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a:t>
            </a:r>
            <a:endParaRPr lang="lt-LT" sz="1800" dirty="0">
              <a:effectLst/>
              <a:latin typeface="Calibri" panose="020F0502020204030204" pitchFamily="34" charset="0"/>
              <a:ea typeface="Palladio Uralic"/>
              <a:cs typeface="Palladio Uralic"/>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536723" y="2606067"/>
            <a:ext cx="809708" cy="412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35857" y="4768027"/>
            <a:ext cx="11120285" cy="369332"/>
          </a:xfrm>
          <a:prstGeom prst="rect">
            <a:avLst/>
          </a:prstGeom>
          <a:noFill/>
        </p:spPr>
        <p:txBody>
          <a:bodyPr wrap="square">
            <a:spAutoFit/>
          </a:bodyPr>
          <a:lstStyle/>
          <a:p>
            <a:r>
              <a:rPr lang="lt-LT" dirty="0" err="1">
                <a:latin typeface="Calibri"/>
              </a:rPr>
              <a:t>Possibilities</a:t>
            </a:r>
            <a:r>
              <a:rPr lang="lt-LT" dirty="0">
                <a:latin typeface="Calibri"/>
              </a:rPr>
              <a:t> </a:t>
            </a:r>
            <a:r>
              <a:rPr lang="lt-LT" dirty="0" err="1">
                <a:latin typeface="Calibri"/>
              </a:rPr>
              <a:t>related</a:t>
            </a:r>
            <a:r>
              <a:rPr lang="lt-LT" dirty="0">
                <a:latin typeface="Calibri"/>
              </a:rPr>
              <a:t> </a:t>
            </a:r>
            <a:r>
              <a:rPr lang="lt-LT" dirty="0" err="1">
                <a:latin typeface="Calibri"/>
              </a:rPr>
              <a:t>with</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a:t>
            </a:r>
            <a:r>
              <a:rPr lang="lt-LT" dirty="0" err="1">
                <a:latin typeface="Calibri"/>
              </a:rPr>
              <a:t>user</a:t>
            </a:r>
            <a:r>
              <a:rPr lang="lt-LT" dirty="0">
                <a:latin typeface="Calibri"/>
              </a:rPr>
              <a:t> </a:t>
            </a:r>
            <a:r>
              <a:rPr lang="lt-LT" dirty="0" err="1">
                <a:latin typeface="Calibri"/>
              </a:rPr>
              <a:t>can</a:t>
            </a:r>
            <a:r>
              <a:rPr lang="lt-LT" dirty="0">
                <a:latin typeface="Calibri"/>
              </a:rPr>
              <a:t> </a:t>
            </a:r>
            <a:r>
              <a:rPr lang="lt-LT" dirty="0" err="1">
                <a:latin typeface="Calibri"/>
              </a:rPr>
              <a:t>find</a:t>
            </a:r>
            <a:r>
              <a:rPr lang="lt-LT" dirty="0">
                <a:latin typeface="Calibri"/>
              </a:rPr>
              <a:t> </a:t>
            </a:r>
            <a:r>
              <a:rPr lang="lt-LT" dirty="0" err="1">
                <a:latin typeface="Calibri"/>
              </a:rPr>
              <a:t>on</a:t>
            </a:r>
            <a:r>
              <a:rPr lang="lt-LT" dirty="0">
                <a:latin typeface="Calibri"/>
              </a:rPr>
              <a:t> </a:t>
            </a:r>
            <a:r>
              <a:rPr lang="lt-LT" dirty="0" err="1">
                <a:latin typeface="Calibri"/>
              </a:rPr>
              <a:t>concrete</a:t>
            </a:r>
            <a:r>
              <a:rPr lang="lt-LT" dirty="0">
                <a:latin typeface="Calibri"/>
              </a:rPr>
              <a:t> </a:t>
            </a:r>
            <a:r>
              <a:rPr lang="lt-LT" dirty="0" err="1">
                <a:latin typeface="Calibri"/>
              </a:rPr>
              <a:t>tender</a:t>
            </a:r>
            <a:r>
              <a:rPr lang="lt-LT" dirty="0">
                <a:latin typeface="Calibri"/>
              </a:rPr>
              <a:t> (2) &gt; </a:t>
            </a:r>
            <a:r>
              <a:rPr lang="lt-LT" dirty="0" err="1">
                <a:latin typeface="Calibri"/>
              </a:rPr>
              <a:t>Show</a:t>
            </a:r>
            <a:r>
              <a:rPr lang="lt-LT" dirty="0">
                <a:latin typeface="Calibri"/>
              </a:rPr>
              <a:t> </a:t>
            </a:r>
            <a:r>
              <a:rPr lang="lt-LT" dirty="0" err="1">
                <a:latin typeface="Calibri"/>
              </a:rPr>
              <a:t>CtF</a:t>
            </a:r>
            <a:r>
              <a:rPr lang="lt-LT" dirty="0">
                <a:latin typeface="Calibri"/>
              </a:rPr>
              <a:t> Menu (3)</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1707967" y="39837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2192599" y="4045218"/>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a:off x="2204889" y="4183845"/>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2192599" y="4195275"/>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8368284" y="54691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7639453" y="62564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8124085" y="6317903"/>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527765" y="938982"/>
            <a:ext cx="10793362" cy="1225335"/>
          </a:xfrm>
          <a:prstGeom prst="rect">
            <a:avLst/>
          </a:prstGeom>
          <a:noFill/>
        </p:spPr>
        <p:txBody>
          <a:bodyPr wrap="square">
            <a:spAutoFit/>
          </a:bodyPr>
          <a:lstStyle/>
          <a:p>
            <a:pPr marL="379730" marR="502285" algn="just">
              <a:lnSpc>
                <a:spcPct val="103000"/>
              </a:lnSpc>
              <a:spcAft>
                <a:spcPts val="0"/>
              </a:spcAft>
            </a:pPr>
            <a:r>
              <a:rPr lang="en-GB" sz="1800" dirty="0">
                <a:effectLst/>
                <a:latin typeface="Calibri" panose="020F0502020204030204" pitchFamily="34" charset="0"/>
                <a:ea typeface="Palladio Uralic"/>
                <a:cs typeface="Calibri" panose="020F0502020204030204" pitchFamily="34" charset="0"/>
              </a:rPr>
              <a:t>Once the user expresses an interest in the Call for Tender, it will be displayed under the “List of my </a:t>
            </a:r>
            <a:r>
              <a:rPr lang="en-GB" sz="1800" dirty="0" err="1">
                <a:effectLst/>
                <a:latin typeface="Calibri" panose="020F0502020204030204" pitchFamily="34" charset="0"/>
                <a:ea typeface="Palladio Uralic"/>
                <a:cs typeface="Calibri" panose="020F0502020204030204" pitchFamily="34" charset="0"/>
              </a:rPr>
              <a:t>CfTs</a:t>
            </a:r>
            <a:r>
              <a:rPr lang="en-GB" sz="1800" dirty="0">
                <a:effectLst/>
                <a:latin typeface="Calibri" panose="020F0502020204030204" pitchFamily="34" charset="0"/>
                <a:ea typeface="Palladio Uralic"/>
                <a:cs typeface="Calibri" panose="020F0502020204030204" pitchFamily="34" charset="0"/>
              </a:rPr>
              <a:t>” as depicted in the below screenshot</a:t>
            </a:r>
            <a:endParaRPr lang="lt-LT" sz="1800" dirty="0">
              <a:effectLst/>
              <a:latin typeface="Calibri" panose="020F0502020204030204" pitchFamily="34" charset="0"/>
              <a:ea typeface="Palladio Uralic"/>
              <a:cs typeface="Calibri" panose="020F0502020204030204" pitchFamily="34" charset="0"/>
            </a:endParaRPr>
          </a:p>
          <a:p>
            <a:pPr marL="379730" marR="502285" algn="just">
              <a:lnSpc>
                <a:spcPct val="103000"/>
              </a:lnSpc>
              <a:spcAft>
                <a:spcPts val="0"/>
              </a:spcAft>
            </a:pPr>
            <a:endParaRPr lang="lt-LT" sz="1800" dirty="0">
              <a:effectLst/>
              <a:latin typeface="Calibri" panose="020F0502020204030204" pitchFamily="34" charset="0"/>
              <a:ea typeface="Palladio Uralic"/>
              <a:cs typeface="Palladio Uralic"/>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E3182B-6CD8-765F-A14E-BF0AA5FB5A91}"/>
              </a:ext>
            </a:extLst>
          </p:cNvPr>
          <p:cNvPicPr>
            <a:picLocks noChangeAspect="1"/>
          </p:cNvPicPr>
          <p:nvPr/>
        </p:nvPicPr>
        <p:blipFill>
          <a:blip r:embed="rId2"/>
          <a:stretch>
            <a:fillRect/>
          </a:stretch>
        </p:blipFill>
        <p:spPr>
          <a:xfrm>
            <a:off x="756064" y="1660734"/>
            <a:ext cx="10908171" cy="3270712"/>
          </a:xfrm>
          <a:prstGeom prst="rect">
            <a:avLst/>
          </a:prstGeom>
        </p:spPr>
      </p:pic>
      <p:sp>
        <p:nvSpPr>
          <p:cNvPr id="13" name="TextBox 12">
            <a:extLst>
              <a:ext uri="{FF2B5EF4-FFF2-40B4-BE49-F238E27FC236}">
                <a16:creationId xmlns:a16="http://schemas.microsoft.com/office/drawing/2014/main" id="{A9F6933E-252B-43C9-D31D-5F2C00260231}"/>
              </a:ext>
            </a:extLst>
          </p:cNvPr>
          <p:cNvSpPr txBox="1"/>
          <p:nvPr/>
        </p:nvSpPr>
        <p:spPr>
          <a:xfrm>
            <a:off x="619431" y="5081136"/>
            <a:ext cx="11149781" cy="652615"/>
          </a:xfrm>
          <a:prstGeom prst="rect">
            <a:avLst/>
          </a:prstGeom>
          <a:noFill/>
        </p:spPr>
        <p:txBody>
          <a:bodyPr wrap="square">
            <a:spAutoFit/>
          </a:bodyPr>
          <a:lstStyle/>
          <a:p>
            <a:pPr marL="379730" marR="502285" algn="just">
              <a:lnSpc>
                <a:spcPct val="103000"/>
              </a:lnSpc>
            </a:pP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same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agreement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user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has</a:t>
            </a:r>
            <a:r>
              <a:rPr lang="lt-LT" sz="1800" dirty="0">
                <a:effectLst/>
                <a:latin typeface="Calibri" panose="020F0502020204030204" pitchFamily="34" charset="0"/>
                <a:ea typeface="Palladio Uralic"/>
                <a:cs typeface="Calibri" panose="020F0502020204030204" pitchFamily="34" charset="0"/>
              </a:rPr>
              <a:t> to </a:t>
            </a:r>
            <a:r>
              <a:rPr lang="lt-LT" sz="1800" dirty="0" err="1">
                <a:effectLst/>
                <a:latin typeface="Calibri" panose="020F0502020204030204" pitchFamily="34" charset="0"/>
                <a:ea typeface="Palladio Uralic"/>
                <a:cs typeface="Calibri" panose="020F0502020204030204" pitchFamily="34" charset="0"/>
              </a:rPr>
              <a:t>accept</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when</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en-GB" sz="1800" dirty="0">
                <a:effectLst/>
                <a:latin typeface="Calibri" panose="020F0502020204030204" pitchFamily="34" charset="0"/>
                <a:ea typeface="Palladio Uralic"/>
                <a:cs typeface="Calibri" panose="020F0502020204030204" pitchFamily="34" charset="0"/>
              </a:rPr>
              <a:t>begin creating a tender</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He</a:t>
            </a:r>
            <a:r>
              <a:rPr lang="lt-LT" sz="1800" dirty="0">
                <a:effectLst/>
                <a:latin typeface="Calibri" panose="020F0502020204030204" pitchFamily="34" charset="0"/>
                <a:ea typeface="Palladio Uralic"/>
                <a:cs typeface="Calibri" panose="020F0502020204030204" pitchFamily="34" charset="0"/>
              </a:rPr>
              <a:t> </a:t>
            </a:r>
            <a:r>
              <a:rPr lang="lt-LT" sz="1800" dirty="0" err="1">
                <a:effectLst/>
                <a:latin typeface="Calibri" panose="020F0502020204030204" pitchFamily="34" charset="0"/>
                <a:ea typeface="Palladio Uralic"/>
                <a:cs typeface="Calibri" panose="020F0502020204030204" pitchFamily="34" charset="0"/>
              </a:rPr>
              <a:t>have</a:t>
            </a:r>
            <a:r>
              <a:rPr lang="lt-LT" sz="1800" dirty="0">
                <a:effectLst/>
                <a:latin typeface="Calibri" panose="020F0502020204030204" pitchFamily="34" charset="0"/>
                <a:ea typeface="Palladio Uralic"/>
                <a:cs typeface="Calibri" panose="020F0502020204030204" pitchFamily="34" charset="0"/>
              </a:rPr>
              <a:t> to </a:t>
            </a:r>
            <a:r>
              <a:rPr lang="en-GB" sz="1800" dirty="0">
                <a:effectLst/>
                <a:latin typeface="Calibri" panose="020F0502020204030204" pitchFamily="34" charset="0"/>
                <a:ea typeface="Palladio Uralic"/>
                <a:cs typeface="Calibri" panose="020F0502020204030204" pitchFamily="34" charset="0"/>
              </a:rPr>
              <a:t>confirm the validity of their user details. The user clicks on the “ACCEPT &amp; CONFIRM ALL OF THE ABOVE” button to proceed</a:t>
            </a:r>
            <a:endParaRPr lang="lt-LT" sz="1800" dirty="0">
              <a:effectLst/>
              <a:latin typeface="Calibri" panose="020F0502020204030204" pitchFamily="34" charset="0"/>
              <a:ea typeface="Palladio Uralic"/>
              <a:cs typeface="Palladio Uralic"/>
            </a:endParaRPr>
          </a:p>
        </p:txBody>
      </p:sp>
    </p:spTree>
    <p:extLst>
      <p:ext uri="{BB962C8B-B14F-4D97-AF65-F5344CB8AC3E}">
        <p14:creationId xmlns:p14="http://schemas.microsoft.com/office/powerpoint/2010/main" val="625207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51404-BEA2-9E16-6F3F-6FB19BBD13BA}"/>
              </a:ext>
            </a:extLst>
          </p:cNvPr>
          <p:cNvPicPr>
            <a:picLocks noChangeAspect="1"/>
          </p:cNvPicPr>
          <p:nvPr/>
        </p:nvPicPr>
        <p:blipFill>
          <a:blip r:embed="rId2"/>
          <a:stretch>
            <a:fillRect/>
          </a:stretch>
        </p:blipFill>
        <p:spPr>
          <a:xfrm>
            <a:off x="1145962" y="2404106"/>
            <a:ext cx="9523995" cy="2952793"/>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EO </a:t>
            </a:r>
            <a:r>
              <a:rPr lang="lt-LT" sz="3600" b="1" dirty="0" err="1"/>
              <a:t>User</a:t>
            </a:r>
            <a:r>
              <a:rPr lang="lt-LT" sz="3600" b="1" dirty="0"/>
              <a:t> </a:t>
            </a:r>
            <a:r>
              <a:rPr lang="lt-LT" sz="3600" b="1" dirty="0" err="1"/>
              <a:t>functionalities</a:t>
            </a:r>
            <a:r>
              <a:rPr lang="lt-LT" sz="3600" b="1" dirty="0"/>
              <a:t> </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err="1">
                <a:latin typeface="Calibri"/>
              </a:rPr>
              <a:t>View</a:t>
            </a:r>
            <a:r>
              <a:rPr lang="lt-LT" b="1" dirty="0">
                <a:latin typeface="Calibri"/>
              </a:rPr>
              <a:t> </a:t>
            </a:r>
            <a:r>
              <a:rPr lang="lt-LT" b="1" dirty="0" err="1">
                <a:latin typeface="Calibri"/>
              </a:rPr>
              <a:t>Contracts</a:t>
            </a:r>
            <a:endParaRPr lang="lt-LT"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US" dirty="0">
                <a:latin typeface="Calibri"/>
              </a:rPr>
              <a:t>After the Economic Operator has accepted the contract, a new contract workspace is created in the system and the user can access it by clicking on the main menu, on tab “EO administration” tab and selecting the “My Contracts” label in the dropdown options</a:t>
            </a:r>
            <a:endParaRPr lang="lt-LT" dirty="0">
              <a:latin typeface="Calibri"/>
            </a:endParaRPr>
          </a:p>
        </p:txBody>
      </p:sp>
      <p:sp>
        <p:nvSpPr>
          <p:cNvPr id="10" name="Stačiakampis 6">
            <a:extLst>
              <a:ext uri="{FF2B5EF4-FFF2-40B4-BE49-F238E27FC236}">
                <a16:creationId xmlns:a16="http://schemas.microsoft.com/office/drawing/2014/main" id="{72A9F35F-1E02-421F-8C72-2ED12B1AF229}"/>
              </a:ext>
            </a:extLst>
          </p:cNvPr>
          <p:cNvSpPr/>
          <p:nvPr/>
        </p:nvSpPr>
        <p:spPr>
          <a:xfrm>
            <a:off x="2332202" y="2863721"/>
            <a:ext cx="1281658" cy="232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04927E-8C7C-7258-5640-C1D285E42A9B}"/>
              </a:ext>
            </a:extLst>
          </p:cNvPr>
          <p:cNvSpPr txBox="1"/>
          <p:nvPr/>
        </p:nvSpPr>
        <p:spPr>
          <a:xfrm>
            <a:off x="847531" y="5425725"/>
            <a:ext cx="10380401" cy="646331"/>
          </a:xfrm>
          <a:prstGeom prst="rect">
            <a:avLst/>
          </a:prstGeom>
          <a:noFill/>
        </p:spPr>
        <p:txBody>
          <a:bodyPr wrap="square">
            <a:spAutoFit/>
          </a:bodyPr>
          <a:lstStyle/>
          <a:p>
            <a:r>
              <a:rPr lang="en-GB" sz="1800" dirty="0">
                <a:effectLst/>
                <a:latin typeface="Calibri" panose="020F0502020204030204" pitchFamily="34" charset="0"/>
                <a:ea typeface="Palladio Uralic"/>
                <a:cs typeface="Palladio Uralic"/>
              </a:rPr>
              <a:t>The user can access the list of all contracts under their organisation (for which they are granted access) and view the details of every contract </a:t>
            </a:r>
            <a:endParaRPr lang="lt-LT" dirty="0"/>
          </a:p>
        </p:txBody>
      </p:sp>
    </p:spTree>
    <p:extLst>
      <p:ext uri="{BB962C8B-B14F-4D97-AF65-F5344CB8AC3E}">
        <p14:creationId xmlns:p14="http://schemas.microsoft.com/office/powerpoint/2010/main" val="4455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a:t>
            </a:fld>
            <a:endParaRPr lang="en-US" dirty="0"/>
          </a:p>
        </p:txBody>
      </p:sp>
      <p:sp>
        <p:nvSpPr>
          <p:cNvPr id="5" name="TextBox 4">
            <a:extLst>
              <a:ext uri="{FF2B5EF4-FFF2-40B4-BE49-F238E27FC236}">
                <a16:creationId xmlns:a16="http://schemas.microsoft.com/office/drawing/2014/main" id="{99318C47-6FF7-C747-717C-89E5A7B3C399}"/>
              </a:ext>
            </a:extLst>
          </p:cNvPr>
          <p:cNvSpPr txBox="1"/>
          <p:nvPr/>
        </p:nvSpPr>
        <p:spPr>
          <a:xfrm>
            <a:off x="3767714" y="1508372"/>
            <a:ext cx="8325964"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Edit the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organisation</a:t>
            </a:r>
            <a:r>
              <a:rPr kumimoji="0" lang="en-US" sz="1800" b="0" i="0" u="none" strike="noStrike" kern="1200" cap="none" spc="0" normalizeH="0" baseline="0" noProof="0" dirty="0">
                <a:ln>
                  <a:noFill/>
                </a:ln>
                <a:solidFill>
                  <a:prstClr val="black"/>
                </a:solidFill>
                <a:effectLst/>
                <a:uLnTx/>
                <a:uFillTx/>
                <a:latin typeface="Calibri"/>
                <a:ea typeface="+mn-ea"/>
                <a:cs typeface="+mn-cs"/>
              </a:rPr>
              <a:t> details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Add/delete other 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Complete ESPD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Expression of interest/clarifications request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Prepare and submit tenders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Accept/reject contract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2" name="Graphic 1" descr="Users with solid fill">
            <a:extLst>
              <a:ext uri="{FF2B5EF4-FFF2-40B4-BE49-F238E27FC236}">
                <a16:creationId xmlns:a16="http://schemas.microsoft.com/office/drawing/2014/main" id="{09F2D409-68CE-1809-7F71-3C462DD9E0B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00314" y="1329812"/>
            <a:ext cx="2099188" cy="2099188"/>
          </a:xfrm>
          <a:prstGeom prst="rect">
            <a:avLst/>
          </a:prstGeom>
        </p:spPr>
      </p:pic>
      <p:pic>
        <p:nvPicPr>
          <p:cNvPr id="11" name="Graphic 10" descr="Users with solid fill">
            <a:extLst>
              <a:ext uri="{FF2B5EF4-FFF2-40B4-BE49-F238E27FC236}">
                <a16:creationId xmlns:a16="http://schemas.microsoft.com/office/drawing/2014/main" id="{370D27A3-08AB-CDFC-8E82-C6710AA955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05762" y="3808109"/>
            <a:ext cx="2099188" cy="2099188"/>
          </a:xfrm>
          <a:prstGeom prst="rect">
            <a:avLst/>
          </a:prstGeom>
        </p:spPr>
      </p:pic>
      <p:sp>
        <p:nvSpPr>
          <p:cNvPr id="12" name="TextBox 11">
            <a:extLst>
              <a:ext uri="{FF2B5EF4-FFF2-40B4-BE49-F238E27FC236}">
                <a16:creationId xmlns:a16="http://schemas.microsoft.com/office/drawing/2014/main" id="{7371B221-BE2D-7CD4-D0EA-EE0D32ED951B}"/>
              </a:ext>
            </a:extLst>
          </p:cNvPr>
          <p:cNvSpPr txBox="1"/>
          <p:nvPr/>
        </p:nvSpPr>
        <p:spPr>
          <a:xfrm>
            <a:off x="788787" y="5640075"/>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EO </a:t>
            </a:r>
            <a:r>
              <a:rPr kumimoji="0" lang="lt-LT" sz="1800" b="1" i="0" u="none" strike="noStrike" kern="1200" cap="none" spc="0" normalizeH="0" baseline="0" noProof="0" dirty="0" err="1">
                <a:ln>
                  <a:noFill/>
                </a:ln>
                <a:effectLst/>
                <a:uLnTx/>
                <a:uFillTx/>
                <a:latin typeface="Calibri"/>
                <a:ea typeface="+mn-ea"/>
                <a:cs typeface="+mn-cs"/>
              </a:rPr>
              <a:t>User</a:t>
            </a:r>
            <a:endParaRPr lang="lt-LT" dirty="0"/>
          </a:p>
        </p:txBody>
      </p:sp>
      <p:sp>
        <p:nvSpPr>
          <p:cNvPr id="13" name="TextBox 12">
            <a:extLst>
              <a:ext uri="{FF2B5EF4-FFF2-40B4-BE49-F238E27FC236}">
                <a16:creationId xmlns:a16="http://schemas.microsoft.com/office/drawing/2014/main" id="{6FB582E7-49EB-8986-448C-2B39D092926E}"/>
              </a:ext>
            </a:extLst>
          </p:cNvPr>
          <p:cNvSpPr txBox="1"/>
          <p:nvPr/>
        </p:nvSpPr>
        <p:spPr>
          <a:xfrm>
            <a:off x="788787" y="3049891"/>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EO </a:t>
            </a:r>
            <a:r>
              <a:rPr kumimoji="0" lang="lt-LT" sz="1800" b="1" i="0" u="none" strike="noStrike" kern="1200" cap="none" spc="0" normalizeH="0" baseline="0" noProof="0" dirty="0" err="1">
                <a:ln>
                  <a:noFill/>
                </a:ln>
                <a:effectLst/>
                <a:uLnTx/>
                <a:uFillTx/>
                <a:latin typeface="Calibri"/>
                <a:ea typeface="+mn-ea"/>
                <a:cs typeface="+mn-cs"/>
              </a:rPr>
              <a:t>Admin</a:t>
            </a:r>
            <a:endParaRPr lang="lt-LT" dirty="0"/>
          </a:p>
        </p:txBody>
      </p:sp>
      <p:sp>
        <p:nvSpPr>
          <p:cNvPr id="14" name="Pavadinimas 1">
            <a:extLst>
              <a:ext uri="{FF2B5EF4-FFF2-40B4-BE49-F238E27FC236}">
                <a16:creationId xmlns:a16="http://schemas.microsoft.com/office/drawing/2014/main" id="{E23954F5-5A0F-4618-DFBD-4A8DACFB05C4}"/>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Roles – </a:t>
            </a:r>
            <a:r>
              <a:rPr lang="en-US" sz="3600" b="1" dirty="0" err="1">
                <a:solidFill>
                  <a:prstClr val="black"/>
                </a:solidFill>
                <a:latin typeface="Calibri Light"/>
              </a:rPr>
              <a:t>func</a:t>
            </a:r>
            <a:r>
              <a:rPr lang="lt-LT" sz="3600" b="1" dirty="0">
                <a:solidFill>
                  <a:prstClr val="black"/>
                </a:solidFill>
                <a:latin typeface="Calibri Light"/>
              </a:rPr>
              <a:t>t</a:t>
            </a:r>
            <a:r>
              <a:rPr lang="en-US" sz="3600" b="1" dirty="0" err="1">
                <a:solidFill>
                  <a:prstClr val="black"/>
                </a:solidFill>
                <a:latin typeface="Calibri Light"/>
              </a:rPr>
              <a:t>ionality</a:t>
            </a:r>
            <a:r>
              <a:rPr lang="en-US" sz="3600" b="1" dirty="0">
                <a:solidFill>
                  <a:prstClr val="black"/>
                </a:solidFill>
                <a:latin typeface="Calibri Light"/>
              </a:rPr>
              <a:t> available</a:t>
            </a:r>
            <a:endParaRPr lang="en-US" sz="3600" b="1" u="sng" dirty="0">
              <a:solidFill>
                <a:srgbClr val="FF0000"/>
              </a:solidFill>
            </a:endParaRPr>
          </a:p>
        </p:txBody>
      </p:sp>
      <p:sp>
        <p:nvSpPr>
          <p:cNvPr id="16" name="TextBox 15">
            <a:extLst>
              <a:ext uri="{FF2B5EF4-FFF2-40B4-BE49-F238E27FC236}">
                <a16:creationId xmlns:a16="http://schemas.microsoft.com/office/drawing/2014/main" id="{DEAB0B47-26F3-292E-5143-84A7BF1E7F92}"/>
              </a:ext>
            </a:extLst>
          </p:cNvPr>
          <p:cNvSpPr txBox="1"/>
          <p:nvPr/>
        </p:nvSpPr>
        <p:spPr>
          <a:xfrm>
            <a:off x="3767713" y="4264190"/>
            <a:ext cx="8247306"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Express an interest in a Call for Tender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Submit a request for clarification and view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Prepare and submit tender returns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rPr>
              <a:t>Accept/reject contract awards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33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223669" y="2351782"/>
            <a:ext cx="1034783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Technical 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a:ea typeface="+mn-ea"/>
                <a:cs typeface="+mn-cs"/>
              </a:rPr>
              <a:t>Email:</a:t>
            </a:r>
            <a:r>
              <a:rPr kumimoji="0" lang="en-US" sz="4000" b="0" i="0" u="none" strike="noStrike" kern="1200" cap="none" spc="0" normalizeH="0" baseline="0" noProof="0">
                <a:ln>
                  <a:noFill/>
                </a:ln>
                <a:solidFill>
                  <a:prstClr val="black"/>
                </a:solidFill>
                <a:effectLst/>
                <a:uLnTx/>
                <a:uFillTx/>
                <a:latin typeface="Calibri Light"/>
                <a:ea typeface="+mn-ea"/>
                <a:cs typeface="+mn-cs"/>
              </a:rPr>
              <a:t> </a:t>
            </a:r>
            <a:r>
              <a:rPr kumimoji="0" lang="lt-LT" sz="4000" b="1" i="0" u="none" strike="noStrike" kern="1200" cap="none" spc="0" normalizeH="0" baseline="0" noProof="0">
                <a:ln>
                  <a:noFill/>
                </a:ln>
                <a:solidFill>
                  <a:srgbClr val="5B9BD5">
                    <a:lumMod val="75000"/>
                  </a:srgbClr>
                </a:solidFill>
                <a:effectLst/>
                <a:uLnTx/>
                <a:uFillTx/>
                <a:latin typeface="Calibri Light"/>
                <a:ea typeface="+mn-ea"/>
                <a:cs typeface="+mn-cs"/>
              </a:rPr>
              <a:t>pagalba@vpt.lt</a:t>
            </a:r>
            <a:endParaRPr lang="lt-LT" sz="1400" dirty="0"/>
          </a:p>
        </p:txBody>
      </p:sp>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3EADC4-0ADA-B667-11A0-A42857E4762D}"/>
              </a:ext>
            </a:extLst>
          </p:cNvPr>
          <p:cNvPicPr>
            <a:picLocks noChangeAspect="1"/>
          </p:cNvPicPr>
          <p:nvPr/>
        </p:nvPicPr>
        <p:blipFill>
          <a:blip r:embed="rId2"/>
          <a:stretch>
            <a:fillRect/>
          </a:stretch>
        </p:blipFill>
        <p:spPr>
          <a:xfrm>
            <a:off x="64154" y="4753046"/>
            <a:ext cx="12127846" cy="2014558"/>
          </a:xfrm>
          <a:prstGeom prst="rect">
            <a:avLst/>
          </a:prstGeom>
        </p:spPr>
      </p:pic>
      <p:pic>
        <p:nvPicPr>
          <p:cNvPr id="3" name="Picture 2">
            <a:extLst>
              <a:ext uri="{FF2B5EF4-FFF2-40B4-BE49-F238E27FC236}">
                <a16:creationId xmlns:a16="http://schemas.microsoft.com/office/drawing/2014/main" id="{26B632C9-093D-BD47-8338-991F98316C5F}"/>
              </a:ext>
            </a:extLst>
          </p:cNvPr>
          <p:cNvPicPr>
            <a:picLocks noChangeAspect="1"/>
          </p:cNvPicPr>
          <p:nvPr/>
        </p:nvPicPr>
        <p:blipFill>
          <a:blip r:embed="rId3"/>
          <a:stretch>
            <a:fillRect/>
          </a:stretch>
        </p:blipFill>
        <p:spPr>
          <a:xfrm>
            <a:off x="3092235" y="1845295"/>
            <a:ext cx="6007530" cy="2596947"/>
          </a:xfrm>
          <a:prstGeom prst="rect">
            <a:avLst/>
          </a:prstGeom>
        </p:spPr>
      </p:pic>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4</a:t>
            </a:fld>
            <a:endParaRPr lang="en-US" dirty="0"/>
          </a:p>
        </p:txBody>
      </p:sp>
      <p:sp>
        <p:nvSpPr>
          <p:cNvPr id="8" name="TextBox 7">
            <a:extLst>
              <a:ext uri="{FF2B5EF4-FFF2-40B4-BE49-F238E27FC236}">
                <a16:creationId xmlns:a16="http://schemas.microsoft.com/office/drawing/2014/main" id="{056DC240-8B9F-C701-C9E7-4597EBA25937}"/>
              </a:ext>
            </a:extLst>
          </p:cNvPr>
          <p:cNvSpPr txBox="1"/>
          <p:nvPr/>
        </p:nvSpPr>
        <p:spPr>
          <a:xfrm>
            <a:off x="880150" y="859908"/>
            <a:ext cx="10560009"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Attention! </a:t>
            </a:r>
            <a:r>
              <a:rPr kumimoji="0" lang="en-US" sz="1800" b="1" i="0" u="none" strike="noStrike" kern="1200" cap="none" spc="0" normalizeH="0" baseline="0" noProof="0" dirty="0">
                <a:ln>
                  <a:noFill/>
                </a:ln>
                <a:effectLst/>
                <a:uLnTx/>
                <a:uFillTx/>
                <a:latin typeface="Calibri"/>
                <a:ea typeface="+mn-ea"/>
                <a:cs typeface="+mn-cs"/>
              </a:rPr>
              <a:t>The very first user registered in the system gain EO Admin role.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Calibri"/>
              </a:rPr>
              <a:t>To check account role user can pushing on his name (1) and then choosing Edit Profile (2). At Account role field he can see his account role in the system (3)</a:t>
            </a:r>
            <a:endParaRPr kumimoji="0" lang="en-US" sz="1800" i="0" u="none" strike="noStrike" kern="1200" cap="none" spc="0" normalizeH="0" baseline="0" noProof="0" dirty="0">
              <a:ln>
                <a:noFill/>
              </a:ln>
              <a:effectLst/>
              <a:uLnTx/>
              <a:uFillTx/>
              <a:latin typeface="Calibri"/>
              <a:ea typeface="+mn-ea"/>
              <a:cs typeface="+mn-cs"/>
            </a:endParaRPr>
          </a:p>
        </p:txBody>
      </p:sp>
      <p:sp>
        <p:nvSpPr>
          <p:cNvPr id="5" name="Oval 3">
            <a:extLst>
              <a:ext uri="{FF2B5EF4-FFF2-40B4-BE49-F238E27FC236}">
                <a16:creationId xmlns:a16="http://schemas.microsoft.com/office/drawing/2014/main" id="{C6BBCD8B-48B3-2EC1-B67B-298CAEABBAD0}"/>
              </a:ext>
            </a:extLst>
          </p:cNvPr>
          <p:cNvSpPr/>
          <p:nvPr/>
        </p:nvSpPr>
        <p:spPr>
          <a:xfrm>
            <a:off x="8900988" y="20940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 name="Oval 4">
            <a:extLst>
              <a:ext uri="{FF2B5EF4-FFF2-40B4-BE49-F238E27FC236}">
                <a16:creationId xmlns:a16="http://schemas.microsoft.com/office/drawing/2014/main" id="{0DF664E5-39DE-7724-6E8E-84FD9F693EAE}"/>
              </a:ext>
            </a:extLst>
          </p:cNvPr>
          <p:cNvSpPr/>
          <p:nvPr/>
        </p:nvSpPr>
        <p:spPr>
          <a:xfrm>
            <a:off x="5451922" y="3950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7" name="Stačiakampis 6">
            <a:extLst>
              <a:ext uri="{FF2B5EF4-FFF2-40B4-BE49-F238E27FC236}">
                <a16:creationId xmlns:a16="http://schemas.microsoft.com/office/drawing/2014/main" id="{52E2BC97-3B0B-539C-994D-B0BC42C08894}"/>
              </a:ext>
            </a:extLst>
          </p:cNvPr>
          <p:cNvSpPr/>
          <p:nvPr/>
        </p:nvSpPr>
        <p:spPr>
          <a:xfrm>
            <a:off x="5217129" y="2113718"/>
            <a:ext cx="3683859"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čiakampis 6">
            <a:extLst>
              <a:ext uri="{FF2B5EF4-FFF2-40B4-BE49-F238E27FC236}">
                <a16:creationId xmlns:a16="http://schemas.microsoft.com/office/drawing/2014/main" id="{C383A139-FD36-AF20-0299-F8323577C689}"/>
              </a:ext>
            </a:extLst>
          </p:cNvPr>
          <p:cNvSpPr/>
          <p:nvPr/>
        </p:nvSpPr>
        <p:spPr>
          <a:xfrm>
            <a:off x="5957235" y="3947500"/>
            <a:ext cx="1560924"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4">
            <a:extLst>
              <a:ext uri="{FF2B5EF4-FFF2-40B4-BE49-F238E27FC236}">
                <a16:creationId xmlns:a16="http://schemas.microsoft.com/office/drawing/2014/main" id="{DE8C49FE-260A-6D70-F8C3-CC6571F35F08}"/>
              </a:ext>
            </a:extLst>
          </p:cNvPr>
          <p:cNvSpPr/>
          <p:nvPr/>
        </p:nvSpPr>
        <p:spPr>
          <a:xfrm>
            <a:off x="1999045" y="59762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5" name="Stačiakampis 6">
            <a:extLst>
              <a:ext uri="{FF2B5EF4-FFF2-40B4-BE49-F238E27FC236}">
                <a16:creationId xmlns:a16="http://schemas.microsoft.com/office/drawing/2014/main" id="{2BFE82DA-3CB1-3FC1-5682-1FAD66A9A3B8}"/>
              </a:ext>
            </a:extLst>
          </p:cNvPr>
          <p:cNvSpPr/>
          <p:nvPr/>
        </p:nvSpPr>
        <p:spPr>
          <a:xfrm>
            <a:off x="133550" y="5874409"/>
            <a:ext cx="1865495" cy="485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22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E2DE-938F-C188-A085-35A52D69F992}"/>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A29D0D27-A56E-ACBB-1652-C5B43CFBD1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21837"/>
            <a:ext cx="2527816" cy="1470849"/>
          </a:xfrm>
          <a:prstGeom prst="rect">
            <a:avLst/>
          </a:prstGeom>
        </p:spPr>
      </p:pic>
      <p:sp>
        <p:nvSpPr>
          <p:cNvPr id="2" name="Slide Number Placeholder 1">
            <a:extLst>
              <a:ext uri="{FF2B5EF4-FFF2-40B4-BE49-F238E27FC236}">
                <a16:creationId xmlns:a16="http://schemas.microsoft.com/office/drawing/2014/main" id="{B711DE14-B935-9170-9929-7DE81FF4F87F}"/>
              </a:ext>
            </a:extLst>
          </p:cNvPr>
          <p:cNvSpPr>
            <a:spLocks noGrp="1"/>
          </p:cNvSpPr>
          <p:nvPr>
            <p:ph type="sldNum" sz="quarter" idx="12"/>
          </p:nvPr>
        </p:nvSpPr>
        <p:spPr>
          <a:xfrm>
            <a:off x="9339943" y="64325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C5416-78B8-4F37-B286-A40543F63F6D}" type="slidenum">
              <a:rPr kumimoji="0" lang="en-US" sz="2400" b="0" i="0" u="none" strike="noStrike" kern="1200" cap="none" spc="0" normalizeH="0" baseline="0" noProof="0" smtClean="0">
                <a:ln>
                  <a:noFill/>
                </a:ln>
                <a:solidFill>
                  <a:srgbClr val="FFC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a:ln>
                <a:noFill/>
              </a:ln>
              <a:solidFill>
                <a:srgbClr val="FFC000"/>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421A2219-6D79-31C1-94B6-B7891745F034}"/>
              </a:ext>
            </a:extLst>
          </p:cNvPr>
          <p:cNvSpPr>
            <a:spLocks noGrp="1"/>
          </p:cNvSpPr>
          <p:nvPr>
            <p:ph idx="1"/>
          </p:nvPr>
        </p:nvSpPr>
        <p:spPr>
          <a:xfrm>
            <a:off x="2083398" y="442233"/>
            <a:ext cx="7960099" cy="727824"/>
          </a:xfrm>
        </p:spPr>
        <p:txBody>
          <a:bodyPr vert="horz" lIns="91440" tIns="45720" rIns="91440" bIns="45720" rtlCol="0" anchor="t">
            <a:noAutofit/>
          </a:bodyPr>
          <a:lstStyle/>
          <a:p>
            <a:pPr algn="ctr">
              <a:buNone/>
            </a:pPr>
            <a:r>
              <a:rPr lang="en-US">
                <a:latin typeface="Calibri"/>
                <a:ea typeface="Calibri"/>
                <a:cs typeface="Calibri"/>
              </a:rPr>
              <a:t>Supplier account page</a:t>
            </a:r>
            <a:endParaRPr lang="en-US"/>
          </a:p>
          <a:p>
            <a:pPr marL="0" indent="0" algn="l">
              <a:buNone/>
            </a:pPr>
            <a:endParaRPr lang="en-US" b="0" i="0" dirty="0">
              <a:effectLst/>
              <a:latin typeface="Roboto"/>
              <a:ea typeface="Roboto"/>
              <a:cs typeface="Roboto"/>
            </a:endParaRPr>
          </a:p>
        </p:txBody>
      </p:sp>
      <p:sp>
        <p:nvSpPr>
          <p:cNvPr id="7" name="Content Placeholder 5">
            <a:extLst>
              <a:ext uri="{FF2B5EF4-FFF2-40B4-BE49-F238E27FC236}">
                <a16:creationId xmlns:a16="http://schemas.microsoft.com/office/drawing/2014/main" id="{3C725E65-9AE3-3861-62BA-443A5A68B196}"/>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FB8FFC-32D4-5D17-6FB2-99ACBF8B8E96}"/>
              </a:ext>
            </a:extLst>
          </p:cNvPr>
          <p:cNvSpPr txBox="1"/>
          <p:nvPr/>
        </p:nvSpPr>
        <p:spPr>
          <a:xfrm>
            <a:off x="632098" y="803364"/>
            <a:ext cx="1127759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Calibri"/>
                <a:cs typeface="Calibri"/>
              </a:rPr>
              <a:t>Please pay attention to where unread messages can be found</a:t>
            </a:r>
            <a:r>
              <a:rPr kumimoji="0" lang="en-GB" sz="1800" b="0" i="0" u="none" strike="noStrike" kern="1200" cap="none" spc="0" normalizeH="0" baseline="0" noProof="0">
                <a:ln>
                  <a:noFill/>
                </a:ln>
                <a:solidFill>
                  <a:prstClr val="black"/>
                </a:solidFill>
                <a:effectLst/>
                <a:uLnTx/>
                <a:uFillTx/>
                <a:latin typeface="Calibri"/>
                <a:ea typeface="+mn-ea"/>
                <a:cs typeface="+mn-cs"/>
              </a:rPr>
              <a:t> (1</a:t>
            </a:r>
            <a:r>
              <a:rPr lang="en-GB">
                <a:solidFill>
                  <a:prstClr val="black"/>
                </a:solidFill>
                <a:latin typeface="Calibri"/>
              </a:rPr>
              <a:t>).</a:t>
            </a:r>
            <a:endParaRPr kumimoji="0"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Clicking on the envelope icon displays the list of procurements with unread messages (2</a:t>
            </a:r>
            <a:r>
              <a:rPr lang="en-GB">
                <a:solidFill>
                  <a:prstClr val="black"/>
                </a:solidFill>
                <a:latin typeface="Calibri"/>
              </a:rPr>
              <a:t>).</a:t>
            </a:r>
            <a:endParaRPr kumimoji="0" lang="en-GB" sz="1800" b="0" i="0" u="none" strike="noStrike" kern="1200" cap="none" spc="0" normalizeH="0" baseline="0" noProof="0" dirty="0">
              <a:ln>
                <a:noFill/>
              </a:ln>
              <a:solidFill>
                <a:prstClr val="black"/>
              </a:solidFill>
              <a:effectLst/>
              <a:uLnTx/>
              <a:uFillTx/>
              <a:latin typeface="Calibri"/>
              <a:ea typeface="Calibri"/>
              <a:cs typeface="Calibri"/>
            </a:endParaRPr>
          </a:p>
          <a:p>
            <a:pPr>
              <a:defRPr/>
            </a:pPr>
            <a:r>
              <a:rPr lang="en-GB">
                <a:solidFill>
                  <a:prstClr val="black"/>
                </a:solidFill>
                <a:ea typeface="+mn-lt"/>
                <a:cs typeface="+mn-lt"/>
              </a:rPr>
              <a:t>If you have not received any messages or have already read them, the envelope icon will no longer be displayed in the menu</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b="1" i="0" u="none" strike="noStrike" kern="1200" cap="none" spc="0" normalizeH="0" baseline="0" noProof="0" dirty="0">
              <a:ln>
                <a:noFill/>
              </a:ln>
              <a:solidFill>
                <a:srgbClr val="FF0000"/>
              </a:solidFill>
              <a:effectLst/>
              <a:uLnTx/>
              <a:uFillTx/>
              <a:latin typeface="Calibri"/>
              <a:ea typeface="Calibri"/>
              <a:cs typeface="Calibri"/>
            </a:endParaRPr>
          </a:p>
          <a:p>
            <a:pPr algn="ctr">
              <a:defRPr/>
            </a:pPr>
            <a:endParaRPr lang="en-US" dirty="0">
              <a:solidFill>
                <a:prstClr val="black"/>
              </a:solidFill>
              <a:latin typeface="Calibri"/>
              <a:ea typeface="Calibri"/>
              <a:cs typeface="Calibri"/>
            </a:endParaRPr>
          </a:p>
        </p:txBody>
      </p:sp>
      <p:pic>
        <p:nvPicPr>
          <p:cNvPr id="8" name="Picture 7" descr="A green and white background with a yellow rectangle&#10;&#10;AI-generated content may be incorrect.">
            <a:extLst>
              <a:ext uri="{FF2B5EF4-FFF2-40B4-BE49-F238E27FC236}">
                <a16:creationId xmlns:a16="http://schemas.microsoft.com/office/drawing/2014/main" id="{7B51471D-73C8-B4A9-A6E0-3587A7D657B3}"/>
              </a:ext>
            </a:extLst>
          </p:cNvPr>
          <p:cNvPicPr>
            <a:picLocks noChangeAspect="1"/>
          </p:cNvPicPr>
          <p:nvPr/>
        </p:nvPicPr>
        <p:blipFill>
          <a:blip r:embed="rId3"/>
          <a:stretch>
            <a:fillRect/>
          </a:stretch>
        </p:blipFill>
        <p:spPr>
          <a:xfrm>
            <a:off x="685800" y="1965832"/>
            <a:ext cx="10929258" cy="966909"/>
          </a:xfrm>
          <a:prstGeom prst="rect">
            <a:avLst/>
          </a:prstGeom>
        </p:spPr>
      </p:pic>
      <p:pic>
        <p:nvPicPr>
          <p:cNvPr id="9" name="Picture 8" descr="A screenshot of a phone&#10;&#10;AI-generated content may be incorrect.">
            <a:extLst>
              <a:ext uri="{FF2B5EF4-FFF2-40B4-BE49-F238E27FC236}">
                <a16:creationId xmlns:a16="http://schemas.microsoft.com/office/drawing/2014/main" id="{0B19E6D3-6CBE-404F-46EA-FB972A67BA86}"/>
              </a:ext>
            </a:extLst>
          </p:cNvPr>
          <p:cNvPicPr>
            <a:picLocks noChangeAspect="1"/>
          </p:cNvPicPr>
          <p:nvPr/>
        </p:nvPicPr>
        <p:blipFill>
          <a:blip r:embed="rId4"/>
          <a:stretch>
            <a:fillRect/>
          </a:stretch>
        </p:blipFill>
        <p:spPr>
          <a:xfrm>
            <a:off x="631371" y="3167508"/>
            <a:ext cx="10929258" cy="2623928"/>
          </a:xfrm>
          <a:prstGeom prst="rect">
            <a:avLst/>
          </a:prstGeom>
        </p:spPr>
      </p:pic>
      <p:sp>
        <p:nvSpPr>
          <p:cNvPr id="13" name="Oval 12">
            <a:extLst>
              <a:ext uri="{FF2B5EF4-FFF2-40B4-BE49-F238E27FC236}">
                <a16:creationId xmlns:a16="http://schemas.microsoft.com/office/drawing/2014/main" id="{FDD97BA1-3E63-054D-C464-64FF3B883E5E}"/>
              </a:ext>
            </a:extLst>
          </p:cNvPr>
          <p:cNvSpPr/>
          <p:nvPr/>
        </p:nvSpPr>
        <p:spPr>
          <a:xfrm>
            <a:off x="148668" y="25461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1</a:t>
            </a:r>
          </a:p>
        </p:txBody>
      </p:sp>
      <p:sp>
        <p:nvSpPr>
          <p:cNvPr id="14" name="Stačiakampis 6">
            <a:extLst>
              <a:ext uri="{FF2B5EF4-FFF2-40B4-BE49-F238E27FC236}">
                <a16:creationId xmlns:a16="http://schemas.microsoft.com/office/drawing/2014/main" id="{56DB3611-D898-C3E8-7DB6-79A78DDE0E81}"/>
              </a:ext>
            </a:extLst>
          </p:cNvPr>
          <p:cNvSpPr/>
          <p:nvPr/>
        </p:nvSpPr>
        <p:spPr>
          <a:xfrm>
            <a:off x="1011405" y="2473981"/>
            <a:ext cx="530737" cy="456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21B4A90-C239-4379-1455-9FB5646D405D}"/>
              </a:ext>
            </a:extLst>
          </p:cNvPr>
          <p:cNvSpPr/>
          <p:nvPr/>
        </p:nvSpPr>
        <p:spPr>
          <a:xfrm>
            <a:off x="8756365" y="44794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2</a:t>
            </a:r>
          </a:p>
        </p:txBody>
      </p:sp>
      <p:sp>
        <p:nvSpPr>
          <p:cNvPr id="16" name="Stačiakampis 6">
            <a:extLst>
              <a:ext uri="{FF2B5EF4-FFF2-40B4-BE49-F238E27FC236}">
                <a16:creationId xmlns:a16="http://schemas.microsoft.com/office/drawing/2014/main" id="{D51EF7DF-0622-7FAF-C8E4-48E647DA3F7A}"/>
              </a:ext>
            </a:extLst>
          </p:cNvPr>
          <p:cNvSpPr/>
          <p:nvPr/>
        </p:nvSpPr>
        <p:spPr>
          <a:xfrm>
            <a:off x="9338251" y="4607581"/>
            <a:ext cx="719423" cy="1270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3846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err="1"/>
              <a:t>Organisation</a:t>
            </a:r>
            <a:r>
              <a:rPr lang="en-US" sz="3600" b="1" dirty="0"/>
              <a:t> management</a:t>
            </a:r>
          </a:p>
        </p:txBody>
      </p:sp>
      <p:sp>
        <p:nvSpPr>
          <p:cNvPr id="2" name="TextBox 1">
            <a:extLst>
              <a:ext uri="{FF2B5EF4-FFF2-40B4-BE49-F238E27FC236}">
                <a16:creationId xmlns:a16="http://schemas.microsoft.com/office/drawing/2014/main" id="{0635B9C6-71F7-198A-9909-25FDEFA8DD83}"/>
              </a:ext>
            </a:extLst>
          </p:cNvPr>
          <p:cNvSpPr txBox="1"/>
          <p:nvPr/>
        </p:nvSpPr>
        <p:spPr>
          <a:xfrm>
            <a:off x="688261" y="1838813"/>
            <a:ext cx="10815478" cy="2664704"/>
          </a:xfrm>
          <a:prstGeom prst="rect">
            <a:avLst/>
          </a:prstGeom>
          <a:noFill/>
        </p:spPr>
        <p:txBody>
          <a:bodyPr wrap="square">
            <a:spAutoFit/>
          </a:bodyPr>
          <a:lstStyle/>
          <a:p>
            <a:pPr marL="379730" marR="403225" algn="just">
              <a:lnSpc>
                <a:spcPct val="103000"/>
              </a:lnSpc>
              <a:spcBef>
                <a:spcPts val="1415"/>
              </a:spcBef>
              <a:spcAft>
                <a:spcPts val="0"/>
              </a:spcAft>
            </a:pPr>
            <a:r>
              <a:rPr lang="en-GB" dirty="0">
                <a:effectLst/>
                <a:latin typeface="Calibri" panose="020F0502020204030204" pitchFamily="34" charset="0"/>
                <a:ea typeface="Palladio Uralic"/>
                <a:cs typeface="Calibri" panose="020F0502020204030204" pitchFamily="34" charset="0"/>
              </a:rPr>
              <a:t>The Users assigned with the “Economic Operator Organisation Administrator” role can perform the following activities for the management of their organisation:</a:t>
            </a:r>
            <a:endParaRPr lang="lt-LT" dirty="0">
              <a:effectLst/>
              <a:latin typeface="Calibri" panose="020F0502020204030204" pitchFamily="34" charset="0"/>
              <a:ea typeface="Palladio Uralic"/>
              <a:cs typeface="Palladio Uralic"/>
            </a:endParaRPr>
          </a:p>
          <a:p>
            <a:pPr marL="742950" lvl="1" indent="-285750" algn="just">
              <a:spcBef>
                <a:spcPts val="250"/>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Edit organisation</a:t>
            </a:r>
            <a:r>
              <a:rPr lang="en-GB" spc="-10"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details</a:t>
            </a:r>
            <a:endParaRPr lang="lt-LT" dirty="0">
              <a:effectLst/>
              <a:latin typeface="Calibri" panose="020F0502020204030204" pitchFamily="34" charset="0"/>
              <a:ea typeface="Symbol" panose="05050102010706020507" pitchFamily="18" charset="2"/>
              <a:cs typeface="Symbol" panose="05050102010706020507" pitchFamily="18" charset="2"/>
            </a:endParaRPr>
          </a:p>
          <a:p>
            <a:pPr marL="742950" lvl="1" indent="-285750" algn="just">
              <a:spcBef>
                <a:spcPts val="305"/>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View the users registered within the organisation of the Economic</a:t>
            </a:r>
            <a:r>
              <a:rPr lang="en-GB" spc="-60"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Operator</a:t>
            </a:r>
            <a:endParaRPr lang="lt-LT" dirty="0">
              <a:effectLst/>
              <a:latin typeface="Calibri" panose="020F0502020204030204" pitchFamily="34" charset="0"/>
              <a:ea typeface="Symbol" panose="05050102010706020507" pitchFamily="18" charset="2"/>
              <a:cs typeface="Symbol" panose="05050102010706020507" pitchFamily="18" charset="2"/>
            </a:endParaRPr>
          </a:p>
          <a:p>
            <a:pPr marL="742950" lvl="1" indent="-285750" algn="just">
              <a:spcBef>
                <a:spcPts val="315"/>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Add new users in the organisation of the Economic</a:t>
            </a:r>
            <a:r>
              <a:rPr lang="en-GB" spc="235"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Operator</a:t>
            </a:r>
            <a:endParaRPr lang="lt-LT" dirty="0">
              <a:effectLst/>
              <a:latin typeface="Calibri" panose="020F0502020204030204" pitchFamily="34" charset="0"/>
              <a:ea typeface="Symbol" panose="05050102010706020507" pitchFamily="18" charset="2"/>
              <a:cs typeface="Symbol" panose="05050102010706020507" pitchFamily="18" charset="2"/>
            </a:endParaRPr>
          </a:p>
          <a:p>
            <a:pPr marL="742950" lvl="1" indent="-285750" algn="just">
              <a:spcBef>
                <a:spcPts val="300"/>
              </a:spcBef>
              <a:buSzPts val="1100"/>
              <a:buFont typeface="Symbol" panose="05050102010706020507" pitchFamily="18" charset="2"/>
              <a:buChar char=""/>
              <a:tabLst>
                <a:tab pos="836295" algn="l"/>
                <a:tab pos="836930" algn="l"/>
              </a:tabLst>
            </a:pPr>
            <a:r>
              <a:rPr lang="en-GB" dirty="0">
                <a:effectLst/>
                <a:latin typeface="Calibri" panose="020F0502020204030204" pitchFamily="34" charset="0"/>
                <a:ea typeface="Symbol" panose="05050102010706020507" pitchFamily="18" charset="2"/>
                <a:cs typeface="Calibri" panose="020F0502020204030204" pitchFamily="34" charset="0"/>
              </a:rPr>
              <a:t>Edit user’s</a:t>
            </a:r>
            <a:r>
              <a:rPr lang="en-GB" spc="-10" dirty="0">
                <a:effectLst/>
                <a:latin typeface="Calibri" panose="020F0502020204030204" pitchFamily="34" charset="0"/>
                <a:ea typeface="Symbol" panose="05050102010706020507" pitchFamily="18" charset="2"/>
                <a:cs typeface="Calibri" panose="020F0502020204030204" pitchFamily="34" charset="0"/>
              </a:rPr>
              <a:t> </a:t>
            </a:r>
            <a:r>
              <a:rPr lang="en-GB" dirty="0">
                <a:effectLst/>
                <a:latin typeface="Calibri" panose="020F0502020204030204" pitchFamily="34" charset="0"/>
                <a:ea typeface="Symbol" panose="05050102010706020507" pitchFamily="18" charset="2"/>
                <a:cs typeface="Calibri" panose="020F0502020204030204" pitchFamily="34" charset="0"/>
              </a:rPr>
              <a:t>details</a:t>
            </a:r>
            <a:endParaRPr lang="lt-LT" dirty="0">
              <a:effectLst/>
              <a:latin typeface="Calibri" panose="020F0502020204030204" pitchFamily="34" charset="0"/>
              <a:ea typeface="Palladio Uralic"/>
              <a:cs typeface="Palladio Uralic"/>
            </a:endParaRPr>
          </a:p>
          <a:p>
            <a:pPr marL="379730" marR="400050" algn="just">
              <a:lnSpc>
                <a:spcPct val="103000"/>
              </a:lnSpc>
              <a:spcBef>
                <a:spcPts val="1415"/>
              </a:spcBef>
              <a:spcAft>
                <a:spcPts val="0"/>
              </a:spcAft>
            </a:pPr>
            <a:r>
              <a:rPr lang="en-GB" dirty="0">
                <a:effectLst/>
                <a:latin typeface="Calibri" panose="020F0502020204030204" pitchFamily="34" charset="0"/>
                <a:ea typeface="Palladio Uralic"/>
                <a:cs typeface="Calibri" panose="020F0502020204030204" pitchFamily="34" charset="0"/>
              </a:rPr>
              <a:t>By clicking on the ‘</a:t>
            </a:r>
            <a:r>
              <a:rPr lang="en-GB" b="1" dirty="0">
                <a:effectLst/>
                <a:latin typeface="Calibri" panose="020F0502020204030204" pitchFamily="34" charset="0"/>
                <a:ea typeface="Palladio Uralic"/>
                <a:cs typeface="Calibri" panose="020F0502020204030204" pitchFamily="34" charset="0"/>
              </a:rPr>
              <a:t>’EO Administration</a:t>
            </a:r>
            <a:r>
              <a:rPr lang="en-GB" dirty="0">
                <a:effectLst/>
                <a:latin typeface="Calibri" panose="020F0502020204030204" pitchFamily="34" charset="0"/>
                <a:ea typeface="Palladio Uralic"/>
                <a:cs typeface="Calibri" panose="020F0502020204030204" pitchFamily="34" charset="0"/>
              </a:rPr>
              <a:t>’’ a dropdown menu will be displayed and then by selecting the ‘</a:t>
            </a:r>
            <a:r>
              <a:rPr lang="en-GB" b="1" dirty="0">
                <a:effectLst/>
                <a:latin typeface="Calibri" panose="020F0502020204030204" pitchFamily="34" charset="0"/>
                <a:ea typeface="Palladio Uralic"/>
                <a:cs typeface="Calibri" panose="020F0502020204030204" pitchFamily="34" charset="0"/>
              </a:rPr>
              <a:t>’EO Management</a:t>
            </a:r>
            <a:r>
              <a:rPr lang="en-GB" dirty="0">
                <a:effectLst/>
                <a:latin typeface="Calibri" panose="020F0502020204030204" pitchFamily="34" charset="0"/>
                <a:ea typeface="Palladio Uralic"/>
                <a:cs typeface="Calibri" panose="020F0502020204030204" pitchFamily="34" charset="0"/>
              </a:rPr>
              <a:t>’’ option, this management functionality is provided</a:t>
            </a:r>
            <a:endParaRPr lang="lt-LT" dirty="0">
              <a:effectLst/>
              <a:latin typeface="Calibri" panose="020F0502020204030204" pitchFamily="34" charset="0"/>
              <a:ea typeface="Palladio Uralic"/>
              <a:cs typeface="Palladio Uralic"/>
            </a:endParaRPr>
          </a:p>
        </p:txBody>
      </p:sp>
      <p:pic>
        <p:nvPicPr>
          <p:cNvPr id="6" name="Picture 5">
            <a:extLst>
              <a:ext uri="{FF2B5EF4-FFF2-40B4-BE49-F238E27FC236}">
                <a16:creationId xmlns:a16="http://schemas.microsoft.com/office/drawing/2014/main" id="{DA422E5E-00C5-C96B-0F2C-C73F51A27B56}"/>
              </a:ext>
            </a:extLst>
          </p:cNvPr>
          <p:cNvPicPr>
            <a:picLocks noChangeAspect="1"/>
          </p:cNvPicPr>
          <p:nvPr/>
        </p:nvPicPr>
        <p:blipFill>
          <a:blip r:embed="rId2"/>
          <a:stretch>
            <a:fillRect/>
          </a:stretch>
        </p:blipFill>
        <p:spPr>
          <a:xfrm>
            <a:off x="1081824" y="1219602"/>
            <a:ext cx="7059010" cy="619211"/>
          </a:xfrm>
          <a:prstGeom prst="rect">
            <a:avLst/>
          </a:prstGeom>
        </p:spPr>
      </p:pic>
      <p:sp>
        <p:nvSpPr>
          <p:cNvPr id="7" name="Stačiakampis 6">
            <a:extLst>
              <a:ext uri="{FF2B5EF4-FFF2-40B4-BE49-F238E27FC236}">
                <a16:creationId xmlns:a16="http://schemas.microsoft.com/office/drawing/2014/main" id="{02FA5520-AEBF-F752-E9A2-74B07F96613E}"/>
              </a:ext>
            </a:extLst>
          </p:cNvPr>
          <p:cNvSpPr/>
          <p:nvPr/>
        </p:nvSpPr>
        <p:spPr>
          <a:xfrm>
            <a:off x="3034368" y="1219601"/>
            <a:ext cx="2088238" cy="61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D7463D2-95B4-D405-4361-FEA689008301}"/>
              </a:ext>
            </a:extLst>
          </p:cNvPr>
          <p:cNvPicPr>
            <a:picLocks noChangeAspect="1"/>
          </p:cNvPicPr>
          <p:nvPr/>
        </p:nvPicPr>
        <p:blipFill>
          <a:blip r:embed="rId3"/>
          <a:stretch>
            <a:fillRect/>
          </a:stretch>
        </p:blipFill>
        <p:spPr>
          <a:xfrm>
            <a:off x="2084667" y="4431908"/>
            <a:ext cx="5525271" cy="1819529"/>
          </a:xfrm>
          <a:prstGeom prst="rect">
            <a:avLst/>
          </a:prstGeom>
        </p:spPr>
      </p:pic>
      <p:sp>
        <p:nvSpPr>
          <p:cNvPr id="12" name="Stačiakampis 6">
            <a:extLst>
              <a:ext uri="{FF2B5EF4-FFF2-40B4-BE49-F238E27FC236}">
                <a16:creationId xmlns:a16="http://schemas.microsoft.com/office/drawing/2014/main" id="{4D69B85D-93E6-3376-9C22-A041FCF7A9BB}"/>
              </a:ext>
            </a:extLst>
          </p:cNvPr>
          <p:cNvSpPr/>
          <p:nvPr/>
        </p:nvSpPr>
        <p:spPr>
          <a:xfrm>
            <a:off x="3927037" y="5059521"/>
            <a:ext cx="1368584" cy="282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7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err="1"/>
              <a:t>Organisation</a:t>
            </a:r>
            <a:r>
              <a:rPr lang="en-US" sz="3600" b="1" dirty="0"/>
              <a:t> management</a:t>
            </a:r>
          </a:p>
        </p:txBody>
      </p:sp>
      <p:sp>
        <p:nvSpPr>
          <p:cNvPr id="2" name="TextBox 1">
            <a:extLst>
              <a:ext uri="{FF2B5EF4-FFF2-40B4-BE49-F238E27FC236}">
                <a16:creationId xmlns:a16="http://schemas.microsoft.com/office/drawing/2014/main" id="{0635B9C6-71F7-198A-9909-25FDEFA8DD83}"/>
              </a:ext>
            </a:extLst>
          </p:cNvPr>
          <p:cNvSpPr txBox="1"/>
          <p:nvPr/>
        </p:nvSpPr>
        <p:spPr>
          <a:xfrm>
            <a:off x="688261" y="1219381"/>
            <a:ext cx="10815478" cy="1402820"/>
          </a:xfrm>
          <a:prstGeom prst="rect">
            <a:avLst/>
          </a:prstGeom>
          <a:noFill/>
        </p:spPr>
        <p:txBody>
          <a:bodyPr wrap="square">
            <a:spAutoFit/>
          </a:bodyPr>
          <a:lstStyle/>
          <a:p>
            <a:pPr marL="379730" marR="403225" algn="just">
              <a:lnSpc>
                <a:spcPct val="103000"/>
              </a:lnSpc>
              <a:spcBef>
                <a:spcPts val="1415"/>
              </a:spcBef>
              <a:spcAft>
                <a:spcPts val="0"/>
              </a:spcAft>
            </a:pPr>
            <a:r>
              <a:rPr lang="en-GB" sz="1800" dirty="0">
                <a:effectLst/>
                <a:latin typeface="Calibri" panose="020F0502020204030204" pitchFamily="34" charset="0"/>
                <a:ea typeface="Palladio Uralic"/>
              </a:rPr>
              <a:t>The system displays the organisation details in “Read only” format.</a:t>
            </a:r>
            <a:endParaRPr lang="lt-LT" sz="1800" dirty="0">
              <a:effectLst/>
              <a:latin typeface="Calibri" panose="020F0502020204030204" pitchFamily="34" charset="0"/>
              <a:ea typeface="Palladio Uralic"/>
            </a:endParaRPr>
          </a:p>
          <a:p>
            <a:pPr marL="379730" marR="403225" algn="just">
              <a:lnSpc>
                <a:spcPct val="103000"/>
              </a:lnSpc>
              <a:spcBef>
                <a:spcPts val="1415"/>
              </a:spcBef>
              <a:spcAft>
                <a:spcPts val="0"/>
              </a:spcAft>
            </a:pPr>
            <a:r>
              <a:rPr lang="lt-LT" b="1" dirty="0" err="1">
                <a:solidFill>
                  <a:srgbClr val="FF0000"/>
                </a:solidFill>
                <a:latin typeface="Calibri" panose="020F0502020204030204" pitchFamily="34" charset="0"/>
                <a:ea typeface="Palladio Uralic"/>
                <a:cs typeface="Palladio Uralic"/>
              </a:rPr>
              <a:t>Attention</a:t>
            </a:r>
            <a:r>
              <a:rPr lang="lt-LT" b="1" dirty="0">
                <a:solidFill>
                  <a:srgbClr val="FF0000"/>
                </a:solidFill>
                <a:latin typeface="Calibri" panose="020F0502020204030204" pitchFamily="34" charset="0"/>
                <a:ea typeface="Palladio Uralic"/>
                <a:cs typeface="Palladio Uralic"/>
              </a:rPr>
              <a:t>! </a:t>
            </a:r>
            <a:r>
              <a:rPr lang="en-US" dirty="0">
                <a:latin typeface="Calibri" panose="020F0502020204030204" pitchFamily="34" charset="0"/>
                <a:ea typeface="Palladio Uralic"/>
                <a:cs typeface="Palladio Uralic"/>
              </a:rPr>
              <a:t>Please note that the Economic Operator User role does not have access to the above functionality. For example, the Economic Operator User cannot edit the </a:t>
            </a:r>
            <a:r>
              <a:rPr lang="en-US" dirty="0" err="1">
                <a:latin typeface="Calibri" panose="020F0502020204030204" pitchFamily="34" charset="0"/>
                <a:ea typeface="Palladio Uralic"/>
                <a:cs typeface="Palladio Uralic"/>
              </a:rPr>
              <a:t>organisation’s</a:t>
            </a:r>
            <a:r>
              <a:rPr lang="en-US" dirty="0">
                <a:latin typeface="Calibri" panose="020F0502020204030204" pitchFamily="34" charset="0"/>
                <a:ea typeface="Palladio Uralic"/>
                <a:cs typeface="Palladio Uralic"/>
              </a:rPr>
              <a:t> information and they cannot add new user</a:t>
            </a:r>
            <a:endParaRPr lang="lt-LT" dirty="0">
              <a:effectLst/>
              <a:latin typeface="Calibri" panose="020F0502020204030204" pitchFamily="34" charset="0"/>
              <a:ea typeface="Palladio Uralic"/>
              <a:cs typeface="Palladio Uralic"/>
            </a:endParaRPr>
          </a:p>
        </p:txBody>
      </p:sp>
      <p:pic>
        <p:nvPicPr>
          <p:cNvPr id="10" name="Picture 9">
            <a:extLst>
              <a:ext uri="{FF2B5EF4-FFF2-40B4-BE49-F238E27FC236}">
                <a16:creationId xmlns:a16="http://schemas.microsoft.com/office/drawing/2014/main" id="{CE0B1EC8-097C-B48B-D030-E2FF8A16E67E}"/>
              </a:ext>
            </a:extLst>
          </p:cNvPr>
          <p:cNvPicPr>
            <a:picLocks noChangeAspect="1"/>
          </p:cNvPicPr>
          <p:nvPr/>
        </p:nvPicPr>
        <p:blipFill>
          <a:blip r:embed="rId2"/>
          <a:stretch>
            <a:fillRect/>
          </a:stretch>
        </p:blipFill>
        <p:spPr>
          <a:xfrm>
            <a:off x="688261" y="2843481"/>
            <a:ext cx="11100619" cy="3133905"/>
          </a:xfrm>
          <a:prstGeom prst="rect">
            <a:avLst/>
          </a:prstGeom>
        </p:spPr>
      </p:pic>
    </p:spTree>
    <p:extLst>
      <p:ext uri="{BB962C8B-B14F-4D97-AF65-F5344CB8AC3E}">
        <p14:creationId xmlns:p14="http://schemas.microsoft.com/office/powerpoint/2010/main" val="132430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43B346-D03E-A793-9CC4-6FB86406BC6F}"/>
              </a:ext>
            </a:extLst>
          </p:cNvPr>
          <p:cNvPicPr>
            <a:picLocks noChangeAspect="1"/>
          </p:cNvPicPr>
          <p:nvPr/>
        </p:nvPicPr>
        <p:blipFill>
          <a:blip r:embed="rId2"/>
          <a:stretch>
            <a:fillRect/>
          </a:stretch>
        </p:blipFill>
        <p:spPr>
          <a:xfrm>
            <a:off x="1608308" y="1891734"/>
            <a:ext cx="7722505" cy="126632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err="1"/>
              <a:t>Organisation</a:t>
            </a:r>
            <a:r>
              <a:rPr lang="en-US" sz="3600" b="1" dirty="0"/>
              <a:t> management</a:t>
            </a:r>
          </a:p>
        </p:txBody>
      </p:sp>
      <p:sp>
        <p:nvSpPr>
          <p:cNvPr id="7" name="TextBox 6">
            <a:extLst>
              <a:ext uri="{FF2B5EF4-FFF2-40B4-BE49-F238E27FC236}">
                <a16:creationId xmlns:a16="http://schemas.microsoft.com/office/drawing/2014/main" id="{120D6878-D9CD-0F0B-EEA5-7FEAB0A1A811}"/>
              </a:ext>
            </a:extLst>
          </p:cNvPr>
          <p:cNvSpPr txBox="1"/>
          <p:nvPr/>
        </p:nvSpPr>
        <p:spPr>
          <a:xfrm>
            <a:off x="678428" y="3440946"/>
            <a:ext cx="10953131" cy="369332"/>
          </a:xfrm>
          <a:prstGeom prst="rect">
            <a:avLst/>
          </a:prstGeom>
          <a:noFill/>
        </p:spPr>
        <p:txBody>
          <a:bodyPr wrap="square">
            <a:spAutoFit/>
          </a:bodyPr>
          <a:lstStyle/>
          <a:p>
            <a:r>
              <a:rPr lang="en-US" dirty="0">
                <a:latin typeface="Calibri"/>
              </a:rPr>
              <a:t>EO User has less </a:t>
            </a:r>
            <a:r>
              <a:rPr lang="en-US" dirty="0" err="1">
                <a:latin typeface="Calibri"/>
              </a:rPr>
              <a:t>func</a:t>
            </a:r>
            <a:r>
              <a:rPr lang="lt-LT" dirty="0">
                <a:latin typeface="Calibri"/>
              </a:rPr>
              <a:t>t</a:t>
            </a:r>
            <a:r>
              <a:rPr lang="en-US" dirty="0" err="1">
                <a:latin typeface="Calibri"/>
              </a:rPr>
              <a:t>ionalities</a:t>
            </a:r>
            <a:r>
              <a:rPr lang="en-US" dirty="0">
                <a:latin typeface="Calibri"/>
              </a:rPr>
              <a:t> than EO Admin user:</a:t>
            </a:r>
          </a:p>
        </p:txBody>
      </p:sp>
      <p:sp>
        <p:nvSpPr>
          <p:cNvPr id="9" name="TextBox 8">
            <a:extLst>
              <a:ext uri="{FF2B5EF4-FFF2-40B4-BE49-F238E27FC236}">
                <a16:creationId xmlns:a16="http://schemas.microsoft.com/office/drawing/2014/main" id="{8CC6EE91-C184-0B4D-9484-7736ACCC5CCE}"/>
              </a:ext>
            </a:extLst>
          </p:cNvPr>
          <p:cNvSpPr txBox="1"/>
          <p:nvPr/>
        </p:nvSpPr>
        <p:spPr>
          <a:xfrm>
            <a:off x="243352" y="1458566"/>
            <a:ext cx="10953131" cy="367280"/>
          </a:xfrm>
          <a:prstGeom prst="rect">
            <a:avLst/>
          </a:prstGeom>
          <a:noFill/>
        </p:spPr>
        <p:txBody>
          <a:bodyPr wrap="square">
            <a:spAutoFit/>
          </a:bodyPr>
          <a:lstStyle/>
          <a:p>
            <a:pPr marL="379730" marR="403225" algn="just">
              <a:lnSpc>
                <a:spcPct val="103000"/>
              </a:lnSpc>
              <a:spcAft>
                <a:spcPts val="0"/>
              </a:spcAft>
            </a:pPr>
            <a:r>
              <a:rPr lang="en-US" sz="1800" dirty="0">
                <a:effectLst/>
                <a:latin typeface="Calibri" panose="020F0502020204030204" pitchFamily="34" charset="0"/>
                <a:ea typeface="Palladio Uralic"/>
                <a:cs typeface="Calibri" panose="020F0502020204030204" pitchFamily="34" charset="0"/>
              </a:rPr>
              <a:t>EO Admin has such </a:t>
            </a:r>
            <a:r>
              <a:rPr lang="en-US" sz="1800" dirty="0" err="1">
                <a:effectLst/>
                <a:latin typeface="Calibri" panose="020F0502020204030204" pitchFamily="34" charset="0"/>
                <a:ea typeface="Palladio Uralic"/>
                <a:cs typeface="Calibri" panose="020F0502020204030204" pitchFamily="34" charset="0"/>
              </a:rPr>
              <a:t>func</a:t>
            </a:r>
            <a:r>
              <a:rPr lang="lt-LT" sz="1800" dirty="0">
                <a:effectLst/>
                <a:latin typeface="Calibri" panose="020F0502020204030204" pitchFamily="34" charset="0"/>
                <a:ea typeface="Palladio Uralic"/>
                <a:cs typeface="Calibri" panose="020F0502020204030204" pitchFamily="34" charset="0"/>
              </a:rPr>
              <a:t>t</a:t>
            </a:r>
            <a:r>
              <a:rPr lang="en-US" sz="1800" dirty="0" err="1">
                <a:effectLst/>
                <a:latin typeface="Calibri" panose="020F0502020204030204" pitchFamily="34" charset="0"/>
                <a:ea typeface="Palladio Uralic"/>
                <a:cs typeface="Calibri" panose="020F0502020204030204" pitchFamily="34" charset="0"/>
              </a:rPr>
              <a:t>ionalities</a:t>
            </a:r>
            <a:r>
              <a:rPr lang="en-US" sz="1800" dirty="0">
                <a:effectLst/>
                <a:latin typeface="Calibri" panose="020F0502020204030204" pitchFamily="34" charset="0"/>
                <a:ea typeface="Palladio Uralic"/>
                <a:cs typeface="Calibri" panose="020F0502020204030204" pitchFamily="34" charset="0"/>
              </a:rPr>
              <a:t> in the EO management:</a:t>
            </a:r>
            <a:endParaRPr lang="en-US" sz="1800" dirty="0">
              <a:effectLst/>
              <a:latin typeface="Calibri" panose="020F0502020204030204" pitchFamily="34" charset="0"/>
              <a:ea typeface="Palladio Uralic"/>
              <a:cs typeface="Palladio Uralic"/>
            </a:endParaRPr>
          </a:p>
        </p:txBody>
      </p:sp>
      <p:sp>
        <p:nvSpPr>
          <p:cNvPr id="14" name="Stačiakampis 6">
            <a:extLst>
              <a:ext uri="{FF2B5EF4-FFF2-40B4-BE49-F238E27FC236}">
                <a16:creationId xmlns:a16="http://schemas.microsoft.com/office/drawing/2014/main" id="{F5A95D23-489C-39D1-61F5-E06BCFB70D65}"/>
              </a:ext>
            </a:extLst>
          </p:cNvPr>
          <p:cNvSpPr/>
          <p:nvPr/>
        </p:nvSpPr>
        <p:spPr>
          <a:xfrm>
            <a:off x="1789471" y="2703872"/>
            <a:ext cx="7452851" cy="454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14133CD-156C-670A-655B-ADE66A5BFC54}"/>
              </a:ext>
            </a:extLst>
          </p:cNvPr>
          <p:cNvPicPr>
            <a:picLocks noChangeAspect="1"/>
          </p:cNvPicPr>
          <p:nvPr/>
        </p:nvPicPr>
        <p:blipFill>
          <a:blip r:embed="rId3"/>
          <a:stretch>
            <a:fillRect/>
          </a:stretch>
        </p:blipFill>
        <p:spPr>
          <a:xfrm>
            <a:off x="1608308" y="3937777"/>
            <a:ext cx="3415976" cy="1309116"/>
          </a:xfrm>
          <a:prstGeom prst="rect">
            <a:avLst/>
          </a:prstGeom>
        </p:spPr>
      </p:pic>
      <p:sp>
        <p:nvSpPr>
          <p:cNvPr id="13" name="Stačiakampis 6">
            <a:extLst>
              <a:ext uri="{FF2B5EF4-FFF2-40B4-BE49-F238E27FC236}">
                <a16:creationId xmlns:a16="http://schemas.microsoft.com/office/drawing/2014/main" id="{7DF54AD2-05A2-B65D-6890-32298AC538E9}"/>
              </a:ext>
            </a:extLst>
          </p:cNvPr>
          <p:cNvSpPr/>
          <p:nvPr/>
        </p:nvSpPr>
        <p:spPr>
          <a:xfrm>
            <a:off x="1683872" y="4773159"/>
            <a:ext cx="3035612" cy="467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39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00BDF-98FA-0FE2-3766-7A81631289AE}"/>
              </a:ext>
            </a:extLst>
          </p:cNvPr>
          <p:cNvPicPr>
            <a:picLocks noChangeAspect="1"/>
          </p:cNvPicPr>
          <p:nvPr/>
        </p:nvPicPr>
        <p:blipFill>
          <a:blip r:embed="rId2"/>
          <a:srcRect b="30648"/>
          <a:stretch/>
        </p:blipFill>
        <p:spPr>
          <a:xfrm>
            <a:off x="1707326" y="2044366"/>
            <a:ext cx="7868748" cy="2087720"/>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en-US" sz="3600" b="1" dirty="0"/>
              <a:t>EO Admin functionalities</a:t>
            </a:r>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427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Calibri"/>
                <a:ea typeface="+mn-ea"/>
                <a:cs typeface="+mn-cs"/>
              </a:rPr>
              <a:t>Edit </a:t>
            </a:r>
            <a:r>
              <a:rPr kumimoji="0" lang="en-US" sz="1800" b="1" i="0" u="none" strike="noStrike" kern="1200" cap="none" spc="0" normalizeH="0" baseline="0" noProof="0" dirty="0" err="1">
                <a:ln>
                  <a:noFill/>
                </a:ln>
                <a:effectLst/>
                <a:uLnTx/>
                <a:uFillTx/>
                <a:latin typeface="Calibri"/>
                <a:ea typeface="+mn-ea"/>
                <a:cs typeface="+mn-cs"/>
              </a:rPr>
              <a:t>organisation</a:t>
            </a:r>
            <a:r>
              <a:rPr kumimoji="0" lang="en-US" sz="1800" b="1" i="0" u="none" strike="noStrike" kern="1200" cap="none" spc="0" normalizeH="0" baseline="0" noProof="0" dirty="0">
                <a:ln>
                  <a:noFill/>
                </a:ln>
                <a:effectLst/>
                <a:uLnTx/>
                <a:uFillTx/>
                <a:latin typeface="Calibri"/>
                <a:ea typeface="+mn-ea"/>
                <a:cs typeface="+mn-cs"/>
              </a:rPr>
              <a:t> details</a:t>
            </a:r>
            <a:endParaRPr lang="en-US" b="1"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en-GB" sz="1800" dirty="0">
                <a:effectLst/>
                <a:latin typeface="Calibri" panose="020F0502020204030204" pitchFamily="34" charset="0"/>
                <a:ea typeface="Palladio Uralic"/>
                <a:cs typeface="Calibri" panose="020F0502020204030204" pitchFamily="34" charset="0"/>
              </a:rPr>
              <a:t>Selecting the option “</a:t>
            </a:r>
            <a:r>
              <a:rPr lang="en-GB" sz="1800" b="1" dirty="0">
                <a:effectLst/>
                <a:latin typeface="Calibri" panose="020F0502020204030204" pitchFamily="34" charset="0"/>
                <a:ea typeface="Palladio Uralic"/>
                <a:cs typeface="Calibri" panose="020F0502020204030204" pitchFamily="34" charset="0"/>
              </a:rPr>
              <a:t>EDIT ORGANISATION</a:t>
            </a:r>
            <a:r>
              <a:rPr lang="en-GB" sz="1800" dirty="0">
                <a:effectLst/>
                <a:latin typeface="Calibri" panose="020F0502020204030204" pitchFamily="34" charset="0"/>
                <a:ea typeface="Palladio Uralic"/>
                <a:cs typeface="Calibri" panose="020F0502020204030204" pitchFamily="34" charset="0"/>
              </a:rPr>
              <a:t>” allows the user to edit the organisation’s details</a:t>
            </a:r>
            <a:endParaRPr lang="lt-LT" sz="1800" dirty="0">
              <a:effectLst/>
              <a:latin typeface="Calibri" panose="020F0502020204030204" pitchFamily="34" charset="0"/>
              <a:ea typeface="Palladio Uralic"/>
              <a:cs typeface="Palladio Uralic"/>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1990649" y="3026555"/>
            <a:ext cx="1470305" cy="294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A81DB58-EF30-6138-4E37-7B8F69DD7DEC}"/>
              </a:ext>
            </a:extLst>
          </p:cNvPr>
          <p:cNvCxnSpPr>
            <a:cxnSpLocks/>
          </p:cNvCxnSpPr>
          <p:nvPr/>
        </p:nvCxnSpPr>
        <p:spPr>
          <a:xfrm flipH="1" flipV="1">
            <a:off x="847531" y="3153185"/>
            <a:ext cx="1143118" cy="204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FC4075-DF25-F62D-C16D-A832C372C7EA}"/>
              </a:ext>
            </a:extLst>
          </p:cNvPr>
          <p:cNvCxnSpPr/>
          <p:nvPr/>
        </p:nvCxnSpPr>
        <p:spPr>
          <a:xfrm>
            <a:off x="847531" y="3153185"/>
            <a:ext cx="0" cy="11631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02B875-4E4C-9C2E-B474-E5C73A0742C6}"/>
              </a:ext>
            </a:extLst>
          </p:cNvPr>
          <p:cNvCxnSpPr>
            <a:cxnSpLocks/>
          </p:cNvCxnSpPr>
          <p:nvPr/>
        </p:nvCxnSpPr>
        <p:spPr>
          <a:xfrm>
            <a:off x="847531" y="4306529"/>
            <a:ext cx="1143119" cy="98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D354CB4-5736-EFAA-F9EA-06CD623CF905}"/>
              </a:ext>
            </a:extLst>
          </p:cNvPr>
          <p:cNvPicPr>
            <a:picLocks noChangeAspect="1"/>
          </p:cNvPicPr>
          <p:nvPr/>
        </p:nvPicPr>
        <p:blipFill>
          <a:blip r:embed="rId3"/>
          <a:stretch>
            <a:fillRect/>
          </a:stretch>
        </p:blipFill>
        <p:spPr>
          <a:xfrm>
            <a:off x="2183719" y="4190070"/>
            <a:ext cx="7798481" cy="2474122"/>
          </a:xfrm>
          <a:prstGeom prst="rect">
            <a:avLst/>
          </a:prstGeom>
        </p:spPr>
      </p:pic>
    </p:spTree>
    <p:extLst>
      <p:ext uri="{BB962C8B-B14F-4D97-AF65-F5344CB8AC3E}">
        <p14:creationId xmlns:p14="http://schemas.microsoft.com/office/powerpoint/2010/main" val="176355624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34C6B517-5828-48CD-BB79-2D3319900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CB5AC-D550-45B4-AC72-296DFA990DC3}">
  <ds:schemaRef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f9c884a0-80fa-49f1-80f8-084d90b87028"/>
    <ds:schemaRef ds:uri="103a8c4c-3415-44a0-a799-d5a1400d594a"/>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4000</TotalTime>
  <Words>2257</Words>
  <Application>Microsoft Office PowerPoint</Application>
  <PresentationFormat>Widescreen</PresentationFormat>
  <Paragraphs>170</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tema</vt:lpstr>
      <vt:lpstr>1_„Office“ tema</vt:lpstr>
      <vt:lpstr>     Economic operator company roles and it‘s management</vt:lpstr>
      <vt:lpstr>Roles available</vt:lpstr>
      <vt:lpstr>Roles – functionality available</vt:lpstr>
      <vt:lpstr>PowerPoint Presentation</vt:lpstr>
      <vt:lpstr>PowerPoint Presentation</vt:lpstr>
      <vt:lpstr>Organisation management</vt:lpstr>
      <vt:lpstr>Organisation management</vt:lpstr>
      <vt:lpstr>Organisation management</vt:lpstr>
      <vt:lpstr>EO Admin functionalities</vt:lpstr>
      <vt:lpstr>EO Admin functionalities</vt:lpstr>
      <vt:lpstr>PowerPoint Presentation</vt:lpstr>
      <vt:lpstr>EO Admin functionalities</vt:lpstr>
      <vt:lpstr>EO Admin functionalities</vt:lpstr>
      <vt:lpstr>EO Admin functionalities</vt:lpstr>
      <vt:lpstr>EO Admin functionalities</vt:lpstr>
      <vt:lpstr>EO Admin functionalities</vt:lpstr>
      <vt:lpstr>EO Admin functionalities</vt:lpstr>
      <vt:lpstr>EO Admin functionalities</vt:lpstr>
      <vt:lpstr>EO Admin functionalities </vt:lpstr>
      <vt:lpstr>PowerPoint Presentation</vt:lpstr>
      <vt:lpstr>EO Admin functionalities </vt:lpstr>
      <vt:lpstr>EO Admin functionalities </vt:lpstr>
      <vt:lpstr>EO User functionalities </vt:lpstr>
      <vt:lpstr>EO User functionalities </vt:lpstr>
      <vt:lpstr>EO Admin functionalities</vt:lpstr>
      <vt:lpstr>EO Admin functionalities</vt:lpstr>
      <vt:lpstr>EO User functionalities </vt:lpstr>
      <vt:lpstr>PowerPoint Presentation</vt:lpstr>
      <vt:lpstr>EO User functionalities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Julija Grinko</cp:lastModifiedBy>
  <cp:revision>18</cp:revision>
  <dcterms:created xsi:type="dcterms:W3CDTF">2016-01-12T08:28:32Z</dcterms:created>
  <dcterms:modified xsi:type="dcterms:W3CDTF">2026-05-21T12:16:31Z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