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256" r:id="rId5"/>
    <p:sldId id="326" r:id="rId6"/>
    <p:sldId id="444" r:id="rId7"/>
    <p:sldId id="289" r:id="rId8"/>
    <p:sldId id="416" r:id="rId9"/>
    <p:sldId id="386" r:id="rId10"/>
    <p:sldId id="413" r:id="rId11"/>
    <p:sldId id="414" r:id="rId12"/>
    <p:sldId id="429" r:id="rId13"/>
    <p:sldId id="445" r:id="rId14"/>
    <p:sldId id="415" r:id="rId15"/>
    <p:sldId id="417" r:id="rId16"/>
    <p:sldId id="419" r:id="rId17"/>
    <p:sldId id="434" r:id="rId18"/>
    <p:sldId id="422" r:id="rId19"/>
    <p:sldId id="418" r:id="rId20"/>
    <p:sldId id="424" r:id="rId21"/>
    <p:sldId id="446" r:id="rId22"/>
    <p:sldId id="447" r:id="rId23"/>
    <p:sldId id="451" r:id="rId24"/>
    <p:sldId id="421" r:id="rId25"/>
    <p:sldId id="427" r:id="rId26"/>
    <p:sldId id="428" r:id="rId27"/>
    <p:sldId id="449" r:id="rId28"/>
    <p:sldId id="431" r:id="rId29"/>
    <p:sldId id="450" r:id="rId30"/>
    <p:sldId id="435" r:id="rId31"/>
    <p:sldId id="443" r:id="rId32"/>
    <p:sldId id="441" r:id="rId33"/>
    <p:sldId id="412" r:id="rId34"/>
    <p:sldId id="432"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78272-4F88-CF78-C57C-FF425A124167}" v="2" dt="2026-05-19T12:17:51.053"/>
    <p1510:client id="{8B35B475-DC8B-4F0E-AC4F-448612CE0FF9}" v="1" dt="2026-05-19T01:17:09.616"/>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5" autoAdjust="0"/>
    <p:restoredTop sz="94660"/>
  </p:normalViewPr>
  <p:slideViewPr>
    <p:cSldViewPr snapToGrid="0">
      <p:cViewPr varScale="1">
        <p:scale>
          <a:sx n="78" d="100"/>
          <a:sy n="78" d="100"/>
        </p:scale>
        <p:origin x="70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Karalienė" userId="c10925d8-17a7-4114-abb8-07fd14ba4b85" providerId="ADAL" clId="{6EB0402D-1527-41BD-A9AD-3105298427A1}"/>
    <pc:docChg chg="undo custSel addSld modSld sldOrd">
      <pc:chgData name="Monika Karalienė" userId="c10925d8-17a7-4114-abb8-07fd14ba4b85" providerId="ADAL" clId="{6EB0402D-1527-41BD-A9AD-3105298427A1}" dt="2026-05-15T11:26:36.560" v="824" actId="255"/>
      <pc:docMkLst>
        <pc:docMk/>
      </pc:docMkLst>
      <pc:sldChg chg="modSp mod">
        <pc:chgData name="Monika Karalienė" userId="c10925d8-17a7-4114-abb8-07fd14ba4b85" providerId="ADAL" clId="{6EB0402D-1527-41BD-A9AD-3105298427A1}" dt="2026-05-15T06:59:27.244" v="350" actId="13926"/>
        <pc:sldMkLst>
          <pc:docMk/>
          <pc:sldMk cId="3155751863" sldId="256"/>
        </pc:sldMkLst>
        <pc:spChg chg="mod">
          <ac:chgData name="Monika Karalienė" userId="c10925d8-17a7-4114-abb8-07fd14ba4b85" providerId="ADAL" clId="{6EB0402D-1527-41BD-A9AD-3105298427A1}" dt="2026-05-15T06:59:27.244" v="350" actId="13926"/>
          <ac:spMkLst>
            <pc:docMk/>
            <pc:sldMk cId="3155751863" sldId="256"/>
            <ac:spMk id="3" creationId="{0C25C5B2-43E3-2C20-C255-40C87B7ED103}"/>
          </ac:spMkLst>
        </pc:spChg>
      </pc:sldChg>
      <pc:sldChg chg="modSp mod">
        <pc:chgData name="Monika Karalienė" userId="c10925d8-17a7-4114-abb8-07fd14ba4b85" providerId="ADAL" clId="{6EB0402D-1527-41BD-A9AD-3105298427A1}" dt="2026-04-30T07:41:26.793" v="334"/>
        <pc:sldMkLst>
          <pc:docMk/>
          <pc:sldMk cId="3796762518" sldId="326"/>
        </pc:sldMkLst>
        <pc:spChg chg="mod">
          <ac:chgData name="Monika Karalienė" userId="c10925d8-17a7-4114-abb8-07fd14ba4b85" providerId="ADAL" clId="{6EB0402D-1527-41BD-A9AD-3105298427A1}" dt="2026-04-30T07:41:26.793" v="334"/>
          <ac:spMkLst>
            <pc:docMk/>
            <pc:sldMk cId="3796762518" sldId="326"/>
            <ac:spMk id="7" creationId="{00000000-0000-0000-0000-000000000000}"/>
          </ac:spMkLst>
        </pc:spChg>
      </pc:sldChg>
      <pc:sldChg chg="modSp mod">
        <pc:chgData name="Monika Karalienė" userId="c10925d8-17a7-4114-abb8-07fd14ba4b85" providerId="ADAL" clId="{6EB0402D-1527-41BD-A9AD-3105298427A1}" dt="2026-05-15T08:57:53.851" v="819" actId="20577"/>
        <pc:sldMkLst>
          <pc:docMk/>
          <pc:sldMk cId="2401050587" sldId="447"/>
        </pc:sldMkLst>
        <pc:spChg chg="mod">
          <ac:chgData name="Monika Karalienė" userId="c10925d8-17a7-4114-abb8-07fd14ba4b85" providerId="ADAL" clId="{6EB0402D-1527-41BD-A9AD-3105298427A1}" dt="2026-05-15T08:57:53.851" v="819" actId="20577"/>
          <ac:spMkLst>
            <pc:docMk/>
            <pc:sldMk cId="2401050587" sldId="447"/>
            <ac:spMk id="6" creationId="{AFB6FC0E-A18A-693F-9F44-E084C2B07760}"/>
          </ac:spMkLst>
        </pc:spChg>
        <pc:picChg chg="mod">
          <ac:chgData name="Monika Karalienė" userId="c10925d8-17a7-4114-abb8-07fd14ba4b85" providerId="ADAL" clId="{6EB0402D-1527-41BD-A9AD-3105298427A1}" dt="2026-04-29T13:04:35.071" v="1" actId="1076"/>
          <ac:picMkLst>
            <pc:docMk/>
            <pc:sldMk cId="2401050587" sldId="447"/>
            <ac:picMk id="10" creationId="{5775A527-C79C-323C-79DE-091F208765EF}"/>
          </ac:picMkLst>
        </pc:picChg>
      </pc:sldChg>
      <pc:sldChg chg="addSp delSp modSp add mod ord">
        <pc:chgData name="Monika Karalienė" userId="c10925d8-17a7-4114-abb8-07fd14ba4b85" providerId="ADAL" clId="{6EB0402D-1527-41BD-A9AD-3105298427A1}" dt="2026-05-15T11:26:36.560" v="824" actId="255"/>
        <pc:sldMkLst>
          <pc:docMk/>
          <pc:sldMk cId="2370780335" sldId="451"/>
        </pc:sldMkLst>
        <pc:spChg chg="add mod">
          <ac:chgData name="Monika Karalienė" userId="c10925d8-17a7-4114-abb8-07fd14ba4b85" providerId="ADAL" clId="{6EB0402D-1527-41BD-A9AD-3105298427A1}" dt="2026-05-15T11:22:59.146" v="820" actId="20577"/>
          <ac:spMkLst>
            <pc:docMk/>
            <pc:sldMk cId="2370780335" sldId="451"/>
            <ac:spMk id="3" creationId="{68B1C469-1B6D-43BF-892E-C3149F88025D}"/>
          </ac:spMkLst>
        </pc:spChg>
        <pc:spChg chg="add mod">
          <ac:chgData name="Monika Karalienė" userId="c10925d8-17a7-4114-abb8-07fd14ba4b85" providerId="ADAL" clId="{6EB0402D-1527-41BD-A9AD-3105298427A1}" dt="2026-05-15T11:26:36.560" v="824" actId="255"/>
          <ac:spMkLst>
            <pc:docMk/>
            <pc:sldMk cId="2370780335" sldId="451"/>
            <ac:spMk id="4" creationId="{32D6DEE8-C648-A3FB-4C93-5311E3D8CE16}"/>
          </ac:spMkLst>
        </pc:spChg>
        <pc:spChg chg="add mod">
          <ac:chgData name="Monika Karalienė" userId="c10925d8-17a7-4114-abb8-07fd14ba4b85" providerId="ADAL" clId="{6EB0402D-1527-41BD-A9AD-3105298427A1}" dt="2026-05-15T08:07:11.233" v="814" actId="14100"/>
          <ac:spMkLst>
            <pc:docMk/>
            <pc:sldMk cId="2370780335" sldId="451"/>
            <ac:spMk id="12" creationId="{1A1413A3-94AA-45DB-4971-B6341660A9E4}"/>
          </ac:spMkLst>
        </pc:spChg>
        <pc:spChg chg="mod">
          <ac:chgData name="Monika Karalienė" userId="c10925d8-17a7-4114-abb8-07fd14ba4b85" providerId="ADAL" clId="{6EB0402D-1527-41BD-A9AD-3105298427A1}" dt="2026-04-29T13:06:49.220" v="18"/>
          <ac:spMkLst>
            <pc:docMk/>
            <pc:sldMk cId="2370780335" sldId="451"/>
            <ac:spMk id="13" creationId="{931AC931-2698-0B0F-EDB8-642DA9AC2B4B}"/>
          </ac:spMkLst>
        </pc:spChg>
        <pc:spChg chg="add mod">
          <ac:chgData name="Monika Karalienė" userId="c10925d8-17a7-4114-abb8-07fd14ba4b85" providerId="ADAL" clId="{6EB0402D-1527-41BD-A9AD-3105298427A1}" dt="2026-05-15T08:04:25.348" v="782" actId="1076"/>
          <ac:spMkLst>
            <pc:docMk/>
            <pc:sldMk cId="2370780335" sldId="451"/>
            <ac:spMk id="16" creationId="{C57E1F8F-2D74-DA4F-66E3-30A594618FEB}"/>
          </ac:spMkLst>
        </pc:spChg>
        <pc:spChg chg="add mod">
          <ac:chgData name="Monika Karalienė" userId="c10925d8-17a7-4114-abb8-07fd14ba4b85" providerId="ADAL" clId="{6EB0402D-1527-41BD-A9AD-3105298427A1}" dt="2026-05-15T08:04:00.704" v="778" actId="1076"/>
          <ac:spMkLst>
            <pc:docMk/>
            <pc:sldMk cId="2370780335" sldId="451"/>
            <ac:spMk id="17" creationId="{4484B813-D6FA-3082-BC34-C3FC9472F69A}"/>
          </ac:spMkLst>
        </pc:spChg>
        <pc:spChg chg="add mod">
          <ac:chgData name="Monika Karalienė" userId="c10925d8-17a7-4114-abb8-07fd14ba4b85" providerId="ADAL" clId="{6EB0402D-1527-41BD-A9AD-3105298427A1}" dt="2026-05-15T11:24:49.517" v="823" actId="1076"/>
          <ac:spMkLst>
            <pc:docMk/>
            <pc:sldMk cId="2370780335" sldId="451"/>
            <ac:spMk id="18" creationId="{7FE3B4C4-EDA0-9964-F4B8-CE3096CD2BD3}"/>
          </ac:spMkLst>
        </pc:spChg>
        <pc:spChg chg="add mod">
          <ac:chgData name="Monika Karalienė" userId="c10925d8-17a7-4114-abb8-07fd14ba4b85" providerId="ADAL" clId="{6EB0402D-1527-41BD-A9AD-3105298427A1}" dt="2026-05-15T07:50:07.103" v="611" actId="1076"/>
          <ac:spMkLst>
            <pc:docMk/>
            <pc:sldMk cId="2370780335" sldId="451"/>
            <ac:spMk id="19" creationId="{58FF3303-D023-179A-0F49-D3942D29D45E}"/>
          </ac:spMkLst>
        </pc:spChg>
        <pc:spChg chg="add mod">
          <ac:chgData name="Monika Karalienė" userId="c10925d8-17a7-4114-abb8-07fd14ba4b85" providerId="ADAL" clId="{6EB0402D-1527-41BD-A9AD-3105298427A1}" dt="2026-05-15T08:05:57.543" v="800" actId="14100"/>
          <ac:spMkLst>
            <pc:docMk/>
            <pc:sldMk cId="2370780335" sldId="451"/>
            <ac:spMk id="23" creationId="{70212D05-C778-3B8F-7CCA-E735143E7DDA}"/>
          </ac:spMkLst>
        </pc:spChg>
        <pc:spChg chg="mod">
          <ac:chgData name="Monika Karalienė" userId="c10925d8-17a7-4114-abb8-07fd14ba4b85" providerId="ADAL" clId="{6EB0402D-1527-41BD-A9AD-3105298427A1}" dt="2026-05-15T08:05:21.603" v="791" actId="1076"/>
          <ac:spMkLst>
            <pc:docMk/>
            <pc:sldMk cId="2370780335" sldId="451"/>
            <ac:spMk id="62" creationId="{18E9B0BC-82E1-EF2D-7398-FAEF03B5ED72}"/>
          </ac:spMkLst>
        </pc:spChg>
        <pc:spChg chg="mod">
          <ac:chgData name="Monika Karalienė" userId="c10925d8-17a7-4114-abb8-07fd14ba4b85" providerId="ADAL" clId="{6EB0402D-1527-41BD-A9AD-3105298427A1}" dt="2026-05-15T08:05:31.013" v="794" actId="1076"/>
          <ac:spMkLst>
            <pc:docMk/>
            <pc:sldMk cId="2370780335" sldId="451"/>
            <ac:spMk id="63" creationId="{658CE282-E5A0-58E2-DC10-E0DF5BDA6D1A}"/>
          </ac:spMkLst>
        </pc:spChg>
        <pc:picChg chg="add mod">
          <ac:chgData name="Monika Karalienė" userId="c10925d8-17a7-4114-abb8-07fd14ba4b85" providerId="ADAL" clId="{6EB0402D-1527-41BD-A9AD-3105298427A1}" dt="2026-05-15T08:04:47.761" v="785" actId="1076"/>
          <ac:picMkLst>
            <pc:docMk/>
            <pc:sldMk cId="2370780335" sldId="451"/>
            <ac:picMk id="5" creationId="{3D5E54CF-98BB-A563-8B31-D8613C69527E}"/>
          </ac:picMkLst>
        </pc:picChg>
        <pc:picChg chg="add mod">
          <ac:chgData name="Monika Karalienė" userId="c10925d8-17a7-4114-abb8-07fd14ba4b85" providerId="ADAL" clId="{6EB0402D-1527-41BD-A9AD-3105298427A1}" dt="2026-05-15T08:06:03.677" v="801" actId="14100"/>
          <ac:picMkLst>
            <pc:docMk/>
            <pc:sldMk cId="2370780335" sldId="451"/>
            <ac:picMk id="9" creationId="{A8041FE4-E8BA-43B9-6978-CE5518D0EF9F}"/>
          </ac:picMkLst>
        </pc:picChg>
        <pc:picChg chg="add mod">
          <ac:chgData name="Monika Karalienė" userId="c10925d8-17a7-4114-abb8-07fd14ba4b85" providerId="ADAL" clId="{6EB0402D-1527-41BD-A9AD-3105298427A1}" dt="2026-05-15T08:05:32.768" v="795" actId="1076"/>
          <ac:picMkLst>
            <pc:docMk/>
            <pc:sldMk cId="2370780335" sldId="451"/>
            <ac:picMk id="15" creationId="{4A8F1D7F-F9C7-9172-2964-54DE3CB50E04}"/>
          </ac:picMkLst>
        </pc:picChg>
        <pc:picChg chg="mod">
          <ac:chgData name="Monika Karalienė" userId="c10925d8-17a7-4114-abb8-07fd14ba4b85" providerId="ADAL" clId="{6EB0402D-1527-41BD-A9AD-3105298427A1}" dt="2026-05-15T08:04:53.328" v="786" actId="1076"/>
          <ac:picMkLst>
            <pc:docMk/>
            <pc:sldMk cId="2370780335" sldId="451"/>
            <ac:picMk id="21" creationId="{6034C8A5-1B04-17BC-BBCA-5283995E79C5}"/>
          </ac:picMkLst>
        </pc:picChg>
        <pc:cxnChg chg="add mod">
          <ac:chgData name="Monika Karalienė" userId="c10925d8-17a7-4114-abb8-07fd14ba4b85" providerId="ADAL" clId="{6EB0402D-1527-41BD-A9AD-3105298427A1}" dt="2026-05-15T08:07:05.208" v="813" actId="14100"/>
          <ac:cxnSpMkLst>
            <pc:docMk/>
            <pc:sldMk cId="2370780335" sldId="451"/>
            <ac:cxnSpMk id="6" creationId="{A00C0E89-12D7-26AC-B1D2-D4081BE1B4C7}"/>
          </ac:cxnSpMkLst>
        </pc:cxnChg>
      </pc:sldChg>
    </pc:docChg>
  </pc:docChgLst>
  <pc:docChgLst>
    <pc:chgData name="Elena Šerepėkienė" userId="S::elena.serepekiene@vpt.lt::1165003e-1bc1-4725-a88e-f9337cde254f" providerId="AD" clId="Web-{8AAD5C18-6F3A-B6FD-412A-52E354F9BFB5}"/>
    <pc:docChg chg="modSld">
      <pc:chgData name="Elena Šerepėkienė" userId="S::elena.serepekiene@vpt.lt::1165003e-1bc1-4725-a88e-f9337cde254f" providerId="AD" clId="Web-{8AAD5C18-6F3A-B6FD-412A-52E354F9BFB5}" dt="2026-05-15T11:52:52.545" v="12"/>
      <pc:docMkLst>
        <pc:docMk/>
      </pc:docMkLst>
      <pc:sldChg chg="modSp">
        <pc:chgData name="Elena Šerepėkienė" userId="S::elena.serepekiene@vpt.lt::1165003e-1bc1-4725-a88e-f9337cde254f" providerId="AD" clId="Web-{8AAD5C18-6F3A-B6FD-412A-52E354F9BFB5}" dt="2026-05-15T11:51:27.964" v="6" actId="1076"/>
        <pc:sldMkLst>
          <pc:docMk/>
          <pc:sldMk cId="3155751863" sldId="256"/>
        </pc:sldMkLst>
        <pc:spChg chg="mod">
          <ac:chgData name="Elena Šerepėkienė" userId="S::elena.serepekiene@vpt.lt::1165003e-1bc1-4725-a88e-f9337cde254f" providerId="AD" clId="Web-{8AAD5C18-6F3A-B6FD-412A-52E354F9BFB5}" dt="2026-05-15T11:51:27.964" v="6" actId="1076"/>
          <ac:spMkLst>
            <pc:docMk/>
            <pc:sldMk cId="3155751863" sldId="256"/>
            <ac:spMk id="3" creationId="{0C25C5B2-43E3-2C20-C255-40C87B7ED103}"/>
          </ac:spMkLst>
        </pc:spChg>
      </pc:sldChg>
      <pc:sldChg chg="delSp modSp">
        <pc:chgData name="Elena Šerepėkienė" userId="S::elena.serepekiene@vpt.lt::1165003e-1bc1-4725-a88e-f9337cde254f" providerId="AD" clId="Web-{8AAD5C18-6F3A-B6FD-412A-52E354F9BFB5}" dt="2026-05-15T11:52:52.545" v="12"/>
        <pc:sldMkLst>
          <pc:docMk/>
          <pc:sldMk cId="486537373" sldId="302"/>
        </pc:sldMkLst>
        <pc:spChg chg="mod">
          <ac:chgData name="Elena Šerepėkienė" userId="S::elena.serepekiene@vpt.lt::1165003e-1bc1-4725-a88e-f9337cde254f" providerId="AD" clId="Web-{8AAD5C18-6F3A-B6FD-412A-52E354F9BFB5}" dt="2026-05-15T11:52:40.466" v="11" actId="1076"/>
          <ac:spMkLst>
            <pc:docMk/>
            <pc:sldMk cId="486537373" sldId="302"/>
            <ac:spMk id="3" creationId="{00000000-0000-0000-0000-000000000000}"/>
          </ac:spMkLst>
        </pc:spChg>
      </pc:sldChg>
    </pc:docChg>
  </pc:docChgLst>
  <pc:docChgLst>
    <pc:chgData name="Lina Romančikaitė-Klingienė" userId="d1af1793-c0b7-432c-a16f-b1ace8e8d6de" providerId="ADAL" clId="{80877D61-A286-4B8E-8F6B-757A58249312}"/>
    <pc:docChg chg="undo custSel modSld">
      <pc:chgData name="Lina Romančikaitė-Klingienė" userId="d1af1793-c0b7-432c-a16f-b1ace8e8d6de" providerId="ADAL" clId="{80877D61-A286-4B8E-8F6B-757A58249312}" dt="2026-05-19T01:17:21.987" v="7" actId="1076"/>
      <pc:docMkLst>
        <pc:docMk/>
      </pc:docMkLst>
      <pc:sldChg chg="modSp mod">
        <pc:chgData name="Lina Romančikaitė-Klingienė" userId="d1af1793-c0b7-432c-a16f-b1ace8e8d6de" providerId="ADAL" clId="{80877D61-A286-4B8E-8F6B-757A58249312}" dt="2026-05-19T01:17:21.987" v="7" actId="1076"/>
        <pc:sldMkLst>
          <pc:docMk/>
          <pc:sldMk cId="3155751863" sldId="256"/>
        </pc:sldMkLst>
        <pc:spChg chg="mod">
          <ac:chgData name="Lina Romančikaitė-Klingienė" userId="d1af1793-c0b7-432c-a16f-b1ace8e8d6de" providerId="ADAL" clId="{80877D61-A286-4B8E-8F6B-757A58249312}" dt="2026-05-19T01:17:16.496" v="6" actId="1076"/>
          <ac:spMkLst>
            <pc:docMk/>
            <pc:sldMk cId="3155751863" sldId="256"/>
            <ac:spMk id="2" creationId="{00000000-0000-0000-0000-000000000000}"/>
          </ac:spMkLst>
        </pc:spChg>
        <pc:spChg chg="mod">
          <ac:chgData name="Lina Romančikaitė-Klingienė" userId="d1af1793-c0b7-432c-a16f-b1ace8e8d6de" providerId="ADAL" clId="{80877D61-A286-4B8E-8F6B-757A58249312}" dt="2026-05-19T01:17:21.987" v="7" actId="1076"/>
          <ac:spMkLst>
            <pc:docMk/>
            <pc:sldMk cId="3155751863" sldId="256"/>
            <ac:spMk id="3" creationId="{0C25C5B2-43E3-2C20-C255-40C87B7ED103}"/>
          </ac:spMkLst>
        </pc:spChg>
        <pc:picChg chg="mod">
          <ac:chgData name="Lina Romančikaitė-Klingienė" userId="d1af1793-c0b7-432c-a16f-b1ace8e8d6de" providerId="ADAL" clId="{80877D61-A286-4B8E-8F6B-757A58249312}" dt="2026-05-19T01:17:12.670" v="5" actId="1076"/>
          <ac:picMkLst>
            <pc:docMk/>
            <pc:sldMk cId="3155751863" sldId="256"/>
            <ac:picMk id="6" creationId="{00000000-0000-0000-0000-000000000000}"/>
          </ac:picMkLst>
        </pc:picChg>
      </pc:sldChg>
    </pc:docChg>
  </pc:docChgLst>
  <pc:docChgLst>
    <pc:chgData name="Monika Karalienė" userId="S::monika.karaliene@vpt.lt::c10925d8-17a7-4114-abb8-07fd14ba4b85" providerId="AD" clId="Web-{18978272-4F88-CF78-C57C-FF425A124167}"/>
    <pc:docChg chg="modSld">
      <pc:chgData name="Monika Karalienė" userId="S::monika.karaliene@vpt.lt::c10925d8-17a7-4114-abb8-07fd14ba4b85" providerId="AD" clId="Web-{18978272-4F88-CF78-C57C-FF425A124167}" dt="2026-05-19T12:17:51.053" v="1" actId="14100"/>
      <pc:docMkLst>
        <pc:docMk/>
      </pc:docMkLst>
      <pc:sldChg chg="modSp">
        <pc:chgData name="Monika Karalienė" userId="S::monika.karaliene@vpt.lt::c10925d8-17a7-4114-abb8-07fd14ba4b85" providerId="AD" clId="Web-{18978272-4F88-CF78-C57C-FF425A124167}" dt="2026-05-19T12:17:51.053" v="1" actId="14100"/>
        <pc:sldMkLst>
          <pc:docMk/>
          <pc:sldMk cId="2370780335" sldId="451"/>
        </pc:sldMkLst>
        <pc:spChg chg="mod">
          <ac:chgData name="Monika Karalienė" userId="S::monika.karaliene@vpt.lt::c10925d8-17a7-4114-abb8-07fd14ba4b85" providerId="AD" clId="Web-{18978272-4F88-CF78-C57C-FF425A124167}" dt="2026-05-19T12:17:51.053" v="1" actId="14100"/>
          <ac:spMkLst>
            <pc:docMk/>
            <pc:sldMk cId="2370780335" sldId="451"/>
            <ac:spMk id="12" creationId="{1A1413A3-94AA-45DB-4971-B6341660A9E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a:extLst>
              <a:ext uri="{FF2B5EF4-FFF2-40B4-BE49-F238E27FC236}">
                <a16:creationId xmlns:a16="http://schemas.microsoft.com/office/drawing/2014/main" id="{5031C725-C843-F0F6-A521-9A3B27B1FD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os vietos rezervavimo ženklas 2">
            <a:extLst>
              <a:ext uri="{FF2B5EF4-FFF2-40B4-BE49-F238E27FC236}">
                <a16:creationId xmlns:a16="http://schemas.microsoft.com/office/drawing/2014/main" id="{A9EC5CDB-2371-39D0-8BB3-D1D715F1FD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E0875B-1D90-4044-AD25-D77A5B17EF72}" type="datetimeFigureOut">
              <a:rPr lang="en-US" smtClean="0"/>
              <a:t>5/19/2026</a:t>
            </a:fld>
            <a:endParaRPr lang="en-US" dirty="0"/>
          </a:p>
        </p:txBody>
      </p:sp>
      <p:sp>
        <p:nvSpPr>
          <p:cNvPr id="4" name="Poraštės vietos rezervavimo ženklas 3">
            <a:extLst>
              <a:ext uri="{FF2B5EF4-FFF2-40B4-BE49-F238E27FC236}">
                <a16:creationId xmlns:a16="http://schemas.microsoft.com/office/drawing/2014/main" id="{D18A2639-9098-15F1-8293-16A2097027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kaidrės numerio vietos rezervavimo ženklas 4">
            <a:extLst>
              <a:ext uri="{FF2B5EF4-FFF2-40B4-BE49-F238E27FC236}">
                <a16:creationId xmlns:a16="http://schemas.microsoft.com/office/drawing/2014/main" id="{28D5C9FF-A701-D884-C6F0-3391A9F66A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E60927-F0B7-46C3-91E0-9E4701AAB7EC}" type="slidenum">
              <a:rPr lang="en-US" smtClean="0"/>
              <a:t>‹#›</a:t>
            </a:fld>
            <a:endParaRPr lang="en-US" dirty="0"/>
          </a:p>
        </p:txBody>
      </p:sp>
    </p:spTree>
    <p:extLst>
      <p:ext uri="{BB962C8B-B14F-4D97-AF65-F5344CB8AC3E}">
        <p14:creationId xmlns:p14="http://schemas.microsoft.com/office/powerpoint/2010/main" val="14587936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dirty="0"/>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dirty="0"/>
          </a:p>
        </p:txBody>
      </p:sp>
      <p:sp>
        <p:nvSpPr>
          <p:cNvPr id="4" name="Poraštės vietos rezervavimo ženklas 3"/>
          <p:cNvSpPr>
            <a:spLocks noGrp="1"/>
          </p:cNvSpPr>
          <p:nvPr>
            <p:ph type="ftr" sz="quarter" idx="4"/>
          </p:nvPr>
        </p:nvSpPr>
        <p:spPr/>
        <p:txBody>
          <a:bodyPr/>
          <a:lstStyle/>
          <a:p>
            <a:endParaRPr lang="en-GB" dirty="0"/>
          </a:p>
        </p:txBody>
      </p:sp>
      <p:sp>
        <p:nvSpPr>
          <p:cNvPr id="5" name="Skaidrės numerio vietos rezervavimo ženklas 4"/>
          <p:cNvSpPr>
            <a:spLocks noGrp="1"/>
          </p:cNvSpPr>
          <p:nvPr>
            <p:ph type="sldNum" sz="quarter" idx="5"/>
          </p:nvPr>
        </p:nvSpPr>
        <p:spPr/>
        <p:txBody>
          <a:bodyPr/>
          <a:lstStyle/>
          <a:p>
            <a:fld id="{83C1CEC2-438D-46D7-B767-1EACDABC8F8C}" type="slidenum">
              <a:rPr lang="en-GB" smtClean="0"/>
              <a:t>8</a:t>
            </a:fld>
            <a:endParaRPr lang="en-GB" dirty="0"/>
          </a:p>
        </p:txBody>
      </p:sp>
    </p:spTree>
    <p:extLst>
      <p:ext uri="{BB962C8B-B14F-4D97-AF65-F5344CB8AC3E}">
        <p14:creationId xmlns:p14="http://schemas.microsoft.com/office/powerpoint/2010/main" val="294917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en-US" dirty="0"/>
          </a:p>
        </p:txBody>
      </p:sp>
      <p:sp>
        <p:nvSpPr>
          <p:cNvPr id="4" name="Poraštės vietos rezervavimo ženklas 3"/>
          <p:cNvSpPr>
            <a:spLocks noGrp="1"/>
          </p:cNvSpPr>
          <p:nvPr>
            <p:ph type="ftr" sz="quarter" idx="4"/>
          </p:nvPr>
        </p:nvSpPr>
        <p:spPr/>
        <p:txBody>
          <a:bodyPr/>
          <a:lstStyle/>
          <a:p>
            <a:endParaRPr lang="en-GB" dirty="0"/>
          </a:p>
        </p:txBody>
      </p:sp>
      <p:sp>
        <p:nvSpPr>
          <p:cNvPr id="5" name="Skaidrės numerio vietos rezervavimo ženklas 4"/>
          <p:cNvSpPr>
            <a:spLocks noGrp="1"/>
          </p:cNvSpPr>
          <p:nvPr>
            <p:ph type="sldNum" sz="quarter" idx="5"/>
          </p:nvPr>
        </p:nvSpPr>
        <p:spPr/>
        <p:txBody>
          <a:bodyPr/>
          <a:lstStyle/>
          <a:p>
            <a:fld id="{83C1CEC2-438D-46D7-B767-1EACDABC8F8C}" type="slidenum">
              <a:rPr lang="en-GB" smtClean="0"/>
              <a:t>17</a:t>
            </a:fld>
            <a:endParaRPr lang="en-GB" dirty="0"/>
          </a:p>
        </p:txBody>
      </p:sp>
    </p:spTree>
    <p:extLst>
      <p:ext uri="{BB962C8B-B14F-4D97-AF65-F5344CB8AC3E}">
        <p14:creationId xmlns:p14="http://schemas.microsoft.com/office/powerpoint/2010/main" val="140042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AB9BE691-06C0-41C6-94C1-D290CBB4AA02}" type="datetime1">
              <a:rPr lang="en-US" smtClean="0"/>
              <a:t>5/19/2026</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E7D28F38-BF20-405C-AB03-683D49677180}" type="datetime1">
              <a:rPr lang="en-US" smtClean="0"/>
              <a:t>5/19/2026</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8998650E-88E1-45A0-908C-C5B3AFA991A2}" type="datetime1">
              <a:rPr lang="en-US" smtClean="0"/>
              <a:t>5/19/2026</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C701582B-5C43-40A1-9BDB-0DEBC105132F}" type="datetime1">
              <a:rPr lang="en-US" smtClean="0"/>
              <a:t>5/19/2026</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D39A0884-459F-42CC-AB1F-8447936CD6FF}" type="datetime1">
              <a:rPr lang="en-US" smtClean="0"/>
              <a:t>5/19/2026</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F5B6B57-98D5-48D8-B67A-DF1452A7C3C5}" type="datetime1">
              <a:rPr lang="en-US" smtClean="0"/>
              <a:t>5/19/2026</a:t>
            </a:fld>
            <a:endParaRPr lang="en-US" dirty="0"/>
          </a:p>
        </p:txBody>
      </p:sp>
      <p:sp>
        <p:nvSpPr>
          <p:cNvPr id="6" name="Poraštės vietos rezervavimo ženklas 5"/>
          <p:cNvSpPr>
            <a:spLocks noGrp="1"/>
          </p:cNvSpPr>
          <p:nvPr>
            <p:ph type="ftr" sz="quarter" idx="11"/>
          </p:nvPr>
        </p:nvSpPr>
        <p:spPr/>
        <p:txBody>
          <a:bodyPr/>
          <a:lstStyle/>
          <a:p>
            <a:endParaRPr lang="en-US" dirty="0"/>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EE32C391-72B4-4AA4-9068-D4071F402140}" type="datetime1">
              <a:rPr lang="en-US" smtClean="0"/>
              <a:t>5/19/2026</a:t>
            </a:fld>
            <a:endParaRPr lang="en-US" dirty="0"/>
          </a:p>
        </p:txBody>
      </p:sp>
      <p:sp>
        <p:nvSpPr>
          <p:cNvPr id="8" name="Poraštės vietos rezervavimo ženklas 7"/>
          <p:cNvSpPr>
            <a:spLocks noGrp="1"/>
          </p:cNvSpPr>
          <p:nvPr>
            <p:ph type="ftr" sz="quarter" idx="11"/>
          </p:nvPr>
        </p:nvSpPr>
        <p:spPr/>
        <p:txBody>
          <a:bodyPr/>
          <a:lstStyle/>
          <a:p>
            <a:endParaRPr lang="en-US" dirty="0"/>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465F10E3-A693-4E26-A574-ABF7CC3F497F}" type="datetime1">
              <a:rPr lang="en-US" smtClean="0"/>
              <a:t>5/19/2026</a:t>
            </a:fld>
            <a:endParaRPr lang="en-US" dirty="0"/>
          </a:p>
        </p:txBody>
      </p:sp>
      <p:sp>
        <p:nvSpPr>
          <p:cNvPr id="4" name="Poraštės vietos rezervavimo ženklas 3"/>
          <p:cNvSpPr>
            <a:spLocks noGrp="1"/>
          </p:cNvSpPr>
          <p:nvPr>
            <p:ph type="ftr" sz="quarter" idx="11"/>
          </p:nvPr>
        </p:nvSpPr>
        <p:spPr/>
        <p:txBody>
          <a:bodyPr/>
          <a:lstStyle/>
          <a:p>
            <a:endParaRPr lang="en-US" dirty="0"/>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0DE36616-8EAE-40F6-8285-7E7C367CFD40}" type="datetime1">
              <a:rPr lang="en-US" smtClean="0"/>
              <a:t>5/19/2026</a:t>
            </a:fld>
            <a:endParaRPr lang="en-US" dirty="0"/>
          </a:p>
        </p:txBody>
      </p:sp>
      <p:sp>
        <p:nvSpPr>
          <p:cNvPr id="3" name="Poraštės vietos rezervavimo ženklas 2"/>
          <p:cNvSpPr>
            <a:spLocks noGrp="1"/>
          </p:cNvSpPr>
          <p:nvPr>
            <p:ph type="ftr" sz="quarter" idx="11"/>
          </p:nvPr>
        </p:nvSpPr>
        <p:spPr/>
        <p:txBody>
          <a:bodyPr/>
          <a:lstStyle/>
          <a:p>
            <a:endParaRPr lang="en-US" dirty="0"/>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91D5FF55-C025-4A9F-9021-2D95CA04C430}" type="datetime1">
              <a:rPr lang="en-US" smtClean="0"/>
              <a:t>5/19/2026</a:t>
            </a:fld>
            <a:endParaRPr lang="en-US" dirty="0"/>
          </a:p>
        </p:txBody>
      </p:sp>
      <p:sp>
        <p:nvSpPr>
          <p:cNvPr id="6" name="Poraštės vietos rezervavimo ženklas 5"/>
          <p:cNvSpPr>
            <a:spLocks noGrp="1"/>
          </p:cNvSpPr>
          <p:nvPr>
            <p:ph type="ftr" sz="quarter" idx="11"/>
          </p:nvPr>
        </p:nvSpPr>
        <p:spPr/>
        <p:txBody>
          <a:bodyPr/>
          <a:lstStyle/>
          <a:p>
            <a:endParaRPr lang="en-US" dirty="0"/>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B6ADE287-66BF-450D-AE97-421288B7316C}" type="datetime1">
              <a:rPr lang="en-US" smtClean="0"/>
              <a:t>5/19/2026</a:t>
            </a:fld>
            <a:endParaRPr lang="en-US" dirty="0"/>
          </a:p>
        </p:txBody>
      </p:sp>
      <p:sp>
        <p:nvSpPr>
          <p:cNvPr id="6" name="Poraštės vietos rezervavimo ženklas 5"/>
          <p:cNvSpPr>
            <a:spLocks noGrp="1"/>
          </p:cNvSpPr>
          <p:nvPr>
            <p:ph type="ftr" sz="quarter" idx="11"/>
          </p:nvPr>
        </p:nvSpPr>
        <p:spPr/>
        <p:txBody>
          <a:bodyPr/>
          <a:lstStyle/>
          <a:p>
            <a:endParaRPr lang="en-US" dirty="0"/>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A61D6-A124-4B29-B04F-FD07E7F462C1}" type="datetime1">
              <a:rPr lang="en-US" smtClean="0"/>
              <a:t>5/19/2026</a:t>
            </a:fld>
            <a:endParaRPr lang="en-US" dirty="0"/>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panevezio.apygardos@teismas.lt" TargetMode="External"/><Relationship Id="rId3" Type="http://schemas.openxmlformats.org/officeDocument/2006/relationships/image" Target="../media/image30.png"/><Relationship Id="rId7" Type="http://schemas.openxmlformats.org/officeDocument/2006/relationships/hyperlink" Target="mailto:siauliu.apygardos@teismas.lt"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klaipedos.apygardos@teismas.lt" TargetMode="External"/><Relationship Id="rId11" Type="http://schemas.openxmlformats.org/officeDocument/2006/relationships/image" Target="../media/image39.png"/><Relationship Id="rId5" Type="http://schemas.openxmlformats.org/officeDocument/2006/relationships/hyperlink" Target="mailto:kauno.apygardos@teismas.lt" TargetMode="External"/><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61.png"/><Relationship Id="rId3" Type="http://schemas.openxmlformats.org/officeDocument/2006/relationships/image" Target="../media/image41.png"/><Relationship Id="rId7" Type="http://schemas.openxmlformats.org/officeDocument/2006/relationships/image" Target="../media/image59.png"/><Relationship Id="rId12"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28.png"/><Relationship Id="rId5" Type="http://schemas.openxmlformats.org/officeDocument/2006/relationships/image" Target="../media/image57.png"/><Relationship Id="rId10" Type="http://schemas.openxmlformats.org/officeDocument/2006/relationships/image" Target="../media/image49.png"/><Relationship Id="rId4" Type="http://schemas.openxmlformats.org/officeDocument/2006/relationships/image" Target="../media/image56.png"/><Relationship Id="rId9" Type="http://schemas.openxmlformats.org/officeDocument/2006/relationships/image" Target="../media/image48.png"/><Relationship Id="rId14"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1.png"/><Relationship Id="rId7"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1.png"/><Relationship Id="rId7"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5.png"/><Relationship Id="rId5" Type="http://schemas.openxmlformats.org/officeDocument/2006/relationships/image" Target="../media/image70.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1.png"/><Relationship Id="rId7" Type="http://schemas.openxmlformats.org/officeDocument/2006/relationships/image" Target="../media/image7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6.png"/><Relationship Id="rId10" Type="http://schemas.openxmlformats.org/officeDocument/2006/relationships/image" Target="../media/image80.png"/><Relationship Id="rId4" Type="http://schemas.openxmlformats.org/officeDocument/2006/relationships/image" Target="../media/image41.pn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41.png"/><Relationship Id="rId7"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41.png"/><Relationship Id="rId7"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1.png"/><Relationship Id="rId4" Type="http://schemas.openxmlformats.org/officeDocument/2006/relationships/image" Target="../media/image70.png"/><Relationship Id="rId9" Type="http://schemas.openxmlformats.org/officeDocument/2006/relationships/image" Target="../media/image8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41.png"/><Relationship Id="rId7"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92.png"/><Relationship Id="rId3" Type="http://schemas.openxmlformats.org/officeDocument/2006/relationships/image" Target="../media/image41.png"/><Relationship Id="rId7" Type="http://schemas.openxmlformats.org/officeDocument/2006/relationships/image" Target="../media/image98.pn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63.png"/><Relationship Id="rId9" Type="http://schemas.openxmlformats.org/officeDocument/2006/relationships/image" Target="../media/image100.png"/></Relationships>
</file>

<file path=ppt/slides/_rels/slide2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41.png"/><Relationship Id="rId7" Type="http://schemas.openxmlformats.org/officeDocument/2006/relationships/image" Target="../media/image10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6.png"/></Relationships>
</file>

<file path=ppt/slides/_rels/slide25.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41.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image" Target="../media/image1.png"/><Relationship Id="rId16"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26.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8.png"/><Relationship Id="rId3" Type="http://schemas.openxmlformats.org/officeDocument/2006/relationships/image" Target="../media/image41.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7.png"/><Relationship Id="rId2" Type="http://schemas.openxmlformats.org/officeDocument/2006/relationships/image" Target="../media/image1.png"/><Relationship Id="rId16" Type="http://schemas.openxmlformats.org/officeDocument/2006/relationships/image" Target="../media/image124.png"/><Relationship Id="rId20"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19" Type="http://schemas.openxmlformats.org/officeDocument/2006/relationships/image" Target="../media/image129.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3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29.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41.png"/><Relationship Id="rId7" Type="http://schemas.openxmlformats.org/officeDocument/2006/relationships/image" Target="../media/image13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 Id="rId9" Type="http://schemas.openxmlformats.org/officeDocument/2006/relationships/image" Target="../media/image141.png"/></Relationships>
</file>

<file path=ppt/slides/_rels/slide3.xml.rels><?xml version="1.0" encoding="UTF-8" standalone="yes"?>
<Relationships xmlns="http://schemas.openxmlformats.org/package/2006/relationships"><Relationship Id="rId3" Type="http://schemas.openxmlformats.org/officeDocument/2006/relationships/hyperlink" Target="https://pirkimai.eviesiejipirkimai.lt/ctm/Supplier/PublicPurchase/xxxxxx?B=PPO"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31.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hyperlink" Target="https://vpt.lrv.lt/public/canonical/1732513970/18330/Prane%C5%A1imas_apie_pakeitimus.pptx"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agalba@vpt.l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000432" y="2226044"/>
            <a:ext cx="9795588" cy="2405911"/>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lt-LT" sz="4900" b="1" spc="-5" dirty="0">
                <a:cs typeface="Times New Roman" panose="02020603050405020304" pitchFamily="18" charset="0"/>
              </a:rPr>
              <a:t>Skelbimo apie pirkimą pildymas</a:t>
            </a:r>
            <a:br>
              <a:rPr lang="lt-LT" sz="4900" b="1" dirty="0">
                <a:cs typeface="Times New Roman" panose="02020603050405020304" pitchFamily="18" charset="0"/>
              </a:rPr>
            </a:b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a:t>
            </a: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476044" y="5594418"/>
            <a:ext cx="38911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Calibri"/>
              </a:rPr>
              <a:t>Galioja</a:t>
            </a:r>
            <a:r>
              <a:rPr lang="en-US" dirty="0">
                <a:cs typeface="Calibri"/>
              </a:rPr>
              <a:t>nti</a:t>
            </a:r>
            <a:r>
              <a:rPr lang="lt-LT" dirty="0">
                <a:cs typeface="Calibri"/>
              </a:rPr>
              <a:t> nuo 202</a:t>
            </a:r>
            <a:r>
              <a:rPr lang="en-GB" dirty="0">
                <a:cs typeface="Calibri"/>
              </a:rPr>
              <a:t>6</a:t>
            </a:r>
            <a:r>
              <a:rPr lang="lt-LT" dirty="0">
                <a:cs typeface="Calibri"/>
              </a:rPr>
              <a:t>-0</a:t>
            </a:r>
            <a:r>
              <a:rPr lang="en-GB" dirty="0">
                <a:cs typeface="Calibri"/>
              </a:rPr>
              <a:t>5</a:t>
            </a:r>
            <a:r>
              <a:rPr lang="lt-LT" dirty="0">
                <a:cs typeface="Calibri"/>
              </a:rPr>
              <a:t>-</a:t>
            </a:r>
            <a:r>
              <a:rPr lang="en-GB" dirty="0">
                <a:cs typeface="Calibri"/>
              </a:rPr>
              <a:t>20</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7E41D-EBFC-88AB-D081-2E9AEF3C5793}"/>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EFE95AA0-1F5E-7366-A553-3D8A620F90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45719" y="5387151"/>
            <a:ext cx="2527816" cy="1470849"/>
          </a:xfrm>
          <a:prstGeom prst="rect">
            <a:avLst/>
          </a:prstGeom>
        </p:spPr>
      </p:pic>
      <p:sp>
        <p:nvSpPr>
          <p:cNvPr id="13" name="Pavadinimas 1">
            <a:extLst>
              <a:ext uri="{FF2B5EF4-FFF2-40B4-BE49-F238E27FC236}">
                <a16:creationId xmlns:a16="http://schemas.microsoft.com/office/drawing/2014/main" id="{12DB6CD2-1094-19A6-A26F-A989368771F3}"/>
              </a:ext>
            </a:extLst>
          </p:cNvPr>
          <p:cNvSpPr>
            <a:spLocks noGrp="1"/>
          </p:cNvSpPr>
          <p:nvPr>
            <p:ph type="title"/>
          </p:nvPr>
        </p:nvSpPr>
        <p:spPr>
          <a:xfrm>
            <a:off x="812256" y="115711"/>
            <a:ext cx="10201434" cy="384048"/>
          </a:xfrm>
        </p:spPr>
        <p:txBody>
          <a:bodyPr>
            <a:noAutofit/>
          </a:bodyPr>
          <a:lstStyle/>
          <a:p>
            <a:pPr algn="ctr"/>
            <a:r>
              <a:rPr lang="lt-LT" sz="2000" b="1" dirty="0"/>
              <a:t>Skilties </a:t>
            </a:r>
            <a:r>
              <a:rPr lang="lt-LT" sz="2000" b="1" dirty="0">
                <a:solidFill>
                  <a:srgbClr val="C00000"/>
                </a:solidFill>
              </a:rPr>
              <a:t>Organizacijos </a:t>
            </a:r>
            <a:r>
              <a:rPr lang="lt-LT" sz="2000" b="1" dirty="0"/>
              <a:t>pildymas</a:t>
            </a:r>
            <a:endParaRPr lang="en-US" sz="2000" b="1" dirty="0"/>
          </a:p>
        </p:txBody>
      </p:sp>
      <p:pic>
        <p:nvPicPr>
          <p:cNvPr id="6" name="Paveikslėlis 5">
            <a:extLst>
              <a:ext uri="{FF2B5EF4-FFF2-40B4-BE49-F238E27FC236}">
                <a16:creationId xmlns:a16="http://schemas.microsoft.com/office/drawing/2014/main" id="{2DA07C1D-3246-1C4C-99CC-08FF3C91CD6F}"/>
              </a:ext>
            </a:extLst>
          </p:cNvPr>
          <p:cNvPicPr>
            <a:picLocks noChangeAspect="1"/>
          </p:cNvPicPr>
          <p:nvPr/>
        </p:nvPicPr>
        <p:blipFill>
          <a:blip r:embed="rId3"/>
          <a:stretch>
            <a:fillRect/>
          </a:stretch>
        </p:blipFill>
        <p:spPr>
          <a:xfrm>
            <a:off x="732055" y="1017965"/>
            <a:ext cx="4883751" cy="2754345"/>
          </a:xfrm>
          <a:prstGeom prst="rect">
            <a:avLst/>
          </a:prstGeom>
          <a:ln>
            <a:solidFill>
              <a:schemeClr val="accent2">
                <a:lumMod val="75000"/>
              </a:schemeClr>
            </a:solidFill>
          </a:ln>
        </p:spPr>
      </p:pic>
      <p:pic>
        <p:nvPicPr>
          <p:cNvPr id="46" name="Paveikslėlis 45">
            <a:extLst>
              <a:ext uri="{FF2B5EF4-FFF2-40B4-BE49-F238E27FC236}">
                <a16:creationId xmlns:a16="http://schemas.microsoft.com/office/drawing/2014/main" id="{B4F6782E-9AA3-5FD6-70DE-E6913CDC12E0}"/>
              </a:ext>
            </a:extLst>
          </p:cNvPr>
          <p:cNvPicPr>
            <a:picLocks noChangeAspect="1"/>
          </p:cNvPicPr>
          <p:nvPr/>
        </p:nvPicPr>
        <p:blipFill>
          <a:blip r:embed="rId4"/>
          <a:stretch>
            <a:fillRect/>
          </a:stretch>
        </p:blipFill>
        <p:spPr>
          <a:xfrm>
            <a:off x="793013" y="4358817"/>
            <a:ext cx="3740266" cy="1674845"/>
          </a:xfrm>
          <a:prstGeom prst="rect">
            <a:avLst/>
          </a:prstGeom>
          <a:ln>
            <a:solidFill>
              <a:schemeClr val="accent2">
                <a:lumMod val="75000"/>
              </a:schemeClr>
            </a:solidFill>
          </a:ln>
        </p:spPr>
      </p:pic>
      <p:sp>
        <p:nvSpPr>
          <p:cNvPr id="50" name="TextBox 49">
            <a:extLst>
              <a:ext uri="{FF2B5EF4-FFF2-40B4-BE49-F238E27FC236}">
                <a16:creationId xmlns:a16="http://schemas.microsoft.com/office/drawing/2014/main" id="{8BC60FEA-F49D-B48E-42F3-AA4D824C14AC}"/>
              </a:ext>
            </a:extLst>
          </p:cNvPr>
          <p:cNvSpPr txBox="1"/>
          <p:nvPr/>
        </p:nvSpPr>
        <p:spPr>
          <a:xfrm>
            <a:off x="2663146" y="4910097"/>
            <a:ext cx="1868849" cy="95410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Žymima, jei pirkimo vykdytojas ORG-0001 pirkime atlieka CPO funkcijas</a:t>
            </a:r>
            <a:endParaRPr lang="en-US" sz="1400" dirty="0"/>
          </a:p>
        </p:txBody>
      </p:sp>
      <p:sp>
        <p:nvSpPr>
          <p:cNvPr id="2" name="Skaidrės numerio vietos rezervavimo ženklas 1">
            <a:extLst>
              <a:ext uri="{FF2B5EF4-FFF2-40B4-BE49-F238E27FC236}">
                <a16:creationId xmlns:a16="http://schemas.microsoft.com/office/drawing/2014/main" id="{593A9CCE-7435-DC19-8385-83F5326CE82E}"/>
              </a:ext>
            </a:extLst>
          </p:cNvPr>
          <p:cNvSpPr>
            <a:spLocks noGrp="1"/>
          </p:cNvSpPr>
          <p:nvPr>
            <p:ph type="sldNum" sz="quarter" idx="12"/>
          </p:nvPr>
        </p:nvSpPr>
        <p:spPr>
          <a:xfrm>
            <a:off x="9150853" y="6377164"/>
            <a:ext cx="2743200" cy="365125"/>
          </a:xfrm>
        </p:spPr>
        <p:txBody>
          <a:bodyPr/>
          <a:lstStyle/>
          <a:p>
            <a:fld id="{49EC5416-78B8-4F37-B286-A40543F63F6D}" type="slidenum">
              <a:rPr lang="en-US" smtClean="0"/>
              <a:pPr/>
              <a:t>10</a:t>
            </a:fld>
            <a:endParaRPr lang="en-US" dirty="0"/>
          </a:p>
        </p:txBody>
      </p:sp>
      <p:sp>
        <p:nvSpPr>
          <p:cNvPr id="7" name="TextBox 6">
            <a:extLst>
              <a:ext uri="{FF2B5EF4-FFF2-40B4-BE49-F238E27FC236}">
                <a16:creationId xmlns:a16="http://schemas.microsoft.com/office/drawing/2014/main" id="{047D48F3-448C-DC35-5A8F-5B32EE3954A1}"/>
              </a:ext>
            </a:extLst>
          </p:cNvPr>
          <p:cNvSpPr txBox="1"/>
          <p:nvPr/>
        </p:nvSpPr>
        <p:spPr>
          <a:xfrm>
            <a:off x="5975959" y="3064587"/>
            <a:ext cx="5528537" cy="738664"/>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lt-LT" sz="1400" b="1" dirty="0"/>
              <a:t>Jei ORG-0002 turi būti kitas apygardos teismas, vietoj Vilniaus apygardos teismo užpildoma privaloma atitinkamo teismo informacija </a:t>
            </a:r>
            <a:r>
              <a:rPr lang="lt-LT" sz="1400" dirty="0"/>
              <a:t>(pildomi tik privalomi laukai)</a:t>
            </a:r>
            <a:endParaRPr lang="en-US" sz="1400" dirty="0"/>
          </a:p>
        </p:txBody>
      </p:sp>
      <p:sp>
        <p:nvSpPr>
          <p:cNvPr id="27" name="TextBox 26">
            <a:extLst>
              <a:ext uri="{FF2B5EF4-FFF2-40B4-BE49-F238E27FC236}">
                <a16:creationId xmlns:a16="http://schemas.microsoft.com/office/drawing/2014/main" id="{9A56A761-0B29-4A16-873E-AD28A244CF0D}"/>
              </a:ext>
            </a:extLst>
          </p:cNvPr>
          <p:cNvSpPr txBox="1"/>
          <p:nvPr/>
        </p:nvSpPr>
        <p:spPr>
          <a:xfrm>
            <a:off x="5975959" y="3908025"/>
            <a:ext cx="5528537" cy="2492990"/>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lt-LT" sz="1200" b="1" dirty="0"/>
              <a:t>Vilniaus apygardos teismas - </a:t>
            </a:r>
            <a:r>
              <a:rPr lang="lt-LT" sz="1200" dirty="0"/>
              <a:t>pašto kodas 01501, NUTS - Vilniaus apskritis</a:t>
            </a:r>
          </a:p>
          <a:p>
            <a:endParaRPr lang="lt-LT" sz="1200" b="1" dirty="0"/>
          </a:p>
          <a:p>
            <a:r>
              <a:rPr lang="lt-LT" sz="1200" b="1" dirty="0"/>
              <a:t>Kauno</a:t>
            </a:r>
            <a:r>
              <a:rPr lang="lt-LT" sz="1200" dirty="0"/>
              <a:t> apygardos teismas – reg. Nr. </a:t>
            </a:r>
            <a:r>
              <a:rPr lang="en-US" sz="1200" dirty="0"/>
              <a:t>293372420</a:t>
            </a:r>
            <a:r>
              <a:rPr lang="lt-LT" sz="1200" dirty="0"/>
              <a:t>, pašto kodas 44312, Kaunas, Lietuva, NUTS - Kauno apskritis,   </a:t>
            </a:r>
            <a:r>
              <a:rPr lang="lt-LT" sz="1200" dirty="0">
                <a:hlinkClick r:id="rId5"/>
              </a:rPr>
              <a:t>kauno.apygardos@teismas.lt</a:t>
            </a:r>
            <a:r>
              <a:rPr lang="lt-LT" sz="1200" dirty="0"/>
              <a:t> </a:t>
            </a:r>
            <a:r>
              <a:rPr lang="lt-LT" sz="1200" b="0" i="0" dirty="0">
                <a:effectLst/>
              </a:rPr>
              <a:t>+370</a:t>
            </a:r>
            <a:r>
              <a:rPr lang="en-US" sz="1200" b="0" i="0" dirty="0">
                <a:effectLst/>
              </a:rPr>
              <a:t> 37490941</a:t>
            </a:r>
            <a:endParaRPr lang="lt-LT" sz="1200" b="0" i="0" dirty="0">
              <a:effectLst/>
            </a:endParaRPr>
          </a:p>
          <a:p>
            <a:endParaRPr lang="lt-LT" sz="1200" dirty="0"/>
          </a:p>
          <a:p>
            <a:r>
              <a:rPr lang="lt-LT" sz="1200" b="1" dirty="0"/>
              <a:t>Klaipėdos</a:t>
            </a:r>
            <a:r>
              <a:rPr lang="lt-LT" sz="1200" dirty="0"/>
              <a:t> apygardos teismas – reg. Nr. </a:t>
            </a:r>
            <a:r>
              <a:rPr lang="en-US" sz="1200" b="0" i="0" dirty="0">
                <a:effectLst/>
              </a:rPr>
              <a:t>191844978</a:t>
            </a:r>
            <a:r>
              <a:rPr lang="lt-LT" sz="1200" b="0" i="0" dirty="0">
                <a:effectLst/>
              </a:rPr>
              <a:t>, </a:t>
            </a:r>
            <a:r>
              <a:rPr lang="lt-LT" sz="1200" dirty="0"/>
              <a:t>pašto kodas 92131, </a:t>
            </a:r>
            <a:r>
              <a:rPr lang="lt-LT" sz="1200" b="0" i="0" dirty="0">
                <a:effectLst/>
              </a:rPr>
              <a:t>Klaipėda, Lietuva, NUTS – Klaipėdos apskritis,</a:t>
            </a:r>
            <a:r>
              <a:rPr lang="lt-LT" sz="1200" dirty="0"/>
              <a:t> </a:t>
            </a:r>
            <a:r>
              <a:rPr lang="lt-LT" sz="1200" dirty="0">
                <a:hlinkClick r:id="rId6"/>
              </a:rPr>
              <a:t>klaipedos.apygardos@teismas.lt</a:t>
            </a:r>
            <a:r>
              <a:rPr lang="lt-LT" sz="1200" dirty="0"/>
              <a:t>  +370 46390960</a:t>
            </a:r>
          </a:p>
          <a:p>
            <a:endParaRPr lang="lt-LT" sz="1200" dirty="0"/>
          </a:p>
          <a:p>
            <a:r>
              <a:rPr lang="lt-LT" sz="1200" b="1" dirty="0"/>
              <a:t>Šiaulių</a:t>
            </a:r>
            <a:r>
              <a:rPr lang="lt-LT" sz="1200" dirty="0"/>
              <a:t> apygardos teismas – reg. Nr. 193343535, pašto kodas 76299, Šiauliai, Lietuva, NUTS – Šiaulių apskritis,  </a:t>
            </a:r>
            <a:r>
              <a:rPr lang="lt-LT" sz="1200" dirty="0">
                <a:hlinkClick r:id="rId7"/>
              </a:rPr>
              <a:t>siauliu.apygardos@teismas.lt</a:t>
            </a:r>
            <a:r>
              <a:rPr lang="lt-LT" sz="1200" dirty="0"/>
              <a:t> +370 </a:t>
            </a:r>
            <a:r>
              <a:rPr lang="en-US" sz="1200" b="0" i="0" dirty="0">
                <a:effectLst/>
              </a:rPr>
              <a:t>65216037</a:t>
            </a:r>
            <a:endParaRPr lang="lt-LT" sz="1200" b="0" i="0" dirty="0">
              <a:effectLst/>
            </a:endParaRPr>
          </a:p>
          <a:p>
            <a:endParaRPr lang="lt-LT" sz="1200" dirty="0"/>
          </a:p>
          <a:p>
            <a:r>
              <a:rPr lang="lt-LT" sz="1200" b="1" dirty="0"/>
              <a:t>Panevėžio</a:t>
            </a:r>
            <a:r>
              <a:rPr lang="lt-LT" sz="1200" dirty="0"/>
              <a:t> apygardos teismas – reg. Nr. </a:t>
            </a:r>
            <a:r>
              <a:rPr lang="en-US" sz="1200" b="0" i="0" dirty="0">
                <a:solidFill>
                  <a:srgbClr val="212529"/>
                </a:solidFill>
                <a:effectLst/>
              </a:rPr>
              <a:t>188607531</a:t>
            </a:r>
            <a:r>
              <a:rPr lang="lt-LT" sz="1200" b="0" i="0" dirty="0">
                <a:solidFill>
                  <a:srgbClr val="212529"/>
                </a:solidFill>
                <a:effectLst/>
              </a:rPr>
              <a:t>, </a:t>
            </a:r>
            <a:r>
              <a:rPr lang="lt-LT" sz="1200" dirty="0"/>
              <a:t>pašto kodas 35175, Panevėžys, Lietuva, NUTS – Panevėžio apskritis, </a:t>
            </a:r>
            <a:r>
              <a:rPr lang="lt-LT" sz="1200" dirty="0">
                <a:hlinkClick r:id="rId8"/>
              </a:rPr>
              <a:t>panevezio.</a:t>
            </a:r>
            <a:r>
              <a:rPr lang="en-US" sz="1200" b="0" i="0" u="sng" dirty="0">
                <a:solidFill>
                  <a:srgbClr val="1B5675"/>
                </a:solidFill>
                <a:effectLst/>
                <a:hlinkClick r:id="rId8"/>
              </a:rPr>
              <a:t>apygardos@teismas.lt</a:t>
            </a:r>
            <a:r>
              <a:rPr lang="lt-LT" sz="1200" b="0" i="0" u="sng" dirty="0">
                <a:solidFill>
                  <a:srgbClr val="1B5675"/>
                </a:solidFill>
                <a:effectLst/>
              </a:rPr>
              <a:t> </a:t>
            </a:r>
            <a:r>
              <a:rPr lang="lt-LT" sz="1200" dirty="0"/>
              <a:t> </a:t>
            </a:r>
            <a:r>
              <a:rPr lang="en-US" sz="1200" b="0" i="0" dirty="0">
                <a:solidFill>
                  <a:srgbClr val="333333"/>
                </a:solidFill>
                <a:effectLst/>
              </a:rPr>
              <a:t>+370 45468765</a:t>
            </a:r>
            <a:endParaRPr lang="en-US" sz="1200" dirty="0"/>
          </a:p>
        </p:txBody>
      </p:sp>
      <p:sp>
        <p:nvSpPr>
          <p:cNvPr id="9" name="TextBox 8">
            <a:extLst>
              <a:ext uri="{FF2B5EF4-FFF2-40B4-BE49-F238E27FC236}">
                <a16:creationId xmlns:a16="http://schemas.microsoft.com/office/drawing/2014/main" id="{5CF4EC89-A356-9291-4D36-42B3CA03266A}"/>
              </a:ext>
            </a:extLst>
          </p:cNvPr>
          <p:cNvSpPr txBox="1"/>
          <p:nvPr/>
        </p:nvSpPr>
        <p:spPr>
          <a:xfrm>
            <a:off x="2250737" y="3928797"/>
            <a:ext cx="1061154"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ORG-0001</a:t>
            </a:r>
            <a:endParaRPr lang="en-US" sz="1400" dirty="0"/>
          </a:p>
        </p:txBody>
      </p:sp>
      <p:sp>
        <p:nvSpPr>
          <p:cNvPr id="16" name="TextBox 15">
            <a:extLst>
              <a:ext uri="{FF2B5EF4-FFF2-40B4-BE49-F238E27FC236}">
                <a16:creationId xmlns:a16="http://schemas.microsoft.com/office/drawing/2014/main" id="{BE2C6958-54AA-71A2-00AD-A71FE145C402}"/>
              </a:ext>
            </a:extLst>
          </p:cNvPr>
          <p:cNvSpPr txBox="1"/>
          <p:nvPr/>
        </p:nvSpPr>
        <p:spPr>
          <a:xfrm>
            <a:off x="8209650" y="3609332"/>
            <a:ext cx="1061154"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ORG-0002</a:t>
            </a:r>
            <a:endParaRPr lang="en-US" sz="1400" dirty="0"/>
          </a:p>
        </p:txBody>
      </p:sp>
      <p:sp>
        <p:nvSpPr>
          <p:cNvPr id="30" name="TextBox 29">
            <a:extLst>
              <a:ext uri="{FF2B5EF4-FFF2-40B4-BE49-F238E27FC236}">
                <a16:creationId xmlns:a16="http://schemas.microsoft.com/office/drawing/2014/main" id="{CA92B93C-7D35-32FF-7F41-2C2EDFC02B07}"/>
              </a:ext>
            </a:extLst>
          </p:cNvPr>
          <p:cNvSpPr txBox="1"/>
          <p:nvPr/>
        </p:nvSpPr>
        <p:spPr>
          <a:xfrm>
            <a:off x="6335992" y="680092"/>
            <a:ext cx="4930567"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lt-LT" sz="1400" dirty="0"/>
              <a:t>Šioje skiltyje užpildomi privalomi laukai </a:t>
            </a:r>
            <a:r>
              <a:rPr lang="lt-LT" sz="1400" b="1" dirty="0"/>
              <a:t>ORG-0001</a:t>
            </a:r>
            <a:r>
              <a:rPr lang="lt-LT" sz="1400" dirty="0"/>
              <a:t> bei </a:t>
            </a:r>
            <a:r>
              <a:rPr lang="lt-LT" sz="1400" b="1" dirty="0"/>
              <a:t>ORG-0002</a:t>
            </a:r>
            <a:r>
              <a:rPr lang="lt-LT" sz="1400" dirty="0"/>
              <a:t> </a:t>
            </a:r>
            <a:r>
              <a:rPr lang="lt-LT" sz="1400" b="1" dirty="0"/>
              <a:t>pašto kodas </a:t>
            </a:r>
            <a:r>
              <a:rPr lang="lt-LT" sz="1400" dirty="0"/>
              <a:t>ir</a:t>
            </a:r>
            <a:r>
              <a:rPr lang="lt-LT" sz="1400" b="1" dirty="0"/>
              <a:t> NUTS</a:t>
            </a:r>
          </a:p>
        </p:txBody>
      </p:sp>
      <p:pic>
        <p:nvPicPr>
          <p:cNvPr id="5" name="Paveikslėlis 4">
            <a:extLst>
              <a:ext uri="{FF2B5EF4-FFF2-40B4-BE49-F238E27FC236}">
                <a16:creationId xmlns:a16="http://schemas.microsoft.com/office/drawing/2014/main" id="{AC1DB03F-053F-2EE6-051B-0AB6B4207796}"/>
              </a:ext>
            </a:extLst>
          </p:cNvPr>
          <p:cNvPicPr>
            <a:picLocks noChangeAspect="1"/>
          </p:cNvPicPr>
          <p:nvPr/>
        </p:nvPicPr>
        <p:blipFill>
          <a:blip r:embed="rId9"/>
          <a:stretch>
            <a:fillRect/>
          </a:stretch>
        </p:blipFill>
        <p:spPr>
          <a:xfrm>
            <a:off x="6274943" y="1732888"/>
            <a:ext cx="4930567" cy="1226926"/>
          </a:xfrm>
          <a:prstGeom prst="rect">
            <a:avLst/>
          </a:prstGeom>
          <a:ln>
            <a:solidFill>
              <a:schemeClr val="accent4">
                <a:lumMod val="75000"/>
              </a:schemeClr>
            </a:solidFill>
          </a:ln>
        </p:spPr>
      </p:pic>
      <p:sp>
        <p:nvSpPr>
          <p:cNvPr id="12" name="TextBox 11">
            <a:extLst>
              <a:ext uri="{FF2B5EF4-FFF2-40B4-BE49-F238E27FC236}">
                <a16:creationId xmlns:a16="http://schemas.microsoft.com/office/drawing/2014/main" id="{5CACB8BF-C153-A0EA-4CD7-923D8807422D}"/>
              </a:ext>
            </a:extLst>
          </p:cNvPr>
          <p:cNvSpPr txBox="1"/>
          <p:nvPr/>
        </p:nvSpPr>
        <p:spPr>
          <a:xfrm>
            <a:off x="732054" y="530454"/>
            <a:ext cx="4808123" cy="369332"/>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pPr algn="ctr"/>
            <a:r>
              <a:rPr lang="lt-LT" b="1" dirty="0">
                <a:solidFill>
                  <a:srgbClr val="FF0000"/>
                </a:solidFill>
              </a:rPr>
              <a:t>S</a:t>
            </a:r>
            <a:r>
              <a:rPr lang="en-US" b="1" dirty="0">
                <a:solidFill>
                  <a:srgbClr val="FF0000"/>
                </a:solidFill>
              </a:rPr>
              <a:t>VARBU! </a:t>
            </a:r>
            <a:r>
              <a:rPr lang="lt-LT" b="1" dirty="0"/>
              <a:t>Neturi būti pridėta kitų organizacijų</a:t>
            </a:r>
            <a:r>
              <a:rPr lang="en-US" b="1" dirty="0"/>
              <a:t>!</a:t>
            </a:r>
            <a:endParaRPr lang="en-US" dirty="0"/>
          </a:p>
        </p:txBody>
      </p:sp>
      <p:sp>
        <p:nvSpPr>
          <p:cNvPr id="17" name="TextBox 16">
            <a:extLst>
              <a:ext uri="{FF2B5EF4-FFF2-40B4-BE49-F238E27FC236}">
                <a16:creationId xmlns:a16="http://schemas.microsoft.com/office/drawing/2014/main" id="{DAB64F57-F607-3F5B-942D-ECE4D5C55B83}"/>
              </a:ext>
            </a:extLst>
          </p:cNvPr>
          <p:cNvSpPr txBox="1"/>
          <p:nvPr/>
        </p:nvSpPr>
        <p:spPr>
          <a:xfrm>
            <a:off x="6969009" y="1257803"/>
            <a:ext cx="3664532"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Pildant NUTS pakanka pradėti rinkti laukelyje atitinkamo miesto pavadinimo pradžią (Viln, Kaun ir t.t.)</a:t>
            </a:r>
            <a:endParaRPr lang="en-US" sz="1200" dirty="0"/>
          </a:p>
        </p:txBody>
      </p:sp>
      <p:sp>
        <p:nvSpPr>
          <p:cNvPr id="24" name="Oval 3">
            <a:extLst>
              <a:ext uri="{FF2B5EF4-FFF2-40B4-BE49-F238E27FC236}">
                <a16:creationId xmlns:a16="http://schemas.microsoft.com/office/drawing/2014/main" id="{8F780096-9E3F-6238-C74E-CC46F56827B8}"/>
              </a:ext>
            </a:extLst>
          </p:cNvPr>
          <p:cNvSpPr/>
          <p:nvPr/>
        </p:nvSpPr>
        <p:spPr>
          <a:xfrm>
            <a:off x="7617844" y="1891974"/>
            <a:ext cx="359306" cy="241915"/>
          </a:xfrm>
          <a:prstGeom prst="ellipse">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3</a:t>
            </a:r>
            <a:endParaRPr lang="en-GB" sz="1400" dirty="0">
              <a:solidFill>
                <a:schemeClr val="tx1"/>
              </a:solidFill>
            </a:endParaRPr>
          </a:p>
        </p:txBody>
      </p:sp>
      <p:sp>
        <p:nvSpPr>
          <p:cNvPr id="25" name="Oval 3">
            <a:extLst>
              <a:ext uri="{FF2B5EF4-FFF2-40B4-BE49-F238E27FC236}">
                <a16:creationId xmlns:a16="http://schemas.microsoft.com/office/drawing/2014/main" id="{7065BE8C-F71D-9BF8-8E2F-50586A919A0D}"/>
              </a:ext>
            </a:extLst>
          </p:cNvPr>
          <p:cNvSpPr/>
          <p:nvPr/>
        </p:nvSpPr>
        <p:spPr>
          <a:xfrm>
            <a:off x="7617844" y="2539449"/>
            <a:ext cx="359306" cy="241915"/>
          </a:xfrm>
          <a:prstGeom prst="ellipse">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3</a:t>
            </a:r>
            <a:endParaRPr lang="en-GB" sz="1400" dirty="0">
              <a:solidFill>
                <a:schemeClr val="tx1"/>
              </a:solidFill>
            </a:endParaRPr>
          </a:p>
        </p:txBody>
      </p:sp>
      <p:sp>
        <p:nvSpPr>
          <p:cNvPr id="28" name="Oval 3">
            <a:extLst>
              <a:ext uri="{FF2B5EF4-FFF2-40B4-BE49-F238E27FC236}">
                <a16:creationId xmlns:a16="http://schemas.microsoft.com/office/drawing/2014/main" id="{F5360329-24D3-B1A1-BCA4-0682E19AD0E8}"/>
              </a:ext>
            </a:extLst>
          </p:cNvPr>
          <p:cNvSpPr/>
          <p:nvPr/>
        </p:nvSpPr>
        <p:spPr>
          <a:xfrm>
            <a:off x="8029997" y="1891974"/>
            <a:ext cx="359306" cy="24191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4</a:t>
            </a:r>
            <a:endParaRPr lang="en-GB" sz="1400" dirty="0">
              <a:solidFill>
                <a:schemeClr val="tx1"/>
              </a:solidFill>
            </a:endParaRPr>
          </a:p>
        </p:txBody>
      </p:sp>
      <p:sp>
        <p:nvSpPr>
          <p:cNvPr id="31" name="Oval 3">
            <a:extLst>
              <a:ext uri="{FF2B5EF4-FFF2-40B4-BE49-F238E27FC236}">
                <a16:creationId xmlns:a16="http://schemas.microsoft.com/office/drawing/2014/main" id="{83EDE0ED-1E0D-4555-D9F9-32AD228AB464}"/>
              </a:ext>
            </a:extLst>
          </p:cNvPr>
          <p:cNvSpPr/>
          <p:nvPr/>
        </p:nvSpPr>
        <p:spPr>
          <a:xfrm>
            <a:off x="8029997" y="2539448"/>
            <a:ext cx="359306" cy="24191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4</a:t>
            </a:r>
            <a:endParaRPr lang="en-GB" sz="1400" dirty="0">
              <a:solidFill>
                <a:schemeClr val="tx1"/>
              </a:solidFill>
            </a:endParaRPr>
          </a:p>
        </p:txBody>
      </p:sp>
      <p:sp>
        <p:nvSpPr>
          <p:cNvPr id="32" name="Oval 3">
            <a:extLst>
              <a:ext uri="{FF2B5EF4-FFF2-40B4-BE49-F238E27FC236}">
                <a16:creationId xmlns:a16="http://schemas.microsoft.com/office/drawing/2014/main" id="{0B730572-FC3E-3345-A1D4-97D513A27FA7}"/>
              </a:ext>
            </a:extLst>
          </p:cNvPr>
          <p:cNvSpPr/>
          <p:nvPr/>
        </p:nvSpPr>
        <p:spPr>
          <a:xfrm>
            <a:off x="328198" y="3308042"/>
            <a:ext cx="359306" cy="30129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1</a:t>
            </a:r>
            <a:endParaRPr lang="en-GB" sz="1400" dirty="0">
              <a:solidFill>
                <a:schemeClr val="tx1"/>
              </a:solidFill>
            </a:endParaRPr>
          </a:p>
        </p:txBody>
      </p:sp>
      <p:sp>
        <p:nvSpPr>
          <p:cNvPr id="34" name="Oval 3">
            <a:extLst>
              <a:ext uri="{FF2B5EF4-FFF2-40B4-BE49-F238E27FC236}">
                <a16:creationId xmlns:a16="http://schemas.microsoft.com/office/drawing/2014/main" id="{BA3DBD5F-6920-6D54-3FB2-7DCB58FEE574}"/>
              </a:ext>
            </a:extLst>
          </p:cNvPr>
          <p:cNvSpPr/>
          <p:nvPr/>
        </p:nvSpPr>
        <p:spPr>
          <a:xfrm>
            <a:off x="7617844" y="3728680"/>
            <a:ext cx="359306" cy="24191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6</a:t>
            </a:r>
            <a:endParaRPr lang="en-GB" sz="1400" dirty="0">
              <a:solidFill>
                <a:schemeClr val="tx1"/>
              </a:solidFill>
            </a:endParaRPr>
          </a:p>
        </p:txBody>
      </p:sp>
      <p:pic>
        <p:nvPicPr>
          <p:cNvPr id="36" name="Paveikslėlis 35">
            <a:extLst>
              <a:ext uri="{FF2B5EF4-FFF2-40B4-BE49-F238E27FC236}">
                <a16:creationId xmlns:a16="http://schemas.microsoft.com/office/drawing/2014/main" id="{6309C4CF-3CC4-05F6-1F2B-6386A943A6C3}"/>
              </a:ext>
            </a:extLst>
          </p:cNvPr>
          <p:cNvPicPr>
            <a:picLocks noChangeAspect="1"/>
          </p:cNvPicPr>
          <p:nvPr/>
        </p:nvPicPr>
        <p:blipFill>
          <a:blip r:embed="rId10"/>
          <a:stretch>
            <a:fillRect/>
          </a:stretch>
        </p:blipFill>
        <p:spPr>
          <a:xfrm>
            <a:off x="2290046" y="1017965"/>
            <a:ext cx="3325760" cy="2046622"/>
          </a:xfrm>
          <a:prstGeom prst="rect">
            <a:avLst/>
          </a:prstGeom>
        </p:spPr>
      </p:pic>
      <p:sp>
        <p:nvSpPr>
          <p:cNvPr id="37" name="Oval 3">
            <a:extLst>
              <a:ext uri="{FF2B5EF4-FFF2-40B4-BE49-F238E27FC236}">
                <a16:creationId xmlns:a16="http://schemas.microsoft.com/office/drawing/2014/main" id="{3D3A143E-7439-0213-2CD3-08C71ACE9A7A}"/>
              </a:ext>
            </a:extLst>
          </p:cNvPr>
          <p:cNvSpPr/>
          <p:nvPr/>
        </p:nvSpPr>
        <p:spPr>
          <a:xfrm>
            <a:off x="2110393" y="2104436"/>
            <a:ext cx="359306" cy="241915"/>
          </a:xfrm>
          <a:prstGeom prst="ellipse">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3</a:t>
            </a:r>
            <a:endParaRPr lang="en-GB" sz="1400" dirty="0">
              <a:solidFill>
                <a:schemeClr val="tx1"/>
              </a:solidFill>
            </a:endParaRPr>
          </a:p>
        </p:txBody>
      </p:sp>
      <p:sp>
        <p:nvSpPr>
          <p:cNvPr id="38" name="Oval 3">
            <a:extLst>
              <a:ext uri="{FF2B5EF4-FFF2-40B4-BE49-F238E27FC236}">
                <a16:creationId xmlns:a16="http://schemas.microsoft.com/office/drawing/2014/main" id="{40093497-105C-AEF3-FE25-69C7D2BC7F39}"/>
              </a:ext>
            </a:extLst>
          </p:cNvPr>
          <p:cNvSpPr/>
          <p:nvPr/>
        </p:nvSpPr>
        <p:spPr>
          <a:xfrm>
            <a:off x="2118239" y="2415047"/>
            <a:ext cx="359306" cy="241915"/>
          </a:xfrm>
          <a:prstGeom prst="ellipse">
            <a:avLst/>
          </a:prstGeom>
          <a:solidFill>
            <a:schemeClr val="accent6">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4</a:t>
            </a:r>
            <a:endParaRPr lang="en-GB" sz="1400" dirty="0">
              <a:solidFill>
                <a:schemeClr val="tx1"/>
              </a:solidFill>
            </a:endParaRPr>
          </a:p>
        </p:txBody>
      </p:sp>
      <p:sp>
        <p:nvSpPr>
          <p:cNvPr id="39" name="Oval 3">
            <a:extLst>
              <a:ext uri="{FF2B5EF4-FFF2-40B4-BE49-F238E27FC236}">
                <a16:creationId xmlns:a16="http://schemas.microsoft.com/office/drawing/2014/main" id="{100F240A-005A-25CA-1CF7-FF7077D0D580}"/>
              </a:ext>
            </a:extLst>
          </p:cNvPr>
          <p:cNvSpPr/>
          <p:nvPr/>
        </p:nvSpPr>
        <p:spPr>
          <a:xfrm>
            <a:off x="2020567" y="1353634"/>
            <a:ext cx="359306" cy="24191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2</a:t>
            </a:r>
            <a:endParaRPr lang="en-GB" sz="1400" dirty="0">
              <a:solidFill>
                <a:schemeClr val="tx1"/>
              </a:solidFill>
            </a:endParaRPr>
          </a:p>
        </p:txBody>
      </p:sp>
      <p:sp>
        <p:nvSpPr>
          <p:cNvPr id="40" name="Oval 3">
            <a:extLst>
              <a:ext uri="{FF2B5EF4-FFF2-40B4-BE49-F238E27FC236}">
                <a16:creationId xmlns:a16="http://schemas.microsoft.com/office/drawing/2014/main" id="{74207FE8-1D0B-1B40-6B2F-12480E0B1C00}"/>
              </a:ext>
            </a:extLst>
          </p:cNvPr>
          <p:cNvSpPr/>
          <p:nvPr/>
        </p:nvSpPr>
        <p:spPr>
          <a:xfrm>
            <a:off x="325254" y="4355995"/>
            <a:ext cx="359306" cy="30129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400" dirty="0">
                <a:solidFill>
                  <a:schemeClr val="tx1"/>
                </a:solidFill>
              </a:rPr>
              <a:t>5</a:t>
            </a:r>
            <a:endParaRPr lang="en-GB" sz="1400" dirty="0">
              <a:solidFill>
                <a:schemeClr val="tx1"/>
              </a:solidFill>
            </a:endParaRPr>
          </a:p>
        </p:txBody>
      </p:sp>
      <p:pic>
        <p:nvPicPr>
          <p:cNvPr id="44" name="Paveikslėlis 43">
            <a:extLst>
              <a:ext uri="{FF2B5EF4-FFF2-40B4-BE49-F238E27FC236}">
                <a16:creationId xmlns:a16="http://schemas.microsoft.com/office/drawing/2014/main" id="{0A9B7CEC-2FD2-056E-4D75-CB7A3C662D41}"/>
              </a:ext>
            </a:extLst>
          </p:cNvPr>
          <p:cNvPicPr>
            <a:picLocks noChangeAspect="1"/>
          </p:cNvPicPr>
          <p:nvPr/>
        </p:nvPicPr>
        <p:blipFill>
          <a:blip r:embed="rId11"/>
          <a:stretch>
            <a:fillRect/>
          </a:stretch>
        </p:blipFill>
        <p:spPr>
          <a:xfrm>
            <a:off x="854659" y="3228279"/>
            <a:ext cx="1324160" cy="381053"/>
          </a:xfrm>
          <a:prstGeom prst="rect">
            <a:avLst/>
          </a:prstGeom>
        </p:spPr>
      </p:pic>
    </p:spTree>
    <p:extLst>
      <p:ext uri="{BB962C8B-B14F-4D97-AF65-F5344CB8AC3E}">
        <p14:creationId xmlns:p14="http://schemas.microsoft.com/office/powerpoint/2010/main" val="121875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9" y="115711"/>
            <a:ext cx="8292970" cy="384048"/>
          </a:xfrm>
        </p:spPr>
        <p:txBody>
          <a:bodyPr>
            <a:noAutofit/>
          </a:bodyPr>
          <a:lstStyle/>
          <a:p>
            <a:pPr algn="ctr"/>
            <a:r>
              <a:rPr lang="lt-LT" sz="2000" b="1" dirty="0">
                <a:latin typeface="+mn-lt"/>
              </a:rPr>
              <a:t>Skiltis </a:t>
            </a:r>
            <a:r>
              <a:rPr lang="lt-LT" sz="2000" b="1" dirty="0">
                <a:solidFill>
                  <a:srgbClr val="C00000"/>
                </a:solidFill>
                <a:latin typeface="+mn-lt"/>
              </a:rPr>
              <a:t>Susitariančioji šalis ir paslaugų teikėjas</a:t>
            </a:r>
            <a:endParaRPr lang="en-US" sz="2000" b="1" dirty="0">
              <a:solidFill>
                <a:srgbClr val="C00000"/>
              </a:solidFill>
              <a:latin typeface="+mn-lt"/>
            </a:endParaRPr>
          </a:p>
        </p:txBody>
      </p:sp>
      <p:sp>
        <p:nvSpPr>
          <p:cNvPr id="61" name="Oval 3">
            <a:extLst>
              <a:ext uri="{FF2B5EF4-FFF2-40B4-BE49-F238E27FC236}">
                <a16:creationId xmlns:a16="http://schemas.microsoft.com/office/drawing/2014/main" id="{845EE5D9-B3EC-2C99-244E-861012F46EEE}"/>
              </a:ext>
            </a:extLst>
          </p:cNvPr>
          <p:cNvSpPr/>
          <p:nvPr/>
        </p:nvSpPr>
        <p:spPr>
          <a:xfrm>
            <a:off x="3869858" y="34752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pic>
        <p:nvPicPr>
          <p:cNvPr id="3" name="Paveikslėlis 2">
            <a:extLst>
              <a:ext uri="{FF2B5EF4-FFF2-40B4-BE49-F238E27FC236}">
                <a16:creationId xmlns:a16="http://schemas.microsoft.com/office/drawing/2014/main" id="{7D98BCB1-6A0F-F589-F127-60CB18132099}"/>
              </a:ext>
            </a:extLst>
          </p:cNvPr>
          <p:cNvPicPr>
            <a:picLocks noChangeAspect="1"/>
          </p:cNvPicPr>
          <p:nvPr/>
        </p:nvPicPr>
        <p:blipFill>
          <a:blip r:embed="rId3"/>
          <a:stretch>
            <a:fillRect/>
          </a:stretch>
        </p:blipFill>
        <p:spPr>
          <a:xfrm>
            <a:off x="1957136" y="764240"/>
            <a:ext cx="8277727" cy="3883467"/>
          </a:xfrm>
          <a:prstGeom prst="rect">
            <a:avLst/>
          </a:prstGeom>
        </p:spPr>
      </p:pic>
      <p:sp>
        <p:nvSpPr>
          <p:cNvPr id="4" name="Oval 6">
            <a:extLst>
              <a:ext uri="{FF2B5EF4-FFF2-40B4-BE49-F238E27FC236}">
                <a16:creationId xmlns:a16="http://schemas.microsoft.com/office/drawing/2014/main" id="{F2686C04-5904-B084-F348-C8B9463D32D5}"/>
              </a:ext>
            </a:extLst>
          </p:cNvPr>
          <p:cNvSpPr/>
          <p:nvPr/>
        </p:nvSpPr>
        <p:spPr>
          <a:xfrm>
            <a:off x="3642626" y="3233719"/>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5" name="Oval 6">
            <a:extLst>
              <a:ext uri="{FF2B5EF4-FFF2-40B4-BE49-F238E27FC236}">
                <a16:creationId xmlns:a16="http://schemas.microsoft.com/office/drawing/2014/main" id="{EFE3CE9D-05D5-C669-224D-B8EB1C6C8D49}"/>
              </a:ext>
            </a:extLst>
          </p:cNvPr>
          <p:cNvSpPr/>
          <p:nvPr/>
        </p:nvSpPr>
        <p:spPr>
          <a:xfrm>
            <a:off x="3635083" y="3799947"/>
            <a:ext cx="443409"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4"/>
          <a:stretch>
            <a:fillRect/>
          </a:stretch>
        </p:blipFill>
        <p:spPr>
          <a:xfrm>
            <a:off x="2944728" y="632395"/>
            <a:ext cx="7621" cy="7621"/>
          </a:xfrm>
          <a:prstGeom prst="rect">
            <a:avLst/>
          </a:prstGeom>
        </p:spPr>
      </p:pic>
      <p:sp>
        <p:nvSpPr>
          <p:cNvPr id="17" name="TextBox 16">
            <a:extLst>
              <a:ext uri="{FF2B5EF4-FFF2-40B4-BE49-F238E27FC236}">
                <a16:creationId xmlns:a16="http://schemas.microsoft.com/office/drawing/2014/main" id="{D9D8EAC4-3947-8DF3-B0E4-89B08A0C20E0}"/>
              </a:ext>
            </a:extLst>
          </p:cNvPr>
          <p:cNvSpPr txBox="1"/>
          <p:nvPr/>
        </p:nvSpPr>
        <p:spPr>
          <a:xfrm>
            <a:off x="6781918" y="1485708"/>
            <a:ext cx="4594344" cy="1169551"/>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400" dirty="0"/>
              <a:t>Pildant </a:t>
            </a:r>
            <a:r>
              <a:rPr lang="lt-LT" sz="1400" b="1" dirty="0"/>
              <a:t>komunalinio sektoriaus </a:t>
            </a:r>
            <a:r>
              <a:rPr lang="lt-LT" sz="1400" dirty="0"/>
              <a:t>skelbimą, dėl perkančiojo subjekto pasirinktos atitinkamos teisinės formos, gali atsirasti prievolė pildyti ne tik perkančiojo subjekto veiklos sritį, bet ir perkančiosios organizacijos veiklos sritį. Tokiu atveju reikia tikslinti perkančiojo subjekto teisinę formą.</a:t>
            </a:r>
            <a:endParaRPr lang="en-US" sz="1400" dirty="0"/>
          </a:p>
        </p:txBody>
      </p:sp>
      <p:sp>
        <p:nvSpPr>
          <p:cNvPr id="34" name="Stačiakampis 33">
            <a:extLst>
              <a:ext uri="{FF2B5EF4-FFF2-40B4-BE49-F238E27FC236}">
                <a16:creationId xmlns:a16="http://schemas.microsoft.com/office/drawing/2014/main" id="{BD38B062-4F1F-CF11-27FF-3A5202CBBCD7}"/>
              </a:ext>
            </a:extLst>
          </p:cNvPr>
          <p:cNvSpPr/>
          <p:nvPr/>
        </p:nvSpPr>
        <p:spPr>
          <a:xfrm>
            <a:off x="4214320" y="3220788"/>
            <a:ext cx="2427112" cy="4843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tačiakampis 34">
            <a:extLst>
              <a:ext uri="{FF2B5EF4-FFF2-40B4-BE49-F238E27FC236}">
                <a16:creationId xmlns:a16="http://schemas.microsoft.com/office/drawing/2014/main" id="{EFEA7DB0-5F7B-A9D2-2318-CB03235761C5}"/>
              </a:ext>
            </a:extLst>
          </p:cNvPr>
          <p:cNvSpPr/>
          <p:nvPr/>
        </p:nvSpPr>
        <p:spPr>
          <a:xfrm>
            <a:off x="4214320" y="3793279"/>
            <a:ext cx="2427112" cy="4843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aveikslėlis 8">
            <a:extLst>
              <a:ext uri="{FF2B5EF4-FFF2-40B4-BE49-F238E27FC236}">
                <a16:creationId xmlns:a16="http://schemas.microsoft.com/office/drawing/2014/main" id="{FF995DE0-9B8B-A966-D5B4-153FBED01A5F}"/>
              </a:ext>
            </a:extLst>
          </p:cNvPr>
          <p:cNvPicPr>
            <a:picLocks noChangeAspect="1"/>
          </p:cNvPicPr>
          <p:nvPr/>
        </p:nvPicPr>
        <p:blipFill>
          <a:blip r:embed="rId5"/>
          <a:stretch>
            <a:fillRect/>
          </a:stretch>
        </p:blipFill>
        <p:spPr>
          <a:xfrm>
            <a:off x="6959661" y="3237145"/>
            <a:ext cx="841619" cy="225801"/>
          </a:xfrm>
          <a:prstGeom prst="rect">
            <a:avLst/>
          </a:prstGeom>
        </p:spPr>
      </p:pic>
      <p:pic>
        <p:nvPicPr>
          <p:cNvPr id="11" name="Paveikslėlis 10">
            <a:extLst>
              <a:ext uri="{FF2B5EF4-FFF2-40B4-BE49-F238E27FC236}">
                <a16:creationId xmlns:a16="http://schemas.microsoft.com/office/drawing/2014/main" id="{3864CE24-EB8E-7569-BC96-405B21E83A90}"/>
              </a:ext>
            </a:extLst>
          </p:cNvPr>
          <p:cNvPicPr>
            <a:picLocks noChangeAspect="1"/>
          </p:cNvPicPr>
          <p:nvPr/>
        </p:nvPicPr>
        <p:blipFill>
          <a:blip r:embed="rId5"/>
          <a:stretch>
            <a:fillRect/>
          </a:stretch>
        </p:blipFill>
        <p:spPr>
          <a:xfrm>
            <a:off x="6959661" y="3766469"/>
            <a:ext cx="841619" cy="225801"/>
          </a:xfrm>
          <a:prstGeom prst="rect">
            <a:avLst/>
          </a:prstGeom>
        </p:spPr>
      </p:pic>
      <p:sp>
        <p:nvSpPr>
          <p:cNvPr id="2" name="Skaidrės numerio vietos rezervavimo ženklas 1">
            <a:extLst>
              <a:ext uri="{FF2B5EF4-FFF2-40B4-BE49-F238E27FC236}">
                <a16:creationId xmlns:a16="http://schemas.microsoft.com/office/drawing/2014/main" id="{6483A808-9FFD-E8DB-B6D6-8870494EB23C}"/>
              </a:ext>
            </a:extLst>
          </p:cNvPr>
          <p:cNvSpPr>
            <a:spLocks noGrp="1"/>
          </p:cNvSpPr>
          <p:nvPr>
            <p:ph type="sldNum" sz="quarter" idx="12"/>
          </p:nvPr>
        </p:nvSpPr>
        <p:spPr>
          <a:xfrm>
            <a:off x="9254365" y="6377164"/>
            <a:ext cx="2743200" cy="365125"/>
          </a:xfrm>
        </p:spPr>
        <p:txBody>
          <a:bodyPr/>
          <a:lstStyle/>
          <a:p>
            <a:fld id="{49EC5416-78B8-4F37-B286-A40543F63F6D}" type="slidenum">
              <a:rPr lang="en-US" smtClean="0"/>
              <a:pPr/>
              <a:t>11</a:t>
            </a:fld>
            <a:endParaRPr lang="en-US" dirty="0"/>
          </a:p>
        </p:txBody>
      </p:sp>
      <p:sp>
        <p:nvSpPr>
          <p:cNvPr id="6" name="Stačiakampis 5">
            <a:extLst>
              <a:ext uri="{FF2B5EF4-FFF2-40B4-BE49-F238E27FC236}">
                <a16:creationId xmlns:a16="http://schemas.microsoft.com/office/drawing/2014/main" id="{85F9A438-AA20-4774-D951-6602C2659E66}"/>
              </a:ext>
            </a:extLst>
          </p:cNvPr>
          <p:cNvSpPr/>
          <p:nvPr/>
        </p:nvSpPr>
        <p:spPr>
          <a:xfrm>
            <a:off x="1927378" y="1081148"/>
            <a:ext cx="1741387" cy="484317"/>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CE62B1B-DB97-0923-B813-473584210D24}"/>
              </a:ext>
            </a:extLst>
          </p:cNvPr>
          <p:cNvSpPr txBox="1"/>
          <p:nvPr/>
        </p:nvSpPr>
        <p:spPr>
          <a:xfrm>
            <a:off x="492534" y="3397137"/>
            <a:ext cx="3032861" cy="73866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Užpildomi privalomi laukai: pasirenkama iš nurodytųjų pirkimo vykdytojo teisinė forma ir veiklos sritis</a:t>
            </a:r>
            <a:endParaRPr lang="en-US" sz="1400" dirty="0"/>
          </a:p>
        </p:txBody>
      </p:sp>
      <p:sp>
        <p:nvSpPr>
          <p:cNvPr id="22" name="TextBox 21">
            <a:extLst>
              <a:ext uri="{FF2B5EF4-FFF2-40B4-BE49-F238E27FC236}">
                <a16:creationId xmlns:a16="http://schemas.microsoft.com/office/drawing/2014/main" id="{3B4E1313-043A-5D7B-0D19-003CBC636751}"/>
              </a:ext>
            </a:extLst>
          </p:cNvPr>
          <p:cNvSpPr txBox="1"/>
          <p:nvPr/>
        </p:nvSpPr>
        <p:spPr>
          <a:xfrm>
            <a:off x="880533" y="5017819"/>
            <a:ext cx="10103556" cy="369332"/>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b="1" dirty="0">
                <a:solidFill>
                  <a:srgbClr val="C00000"/>
                </a:solidFill>
              </a:rPr>
              <a:t>SVARBU</a:t>
            </a:r>
            <a:r>
              <a:rPr lang="en-US" b="1" dirty="0">
                <a:solidFill>
                  <a:srgbClr val="C00000"/>
                </a:solidFill>
              </a:rPr>
              <a:t>!</a:t>
            </a:r>
            <a:r>
              <a:rPr lang="en-US" b="1" dirty="0"/>
              <a:t> Pildomi tik </a:t>
            </a:r>
            <a:r>
              <a:rPr lang="lt-LT" b="1" dirty="0"/>
              <a:t>4</a:t>
            </a:r>
            <a:r>
              <a:rPr lang="en-US" b="1" dirty="0"/>
              <a:t> ir </a:t>
            </a:r>
            <a:r>
              <a:rPr lang="lt-LT" b="1" dirty="0"/>
              <a:t>5</a:t>
            </a:r>
            <a:r>
              <a:rPr lang="en-US" b="1" dirty="0"/>
              <a:t> </a:t>
            </a:r>
            <a:r>
              <a:rPr lang="lt-LT" b="1" dirty="0"/>
              <a:t>žingsnyje </a:t>
            </a:r>
            <a:r>
              <a:rPr lang="en-US" b="1" dirty="0"/>
              <a:t>nurodyti la</a:t>
            </a:r>
            <a:r>
              <a:rPr lang="lt-LT" b="1" dirty="0"/>
              <a:t>u</a:t>
            </a:r>
            <a:r>
              <a:rPr lang="en-US" b="1" dirty="0"/>
              <a:t>kai!</a:t>
            </a:r>
            <a:r>
              <a:rPr lang="lt-LT" b="1" dirty="0"/>
              <a:t> Negalima pridėti, naikinti ar keisti jokių kitų laukų</a:t>
            </a:r>
            <a:endParaRPr lang="en-US" b="1" dirty="0"/>
          </a:p>
        </p:txBody>
      </p:sp>
      <p:sp>
        <p:nvSpPr>
          <p:cNvPr id="23" name="Stačiakampis 22">
            <a:extLst>
              <a:ext uri="{FF2B5EF4-FFF2-40B4-BE49-F238E27FC236}">
                <a16:creationId xmlns:a16="http://schemas.microsoft.com/office/drawing/2014/main" id="{C58B3AC1-B918-BFAE-32A9-B5AB0F52AE54}"/>
              </a:ext>
            </a:extLst>
          </p:cNvPr>
          <p:cNvSpPr/>
          <p:nvPr/>
        </p:nvSpPr>
        <p:spPr>
          <a:xfrm>
            <a:off x="4042089" y="1148717"/>
            <a:ext cx="428324" cy="33115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tačiakampis 23">
            <a:extLst>
              <a:ext uri="{FF2B5EF4-FFF2-40B4-BE49-F238E27FC236}">
                <a16:creationId xmlns:a16="http://schemas.microsoft.com/office/drawing/2014/main" id="{90B8CF0A-ADCA-6B24-9334-6F504E0E9AC6}"/>
              </a:ext>
            </a:extLst>
          </p:cNvPr>
          <p:cNvSpPr/>
          <p:nvPr/>
        </p:nvSpPr>
        <p:spPr>
          <a:xfrm>
            <a:off x="4112174" y="2029800"/>
            <a:ext cx="428324" cy="33115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6">
            <a:extLst>
              <a:ext uri="{FF2B5EF4-FFF2-40B4-BE49-F238E27FC236}">
                <a16:creationId xmlns:a16="http://schemas.microsoft.com/office/drawing/2014/main" id="{AAAE83DA-F8DD-E1EA-6804-31DC31EF3D4C}"/>
              </a:ext>
            </a:extLst>
          </p:cNvPr>
          <p:cNvSpPr/>
          <p:nvPr/>
        </p:nvSpPr>
        <p:spPr>
          <a:xfrm>
            <a:off x="1442091" y="1154537"/>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26" name="Oval 6">
            <a:extLst>
              <a:ext uri="{FF2B5EF4-FFF2-40B4-BE49-F238E27FC236}">
                <a16:creationId xmlns:a16="http://schemas.microsoft.com/office/drawing/2014/main" id="{5B84D3FC-E1D3-E169-BC92-D214C8F3977F}"/>
              </a:ext>
            </a:extLst>
          </p:cNvPr>
          <p:cNvSpPr/>
          <p:nvPr/>
        </p:nvSpPr>
        <p:spPr>
          <a:xfrm>
            <a:off x="3620237" y="1131282"/>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27" name="Oval 6">
            <a:extLst>
              <a:ext uri="{FF2B5EF4-FFF2-40B4-BE49-F238E27FC236}">
                <a16:creationId xmlns:a16="http://schemas.microsoft.com/office/drawing/2014/main" id="{96FA5024-83B3-7D94-153A-442FC085B19E}"/>
              </a:ext>
            </a:extLst>
          </p:cNvPr>
          <p:cNvSpPr/>
          <p:nvPr/>
        </p:nvSpPr>
        <p:spPr>
          <a:xfrm>
            <a:off x="3620237" y="2035054"/>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08551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731249" y="427778"/>
            <a:ext cx="8292970" cy="384048"/>
          </a:xfrm>
        </p:spPr>
        <p:txBody>
          <a:bodyPr>
            <a:noAutofit/>
          </a:bodyPr>
          <a:lstStyle/>
          <a:p>
            <a:pPr algn="ctr"/>
            <a:r>
              <a:rPr lang="lt-LT" sz="2000" b="1" dirty="0">
                <a:latin typeface="+mn-lt"/>
              </a:rPr>
              <a:t>Skilčių </a:t>
            </a:r>
            <a:r>
              <a:rPr lang="lt-LT" sz="2000" b="1" dirty="0">
                <a:solidFill>
                  <a:srgbClr val="FF0000"/>
                </a:solidFill>
                <a:latin typeface="+mn-lt"/>
              </a:rPr>
              <a:t>Procedūra </a:t>
            </a:r>
            <a:r>
              <a:rPr lang="lt-LT" sz="2000" b="1" dirty="0">
                <a:latin typeface="+mn-lt"/>
              </a:rPr>
              <a:t>ir </a:t>
            </a:r>
            <a:r>
              <a:rPr lang="lt-LT" sz="2000" b="1" dirty="0">
                <a:solidFill>
                  <a:srgbClr val="FF0000"/>
                </a:solidFill>
                <a:latin typeface="+mn-lt"/>
              </a:rPr>
              <a:t>Pirkimo dalis </a:t>
            </a:r>
            <a:r>
              <a:rPr lang="lt-LT" sz="2000" b="1" dirty="0">
                <a:latin typeface="+mn-lt"/>
              </a:rPr>
              <a:t>duomenų grupės (bendra informacija)</a:t>
            </a:r>
            <a:endParaRPr lang="en-US" sz="2000" b="1" dirty="0">
              <a:latin typeface="+mn-lt"/>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29" name="TextBox 28">
            <a:extLst>
              <a:ext uri="{FF2B5EF4-FFF2-40B4-BE49-F238E27FC236}">
                <a16:creationId xmlns:a16="http://schemas.microsoft.com/office/drawing/2014/main" id="{C071D804-6E66-16D0-10B4-0AFCFFA24D7B}"/>
              </a:ext>
            </a:extLst>
          </p:cNvPr>
          <p:cNvSpPr txBox="1"/>
          <p:nvPr/>
        </p:nvSpPr>
        <p:spPr>
          <a:xfrm>
            <a:off x="794122" y="852293"/>
            <a:ext cx="10423405" cy="584775"/>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dirty="0"/>
              <a:t>Kitose Metaduomenų skiltyse „</a:t>
            </a:r>
            <a:r>
              <a:rPr lang="lt-LT" sz="1600" b="1" dirty="0"/>
              <a:t>Procedūra</a:t>
            </a:r>
            <a:r>
              <a:rPr lang="lt-LT" sz="1600" dirty="0"/>
              <a:t>“ ir „</a:t>
            </a:r>
            <a:r>
              <a:rPr lang="lt-LT" sz="1600" b="1" dirty="0"/>
              <a:t>Pirkimo dalis</a:t>
            </a:r>
            <a:r>
              <a:rPr lang="lt-LT" sz="1600" dirty="0"/>
              <a:t>“ yra po kelias duomenų grupes. Jei yra neužpildytų privalomų laukų, prie duomenų grupės yra ženkliukas          . Kiekvienos duomenų grupės informacija pildoma tol, kol visur rodys </a:t>
            </a:r>
            <a:endParaRPr lang="en-US" sz="1600" dirty="0"/>
          </a:p>
        </p:txBody>
      </p:sp>
      <p:pic>
        <p:nvPicPr>
          <p:cNvPr id="6" name="Paveikslėlis 5">
            <a:extLst>
              <a:ext uri="{FF2B5EF4-FFF2-40B4-BE49-F238E27FC236}">
                <a16:creationId xmlns:a16="http://schemas.microsoft.com/office/drawing/2014/main" id="{F5EC4552-D180-7F8F-90E0-BADDC2649D49}"/>
              </a:ext>
            </a:extLst>
          </p:cNvPr>
          <p:cNvPicPr>
            <a:picLocks noChangeAspect="1"/>
          </p:cNvPicPr>
          <p:nvPr/>
        </p:nvPicPr>
        <p:blipFill>
          <a:blip r:embed="rId4"/>
          <a:stretch>
            <a:fillRect/>
          </a:stretch>
        </p:blipFill>
        <p:spPr>
          <a:xfrm>
            <a:off x="794121" y="1596281"/>
            <a:ext cx="10423405" cy="1470849"/>
          </a:xfrm>
          <a:prstGeom prst="rect">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pic>
      <p:pic>
        <p:nvPicPr>
          <p:cNvPr id="9" name="Paveikslėlis 8">
            <a:extLst>
              <a:ext uri="{FF2B5EF4-FFF2-40B4-BE49-F238E27FC236}">
                <a16:creationId xmlns:a16="http://schemas.microsoft.com/office/drawing/2014/main" id="{49A59E66-B4ED-A431-06A3-A9159AC2C495}"/>
              </a:ext>
            </a:extLst>
          </p:cNvPr>
          <p:cNvPicPr>
            <a:picLocks noChangeAspect="1"/>
          </p:cNvPicPr>
          <p:nvPr/>
        </p:nvPicPr>
        <p:blipFill>
          <a:blip r:embed="rId5"/>
          <a:stretch>
            <a:fillRect/>
          </a:stretch>
        </p:blipFill>
        <p:spPr>
          <a:xfrm>
            <a:off x="4467725" y="1102130"/>
            <a:ext cx="289585" cy="281964"/>
          </a:xfrm>
          <a:prstGeom prst="rect">
            <a:avLst/>
          </a:prstGeom>
        </p:spPr>
      </p:pic>
      <p:pic>
        <p:nvPicPr>
          <p:cNvPr id="15" name="Paveikslėlis 14">
            <a:extLst>
              <a:ext uri="{FF2B5EF4-FFF2-40B4-BE49-F238E27FC236}">
                <a16:creationId xmlns:a16="http://schemas.microsoft.com/office/drawing/2014/main" id="{6A924CC0-592D-6675-6C02-44ABB4E0627A}"/>
              </a:ext>
            </a:extLst>
          </p:cNvPr>
          <p:cNvPicPr>
            <a:picLocks noChangeAspect="1"/>
          </p:cNvPicPr>
          <p:nvPr/>
        </p:nvPicPr>
        <p:blipFill>
          <a:blip r:embed="rId6"/>
          <a:stretch>
            <a:fillRect/>
          </a:stretch>
        </p:blipFill>
        <p:spPr>
          <a:xfrm>
            <a:off x="10597415" y="1109750"/>
            <a:ext cx="228620" cy="274344"/>
          </a:xfrm>
          <a:prstGeom prst="rect">
            <a:avLst/>
          </a:prstGeom>
        </p:spPr>
      </p:pic>
      <p:sp>
        <p:nvSpPr>
          <p:cNvPr id="37" name="Stačiakampis 36">
            <a:extLst>
              <a:ext uri="{FF2B5EF4-FFF2-40B4-BE49-F238E27FC236}">
                <a16:creationId xmlns:a16="http://schemas.microsoft.com/office/drawing/2014/main" id="{E2DFFE36-BD08-690C-D406-D979BBFF381C}"/>
              </a:ext>
            </a:extLst>
          </p:cNvPr>
          <p:cNvSpPr/>
          <p:nvPr/>
        </p:nvSpPr>
        <p:spPr>
          <a:xfrm>
            <a:off x="830192" y="2525771"/>
            <a:ext cx="2048977" cy="494915"/>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aveikslėlis 50">
            <a:extLst>
              <a:ext uri="{FF2B5EF4-FFF2-40B4-BE49-F238E27FC236}">
                <a16:creationId xmlns:a16="http://schemas.microsoft.com/office/drawing/2014/main" id="{407F52F2-9CA4-2B40-6B2B-C0D7AFAA967A}"/>
              </a:ext>
            </a:extLst>
          </p:cNvPr>
          <p:cNvPicPr>
            <a:picLocks noChangeAspect="1"/>
          </p:cNvPicPr>
          <p:nvPr/>
        </p:nvPicPr>
        <p:blipFill>
          <a:blip r:embed="rId7"/>
          <a:stretch>
            <a:fillRect/>
          </a:stretch>
        </p:blipFill>
        <p:spPr>
          <a:xfrm>
            <a:off x="794121" y="3744838"/>
            <a:ext cx="10405369" cy="2179509"/>
          </a:xfrm>
          <a:prstGeom prst="rect">
            <a:avLst/>
          </a:prstGeom>
          <a:ln>
            <a:solidFill>
              <a:schemeClr val="accent4">
                <a:lumMod val="75000"/>
              </a:schemeClr>
            </a:solidFill>
          </a:ln>
        </p:spPr>
      </p:pic>
      <p:sp>
        <p:nvSpPr>
          <p:cNvPr id="52" name="Stačiakampis 51">
            <a:extLst>
              <a:ext uri="{FF2B5EF4-FFF2-40B4-BE49-F238E27FC236}">
                <a16:creationId xmlns:a16="http://schemas.microsoft.com/office/drawing/2014/main" id="{27935A65-F8B6-3AE0-41E5-F8021AB9A50C}"/>
              </a:ext>
            </a:extLst>
          </p:cNvPr>
          <p:cNvSpPr/>
          <p:nvPr/>
        </p:nvSpPr>
        <p:spPr>
          <a:xfrm>
            <a:off x="803138" y="5261719"/>
            <a:ext cx="2132570" cy="567674"/>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77C32FF6-9EF2-5052-8B20-DE881A479777}"/>
              </a:ext>
            </a:extLst>
          </p:cNvPr>
          <p:cNvSpPr txBox="1"/>
          <p:nvPr/>
        </p:nvSpPr>
        <p:spPr>
          <a:xfrm>
            <a:off x="812159" y="3226343"/>
            <a:ext cx="10405368" cy="338554"/>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b="1" dirty="0"/>
              <a:t>Jei pirkimas skaidomas į pirkimo dalis, informaciją reikia pildyti kiekvienoje pirkimo dalyje (LOT-0001, LOT-0002 ir t.t.)</a:t>
            </a:r>
            <a:endParaRPr lang="en-US" sz="1600" b="1" dirty="0"/>
          </a:p>
        </p:txBody>
      </p:sp>
      <p:sp>
        <p:nvSpPr>
          <p:cNvPr id="55" name="Stačiakampis 54">
            <a:extLst>
              <a:ext uri="{FF2B5EF4-FFF2-40B4-BE49-F238E27FC236}">
                <a16:creationId xmlns:a16="http://schemas.microsoft.com/office/drawing/2014/main" id="{ABF39214-33A4-031D-F97D-7FC85A6C6AFF}"/>
              </a:ext>
            </a:extLst>
          </p:cNvPr>
          <p:cNvSpPr/>
          <p:nvPr/>
        </p:nvSpPr>
        <p:spPr>
          <a:xfrm>
            <a:off x="6790051" y="4238027"/>
            <a:ext cx="910160" cy="37247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D3BB7A9A-7942-6963-9E85-8F981BA12FF8}"/>
              </a:ext>
            </a:extLst>
          </p:cNvPr>
          <p:cNvSpPr>
            <a:spLocks noGrp="1"/>
          </p:cNvSpPr>
          <p:nvPr>
            <p:ph type="sldNum" sz="quarter" idx="12"/>
          </p:nvPr>
        </p:nvSpPr>
        <p:spPr>
          <a:xfrm>
            <a:off x="9225815" y="6419492"/>
            <a:ext cx="2743200" cy="365125"/>
          </a:xfrm>
        </p:spPr>
        <p:txBody>
          <a:bodyPr/>
          <a:lstStyle/>
          <a:p>
            <a:fld id="{49EC5416-78B8-4F37-B286-A40543F63F6D}" type="slidenum">
              <a:rPr lang="en-US" smtClean="0"/>
              <a:pPr/>
              <a:t>12</a:t>
            </a:fld>
            <a:endParaRPr lang="en-US" dirty="0"/>
          </a:p>
        </p:txBody>
      </p:sp>
      <p:sp>
        <p:nvSpPr>
          <p:cNvPr id="3" name="Stačiakampis 2">
            <a:extLst>
              <a:ext uri="{FF2B5EF4-FFF2-40B4-BE49-F238E27FC236}">
                <a16:creationId xmlns:a16="http://schemas.microsoft.com/office/drawing/2014/main" id="{BF2A454D-6BF3-BB5B-7C84-832855EA54B9}"/>
              </a:ext>
            </a:extLst>
          </p:cNvPr>
          <p:cNvSpPr/>
          <p:nvPr/>
        </p:nvSpPr>
        <p:spPr>
          <a:xfrm>
            <a:off x="2952349" y="1633931"/>
            <a:ext cx="2104394" cy="316055"/>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tačiakampis 3">
            <a:extLst>
              <a:ext uri="{FF2B5EF4-FFF2-40B4-BE49-F238E27FC236}">
                <a16:creationId xmlns:a16="http://schemas.microsoft.com/office/drawing/2014/main" id="{1F0CF449-4DC5-A87B-E981-FF96D6EC399C}"/>
              </a:ext>
            </a:extLst>
          </p:cNvPr>
          <p:cNvSpPr/>
          <p:nvPr/>
        </p:nvSpPr>
        <p:spPr>
          <a:xfrm>
            <a:off x="3183703" y="3820229"/>
            <a:ext cx="2104394" cy="316055"/>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6303F8F-C0E6-2778-6B9F-5D0D57ED393D}"/>
              </a:ext>
            </a:extLst>
          </p:cNvPr>
          <p:cNvSpPr txBox="1"/>
          <p:nvPr/>
        </p:nvSpPr>
        <p:spPr>
          <a:xfrm>
            <a:off x="5392649" y="1633931"/>
            <a:ext cx="3847002" cy="338554"/>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pPr algn="ctr"/>
            <a:r>
              <a:rPr lang="lt-LT" sz="1600" dirty="0"/>
              <a:t>Bendra pirkimo informacija</a:t>
            </a:r>
            <a:endParaRPr lang="en-US" sz="1600" dirty="0"/>
          </a:p>
        </p:txBody>
      </p:sp>
      <p:sp>
        <p:nvSpPr>
          <p:cNvPr id="12" name="TextBox 11">
            <a:extLst>
              <a:ext uri="{FF2B5EF4-FFF2-40B4-BE49-F238E27FC236}">
                <a16:creationId xmlns:a16="http://schemas.microsoft.com/office/drawing/2014/main" id="{C2466FCF-F002-E71D-A577-DB8E8C3C219D}"/>
              </a:ext>
            </a:extLst>
          </p:cNvPr>
          <p:cNvSpPr txBox="1"/>
          <p:nvPr/>
        </p:nvSpPr>
        <p:spPr>
          <a:xfrm>
            <a:off x="5392649" y="3805329"/>
            <a:ext cx="3847002" cy="338554"/>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pPr algn="ctr"/>
            <a:r>
              <a:rPr lang="lt-LT" sz="1600" dirty="0"/>
              <a:t>Kiekvienos pirkimo dalies (LOT) informacija</a:t>
            </a:r>
            <a:endParaRPr lang="en-US" sz="1600" dirty="0"/>
          </a:p>
        </p:txBody>
      </p:sp>
    </p:spTree>
    <p:extLst>
      <p:ext uri="{BB962C8B-B14F-4D97-AF65-F5344CB8AC3E}">
        <p14:creationId xmlns:p14="http://schemas.microsoft.com/office/powerpoint/2010/main" val="225303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9" y="115711"/>
            <a:ext cx="8292970" cy="384048"/>
          </a:xfrm>
        </p:spPr>
        <p:txBody>
          <a:bodyPr>
            <a:noAutofit/>
          </a:bodyPr>
          <a:lstStyle/>
          <a:p>
            <a:pPr algn="ctr"/>
            <a:r>
              <a:rPr lang="lt-LT" sz="2000" b="1" dirty="0"/>
              <a:t>Metaduomenų skilties </a:t>
            </a:r>
            <a:r>
              <a:rPr lang="lt-LT" sz="2000" b="1" dirty="0">
                <a:solidFill>
                  <a:srgbClr val="C00000"/>
                </a:solidFill>
              </a:rPr>
              <a:t>Procedūra</a:t>
            </a:r>
            <a:r>
              <a:rPr lang="lt-LT" sz="2000" b="1" dirty="0"/>
              <a:t> duomenų grupė </a:t>
            </a:r>
            <a:r>
              <a:rPr lang="lt-LT" sz="2000" b="1" dirty="0">
                <a:solidFill>
                  <a:srgbClr val="C00000"/>
                </a:solidFill>
              </a:rPr>
              <a:t>Tikslas </a:t>
            </a:r>
            <a:r>
              <a:rPr lang="lt-LT" sz="2000" b="1" dirty="0"/>
              <a:t>– </a:t>
            </a:r>
            <a:r>
              <a:rPr lang="lt-LT" sz="2000" b="1" dirty="0">
                <a:solidFill>
                  <a:schemeClr val="accent6">
                    <a:lumMod val="50000"/>
                  </a:schemeClr>
                </a:solidFill>
              </a:rPr>
              <a:t>numatoma vertė</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21" name="Paveikslėlis 20">
            <a:extLst>
              <a:ext uri="{FF2B5EF4-FFF2-40B4-BE49-F238E27FC236}">
                <a16:creationId xmlns:a16="http://schemas.microsoft.com/office/drawing/2014/main" id="{3AC4E323-F204-A10E-9DF7-1E6944B88D3C}"/>
              </a:ext>
            </a:extLst>
          </p:cNvPr>
          <p:cNvPicPr>
            <a:picLocks noChangeAspect="1"/>
          </p:cNvPicPr>
          <p:nvPr/>
        </p:nvPicPr>
        <p:blipFill>
          <a:blip r:embed="rId4"/>
          <a:stretch>
            <a:fillRect/>
          </a:stretch>
        </p:blipFill>
        <p:spPr>
          <a:xfrm>
            <a:off x="2767420" y="1347194"/>
            <a:ext cx="6614560" cy="1076922"/>
          </a:xfrm>
          <a:prstGeom prst="rect">
            <a:avLst/>
          </a:prstGeom>
          <a:ln>
            <a:solidFill>
              <a:schemeClr val="accent4">
                <a:lumMod val="75000"/>
              </a:schemeClr>
            </a:solidFill>
          </a:ln>
        </p:spPr>
      </p:pic>
      <p:pic>
        <p:nvPicPr>
          <p:cNvPr id="5" name="Paveikslėlis 4">
            <a:extLst>
              <a:ext uri="{FF2B5EF4-FFF2-40B4-BE49-F238E27FC236}">
                <a16:creationId xmlns:a16="http://schemas.microsoft.com/office/drawing/2014/main" id="{D5831946-DE88-2EFD-7B8E-B000E174FC08}"/>
              </a:ext>
            </a:extLst>
          </p:cNvPr>
          <p:cNvPicPr>
            <a:picLocks noChangeAspect="1"/>
          </p:cNvPicPr>
          <p:nvPr/>
        </p:nvPicPr>
        <p:blipFill>
          <a:blip r:embed="rId5"/>
          <a:stretch>
            <a:fillRect/>
          </a:stretch>
        </p:blipFill>
        <p:spPr>
          <a:xfrm>
            <a:off x="2796898" y="665231"/>
            <a:ext cx="3151466" cy="515117"/>
          </a:xfrm>
          <a:prstGeom prst="rect">
            <a:avLst/>
          </a:prstGeom>
          <a:ln w="28575">
            <a:solidFill>
              <a:schemeClr val="accent6">
                <a:lumMod val="75000"/>
              </a:schemeClr>
            </a:solidFill>
          </a:ln>
        </p:spPr>
      </p:pic>
      <p:pic>
        <p:nvPicPr>
          <p:cNvPr id="3" name="Paveikslėlis 2">
            <a:extLst>
              <a:ext uri="{FF2B5EF4-FFF2-40B4-BE49-F238E27FC236}">
                <a16:creationId xmlns:a16="http://schemas.microsoft.com/office/drawing/2014/main" id="{229210B0-B0DE-D8DF-056A-5038B5D8E717}"/>
              </a:ext>
            </a:extLst>
          </p:cNvPr>
          <p:cNvPicPr>
            <a:picLocks noChangeAspect="1"/>
          </p:cNvPicPr>
          <p:nvPr/>
        </p:nvPicPr>
        <p:blipFill>
          <a:blip r:embed="rId6"/>
          <a:stretch>
            <a:fillRect/>
          </a:stretch>
        </p:blipFill>
        <p:spPr>
          <a:xfrm>
            <a:off x="2924150" y="746509"/>
            <a:ext cx="2653407" cy="358171"/>
          </a:xfrm>
          <a:prstGeom prst="rect">
            <a:avLst/>
          </a:prstGeom>
        </p:spPr>
      </p:pic>
      <p:sp>
        <p:nvSpPr>
          <p:cNvPr id="2" name="Skaidrės numerio vietos rezervavimo ženklas 1">
            <a:extLst>
              <a:ext uri="{FF2B5EF4-FFF2-40B4-BE49-F238E27FC236}">
                <a16:creationId xmlns:a16="http://schemas.microsoft.com/office/drawing/2014/main" id="{01916ED3-4A1C-A5EE-9012-5523BBD4C7E8}"/>
              </a:ext>
            </a:extLst>
          </p:cNvPr>
          <p:cNvSpPr>
            <a:spLocks noGrp="1"/>
          </p:cNvSpPr>
          <p:nvPr>
            <p:ph type="sldNum" sz="quarter" idx="12"/>
          </p:nvPr>
        </p:nvSpPr>
        <p:spPr>
          <a:xfrm>
            <a:off x="9213910" y="6399823"/>
            <a:ext cx="2743200" cy="365125"/>
          </a:xfrm>
        </p:spPr>
        <p:txBody>
          <a:bodyPr/>
          <a:lstStyle/>
          <a:p>
            <a:fld id="{49EC5416-78B8-4F37-B286-A40543F63F6D}" type="slidenum">
              <a:rPr lang="en-US" smtClean="0"/>
              <a:pPr/>
              <a:t>13</a:t>
            </a:fld>
            <a:endParaRPr lang="en-US" dirty="0"/>
          </a:p>
        </p:txBody>
      </p:sp>
      <p:sp>
        <p:nvSpPr>
          <p:cNvPr id="14" name="TextBox 13">
            <a:extLst>
              <a:ext uri="{FF2B5EF4-FFF2-40B4-BE49-F238E27FC236}">
                <a16:creationId xmlns:a16="http://schemas.microsoft.com/office/drawing/2014/main" id="{C5CF5C9D-65EF-9588-43B6-64E0F58AD8B4}"/>
              </a:ext>
            </a:extLst>
          </p:cNvPr>
          <p:cNvSpPr txBox="1"/>
          <p:nvPr/>
        </p:nvSpPr>
        <p:spPr>
          <a:xfrm>
            <a:off x="1196169" y="2788536"/>
            <a:ext cx="8990870" cy="33855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en-US" sz="1600" dirty="0"/>
              <a:t>Jei </a:t>
            </a:r>
            <a:r>
              <a:rPr lang="lt-LT" sz="1600" noProof="1"/>
              <a:t>numatoma</a:t>
            </a:r>
            <a:r>
              <a:rPr lang="en-US" sz="1600" dirty="0"/>
              <a:t> vert</a:t>
            </a:r>
            <a:r>
              <a:rPr lang="lt-LT" sz="1600" dirty="0"/>
              <a:t>ė </a:t>
            </a:r>
            <a:r>
              <a:rPr lang="lt-LT" sz="1600" b="1" dirty="0">
                <a:solidFill>
                  <a:srgbClr val="C00000"/>
                </a:solidFill>
              </a:rPr>
              <a:t>nėra viešinama</a:t>
            </a:r>
            <a:r>
              <a:rPr lang="lt-LT" sz="1600" dirty="0"/>
              <a:t>, šis </a:t>
            </a:r>
            <a:r>
              <a:rPr lang="lt-LT" sz="1600" b="1" dirty="0">
                <a:solidFill>
                  <a:srgbClr val="C00000"/>
                </a:solidFill>
              </a:rPr>
              <a:t>laukelis nepildomas </a:t>
            </a:r>
            <a:r>
              <a:rPr lang="lt-LT" sz="1600" dirty="0"/>
              <a:t>(nekreipti dėmesio į rodomą privalomumą) </a:t>
            </a:r>
            <a:endParaRPr lang="en-US" sz="1600" dirty="0"/>
          </a:p>
        </p:txBody>
      </p:sp>
      <p:sp>
        <p:nvSpPr>
          <p:cNvPr id="7" name="TextBox 6">
            <a:extLst>
              <a:ext uri="{FF2B5EF4-FFF2-40B4-BE49-F238E27FC236}">
                <a16:creationId xmlns:a16="http://schemas.microsoft.com/office/drawing/2014/main" id="{57B7426C-FEBC-1C04-9B3F-4A3700F31BC9}"/>
              </a:ext>
            </a:extLst>
          </p:cNvPr>
          <p:cNvSpPr txBox="1"/>
          <p:nvPr/>
        </p:nvSpPr>
        <p:spPr>
          <a:xfrm>
            <a:off x="623638" y="3665765"/>
            <a:ext cx="11011105" cy="1077218"/>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b="1" dirty="0">
                <a:solidFill>
                  <a:srgbClr val="C00000"/>
                </a:solidFill>
              </a:rPr>
              <a:t>Kai pirkimo objektas skaidomas į pirkimo dalis </a:t>
            </a:r>
            <a:r>
              <a:rPr lang="lt-LT" sz="1600" dirty="0"/>
              <a:t>ir </a:t>
            </a:r>
            <a:r>
              <a:rPr lang="lt-LT" sz="1600" noProof="1"/>
              <a:t>numatoma</a:t>
            </a:r>
            <a:r>
              <a:rPr lang="en-US" sz="1600" dirty="0"/>
              <a:t> vert</a:t>
            </a:r>
            <a:r>
              <a:rPr lang="lt-LT" sz="1600" dirty="0"/>
              <a:t>ė </a:t>
            </a:r>
            <a:r>
              <a:rPr lang="lt-LT" sz="1600" b="1" dirty="0">
                <a:solidFill>
                  <a:srgbClr val="C00000"/>
                </a:solidFill>
              </a:rPr>
              <a:t>viešinama</a:t>
            </a:r>
            <a:r>
              <a:rPr lang="lt-LT" sz="1600" dirty="0"/>
              <a:t>, tokia pati </a:t>
            </a:r>
            <a:r>
              <a:rPr lang="lt-LT" sz="1600" b="1" dirty="0"/>
              <a:t>Numatoma pirkimo vertė be PVM </a:t>
            </a:r>
            <a:r>
              <a:rPr lang="lt-LT" sz="1600" dirty="0"/>
              <a:t>automatiškai užsipildo kiekvienoje pirkimo dalyje. </a:t>
            </a:r>
          </a:p>
          <a:p>
            <a:r>
              <a:rPr lang="lt-LT" sz="1600" b="1" dirty="0">
                <a:solidFill>
                  <a:srgbClr val="C00000"/>
                </a:solidFill>
              </a:rPr>
              <a:t>SVARBU</a:t>
            </a:r>
            <a:r>
              <a:rPr lang="en-US" sz="1600" b="1" dirty="0">
                <a:solidFill>
                  <a:srgbClr val="C00000"/>
                </a:solidFill>
              </a:rPr>
              <a:t>!</a:t>
            </a:r>
            <a:r>
              <a:rPr lang="en-US" sz="1600" dirty="0">
                <a:solidFill>
                  <a:srgbClr val="C00000"/>
                </a:solidFill>
              </a:rPr>
              <a:t> </a:t>
            </a:r>
            <a:r>
              <a:rPr lang="lt-LT" sz="1600" b="1" dirty="0"/>
              <a:t>Kiekvienos pirkimo dalies </a:t>
            </a:r>
            <a:r>
              <a:rPr lang="lt-LT" sz="1600" dirty="0"/>
              <a:t>(LOT-000X) duomenų grupėje </a:t>
            </a:r>
            <a:r>
              <a:rPr lang="lt-LT" sz="1600" b="1" dirty="0"/>
              <a:t>Pirkimų procedūros procesas </a:t>
            </a:r>
            <a:r>
              <a:rPr lang="lt-LT" sz="1600" dirty="0"/>
              <a:t>pogrupyje </a:t>
            </a:r>
            <a:r>
              <a:rPr lang="lt-LT" sz="1600" b="1" dirty="0"/>
              <a:t>Pirkimo taikymo sritis </a:t>
            </a:r>
            <a:r>
              <a:rPr lang="lt-LT" sz="1600" dirty="0"/>
              <a:t>privaloma nurodyti </a:t>
            </a:r>
            <a:r>
              <a:rPr lang="lt-LT" sz="1600" b="1" dirty="0"/>
              <a:t>konkrečios pirkimo dalies </a:t>
            </a:r>
            <a:r>
              <a:rPr lang="lt-LT" sz="1600" dirty="0"/>
              <a:t>numatomą vertę be PVM. Plačiau žr. 28 skaidrėje</a:t>
            </a:r>
          </a:p>
        </p:txBody>
      </p:sp>
      <p:pic>
        <p:nvPicPr>
          <p:cNvPr id="19" name="Paveikslėlis 18">
            <a:extLst>
              <a:ext uri="{FF2B5EF4-FFF2-40B4-BE49-F238E27FC236}">
                <a16:creationId xmlns:a16="http://schemas.microsoft.com/office/drawing/2014/main" id="{3C8BA9DE-6A41-FE8F-4C8F-6A34826B17B3}"/>
              </a:ext>
            </a:extLst>
          </p:cNvPr>
          <p:cNvPicPr>
            <a:picLocks noChangeAspect="1"/>
          </p:cNvPicPr>
          <p:nvPr/>
        </p:nvPicPr>
        <p:blipFill>
          <a:blip r:embed="rId7"/>
          <a:stretch>
            <a:fillRect/>
          </a:stretch>
        </p:blipFill>
        <p:spPr>
          <a:xfrm>
            <a:off x="528615" y="659881"/>
            <a:ext cx="1922236" cy="1357512"/>
          </a:xfrm>
          <a:prstGeom prst="rect">
            <a:avLst/>
          </a:prstGeom>
        </p:spPr>
      </p:pic>
      <p:pic>
        <p:nvPicPr>
          <p:cNvPr id="55" name="Paveikslėlis 54">
            <a:extLst>
              <a:ext uri="{FF2B5EF4-FFF2-40B4-BE49-F238E27FC236}">
                <a16:creationId xmlns:a16="http://schemas.microsoft.com/office/drawing/2014/main" id="{D10CD203-0FB4-02E2-D361-0021B47F12AE}"/>
              </a:ext>
            </a:extLst>
          </p:cNvPr>
          <p:cNvPicPr>
            <a:picLocks noChangeAspect="1"/>
          </p:cNvPicPr>
          <p:nvPr/>
        </p:nvPicPr>
        <p:blipFill>
          <a:blip r:embed="rId8"/>
          <a:stretch>
            <a:fillRect/>
          </a:stretch>
        </p:blipFill>
        <p:spPr>
          <a:xfrm>
            <a:off x="2201791" y="5690951"/>
            <a:ext cx="647756" cy="371094"/>
          </a:xfrm>
          <a:prstGeom prst="rect">
            <a:avLst/>
          </a:prstGeom>
        </p:spPr>
      </p:pic>
      <p:pic>
        <p:nvPicPr>
          <p:cNvPr id="57" name="Paveikslėlis 56">
            <a:extLst>
              <a:ext uri="{FF2B5EF4-FFF2-40B4-BE49-F238E27FC236}">
                <a16:creationId xmlns:a16="http://schemas.microsoft.com/office/drawing/2014/main" id="{5205C011-E2E5-5C51-D14B-2213CC84BBB0}"/>
              </a:ext>
            </a:extLst>
          </p:cNvPr>
          <p:cNvPicPr>
            <a:picLocks noChangeAspect="1"/>
          </p:cNvPicPr>
          <p:nvPr/>
        </p:nvPicPr>
        <p:blipFill>
          <a:blip r:embed="rId9"/>
          <a:stretch>
            <a:fillRect/>
          </a:stretch>
        </p:blipFill>
        <p:spPr>
          <a:xfrm>
            <a:off x="590447" y="5679192"/>
            <a:ext cx="1607959" cy="371094"/>
          </a:xfrm>
          <a:prstGeom prst="rect">
            <a:avLst/>
          </a:prstGeom>
        </p:spPr>
      </p:pic>
      <p:pic>
        <p:nvPicPr>
          <p:cNvPr id="59" name="Paveikslėlis 58">
            <a:extLst>
              <a:ext uri="{FF2B5EF4-FFF2-40B4-BE49-F238E27FC236}">
                <a16:creationId xmlns:a16="http://schemas.microsoft.com/office/drawing/2014/main" id="{0AD1D25F-2CE7-B632-9BD1-C086FC321A66}"/>
              </a:ext>
            </a:extLst>
          </p:cNvPr>
          <p:cNvPicPr>
            <a:picLocks noChangeAspect="1"/>
          </p:cNvPicPr>
          <p:nvPr/>
        </p:nvPicPr>
        <p:blipFill>
          <a:blip r:embed="rId10"/>
          <a:stretch>
            <a:fillRect/>
          </a:stretch>
        </p:blipFill>
        <p:spPr>
          <a:xfrm>
            <a:off x="3083021" y="5683911"/>
            <a:ext cx="2911092" cy="394332"/>
          </a:xfrm>
          <a:prstGeom prst="rect">
            <a:avLst/>
          </a:prstGeom>
        </p:spPr>
      </p:pic>
      <p:pic>
        <p:nvPicPr>
          <p:cNvPr id="61" name="Paveikslėlis 60">
            <a:extLst>
              <a:ext uri="{FF2B5EF4-FFF2-40B4-BE49-F238E27FC236}">
                <a16:creationId xmlns:a16="http://schemas.microsoft.com/office/drawing/2014/main" id="{26E51F5C-1E96-FD1B-7767-70CD33FE9C95}"/>
              </a:ext>
            </a:extLst>
          </p:cNvPr>
          <p:cNvPicPr>
            <a:picLocks noChangeAspect="1"/>
          </p:cNvPicPr>
          <p:nvPr/>
        </p:nvPicPr>
        <p:blipFill>
          <a:blip r:embed="rId11"/>
          <a:stretch>
            <a:fillRect/>
          </a:stretch>
        </p:blipFill>
        <p:spPr>
          <a:xfrm>
            <a:off x="6249390" y="5679192"/>
            <a:ext cx="2933954" cy="394332"/>
          </a:xfrm>
          <a:prstGeom prst="rect">
            <a:avLst/>
          </a:prstGeom>
        </p:spPr>
      </p:pic>
      <p:pic>
        <p:nvPicPr>
          <p:cNvPr id="63" name="Paveikslėlis 62">
            <a:extLst>
              <a:ext uri="{FF2B5EF4-FFF2-40B4-BE49-F238E27FC236}">
                <a16:creationId xmlns:a16="http://schemas.microsoft.com/office/drawing/2014/main" id="{74B07FCE-C2B8-C025-1258-0DB52F1C3F86}"/>
              </a:ext>
            </a:extLst>
          </p:cNvPr>
          <p:cNvPicPr>
            <a:picLocks noChangeAspect="1"/>
          </p:cNvPicPr>
          <p:nvPr/>
        </p:nvPicPr>
        <p:blipFill>
          <a:blip r:embed="rId12"/>
          <a:stretch>
            <a:fillRect/>
          </a:stretch>
        </p:blipFill>
        <p:spPr>
          <a:xfrm>
            <a:off x="9483008" y="5679192"/>
            <a:ext cx="2118544" cy="394332"/>
          </a:xfrm>
          <a:prstGeom prst="rect">
            <a:avLst/>
          </a:prstGeom>
        </p:spPr>
      </p:pic>
      <p:cxnSp>
        <p:nvCxnSpPr>
          <p:cNvPr id="71" name="Tiesioji rodyklės jungtis 70">
            <a:extLst>
              <a:ext uri="{FF2B5EF4-FFF2-40B4-BE49-F238E27FC236}">
                <a16:creationId xmlns:a16="http://schemas.microsoft.com/office/drawing/2014/main" id="{E8DB246E-1DA0-C375-319E-B8D7C1F653CE}"/>
              </a:ext>
            </a:extLst>
          </p:cNvPr>
          <p:cNvCxnSpPr>
            <a:cxnSpLocks/>
          </p:cNvCxnSpPr>
          <p:nvPr/>
        </p:nvCxnSpPr>
        <p:spPr>
          <a:xfrm>
            <a:off x="2852981" y="5932542"/>
            <a:ext cx="23004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Tiesioji rodyklės jungtis 71">
            <a:extLst>
              <a:ext uri="{FF2B5EF4-FFF2-40B4-BE49-F238E27FC236}">
                <a16:creationId xmlns:a16="http://schemas.microsoft.com/office/drawing/2014/main" id="{EBA1B7EE-7893-3D43-965D-D9B39B696EBF}"/>
              </a:ext>
            </a:extLst>
          </p:cNvPr>
          <p:cNvCxnSpPr>
            <a:cxnSpLocks/>
          </p:cNvCxnSpPr>
          <p:nvPr/>
        </p:nvCxnSpPr>
        <p:spPr>
          <a:xfrm>
            <a:off x="6014171" y="5934785"/>
            <a:ext cx="23004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Tiesioji rodyklės jungtis 72">
            <a:extLst>
              <a:ext uri="{FF2B5EF4-FFF2-40B4-BE49-F238E27FC236}">
                <a16:creationId xmlns:a16="http://schemas.microsoft.com/office/drawing/2014/main" id="{48A0055A-BADE-5BA8-5D9F-8F5A9EC926D8}"/>
              </a:ext>
            </a:extLst>
          </p:cNvPr>
          <p:cNvCxnSpPr>
            <a:cxnSpLocks/>
            <a:stCxn id="61" idx="3"/>
            <a:endCxn id="63" idx="1"/>
          </p:cNvCxnSpPr>
          <p:nvPr/>
        </p:nvCxnSpPr>
        <p:spPr>
          <a:xfrm>
            <a:off x="9183344" y="5876358"/>
            <a:ext cx="29966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Tiesioji rodyklės jungtis 5">
            <a:extLst>
              <a:ext uri="{FF2B5EF4-FFF2-40B4-BE49-F238E27FC236}">
                <a16:creationId xmlns:a16="http://schemas.microsoft.com/office/drawing/2014/main" id="{90247DB8-F1FA-D4A3-6507-DB2B7CA46673}"/>
              </a:ext>
            </a:extLst>
          </p:cNvPr>
          <p:cNvCxnSpPr>
            <a:cxnSpLocks/>
          </p:cNvCxnSpPr>
          <p:nvPr/>
        </p:nvCxnSpPr>
        <p:spPr>
          <a:xfrm>
            <a:off x="1129457" y="4742983"/>
            <a:ext cx="0" cy="10608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Stačiakampis 3">
            <a:extLst>
              <a:ext uri="{FF2B5EF4-FFF2-40B4-BE49-F238E27FC236}">
                <a16:creationId xmlns:a16="http://schemas.microsoft.com/office/drawing/2014/main" id="{586F5434-EB13-F225-ADC1-A6B8BD7EC104}"/>
              </a:ext>
            </a:extLst>
          </p:cNvPr>
          <p:cNvSpPr/>
          <p:nvPr/>
        </p:nvSpPr>
        <p:spPr>
          <a:xfrm>
            <a:off x="2767420" y="1333096"/>
            <a:ext cx="315602" cy="30741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čiakampis 11">
            <a:extLst>
              <a:ext uri="{FF2B5EF4-FFF2-40B4-BE49-F238E27FC236}">
                <a16:creationId xmlns:a16="http://schemas.microsoft.com/office/drawing/2014/main" id="{537CA4FA-FFB1-D529-35BD-E28F5EFD5799}"/>
              </a:ext>
            </a:extLst>
          </p:cNvPr>
          <p:cNvSpPr/>
          <p:nvPr/>
        </p:nvSpPr>
        <p:spPr>
          <a:xfrm>
            <a:off x="2774958" y="1846779"/>
            <a:ext cx="1981867" cy="44212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6">
            <a:extLst>
              <a:ext uri="{FF2B5EF4-FFF2-40B4-BE49-F238E27FC236}">
                <a16:creationId xmlns:a16="http://schemas.microsoft.com/office/drawing/2014/main" id="{2F7D42F2-2D63-369E-0987-938BFB8AA0F6}"/>
              </a:ext>
            </a:extLst>
          </p:cNvPr>
          <p:cNvSpPr/>
          <p:nvPr/>
        </p:nvSpPr>
        <p:spPr>
          <a:xfrm>
            <a:off x="39794" y="1583199"/>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15" name="Oval 6">
            <a:extLst>
              <a:ext uri="{FF2B5EF4-FFF2-40B4-BE49-F238E27FC236}">
                <a16:creationId xmlns:a16="http://schemas.microsoft.com/office/drawing/2014/main" id="{03AA33FE-1127-48BD-D012-6E2E84799681}"/>
              </a:ext>
            </a:extLst>
          </p:cNvPr>
          <p:cNvSpPr/>
          <p:nvPr/>
        </p:nvSpPr>
        <p:spPr>
          <a:xfrm>
            <a:off x="2407664" y="769857"/>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18" name="Oval 6">
            <a:extLst>
              <a:ext uri="{FF2B5EF4-FFF2-40B4-BE49-F238E27FC236}">
                <a16:creationId xmlns:a16="http://schemas.microsoft.com/office/drawing/2014/main" id="{E4D687AF-8DD8-A3E9-DFCD-A6003E5186A9}"/>
              </a:ext>
            </a:extLst>
          </p:cNvPr>
          <p:cNvSpPr/>
          <p:nvPr/>
        </p:nvSpPr>
        <p:spPr>
          <a:xfrm>
            <a:off x="2394973" y="1282342"/>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20" name="Oval 6">
            <a:extLst>
              <a:ext uri="{FF2B5EF4-FFF2-40B4-BE49-F238E27FC236}">
                <a16:creationId xmlns:a16="http://schemas.microsoft.com/office/drawing/2014/main" id="{083DC62B-1871-9B4B-274F-F4AF2DA7BF41}"/>
              </a:ext>
            </a:extLst>
          </p:cNvPr>
          <p:cNvSpPr/>
          <p:nvPr/>
        </p:nvSpPr>
        <p:spPr>
          <a:xfrm>
            <a:off x="2368574" y="1846779"/>
            <a:ext cx="428324"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pic>
        <p:nvPicPr>
          <p:cNvPr id="17" name="Paveikslėlis 16">
            <a:extLst>
              <a:ext uri="{FF2B5EF4-FFF2-40B4-BE49-F238E27FC236}">
                <a16:creationId xmlns:a16="http://schemas.microsoft.com/office/drawing/2014/main" id="{2E8DA307-F20A-1CF5-EF0C-534BBA6E692C}"/>
              </a:ext>
            </a:extLst>
          </p:cNvPr>
          <p:cNvPicPr>
            <a:picLocks noChangeAspect="1"/>
          </p:cNvPicPr>
          <p:nvPr/>
        </p:nvPicPr>
        <p:blipFill>
          <a:blip r:embed="rId13"/>
          <a:stretch>
            <a:fillRect/>
          </a:stretch>
        </p:blipFill>
        <p:spPr>
          <a:xfrm>
            <a:off x="3151588" y="1442716"/>
            <a:ext cx="219106" cy="181000"/>
          </a:xfrm>
          <a:prstGeom prst="rect">
            <a:avLst/>
          </a:prstGeom>
        </p:spPr>
      </p:pic>
      <p:cxnSp>
        <p:nvCxnSpPr>
          <p:cNvPr id="23" name="Tiesioji jungtis 22">
            <a:extLst>
              <a:ext uri="{FF2B5EF4-FFF2-40B4-BE49-F238E27FC236}">
                <a16:creationId xmlns:a16="http://schemas.microsoft.com/office/drawing/2014/main" id="{9EB2AD65-5ECC-61C0-6E9A-EDED79D82577}"/>
              </a:ext>
            </a:extLst>
          </p:cNvPr>
          <p:cNvCxnSpPr/>
          <p:nvPr/>
        </p:nvCxnSpPr>
        <p:spPr>
          <a:xfrm>
            <a:off x="5691604" y="1885655"/>
            <a:ext cx="2024763" cy="53846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Tiesioji jungtis 23">
            <a:extLst>
              <a:ext uri="{FF2B5EF4-FFF2-40B4-BE49-F238E27FC236}">
                <a16:creationId xmlns:a16="http://schemas.microsoft.com/office/drawing/2014/main" id="{19BB916B-8D38-DDE6-C597-77494B5A1D82}"/>
              </a:ext>
            </a:extLst>
          </p:cNvPr>
          <p:cNvCxnSpPr>
            <a:cxnSpLocks/>
          </p:cNvCxnSpPr>
          <p:nvPr/>
        </p:nvCxnSpPr>
        <p:spPr>
          <a:xfrm flipV="1">
            <a:off x="5826369" y="1967247"/>
            <a:ext cx="1854640" cy="40031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5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8" y="115711"/>
            <a:ext cx="8576455" cy="384048"/>
          </a:xfrm>
        </p:spPr>
        <p:txBody>
          <a:bodyPr>
            <a:noAutofit/>
          </a:bodyPr>
          <a:lstStyle/>
          <a:p>
            <a:pPr algn="ctr"/>
            <a:r>
              <a:rPr lang="lt-LT" sz="2000" b="1" dirty="0"/>
              <a:t>Metaduomenų skilties </a:t>
            </a:r>
            <a:r>
              <a:rPr lang="lt-LT" sz="2000" b="1" dirty="0">
                <a:solidFill>
                  <a:srgbClr val="C00000"/>
                </a:solidFill>
              </a:rPr>
              <a:t>Procedūra</a:t>
            </a:r>
            <a:r>
              <a:rPr lang="lt-LT" sz="2000" b="1" dirty="0"/>
              <a:t> duomenų grupė </a:t>
            </a:r>
            <a:r>
              <a:rPr lang="lt-LT" sz="2000" b="1" dirty="0">
                <a:solidFill>
                  <a:srgbClr val="C00000"/>
                </a:solidFill>
              </a:rPr>
              <a:t>Tikslas </a:t>
            </a:r>
            <a:r>
              <a:rPr lang="lt-LT" sz="2000" b="1" dirty="0"/>
              <a:t>–</a:t>
            </a:r>
            <a:r>
              <a:rPr lang="lt-LT" sz="2000" b="1" dirty="0">
                <a:solidFill>
                  <a:srgbClr val="C00000"/>
                </a:solidFill>
              </a:rPr>
              <a:t> </a:t>
            </a:r>
            <a:r>
              <a:rPr lang="lt-LT" sz="2000" b="1" dirty="0">
                <a:solidFill>
                  <a:schemeClr val="accent6">
                    <a:lumMod val="50000"/>
                  </a:schemeClr>
                </a:solidFill>
              </a:rPr>
              <a:t>sutarties vykdymo vieta</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25" name="TextBox 24">
            <a:extLst>
              <a:ext uri="{FF2B5EF4-FFF2-40B4-BE49-F238E27FC236}">
                <a16:creationId xmlns:a16="http://schemas.microsoft.com/office/drawing/2014/main" id="{D8D45DAE-39CE-A285-7F59-6FE48EB13AD1}"/>
              </a:ext>
            </a:extLst>
          </p:cNvPr>
          <p:cNvSpPr txBox="1"/>
          <p:nvPr/>
        </p:nvSpPr>
        <p:spPr>
          <a:xfrm>
            <a:off x="3015688" y="3042808"/>
            <a:ext cx="5283538"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Kai pasirenkama šalis, privaloma užpildyti NUTS:</a:t>
            </a:r>
            <a:endParaRPr lang="en-US" sz="1400" dirty="0"/>
          </a:p>
        </p:txBody>
      </p:sp>
      <p:pic>
        <p:nvPicPr>
          <p:cNvPr id="27" name="Paveikslėlis 26">
            <a:extLst>
              <a:ext uri="{FF2B5EF4-FFF2-40B4-BE49-F238E27FC236}">
                <a16:creationId xmlns:a16="http://schemas.microsoft.com/office/drawing/2014/main" id="{4EA0262B-4412-C71F-4610-E0C125B581BC}"/>
              </a:ext>
            </a:extLst>
          </p:cNvPr>
          <p:cNvPicPr>
            <a:picLocks noChangeAspect="1"/>
          </p:cNvPicPr>
          <p:nvPr/>
        </p:nvPicPr>
        <p:blipFill>
          <a:blip r:embed="rId4"/>
          <a:stretch>
            <a:fillRect/>
          </a:stretch>
        </p:blipFill>
        <p:spPr>
          <a:xfrm>
            <a:off x="9234260" y="2405819"/>
            <a:ext cx="2765320" cy="2989464"/>
          </a:xfrm>
          <a:prstGeom prst="rect">
            <a:avLst/>
          </a:prstGeom>
          <a:ln>
            <a:solidFill>
              <a:srgbClr val="C00000"/>
            </a:solidFill>
          </a:ln>
        </p:spPr>
      </p:pic>
      <p:pic>
        <p:nvPicPr>
          <p:cNvPr id="36" name="Paveikslėlis 35">
            <a:extLst>
              <a:ext uri="{FF2B5EF4-FFF2-40B4-BE49-F238E27FC236}">
                <a16:creationId xmlns:a16="http://schemas.microsoft.com/office/drawing/2014/main" id="{10A9B4B4-7C7F-C23B-E7F1-E1ADF12A3DF4}"/>
              </a:ext>
            </a:extLst>
          </p:cNvPr>
          <p:cNvPicPr>
            <a:picLocks noChangeAspect="1"/>
          </p:cNvPicPr>
          <p:nvPr/>
        </p:nvPicPr>
        <p:blipFill>
          <a:blip r:embed="rId5"/>
          <a:stretch>
            <a:fillRect/>
          </a:stretch>
        </p:blipFill>
        <p:spPr>
          <a:xfrm>
            <a:off x="3053038" y="3573129"/>
            <a:ext cx="6070718" cy="654844"/>
          </a:xfrm>
          <a:prstGeom prst="rect">
            <a:avLst/>
          </a:prstGeom>
          <a:ln>
            <a:solidFill>
              <a:schemeClr val="accent4">
                <a:lumMod val="75000"/>
              </a:schemeClr>
            </a:solidFill>
          </a:ln>
        </p:spPr>
      </p:pic>
      <p:sp>
        <p:nvSpPr>
          <p:cNvPr id="38" name="Rodyklė: dešinėn 37">
            <a:extLst>
              <a:ext uri="{FF2B5EF4-FFF2-40B4-BE49-F238E27FC236}">
                <a16:creationId xmlns:a16="http://schemas.microsoft.com/office/drawing/2014/main" id="{F55B341B-4CB8-6A3B-DADF-467872071D11}"/>
              </a:ext>
            </a:extLst>
          </p:cNvPr>
          <p:cNvSpPr/>
          <p:nvPr/>
        </p:nvSpPr>
        <p:spPr>
          <a:xfrm>
            <a:off x="8792890" y="3687176"/>
            <a:ext cx="420664" cy="125128"/>
          </a:xfrm>
          <a:prstGeom prst="rightArrow">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9" name="TextBox 38">
            <a:extLst>
              <a:ext uri="{FF2B5EF4-FFF2-40B4-BE49-F238E27FC236}">
                <a16:creationId xmlns:a16="http://schemas.microsoft.com/office/drawing/2014/main" id="{B45B60D3-7BBA-4FCF-30B0-678DD3DE0D54}"/>
              </a:ext>
            </a:extLst>
          </p:cNvPr>
          <p:cNvSpPr txBox="1"/>
          <p:nvPr/>
        </p:nvSpPr>
        <p:spPr>
          <a:xfrm>
            <a:off x="487429" y="2682510"/>
            <a:ext cx="2418475" cy="954107"/>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lt-LT" sz="1400" dirty="0"/>
              <a:t>Pildant šalį ir NUTS pakanka pradėti rinkti laukelyje šalies ir atitinkamo miesto pavadinimų pradžias (Liet, Viln, Kaun ir t.t.)</a:t>
            </a:r>
            <a:endParaRPr lang="en-US" sz="1400" dirty="0"/>
          </a:p>
        </p:txBody>
      </p:sp>
      <p:sp>
        <p:nvSpPr>
          <p:cNvPr id="41" name="TextBox 40">
            <a:extLst>
              <a:ext uri="{FF2B5EF4-FFF2-40B4-BE49-F238E27FC236}">
                <a16:creationId xmlns:a16="http://schemas.microsoft.com/office/drawing/2014/main" id="{1EA6700B-12D7-C798-4514-4721D8C18331}"/>
              </a:ext>
            </a:extLst>
          </p:cNvPr>
          <p:cNvSpPr txBox="1"/>
          <p:nvPr/>
        </p:nvSpPr>
        <p:spPr>
          <a:xfrm>
            <a:off x="5950879" y="4332036"/>
            <a:ext cx="2348347" cy="138499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Galimi kiti vietos nustatymai, pavyzdžiui, jei sutartis bus vykdoma visoje šalyje, galima pasirinkti </a:t>
            </a:r>
            <a:r>
              <a:rPr lang="lt-LT" sz="1400" i="1" dirty="0"/>
              <a:t>Bet kurioje konkrečios šalies vietoje</a:t>
            </a:r>
            <a:r>
              <a:rPr lang="lt-LT" sz="1400" dirty="0"/>
              <a:t> ir nurodyti konkrečią šalį</a:t>
            </a:r>
            <a:endParaRPr lang="en-US" sz="1400" dirty="0"/>
          </a:p>
        </p:txBody>
      </p:sp>
      <p:pic>
        <p:nvPicPr>
          <p:cNvPr id="43" name="Paveikslėlis 42">
            <a:extLst>
              <a:ext uri="{FF2B5EF4-FFF2-40B4-BE49-F238E27FC236}">
                <a16:creationId xmlns:a16="http://schemas.microsoft.com/office/drawing/2014/main" id="{25F3E8EA-DB64-0311-F7DE-31D9D0303685}"/>
              </a:ext>
            </a:extLst>
          </p:cNvPr>
          <p:cNvPicPr>
            <a:picLocks noChangeAspect="1"/>
          </p:cNvPicPr>
          <p:nvPr/>
        </p:nvPicPr>
        <p:blipFill>
          <a:blip r:embed="rId6"/>
          <a:stretch>
            <a:fillRect/>
          </a:stretch>
        </p:blipFill>
        <p:spPr>
          <a:xfrm>
            <a:off x="3051132" y="4793865"/>
            <a:ext cx="2348347" cy="953610"/>
          </a:xfrm>
          <a:prstGeom prst="rect">
            <a:avLst/>
          </a:prstGeom>
          <a:ln>
            <a:solidFill>
              <a:schemeClr val="accent4">
                <a:lumMod val="75000"/>
              </a:schemeClr>
            </a:solidFill>
          </a:ln>
        </p:spPr>
      </p:pic>
      <p:pic>
        <p:nvPicPr>
          <p:cNvPr id="45" name="Paveikslėlis 44">
            <a:extLst>
              <a:ext uri="{FF2B5EF4-FFF2-40B4-BE49-F238E27FC236}">
                <a16:creationId xmlns:a16="http://schemas.microsoft.com/office/drawing/2014/main" id="{FF0B2D52-74A0-7462-D76C-1C4911422D69}"/>
              </a:ext>
            </a:extLst>
          </p:cNvPr>
          <p:cNvPicPr>
            <a:picLocks noChangeAspect="1"/>
          </p:cNvPicPr>
          <p:nvPr/>
        </p:nvPicPr>
        <p:blipFill>
          <a:blip r:embed="rId7"/>
          <a:stretch>
            <a:fillRect/>
          </a:stretch>
        </p:blipFill>
        <p:spPr>
          <a:xfrm>
            <a:off x="3051132" y="4347920"/>
            <a:ext cx="2344536" cy="526059"/>
          </a:xfrm>
          <a:prstGeom prst="rect">
            <a:avLst/>
          </a:prstGeom>
          <a:ln>
            <a:solidFill>
              <a:schemeClr val="accent4">
                <a:lumMod val="75000"/>
              </a:schemeClr>
            </a:solidFill>
          </a:ln>
        </p:spPr>
      </p:pic>
      <p:pic>
        <p:nvPicPr>
          <p:cNvPr id="5" name="Paveikslėlis 4">
            <a:extLst>
              <a:ext uri="{FF2B5EF4-FFF2-40B4-BE49-F238E27FC236}">
                <a16:creationId xmlns:a16="http://schemas.microsoft.com/office/drawing/2014/main" id="{D5831946-DE88-2EFD-7B8E-B000E174FC08}"/>
              </a:ext>
            </a:extLst>
          </p:cNvPr>
          <p:cNvPicPr>
            <a:picLocks noChangeAspect="1"/>
          </p:cNvPicPr>
          <p:nvPr/>
        </p:nvPicPr>
        <p:blipFill>
          <a:blip r:embed="rId8"/>
          <a:stretch>
            <a:fillRect/>
          </a:stretch>
        </p:blipFill>
        <p:spPr>
          <a:xfrm>
            <a:off x="4786018" y="625852"/>
            <a:ext cx="3151466" cy="515117"/>
          </a:xfrm>
          <a:prstGeom prst="rect">
            <a:avLst/>
          </a:prstGeom>
          <a:ln w="19050">
            <a:solidFill>
              <a:schemeClr val="accent6">
                <a:lumMod val="75000"/>
              </a:schemeClr>
            </a:solidFill>
          </a:ln>
        </p:spPr>
      </p:pic>
      <p:pic>
        <p:nvPicPr>
          <p:cNvPr id="3" name="Paveikslėlis 2">
            <a:extLst>
              <a:ext uri="{FF2B5EF4-FFF2-40B4-BE49-F238E27FC236}">
                <a16:creationId xmlns:a16="http://schemas.microsoft.com/office/drawing/2014/main" id="{229210B0-B0DE-D8DF-056A-5038B5D8E717}"/>
              </a:ext>
            </a:extLst>
          </p:cNvPr>
          <p:cNvPicPr>
            <a:picLocks noChangeAspect="1"/>
          </p:cNvPicPr>
          <p:nvPr/>
        </p:nvPicPr>
        <p:blipFill>
          <a:blip r:embed="rId9"/>
          <a:stretch>
            <a:fillRect/>
          </a:stretch>
        </p:blipFill>
        <p:spPr>
          <a:xfrm>
            <a:off x="4855591" y="691289"/>
            <a:ext cx="2653407" cy="358171"/>
          </a:xfrm>
          <a:prstGeom prst="rect">
            <a:avLst/>
          </a:prstGeom>
        </p:spPr>
      </p:pic>
      <p:sp>
        <p:nvSpPr>
          <p:cNvPr id="7" name="TextBox 6">
            <a:extLst>
              <a:ext uri="{FF2B5EF4-FFF2-40B4-BE49-F238E27FC236}">
                <a16:creationId xmlns:a16="http://schemas.microsoft.com/office/drawing/2014/main" id="{7914CDA7-1F33-92BA-515D-FA482A8FF338}"/>
              </a:ext>
            </a:extLst>
          </p:cNvPr>
          <p:cNvSpPr txBox="1"/>
          <p:nvPr/>
        </p:nvSpPr>
        <p:spPr>
          <a:xfrm>
            <a:off x="9247630" y="2054633"/>
            <a:ext cx="2359094" cy="276999"/>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Lietuvos NUTS pasirinkimai:</a:t>
            </a:r>
            <a:endParaRPr lang="en-US" sz="1200" dirty="0"/>
          </a:p>
        </p:txBody>
      </p:sp>
      <p:sp>
        <p:nvSpPr>
          <p:cNvPr id="2" name="Skaidrės numerio vietos rezervavimo ženklas 1">
            <a:extLst>
              <a:ext uri="{FF2B5EF4-FFF2-40B4-BE49-F238E27FC236}">
                <a16:creationId xmlns:a16="http://schemas.microsoft.com/office/drawing/2014/main" id="{01916ED3-4A1C-A5EE-9012-5523BBD4C7E8}"/>
              </a:ext>
            </a:extLst>
          </p:cNvPr>
          <p:cNvSpPr>
            <a:spLocks noGrp="1"/>
          </p:cNvSpPr>
          <p:nvPr>
            <p:ph type="sldNum" sz="quarter" idx="12"/>
          </p:nvPr>
        </p:nvSpPr>
        <p:spPr>
          <a:xfrm>
            <a:off x="9228849" y="6364909"/>
            <a:ext cx="2743200" cy="365125"/>
          </a:xfrm>
        </p:spPr>
        <p:txBody>
          <a:bodyPr/>
          <a:lstStyle/>
          <a:p>
            <a:fld id="{49EC5416-78B8-4F37-B286-A40543F63F6D}" type="slidenum">
              <a:rPr lang="en-US" smtClean="0"/>
              <a:pPr/>
              <a:t>14</a:t>
            </a:fld>
            <a:endParaRPr lang="en-US" dirty="0"/>
          </a:p>
        </p:txBody>
      </p:sp>
      <p:pic>
        <p:nvPicPr>
          <p:cNvPr id="14" name="Paveikslėlis 13">
            <a:extLst>
              <a:ext uri="{FF2B5EF4-FFF2-40B4-BE49-F238E27FC236}">
                <a16:creationId xmlns:a16="http://schemas.microsoft.com/office/drawing/2014/main" id="{CE293294-3405-B996-F144-CCDE0A08C687}"/>
              </a:ext>
            </a:extLst>
          </p:cNvPr>
          <p:cNvPicPr>
            <a:picLocks noChangeAspect="1"/>
          </p:cNvPicPr>
          <p:nvPr/>
        </p:nvPicPr>
        <p:blipFill>
          <a:blip r:embed="rId10"/>
          <a:stretch>
            <a:fillRect/>
          </a:stretch>
        </p:blipFill>
        <p:spPr>
          <a:xfrm>
            <a:off x="670560" y="584986"/>
            <a:ext cx="1837363" cy="1297573"/>
          </a:xfrm>
          <a:prstGeom prst="rect">
            <a:avLst/>
          </a:prstGeom>
        </p:spPr>
      </p:pic>
      <p:pic>
        <p:nvPicPr>
          <p:cNvPr id="19" name="Paveikslėlis 18">
            <a:extLst>
              <a:ext uri="{FF2B5EF4-FFF2-40B4-BE49-F238E27FC236}">
                <a16:creationId xmlns:a16="http://schemas.microsoft.com/office/drawing/2014/main" id="{C8BC62E6-56F2-D638-A0D9-E3D818C4DC76}"/>
              </a:ext>
            </a:extLst>
          </p:cNvPr>
          <p:cNvPicPr>
            <a:picLocks noChangeAspect="1"/>
          </p:cNvPicPr>
          <p:nvPr/>
        </p:nvPicPr>
        <p:blipFill>
          <a:blip r:embed="rId11"/>
          <a:stretch>
            <a:fillRect/>
          </a:stretch>
        </p:blipFill>
        <p:spPr>
          <a:xfrm>
            <a:off x="5932914" y="3612694"/>
            <a:ext cx="857675" cy="230110"/>
          </a:xfrm>
          <a:prstGeom prst="rect">
            <a:avLst/>
          </a:prstGeom>
        </p:spPr>
      </p:pic>
      <p:sp>
        <p:nvSpPr>
          <p:cNvPr id="21" name="Oval 3">
            <a:extLst>
              <a:ext uri="{FF2B5EF4-FFF2-40B4-BE49-F238E27FC236}">
                <a16:creationId xmlns:a16="http://schemas.microsoft.com/office/drawing/2014/main" id="{64767987-0086-B0C0-3C37-0BA5FEADA272}"/>
              </a:ext>
            </a:extLst>
          </p:cNvPr>
          <p:cNvSpPr/>
          <p:nvPr/>
        </p:nvSpPr>
        <p:spPr>
          <a:xfrm>
            <a:off x="5415141" y="35812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cxnSp>
        <p:nvCxnSpPr>
          <p:cNvPr id="28" name="Tiesioji rodyklės jungtis 27">
            <a:extLst>
              <a:ext uri="{FF2B5EF4-FFF2-40B4-BE49-F238E27FC236}">
                <a16:creationId xmlns:a16="http://schemas.microsoft.com/office/drawing/2014/main" id="{741D722F-1D92-F7D5-CD27-AF0A8B413EAC}"/>
              </a:ext>
            </a:extLst>
          </p:cNvPr>
          <p:cNvCxnSpPr>
            <a:cxnSpLocks/>
            <a:endCxn id="22" idx="3"/>
          </p:cNvCxnSpPr>
          <p:nvPr/>
        </p:nvCxnSpPr>
        <p:spPr>
          <a:xfrm flipH="1">
            <a:off x="5394857" y="4962545"/>
            <a:ext cx="556022" cy="5883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Tiesioji rodyklės jungtis 30">
            <a:extLst>
              <a:ext uri="{FF2B5EF4-FFF2-40B4-BE49-F238E27FC236}">
                <a16:creationId xmlns:a16="http://schemas.microsoft.com/office/drawing/2014/main" id="{1507FDF0-1A82-2109-917D-905ED7977069}"/>
              </a:ext>
            </a:extLst>
          </p:cNvPr>
          <p:cNvCxnSpPr>
            <a:cxnSpLocks/>
          </p:cNvCxnSpPr>
          <p:nvPr/>
        </p:nvCxnSpPr>
        <p:spPr>
          <a:xfrm>
            <a:off x="5657457" y="2855220"/>
            <a:ext cx="0" cy="1912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520F902-69C0-E62D-2003-35F073A5F913}"/>
              </a:ext>
            </a:extLst>
          </p:cNvPr>
          <p:cNvSpPr txBox="1"/>
          <p:nvPr/>
        </p:nvSpPr>
        <p:spPr>
          <a:xfrm>
            <a:off x="566669" y="5901922"/>
            <a:ext cx="9903853" cy="338554"/>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b="1" dirty="0">
                <a:solidFill>
                  <a:srgbClr val="C00000"/>
                </a:solidFill>
              </a:rPr>
              <a:t>Tokiu pat principu kiekvienoje pirkimo dalyje privaloma užpildyti konkrečios pirkimo dalies sutarties vykdymo vietą</a:t>
            </a:r>
            <a:endParaRPr lang="en-US" sz="1600" b="1" dirty="0">
              <a:solidFill>
                <a:srgbClr val="C00000"/>
              </a:solidFill>
            </a:endParaRPr>
          </a:p>
        </p:txBody>
      </p:sp>
      <p:cxnSp>
        <p:nvCxnSpPr>
          <p:cNvPr id="44" name="Tiesioji rodyklės jungtis 43">
            <a:extLst>
              <a:ext uri="{FF2B5EF4-FFF2-40B4-BE49-F238E27FC236}">
                <a16:creationId xmlns:a16="http://schemas.microsoft.com/office/drawing/2014/main" id="{5E859C6F-389A-FE54-83C7-2DE86FDBE7D6}"/>
              </a:ext>
            </a:extLst>
          </p:cNvPr>
          <p:cNvCxnSpPr>
            <a:cxnSpLocks/>
          </p:cNvCxnSpPr>
          <p:nvPr/>
        </p:nvCxnSpPr>
        <p:spPr>
          <a:xfrm>
            <a:off x="5675584" y="3350585"/>
            <a:ext cx="0" cy="1912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aveikslėlis 10">
            <a:extLst>
              <a:ext uri="{FF2B5EF4-FFF2-40B4-BE49-F238E27FC236}">
                <a16:creationId xmlns:a16="http://schemas.microsoft.com/office/drawing/2014/main" id="{7DEAAE8C-0A23-D928-0514-A994EEAF8199}"/>
              </a:ext>
            </a:extLst>
          </p:cNvPr>
          <p:cNvPicPr>
            <a:picLocks noChangeAspect="1"/>
          </p:cNvPicPr>
          <p:nvPr/>
        </p:nvPicPr>
        <p:blipFill>
          <a:blip r:embed="rId12"/>
          <a:stretch>
            <a:fillRect/>
          </a:stretch>
        </p:blipFill>
        <p:spPr>
          <a:xfrm>
            <a:off x="411270" y="6355133"/>
            <a:ext cx="5281118" cy="388654"/>
          </a:xfrm>
          <a:prstGeom prst="rect">
            <a:avLst/>
          </a:prstGeom>
        </p:spPr>
      </p:pic>
      <p:pic>
        <p:nvPicPr>
          <p:cNvPr id="15" name="Paveikslėlis 14">
            <a:extLst>
              <a:ext uri="{FF2B5EF4-FFF2-40B4-BE49-F238E27FC236}">
                <a16:creationId xmlns:a16="http://schemas.microsoft.com/office/drawing/2014/main" id="{D2D17C2B-26EE-63E5-6416-475E38B56E8A}"/>
              </a:ext>
            </a:extLst>
          </p:cNvPr>
          <p:cNvPicPr>
            <a:picLocks noChangeAspect="1"/>
          </p:cNvPicPr>
          <p:nvPr/>
        </p:nvPicPr>
        <p:blipFill>
          <a:blip r:embed="rId13"/>
          <a:stretch>
            <a:fillRect/>
          </a:stretch>
        </p:blipFill>
        <p:spPr>
          <a:xfrm>
            <a:off x="6457977" y="6355133"/>
            <a:ext cx="3749365" cy="342930"/>
          </a:xfrm>
          <a:prstGeom prst="rect">
            <a:avLst/>
          </a:prstGeom>
        </p:spPr>
      </p:pic>
      <p:cxnSp>
        <p:nvCxnSpPr>
          <p:cNvPr id="16" name="Tiesioji rodyklės jungtis 15">
            <a:extLst>
              <a:ext uri="{FF2B5EF4-FFF2-40B4-BE49-F238E27FC236}">
                <a16:creationId xmlns:a16="http://schemas.microsoft.com/office/drawing/2014/main" id="{95A12351-56DF-98E4-F899-9DC3811CAB92}"/>
              </a:ext>
            </a:extLst>
          </p:cNvPr>
          <p:cNvCxnSpPr>
            <a:cxnSpLocks/>
          </p:cNvCxnSpPr>
          <p:nvPr/>
        </p:nvCxnSpPr>
        <p:spPr>
          <a:xfrm>
            <a:off x="3409904" y="6240476"/>
            <a:ext cx="0" cy="19129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Tiesioji rodyklės jungtis 48">
            <a:extLst>
              <a:ext uri="{FF2B5EF4-FFF2-40B4-BE49-F238E27FC236}">
                <a16:creationId xmlns:a16="http://schemas.microsoft.com/office/drawing/2014/main" id="{C8C2DD23-3433-2ABF-0C19-51FB0D895FB1}"/>
              </a:ext>
            </a:extLst>
          </p:cNvPr>
          <p:cNvCxnSpPr>
            <a:cxnSpLocks/>
          </p:cNvCxnSpPr>
          <p:nvPr/>
        </p:nvCxnSpPr>
        <p:spPr>
          <a:xfrm flipV="1">
            <a:off x="5637173" y="6559331"/>
            <a:ext cx="768474" cy="19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3">
            <a:extLst>
              <a:ext uri="{FF2B5EF4-FFF2-40B4-BE49-F238E27FC236}">
                <a16:creationId xmlns:a16="http://schemas.microsoft.com/office/drawing/2014/main" id="{8C17DBB2-7E0D-7436-737C-8F7768C703E8}"/>
              </a:ext>
            </a:extLst>
          </p:cNvPr>
          <p:cNvSpPr/>
          <p:nvPr/>
        </p:nvSpPr>
        <p:spPr>
          <a:xfrm>
            <a:off x="162795" y="14404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12" name="Oval 3">
            <a:extLst>
              <a:ext uri="{FF2B5EF4-FFF2-40B4-BE49-F238E27FC236}">
                <a16:creationId xmlns:a16="http://schemas.microsoft.com/office/drawing/2014/main" id="{650D4268-B4B7-3A91-A65C-90DEBA4C4CC9}"/>
              </a:ext>
            </a:extLst>
          </p:cNvPr>
          <p:cNvSpPr/>
          <p:nvPr/>
        </p:nvSpPr>
        <p:spPr>
          <a:xfrm>
            <a:off x="4246234" y="684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17" name="Oval 3">
            <a:extLst>
              <a:ext uri="{FF2B5EF4-FFF2-40B4-BE49-F238E27FC236}">
                <a16:creationId xmlns:a16="http://schemas.microsoft.com/office/drawing/2014/main" id="{C35E17E1-B187-992D-CE51-5E6C12B60353}"/>
              </a:ext>
            </a:extLst>
          </p:cNvPr>
          <p:cNvSpPr/>
          <p:nvPr/>
        </p:nvSpPr>
        <p:spPr>
          <a:xfrm>
            <a:off x="3007799" y="9626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22" name="Stačiakampis 21">
            <a:extLst>
              <a:ext uri="{FF2B5EF4-FFF2-40B4-BE49-F238E27FC236}">
                <a16:creationId xmlns:a16="http://schemas.microsoft.com/office/drawing/2014/main" id="{792D77F4-F948-0CE7-A84E-4C81A05EB7DD}"/>
              </a:ext>
            </a:extLst>
          </p:cNvPr>
          <p:cNvSpPr/>
          <p:nvPr/>
        </p:nvSpPr>
        <p:spPr>
          <a:xfrm>
            <a:off x="3050321" y="5369667"/>
            <a:ext cx="2344536" cy="36244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tačiakampis 29">
            <a:extLst>
              <a:ext uri="{FF2B5EF4-FFF2-40B4-BE49-F238E27FC236}">
                <a16:creationId xmlns:a16="http://schemas.microsoft.com/office/drawing/2014/main" id="{BA97EB36-B785-6758-06FF-6F9CA5686BC0}"/>
              </a:ext>
            </a:extLst>
          </p:cNvPr>
          <p:cNvSpPr/>
          <p:nvPr/>
        </p:nvSpPr>
        <p:spPr>
          <a:xfrm>
            <a:off x="5936793" y="3559382"/>
            <a:ext cx="1236631" cy="36244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aveikslėlis 36">
            <a:extLst>
              <a:ext uri="{FF2B5EF4-FFF2-40B4-BE49-F238E27FC236}">
                <a16:creationId xmlns:a16="http://schemas.microsoft.com/office/drawing/2014/main" id="{2DEC2670-3AEB-8956-D68A-461E629438F8}"/>
              </a:ext>
            </a:extLst>
          </p:cNvPr>
          <p:cNvPicPr>
            <a:picLocks noChangeAspect="1"/>
          </p:cNvPicPr>
          <p:nvPr/>
        </p:nvPicPr>
        <p:blipFill>
          <a:blip r:embed="rId14"/>
          <a:stretch>
            <a:fillRect/>
          </a:stretch>
        </p:blipFill>
        <p:spPr>
          <a:xfrm>
            <a:off x="3015688" y="1391315"/>
            <a:ext cx="6145714" cy="1428949"/>
          </a:xfrm>
          <a:prstGeom prst="rect">
            <a:avLst/>
          </a:prstGeom>
        </p:spPr>
      </p:pic>
      <p:sp>
        <p:nvSpPr>
          <p:cNvPr id="40" name="Oval 3">
            <a:extLst>
              <a:ext uri="{FF2B5EF4-FFF2-40B4-BE49-F238E27FC236}">
                <a16:creationId xmlns:a16="http://schemas.microsoft.com/office/drawing/2014/main" id="{7116E4FA-3ABD-F04E-0579-3C621D1C3B0B}"/>
              </a:ext>
            </a:extLst>
          </p:cNvPr>
          <p:cNvSpPr/>
          <p:nvPr/>
        </p:nvSpPr>
        <p:spPr>
          <a:xfrm>
            <a:off x="5152541" y="17490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cxnSp>
        <p:nvCxnSpPr>
          <p:cNvPr id="54" name="Tiesioji rodyklės jungtis 53">
            <a:extLst>
              <a:ext uri="{FF2B5EF4-FFF2-40B4-BE49-F238E27FC236}">
                <a16:creationId xmlns:a16="http://schemas.microsoft.com/office/drawing/2014/main" id="{B4A96502-BF98-EF5E-56BC-B3E541086C2C}"/>
              </a:ext>
            </a:extLst>
          </p:cNvPr>
          <p:cNvCxnSpPr>
            <a:cxnSpLocks/>
          </p:cNvCxnSpPr>
          <p:nvPr/>
        </p:nvCxnSpPr>
        <p:spPr>
          <a:xfrm flipV="1">
            <a:off x="1357687" y="6559331"/>
            <a:ext cx="494213" cy="19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70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794193" y="115711"/>
            <a:ext cx="10689205" cy="384048"/>
          </a:xfrm>
          <a:ln>
            <a:solidFill>
              <a:schemeClr val="accent2">
                <a:lumMod val="75000"/>
              </a:schemeClr>
            </a:solidFill>
          </a:ln>
        </p:spPr>
        <p:txBody>
          <a:bodyPr>
            <a:noAutofit/>
          </a:bodyPr>
          <a:lstStyle/>
          <a:p>
            <a:pPr algn="ctr"/>
            <a:r>
              <a:rPr lang="lt-LT" sz="2000" b="1" dirty="0"/>
              <a:t>Skilties </a:t>
            </a:r>
            <a:r>
              <a:rPr lang="lt-LT" sz="2000" b="1" dirty="0">
                <a:solidFill>
                  <a:srgbClr val="FF0000"/>
                </a:solidFill>
              </a:rPr>
              <a:t>Procedūra</a:t>
            </a:r>
            <a:r>
              <a:rPr lang="lt-LT" sz="2000" b="1" dirty="0"/>
              <a:t> duomenų grupė </a:t>
            </a:r>
            <a:r>
              <a:rPr lang="lt-LT" sz="2000" b="1" dirty="0">
                <a:solidFill>
                  <a:srgbClr val="FF0000"/>
                </a:solidFill>
              </a:rPr>
              <a:t>Pirkimų procedūros sąlygos</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3" name="Paveikslėlis 2">
            <a:extLst>
              <a:ext uri="{FF2B5EF4-FFF2-40B4-BE49-F238E27FC236}">
                <a16:creationId xmlns:a16="http://schemas.microsoft.com/office/drawing/2014/main" id="{AF74447F-FCBF-2D67-4480-5B6A3738AECF}"/>
              </a:ext>
            </a:extLst>
          </p:cNvPr>
          <p:cNvPicPr>
            <a:picLocks noChangeAspect="1"/>
          </p:cNvPicPr>
          <p:nvPr/>
        </p:nvPicPr>
        <p:blipFill>
          <a:blip r:embed="rId4"/>
          <a:stretch>
            <a:fillRect/>
          </a:stretch>
        </p:blipFill>
        <p:spPr>
          <a:xfrm>
            <a:off x="3543226" y="564838"/>
            <a:ext cx="5105548" cy="363816"/>
          </a:xfrm>
          <a:prstGeom prst="rect">
            <a:avLst/>
          </a:prstGeom>
          <a:ln w="38100">
            <a:solidFill>
              <a:schemeClr val="accent6">
                <a:lumMod val="75000"/>
              </a:schemeClr>
            </a:solidFill>
          </a:ln>
        </p:spPr>
      </p:pic>
      <p:sp>
        <p:nvSpPr>
          <p:cNvPr id="2" name="Skaidrės numerio vietos rezervavimo ženklas 1">
            <a:extLst>
              <a:ext uri="{FF2B5EF4-FFF2-40B4-BE49-F238E27FC236}">
                <a16:creationId xmlns:a16="http://schemas.microsoft.com/office/drawing/2014/main" id="{35B656E7-4EF8-99AD-1567-707D82EF8077}"/>
              </a:ext>
            </a:extLst>
          </p:cNvPr>
          <p:cNvSpPr>
            <a:spLocks noGrp="1"/>
          </p:cNvSpPr>
          <p:nvPr>
            <p:ph type="sldNum" sz="quarter" idx="12"/>
          </p:nvPr>
        </p:nvSpPr>
        <p:spPr>
          <a:xfrm>
            <a:off x="9243646" y="6362174"/>
            <a:ext cx="2743200" cy="365125"/>
          </a:xfrm>
        </p:spPr>
        <p:txBody>
          <a:bodyPr/>
          <a:lstStyle/>
          <a:p>
            <a:fld id="{49EC5416-78B8-4F37-B286-A40543F63F6D}" type="slidenum">
              <a:rPr lang="en-US" smtClean="0"/>
              <a:pPr/>
              <a:t>15</a:t>
            </a:fld>
            <a:endParaRPr lang="en-US" dirty="0"/>
          </a:p>
        </p:txBody>
      </p:sp>
      <p:pic>
        <p:nvPicPr>
          <p:cNvPr id="19" name="Paveikslėlis 18">
            <a:extLst>
              <a:ext uri="{FF2B5EF4-FFF2-40B4-BE49-F238E27FC236}">
                <a16:creationId xmlns:a16="http://schemas.microsoft.com/office/drawing/2014/main" id="{43BEDDC8-449D-6C6E-51F1-D98D91F8FBFE}"/>
              </a:ext>
            </a:extLst>
          </p:cNvPr>
          <p:cNvPicPr>
            <a:picLocks noChangeAspect="1"/>
          </p:cNvPicPr>
          <p:nvPr/>
        </p:nvPicPr>
        <p:blipFill>
          <a:blip r:embed="rId5"/>
          <a:stretch>
            <a:fillRect/>
          </a:stretch>
        </p:blipFill>
        <p:spPr>
          <a:xfrm>
            <a:off x="794193" y="563760"/>
            <a:ext cx="2010056" cy="1219370"/>
          </a:xfrm>
          <a:prstGeom prst="rect">
            <a:avLst/>
          </a:prstGeom>
        </p:spPr>
      </p:pic>
      <p:pic>
        <p:nvPicPr>
          <p:cNvPr id="23" name="Paveikslėlis 22">
            <a:extLst>
              <a:ext uri="{FF2B5EF4-FFF2-40B4-BE49-F238E27FC236}">
                <a16:creationId xmlns:a16="http://schemas.microsoft.com/office/drawing/2014/main" id="{34E8B892-446D-108F-A0D4-9BF549D4156E}"/>
              </a:ext>
            </a:extLst>
          </p:cNvPr>
          <p:cNvPicPr>
            <a:picLocks noChangeAspect="1"/>
          </p:cNvPicPr>
          <p:nvPr/>
        </p:nvPicPr>
        <p:blipFill>
          <a:blip r:embed="rId6"/>
          <a:stretch>
            <a:fillRect/>
          </a:stretch>
        </p:blipFill>
        <p:spPr>
          <a:xfrm>
            <a:off x="3055236" y="1004024"/>
            <a:ext cx="7944959" cy="2000529"/>
          </a:xfrm>
          <a:prstGeom prst="rect">
            <a:avLst/>
          </a:prstGeom>
        </p:spPr>
      </p:pic>
      <p:pic>
        <p:nvPicPr>
          <p:cNvPr id="25" name="Paveikslėlis 24">
            <a:extLst>
              <a:ext uri="{FF2B5EF4-FFF2-40B4-BE49-F238E27FC236}">
                <a16:creationId xmlns:a16="http://schemas.microsoft.com/office/drawing/2014/main" id="{C05E359D-1083-4BC6-D863-D59DE956B540}"/>
              </a:ext>
            </a:extLst>
          </p:cNvPr>
          <p:cNvPicPr>
            <a:picLocks noChangeAspect="1"/>
          </p:cNvPicPr>
          <p:nvPr/>
        </p:nvPicPr>
        <p:blipFill>
          <a:blip r:embed="rId7"/>
          <a:stretch>
            <a:fillRect/>
          </a:stretch>
        </p:blipFill>
        <p:spPr>
          <a:xfrm>
            <a:off x="5795115" y="2125503"/>
            <a:ext cx="3448531" cy="1238423"/>
          </a:xfrm>
          <a:prstGeom prst="rect">
            <a:avLst/>
          </a:prstGeom>
        </p:spPr>
      </p:pic>
      <p:sp>
        <p:nvSpPr>
          <p:cNvPr id="27" name="TextBox 26">
            <a:extLst>
              <a:ext uri="{FF2B5EF4-FFF2-40B4-BE49-F238E27FC236}">
                <a16:creationId xmlns:a16="http://schemas.microsoft.com/office/drawing/2014/main" id="{26446EF5-8FDF-8653-1F9B-F31B212DB051}"/>
              </a:ext>
            </a:extLst>
          </p:cNvPr>
          <p:cNvSpPr txBox="1"/>
          <p:nvPr/>
        </p:nvSpPr>
        <p:spPr>
          <a:xfrm>
            <a:off x="1295116" y="2504223"/>
            <a:ext cx="4013690" cy="307777"/>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lt-LT" sz="1400" dirty="0"/>
              <a:t>Žymima vykdant tarptautinį ar supaprastintą pirkimą </a:t>
            </a:r>
            <a:endParaRPr lang="en-US" sz="1400" dirty="0"/>
          </a:p>
        </p:txBody>
      </p:sp>
      <p:cxnSp>
        <p:nvCxnSpPr>
          <p:cNvPr id="29" name="Tiesioji rodyklės jungtis 28">
            <a:extLst>
              <a:ext uri="{FF2B5EF4-FFF2-40B4-BE49-F238E27FC236}">
                <a16:creationId xmlns:a16="http://schemas.microsoft.com/office/drawing/2014/main" id="{991C5064-0B0D-5568-1F87-0856E2FDD61E}"/>
              </a:ext>
            </a:extLst>
          </p:cNvPr>
          <p:cNvCxnSpPr>
            <a:cxnSpLocks/>
          </p:cNvCxnSpPr>
          <p:nvPr/>
        </p:nvCxnSpPr>
        <p:spPr>
          <a:xfrm>
            <a:off x="5307253" y="2663737"/>
            <a:ext cx="486309"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Stačiakampis 30">
            <a:extLst>
              <a:ext uri="{FF2B5EF4-FFF2-40B4-BE49-F238E27FC236}">
                <a16:creationId xmlns:a16="http://schemas.microsoft.com/office/drawing/2014/main" id="{1BB2BC4A-A398-0C83-BC51-554CDD2D1495}"/>
              </a:ext>
            </a:extLst>
          </p:cNvPr>
          <p:cNvSpPr/>
          <p:nvPr/>
        </p:nvSpPr>
        <p:spPr>
          <a:xfrm>
            <a:off x="5795115" y="2859011"/>
            <a:ext cx="1737226" cy="212742"/>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Tiesioji rodyklės jungtis 32">
            <a:extLst>
              <a:ext uri="{FF2B5EF4-FFF2-40B4-BE49-F238E27FC236}">
                <a16:creationId xmlns:a16="http://schemas.microsoft.com/office/drawing/2014/main" id="{467188CE-E41D-CB11-6C35-917DDC3DDF24}"/>
              </a:ext>
            </a:extLst>
          </p:cNvPr>
          <p:cNvCxnSpPr>
            <a:cxnSpLocks/>
          </p:cNvCxnSpPr>
          <p:nvPr/>
        </p:nvCxnSpPr>
        <p:spPr>
          <a:xfrm flipH="1">
            <a:off x="7532341" y="2970844"/>
            <a:ext cx="590883" cy="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Oval 3">
            <a:extLst>
              <a:ext uri="{FF2B5EF4-FFF2-40B4-BE49-F238E27FC236}">
                <a16:creationId xmlns:a16="http://schemas.microsoft.com/office/drawing/2014/main" id="{296A025A-8AFD-260D-AF01-3E845CDBEFA0}"/>
              </a:ext>
            </a:extLst>
          </p:cNvPr>
          <p:cNvSpPr/>
          <p:nvPr/>
        </p:nvSpPr>
        <p:spPr>
          <a:xfrm>
            <a:off x="281991" y="13990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37" name="Oval 3">
            <a:extLst>
              <a:ext uri="{FF2B5EF4-FFF2-40B4-BE49-F238E27FC236}">
                <a16:creationId xmlns:a16="http://schemas.microsoft.com/office/drawing/2014/main" id="{AA22FAFD-9649-42F9-4AD6-2EA29F5690EF}"/>
              </a:ext>
            </a:extLst>
          </p:cNvPr>
          <p:cNvSpPr/>
          <p:nvPr/>
        </p:nvSpPr>
        <p:spPr>
          <a:xfrm>
            <a:off x="3009551" y="55472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38" name="Oval 3">
            <a:extLst>
              <a:ext uri="{FF2B5EF4-FFF2-40B4-BE49-F238E27FC236}">
                <a16:creationId xmlns:a16="http://schemas.microsoft.com/office/drawing/2014/main" id="{3487AC28-FDF5-D6FF-4D0A-F8E08D82DE15}"/>
              </a:ext>
            </a:extLst>
          </p:cNvPr>
          <p:cNvSpPr/>
          <p:nvPr/>
        </p:nvSpPr>
        <p:spPr>
          <a:xfrm>
            <a:off x="2644631" y="17868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39" name="Oval 3">
            <a:extLst>
              <a:ext uri="{FF2B5EF4-FFF2-40B4-BE49-F238E27FC236}">
                <a16:creationId xmlns:a16="http://schemas.microsoft.com/office/drawing/2014/main" id="{21CEA05D-D321-E72A-2F83-BD728E4C0981}"/>
              </a:ext>
            </a:extLst>
          </p:cNvPr>
          <p:cNvSpPr/>
          <p:nvPr/>
        </p:nvSpPr>
        <p:spPr>
          <a:xfrm>
            <a:off x="6345960" y="212550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40" name="TextBox 39">
            <a:extLst>
              <a:ext uri="{FF2B5EF4-FFF2-40B4-BE49-F238E27FC236}">
                <a16:creationId xmlns:a16="http://schemas.microsoft.com/office/drawing/2014/main" id="{4F35FFFB-1D60-606B-90B0-0CB0FF4D705B}"/>
              </a:ext>
            </a:extLst>
          </p:cNvPr>
          <p:cNvSpPr txBox="1"/>
          <p:nvPr/>
        </p:nvSpPr>
        <p:spPr>
          <a:xfrm>
            <a:off x="8123224" y="2844196"/>
            <a:ext cx="3360174" cy="553998"/>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lt-LT" sz="1600" dirty="0"/>
              <a:t>Žy</a:t>
            </a:r>
            <a:r>
              <a:rPr lang="lt-LT" sz="1400" dirty="0"/>
              <a:t>mima vykdant skelbiamos apklausos pirkimą, jei nėra reikalavimo pateikti EBVPD</a:t>
            </a:r>
            <a:endParaRPr lang="en-US" sz="1400" dirty="0"/>
          </a:p>
        </p:txBody>
      </p:sp>
      <p:pic>
        <p:nvPicPr>
          <p:cNvPr id="44" name="Paveikslėlis 43">
            <a:extLst>
              <a:ext uri="{FF2B5EF4-FFF2-40B4-BE49-F238E27FC236}">
                <a16:creationId xmlns:a16="http://schemas.microsoft.com/office/drawing/2014/main" id="{0DF354C3-3906-E768-2CAB-00DD25642001}"/>
              </a:ext>
            </a:extLst>
          </p:cNvPr>
          <p:cNvPicPr>
            <a:picLocks noChangeAspect="1"/>
          </p:cNvPicPr>
          <p:nvPr/>
        </p:nvPicPr>
        <p:blipFill>
          <a:blip r:embed="rId8"/>
          <a:stretch>
            <a:fillRect/>
          </a:stretch>
        </p:blipFill>
        <p:spPr>
          <a:xfrm>
            <a:off x="3600894" y="4024590"/>
            <a:ext cx="5107602" cy="609863"/>
          </a:xfrm>
          <a:prstGeom prst="rect">
            <a:avLst/>
          </a:prstGeom>
        </p:spPr>
      </p:pic>
      <p:sp>
        <p:nvSpPr>
          <p:cNvPr id="45" name="TextBox 44">
            <a:extLst>
              <a:ext uri="{FF2B5EF4-FFF2-40B4-BE49-F238E27FC236}">
                <a16:creationId xmlns:a16="http://schemas.microsoft.com/office/drawing/2014/main" id="{35A4A8E9-9F45-38E7-3CD4-C0C0A851F72D}"/>
              </a:ext>
            </a:extLst>
          </p:cNvPr>
          <p:cNvSpPr txBox="1"/>
          <p:nvPr/>
        </p:nvSpPr>
        <p:spPr>
          <a:xfrm>
            <a:off x="2863504" y="4757463"/>
            <a:ext cx="7112895" cy="338554"/>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lt-LT" sz="1600" dirty="0"/>
              <a:t>Jei pirkimas skaidomas į pirkimo dalis, įrašomas atitinkamas pirkimo dalių skaičius</a:t>
            </a:r>
            <a:endParaRPr lang="en-US" sz="1600" dirty="0"/>
          </a:p>
        </p:txBody>
      </p:sp>
      <p:pic>
        <p:nvPicPr>
          <p:cNvPr id="47" name="Paveikslėlis 46">
            <a:extLst>
              <a:ext uri="{FF2B5EF4-FFF2-40B4-BE49-F238E27FC236}">
                <a16:creationId xmlns:a16="http://schemas.microsoft.com/office/drawing/2014/main" id="{9D65C932-768E-CF8E-A29A-051EC9218C88}"/>
              </a:ext>
            </a:extLst>
          </p:cNvPr>
          <p:cNvPicPr>
            <a:picLocks noChangeAspect="1"/>
          </p:cNvPicPr>
          <p:nvPr/>
        </p:nvPicPr>
        <p:blipFill>
          <a:blip r:embed="rId9"/>
          <a:stretch>
            <a:fillRect/>
          </a:stretch>
        </p:blipFill>
        <p:spPr>
          <a:xfrm>
            <a:off x="3262546" y="5105551"/>
            <a:ext cx="6314813" cy="1721411"/>
          </a:xfrm>
          <a:prstGeom prst="rect">
            <a:avLst/>
          </a:prstGeom>
        </p:spPr>
      </p:pic>
      <p:pic>
        <p:nvPicPr>
          <p:cNvPr id="50" name="Paveikslėlis 49">
            <a:extLst>
              <a:ext uri="{FF2B5EF4-FFF2-40B4-BE49-F238E27FC236}">
                <a16:creationId xmlns:a16="http://schemas.microsoft.com/office/drawing/2014/main" id="{CF189B1E-5DBF-8007-C87B-E974DE3EB5B3}"/>
              </a:ext>
            </a:extLst>
          </p:cNvPr>
          <p:cNvPicPr>
            <a:picLocks noChangeAspect="1"/>
          </p:cNvPicPr>
          <p:nvPr/>
        </p:nvPicPr>
        <p:blipFill>
          <a:blip r:embed="rId5"/>
          <a:stretch>
            <a:fillRect/>
          </a:stretch>
        </p:blipFill>
        <p:spPr>
          <a:xfrm>
            <a:off x="766623" y="4024590"/>
            <a:ext cx="2010056" cy="1219370"/>
          </a:xfrm>
          <a:prstGeom prst="rect">
            <a:avLst/>
          </a:prstGeom>
        </p:spPr>
      </p:pic>
      <p:sp>
        <p:nvSpPr>
          <p:cNvPr id="51" name="Pavadinimas 1">
            <a:extLst>
              <a:ext uri="{FF2B5EF4-FFF2-40B4-BE49-F238E27FC236}">
                <a16:creationId xmlns:a16="http://schemas.microsoft.com/office/drawing/2014/main" id="{981E26E7-13F1-CC46-E248-E777BCB2135B}"/>
              </a:ext>
            </a:extLst>
          </p:cNvPr>
          <p:cNvSpPr txBox="1">
            <a:spLocks/>
          </p:cNvSpPr>
          <p:nvPr/>
        </p:nvSpPr>
        <p:spPr>
          <a:xfrm>
            <a:off x="766623" y="3536484"/>
            <a:ext cx="10716775" cy="384048"/>
          </a:xfrm>
          <a:prstGeom prst="rect">
            <a:avLst/>
          </a:prstGeom>
          <a:ln>
            <a:solidFill>
              <a:schemeClr val="accent2">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2000" b="1" dirty="0"/>
              <a:t>Skilties </a:t>
            </a:r>
            <a:r>
              <a:rPr lang="lt-LT" sz="2000" b="1" dirty="0">
                <a:solidFill>
                  <a:srgbClr val="FF0000"/>
                </a:solidFill>
              </a:rPr>
              <a:t>Procedūra</a:t>
            </a:r>
            <a:r>
              <a:rPr lang="lt-LT" sz="2000" b="1" dirty="0"/>
              <a:t> duomenų grupė </a:t>
            </a:r>
            <a:r>
              <a:rPr lang="lt-LT" sz="2000" b="1" dirty="0">
                <a:solidFill>
                  <a:srgbClr val="FF0000"/>
                </a:solidFill>
              </a:rPr>
              <a:t>Pirkimų dalių paskirstymas</a:t>
            </a:r>
            <a:endParaRPr lang="en-US" sz="2000" b="1" dirty="0">
              <a:solidFill>
                <a:schemeClr val="accent6">
                  <a:lumMod val="50000"/>
                </a:schemeClr>
              </a:solidFill>
            </a:endParaRPr>
          </a:p>
        </p:txBody>
      </p:sp>
      <p:sp>
        <p:nvSpPr>
          <p:cNvPr id="52" name="Oval 3">
            <a:extLst>
              <a:ext uri="{FF2B5EF4-FFF2-40B4-BE49-F238E27FC236}">
                <a16:creationId xmlns:a16="http://schemas.microsoft.com/office/drawing/2014/main" id="{B5433B5A-AC09-DE2C-D4E3-3DF29EB9E199}"/>
              </a:ext>
            </a:extLst>
          </p:cNvPr>
          <p:cNvSpPr/>
          <p:nvPr/>
        </p:nvSpPr>
        <p:spPr>
          <a:xfrm>
            <a:off x="281991" y="48056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53" name="Oval 3">
            <a:extLst>
              <a:ext uri="{FF2B5EF4-FFF2-40B4-BE49-F238E27FC236}">
                <a16:creationId xmlns:a16="http://schemas.microsoft.com/office/drawing/2014/main" id="{15567DF4-4972-4659-0B05-E0EADBA8F7CF}"/>
              </a:ext>
            </a:extLst>
          </p:cNvPr>
          <p:cNvSpPr/>
          <p:nvPr/>
        </p:nvSpPr>
        <p:spPr>
          <a:xfrm>
            <a:off x="3059645" y="41322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54" name="Oval 3">
            <a:extLst>
              <a:ext uri="{FF2B5EF4-FFF2-40B4-BE49-F238E27FC236}">
                <a16:creationId xmlns:a16="http://schemas.microsoft.com/office/drawing/2014/main" id="{0471DF83-447C-EF05-605E-F229F0171570}"/>
              </a:ext>
            </a:extLst>
          </p:cNvPr>
          <p:cNvSpPr/>
          <p:nvPr/>
        </p:nvSpPr>
        <p:spPr>
          <a:xfrm>
            <a:off x="7003173" y="59781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53913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743946" y="65279"/>
            <a:ext cx="10586552" cy="384048"/>
          </a:xfrm>
        </p:spPr>
        <p:txBody>
          <a:bodyPr>
            <a:noAutofit/>
          </a:bodyPr>
          <a:lstStyle/>
          <a:p>
            <a:pPr algn="ctr"/>
            <a:r>
              <a:rPr lang="lt-LT" sz="2000" b="1" dirty="0"/>
              <a:t>Skilties </a:t>
            </a:r>
            <a:r>
              <a:rPr lang="lt-LT" sz="2000" b="1" dirty="0">
                <a:solidFill>
                  <a:srgbClr val="FF0000"/>
                </a:solidFill>
              </a:rPr>
              <a:t>Pirkimo dalis </a:t>
            </a:r>
            <a:r>
              <a:rPr lang="lt-LT" sz="2000" b="1" dirty="0"/>
              <a:t>duomenų grupė </a:t>
            </a:r>
            <a:r>
              <a:rPr lang="lt-LT" sz="2000" b="1" dirty="0">
                <a:solidFill>
                  <a:srgbClr val="FF0000"/>
                </a:solidFill>
              </a:rPr>
              <a:t>Pirkimų procedūros procesas</a:t>
            </a:r>
            <a:r>
              <a:rPr lang="lt-LT" sz="2000" b="1" dirty="0"/>
              <a:t> – </a:t>
            </a:r>
            <a:r>
              <a:rPr lang="lt-LT" sz="2000" b="1" dirty="0">
                <a:solidFill>
                  <a:schemeClr val="accent6">
                    <a:lumMod val="50000"/>
                  </a:schemeClr>
                </a:solidFill>
              </a:rPr>
              <a:t>strateginis pirkimas </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5" name="Paveikslėlis 4">
            <a:extLst>
              <a:ext uri="{FF2B5EF4-FFF2-40B4-BE49-F238E27FC236}">
                <a16:creationId xmlns:a16="http://schemas.microsoft.com/office/drawing/2014/main" id="{FB03BC3F-AC3A-8CC6-09F9-3BD77EB0D552}"/>
              </a:ext>
            </a:extLst>
          </p:cNvPr>
          <p:cNvPicPr>
            <a:picLocks noChangeAspect="1"/>
          </p:cNvPicPr>
          <p:nvPr/>
        </p:nvPicPr>
        <p:blipFill>
          <a:blip r:embed="rId4"/>
          <a:stretch>
            <a:fillRect/>
          </a:stretch>
        </p:blipFill>
        <p:spPr>
          <a:xfrm>
            <a:off x="3009790" y="476942"/>
            <a:ext cx="6741508" cy="770299"/>
          </a:xfrm>
          <a:prstGeom prst="rect">
            <a:avLst/>
          </a:prstGeom>
        </p:spPr>
      </p:pic>
      <p:pic>
        <p:nvPicPr>
          <p:cNvPr id="14" name="Paveikslėlis 13">
            <a:extLst>
              <a:ext uri="{FF2B5EF4-FFF2-40B4-BE49-F238E27FC236}">
                <a16:creationId xmlns:a16="http://schemas.microsoft.com/office/drawing/2014/main" id="{1AC3D12A-E806-EDC8-92F2-6BD8BBE3E985}"/>
              </a:ext>
            </a:extLst>
          </p:cNvPr>
          <p:cNvPicPr>
            <a:picLocks noChangeAspect="1"/>
          </p:cNvPicPr>
          <p:nvPr/>
        </p:nvPicPr>
        <p:blipFill>
          <a:blip r:embed="rId5"/>
          <a:stretch>
            <a:fillRect/>
          </a:stretch>
        </p:blipFill>
        <p:spPr>
          <a:xfrm>
            <a:off x="3004499" y="1189122"/>
            <a:ext cx="4285704" cy="334118"/>
          </a:xfrm>
          <a:prstGeom prst="rect">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pic>
      <p:pic>
        <p:nvPicPr>
          <p:cNvPr id="20" name="Paveikslėlis 19">
            <a:extLst>
              <a:ext uri="{FF2B5EF4-FFF2-40B4-BE49-F238E27FC236}">
                <a16:creationId xmlns:a16="http://schemas.microsoft.com/office/drawing/2014/main" id="{FE7E1412-8F12-8804-3474-EAFF0F1F532F}"/>
              </a:ext>
            </a:extLst>
          </p:cNvPr>
          <p:cNvPicPr>
            <a:picLocks noChangeAspect="1"/>
          </p:cNvPicPr>
          <p:nvPr/>
        </p:nvPicPr>
        <p:blipFill>
          <a:blip r:embed="rId6"/>
          <a:stretch>
            <a:fillRect/>
          </a:stretch>
        </p:blipFill>
        <p:spPr>
          <a:xfrm>
            <a:off x="3618737" y="1541233"/>
            <a:ext cx="4954198" cy="434378"/>
          </a:xfrm>
          <a:prstGeom prst="rect">
            <a:avLst/>
          </a:prstGeom>
          <a:ln>
            <a:solidFill>
              <a:schemeClr val="accent4">
                <a:lumMod val="75000"/>
              </a:schemeClr>
            </a:solidFill>
          </a:ln>
        </p:spPr>
      </p:pic>
      <p:pic>
        <p:nvPicPr>
          <p:cNvPr id="30" name="Paveikslėlis 29">
            <a:extLst>
              <a:ext uri="{FF2B5EF4-FFF2-40B4-BE49-F238E27FC236}">
                <a16:creationId xmlns:a16="http://schemas.microsoft.com/office/drawing/2014/main" id="{769D3748-5141-299E-17AA-C3356F43F066}"/>
              </a:ext>
            </a:extLst>
          </p:cNvPr>
          <p:cNvPicPr>
            <a:picLocks noChangeAspect="1"/>
          </p:cNvPicPr>
          <p:nvPr/>
        </p:nvPicPr>
        <p:blipFill>
          <a:blip r:embed="rId7"/>
          <a:stretch>
            <a:fillRect/>
          </a:stretch>
        </p:blipFill>
        <p:spPr>
          <a:xfrm>
            <a:off x="8275623" y="2068653"/>
            <a:ext cx="1931420" cy="1082313"/>
          </a:xfrm>
          <a:prstGeom prst="rect">
            <a:avLst/>
          </a:prstGeom>
        </p:spPr>
      </p:pic>
      <p:sp>
        <p:nvSpPr>
          <p:cNvPr id="31" name="TextBox 30">
            <a:extLst>
              <a:ext uri="{FF2B5EF4-FFF2-40B4-BE49-F238E27FC236}">
                <a16:creationId xmlns:a16="http://schemas.microsoft.com/office/drawing/2014/main" id="{E3556647-6880-297D-EC1C-72144C9B487C}"/>
              </a:ext>
            </a:extLst>
          </p:cNvPr>
          <p:cNvSpPr txBox="1"/>
          <p:nvPr/>
        </p:nvSpPr>
        <p:spPr>
          <a:xfrm>
            <a:off x="2690119" y="3820070"/>
            <a:ext cx="6486631" cy="307777"/>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lt-LT" sz="1400" kern="100" dirty="0">
                <a:ea typeface="Aptos" panose="020B0004020202020204" pitchFamily="34" charset="0"/>
                <a:cs typeface="Times New Roman" panose="02020603050405020304" pitchFamily="18" charset="0"/>
              </a:rPr>
              <a:t>1. Jei pasirenkamas </a:t>
            </a:r>
            <a:r>
              <a:rPr lang="lt-LT" sz="1400" b="1" kern="100" dirty="0">
                <a:solidFill>
                  <a:srgbClr val="FF0000"/>
                </a:solidFill>
                <a:ea typeface="Aptos" panose="020B0004020202020204" pitchFamily="34" charset="0"/>
                <a:cs typeface="Times New Roman" panose="02020603050405020304" pitchFamily="18" charset="0"/>
              </a:rPr>
              <a:t>Inovacinių sprendimų pirkimas</a:t>
            </a:r>
            <a:r>
              <a:rPr lang="lt-LT" sz="1400" kern="100" dirty="0">
                <a:ea typeface="Aptos" panose="020B0004020202020204" pitchFamily="34" charset="0"/>
                <a:cs typeface="Times New Roman" panose="02020603050405020304" pitchFamily="18" charset="0"/>
              </a:rPr>
              <a:t>, pasirenkama iš:</a:t>
            </a:r>
            <a:endParaRPr lang="en-US" sz="1400" kern="100" dirty="0">
              <a:ea typeface="Aptos" panose="020B0004020202020204" pitchFamily="34" charset="0"/>
              <a:cs typeface="Times New Roman" panose="02020603050405020304" pitchFamily="18" charset="0"/>
            </a:endParaRPr>
          </a:p>
        </p:txBody>
      </p:sp>
      <p:pic>
        <p:nvPicPr>
          <p:cNvPr id="32" name="Paveikslėlis 31" descr="Paveikslėlis, kuriame yra tekstas, Šriftas, skaičius, Tinklalapis&#10;&#10;Automatiškai sugeneruotas aprašymas">
            <a:extLst>
              <a:ext uri="{FF2B5EF4-FFF2-40B4-BE49-F238E27FC236}">
                <a16:creationId xmlns:a16="http://schemas.microsoft.com/office/drawing/2014/main" id="{D10C4DA0-8EF7-2201-8753-BA82B78752F7}"/>
              </a:ext>
            </a:extLst>
          </p:cNvPr>
          <p:cNvPicPr>
            <a:picLocks noChangeAspect="1"/>
          </p:cNvPicPr>
          <p:nvPr/>
        </p:nvPicPr>
        <p:blipFill>
          <a:blip r:embed="rId8"/>
          <a:stretch>
            <a:fillRect/>
          </a:stretch>
        </p:blipFill>
        <p:spPr>
          <a:xfrm>
            <a:off x="2690119" y="4231046"/>
            <a:ext cx="6486631" cy="1932596"/>
          </a:xfrm>
          <a:prstGeom prst="rect">
            <a:avLst/>
          </a:prstGeom>
          <a:ln>
            <a:solidFill>
              <a:schemeClr val="accent4">
                <a:lumMod val="75000"/>
              </a:schemeClr>
            </a:solidFill>
          </a:ln>
        </p:spPr>
      </p:pic>
      <p:sp>
        <p:nvSpPr>
          <p:cNvPr id="3" name="Stačiakampis 2">
            <a:extLst>
              <a:ext uri="{FF2B5EF4-FFF2-40B4-BE49-F238E27FC236}">
                <a16:creationId xmlns:a16="http://schemas.microsoft.com/office/drawing/2014/main" id="{0F443C99-3311-4026-D0D9-CE3F612E6B2F}"/>
              </a:ext>
            </a:extLst>
          </p:cNvPr>
          <p:cNvSpPr/>
          <p:nvPr/>
        </p:nvSpPr>
        <p:spPr>
          <a:xfrm flipV="1">
            <a:off x="2690119" y="4712571"/>
            <a:ext cx="1931419" cy="32211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tačiakampis 3">
            <a:extLst>
              <a:ext uri="{FF2B5EF4-FFF2-40B4-BE49-F238E27FC236}">
                <a16:creationId xmlns:a16="http://schemas.microsoft.com/office/drawing/2014/main" id="{BACBCEB8-C5BD-811A-F935-BEC072650FDE}"/>
              </a:ext>
            </a:extLst>
          </p:cNvPr>
          <p:cNvSpPr/>
          <p:nvPr/>
        </p:nvSpPr>
        <p:spPr>
          <a:xfrm flipV="1">
            <a:off x="5700271" y="809595"/>
            <a:ext cx="791457" cy="311919"/>
          </a:xfrm>
          <a:prstGeom prst="rect">
            <a:avLst/>
          </a:prstGeom>
          <a:noFill/>
          <a:ln w="127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aveikslėlis 5">
            <a:extLst>
              <a:ext uri="{FF2B5EF4-FFF2-40B4-BE49-F238E27FC236}">
                <a16:creationId xmlns:a16="http://schemas.microsoft.com/office/drawing/2014/main" id="{D647CD44-3FA0-2D3C-C414-BBB8C5CCB499}"/>
              </a:ext>
            </a:extLst>
          </p:cNvPr>
          <p:cNvPicPr>
            <a:picLocks noChangeAspect="1"/>
          </p:cNvPicPr>
          <p:nvPr/>
        </p:nvPicPr>
        <p:blipFill>
          <a:blip r:embed="rId9"/>
          <a:stretch>
            <a:fillRect/>
          </a:stretch>
        </p:blipFill>
        <p:spPr>
          <a:xfrm>
            <a:off x="5220232" y="2589338"/>
            <a:ext cx="816990" cy="219193"/>
          </a:xfrm>
          <a:prstGeom prst="rect">
            <a:avLst/>
          </a:prstGeom>
        </p:spPr>
      </p:pic>
      <p:sp>
        <p:nvSpPr>
          <p:cNvPr id="9" name="Stačiakampis 8">
            <a:extLst>
              <a:ext uri="{FF2B5EF4-FFF2-40B4-BE49-F238E27FC236}">
                <a16:creationId xmlns:a16="http://schemas.microsoft.com/office/drawing/2014/main" id="{11B3F5FD-CAEF-9550-0C04-CA11489E2EBF}"/>
              </a:ext>
            </a:extLst>
          </p:cNvPr>
          <p:cNvSpPr/>
          <p:nvPr/>
        </p:nvSpPr>
        <p:spPr>
          <a:xfrm flipV="1">
            <a:off x="8287666" y="2107265"/>
            <a:ext cx="1919377" cy="77029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25E6DCF4-9384-7FA9-590E-23C8EAEBA034}"/>
              </a:ext>
            </a:extLst>
          </p:cNvPr>
          <p:cNvSpPr>
            <a:spLocks noGrp="1"/>
          </p:cNvSpPr>
          <p:nvPr>
            <p:ph type="sldNum" sz="quarter" idx="12"/>
          </p:nvPr>
        </p:nvSpPr>
        <p:spPr>
          <a:xfrm>
            <a:off x="9176750" y="6357618"/>
            <a:ext cx="2743200" cy="365125"/>
          </a:xfrm>
        </p:spPr>
        <p:txBody>
          <a:bodyPr/>
          <a:lstStyle/>
          <a:p>
            <a:fld id="{49EC5416-78B8-4F37-B286-A40543F63F6D}" type="slidenum">
              <a:rPr lang="en-US" smtClean="0"/>
              <a:pPr/>
              <a:t>16</a:t>
            </a:fld>
            <a:endParaRPr lang="en-US" dirty="0"/>
          </a:p>
        </p:txBody>
      </p:sp>
      <p:sp>
        <p:nvSpPr>
          <p:cNvPr id="12" name="Stačiakampis 11">
            <a:extLst>
              <a:ext uri="{FF2B5EF4-FFF2-40B4-BE49-F238E27FC236}">
                <a16:creationId xmlns:a16="http://schemas.microsoft.com/office/drawing/2014/main" id="{6C21FB51-43BA-7839-5722-DBA6D0E88814}"/>
              </a:ext>
            </a:extLst>
          </p:cNvPr>
          <p:cNvSpPr/>
          <p:nvPr/>
        </p:nvSpPr>
        <p:spPr>
          <a:xfrm flipV="1">
            <a:off x="3617065" y="1571330"/>
            <a:ext cx="425351" cy="37418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aveikslėlis 17">
            <a:extLst>
              <a:ext uri="{FF2B5EF4-FFF2-40B4-BE49-F238E27FC236}">
                <a16:creationId xmlns:a16="http://schemas.microsoft.com/office/drawing/2014/main" id="{9DA7948A-3483-CCE4-3404-F2B93ABAA57F}"/>
              </a:ext>
            </a:extLst>
          </p:cNvPr>
          <p:cNvPicPr>
            <a:picLocks noChangeAspect="1"/>
          </p:cNvPicPr>
          <p:nvPr/>
        </p:nvPicPr>
        <p:blipFill>
          <a:blip r:embed="rId10"/>
          <a:stretch>
            <a:fillRect/>
          </a:stretch>
        </p:blipFill>
        <p:spPr>
          <a:xfrm>
            <a:off x="483633" y="449327"/>
            <a:ext cx="2038635" cy="1771897"/>
          </a:xfrm>
          <a:prstGeom prst="rect">
            <a:avLst/>
          </a:prstGeom>
        </p:spPr>
      </p:pic>
      <p:pic>
        <p:nvPicPr>
          <p:cNvPr id="21" name="Paveikslėlis 20">
            <a:extLst>
              <a:ext uri="{FF2B5EF4-FFF2-40B4-BE49-F238E27FC236}">
                <a16:creationId xmlns:a16="http://schemas.microsoft.com/office/drawing/2014/main" id="{78A40139-990A-4A85-A56C-0702A5640012}"/>
              </a:ext>
            </a:extLst>
          </p:cNvPr>
          <p:cNvPicPr>
            <a:picLocks noChangeAspect="1"/>
          </p:cNvPicPr>
          <p:nvPr/>
        </p:nvPicPr>
        <p:blipFill>
          <a:blip r:embed="rId11"/>
          <a:stretch>
            <a:fillRect/>
          </a:stretch>
        </p:blipFill>
        <p:spPr>
          <a:xfrm>
            <a:off x="2688381" y="2199103"/>
            <a:ext cx="5544324" cy="1533739"/>
          </a:xfrm>
          <a:prstGeom prst="rect">
            <a:avLst/>
          </a:prstGeom>
        </p:spPr>
      </p:pic>
      <p:sp>
        <p:nvSpPr>
          <p:cNvPr id="22" name="TextBox 21">
            <a:extLst>
              <a:ext uri="{FF2B5EF4-FFF2-40B4-BE49-F238E27FC236}">
                <a16:creationId xmlns:a16="http://schemas.microsoft.com/office/drawing/2014/main" id="{5DE96507-2889-70AB-571A-17690F22AE2B}"/>
              </a:ext>
            </a:extLst>
          </p:cNvPr>
          <p:cNvSpPr txBox="1"/>
          <p:nvPr/>
        </p:nvSpPr>
        <p:spPr>
          <a:xfrm>
            <a:off x="5478692" y="3167390"/>
            <a:ext cx="3075835"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kern="100" dirty="0">
                <a:ea typeface="Aptos" panose="020B0004020202020204" pitchFamily="34" charset="0"/>
                <a:cs typeface="Times New Roman" panose="02020603050405020304" pitchFamily="18" charset="0"/>
              </a:rPr>
              <a:t>Pasirinkus bent vieną iš pirmų 3 pasirinkimų, būtina pateikti aprašymą</a:t>
            </a:r>
            <a:endParaRPr lang="en-US" sz="1400" kern="100" dirty="0">
              <a:ea typeface="Aptos" panose="020B0004020202020204" pitchFamily="34" charset="0"/>
              <a:cs typeface="Times New Roman" panose="02020603050405020304" pitchFamily="18" charset="0"/>
            </a:endParaRPr>
          </a:p>
        </p:txBody>
      </p:sp>
      <p:sp>
        <p:nvSpPr>
          <p:cNvPr id="23" name="Oval 3">
            <a:extLst>
              <a:ext uri="{FF2B5EF4-FFF2-40B4-BE49-F238E27FC236}">
                <a16:creationId xmlns:a16="http://schemas.microsoft.com/office/drawing/2014/main" id="{1F8A634E-D49C-8561-AADD-FB988708F764}"/>
              </a:ext>
            </a:extLst>
          </p:cNvPr>
          <p:cNvSpPr/>
          <p:nvPr/>
        </p:nvSpPr>
        <p:spPr>
          <a:xfrm>
            <a:off x="138406" y="17114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24" name="Oval 3">
            <a:extLst>
              <a:ext uri="{FF2B5EF4-FFF2-40B4-BE49-F238E27FC236}">
                <a16:creationId xmlns:a16="http://schemas.microsoft.com/office/drawing/2014/main" id="{A9B50FF0-F268-998B-789A-5E1510F6D29B}"/>
              </a:ext>
            </a:extLst>
          </p:cNvPr>
          <p:cNvSpPr/>
          <p:nvPr/>
        </p:nvSpPr>
        <p:spPr>
          <a:xfrm>
            <a:off x="3080699" y="157537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25" name="Oval 3">
            <a:extLst>
              <a:ext uri="{FF2B5EF4-FFF2-40B4-BE49-F238E27FC236}">
                <a16:creationId xmlns:a16="http://schemas.microsoft.com/office/drawing/2014/main" id="{CD604916-4395-41E1-7128-72DD48A4362C}"/>
              </a:ext>
            </a:extLst>
          </p:cNvPr>
          <p:cNvSpPr/>
          <p:nvPr/>
        </p:nvSpPr>
        <p:spPr>
          <a:xfrm>
            <a:off x="2501229" y="11478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27" name="Oval 3">
            <a:extLst>
              <a:ext uri="{FF2B5EF4-FFF2-40B4-BE49-F238E27FC236}">
                <a16:creationId xmlns:a16="http://schemas.microsoft.com/office/drawing/2014/main" id="{43822813-6C01-1890-0E79-552E5FD6CBEB}"/>
              </a:ext>
            </a:extLst>
          </p:cNvPr>
          <p:cNvSpPr/>
          <p:nvPr/>
        </p:nvSpPr>
        <p:spPr>
          <a:xfrm>
            <a:off x="4662719" y="260045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28" name="Oval 3">
            <a:extLst>
              <a:ext uri="{FF2B5EF4-FFF2-40B4-BE49-F238E27FC236}">
                <a16:creationId xmlns:a16="http://schemas.microsoft.com/office/drawing/2014/main" id="{6348A150-FD24-4E02-C7E5-BAB24F16DADB}"/>
              </a:ext>
            </a:extLst>
          </p:cNvPr>
          <p:cNvSpPr/>
          <p:nvPr/>
        </p:nvSpPr>
        <p:spPr>
          <a:xfrm>
            <a:off x="4672238" y="32241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
        <p:nvSpPr>
          <p:cNvPr id="29" name="TextBox 28">
            <a:extLst>
              <a:ext uri="{FF2B5EF4-FFF2-40B4-BE49-F238E27FC236}">
                <a16:creationId xmlns:a16="http://schemas.microsoft.com/office/drawing/2014/main" id="{D8D82EBC-B0D2-0E0A-4BB6-D45B94001991}"/>
              </a:ext>
            </a:extLst>
          </p:cNvPr>
          <p:cNvSpPr txBox="1"/>
          <p:nvPr/>
        </p:nvSpPr>
        <p:spPr>
          <a:xfrm>
            <a:off x="7600310" y="714981"/>
            <a:ext cx="4180921" cy="1323439"/>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b="1" kern="100" dirty="0">
                <a:solidFill>
                  <a:srgbClr val="C00000"/>
                </a:solidFill>
                <a:ea typeface="Aptos" panose="020B0004020202020204" pitchFamily="34" charset="0"/>
                <a:cs typeface="Times New Roman" panose="02020603050405020304" pitchFamily="18" charset="0"/>
              </a:rPr>
              <a:t>SVARBU</a:t>
            </a:r>
            <a:r>
              <a:rPr lang="en-US" sz="1600" b="1" kern="100" dirty="0">
                <a:solidFill>
                  <a:srgbClr val="C00000"/>
                </a:solidFill>
                <a:ea typeface="Aptos" panose="020B0004020202020204" pitchFamily="34" charset="0"/>
                <a:cs typeface="Times New Roman" panose="02020603050405020304" pitchFamily="18" charset="0"/>
              </a:rPr>
              <a:t>!</a:t>
            </a:r>
            <a:r>
              <a:rPr lang="en-US" sz="1600" kern="100" dirty="0">
                <a:ea typeface="Aptos" panose="020B0004020202020204" pitchFamily="34" charset="0"/>
                <a:cs typeface="Times New Roman" panose="02020603050405020304" pitchFamily="18" charset="0"/>
              </a:rPr>
              <a:t> </a:t>
            </a:r>
            <a:r>
              <a:rPr lang="lt-LT" sz="1600" b="1" kern="100" dirty="0">
                <a:ea typeface="Aptos" panose="020B0004020202020204" pitchFamily="34" charset="0"/>
                <a:cs typeface="Times New Roman" panose="02020603050405020304" pitchFamily="18" charset="0"/>
              </a:rPr>
              <a:t>Jei vykdomas žaliasis pirkimas, neturi būti žymima, kad strateginių viešųjų pirkimų nėra, o žymima Poveikio aplinkai mažinimas, aprašyme nurodant, kad </a:t>
            </a:r>
            <a:r>
              <a:rPr lang="en-US" sz="1600" b="1" kern="100" dirty="0" err="1">
                <a:ea typeface="Aptos" panose="020B0004020202020204" pitchFamily="34" charset="0"/>
                <a:cs typeface="Times New Roman" panose="02020603050405020304" pitchFamily="18" charset="0"/>
              </a:rPr>
              <a:t>vykdomas</a:t>
            </a:r>
            <a:r>
              <a:rPr lang="en-US" sz="1600" b="1" kern="100" dirty="0">
                <a:ea typeface="Aptos" panose="020B0004020202020204" pitchFamily="34" charset="0"/>
                <a:cs typeface="Times New Roman" panose="02020603050405020304" pitchFamily="18" charset="0"/>
              </a:rPr>
              <a:t> </a:t>
            </a:r>
            <a:r>
              <a:rPr lang="lt-LT" sz="1600" b="1" kern="100" dirty="0">
                <a:ea typeface="Aptos" panose="020B0004020202020204" pitchFamily="34" charset="0"/>
                <a:cs typeface="Times New Roman" panose="02020603050405020304" pitchFamily="18" charset="0"/>
              </a:rPr>
              <a:t>žaliasis pirkimas</a:t>
            </a:r>
            <a:r>
              <a:rPr lang="en-US" sz="1600" b="1" kern="100" dirty="0">
                <a:ea typeface="Aptos" panose="020B0004020202020204" pitchFamily="34" charset="0"/>
                <a:cs typeface="Times New Roman" panose="02020603050405020304" pitchFamily="18" charset="0"/>
              </a:rPr>
              <a:t>, </a:t>
            </a:r>
            <a:r>
              <a:rPr lang="en-US" sz="1600" b="1" kern="100" dirty="0" err="1">
                <a:ea typeface="Aptos" panose="020B0004020202020204" pitchFamily="34" charset="0"/>
                <a:cs typeface="Times New Roman" panose="02020603050405020304" pitchFamily="18" charset="0"/>
              </a:rPr>
              <a:t>daugiau</a:t>
            </a:r>
            <a:r>
              <a:rPr lang="en-US" sz="1600" b="1" kern="100" dirty="0">
                <a:ea typeface="Aptos" panose="020B0004020202020204" pitchFamily="34" charset="0"/>
                <a:cs typeface="Times New Roman" panose="02020603050405020304" pitchFamily="18" charset="0"/>
              </a:rPr>
              <a:t> </a:t>
            </a:r>
            <a:r>
              <a:rPr lang="lt-LT" sz="1600" b="1" kern="100" dirty="0">
                <a:ea typeface="Aptos" panose="020B0004020202020204" pitchFamily="34" charset="0"/>
                <a:cs typeface="Times New Roman" panose="02020603050405020304" pitchFamily="18" charset="0"/>
              </a:rPr>
              <a:t>ž</a:t>
            </a:r>
            <a:r>
              <a:rPr lang="en-US" sz="1600" b="1" kern="100" dirty="0">
                <a:ea typeface="Aptos" panose="020B0004020202020204" pitchFamily="34" charset="0"/>
                <a:cs typeface="Times New Roman" panose="02020603050405020304" pitchFamily="18" charset="0"/>
              </a:rPr>
              <a:t>r. 18 </a:t>
            </a:r>
            <a:r>
              <a:rPr lang="en-US" sz="1600" b="1" kern="100" dirty="0" err="1">
                <a:ea typeface="Aptos" panose="020B0004020202020204" pitchFamily="34" charset="0"/>
                <a:cs typeface="Times New Roman" panose="02020603050405020304" pitchFamily="18" charset="0"/>
              </a:rPr>
              <a:t>skaidr</a:t>
            </a:r>
            <a:r>
              <a:rPr lang="lt-LT" sz="1600" b="1" kern="100" dirty="0">
                <a:ea typeface="Aptos" panose="020B0004020202020204" pitchFamily="34" charset="0"/>
                <a:cs typeface="Times New Roman" panose="02020603050405020304" pitchFamily="18" charset="0"/>
              </a:rPr>
              <a:t>ė</a:t>
            </a:r>
            <a:r>
              <a:rPr lang="en-US" sz="1600" b="1" kern="100" dirty="0">
                <a:ea typeface="Aptos" panose="020B0004020202020204" pitchFamily="34" charset="0"/>
                <a:cs typeface="Times New Roman" panose="02020603050405020304" pitchFamily="18" charset="0"/>
              </a:rPr>
              <a:t>je</a:t>
            </a:r>
          </a:p>
        </p:txBody>
      </p:sp>
    </p:spTree>
    <p:extLst>
      <p:ext uri="{BB962C8B-B14F-4D97-AF65-F5344CB8AC3E}">
        <p14:creationId xmlns:p14="http://schemas.microsoft.com/office/powerpoint/2010/main" val="189424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579705" y="65088"/>
            <a:ext cx="10926119" cy="384048"/>
          </a:xfrm>
        </p:spPr>
        <p:txBody>
          <a:bodyPr>
            <a:noAutofit/>
          </a:bodyPr>
          <a:lstStyle/>
          <a:p>
            <a:pPr algn="ctr"/>
            <a:r>
              <a:rPr lang="lt-LT" sz="2000" b="1" dirty="0"/>
              <a:t>Skilties </a:t>
            </a:r>
            <a:r>
              <a:rPr lang="lt-LT" sz="2000" b="1" dirty="0">
                <a:solidFill>
                  <a:srgbClr val="FF0000"/>
                </a:solidFill>
              </a:rPr>
              <a:t>Pirkimo dalis </a:t>
            </a:r>
            <a:r>
              <a:rPr lang="lt-LT" sz="2000" b="1" dirty="0"/>
              <a:t>duomenų grupė </a:t>
            </a:r>
            <a:r>
              <a:rPr lang="lt-LT" sz="2000" b="1" dirty="0">
                <a:solidFill>
                  <a:srgbClr val="FF0000"/>
                </a:solidFill>
              </a:rPr>
              <a:t>Pirkimų procedūros procesas</a:t>
            </a:r>
            <a:r>
              <a:rPr lang="lt-LT" sz="2000" b="1" dirty="0"/>
              <a:t> – </a:t>
            </a:r>
            <a:r>
              <a:rPr lang="lt-LT" sz="2000" b="1" dirty="0">
                <a:solidFill>
                  <a:schemeClr val="accent6">
                    <a:lumMod val="50000"/>
                  </a:schemeClr>
                </a:solidFill>
              </a:rPr>
              <a:t>strateginis pirkimas </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4"/>
          <a:stretch>
            <a:fillRect/>
          </a:stretch>
        </p:blipFill>
        <p:spPr>
          <a:xfrm>
            <a:off x="2944728" y="632395"/>
            <a:ext cx="7621" cy="7621"/>
          </a:xfrm>
          <a:prstGeom prst="rect">
            <a:avLst/>
          </a:prstGeom>
        </p:spPr>
      </p:pic>
      <p:pic>
        <p:nvPicPr>
          <p:cNvPr id="26" name="Paveikslėlis 25">
            <a:extLst>
              <a:ext uri="{FF2B5EF4-FFF2-40B4-BE49-F238E27FC236}">
                <a16:creationId xmlns:a16="http://schemas.microsoft.com/office/drawing/2014/main" id="{DFD7CA0E-EB22-AD2E-1E8C-5F140B67C346}"/>
              </a:ext>
            </a:extLst>
          </p:cNvPr>
          <p:cNvPicPr>
            <a:picLocks noChangeAspect="1"/>
          </p:cNvPicPr>
          <p:nvPr/>
        </p:nvPicPr>
        <p:blipFill>
          <a:blip r:embed="rId5"/>
          <a:stretch>
            <a:fillRect/>
          </a:stretch>
        </p:blipFill>
        <p:spPr>
          <a:xfrm>
            <a:off x="3194590" y="496523"/>
            <a:ext cx="4778154" cy="993492"/>
          </a:xfrm>
          <a:prstGeom prst="rect">
            <a:avLst/>
          </a:prstGeom>
          <a:ln>
            <a:solidFill>
              <a:schemeClr val="accent4">
                <a:lumMod val="75000"/>
              </a:schemeClr>
            </a:solidFill>
          </a:ln>
        </p:spPr>
      </p:pic>
      <p:pic>
        <p:nvPicPr>
          <p:cNvPr id="30" name="Paveikslėlis 29">
            <a:extLst>
              <a:ext uri="{FF2B5EF4-FFF2-40B4-BE49-F238E27FC236}">
                <a16:creationId xmlns:a16="http://schemas.microsoft.com/office/drawing/2014/main" id="{769D3748-5141-299E-17AA-C3356F43F066}"/>
              </a:ext>
            </a:extLst>
          </p:cNvPr>
          <p:cNvPicPr>
            <a:picLocks noChangeAspect="1"/>
          </p:cNvPicPr>
          <p:nvPr/>
        </p:nvPicPr>
        <p:blipFill>
          <a:blip r:embed="rId6"/>
          <a:stretch>
            <a:fillRect/>
          </a:stretch>
        </p:blipFill>
        <p:spPr>
          <a:xfrm>
            <a:off x="7972744" y="503519"/>
            <a:ext cx="1931420" cy="1082313"/>
          </a:xfrm>
          <a:prstGeom prst="rect">
            <a:avLst/>
          </a:prstGeom>
        </p:spPr>
      </p:pic>
      <p:pic>
        <p:nvPicPr>
          <p:cNvPr id="35" name="Paveikslėlis 34" descr="Paveikslėlis, kuriame yra tekstas, ekrano kopija, Šriftas, programinė įranga&#10;&#10;Automatiškai sugeneruotas aprašymas">
            <a:extLst>
              <a:ext uri="{FF2B5EF4-FFF2-40B4-BE49-F238E27FC236}">
                <a16:creationId xmlns:a16="http://schemas.microsoft.com/office/drawing/2014/main" id="{C355D8F3-BE95-C800-5AA7-BF4A0AD260CF}"/>
              </a:ext>
            </a:extLst>
          </p:cNvPr>
          <p:cNvPicPr>
            <a:picLocks noChangeAspect="1"/>
          </p:cNvPicPr>
          <p:nvPr/>
        </p:nvPicPr>
        <p:blipFill>
          <a:blip r:embed="rId7"/>
          <a:stretch>
            <a:fillRect/>
          </a:stretch>
        </p:blipFill>
        <p:spPr>
          <a:xfrm>
            <a:off x="582438" y="2298646"/>
            <a:ext cx="4703344" cy="2347507"/>
          </a:xfrm>
          <a:prstGeom prst="rect">
            <a:avLst/>
          </a:prstGeom>
          <a:ln>
            <a:solidFill>
              <a:schemeClr val="accent4">
                <a:lumMod val="75000"/>
              </a:schemeClr>
            </a:solidFill>
          </a:ln>
        </p:spPr>
      </p:pic>
      <p:sp>
        <p:nvSpPr>
          <p:cNvPr id="7" name="TextBox 6">
            <a:extLst>
              <a:ext uri="{FF2B5EF4-FFF2-40B4-BE49-F238E27FC236}">
                <a16:creationId xmlns:a16="http://schemas.microsoft.com/office/drawing/2014/main" id="{6362506D-2C8B-9613-B89E-2F788D55AFCD}"/>
              </a:ext>
            </a:extLst>
          </p:cNvPr>
          <p:cNvSpPr txBox="1"/>
          <p:nvPr/>
        </p:nvSpPr>
        <p:spPr>
          <a:xfrm>
            <a:off x="762305" y="1780224"/>
            <a:ext cx="4319062" cy="292259"/>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pPr lvl="0">
              <a:lnSpc>
                <a:spcPct val="115000"/>
              </a:lnSpc>
              <a:spcAft>
                <a:spcPts val="800"/>
              </a:spcAft>
            </a:pPr>
            <a:r>
              <a:rPr lang="lt-LT" sz="1200" kern="100" dirty="0">
                <a:effectLst/>
                <a:ea typeface="Aptos" panose="020B0004020202020204" pitchFamily="34" charset="0"/>
                <a:cs typeface="Times New Roman" panose="02020603050405020304" pitchFamily="18" charset="0"/>
              </a:rPr>
              <a:t>2. Jei pasirenkamas </a:t>
            </a:r>
            <a:r>
              <a:rPr lang="lt-LT" sz="1200" b="1" kern="100" dirty="0">
                <a:solidFill>
                  <a:schemeClr val="accent6">
                    <a:lumMod val="75000"/>
                  </a:schemeClr>
                </a:solidFill>
                <a:effectLst/>
                <a:ea typeface="Aptos" panose="020B0004020202020204" pitchFamily="34" charset="0"/>
                <a:cs typeface="Times New Roman" panose="02020603050405020304" pitchFamily="18" charset="0"/>
              </a:rPr>
              <a:t>Poveikio aplinkai mažinimas</a:t>
            </a:r>
            <a:r>
              <a:rPr lang="lt-LT" sz="1200" kern="100" dirty="0">
                <a:effectLst/>
                <a:ea typeface="Aptos" panose="020B0004020202020204" pitchFamily="34" charset="0"/>
                <a:cs typeface="Times New Roman" panose="02020603050405020304" pitchFamily="18" charset="0"/>
              </a:rPr>
              <a:t>, pasirenkama iš:</a:t>
            </a:r>
            <a:endParaRPr lang="en-US" sz="1200" kern="100" dirty="0">
              <a:effectLst/>
              <a:ea typeface="Aptos" panose="020B0004020202020204" pitchFamily="34" charset="0"/>
              <a:cs typeface="Times New Roman" panose="02020603050405020304" pitchFamily="18" charset="0"/>
            </a:endParaRPr>
          </a:p>
        </p:txBody>
      </p:sp>
      <p:pic>
        <p:nvPicPr>
          <p:cNvPr id="9" name="Paveikslėlis 8" descr="Paveikslėlis, kuriame yra tekstas, ekrano kopija, Šriftas, skaičius&#10;&#10;Automatiškai sugeneruotas aprašymas">
            <a:extLst>
              <a:ext uri="{FF2B5EF4-FFF2-40B4-BE49-F238E27FC236}">
                <a16:creationId xmlns:a16="http://schemas.microsoft.com/office/drawing/2014/main" id="{21B98090-E501-9518-AA7E-3078FAD0E985}"/>
              </a:ext>
            </a:extLst>
          </p:cNvPr>
          <p:cNvPicPr>
            <a:picLocks noChangeAspect="1"/>
          </p:cNvPicPr>
          <p:nvPr/>
        </p:nvPicPr>
        <p:blipFill>
          <a:blip r:embed="rId8"/>
          <a:stretch>
            <a:fillRect/>
          </a:stretch>
        </p:blipFill>
        <p:spPr>
          <a:xfrm>
            <a:off x="570164" y="4774125"/>
            <a:ext cx="4703344" cy="1642653"/>
          </a:xfrm>
          <a:prstGeom prst="rect">
            <a:avLst/>
          </a:prstGeom>
          <a:ln>
            <a:solidFill>
              <a:schemeClr val="accent4">
                <a:lumMod val="75000"/>
              </a:schemeClr>
            </a:solidFill>
          </a:ln>
        </p:spPr>
      </p:pic>
      <p:sp>
        <p:nvSpPr>
          <p:cNvPr id="11" name="Stačiakampis 10">
            <a:extLst>
              <a:ext uri="{FF2B5EF4-FFF2-40B4-BE49-F238E27FC236}">
                <a16:creationId xmlns:a16="http://schemas.microsoft.com/office/drawing/2014/main" id="{F58C6C5E-D470-12CC-62B5-298C58294C6F}"/>
              </a:ext>
            </a:extLst>
          </p:cNvPr>
          <p:cNvSpPr/>
          <p:nvPr/>
        </p:nvSpPr>
        <p:spPr>
          <a:xfrm flipV="1">
            <a:off x="570164" y="5182907"/>
            <a:ext cx="1931419" cy="39567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čiakampis 11">
            <a:extLst>
              <a:ext uri="{FF2B5EF4-FFF2-40B4-BE49-F238E27FC236}">
                <a16:creationId xmlns:a16="http://schemas.microsoft.com/office/drawing/2014/main" id="{36F8DB5F-DC2E-B96D-7BB7-90D27657AB1C}"/>
              </a:ext>
            </a:extLst>
          </p:cNvPr>
          <p:cNvSpPr/>
          <p:nvPr/>
        </p:nvSpPr>
        <p:spPr>
          <a:xfrm flipV="1">
            <a:off x="579705" y="2600562"/>
            <a:ext cx="1931419" cy="43140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9E4749A-BA7F-DAB8-033B-8A159A8896D0}"/>
              </a:ext>
            </a:extLst>
          </p:cNvPr>
          <p:cNvSpPr txBox="1"/>
          <p:nvPr/>
        </p:nvSpPr>
        <p:spPr>
          <a:xfrm>
            <a:off x="5730821" y="1739766"/>
            <a:ext cx="5490283" cy="292259"/>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nSpc>
                <a:spcPct val="115000"/>
              </a:lnSpc>
              <a:spcAft>
                <a:spcPts val="800"/>
              </a:spcAft>
            </a:pPr>
            <a:r>
              <a:rPr lang="lt-LT" sz="1200" kern="100" dirty="0">
                <a:effectLst/>
                <a:ea typeface="Aptos" panose="020B0004020202020204" pitchFamily="34" charset="0"/>
                <a:cs typeface="Times New Roman" panose="02020603050405020304" pitchFamily="18" charset="0"/>
              </a:rPr>
              <a:t>3. Jei pasirenkamas </a:t>
            </a:r>
            <a:r>
              <a:rPr lang="lt-LT" sz="1200" b="1" kern="100" dirty="0">
                <a:solidFill>
                  <a:schemeClr val="accent2">
                    <a:lumMod val="50000"/>
                  </a:schemeClr>
                </a:solidFill>
                <a:effectLst/>
                <a:ea typeface="Aptos" panose="020B0004020202020204" pitchFamily="34" charset="0"/>
                <a:cs typeface="Times New Roman" panose="02020603050405020304" pitchFamily="18" charset="0"/>
              </a:rPr>
              <a:t>Socialinių tikslų įgyvendinimas</a:t>
            </a:r>
            <a:r>
              <a:rPr lang="lt-LT" sz="1200" kern="100" dirty="0">
                <a:effectLst/>
                <a:ea typeface="Aptos" panose="020B0004020202020204" pitchFamily="34" charset="0"/>
                <a:cs typeface="Times New Roman" panose="02020603050405020304" pitchFamily="18" charset="0"/>
              </a:rPr>
              <a:t>, pasirenkama iš:</a:t>
            </a:r>
            <a:endParaRPr lang="en-US" sz="1200" kern="100" dirty="0">
              <a:effectLst/>
              <a:ea typeface="Aptos" panose="020B0004020202020204" pitchFamily="34" charset="0"/>
              <a:cs typeface="Times New Roman" panose="02020603050405020304" pitchFamily="18" charset="0"/>
            </a:endParaRPr>
          </a:p>
        </p:txBody>
      </p:sp>
      <p:pic>
        <p:nvPicPr>
          <p:cNvPr id="16" name="Paveikslėlis 15" descr="Paveikslėlis, kuriame yra tekstas, Šriftas, ekrano kopija, skaičius&#10;&#10;Automatiškai sugeneruotas aprašymas">
            <a:extLst>
              <a:ext uri="{FF2B5EF4-FFF2-40B4-BE49-F238E27FC236}">
                <a16:creationId xmlns:a16="http://schemas.microsoft.com/office/drawing/2014/main" id="{A162EAC8-9A32-D0C8-2573-939AD89BD38A}"/>
              </a:ext>
            </a:extLst>
          </p:cNvPr>
          <p:cNvPicPr>
            <a:picLocks noChangeAspect="1"/>
          </p:cNvPicPr>
          <p:nvPr/>
        </p:nvPicPr>
        <p:blipFill>
          <a:blip r:embed="rId9"/>
          <a:stretch>
            <a:fillRect/>
          </a:stretch>
        </p:blipFill>
        <p:spPr>
          <a:xfrm>
            <a:off x="5596542" y="2298646"/>
            <a:ext cx="5943600" cy="1473200"/>
          </a:xfrm>
          <a:prstGeom prst="rect">
            <a:avLst/>
          </a:prstGeom>
          <a:ln>
            <a:solidFill>
              <a:schemeClr val="accent4">
                <a:lumMod val="75000"/>
              </a:schemeClr>
            </a:solidFill>
          </a:ln>
        </p:spPr>
      </p:pic>
      <p:pic>
        <p:nvPicPr>
          <p:cNvPr id="17" name="Paveikslėlis 16" descr="Paveikslėlis, kuriame yra tekstas, Šriftas, programinė įranga, skaičius&#10;&#10;Automatiškai sugeneruotas aprašymas">
            <a:extLst>
              <a:ext uri="{FF2B5EF4-FFF2-40B4-BE49-F238E27FC236}">
                <a16:creationId xmlns:a16="http://schemas.microsoft.com/office/drawing/2014/main" id="{3922D3A5-9528-23AB-1476-1AFA55DA4938}"/>
              </a:ext>
            </a:extLst>
          </p:cNvPr>
          <p:cNvPicPr>
            <a:picLocks noChangeAspect="1"/>
          </p:cNvPicPr>
          <p:nvPr/>
        </p:nvPicPr>
        <p:blipFill>
          <a:blip r:embed="rId10"/>
          <a:stretch>
            <a:fillRect/>
          </a:stretch>
        </p:blipFill>
        <p:spPr>
          <a:xfrm>
            <a:off x="5607263" y="4062856"/>
            <a:ext cx="5943600" cy="2240280"/>
          </a:xfrm>
          <a:prstGeom prst="rect">
            <a:avLst/>
          </a:prstGeom>
          <a:ln>
            <a:solidFill>
              <a:schemeClr val="accent4">
                <a:lumMod val="75000"/>
              </a:schemeClr>
            </a:solidFill>
          </a:ln>
        </p:spPr>
      </p:pic>
      <p:sp>
        <p:nvSpPr>
          <p:cNvPr id="19" name="Stačiakampis 18">
            <a:extLst>
              <a:ext uri="{FF2B5EF4-FFF2-40B4-BE49-F238E27FC236}">
                <a16:creationId xmlns:a16="http://schemas.microsoft.com/office/drawing/2014/main" id="{8FEDC520-B294-8B04-B7ED-CBCB85F3FB85}"/>
              </a:ext>
            </a:extLst>
          </p:cNvPr>
          <p:cNvSpPr/>
          <p:nvPr/>
        </p:nvSpPr>
        <p:spPr>
          <a:xfrm flipV="1">
            <a:off x="5596542" y="2712442"/>
            <a:ext cx="1944385" cy="47350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tačiakampis 20">
            <a:extLst>
              <a:ext uri="{FF2B5EF4-FFF2-40B4-BE49-F238E27FC236}">
                <a16:creationId xmlns:a16="http://schemas.microsoft.com/office/drawing/2014/main" id="{906D2D7F-6FBF-1C85-ABA1-6E1B8C2AD46E}"/>
              </a:ext>
            </a:extLst>
          </p:cNvPr>
          <p:cNvSpPr/>
          <p:nvPr/>
        </p:nvSpPr>
        <p:spPr>
          <a:xfrm flipV="1">
            <a:off x="5607263" y="4383394"/>
            <a:ext cx="1944385" cy="47350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tačiakampis 21">
            <a:extLst>
              <a:ext uri="{FF2B5EF4-FFF2-40B4-BE49-F238E27FC236}">
                <a16:creationId xmlns:a16="http://schemas.microsoft.com/office/drawing/2014/main" id="{37030319-70BD-E66D-274E-ED77B765A4F4}"/>
              </a:ext>
            </a:extLst>
          </p:cNvPr>
          <p:cNvSpPr/>
          <p:nvPr/>
        </p:nvSpPr>
        <p:spPr>
          <a:xfrm flipV="1">
            <a:off x="7972744" y="839351"/>
            <a:ext cx="1931420" cy="173894"/>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tačiakampis 22">
            <a:extLst>
              <a:ext uri="{FF2B5EF4-FFF2-40B4-BE49-F238E27FC236}">
                <a16:creationId xmlns:a16="http://schemas.microsoft.com/office/drawing/2014/main" id="{846BE1C4-5EB7-871B-8B7F-71374C97DD92}"/>
              </a:ext>
            </a:extLst>
          </p:cNvPr>
          <p:cNvSpPr/>
          <p:nvPr/>
        </p:nvSpPr>
        <p:spPr>
          <a:xfrm flipV="1">
            <a:off x="2836041" y="5928561"/>
            <a:ext cx="2421530" cy="291420"/>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tačiakampis 23">
            <a:extLst>
              <a:ext uri="{FF2B5EF4-FFF2-40B4-BE49-F238E27FC236}">
                <a16:creationId xmlns:a16="http://schemas.microsoft.com/office/drawing/2014/main" id="{18D6E4BF-984E-93B6-7DD0-916768358B92}"/>
              </a:ext>
            </a:extLst>
          </p:cNvPr>
          <p:cNvSpPr/>
          <p:nvPr/>
        </p:nvSpPr>
        <p:spPr>
          <a:xfrm flipV="1">
            <a:off x="2655983" y="3247945"/>
            <a:ext cx="411071" cy="255044"/>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čiakampis 24">
            <a:extLst>
              <a:ext uri="{FF2B5EF4-FFF2-40B4-BE49-F238E27FC236}">
                <a16:creationId xmlns:a16="http://schemas.microsoft.com/office/drawing/2014/main" id="{B87A7D3C-8B85-87A2-E6AD-BFE451FDC720}"/>
              </a:ext>
            </a:extLst>
          </p:cNvPr>
          <p:cNvSpPr/>
          <p:nvPr/>
        </p:nvSpPr>
        <p:spPr>
          <a:xfrm flipV="1">
            <a:off x="7972744" y="1077376"/>
            <a:ext cx="1931420" cy="173894"/>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7BB8E27-88B2-0788-93F0-8008B7B347F8}"/>
              </a:ext>
            </a:extLst>
          </p:cNvPr>
          <p:cNvSpPr txBox="1"/>
          <p:nvPr/>
        </p:nvSpPr>
        <p:spPr>
          <a:xfrm>
            <a:off x="591605" y="1364963"/>
            <a:ext cx="2421530" cy="292259"/>
          </a:xfrm>
          <a:prstGeom prst="rect">
            <a:avLst/>
          </a:prstGeom>
          <a:solidFill>
            <a:schemeClr val="accent6">
              <a:lumMod val="60000"/>
              <a:lumOff val="40000"/>
            </a:schemeClr>
          </a:solidFill>
          <a:ln w="28575">
            <a:solidFill>
              <a:srgbClr val="00B050"/>
            </a:solidFill>
          </a:ln>
        </p:spPr>
        <p:txBody>
          <a:bodyPr wrap="square" rtlCol="0">
            <a:spAutoFit/>
          </a:bodyPr>
          <a:lstStyle/>
          <a:p>
            <a:pPr lvl="0">
              <a:lnSpc>
                <a:spcPct val="115000"/>
              </a:lnSpc>
              <a:spcAft>
                <a:spcPts val="800"/>
              </a:spcAft>
            </a:pPr>
            <a:r>
              <a:rPr lang="lt-LT" sz="1200" b="1" kern="100" dirty="0">
                <a:effectLst/>
                <a:ea typeface="Aptos" panose="020B0004020202020204" pitchFamily="34" charset="0"/>
                <a:cs typeface="Times New Roman" panose="02020603050405020304" pitchFamily="18" charset="0"/>
              </a:rPr>
              <a:t>Jei vykdomas žaliasis pirkimas:</a:t>
            </a:r>
            <a:endParaRPr lang="en-US" sz="1200" b="1" kern="100" dirty="0">
              <a:effectLst/>
              <a:ea typeface="Aptos" panose="020B0004020202020204" pitchFamily="34" charset="0"/>
              <a:cs typeface="Times New Roman" panose="02020603050405020304" pitchFamily="18" charset="0"/>
            </a:endParaRPr>
          </a:p>
        </p:txBody>
      </p:sp>
      <p:sp>
        <p:nvSpPr>
          <p:cNvPr id="2" name="Skaidrės numerio vietos rezervavimo ženklas 1">
            <a:extLst>
              <a:ext uri="{FF2B5EF4-FFF2-40B4-BE49-F238E27FC236}">
                <a16:creationId xmlns:a16="http://schemas.microsoft.com/office/drawing/2014/main" id="{F3F933D4-8BAB-6E62-19BA-22EEA704EE4A}"/>
              </a:ext>
            </a:extLst>
          </p:cNvPr>
          <p:cNvSpPr>
            <a:spLocks noGrp="1"/>
          </p:cNvSpPr>
          <p:nvPr>
            <p:ph type="sldNum" sz="quarter" idx="12"/>
          </p:nvPr>
        </p:nvSpPr>
        <p:spPr>
          <a:xfrm>
            <a:off x="9141136" y="6481266"/>
            <a:ext cx="2819400" cy="279512"/>
          </a:xfrm>
        </p:spPr>
        <p:txBody>
          <a:bodyPr/>
          <a:lstStyle/>
          <a:p>
            <a:fld id="{49EC5416-78B8-4F37-B286-A40543F63F6D}" type="slidenum">
              <a:rPr lang="en-US" smtClean="0"/>
              <a:pPr/>
              <a:t>17</a:t>
            </a:fld>
            <a:endParaRPr lang="en-US" dirty="0"/>
          </a:p>
        </p:txBody>
      </p:sp>
      <p:sp>
        <p:nvSpPr>
          <p:cNvPr id="3" name="Stačiakampis 2">
            <a:extLst>
              <a:ext uri="{FF2B5EF4-FFF2-40B4-BE49-F238E27FC236}">
                <a16:creationId xmlns:a16="http://schemas.microsoft.com/office/drawing/2014/main" id="{CE59E5ED-1CDE-E702-2729-CD591FDAE180}"/>
              </a:ext>
            </a:extLst>
          </p:cNvPr>
          <p:cNvSpPr/>
          <p:nvPr/>
        </p:nvSpPr>
        <p:spPr>
          <a:xfrm flipV="1">
            <a:off x="5358022" y="969800"/>
            <a:ext cx="1931420" cy="26485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Tiesioji rodyklės jungtis 31">
            <a:extLst>
              <a:ext uri="{FF2B5EF4-FFF2-40B4-BE49-F238E27FC236}">
                <a16:creationId xmlns:a16="http://schemas.microsoft.com/office/drawing/2014/main" id="{B444C098-7DDD-DA50-F535-82EA538D18C8}"/>
              </a:ext>
            </a:extLst>
          </p:cNvPr>
          <p:cNvCxnSpPr>
            <a:cxnSpLocks/>
          </p:cNvCxnSpPr>
          <p:nvPr/>
        </p:nvCxnSpPr>
        <p:spPr>
          <a:xfrm>
            <a:off x="1527056" y="3062546"/>
            <a:ext cx="1114533" cy="26214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885B5762-7F57-9227-D400-C6B3A8A7E751}"/>
              </a:ext>
            </a:extLst>
          </p:cNvPr>
          <p:cNvCxnSpPr/>
          <p:nvPr/>
        </p:nvCxnSpPr>
        <p:spPr>
          <a:xfrm>
            <a:off x="1535468" y="5595451"/>
            <a:ext cx="1348385" cy="49655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Oval 3">
            <a:extLst>
              <a:ext uri="{FF2B5EF4-FFF2-40B4-BE49-F238E27FC236}">
                <a16:creationId xmlns:a16="http://schemas.microsoft.com/office/drawing/2014/main" id="{A7EA4479-3A68-6254-124B-8B48F3D54A1B}"/>
              </a:ext>
            </a:extLst>
          </p:cNvPr>
          <p:cNvSpPr/>
          <p:nvPr/>
        </p:nvSpPr>
        <p:spPr>
          <a:xfrm>
            <a:off x="279832" y="1791616"/>
            <a:ext cx="388601" cy="292259"/>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43" name="Oval 3">
            <a:extLst>
              <a:ext uri="{FF2B5EF4-FFF2-40B4-BE49-F238E27FC236}">
                <a16:creationId xmlns:a16="http://schemas.microsoft.com/office/drawing/2014/main" id="{57FB2A0F-02DC-12C3-B823-DE9D2491F893}"/>
              </a:ext>
            </a:extLst>
          </p:cNvPr>
          <p:cNvSpPr/>
          <p:nvPr/>
        </p:nvSpPr>
        <p:spPr>
          <a:xfrm>
            <a:off x="85532" y="2647903"/>
            <a:ext cx="388601" cy="292259"/>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44" name="Oval 3">
            <a:extLst>
              <a:ext uri="{FF2B5EF4-FFF2-40B4-BE49-F238E27FC236}">
                <a16:creationId xmlns:a16="http://schemas.microsoft.com/office/drawing/2014/main" id="{C5F4CBCE-0B5E-A996-6388-92576B0E56A2}"/>
              </a:ext>
            </a:extLst>
          </p:cNvPr>
          <p:cNvSpPr/>
          <p:nvPr/>
        </p:nvSpPr>
        <p:spPr>
          <a:xfrm>
            <a:off x="146224" y="5180856"/>
            <a:ext cx="388601" cy="292259"/>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45" name="Oval 3">
            <a:extLst>
              <a:ext uri="{FF2B5EF4-FFF2-40B4-BE49-F238E27FC236}">
                <a16:creationId xmlns:a16="http://schemas.microsoft.com/office/drawing/2014/main" id="{45C19CED-50DE-14EF-F811-3F6F5EEAC76A}"/>
              </a:ext>
            </a:extLst>
          </p:cNvPr>
          <p:cNvSpPr/>
          <p:nvPr/>
        </p:nvSpPr>
        <p:spPr>
          <a:xfrm>
            <a:off x="5308304" y="1762480"/>
            <a:ext cx="379434" cy="292259"/>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46" name="Oval 3">
            <a:extLst>
              <a:ext uri="{FF2B5EF4-FFF2-40B4-BE49-F238E27FC236}">
                <a16:creationId xmlns:a16="http://schemas.microsoft.com/office/drawing/2014/main" id="{3E6FCE5B-BB07-F861-537C-A02B0761C427}"/>
              </a:ext>
            </a:extLst>
          </p:cNvPr>
          <p:cNvSpPr/>
          <p:nvPr/>
        </p:nvSpPr>
        <p:spPr>
          <a:xfrm>
            <a:off x="5299137" y="2793851"/>
            <a:ext cx="388601" cy="292259"/>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47" name="Oval 3">
            <a:extLst>
              <a:ext uri="{FF2B5EF4-FFF2-40B4-BE49-F238E27FC236}">
                <a16:creationId xmlns:a16="http://schemas.microsoft.com/office/drawing/2014/main" id="{D61EF6A6-3990-24DF-DD06-1E87E6A4E7B1}"/>
              </a:ext>
            </a:extLst>
          </p:cNvPr>
          <p:cNvSpPr/>
          <p:nvPr/>
        </p:nvSpPr>
        <p:spPr>
          <a:xfrm>
            <a:off x="5342220" y="4474017"/>
            <a:ext cx="388601" cy="292259"/>
          </a:xfrm>
          <a:prstGeom prst="ellipse">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87782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5AA99-7B9F-77AE-9DAE-0FCC624D72CB}"/>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FCC4AA72-0BE5-A40D-21BD-25B81509D5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0E238CDA-D767-47B1-DEF6-96B5BF894F27}"/>
              </a:ext>
            </a:extLst>
          </p:cNvPr>
          <p:cNvSpPr>
            <a:spLocks noGrp="1"/>
          </p:cNvSpPr>
          <p:nvPr>
            <p:ph type="title"/>
          </p:nvPr>
        </p:nvSpPr>
        <p:spPr>
          <a:xfrm>
            <a:off x="500129" y="152891"/>
            <a:ext cx="11191741" cy="384048"/>
          </a:xfrm>
        </p:spPr>
        <p:txBody>
          <a:bodyPr>
            <a:noAutofit/>
          </a:bodyPr>
          <a:lstStyle/>
          <a:p>
            <a:pPr algn="ctr"/>
            <a:r>
              <a:rPr lang="lt-LT" sz="2000" b="1" dirty="0"/>
              <a:t>Skilties </a:t>
            </a:r>
            <a:r>
              <a:rPr lang="lt-LT" sz="2000" b="1" dirty="0">
                <a:solidFill>
                  <a:srgbClr val="FF0000"/>
                </a:solidFill>
              </a:rPr>
              <a:t>Pirkimo dalis </a:t>
            </a:r>
            <a:r>
              <a:rPr lang="lt-LT" sz="2000" b="1" dirty="0"/>
              <a:t>duomenų grupė </a:t>
            </a:r>
            <a:r>
              <a:rPr lang="lt-LT" sz="2000" b="1" dirty="0">
                <a:solidFill>
                  <a:srgbClr val="FF0000"/>
                </a:solidFill>
              </a:rPr>
              <a:t>Pirkimų procedūros procesas</a:t>
            </a:r>
            <a:r>
              <a:rPr lang="lt-LT" sz="2000" b="1" dirty="0"/>
              <a:t> –</a:t>
            </a:r>
            <a:r>
              <a:rPr lang="lt-LT" sz="2000" b="1" dirty="0">
                <a:solidFill>
                  <a:srgbClr val="FF0000"/>
                </a:solidFill>
              </a:rPr>
              <a:t> </a:t>
            </a:r>
            <a:r>
              <a:rPr lang="lt-LT" sz="2000" b="1" dirty="0">
                <a:solidFill>
                  <a:schemeClr val="accent6">
                    <a:lumMod val="50000"/>
                  </a:schemeClr>
                </a:solidFill>
              </a:rPr>
              <a:t>numatomas galiojimas</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01174EDE-0030-AE29-98D2-FFA75CDCE27B}"/>
              </a:ext>
            </a:extLst>
          </p:cNvPr>
          <p:cNvPicPr>
            <a:picLocks noChangeAspect="1"/>
          </p:cNvPicPr>
          <p:nvPr/>
        </p:nvPicPr>
        <p:blipFill>
          <a:blip r:embed="rId3"/>
          <a:stretch>
            <a:fillRect/>
          </a:stretch>
        </p:blipFill>
        <p:spPr>
          <a:xfrm>
            <a:off x="2944728" y="632395"/>
            <a:ext cx="7621" cy="7621"/>
          </a:xfrm>
          <a:prstGeom prst="rect">
            <a:avLst/>
          </a:prstGeom>
        </p:spPr>
      </p:pic>
      <p:pic>
        <p:nvPicPr>
          <p:cNvPr id="14" name="Paveikslėlis 13">
            <a:extLst>
              <a:ext uri="{FF2B5EF4-FFF2-40B4-BE49-F238E27FC236}">
                <a16:creationId xmlns:a16="http://schemas.microsoft.com/office/drawing/2014/main" id="{1C9FB953-0B26-BF6E-06DA-CD74A1FEEA20}"/>
              </a:ext>
            </a:extLst>
          </p:cNvPr>
          <p:cNvPicPr>
            <a:picLocks noChangeAspect="1"/>
          </p:cNvPicPr>
          <p:nvPr/>
        </p:nvPicPr>
        <p:blipFill>
          <a:blip r:embed="rId4"/>
          <a:stretch>
            <a:fillRect/>
          </a:stretch>
        </p:blipFill>
        <p:spPr>
          <a:xfrm>
            <a:off x="4056629" y="564371"/>
            <a:ext cx="4371058" cy="340772"/>
          </a:xfrm>
          <a:prstGeom prst="rect">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pic>
      <p:sp>
        <p:nvSpPr>
          <p:cNvPr id="2" name="Skaidrės numerio vietos rezervavimo ženklas 1">
            <a:extLst>
              <a:ext uri="{FF2B5EF4-FFF2-40B4-BE49-F238E27FC236}">
                <a16:creationId xmlns:a16="http://schemas.microsoft.com/office/drawing/2014/main" id="{A4B0D2E2-E374-681D-3197-024CBB64D9C7}"/>
              </a:ext>
            </a:extLst>
          </p:cNvPr>
          <p:cNvSpPr>
            <a:spLocks noGrp="1"/>
          </p:cNvSpPr>
          <p:nvPr>
            <p:ph type="sldNum" sz="quarter" idx="12"/>
          </p:nvPr>
        </p:nvSpPr>
        <p:spPr>
          <a:xfrm>
            <a:off x="9284326" y="6392787"/>
            <a:ext cx="2743200" cy="365125"/>
          </a:xfrm>
        </p:spPr>
        <p:txBody>
          <a:bodyPr/>
          <a:lstStyle/>
          <a:p>
            <a:fld id="{49EC5416-78B8-4F37-B286-A40543F63F6D}" type="slidenum">
              <a:rPr lang="en-US" smtClean="0"/>
              <a:pPr/>
              <a:t>18</a:t>
            </a:fld>
            <a:endParaRPr lang="en-US" dirty="0"/>
          </a:p>
        </p:txBody>
      </p:sp>
      <p:sp>
        <p:nvSpPr>
          <p:cNvPr id="9" name="TextBox 8">
            <a:extLst>
              <a:ext uri="{FF2B5EF4-FFF2-40B4-BE49-F238E27FC236}">
                <a16:creationId xmlns:a16="http://schemas.microsoft.com/office/drawing/2014/main" id="{1C6E6F27-F20F-59E9-710F-4D91E10D283C}"/>
              </a:ext>
            </a:extLst>
          </p:cNvPr>
          <p:cNvSpPr txBox="1"/>
          <p:nvPr/>
        </p:nvSpPr>
        <p:spPr>
          <a:xfrm>
            <a:off x="440603" y="4059845"/>
            <a:ext cx="2677216" cy="73866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Sutarties galiojimo trukmė nurodoma skaičiumi ir metais, mėnesiais, savaitėmis ar dienomis</a:t>
            </a:r>
            <a:endParaRPr lang="en-US" sz="1400" dirty="0"/>
          </a:p>
        </p:txBody>
      </p:sp>
      <p:cxnSp>
        <p:nvCxnSpPr>
          <p:cNvPr id="15" name="Tiesioji rodyklės jungtis 14">
            <a:extLst>
              <a:ext uri="{FF2B5EF4-FFF2-40B4-BE49-F238E27FC236}">
                <a16:creationId xmlns:a16="http://schemas.microsoft.com/office/drawing/2014/main" id="{146378FE-F5D4-31B2-23A7-96D785ED6466}"/>
              </a:ext>
            </a:extLst>
          </p:cNvPr>
          <p:cNvCxnSpPr>
            <a:cxnSpLocks/>
          </p:cNvCxnSpPr>
          <p:nvPr/>
        </p:nvCxnSpPr>
        <p:spPr>
          <a:xfrm flipH="1">
            <a:off x="3672657" y="3364385"/>
            <a:ext cx="1667451" cy="60613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Tiesioji rodyklės jungtis 34">
            <a:extLst>
              <a:ext uri="{FF2B5EF4-FFF2-40B4-BE49-F238E27FC236}">
                <a16:creationId xmlns:a16="http://schemas.microsoft.com/office/drawing/2014/main" id="{C0A78D54-6D46-691D-FC53-470FF4BEF762}"/>
              </a:ext>
            </a:extLst>
          </p:cNvPr>
          <p:cNvCxnSpPr>
            <a:cxnSpLocks/>
          </p:cNvCxnSpPr>
          <p:nvPr/>
        </p:nvCxnSpPr>
        <p:spPr>
          <a:xfrm>
            <a:off x="7305039" y="2061415"/>
            <a:ext cx="27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Tiesioji rodyklės jungtis 39">
            <a:extLst>
              <a:ext uri="{FF2B5EF4-FFF2-40B4-BE49-F238E27FC236}">
                <a16:creationId xmlns:a16="http://schemas.microsoft.com/office/drawing/2014/main" id="{D27BAFC2-9A12-5B61-C2ED-ED0663349F07}"/>
              </a:ext>
            </a:extLst>
          </p:cNvPr>
          <p:cNvCxnSpPr>
            <a:cxnSpLocks/>
          </p:cNvCxnSpPr>
          <p:nvPr/>
        </p:nvCxnSpPr>
        <p:spPr>
          <a:xfrm>
            <a:off x="3626083" y="3554189"/>
            <a:ext cx="0" cy="40663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Tiesioji rodyklės jungtis 48">
            <a:extLst>
              <a:ext uri="{FF2B5EF4-FFF2-40B4-BE49-F238E27FC236}">
                <a16:creationId xmlns:a16="http://schemas.microsoft.com/office/drawing/2014/main" id="{9EE28AD6-9614-32DC-43DD-368201CC3AAB}"/>
              </a:ext>
            </a:extLst>
          </p:cNvPr>
          <p:cNvCxnSpPr>
            <a:cxnSpLocks/>
          </p:cNvCxnSpPr>
          <p:nvPr/>
        </p:nvCxnSpPr>
        <p:spPr>
          <a:xfrm flipV="1">
            <a:off x="4742898" y="2113253"/>
            <a:ext cx="578869" cy="9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B1DD930-AEDE-738D-EC75-70532F5E1A95}"/>
              </a:ext>
            </a:extLst>
          </p:cNvPr>
          <p:cNvSpPr txBox="1"/>
          <p:nvPr/>
        </p:nvSpPr>
        <p:spPr>
          <a:xfrm>
            <a:off x="445913" y="5190194"/>
            <a:ext cx="10899415" cy="646331"/>
          </a:xfrm>
          <a:prstGeom prst="rect">
            <a:avLst/>
          </a:prstGeom>
          <a:solidFill>
            <a:schemeClr val="accent2">
              <a:lumMod val="20000"/>
              <a:lumOff val="80000"/>
            </a:schemeClr>
          </a:solidFill>
          <a:ln>
            <a:solidFill>
              <a:srgbClr val="C00000"/>
            </a:solidFill>
          </a:ln>
        </p:spPr>
        <p:txBody>
          <a:bodyPr wrap="square" rtlCol="0">
            <a:spAutoFit/>
          </a:bodyPr>
          <a:lstStyle/>
          <a:p>
            <a:r>
              <a:rPr lang="lt-LT" b="1" dirty="0">
                <a:solidFill>
                  <a:srgbClr val="C00000"/>
                </a:solidFill>
              </a:rPr>
              <a:t>SVARBU</a:t>
            </a:r>
            <a:r>
              <a:rPr lang="en-US" b="1" dirty="0">
                <a:solidFill>
                  <a:srgbClr val="C00000"/>
                </a:solidFill>
              </a:rPr>
              <a:t>!</a:t>
            </a:r>
            <a:r>
              <a:rPr lang="en-US" dirty="0">
                <a:solidFill>
                  <a:srgbClr val="C00000"/>
                </a:solidFill>
              </a:rPr>
              <a:t> </a:t>
            </a:r>
            <a:r>
              <a:rPr lang="lt-LT" b="1" dirty="0"/>
              <a:t>Į sutarties galiojimo trukmę įskaičiuojami visi pratęsimai, pasirinkimo galimybės, galutinio atsiskaitymo terminai. Pirkimo informacijos duomenyse nurodyta sutarties trukmė automatiškai į skelbimą nepersikelia</a:t>
            </a:r>
          </a:p>
        </p:txBody>
      </p:sp>
      <p:pic>
        <p:nvPicPr>
          <p:cNvPr id="21" name="Paveikslėlis 20">
            <a:extLst>
              <a:ext uri="{FF2B5EF4-FFF2-40B4-BE49-F238E27FC236}">
                <a16:creationId xmlns:a16="http://schemas.microsoft.com/office/drawing/2014/main" id="{D485020F-2F90-F005-770A-3A6394A7ACF5}"/>
              </a:ext>
            </a:extLst>
          </p:cNvPr>
          <p:cNvPicPr>
            <a:picLocks noChangeAspect="1"/>
          </p:cNvPicPr>
          <p:nvPr/>
        </p:nvPicPr>
        <p:blipFill>
          <a:blip r:embed="rId5"/>
          <a:stretch>
            <a:fillRect/>
          </a:stretch>
        </p:blipFill>
        <p:spPr>
          <a:xfrm>
            <a:off x="707499" y="479096"/>
            <a:ext cx="2143424" cy="1714739"/>
          </a:xfrm>
          <a:prstGeom prst="rect">
            <a:avLst/>
          </a:prstGeom>
        </p:spPr>
      </p:pic>
      <p:sp>
        <p:nvSpPr>
          <p:cNvPr id="23" name="TextBox 22">
            <a:extLst>
              <a:ext uri="{FF2B5EF4-FFF2-40B4-BE49-F238E27FC236}">
                <a16:creationId xmlns:a16="http://schemas.microsoft.com/office/drawing/2014/main" id="{83CA3A6A-6836-ED43-0250-5A0640287111}"/>
              </a:ext>
            </a:extLst>
          </p:cNvPr>
          <p:cNvSpPr txBox="1"/>
          <p:nvPr/>
        </p:nvSpPr>
        <p:spPr>
          <a:xfrm>
            <a:off x="3189414" y="997557"/>
            <a:ext cx="6105488" cy="58477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lt-LT" sz="1600" b="1" dirty="0">
                <a:solidFill>
                  <a:srgbClr val="C00000"/>
                </a:solidFill>
              </a:rPr>
              <a:t>SVARBU</a:t>
            </a:r>
            <a:r>
              <a:rPr lang="en-US" sz="1600" b="1" dirty="0">
                <a:solidFill>
                  <a:srgbClr val="C00000"/>
                </a:solidFill>
              </a:rPr>
              <a:t>!</a:t>
            </a:r>
            <a:r>
              <a:rPr lang="en-US" sz="1600" dirty="0">
                <a:solidFill>
                  <a:srgbClr val="C00000"/>
                </a:solidFill>
              </a:rPr>
              <a:t> </a:t>
            </a:r>
            <a:r>
              <a:rPr lang="lt-LT" sz="1600" dirty="0"/>
              <a:t>Punktas </a:t>
            </a:r>
            <a:r>
              <a:rPr lang="lt-LT" sz="1600" b="1" dirty="0"/>
              <a:t>Numatomas galiojimas </a:t>
            </a:r>
            <a:r>
              <a:rPr lang="lt-LT" sz="1600" dirty="0"/>
              <a:t>nėra pažymėtas kaip privalomas, tačiau jo neužpildžius, patvirtinant skelbimą rodys klaidą: </a:t>
            </a:r>
          </a:p>
        </p:txBody>
      </p:sp>
      <p:pic>
        <p:nvPicPr>
          <p:cNvPr id="31" name="Paveikslėlis 30">
            <a:extLst>
              <a:ext uri="{FF2B5EF4-FFF2-40B4-BE49-F238E27FC236}">
                <a16:creationId xmlns:a16="http://schemas.microsoft.com/office/drawing/2014/main" id="{D6ABB613-3BE1-366C-BB81-CAA5927EA7B1}"/>
              </a:ext>
            </a:extLst>
          </p:cNvPr>
          <p:cNvPicPr>
            <a:picLocks noChangeAspect="1"/>
          </p:cNvPicPr>
          <p:nvPr/>
        </p:nvPicPr>
        <p:blipFill>
          <a:blip r:embed="rId6"/>
          <a:stretch>
            <a:fillRect/>
          </a:stretch>
        </p:blipFill>
        <p:spPr>
          <a:xfrm>
            <a:off x="3476089" y="1613189"/>
            <a:ext cx="5410955" cy="1171739"/>
          </a:xfrm>
          <a:prstGeom prst="rect">
            <a:avLst/>
          </a:prstGeom>
        </p:spPr>
      </p:pic>
      <p:pic>
        <p:nvPicPr>
          <p:cNvPr id="38" name="Paveikslėlis 37">
            <a:extLst>
              <a:ext uri="{FF2B5EF4-FFF2-40B4-BE49-F238E27FC236}">
                <a16:creationId xmlns:a16="http://schemas.microsoft.com/office/drawing/2014/main" id="{56D8FDBC-2622-F964-0295-3B809FB1D96A}"/>
              </a:ext>
            </a:extLst>
          </p:cNvPr>
          <p:cNvPicPr>
            <a:picLocks noChangeAspect="1"/>
          </p:cNvPicPr>
          <p:nvPr/>
        </p:nvPicPr>
        <p:blipFill>
          <a:blip r:embed="rId7"/>
          <a:stretch>
            <a:fillRect/>
          </a:stretch>
        </p:blipFill>
        <p:spPr>
          <a:xfrm>
            <a:off x="3476089" y="2864664"/>
            <a:ext cx="6287377" cy="1933845"/>
          </a:xfrm>
          <a:prstGeom prst="rect">
            <a:avLst/>
          </a:prstGeom>
        </p:spPr>
      </p:pic>
      <p:cxnSp>
        <p:nvCxnSpPr>
          <p:cNvPr id="42" name="Tiesioji rodyklės jungtis 41">
            <a:extLst>
              <a:ext uri="{FF2B5EF4-FFF2-40B4-BE49-F238E27FC236}">
                <a16:creationId xmlns:a16="http://schemas.microsoft.com/office/drawing/2014/main" id="{6A8C36EB-A17F-7095-355E-5F29D7CB5BDA}"/>
              </a:ext>
            </a:extLst>
          </p:cNvPr>
          <p:cNvCxnSpPr>
            <a:cxnSpLocks/>
          </p:cNvCxnSpPr>
          <p:nvPr/>
        </p:nvCxnSpPr>
        <p:spPr>
          <a:xfrm>
            <a:off x="3117819" y="4536912"/>
            <a:ext cx="438466"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7" name="Stačiakampis 56">
            <a:extLst>
              <a:ext uri="{FF2B5EF4-FFF2-40B4-BE49-F238E27FC236}">
                <a16:creationId xmlns:a16="http://schemas.microsoft.com/office/drawing/2014/main" id="{10A8FED8-3B3B-B2C3-23D7-A937DD501E29}"/>
              </a:ext>
            </a:extLst>
          </p:cNvPr>
          <p:cNvSpPr/>
          <p:nvPr/>
        </p:nvSpPr>
        <p:spPr>
          <a:xfrm flipV="1">
            <a:off x="6194426" y="3644494"/>
            <a:ext cx="1667451" cy="606130"/>
          </a:xfrm>
          <a:prstGeom prst="rect">
            <a:avLst/>
          </a:prstGeom>
          <a:no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EA8D9A42-F315-C729-BB3D-4E35D221825A}"/>
              </a:ext>
            </a:extLst>
          </p:cNvPr>
          <p:cNvSpPr txBox="1"/>
          <p:nvPr/>
        </p:nvSpPr>
        <p:spPr>
          <a:xfrm>
            <a:off x="8905173" y="3133422"/>
            <a:ext cx="2440155" cy="1169551"/>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lt-LT" sz="1400" dirty="0"/>
              <a:t>Sutarties galiojimo trukmė pradžios ir pabaigos datomis nurodoma tik tuo atveju, jei tiksliai žinoma sutarties galiojimo pabaigos data</a:t>
            </a:r>
            <a:endParaRPr lang="en-US" sz="1400" dirty="0"/>
          </a:p>
        </p:txBody>
      </p:sp>
      <p:cxnSp>
        <p:nvCxnSpPr>
          <p:cNvPr id="60" name="Tiesioji rodyklės jungtis 59">
            <a:extLst>
              <a:ext uri="{FF2B5EF4-FFF2-40B4-BE49-F238E27FC236}">
                <a16:creationId xmlns:a16="http://schemas.microsoft.com/office/drawing/2014/main" id="{3F3010E6-17A2-BA48-D7B2-49C15D480BBC}"/>
              </a:ext>
            </a:extLst>
          </p:cNvPr>
          <p:cNvCxnSpPr>
            <a:cxnSpLocks/>
            <a:stCxn id="58" idx="1"/>
            <a:endCxn id="57" idx="3"/>
          </p:cNvCxnSpPr>
          <p:nvPr/>
        </p:nvCxnSpPr>
        <p:spPr>
          <a:xfrm flipH="1">
            <a:off x="7861877" y="3718198"/>
            <a:ext cx="1043296" cy="229361"/>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Oval 3">
            <a:extLst>
              <a:ext uri="{FF2B5EF4-FFF2-40B4-BE49-F238E27FC236}">
                <a16:creationId xmlns:a16="http://schemas.microsoft.com/office/drawing/2014/main" id="{58D7A7ED-BA6F-96A5-2B36-6975D6E45D01}"/>
              </a:ext>
            </a:extLst>
          </p:cNvPr>
          <p:cNvSpPr/>
          <p:nvPr/>
        </p:nvSpPr>
        <p:spPr>
          <a:xfrm>
            <a:off x="257813" y="16773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63" name="Oval 3">
            <a:extLst>
              <a:ext uri="{FF2B5EF4-FFF2-40B4-BE49-F238E27FC236}">
                <a16:creationId xmlns:a16="http://schemas.microsoft.com/office/drawing/2014/main" id="{4BE8C8DB-02CA-215B-4604-07E4A5086AFE}"/>
              </a:ext>
            </a:extLst>
          </p:cNvPr>
          <p:cNvSpPr/>
          <p:nvPr/>
        </p:nvSpPr>
        <p:spPr>
          <a:xfrm>
            <a:off x="3470571" y="5369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64" name="Oval 3">
            <a:extLst>
              <a:ext uri="{FF2B5EF4-FFF2-40B4-BE49-F238E27FC236}">
                <a16:creationId xmlns:a16="http://schemas.microsoft.com/office/drawing/2014/main" id="{35DCC0CC-139A-E039-E926-C579FF6DCB3F}"/>
              </a:ext>
            </a:extLst>
          </p:cNvPr>
          <p:cNvSpPr/>
          <p:nvPr/>
        </p:nvSpPr>
        <p:spPr>
          <a:xfrm>
            <a:off x="2952349" y="283967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66" name="Stačiakampis 65">
            <a:extLst>
              <a:ext uri="{FF2B5EF4-FFF2-40B4-BE49-F238E27FC236}">
                <a16:creationId xmlns:a16="http://schemas.microsoft.com/office/drawing/2014/main" id="{17D09110-D8C7-BB51-41A6-489C31E95C71}"/>
              </a:ext>
            </a:extLst>
          </p:cNvPr>
          <p:cNvSpPr/>
          <p:nvPr/>
        </p:nvSpPr>
        <p:spPr>
          <a:xfrm flipV="1">
            <a:off x="3516737" y="2881536"/>
            <a:ext cx="438466" cy="32819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3">
            <a:extLst>
              <a:ext uri="{FF2B5EF4-FFF2-40B4-BE49-F238E27FC236}">
                <a16:creationId xmlns:a16="http://schemas.microsoft.com/office/drawing/2014/main" id="{11D6D50F-63A7-51C5-C520-B2EE6B86EB7E}"/>
              </a:ext>
            </a:extLst>
          </p:cNvPr>
          <p:cNvSpPr/>
          <p:nvPr/>
        </p:nvSpPr>
        <p:spPr>
          <a:xfrm>
            <a:off x="5653304" y="43303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68" name="TextBox 67">
            <a:extLst>
              <a:ext uri="{FF2B5EF4-FFF2-40B4-BE49-F238E27FC236}">
                <a16:creationId xmlns:a16="http://schemas.microsoft.com/office/drawing/2014/main" id="{5DC7CD25-79E8-33AC-6144-DA186CF58B89}"/>
              </a:ext>
            </a:extLst>
          </p:cNvPr>
          <p:cNvSpPr txBox="1"/>
          <p:nvPr/>
        </p:nvSpPr>
        <p:spPr>
          <a:xfrm>
            <a:off x="5151130" y="3240745"/>
            <a:ext cx="1043296" cy="307777"/>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lt-LT" sz="1400" dirty="0"/>
              <a:t>Nepildoma</a:t>
            </a:r>
            <a:endParaRPr lang="en-US" sz="1400" dirty="0"/>
          </a:p>
        </p:txBody>
      </p:sp>
      <p:pic>
        <p:nvPicPr>
          <p:cNvPr id="70" name="Paveikslėlis 69">
            <a:extLst>
              <a:ext uri="{FF2B5EF4-FFF2-40B4-BE49-F238E27FC236}">
                <a16:creationId xmlns:a16="http://schemas.microsoft.com/office/drawing/2014/main" id="{E7174BC7-A54C-2760-5A76-805215C55E08}"/>
              </a:ext>
            </a:extLst>
          </p:cNvPr>
          <p:cNvPicPr>
            <a:picLocks noChangeAspect="1"/>
          </p:cNvPicPr>
          <p:nvPr/>
        </p:nvPicPr>
        <p:blipFill>
          <a:blip r:embed="rId8"/>
          <a:stretch>
            <a:fillRect/>
          </a:stretch>
        </p:blipFill>
        <p:spPr>
          <a:xfrm>
            <a:off x="9074183" y="4345075"/>
            <a:ext cx="849792" cy="738665"/>
          </a:xfrm>
          <a:prstGeom prst="rect">
            <a:avLst/>
          </a:prstGeom>
          <a:ln>
            <a:solidFill>
              <a:srgbClr val="C00000"/>
            </a:solidFill>
          </a:ln>
        </p:spPr>
      </p:pic>
      <p:sp>
        <p:nvSpPr>
          <p:cNvPr id="71" name="Oval 3">
            <a:extLst>
              <a:ext uri="{FF2B5EF4-FFF2-40B4-BE49-F238E27FC236}">
                <a16:creationId xmlns:a16="http://schemas.microsoft.com/office/drawing/2014/main" id="{066760CB-0C3A-91F0-1205-1FB9FDC28150}"/>
              </a:ext>
            </a:extLst>
          </p:cNvPr>
          <p:cNvSpPr/>
          <p:nvPr/>
        </p:nvSpPr>
        <p:spPr>
          <a:xfrm>
            <a:off x="7830519" y="43409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Tree>
    <p:extLst>
      <p:ext uri="{BB962C8B-B14F-4D97-AF65-F5344CB8AC3E}">
        <p14:creationId xmlns:p14="http://schemas.microsoft.com/office/powerpoint/2010/main" val="214633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2C10C-3CA4-C044-6247-49290AB354CD}"/>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5775A527-C79C-323C-79DE-091F208765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8956AFC8-A84B-54B6-7494-C5E8BC0B8C3C}"/>
              </a:ext>
            </a:extLst>
          </p:cNvPr>
          <p:cNvSpPr>
            <a:spLocks noGrp="1"/>
          </p:cNvSpPr>
          <p:nvPr>
            <p:ph type="title"/>
          </p:nvPr>
        </p:nvSpPr>
        <p:spPr>
          <a:xfrm>
            <a:off x="500129" y="152891"/>
            <a:ext cx="11191741" cy="384048"/>
          </a:xfrm>
        </p:spPr>
        <p:txBody>
          <a:bodyPr>
            <a:noAutofit/>
          </a:bodyPr>
          <a:lstStyle/>
          <a:p>
            <a:pPr algn="ctr"/>
            <a:r>
              <a:rPr lang="lt-LT" sz="2000" b="1" dirty="0"/>
              <a:t>Skilties </a:t>
            </a:r>
            <a:r>
              <a:rPr lang="lt-LT" sz="2000" b="1" dirty="0">
                <a:solidFill>
                  <a:srgbClr val="FF0000"/>
                </a:solidFill>
              </a:rPr>
              <a:t>Pirkimo dalis </a:t>
            </a:r>
            <a:r>
              <a:rPr lang="lt-LT" sz="2000" b="1" dirty="0"/>
              <a:t>duomenų grupė </a:t>
            </a:r>
            <a:r>
              <a:rPr lang="lt-LT" sz="2000" b="1" dirty="0">
                <a:solidFill>
                  <a:srgbClr val="FF0000"/>
                </a:solidFill>
              </a:rPr>
              <a:t>Pirkimų procedūros procesas</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6D441A6-342A-F620-A907-CA2008155DC5}"/>
              </a:ext>
            </a:extLst>
          </p:cNvPr>
          <p:cNvPicPr>
            <a:picLocks noChangeAspect="1"/>
          </p:cNvPicPr>
          <p:nvPr/>
        </p:nvPicPr>
        <p:blipFill>
          <a:blip r:embed="rId3"/>
          <a:stretch>
            <a:fillRect/>
          </a:stretch>
        </p:blipFill>
        <p:spPr>
          <a:xfrm>
            <a:off x="2944728" y="632395"/>
            <a:ext cx="7621" cy="7621"/>
          </a:xfrm>
          <a:prstGeom prst="rect">
            <a:avLst/>
          </a:prstGeom>
        </p:spPr>
      </p:pic>
      <p:pic>
        <p:nvPicPr>
          <p:cNvPr id="14" name="Paveikslėlis 13">
            <a:extLst>
              <a:ext uri="{FF2B5EF4-FFF2-40B4-BE49-F238E27FC236}">
                <a16:creationId xmlns:a16="http://schemas.microsoft.com/office/drawing/2014/main" id="{460E4137-644B-0853-4FF2-86582F855F71}"/>
              </a:ext>
            </a:extLst>
          </p:cNvPr>
          <p:cNvPicPr>
            <a:picLocks noChangeAspect="1"/>
          </p:cNvPicPr>
          <p:nvPr/>
        </p:nvPicPr>
        <p:blipFill>
          <a:blip r:embed="rId4"/>
          <a:stretch>
            <a:fillRect/>
          </a:stretch>
        </p:blipFill>
        <p:spPr>
          <a:xfrm>
            <a:off x="4056629" y="564371"/>
            <a:ext cx="4371058" cy="340772"/>
          </a:xfrm>
          <a:prstGeom prst="rect">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pic>
      <p:sp>
        <p:nvSpPr>
          <p:cNvPr id="2" name="Skaidrės numerio vietos rezervavimo ženklas 1">
            <a:extLst>
              <a:ext uri="{FF2B5EF4-FFF2-40B4-BE49-F238E27FC236}">
                <a16:creationId xmlns:a16="http://schemas.microsoft.com/office/drawing/2014/main" id="{B50FCADB-DDCC-0591-05DA-A3F959D3AB61}"/>
              </a:ext>
            </a:extLst>
          </p:cNvPr>
          <p:cNvSpPr>
            <a:spLocks noGrp="1"/>
          </p:cNvSpPr>
          <p:nvPr>
            <p:ph type="sldNum" sz="quarter" idx="12"/>
          </p:nvPr>
        </p:nvSpPr>
        <p:spPr>
          <a:xfrm>
            <a:off x="9284326" y="6392787"/>
            <a:ext cx="2743200" cy="365125"/>
          </a:xfrm>
        </p:spPr>
        <p:txBody>
          <a:bodyPr/>
          <a:lstStyle/>
          <a:p>
            <a:fld id="{49EC5416-78B8-4F37-B286-A40543F63F6D}" type="slidenum">
              <a:rPr lang="en-US" smtClean="0"/>
              <a:pPr/>
              <a:t>19</a:t>
            </a:fld>
            <a:endParaRPr lang="en-US" dirty="0"/>
          </a:p>
        </p:txBody>
      </p:sp>
      <p:cxnSp>
        <p:nvCxnSpPr>
          <p:cNvPr id="35" name="Tiesioji rodyklės jungtis 34">
            <a:extLst>
              <a:ext uri="{FF2B5EF4-FFF2-40B4-BE49-F238E27FC236}">
                <a16:creationId xmlns:a16="http://schemas.microsoft.com/office/drawing/2014/main" id="{EE669495-DCB2-3B03-467E-314D205DB1FE}"/>
              </a:ext>
            </a:extLst>
          </p:cNvPr>
          <p:cNvCxnSpPr>
            <a:cxnSpLocks/>
          </p:cNvCxnSpPr>
          <p:nvPr/>
        </p:nvCxnSpPr>
        <p:spPr>
          <a:xfrm>
            <a:off x="7305039" y="2061415"/>
            <a:ext cx="27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Tiesioji rodyklės jungtis 48">
            <a:extLst>
              <a:ext uri="{FF2B5EF4-FFF2-40B4-BE49-F238E27FC236}">
                <a16:creationId xmlns:a16="http://schemas.microsoft.com/office/drawing/2014/main" id="{83FAA12D-F68C-F962-0A10-32DE5D47ACB4}"/>
              </a:ext>
            </a:extLst>
          </p:cNvPr>
          <p:cNvCxnSpPr>
            <a:cxnSpLocks/>
          </p:cNvCxnSpPr>
          <p:nvPr/>
        </p:nvCxnSpPr>
        <p:spPr>
          <a:xfrm flipV="1">
            <a:off x="4742898" y="2113253"/>
            <a:ext cx="578869" cy="9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aveikslėlis 20">
            <a:extLst>
              <a:ext uri="{FF2B5EF4-FFF2-40B4-BE49-F238E27FC236}">
                <a16:creationId xmlns:a16="http://schemas.microsoft.com/office/drawing/2014/main" id="{96102AF5-F34F-FB3A-5F74-51C7AEF7F2FB}"/>
              </a:ext>
            </a:extLst>
          </p:cNvPr>
          <p:cNvPicPr>
            <a:picLocks noChangeAspect="1"/>
          </p:cNvPicPr>
          <p:nvPr/>
        </p:nvPicPr>
        <p:blipFill>
          <a:blip r:embed="rId5"/>
          <a:stretch>
            <a:fillRect/>
          </a:stretch>
        </p:blipFill>
        <p:spPr>
          <a:xfrm>
            <a:off x="707499" y="479096"/>
            <a:ext cx="2143424" cy="1714739"/>
          </a:xfrm>
          <a:prstGeom prst="rect">
            <a:avLst/>
          </a:prstGeom>
        </p:spPr>
      </p:pic>
      <p:cxnSp>
        <p:nvCxnSpPr>
          <p:cNvPr id="42" name="Tiesioji rodyklės jungtis 41">
            <a:extLst>
              <a:ext uri="{FF2B5EF4-FFF2-40B4-BE49-F238E27FC236}">
                <a16:creationId xmlns:a16="http://schemas.microsoft.com/office/drawing/2014/main" id="{73E5DC24-FCD4-9615-EC12-78AA2A0E7116}"/>
              </a:ext>
            </a:extLst>
          </p:cNvPr>
          <p:cNvCxnSpPr>
            <a:cxnSpLocks/>
          </p:cNvCxnSpPr>
          <p:nvPr/>
        </p:nvCxnSpPr>
        <p:spPr>
          <a:xfrm>
            <a:off x="3117819" y="4536912"/>
            <a:ext cx="438466"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2" name="Oval 3">
            <a:extLst>
              <a:ext uri="{FF2B5EF4-FFF2-40B4-BE49-F238E27FC236}">
                <a16:creationId xmlns:a16="http://schemas.microsoft.com/office/drawing/2014/main" id="{932565CA-F4D5-FBF0-9B12-D7D0A0057520}"/>
              </a:ext>
            </a:extLst>
          </p:cNvPr>
          <p:cNvSpPr/>
          <p:nvPr/>
        </p:nvSpPr>
        <p:spPr>
          <a:xfrm>
            <a:off x="257813" y="16773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63" name="Oval 3">
            <a:extLst>
              <a:ext uri="{FF2B5EF4-FFF2-40B4-BE49-F238E27FC236}">
                <a16:creationId xmlns:a16="http://schemas.microsoft.com/office/drawing/2014/main" id="{2B6F35B7-42F5-19B8-CE20-467F744D4588}"/>
              </a:ext>
            </a:extLst>
          </p:cNvPr>
          <p:cNvSpPr/>
          <p:nvPr/>
        </p:nvSpPr>
        <p:spPr>
          <a:xfrm>
            <a:off x="3470571" y="5369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64" name="Oval 3">
            <a:extLst>
              <a:ext uri="{FF2B5EF4-FFF2-40B4-BE49-F238E27FC236}">
                <a16:creationId xmlns:a16="http://schemas.microsoft.com/office/drawing/2014/main" id="{C7D59C82-538D-7F3A-19F6-1E3B34FADB7D}"/>
              </a:ext>
            </a:extLst>
          </p:cNvPr>
          <p:cNvSpPr/>
          <p:nvPr/>
        </p:nvSpPr>
        <p:spPr>
          <a:xfrm>
            <a:off x="2985939" y="107735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67" name="Oval 3">
            <a:extLst>
              <a:ext uri="{FF2B5EF4-FFF2-40B4-BE49-F238E27FC236}">
                <a16:creationId xmlns:a16="http://schemas.microsoft.com/office/drawing/2014/main" id="{DEA2B550-EC4B-76BC-F341-38DDEA6088D4}"/>
              </a:ext>
            </a:extLst>
          </p:cNvPr>
          <p:cNvSpPr/>
          <p:nvPr/>
        </p:nvSpPr>
        <p:spPr>
          <a:xfrm>
            <a:off x="2239667" y="35326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pic>
        <p:nvPicPr>
          <p:cNvPr id="4" name="Paveikslėlis 3">
            <a:extLst>
              <a:ext uri="{FF2B5EF4-FFF2-40B4-BE49-F238E27FC236}">
                <a16:creationId xmlns:a16="http://schemas.microsoft.com/office/drawing/2014/main" id="{76BB5EEE-4BC1-1BCB-CB0F-9267117C7685}"/>
              </a:ext>
            </a:extLst>
          </p:cNvPr>
          <p:cNvPicPr>
            <a:picLocks noChangeAspect="1"/>
          </p:cNvPicPr>
          <p:nvPr/>
        </p:nvPicPr>
        <p:blipFill>
          <a:blip r:embed="rId6"/>
          <a:stretch>
            <a:fillRect/>
          </a:stretch>
        </p:blipFill>
        <p:spPr>
          <a:xfrm>
            <a:off x="3481021" y="1066227"/>
            <a:ext cx="5229955" cy="1543265"/>
          </a:xfrm>
          <a:prstGeom prst="rect">
            <a:avLst/>
          </a:prstGeom>
        </p:spPr>
      </p:pic>
      <p:sp>
        <p:nvSpPr>
          <p:cNvPr id="6" name="TextBox 5">
            <a:extLst>
              <a:ext uri="{FF2B5EF4-FFF2-40B4-BE49-F238E27FC236}">
                <a16:creationId xmlns:a16="http://schemas.microsoft.com/office/drawing/2014/main" id="{AFB6FC0E-A18A-693F-9F44-E084C2B07760}"/>
              </a:ext>
            </a:extLst>
          </p:cNvPr>
          <p:cNvSpPr txBox="1"/>
          <p:nvPr/>
        </p:nvSpPr>
        <p:spPr>
          <a:xfrm>
            <a:off x="7443353" y="1461405"/>
            <a:ext cx="2555754"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Sutarties vykdymo vieta pildoma kaip parodyta 14 skaidrėje </a:t>
            </a:r>
            <a:endParaRPr lang="en-US" sz="1400" dirty="0"/>
          </a:p>
        </p:txBody>
      </p:sp>
      <p:pic>
        <p:nvPicPr>
          <p:cNvPr id="11" name="Paveikslėlis 10">
            <a:extLst>
              <a:ext uri="{FF2B5EF4-FFF2-40B4-BE49-F238E27FC236}">
                <a16:creationId xmlns:a16="http://schemas.microsoft.com/office/drawing/2014/main" id="{ECA1E26A-5025-CC72-89E9-E2F5FFC307A2}"/>
              </a:ext>
            </a:extLst>
          </p:cNvPr>
          <p:cNvPicPr>
            <a:picLocks noChangeAspect="1"/>
          </p:cNvPicPr>
          <p:nvPr/>
        </p:nvPicPr>
        <p:blipFill>
          <a:blip r:embed="rId7"/>
          <a:stretch>
            <a:fillRect/>
          </a:stretch>
        </p:blipFill>
        <p:spPr>
          <a:xfrm>
            <a:off x="2747494" y="3532611"/>
            <a:ext cx="5963482" cy="1143160"/>
          </a:xfrm>
          <a:prstGeom prst="rect">
            <a:avLst/>
          </a:prstGeom>
        </p:spPr>
      </p:pic>
      <p:sp>
        <p:nvSpPr>
          <p:cNvPr id="12" name="TextBox 11">
            <a:extLst>
              <a:ext uri="{FF2B5EF4-FFF2-40B4-BE49-F238E27FC236}">
                <a16:creationId xmlns:a16="http://schemas.microsoft.com/office/drawing/2014/main" id="{C86A1817-BB37-FEFC-40AA-6679EF8A0391}"/>
              </a:ext>
            </a:extLst>
          </p:cNvPr>
          <p:cNvSpPr txBox="1"/>
          <p:nvPr/>
        </p:nvSpPr>
        <p:spPr>
          <a:xfrm>
            <a:off x="1311357" y="2932600"/>
            <a:ext cx="9168526"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Jei pirkimo informacijoje pažymėta                                                                                                                                                    , skelbime privaloma pasirinkti ES fondą ir galima pateikti turimą informaciją apie projektą, priemonę ar pan.</a:t>
            </a:r>
            <a:endParaRPr lang="en-US" sz="1400" dirty="0"/>
          </a:p>
        </p:txBody>
      </p:sp>
      <p:pic>
        <p:nvPicPr>
          <p:cNvPr id="17" name="Paveikslėlis 16">
            <a:extLst>
              <a:ext uri="{FF2B5EF4-FFF2-40B4-BE49-F238E27FC236}">
                <a16:creationId xmlns:a16="http://schemas.microsoft.com/office/drawing/2014/main" id="{E43A0874-8AB3-F77B-466A-FAA3AF0C7640}"/>
              </a:ext>
            </a:extLst>
          </p:cNvPr>
          <p:cNvPicPr>
            <a:picLocks noChangeAspect="1"/>
          </p:cNvPicPr>
          <p:nvPr/>
        </p:nvPicPr>
        <p:blipFill>
          <a:blip r:embed="rId8"/>
          <a:stretch>
            <a:fillRect/>
          </a:stretch>
        </p:blipFill>
        <p:spPr>
          <a:xfrm>
            <a:off x="4056629" y="2970812"/>
            <a:ext cx="5655270" cy="231352"/>
          </a:xfrm>
          <a:prstGeom prst="rect">
            <a:avLst/>
          </a:prstGeom>
        </p:spPr>
      </p:pic>
      <p:sp>
        <p:nvSpPr>
          <p:cNvPr id="18" name="Stačiakampis 17">
            <a:extLst>
              <a:ext uri="{FF2B5EF4-FFF2-40B4-BE49-F238E27FC236}">
                <a16:creationId xmlns:a16="http://schemas.microsoft.com/office/drawing/2014/main" id="{72497ADE-B25B-E646-433C-DAFD27B366F1}"/>
              </a:ext>
            </a:extLst>
          </p:cNvPr>
          <p:cNvSpPr/>
          <p:nvPr/>
        </p:nvSpPr>
        <p:spPr>
          <a:xfrm flipV="1">
            <a:off x="8957982" y="2932600"/>
            <a:ext cx="438466" cy="32819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aveikslėlis 19">
            <a:extLst>
              <a:ext uri="{FF2B5EF4-FFF2-40B4-BE49-F238E27FC236}">
                <a16:creationId xmlns:a16="http://schemas.microsoft.com/office/drawing/2014/main" id="{E19ACF74-B1C0-4F32-67C6-E69B51CBBF68}"/>
              </a:ext>
            </a:extLst>
          </p:cNvPr>
          <p:cNvPicPr>
            <a:picLocks noChangeAspect="1"/>
          </p:cNvPicPr>
          <p:nvPr/>
        </p:nvPicPr>
        <p:blipFill>
          <a:blip r:embed="rId9"/>
          <a:stretch>
            <a:fillRect/>
          </a:stretch>
        </p:blipFill>
        <p:spPr>
          <a:xfrm>
            <a:off x="2770689" y="4354000"/>
            <a:ext cx="5963482" cy="759412"/>
          </a:xfrm>
          <a:prstGeom prst="rect">
            <a:avLst/>
          </a:prstGeom>
        </p:spPr>
      </p:pic>
      <p:sp>
        <p:nvSpPr>
          <p:cNvPr id="24" name="Stačiakampis 23">
            <a:extLst>
              <a:ext uri="{FF2B5EF4-FFF2-40B4-BE49-F238E27FC236}">
                <a16:creationId xmlns:a16="http://schemas.microsoft.com/office/drawing/2014/main" id="{E4CC3228-0B83-DD04-C1DB-515C2B846CC7}"/>
              </a:ext>
            </a:extLst>
          </p:cNvPr>
          <p:cNvSpPr/>
          <p:nvPr/>
        </p:nvSpPr>
        <p:spPr>
          <a:xfrm flipV="1">
            <a:off x="5971822" y="4711807"/>
            <a:ext cx="2739154" cy="293345"/>
          </a:xfrm>
          <a:prstGeom prst="rect">
            <a:avLst/>
          </a:prstGeom>
          <a:noFill/>
          <a:ln w="127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105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203543" y="405656"/>
            <a:ext cx="9346347" cy="6452344"/>
          </a:xfrm>
          <a:prstGeom prst="rect">
            <a:avLst/>
          </a:prstGeom>
        </p:spPr>
        <p:txBody>
          <a:bodyPr wrap="square" lIns="91440" tIns="45720" rIns="91440" bIns="45720" anchor="t">
            <a:spAutoFit/>
          </a:bodyPr>
          <a:lstStyle/>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 Informacija dėl iš senos CVP IS perkeltų pirkimų į naują CVP IS skelbimų apie pirkimą pildymą</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 Skelbimas ir pirkimo dokumentai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5. Bendra Skelbimų lango informacija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6. Skelbimo formos pasirinkimas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 Skelbimo metaduomenys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8. Skelbimo formose naudojami sutartiniai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ž</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enklai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9.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Organizacijos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bendra informacija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10.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Organizacijos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pildymas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11. Skiltis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Susitarian</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č</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ioji </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š</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alis ir paslaug</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teik</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jas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12. Skil</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č</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ra</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ir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 (bendra informacija)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13.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ra</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Tikslas</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numatoma vert</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14.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ra</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Tikslas</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sutarties vykdymo vieta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ra</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ės</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s</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ą</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lygos, Pirkimo dalių paskirstymas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16.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procesas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strateginis pirkimas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inovatyvus pirkimas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17.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procesas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strateginis pirkimas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ž</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aliasis pirkimas, socialiniai tikslai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18.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procesas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numatomas galiojimas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19. Skilties </a:t>
            </a:r>
            <a:r>
              <a:rPr lang="lt-LT" sz="12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Pirkimo dalis </a:t>
            </a: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duomen</a:t>
            </a:r>
            <a:r>
              <a:rPr lang="lt-LT"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ų</a:t>
            </a: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grup</a:t>
            </a:r>
            <a:r>
              <a:rPr lang="lt-LT"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ė</a:t>
            </a: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a:t>
            </a:r>
            <a:r>
              <a:rPr lang="lt-LT" sz="12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Pirkim</a:t>
            </a:r>
            <a:r>
              <a:rPr lang="lt-LT"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ų</a:t>
            </a:r>
            <a:r>
              <a:rPr lang="lt-LT" sz="12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proced</a:t>
            </a:r>
            <a:r>
              <a:rPr lang="lt-LT"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ū</a:t>
            </a:r>
            <a:r>
              <a:rPr lang="lt-LT" sz="12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ros procesas</a:t>
            </a:r>
            <a:endPar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pP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20</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Skilties </a:t>
            </a:r>
            <a:r>
              <a:rPr lang="lt-LT" sz="12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Pirkimo dalis </a:t>
            </a: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duomen</a:t>
            </a:r>
            <a:r>
              <a:rPr lang="lt-LT"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ų</a:t>
            </a: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grup</a:t>
            </a:r>
            <a:r>
              <a:rPr lang="lt-LT"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ė</a:t>
            </a: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a:t>
            </a:r>
            <a:r>
              <a:rPr lang="lt-LT" sz="12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Pirkim</a:t>
            </a:r>
            <a:r>
              <a:rPr lang="lt-LT"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ų</a:t>
            </a:r>
            <a:r>
              <a:rPr lang="lt-LT" sz="12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proced</a:t>
            </a:r>
            <a:r>
              <a:rPr lang="lt-LT"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ū</a:t>
            </a:r>
            <a:r>
              <a:rPr lang="lt-LT" sz="12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ros s</a:t>
            </a:r>
            <a:r>
              <a:rPr lang="lt-LT"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ą</a:t>
            </a:r>
            <a:r>
              <a:rPr lang="lt-LT" sz="12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lygos </a:t>
            </a:r>
            <a:r>
              <a:rPr lang="lt-LT"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kandidatai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21.</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s</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ą</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lygos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a:t>
            </a: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2</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proced</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ū</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ros s</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ą</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lygos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a:t>
            </a: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3</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Informacija apie pateikim</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ą</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a:t>
            </a: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4</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Skilties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Pirkimo dalis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duomen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ų</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grup</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ė</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Peržiūra</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25. Papildomi privalomi laukai komunaliniam sektoriui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26. Papildomi privalomi laukai gynybos sektoriui (tarptautinio pirkimo atveju)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27.</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Informacija dėl privalomų skelbimo apie projekto konkursą laukų</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28. Papildomi privalomi laukai perkant socialines paslaugas (</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Paprastesnis re</a:t>
            </a:r>
            <a:r>
              <a:rPr lang="lt-LT"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ž</a:t>
            </a:r>
            <a:r>
              <a:rPr lang="lt-LT" sz="12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imas</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29. Papildomi privalomi laukai, kai pirkimas skaidomas </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į</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pirkimo dalis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30</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Skelbimo patvirtinimas prie</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š</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š</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siun</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č</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iant skelbti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31. Skelbimo i</a:t>
            </a:r>
            <a:r>
              <a:rPr lang="lt-LT"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š</a:t>
            </a:r>
            <a:r>
              <a:rPr lang="lt-LT" sz="1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siuntimas skelbti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Skaidrės numerio vietos rezervavimo ženklas 1">
            <a:extLst>
              <a:ext uri="{FF2B5EF4-FFF2-40B4-BE49-F238E27FC236}">
                <a16:creationId xmlns:a16="http://schemas.microsoft.com/office/drawing/2014/main" id="{F188B55D-E636-93FD-8985-155BAECDFF68}"/>
              </a:ext>
            </a:extLst>
          </p:cNvPr>
          <p:cNvSpPr>
            <a:spLocks noGrp="1"/>
          </p:cNvSpPr>
          <p:nvPr>
            <p:ph type="sldNum" sz="quarter" idx="12"/>
          </p:nvPr>
        </p:nvSpPr>
        <p:spPr>
          <a:xfrm>
            <a:off x="9126967" y="6410138"/>
            <a:ext cx="2743200" cy="365125"/>
          </a:xfrm>
        </p:spPr>
        <p:txBody>
          <a:bodyPr/>
          <a:lstStyle/>
          <a:p>
            <a:fld id="{49EC5416-78B8-4F37-B286-A40543F63F6D}" type="slidenum">
              <a:rPr lang="en-US" smtClean="0"/>
              <a:pPr/>
              <a:t>2</a:t>
            </a:fld>
            <a:endParaRPr lang="en-US" dirty="0"/>
          </a:p>
        </p:txBody>
      </p:sp>
      <p:sp>
        <p:nvSpPr>
          <p:cNvPr id="3" name="TextBox 2">
            <a:extLst>
              <a:ext uri="{FF2B5EF4-FFF2-40B4-BE49-F238E27FC236}">
                <a16:creationId xmlns:a16="http://schemas.microsoft.com/office/drawing/2014/main" id="{5E876234-BE11-014B-6DB4-349B1C84BD7B}"/>
              </a:ext>
            </a:extLst>
          </p:cNvPr>
          <p:cNvSpPr txBox="1"/>
          <p:nvPr/>
        </p:nvSpPr>
        <p:spPr>
          <a:xfrm>
            <a:off x="5176389" y="151092"/>
            <a:ext cx="1839221" cy="400110"/>
          </a:xfrm>
          <a:prstGeom prst="rect">
            <a:avLst/>
          </a:prstGeom>
          <a:noFill/>
        </p:spPr>
        <p:txBody>
          <a:bodyPr wrap="none" rtlCol="0">
            <a:spAutoFit/>
          </a:bodyPr>
          <a:lstStyle/>
          <a:p>
            <a:r>
              <a:rPr lang="lt-LT" sz="2000" b="1" dirty="0"/>
              <a:t>Skaidrių turinys</a:t>
            </a:r>
            <a:endParaRPr lang="en-US" sz="2000" b="1" dirty="0"/>
          </a:p>
        </p:txBody>
      </p:sp>
    </p:spTree>
    <p:extLst>
      <p:ext uri="{BB962C8B-B14F-4D97-AF65-F5344CB8AC3E}">
        <p14:creationId xmlns:p14="http://schemas.microsoft.com/office/powerpoint/2010/main" val="3796762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4468D-1E45-C13C-FE78-A62F7F65A255}"/>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27FDE049-A062-32E7-DCC9-2BD3550C2A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931AC931-2698-0B0F-EDB8-642DA9AC2B4B}"/>
              </a:ext>
            </a:extLst>
          </p:cNvPr>
          <p:cNvSpPr>
            <a:spLocks noGrp="1"/>
          </p:cNvSpPr>
          <p:nvPr>
            <p:ph type="title"/>
          </p:nvPr>
        </p:nvSpPr>
        <p:spPr>
          <a:xfrm>
            <a:off x="500129" y="152891"/>
            <a:ext cx="11191741" cy="384048"/>
          </a:xfrm>
        </p:spPr>
        <p:txBody>
          <a:bodyPr>
            <a:noAutofit/>
          </a:bodyPr>
          <a:lstStyle/>
          <a:p>
            <a:pPr algn="ctr"/>
            <a:r>
              <a:rPr lang="lt-LT" sz="2000" b="1" dirty="0"/>
              <a:t>Skilties </a:t>
            </a:r>
            <a:r>
              <a:rPr lang="lt-LT" sz="2000" b="1" dirty="0">
                <a:solidFill>
                  <a:srgbClr val="FF0000"/>
                </a:solidFill>
              </a:rPr>
              <a:t>Pirkimo dalis </a:t>
            </a:r>
            <a:r>
              <a:rPr lang="lt-LT" sz="2000" b="1" dirty="0"/>
              <a:t>duomenų grupė </a:t>
            </a:r>
            <a:r>
              <a:rPr lang="lt-LT" sz="2000" b="1" dirty="0">
                <a:solidFill>
                  <a:srgbClr val="FF0000"/>
                </a:solidFill>
              </a:rPr>
              <a:t>Pirkimų procedūros sąlygos</a:t>
            </a:r>
            <a:r>
              <a:rPr lang="lt-LT" sz="2000" b="1" dirty="0"/>
              <a:t> –</a:t>
            </a:r>
            <a:r>
              <a:rPr lang="lt-LT" sz="2000" b="1" dirty="0">
                <a:solidFill>
                  <a:srgbClr val="FF0000"/>
                </a:solidFill>
              </a:rPr>
              <a:t> </a:t>
            </a:r>
            <a:r>
              <a:rPr lang="lt-LT" sz="2000" b="1" dirty="0">
                <a:solidFill>
                  <a:schemeClr val="accent6">
                    <a:lumMod val="50000"/>
                  </a:schemeClr>
                </a:solidFill>
              </a:rPr>
              <a:t>Kandidatai</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0A7A94F8-80FF-3387-E12C-D277D83809AA}"/>
              </a:ext>
            </a:extLst>
          </p:cNvPr>
          <p:cNvPicPr>
            <a:picLocks noChangeAspect="1"/>
          </p:cNvPicPr>
          <p:nvPr/>
        </p:nvPicPr>
        <p:blipFill>
          <a:blip r:embed="rId3"/>
          <a:stretch>
            <a:fillRect/>
          </a:stretch>
        </p:blipFill>
        <p:spPr>
          <a:xfrm>
            <a:off x="2944728" y="632395"/>
            <a:ext cx="7621" cy="7621"/>
          </a:xfrm>
          <a:prstGeom prst="rect">
            <a:avLst/>
          </a:prstGeom>
        </p:spPr>
      </p:pic>
      <p:sp>
        <p:nvSpPr>
          <p:cNvPr id="2" name="Skaidrės numerio vietos rezervavimo ženklas 1">
            <a:extLst>
              <a:ext uri="{FF2B5EF4-FFF2-40B4-BE49-F238E27FC236}">
                <a16:creationId xmlns:a16="http://schemas.microsoft.com/office/drawing/2014/main" id="{EAF1548A-65EB-4858-B236-C6720EB5FF93}"/>
              </a:ext>
            </a:extLst>
          </p:cNvPr>
          <p:cNvSpPr>
            <a:spLocks noGrp="1"/>
          </p:cNvSpPr>
          <p:nvPr>
            <p:ph type="sldNum" sz="quarter" idx="12"/>
          </p:nvPr>
        </p:nvSpPr>
        <p:spPr>
          <a:xfrm>
            <a:off x="9284326" y="6392787"/>
            <a:ext cx="2743200" cy="365125"/>
          </a:xfrm>
        </p:spPr>
        <p:txBody>
          <a:bodyPr/>
          <a:lstStyle/>
          <a:p>
            <a:fld id="{49EC5416-78B8-4F37-B286-A40543F63F6D}" type="slidenum">
              <a:rPr lang="en-US" smtClean="0"/>
              <a:pPr/>
              <a:t>20</a:t>
            </a:fld>
            <a:endParaRPr lang="en-US" dirty="0"/>
          </a:p>
        </p:txBody>
      </p:sp>
      <p:pic>
        <p:nvPicPr>
          <p:cNvPr id="21" name="Paveikslėlis 20">
            <a:extLst>
              <a:ext uri="{FF2B5EF4-FFF2-40B4-BE49-F238E27FC236}">
                <a16:creationId xmlns:a16="http://schemas.microsoft.com/office/drawing/2014/main" id="{6034C8A5-1B04-17BC-BBCA-5283995E79C5}"/>
              </a:ext>
            </a:extLst>
          </p:cNvPr>
          <p:cNvPicPr>
            <a:picLocks noChangeAspect="1"/>
          </p:cNvPicPr>
          <p:nvPr/>
        </p:nvPicPr>
        <p:blipFill>
          <a:blip r:embed="rId4"/>
          <a:stretch>
            <a:fillRect/>
          </a:stretch>
        </p:blipFill>
        <p:spPr>
          <a:xfrm>
            <a:off x="673867" y="837096"/>
            <a:ext cx="2143424" cy="1714739"/>
          </a:xfrm>
          <a:prstGeom prst="rect">
            <a:avLst/>
          </a:prstGeom>
        </p:spPr>
      </p:pic>
      <p:sp>
        <p:nvSpPr>
          <p:cNvPr id="62" name="Oval 3">
            <a:extLst>
              <a:ext uri="{FF2B5EF4-FFF2-40B4-BE49-F238E27FC236}">
                <a16:creationId xmlns:a16="http://schemas.microsoft.com/office/drawing/2014/main" id="{18E9B0BC-82E1-EF2D-7398-FAEF03B5ED72}"/>
              </a:ext>
            </a:extLst>
          </p:cNvPr>
          <p:cNvSpPr/>
          <p:nvPr/>
        </p:nvSpPr>
        <p:spPr>
          <a:xfrm>
            <a:off x="141812" y="20775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63" name="Oval 3">
            <a:extLst>
              <a:ext uri="{FF2B5EF4-FFF2-40B4-BE49-F238E27FC236}">
                <a16:creationId xmlns:a16="http://schemas.microsoft.com/office/drawing/2014/main" id="{658CE282-E5A0-58E2-DC10-E0DF5BDA6D1A}"/>
              </a:ext>
            </a:extLst>
          </p:cNvPr>
          <p:cNvSpPr/>
          <p:nvPr/>
        </p:nvSpPr>
        <p:spPr>
          <a:xfrm>
            <a:off x="3032266" y="8542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3" name="TextBox 2">
            <a:extLst>
              <a:ext uri="{FF2B5EF4-FFF2-40B4-BE49-F238E27FC236}">
                <a16:creationId xmlns:a16="http://schemas.microsoft.com/office/drawing/2014/main" id="{68B1C469-1B6D-43BF-892E-C3149F88025D}"/>
              </a:ext>
            </a:extLst>
          </p:cNvPr>
          <p:cNvSpPr txBox="1"/>
          <p:nvPr/>
        </p:nvSpPr>
        <p:spPr>
          <a:xfrm>
            <a:off x="3009472" y="1572983"/>
            <a:ext cx="8508661" cy="584775"/>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lt-LT" sz="1600" b="1" dirty="0">
                <a:solidFill>
                  <a:srgbClr val="C00000"/>
                </a:solidFill>
              </a:rPr>
              <a:t>SVARBU</a:t>
            </a:r>
            <a:r>
              <a:rPr lang="en-US" sz="1600" b="1" dirty="0">
                <a:solidFill>
                  <a:srgbClr val="C00000"/>
                </a:solidFill>
              </a:rPr>
              <a:t>!</a:t>
            </a:r>
            <a:r>
              <a:rPr lang="en-US" sz="1600" dirty="0">
                <a:solidFill>
                  <a:srgbClr val="C00000"/>
                </a:solidFill>
              </a:rPr>
              <a:t> </a:t>
            </a:r>
            <a:r>
              <a:rPr lang="lt-LT" sz="1600" dirty="0"/>
              <a:t>Punktas Kandidatai pažymėtas kaip privalomas, vykdant </a:t>
            </a:r>
            <a:r>
              <a:rPr lang="lt-LT" sz="1600" b="1" dirty="0"/>
              <a:t>Skelbiamą apklausą su derybomis </a:t>
            </a:r>
            <a:r>
              <a:rPr lang="lt-LT" sz="1600" dirty="0"/>
              <a:t>ir </a:t>
            </a:r>
            <a:r>
              <a:rPr lang="lt-LT" sz="1600" b="1" dirty="0"/>
              <a:t>Ribotą konkursą</a:t>
            </a:r>
          </a:p>
        </p:txBody>
      </p:sp>
      <p:sp>
        <p:nvSpPr>
          <p:cNvPr id="4" name="TextBox 3">
            <a:extLst>
              <a:ext uri="{FF2B5EF4-FFF2-40B4-BE49-F238E27FC236}">
                <a16:creationId xmlns:a16="http://schemas.microsoft.com/office/drawing/2014/main" id="{32D6DEE8-C648-A3FB-4C93-5311E3D8CE16}"/>
              </a:ext>
            </a:extLst>
          </p:cNvPr>
          <p:cNvSpPr txBox="1"/>
          <p:nvPr/>
        </p:nvSpPr>
        <p:spPr>
          <a:xfrm>
            <a:off x="673867" y="5211109"/>
            <a:ext cx="10844266" cy="1077218"/>
          </a:xfrm>
          <a:prstGeom prst="rect">
            <a:avLst/>
          </a:prstGeom>
          <a:solidFill>
            <a:schemeClr val="accent2">
              <a:lumMod val="20000"/>
              <a:lumOff val="80000"/>
            </a:schemeClr>
          </a:solidFill>
          <a:ln>
            <a:solidFill>
              <a:srgbClr val="C00000"/>
            </a:solidFill>
          </a:ln>
        </p:spPr>
        <p:txBody>
          <a:bodyPr wrap="square" rtlCol="0">
            <a:spAutoFit/>
          </a:bodyPr>
          <a:lstStyle/>
          <a:p>
            <a:r>
              <a:rPr lang="lt-LT" sz="1600" b="1" dirty="0">
                <a:solidFill>
                  <a:srgbClr val="C00000"/>
                </a:solidFill>
              </a:rPr>
              <a:t>SVARBU</a:t>
            </a:r>
            <a:r>
              <a:rPr lang="en-US" sz="1600" b="1" dirty="0">
                <a:solidFill>
                  <a:srgbClr val="C00000"/>
                </a:solidFill>
              </a:rPr>
              <a:t>!</a:t>
            </a:r>
            <a:r>
              <a:rPr lang="en-US" sz="1600" dirty="0">
                <a:solidFill>
                  <a:srgbClr val="C00000"/>
                </a:solidFill>
              </a:rPr>
              <a:t> </a:t>
            </a:r>
            <a:r>
              <a:rPr lang="lt-LT" sz="1600" dirty="0"/>
              <a:t>Vykdant </a:t>
            </a:r>
            <a:r>
              <a:rPr lang="en-GB" sz="1600" b="1" dirty="0"/>
              <a:t>Ribot</a:t>
            </a:r>
            <a:r>
              <a:rPr lang="lt-LT" sz="1600" b="1" dirty="0"/>
              <a:t>ą konkursą </a:t>
            </a:r>
            <a:r>
              <a:rPr lang="lt-LT" sz="1600" dirty="0"/>
              <a:t>(tiek nacionalinį, tiek tarptautinį) ir </a:t>
            </a:r>
            <a:r>
              <a:rPr lang="lt-LT" sz="1600" b="1" dirty="0"/>
              <a:t>skelbiamos apklausos su derybomis tarptautinį </a:t>
            </a:r>
            <a:r>
              <a:rPr lang="lt-LT" sz="1600" dirty="0"/>
              <a:t>pirkimą, eilutėje „Mažiausias į antrąjį procedūros etapą kviečiamų kandidatų skaičius“: rekomenduojame įrašyti 5. </a:t>
            </a:r>
          </a:p>
          <a:p>
            <a:r>
              <a:rPr lang="lt-LT" sz="1600" b="1" dirty="0"/>
              <a:t>Nacionaliniame</a:t>
            </a:r>
            <a:r>
              <a:rPr lang="lt-LT" sz="1600" dirty="0"/>
              <a:t> pirkime, mažiausias į antrąjį procedūros etapą kviečiamų kandidatų skaičius, gali būti ir 0.</a:t>
            </a:r>
          </a:p>
          <a:p>
            <a:r>
              <a:rPr lang="lt-LT" sz="1600" dirty="0"/>
              <a:t>Įrašius mažesnį už klaidos pranešime rodomą skaičių, sistema rodys klaidą ir neleis patvirtinti skelbimo</a:t>
            </a:r>
            <a:endParaRPr lang="lt-LT" sz="1600" b="1" dirty="0"/>
          </a:p>
        </p:txBody>
      </p:sp>
      <p:pic>
        <p:nvPicPr>
          <p:cNvPr id="5" name="Picture 4">
            <a:extLst>
              <a:ext uri="{FF2B5EF4-FFF2-40B4-BE49-F238E27FC236}">
                <a16:creationId xmlns:a16="http://schemas.microsoft.com/office/drawing/2014/main" id="{3D5E54CF-98BB-A563-8B31-D8613C69527E}"/>
              </a:ext>
            </a:extLst>
          </p:cNvPr>
          <p:cNvPicPr>
            <a:picLocks noChangeAspect="1"/>
          </p:cNvPicPr>
          <p:nvPr/>
        </p:nvPicPr>
        <p:blipFill>
          <a:blip r:embed="rId5"/>
          <a:stretch>
            <a:fillRect/>
          </a:stretch>
        </p:blipFill>
        <p:spPr>
          <a:xfrm>
            <a:off x="673867" y="2799706"/>
            <a:ext cx="5891483" cy="2056089"/>
          </a:xfrm>
          <a:prstGeom prst="rect">
            <a:avLst/>
          </a:prstGeom>
        </p:spPr>
      </p:pic>
      <p:cxnSp>
        <p:nvCxnSpPr>
          <p:cNvPr id="6" name="Tiesioji rodyklės jungtis 59">
            <a:extLst>
              <a:ext uri="{FF2B5EF4-FFF2-40B4-BE49-F238E27FC236}">
                <a16:creationId xmlns:a16="http://schemas.microsoft.com/office/drawing/2014/main" id="{A00C0E89-12D7-26AC-B1D2-D4081BE1B4C7}"/>
              </a:ext>
            </a:extLst>
          </p:cNvPr>
          <p:cNvCxnSpPr>
            <a:cxnSpLocks/>
          </p:cNvCxnSpPr>
          <p:nvPr/>
        </p:nvCxnSpPr>
        <p:spPr>
          <a:xfrm flipV="1">
            <a:off x="1745579" y="4443995"/>
            <a:ext cx="980204" cy="768374"/>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1A1413A3-94AA-45DB-4971-B6341660A9E4}"/>
              </a:ext>
            </a:extLst>
          </p:cNvPr>
          <p:cNvSpPr/>
          <p:nvPr/>
        </p:nvSpPr>
        <p:spPr>
          <a:xfrm>
            <a:off x="802545" y="4075722"/>
            <a:ext cx="5197358" cy="637348"/>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Oval 3">
            <a:extLst>
              <a:ext uri="{FF2B5EF4-FFF2-40B4-BE49-F238E27FC236}">
                <a16:creationId xmlns:a16="http://schemas.microsoft.com/office/drawing/2014/main" id="{C57E1F8F-2D74-DA4F-66E3-30A594618FEB}"/>
              </a:ext>
            </a:extLst>
          </p:cNvPr>
          <p:cNvSpPr/>
          <p:nvPr/>
        </p:nvSpPr>
        <p:spPr>
          <a:xfrm>
            <a:off x="141812" y="27599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17" name="Oval 3">
            <a:extLst>
              <a:ext uri="{FF2B5EF4-FFF2-40B4-BE49-F238E27FC236}">
                <a16:creationId xmlns:a16="http://schemas.microsoft.com/office/drawing/2014/main" id="{4484B813-D6FA-3082-BC34-C3FC9472F69A}"/>
              </a:ext>
            </a:extLst>
          </p:cNvPr>
          <p:cNvSpPr/>
          <p:nvPr/>
        </p:nvSpPr>
        <p:spPr>
          <a:xfrm>
            <a:off x="3466932" y="32155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18" name="Rectangle 17">
            <a:extLst>
              <a:ext uri="{FF2B5EF4-FFF2-40B4-BE49-F238E27FC236}">
                <a16:creationId xmlns:a16="http://schemas.microsoft.com/office/drawing/2014/main" id="{7FE3B4C4-EDA0-9964-F4B8-CE3096CD2BD3}"/>
              </a:ext>
            </a:extLst>
          </p:cNvPr>
          <p:cNvSpPr/>
          <p:nvPr/>
        </p:nvSpPr>
        <p:spPr>
          <a:xfrm>
            <a:off x="805724" y="2804965"/>
            <a:ext cx="313267" cy="318833"/>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3">
            <a:extLst>
              <a:ext uri="{FF2B5EF4-FFF2-40B4-BE49-F238E27FC236}">
                <a16:creationId xmlns:a16="http://schemas.microsoft.com/office/drawing/2014/main" id="{58FF3303-D023-179A-0F49-D3942D29D45E}"/>
              </a:ext>
            </a:extLst>
          </p:cNvPr>
          <p:cNvSpPr/>
          <p:nvPr/>
        </p:nvSpPr>
        <p:spPr>
          <a:xfrm>
            <a:off x="141812" y="407572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pic>
        <p:nvPicPr>
          <p:cNvPr id="9" name="Picture 8">
            <a:extLst>
              <a:ext uri="{FF2B5EF4-FFF2-40B4-BE49-F238E27FC236}">
                <a16:creationId xmlns:a16="http://schemas.microsoft.com/office/drawing/2014/main" id="{A8041FE4-E8BA-43B9-6978-CE5518D0EF9F}"/>
              </a:ext>
            </a:extLst>
          </p:cNvPr>
          <p:cNvPicPr>
            <a:picLocks noChangeAspect="1"/>
          </p:cNvPicPr>
          <p:nvPr/>
        </p:nvPicPr>
        <p:blipFill>
          <a:blip r:embed="rId6"/>
          <a:stretch>
            <a:fillRect/>
          </a:stretch>
        </p:blipFill>
        <p:spPr>
          <a:xfrm>
            <a:off x="6759171" y="2802131"/>
            <a:ext cx="4758962" cy="1480192"/>
          </a:xfrm>
          <a:prstGeom prst="rect">
            <a:avLst/>
          </a:prstGeom>
        </p:spPr>
      </p:pic>
      <p:pic>
        <p:nvPicPr>
          <p:cNvPr id="15" name="Picture 14">
            <a:extLst>
              <a:ext uri="{FF2B5EF4-FFF2-40B4-BE49-F238E27FC236}">
                <a16:creationId xmlns:a16="http://schemas.microsoft.com/office/drawing/2014/main" id="{4A8F1D7F-F9C7-9172-2964-54DE3CB50E04}"/>
              </a:ext>
            </a:extLst>
          </p:cNvPr>
          <p:cNvPicPr>
            <a:picLocks noChangeAspect="1"/>
          </p:cNvPicPr>
          <p:nvPr/>
        </p:nvPicPr>
        <p:blipFill>
          <a:blip r:embed="rId7"/>
          <a:stretch>
            <a:fillRect/>
          </a:stretch>
        </p:blipFill>
        <p:spPr>
          <a:xfrm>
            <a:off x="3619608" y="850168"/>
            <a:ext cx="4244708" cy="381033"/>
          </a:xfrm>
          <a:prstGeom prst="rect">
            <a:avLst/>
          </a:prstGeom>
        </p:spPr>
      </p:pic>
      <p:sp>
        <p:nvSpPr>
          <p:cNvPr id="23" name="Rectangle 22">
            <a:extLst>
              <a:ext uri="{FF2B5EF4-FFF2-40B4-BE49-F238E27FC236}">
                <a16:creationId xmlns:a16="http://schemas.microsoft.com/office/drawing/2014/main" id="{70212D05-C778-3B8F-7CCA-E735143E7DDA}"/>
              </a:ext>
            </a:extLst>
          </p:cNvPr>
          <p:cNvSpPr/>
          <p:nvPr/>
        </p:nvSpPr>
        <p:spPr>
          <a:xfrm>
            <a:off x="6744630" y="2808073"/>
            <a:ext cx="4773504" cy="148019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70780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721524" y="5375783"/>
            <a:ext cx="2527816" cy="1470849"/>
          </a:xfrm>
          <a:prstGeom prst="rect">
            <a:avLst/>
          </a:prstGeom>
        </p:spPr>
      </p:pic>
      <p:sp>
        <p:nvSpPr>
          <p:cNvPr id="13" name="Pavadinimas 1"/>
          <p:cNvSpPr>
            <a:spLocks noGrp="1"/>
          </p:cNvSpPr>
          <p:nvPr>
            <p:ph type="title"/>
          </p:nvPr>
        </p:nvSpPr>
        <p:spPr>
          <a:xfrm>
            <a:off x="772732" y="115711"/>
            <a:ext cx="10637949" cy="384048"/>
          </a:xfrm>
        </p:spPr>
        <p:txBody>
          <a:bodyPr>
            <a:noAutofit/>
          </a:bodyPr>
          <a:lstStyle/>
          <a:p>
            <a:pPr algn="ctr"/>
            <a:r>
              <a:rPr lang="lt-LT" sz="2000" b="1" dirty="0"/>
              <a:t>Skilties </a:t>
            </a:r>
            <a:r>
              <a:rPr lang="lt-LT" sz="2000" b="1" dirty="0">
                <a:solidFill>
                  <a:srgbClr val="FF0000"/>
                </a:solidFill>
              </a:rPr>
              <a:t>Pirkimo dalis</a:t>
            </a:r>
            <a:r>
              <a:rPr lang="lt-LT" sz="2000" b="1" dirty="0"/>
              <a:t> duomenų grupė </a:t>
            </a:r>
            <a:r>
              <a:rPr lang="lt-LT" sz="2000" b="1" dirty="0">
                <a:solidFill>
                  <a:srgbClr val="FF0000"/>
                </a:solidFill>
              </a:rPr>
              <a:t>Pirkimų procedūros sąlygos</a:t>
            </a:r>
            <a:endParaRPr lang="en-US" sz="2000" b="1" dirty="0">
              <a:solidFill>
                <a:schemeClr val="accent6">
                  <a:lumMod val="50000"/>
                </a:schemeClr>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5" name="Paveikslėlis 4">
            <a:extLst>
              <a:ext uri="{FF2B5EF4-FFF2-40B4-BE49-F238E27FC236}">
                <a16:creationId xmlns:a16="http://schemas.microsoft.com/office/drawing/2014/main" id="{1D8C35C0-B765-FCAA-B630-EF9C3306DDFC}"/>
              </a:ext>
            </a:extLst>
          </p:cNvPr>
          <p:cNvPicPr>
            <a:picLocks noChangeAspect="1"/>
          </p:cNvPicPr>
          <p:nvPr/>
        </p:nvPicPr>
        <p:blipFill>
          <a:blip r:embed="rId4"/>
          <a:stretch>
            <a:fillRect/>
          </a:stretch>
        </p:blipFill>
        <p:spPr>
          <a:xfrm>
            <a:off x="3596050" y="640016"/>
            <a:ext cx="5450334" cy="414164"/>
          </a:xfrm>
          <a:prstGeom prst="rect">
            <a:avLst/>
          </a:prstGeom>
        </p:spPr>
      </p:pic>
      <p:sp>
        <p:nvSpPr>
          <p:cNvPr id="3" name="Stačiakampis 2">
            <a:extLst>
              <a:ext uri="{FF2B5EF4-FFF2-40B4-BE49-F238E27FC236}">
                <a16:creationId xmlns:a16="http://schemas.microsoft.com/office/drawing/2014/main" id="{799F9685-8B75-46F9-5569-B7AC468D4861}"/>
              </a:ext>
            </a:extLst>
          </p:cNvPr>
          <p:cNvSpPr/>
          <p:nvPr/>
        </p:nvSpPr>
        <p:spPr>
          <a:xfrm flipV="1">
            <a:off x="3558307" y="624104"/>
            <a:ext cx="5525819" cy="430075"/>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15EEF0F6-AC4B-25B3-C005-DC8DA12FFAE0}"/>
              </a:ext>
            </a:extLst>
          </p:cNvPr>
          <p:cNvSpPr>
            <a:spLocks noGrp="1"/>
          </p:cNvSpPr>
          <p:nvPr>
            <p:ph type="sldNum" sz="quarter" idx="12"/>
          </p:nvPr>
        </p:nvSpPr>
        <p:spPr>
          <a:xfrm>
            <a:off x="9199880" y="6377164"/>
            <a:ext cx="2743200" cy="365125"/>
          </a:xfrm>
        </p:spPr>
        <p:txBody>
          <a:bodyPr/>
          <a:lstStyle/>
          <a:p>
            <a:fld id="{49EC5416-78B8-4F37-B286-A40543F63F6D}" type="slidenum">
              <a:rPr lang="en-US" smtClean="0"/>
              <a:pPr/>
              <a:t>21</a:t>
            </a:fld>
            <a:endParaRPr lang="en-US" dirty="0"/>
          </a:p>
        </p:txBody>
      </p:sp>
      <p:pic>
        <p:nvPicPr>
          <p:cNvPr id="33" name="Paveikslėlis 32">
            <a:extLst>
              <a:ext uri="{FF2B5EF4-FFF2-40B4-BE49-F238E27FC236}">
                <a16:creationId xmlns:a16="http://schemas.microsoft.com/office/drawing/2014/main" id="{EABB9A5D-D6E2-D19C-B449-E2518C9AE5F5}"/>
              </a:ext>
            </a:extLst>
          </p:cNvPr>
          <p:cNvPicPr>
            <a:picLocks noChangeAspect="1"/>
          </p:cNvPicPr>
          <p:nvPr/>
        </p:nvPicPr>
        <p:blipFill>
          <a:blip r:embed="rId5"/>
          <a:stretch>
            <a:fillRect/>
          </a:stretch>
        </p:blipFill>
        <p:spPr>
          <a:xfrm>
            <a:off x="772732" y="640016"/>
            <a:ext cx="2276793" cy="1648055"/>
          </a:xfrm>
          <a:prstGeom prst="rect">
            <a:avLst/>
          </a:prstGeom>
        </p:spPr>
      </p:pic>
      <p:pic>
        <p:nvPicPr>
          <p:cNvPr id="37" name="Paveikslėlis 36">
            <a:extLst>
              <a:ext uri="{FF2B5EF4-FFF2-40B4-BE49-F238E27FC236}">
                <a16:creationId xmlns:a16="http://schemas.microsoft.com/office/drawing/2014/main" id="{D802CDFA-0DCD-229F-4B69-E0952EB8A889}"/>
              </a:ext>
            </a:extLst>
          </p:cNvPr>
          <p:cNvPicPr>
            <a:picLocks noChangeAspect="1"/>
          </p:cNvPicPr>
          <p:nvPr/>
        </p:nvPicPr>
        <p:blipFill>
          <a:blip r:embed="rId6"/>
          <a:stretch>
            <a:fillRect/>
          </a:stretch>
        </p:blipFill>
        <p:spPr>
          <a:xfrm>
            <a:off x="3558307" y="1430701"/>
            <a:ext cx="6830378" cy="1714739"/>
          </a:xfrm>
          <a:prstGeom prst="rect">
            <a:avLst/>
          </a:prstGeom>
        </p:spPr>
      </p:pic>
      <p:sp>
        <p:nvSpPr>
          <p:cNvPr id="38" name="TextBox 37">
            <a:extLst>
              <a:ext uri="{FF2B5EF4-FFF2-40B4-BE49-F238E27FC236}">
                <a16:creationId xmlns:a16="http://schemas.microsoft.com/office/drawing/2014/main" id="{0C602488-5F00-787B-5D72-7C0F9107293E}"/>
              </a:ext>
            </a:extLst>
          </p:cNvPr>
          <p:cNvSpPr txBox="1"/>
          <p:nvPr/>
        </p:nvSpPr>
        <p:spPr>
          <a:xfrm>
            <a:off x="2589681" y="2883830"/>
            <a:ext cx="3731535"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Žymima, jei kvalifikacijos reikalavimai nurodyti pirkimo dokumentuose (arba jie nėra keliami)</a:t>
            </a:r>
            <a:endParaRPr lang="en-US" sz="1400" dirty="0"/>
          </a:p>
        </p:txBody>
      </p:sp>
      <p:cxnSp>
        <p:nvCxnSpPr>
          <p:cNvPr id="40" name="Tiesioji rodyklės jungtis 39">
            <a:extLst>
              <a:ext uri="{FF2B5EF4-FFF2-40B4-BE49-F238E27FC236}">
                <a16:creationId xmlns:a16="http://schemas.microsoft.com/office/drawing/2014/main" id="{110BDAC2-FD52-F001-8346-FA649AEE9BAB}"/>
              </a:ext>
            </a:extLst>
          </p:cNvPr>
          <p:cNvCxnSpPr>
            <a:stCxn id="38" idx="3"/>
          </p:cNvCxnSpPr>
          <p:nvPr/>
        </p:nvCxnSpPr>
        <p:spPr>
          <a:xfrm flipV="1">
            <a:off x="6321216" y="2681845"/>
            <a:ext cx="565006" cy="46359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Oval 3">
            <a:extLst>
              <a:ext uri="{FF2B5EF4-FFF2-40B4-BE49-F238E27FC236}">
                <a16:creationId xmlns:a16="http://schemas.microsoft.com/office/drawing/2014/main" id="{F45C7C85-3A43-4EBC-D377-301C3A22BB08}"/>
              </a:ext>
            </a:extLst>
          </p:cNvPr>
          <p:cNvSpPr/>
          <p:nvPr/>
        </p:nvSpPr>
        <p:spPr>
          <a:xfrm>
            <a:off x="381991" y="190402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42" name="Oval 3">
            <a:extLst>
              <a:ext uri="{FF2B5EF4-FFF2-40B4-BE49-F238E27FC236}">
                <a16:creationId xmlns:a16="http://schemas.microsoft.com/office/drawing/2014/main" id="{C3B23E9B-0069-24D6-CA9C-DF4F3C639596}"/>
              </a:ext>
            </a:extLst>
          </p:cNvPr>
          <p:cNvSpPr/>
          <p:nvPr/>
        </p:nvSpPr>
        <p:spPr>
          <a:xfrm>
            <a:off x="3125256" y="14341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43" name="Oval 3">
            <a:extLst>
              <a:ext uri="{FF2B5EF4-FFF2-40B4-BE49-F238E27FC236}">
                <a16:creationId xmlns:a16="http://schemas.microsoft.com/office/drawing/2014/main" id="{541F45DC-FCBF-206D-4FB2-5DE375AA8BAA}"/>
              </a:ext>
            </a:extLst>
          </p:cNvPr>
          <p:cNvSpPr/>
          <p:nvPr/>
        </p:nvSpPr>
        <p:spPr>
          <a:xfrm>
            <a:off x="3111418" y="6323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44" name="Oval 3">
            <a:extLst>
              <a:ext uri="{FF2B5EF4-FFF2-40B4-BE49-F238E27FC236}">
                <a16:creationId xmlns:a16="http://schemas.microsoft.com/office/drawing/2014/main" id="{3D6A521A-C70C-0E92-8442-090E878CBBED}"/>
              </a:ext>
            </a:extLst>
          </p:cNvPr>
          <p:cNvSpPr/>
          <p:nvPr/>
        </p:nvSpPr>
        <p:spPr>
          <a:xfrm>
            <a:off x="7415034" y="18182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pic>
        <p:nvPicPr>
          <p:cNvPr id="47" name="Paveikslėlis 46">
            <a:extLst>
              <a:ext uri="{FF2B5EF4-FFF2-40B4-BE49-F238E27FC236}">
                <a16:creationId xmlns:a16="http://schemas.microsoft.com/office/drawing/2014/main" id="{95DD56CF-5F70-1122-E841-9D8859E92BD2}"/>
              </a:ext>
            </a:extLst>
          </p:cNvPr>
          <p:cNvPicPr>
            <a:picLocks noChangeAspect="1"/>
          </p:cNvPicPr>
          <p:nvPr/>
        </p:nvPicPr>
        <p:blipFill>
          <a:blip r:embed="rId7"/>
          <a:stretch>
            <a:fillRect/>
          </a:stretch>
        </p:blipFill>
        <p:spPr>
          <a:xfrm>
            <a:off x="866623" y="3497189"/>
            <a:ext cx="9923337" cy="1429814"/>
          </a:xfrm>
          <a:prstGeom prst="rect">
            <a:avLst/>
          </a:prstGeom>
        </p:spPr>
      </p:pic>
      <p:pic>
        <p:nvPicPr>
          <p:cNvPr id="49" name="Paveikslėlis 48">
            <a:extLst>
              <a:ext uri="{FF2B5EF4-FFF2-40B4-BE49-F238E27FC236}">
                <a16:creationId xmlns:a16="http://schemas.microsoft.com/office/drawing/2014/main" id="{0242E413-BC25-BA87-D677-B28EC9746D13}"/>
              </a:ext>
            </a:extLst>
          </p:cNvPr>
          <p:cNvPicPr>
            <a:picLocks noChangeAspect="1"/>
          </p:cNvPicPr>
          <p:nvPr/>
        </p:nvPicPr>
        <p:blipFill>
          <a:blip r:embed="rId8"/>
          <a:stretch>
            <a:fillRect/>
          </a:stretch>
        </p:blipFill>
        <p:spPr>
          <a:xfrm>
            <a:off x="866623" y="5012826"/>
            <a:ext cx="6621534" cy="1845173"/>
          </a:xfrm>
          <a:prstGeom prst="rect">
            <a:avLst/>
          </a:prstGeom>
        </p:spPr>
      </p:pic>
      <p:sp>
        <p:nvSpPr>
          <p:cNvPr id="50" name="Oval 3">
            <a:extLst>
              <a:ext uri="{FF2B5EF4-FFF2-40B4-BE49-F238E27FC236}">
                <a16:creationId xmlns:a16="http://schemas.microsoft.com/office/drawing/2014/main" id="{F619323D-105F-BB3B-4C73-FC5B287B8909}"/>
              </a:ext>
            </a:extLst>
          </p:cNvPr>
          <p:cNvSpPr/>
          <p:nvPr/>
        </p:nvSpPr>
        <p:spPr>
          <a:xfrm>
            <a:off x="381991" y="36319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
        <p:nvSpPr>
          <p:cNvPr id="51" name="Oval 3">
            <a:extLst>
              <a:ext uri="{FF2B5EF4-FFF2-40B4-BE49-F238E27FC236}">
                <a16:creationId xmlns:a16="http://schemas.microsoft.com/office/drawing/2014/main" id="{ED1BF8C5-1875-0F08-0DF5-2A856FCE7BCD}"/>
              </a:ext>
            </a:extLst>
          </p:cNvPr>
          <p:cNvSpPr/>
          <p:nvPr/>
        </p:nvSpPr>
        <p:spPr>
          <a:xfrm>
            <a:off x="381991" y="50413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sp>
        <p:nvSpPr>
          <p:cNvPr id="52" name="Oval 3">
            <a:extLst>
              <a:ext uri="{FF2B5EF4-FFF2-40B4-BE49-F238E27FC236}">
                <a16:creationId xmlns:a16="http://schemas.microsoft.com/office/drawing/2014/main" id="{FD2009D5-E70E-5029-2672-C94043511089}"/>
              </a:ext>
            </a:extLst>
          </p:cNvPr>
          <p:cNvSpPr/>
          <p:nvPr/>
        </p:nvSpPr>
        <p:spPr>
          <a:xfrm>
            <a:off x="4762080" y="40975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
        <p:nvSpPr>
          <p:cNvPr id="53" name="Oval 3">
            <a:extLst>
              <a:ext uri="{FF2B5EF4-FFF2-40B4-BE49-F238E27FC236}">
                <a16:creationId xmlns:a16="http://schemas.microsoft.com/office/drawing/2014/main" id="{B05E589A-ECFC-E66C-2A5E-8FD463A2AF3F}"/>
              </a:ext>
            </a:extLst>
          </p:cNvPr>
          <p:cNvSpPr/>
          <p:nvPr/>
        </p:nvSpPr>
        <p:spPr>
          <a:xfrm>
            <a:off x="4762080" y="59508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8</a:t>
            </a:r>
            <a:endParaRPr lang="en-GB" dirty="0">
              <a:solidFill>
                <a:schemeClr val="tx1"/>
              </a:solidFill>
            </a:endParaRPr>
          </a:p>
        </p:txBody>
      </p:sp>
    </p:spTree>
    <p:extLst>
      <p:ext uri="{BB962C8B-B14F-4D97-AF65-F5344CB8AC3E}">
        <p14:creationId xmlns:p14="http://schemas.microsoft.com/office/powerpoint/2010/main" val="385303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9" y="115711"/>
            <a:ext cx="8292970" cy="384048"/>
          </a:xfrm>
        </p:spPr>
        <p:txBody>
          <a:bodyPr>
            <a:noAutofit/>
          </a:bodyPr>
          <a:lstStyle/>
          <a:p>
            <a:pPr algn="ctr"/>
            <a:r>
              <a:rPr lang="lt-LT" sz="2000" b="1" dirty="0"/>
              <a:t>Metaduomenų skilties </a:t>
            </a:r>
            <a:r>
              <a:rPr lang="lt-LT" sz="2000" b="1" dirty="0">
                <a:solidFill>
                  <a:srgbClr val="FF0000"/>
                </a:solidFill>
              </a:rPr>
              <a:t>Pirkimo dalis</a:t>
            </a:r>
            <a:r>
              <a:rPr lang="lt-LT" sz="2000" b="1" dirty="0"/>
              <a:t> duomenų grupė </a:t>
            </a:r>
            <a:r>
              <a:rPr lang="lt-LT" sz="2000" b="1" dirty="0">
                <a:solidFill>
                  <a:srgbClr val="FF0000"/>
                </a:solidFill>
              </a:rPr>
              <a:t>Pirkimų procedūros sąlygos</a:t>
            </a:r>
            <a:endParaRPr lang="en-US" sz="2000" b="1" dirty="0">
              <a:solidFill>
                <a:srgbClr val="FF0000"/>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22" name="TextBox 21">
            <a:extLst>
              <a:ext uri="{FF2B5EF4-FFF2-40B4-BE49-F238E27FC236}">
                <a16:creationId xmlns:a16="http://schemas.microsoft.com/office/drawing/2014/main" id="{F747891B-8997-3507-3D89-1A68853C2650}"/>
              </a:ext>
            </a:extLst>
          </p:cNvPr>
          <p:cNvSpPr txBox="1"/>
          <p:nvPr/>
        </p:nvSpPr>
        <p:spPr>
          <a:xfrm>
            <a:off x="7246298" y="3039226"/>
            <a:ext cx="3321118"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Jei pasirenkama Taip, privaloma užpildyti:</a:t>
            </a:r>
            <a:endParaRPr lang="en-US" sz="1400" dirty="0"/>
          </a:p>
        </p:txBody>
      </p:sp>
      <p:pic>
        <p:nvPicPr>
          <p:cNvPr id="5" name="Paveikslėlis 4">
            <a:extLst>
              <a:ext uri="{FF2B5EF4-FFF2-40B4-BE49-F238E27FC236}">
                <a16:creationId xmlns:a16="http://schemas.microsoft.com/office/drawing/2014/main" id="{1D8C35C0-B765-FCAA-B630-EF9C3306DDFC}"/>
              </a:ext>
            </a:extLst>
          </p:cNvPr>
          <p:cNvPicPr>
            <a:picLocks noChangeAspect="1"/>
          </p:cNvPicPr>
          <p:nvPr/>
        </p:nvPicPr>
        <p:blipFill>
          <a:blip r:embed="rId4"/>
          <a:stretch>
            <a:fillRect/>
          </a:stretch>
        </p:blipFill>
        <p:spPr>
          <a:xfrm>
            <a:off x="3414604" y="561848"/>
            <a:ext cx="6249580" cy="445339"/>
          </a:xfrm>
          <a:prstGeom prst="rect">
            <a:avLst/>
          </a:prstGeom>
        </p:spPr>
      </p:pic>
      <p:pic>
        <p:nvPicPr>
          <p:cNvPr id="3" name="Paveikslėlis 2">
            <a:extLst>
              <a:ext uri="{FF2B5EF4-FFF2-40B4-BE49-F238E27FC236}">
                <a16:creationId xmlns:a16="http://schemas.microsoft.com/office/drawing/2014/main" id="{F2801AEF-A4A7-FF81-ECBD-34B4506F5AC8}"/>
              </a:ext>
            </a:extLst>
          </p:cNvPr>
          <p:cNvPicPr>
            <a:picLocks noChangeAspect="1"/>
          </p:cNvPicPr>
          <p:nvPr/>
        </p:nvPicPr>
        <p:blipFill>
          <a:blip r:embed="rId5"/>
          <a:stretch>
            <a:fillRect/>
          </a:stretch>
        </p:blipFill>
        <p:spPr>
          <a:xfrm>
            <a:off x="646131" y="2036014"/>
            <a:ext cx="5510380" cy="1012425"/>
          </a:xfrm>
          <a:prstGeom prst="rect">
            <a:avLst/>
          </a:prstGeom>
          <a:ln>
            <a:solidFill>
              <a:schemeClr val="accent4">
                <a:lumMod val="75000"/>
              </a:schemeClr>
            </a:solidFill>
          </a:ln>
        </p:spPr>
      </p:pic>
      <p:pic>
        <p:nvPicPr>
          <p:cNvPr id="9" name="Paveikslėlis 8">
            <a:extLst>
              <a:ext uri="{FF2B5EF4-FFF2-40B4-BE49-F238E27FC236}">
                <a16:creationId xmlns:a16="http://schemas.microsoft.com/office/drawing/2014/main" id="{706ED4FB-A5E8-14B3-8CCC-379339474539}"/>
              </a:ext>
            </a:extLst>
          </p:cNvPr>
          <p:cNvPicPr>
            <a:picLocks noChangeAspect="1"/>
          </p:cNvPicPr>
          <p:nvPr/>
        </p:nvPicPr>
        <p:blipFill>
          <a:blip r:embed="rId6"/>
          <a:stretch>
            <a:fillRect/>
          </a:stretch>
        </p:blipFill>
        <p:spPr>
          <a:xfrm>
            <a:off x="4668115" y="1966160"/>
            <a:ext cx="1040521" cy="764785"/>
          </a:xfrm>
          <a:prstGeom prst="rect">
            <a:avLst/>
          </a:prstGeom>
        </p:spPr>
      </p:pic>
      <p:pic>
        <p:nvPicPr>
          <p:cNvPr id="12" name="Paveikslėlis 11">
            <a:extLst>
              <a:ext uri="{FF2B5EF4-FFF2-40B4-BE49-F238E27FC236}">
                <a16:creationId xmlns:a16="http://schemas.microsoft.com/office/drawing/2014/main" id="{FAEF110B-E312-7EE9-E29A-1121DD89EC63}"/>
              </a:ext>
            </a:extLst>
          </p:cNvPr>
          <p:cNvPicPr>
            <a:picLocks noChangeAspect="1"/>
          </p:cNvPicPr>
          <p:nvPr/>
        </p:nvPicPr>
        <p:blipFill>
          <a:blip r:embed="rId7"/>
          <a:stretch>
            <a:fillRect/>
          </a:stretch>
        </p:blipFill>
        <p:spPr>
          <a:xfrm>
            <a:off x="659414" y="3195671"/>
            <a:ext cx="5510380" cy="1577477"/>
          </a:xfrm>
          <a:prstGeom prst="rect">
            <a:avLst/>
          </a:prstGeom>
          <a:ln>
            <a:solidFill>
              <a:schemeClr val="accent4">
                <a:lumMod val="75000"/>
              </a:schemeClr>
            </a:solidFill>
          </a:ln>
        </p:spPr>
      </p:pic>
      <p:pic>
        <p:nvPicPr>
          <p:cNvPr id="17" name="Paveikslėlis 16">
            <a:extLst>
              <a:ext uri="{FF2B5EF4-FFF2-40B4-BE49-F238E27FC236}">
                <a16:creationId xmlns:a16="http://schemas.microsoft.com/office/drawing/2014/main" id="{297C7342-E1A2-D50A-BEE9-CAA14548192D}"/>
              </a:ext>
            </a:extLst>
          </p:cNvPr>
          <p:cNvPicPr>
            <a:picLocks noChangeAspect="1"/>
          </p:cNvPicPr>
          <p:nvPr/>
        </p:nvPicPr>
        <p:blipFill>
          <a:blip r:embed="rId8"/>
          <a:stretch>
            <a:fillRect/>
          </a:stretch>
        </p:blipFill>
        <p:spPr>
          <a:xfrm>
            <a:off x="5044058" y="3395378"/>
            <a:ext cx="1102875" cy="534024"/>
          </a:xfrm>
          <a:prstGeom prst="rect">
            <a:avLst/>
          </a:prstGeom>
        </p:spPr>
      </p:pic>
      <p:pic>
        <p:nvPicPr>
          <p:cNvPr id="21" name="Paveikslėlis 20">
            <a:extLst>
              <a:ext uri="{FF2B5EF4-FFF2-40B4-BE49-F238E27FC236}">
                <a16:creationId xmlns:a16="http://schemas.microsoft.com/office/drawing/2014/main" id="{C0C3AF9B-9444-500F-0E46-21F393805DD8}"/>
              </a:ext>
            </a:extLst>
          </p:cNvPr>
          <p:cNvPicPr>
            <a:picLocks noChangeAspect="1"/>
          </p:cNvPicPr>
          <p:nvPr/>
        </p:nvPicPr>
        <p:blipFill>
          <a:blip r:embed="rId9"/>
          <a:stretch>
            <a:fillRect/>
          </a:stretch>
        </p:blipFill>
        <p:spPr>
          <a:xfrm>
            <a:off x="659414" y="4920332"/>
            <a:ext cx="5510380" cy="1396420"/>
          </a:xfrm>
          <a:prstGeom prst="rect">
            <a:avLst/>
          </a:prstGeom>
          <a:ln>
            <a:solidFill>
              <a:schemeClr val="accent4">
                <a:lumMod val="75000"/>
              </a:schemeClr>
            </a:solidFill>
          </a:ln>
        </p:spPr>
      </p:pic>
      <p:sp>
        <p:nvSpPr>
          <p:cNvPr id="14" name="Stačiakampis 13">
            <a:extLst>
              <a:ext uri="{FF2B5EF4-FFF2-40B4-BE49-F238E27FC236}">
                <a16:creationId xmlns:a16="http://schemas.microsoft.com/office/drawing/2014/main" id="{720EC026-C98C-A366-AAA1-280847D05DA4}"/>
              </a:ext>
            </a:extLst>
          </p:cNvPr>
          <p:cNvSpPr/>
          <p:nvPr/>
        </p:nvSpPr>
        <p:spPr>
          <a:xfrm flipV="1">
            <a:off x="3435742" y="581349"/>
            <a:ext cx="6228442" cy="445339"/>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čiakampis 14">
            <a:extLst>
              <a:ext uri="{FF2B5EF4-FFF2-40B4-BE49-F238E27FC236}">
                <a16:creationId xmlns:a16="http://schemas.microsoft.com/office/drawing/2014/main" id="{2B939364-F35E-901F-3F56-9AEFACF7EF90}"/>
              </a:ext>
            </a:extLst>
          </p:cNvPr>
          <p:cNvSpPr/>
          <p:nvPr/>
        </p:nvSpPr>
        <p:spPr>
          <a:xfrm>
            <a:off x="3040861" y="2439720"/>
            <a:ext cx="1147318" cy="2783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aveikslėlis 23">
            <a:extLst>
              <a:ext uri="{FF2B5EF4-FFF2-40B4-BE49-F238E27FC236}">
                <a16:creationId xmlns:a16="http://schemas.microsoft.com/office/drawing/2014/main" id="{6A14FCCF-D485-7831-2927-71607A0FFDDA}"/>
              </a:ext>
            </a:extLst>
          </p:cNvPr>
          <p:cNvPicPr>
            <a:picLocks noChangeAspect="1"/>
          </p:cNvPicPr>
          <p:nvPr/>
        </p:nvPicPr>
        <p:blipFill>
          <a:blip r:embed="rId10"/>
          <a:stretch>
            <a:fillRect/>
          </a:stretch>
        </p:blipFill>
        <p:spPr>
          <a:xfrm>
            <a:off x="6281129" y="3374989"/>
            <a:ext cx="5251457" cy="1262143"/>
          </a:xfrm>
          <a:prstGeom prst="rect">
            <a:avLst/>
          </a:prstGeom>
          <a:ln>
            <a:solidFill>
              <a:schemeClr val="accent4">
                <a:lumMod val="75000"/>
              </a:schemeClr>
            </a:solidFill>
          </a:ln>
        </p:spPr>
      </p:pic>
      <p:pic>
        <p:nvPicPr>
          <p:cNvPr id="26" name="Paveikslėlis 25">
            <a:extLst>
              <a:ext uri="{FF2B5EF4-FFF2-40B4-BE49-F238E27FC236}">
                <a16:creationId xmlns:a16="http://schemas.microsoft.com/office/drawing/2014/main" id="{F55237B9-6752-9D53-FC89-0B11501AA80D}"/>
              </a:ext>
            </a:extLst>
          </p:cNvPr>
          <p:cNvPicPr>
            <a:picLocks noChangeAspect="1"/>
          </p:cNvPicPr>
          <p:nvPr/>
        </p:nvPicPr>
        <p:blipFill>
          <a:blip r:embed="rId11"/>
          <a:stretch>
            <a:fillRect/>
          </a:stretch>
        </p:blipFill>
        <p:spPr>
          <a:xfrm>
            <a:off x="8095360" y="4632141"/>
            <a:ext cx="3437226" cy="755010"/>
          </a:xfrm>
          <a:prstGeom prst="rect">
            <a:avLst/>
          </a:prstGeom>
        </p:spPr>
      </p:pic>
      <p:pic>
        <p:nvPicPr>
          <p:cNvPr id="29" name="Paveikslėlis 28">
            <a:extLst>
              <a:ext uri="{FF2B5EF4-FFF2-40B4-BE49-F238E27FC236}">
                <a16:creationId xmlns:a16="http://schemas.microsoft.com/office/drawing/2014/main" id="{E7E6ADD1-7DFF-A599-0166-D51BA7569DD8}"/>
              </a:ext>
            </a:extLst>
          </p:cNvPr>
          <p:cNvPicPr>
            <a:picLocks noChangeAspect="1"/>
          </p:cNvPicPr>
          <p:nvPr/>
        </p:nvPicPr>
        <p:blipFill>
          <a:blip r:embed="rId12"/>
          <a:stretch>
            <a:fillRect/>
          </a:stretch>
        </p:blipFill>
        <p:spPr>
          <a:xfrm>
            <a:off x="3168781" y="2444446"/>
            <a:ext cx="874628" cy="234657"/>
          </a:xfrm>
          <a:prstGeom prst="rect">
            <a:avLst/>
          </a:prstGeom>
        </p:spPr>
      </p:pic>
      <p:pic>
        <p:nvPicPr>
          <p:cNvPr id="30" name="Paveikslėlis 29">
            <a:extLst>
              <a:ext uri="{FF2B5EF4-FFF2-40B4-BE49-F238E27FC236}">
                <a16:creationId xmlns:a16="http://schemas.microsoft.com/office/drawing/2014/main" id="{AF8845A6-A9C0-EA72-B854-91DE26D25DFB}"/>
              </a:ext>
            </a:extLst>
          </p:cNvPr>
          <p:cNvPicPr>
            <a:picLocks noChangeAspect="1"/>
          </p:cNvPicPr>
          <p:nvPr/>
        </p:nvPicPr>
        <p:blipFill>
          <a:blip r:embed="rId12"/>
          <a:stretch>
            <a:fillRect/>
          </a:stretch>
        </p:blipFill>
        <p:spPr>
          <a:xfrm>
            <a:off x="2834045" y="3812073"/>
            <a:ext cx="874628" cy="234657"/>
          </a:xfrm>
          <a:prstGeom prst="rect">
            <a:avLst/>
          </a:prstGeom>
        </p:spPr>
      </p:pic>
      <p:pic>
        <p:nvPicPr>
          <p:cNvPr id="31" name="Paveikslėlis 30">
            <a:extLst>
              <a:ext uri="{FF2B5EF4-FFF2-40B4-BE49-F238E27FC236}">
                <a16:creationId xmlns:a16="http://schemas.microsoft.com/office/drawing/2014/main" id="{2F6D14E4-1EE0-D257-BE71-5292E07B41F0}"/>
              </a:ext>
            </a:extLst>
          </p:cNvPr>
          <p:cNvPicPr>
            <a:picLocks noChangeAspect="1"/>
          </p:cNvPicPr>
          <p:nvPr/>
        </p:nvPicPr>
        <p:blipFill>
          <a:blip r:embed="rId12"/>
          <a:stretch>
            <a:fillRect/>
          </a:stretch>
        </p:blipFill>
        <p:spPr>
          <a:xfrm>
            <a:off x="8324288" y="3867661"/>
            <a:ext cx="874628" cy="234657"/>
          </a:xfrm>
          <a:prstGeom prst="rect">
            <a:avLst/>
          </a:prstGeom>
        </p:spPr>
      </p:pic>
      <p:sp>
        <p:nvSpPr>
          <p:cNvPr id="32" name="Rodyklė: dešinėn 31">
            <a:extLst>
              <a:ext uri="{FF2B5EF4-FFF2-40B4-BE49-F238E27FC236}">
                <a16:creationId xmlns:a16="http://schemas.microsoft.com/office/drawing/2014/main" id="{F0215216-9C1F-2B1C-A184-DB36A7928DAF}"/>
              </a:ext>
            </a:extLst>
          </p:cNvPr>
          <p:cNvSpPr/>
          <p:nvPr/>
        </p:nvSpPr>
        <p:spPr>
          <a:xfrm rot="351548" flipV="1">
            <a:off x="5593070" y="3850048"/>
            <a:ext cx="2650345" cy="88118"/>
          </a:xfrm>
          <a:prstGeom prst="rightArrow">
            <a:avLst/>
          </a:prstGeom>
          <a:solidFill>
            <a:schemeClr val="accent2">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E8A520DC-CB30-B997-9B82-FA73BA1C9A9E}"/>
              </a:ext>
            </a:extLst>
          </p:cNvPr>
          <p:cNvSpPr>
            <a:spLocks noGrp="1"/>
          </p:cNvSpPr>
          <p:nvPr>
            <p:ph type="sldNum" sz="quarter" idx="12"/>
          </p:nvPr>
        </p:nvSpPr>
        <p:spPr>
          <a:xfrm>
            <a:off x="9198916" y="6381173"/>
            <a:ext cx="2743200" cy="365125"/>
          </a:xfrm>
        </p:spPr>
        <p:txBody>
          <a:bodyPr/>
          <a:lstStyle/>
          <a:p>
            <a:fld id="{49EC5416-78B8-4F37-B286-A40543F63F6D}" type="slidenum">
              <a:rPr lang="en-US" smtClean="0"/>
              <a:pPr/>
              <a:t>22</a:t>
            </a:fld>
            <a:endParaRPr lang="en-US" dirty="0"/>
          </a:p>
        </p:txBody>
      </p:sp>
      <p:sp>
        <p:nvSpPr>
          <p:cNvPr id="6" name="Stačiakampis 5">
            <a:extLst>
              <a:ext uri="{FF2B5EF4-FFF2-40B4-BE49-F238E27FC236}">
                <a16:creationId xmlns:a16="http://schemas.microsoft.com/office/drawing/2014/main" id="{B52FA207-445E-A76F-C0B6-06084CE18809}"/>
              </a:ext>
            </a:extLst>
          </p:cNvPr>
          <p:cNvSpPr/>
          <p:nvPr/>
        </p:nvSpPr>
        <p:spPr>
          <a:xfrm flipV="1">
            <a:off x="646131" y="2010117"/>
            <a:ext cx="379165" cy="35175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čiakampis 24">
            <a:extLst>
              <a:ext uri="{FF2B5EF4-FFF2-40B4-BE49-F238E27FC236}">
                <a16:creationId xmlns:a16="http://schemas.microsoft.com/office/drawing/2014/main" id="{7A886CD3-9BD2-FA39-C6C6-46F1BB0D4FAB}"/>
              </a:ext>
            </a:extLst>
          </p:cNvPr>
          <p:cNvSpPr/>
          <p:nvPr/>
        </p:nvSpPr>
        <p:spPr>
          <a:xfrm flipV="1">
            <a:off x="6721231" y="3411976"/>
            <a:ext cx="3131107" cy="322111"/>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ačiakampis 15">
            <a:extLst>
              <a:ext uri="{FF2B5EF4-FFF2-40B4-BE49-F238E27FC236}">
                <a16:creationId xmlns:a16="http://schemas.microsoft.com/office/drawing/2014/main" id="{B3CFE3C8-11AD-9C2D-D363-4B1FDBEE7BDF}"/>
              </a:ext>
            </a:extLst>
          </p:cNvPr>
          <p:cNvSpPr/>
          <p:nvPr/>
        </p:nvSpPr>
        <p:spPr>
          <a:xfrm flipV="1">
            <a:off x="646130" y="3221280"/>
            <a:ext cx="379165" cy="35175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ačiakampis 26">
            <a:extLst>
              <a:ext uri="{FF2B5EF4-FFF2-40B4-BE49-F238E27FC236}">
                <a16:creationId xmlns:a16="http://schemas.microsoft.com/office/drawing/2014/main" id="{3E2DCE8F-888C-DCBE-6333-6E73BC080C11}"/>
              </a:ext>
            </a:extLst>
          </p:cNvPr>
          <p:cNvSpPr/>
          <p:nvPr/>
        </p:nvSpPr>
        <p:spPr>
          <a:xfrm flipV="1">
            <a:off x="649475" y="4958725"/>
            <a:ext cx="379165" cy="35175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aveikslėlis 27">
            <a:extLst>
              <a:ext uri="{FF2B5EF4-FFF2-40B4-BE49-F238E27FC236}">
                <a16:creationId xmlns:a16="http://schemas.microsoft.com/office/drawing/2014/main" id="{FBDAABD1-83D5-6451-4C3C-016B0249AF99}"/>
              </a:ext>
            </a:extLst>
          </p:cNvPr>
          <p:cNvPicPr>
            <a:picLocks noChangeAspect="1"/>
          </p:cNvPicPr>
          <p:nvPr/>
        </p:nvPicPr>
        <p:blipFill>
          <a:blip r:embed="rId13"/>
          <a:stretch>
            <a:fillRect/>
          </a:stretch>
        </p:blipFill>
        <p:spPr>
          <a:xfrm>
            <a:off x="1118956" y="517506"/>
            <a:ext cx="1881308" cy="1361783"/>
          </a:xfrm>
          <a:prstGeom prst="rect">
            <a:avLst/>
          </a:prstGeom>
        </p:spPr>
      </p:pic>
      <p:sp>
        <p:nvSpPr>
          <p:cNvPr id="33" name="Stačiakampis 32">
            <a:extLst>
              <a:ext uri="{FF2B5EF4-FFF2-40B4-BE49-F238E27FC236}">
                <a16:creationId xmlns:a16="http://schemas.microsoft.com/office/drawing/2014/main" id="{9BD6D858-93CD-9FCA-265F-59D43058D66A}"/>
              </a:ext>
            </a:extLst>
          </p:cNvPr>
          <p:cNvSpPr/>
          <p:nvPr/>
        </p:nvSpPr>
        <p:spPr>
          <a:xfrm>
            <a:off x="2800141" y="3789563"/>
            <a:ext cx="1147318" cy="2783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tačiakampis 33">
            <a:extLst>
              <a:ext uri="{FF2B5EF4-FFF2-40B4-BE49-F238E27FC236}">
                <a16:creationId xmlns:a16="http://schemas.microsoft.com/office/drawing/2014/main" id="{F240A7BC-025B-28FC-A584-6D22B2646CB8}"/>
              </a:ext>
            </a:extLst>
          </p:cNvPr>
          <p:cNvSpPr/>
          <p:nvPr/>
        </p:nvSpPr>
        <p:spPr>
          <a:xfrm>
            <a:off x="3040861" y="5300811"/>
            <a:ext cx="1147318" cy="2783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tačiakampis 34">
            <a:extLst>
              <a:ext uri="{FF2B5EF4-FFF2-40B4-BE49-F238E27FC236}">
                <a16:creationId xmlns:a16="http://schemas.microsoft.com/office/drawing/2014/main" id="{2CDF9B0E-AACC-4962-FD92-57825F2AF635}"/>
              </a:ext>
            </a:extLst>
          </p:cNvPr>
          <p:cNvSpPr/>
          <p:nvPr/>
        </p:nvSpPr>
        <p:spPr>
          <a:xfrm>
            <a:off x="3040861" y="5778686"/>
            <a:ext cx="1147318" cy="2783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tačiakampis 35">
            <a:extLst>
              <a:ext uri="{FF2B5EF4-FFF2-40B4-BE49-F238E27FC236}">
                <a16:creationId xmlns:a16="http://schemas.microsoft.com/office/drawing/2014/main" id="{2C5E8E98-389D-C560-B1A4-8010E5BE4395}"/>
              </a:ext>
            </a:extLst>
          </p:cNvPr>
          <p:cNvSpPr/>
          <p:nvPr/>
        </p:nvSpPr>
        <p:spPr>
          <a:xfrm>
            <a:off x="8286784" y="3845216"/>
            <a:ext cx="1147318" cy="2783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
            <a:extLst>
              <a:ext uri="{FF2B5EF4-FFF2-40B4-BE49-F238E27FC236}">
                <a16:creationId xmlns:a16="http://schemas.microsoft.com/office/drawing/2014/main" id="{190CF3A0-277B-E411-9855-5A5E4158B089}"/>
              </a:ext>
            </a:extLst>
          </p:cNvPr>
          <p:cNvSpPr/>
          <p:nvPr/>
        </p:nvSpPr>
        <p:spPr>
          <a:xfrm>
            <a:off x="593396" y="148993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38" name="Oval 3">
            <a:extLst>
              <a:ext uri="{FF2B5EF4-FFF2-40B4-BE49-F238E27FC236}">
                <a16:creationId xmlns:a16="http://schemas.microsoft.com/office/drawing/2014/main" id="{7BB4D5FF-0C11-1A51-0109-547D9D49A5D4}"/>
              </a:ext>
            </a:extLst>
          </p:cNvPr>
          <p:cNvSpPr/>
          <p:nvPr/>
        </p:nvSpPr>
        <p:spPr>
          <a:xfrm>
            <a:off x="3016258" y="5768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39" name="Oval 3">
            <a:extLst>
              <a:ext uri="{FF2B5EF4-FFF2-40B4-BE49-F238E27FC236}">
                <a16:creationId xmlns:a16="http://schemas.microsoft.com/office/drawing/2014/main" id="{6EEAD8D5-6141-357A-DD32-E487DE760246}"/>
              </a:ext>
            </a:extLst>
          </p:cNvPr>
          <p:cNvSpPr/>
          <p:nvPr/>
        </p:nvSpPr>
        <p:spPr>
          <a:xfrm>
            <a:off x="108764" y="2010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40" name="Oval 3">
            <a:extLst>
              <a:ext uri="{FF2B5EF4-FFF2-40B4-BE49-F238E27FC236}">
                <a16:creationId xmlns:a16="http://schemas.microsoft.com/office/drawing/2014/main" id="{FA5C751A-ABFA-6B30-0B33-C7A0797FC8FA}"/>
              </a:ext>
            </a:extLst>
          </p:cNvPr>
          <p:cNvSpPr/>
          <p:nvPr/>
        </p:nvSpPr>
        <p:spPr>
          <a:xfrm>
            <a:off x="108764" y="32033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
        <p:nvSpPr>
          <p:cNvPr id="41" name="Oval 3">
            <a:extLst>
              <a:ext uri="{FF2B5EF4-FFF2-40B4-BE49-F238E27FC236}">
                <a16:creationId xmlns:a16="http://schemas.microsoft.com/office/drawing/2014/main" id="{EB244950-E300-1429-AB31-990801B31EC5}"/>
              </a:ext>
            </a:extLst>
          </p:cNvPr>
          <p:cNvSpPr/>
          <p:nvPr/>
        </p:nvSpPr>
        <p:spPr>
          <a:xfrm>
            <a:off x="108764" y="492033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sp>
        <p:nvSpPr>
          <p:cNvPr id="42" name="Oval 3">
            <a:extLst>
              <a:ext uri="{FF2B5EF4-FFF2-40B4-BE49-F238E27FC236}">
                <a16:creationId xmlns:a16="http://schemas.microsoft.com/office/drawing/2014/main" id="{6B54B913-8BFA-46CD-2FC5-5EA63FE13CF6}"/>
              </a:ext>
            </a:extLst>
          </p:cNvPr>
          <p:cNvSpPr/>
          <p:nvPr/>
        </p:nvSpPr>
        <p:spPr>
          <a:xfrm>
            <a:off x="4085924" y="238688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43" name="Oval 3">
            <a:extLst>
              <a:ext uri="{FF2B5EF4-FFF2-40B4-BE49-F238E27FC236}">
                <a16:creationId xmlns:a16="http://schemas.microsoft.com/office/drawing/2014/main" id="{1EAF421D-0542-B4E4-DED5-869E86CD576C}"/>
              </a:ext>
            </a:extLst>
          </p:cNvPr>
          <p:cNvSpPr/>
          <p:nvPr/>
        </p:nvSpPr>
        <p:spPr>
          <a:xfrm>
            <a:off x="4026185" y="37394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
        <p:nvSpPr>
          <p:cNvPr id="44" name="Oval 3">
            <a:extLst>
              <a:ext uri="{FF2B5EF4-FFF2-40B4-BE49-F238E27FC236}">
                <a16:creationId xmlns:a16="http://schemas.microsoft.com/office/drawing/2014/main" id="{993BA1E5-0BC5-756F-4424-F0D1D348FFAF}"/>
              </a:ext>
            </a:extLst>
          </p:cNvPr>
          <p:cNvSpPr/>
          <p:nvPr/>
        </p:nvSpPr>
        <p:spPr>
          <a:xfrm>
            <a:off x="4254197" y="524797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8</a:t>
            </a:r>
            <a:endParaRPr lang="en-GB" dirty="0">
              <a:solidFill>
                <a:schemeClr val="tx1"/>
              </a:solidFill>
            </a:endParaRPr>
          </a:p>
        </p:txBody>
      </p:sp>
      <p:sp>
        <p:nvSpPr>
          <p:cNvPr id="45" name="Oval 3">
            <a:extLst>
              <a:ext uri="{FF2B5EF4-FFF2-40B4-BE49-F238E27FC236}">
                <a16:creationId xmlns:a16="http://schemas.microsoft.com/office/drawing/2014/main" id="{3C2B8A16-AC91-65FF-A63E-2B3CDFBE3E6F}"/>
              </a:ext>
            </a:extLst>
          </p:cNvPr>
          <p:cNvSpPr/>
          <p:nvPr/>
        </p:nvSpPr>
        <p:spPr>
          <a:xfrm>
            <a:off x="4254197" y="57385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9</a:t>
            </a:r>
            <a:endParaRPr lang="en-GB" dirty="0">
              <a:solidFill>
                <a:schemeClr val="tx1"/>
              </a:solidFill>
            </a:endParaRPr>
          </a:p>
        </p:txBody>
      </p:sp>
      <p:sp>
        <p:nvSpPr>
          <p:cNvPr id="46" name="Oval 3">
            <a:extLst>
              <a:ext uri="{FF2B5EF4-FFF2-40B4-BE49-F238E27FC236}">
                <a16:creationId xmlns:a16="http://schemas.microsoft.com/office/drawing/2014/main" id="{6E465AE1-79BA-6E80-8C32-D4A5861C08AF}"/>
              </a:ext>
            </a:extLst>
          </p:cNvPr>
          <p:cNvSpPr/>
          <p:nvPr/>
        </p:nvSpPr>
        <p:spPr>
          <a:xfrm>
            <a:off x="7088644" y="37502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Tree>
    <p:extLst>
      <p:ext uri="{BB962C8B-B14F-4D97-AF65-F5344CB8AC3E}">
        <p14:creationId xmlns:p14="http://schemas.microsoft.com/office/powerpoint/2010/main" val="2979741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9" y="115711"/>
            <a:ext cx="8292970" cy="384048"/>
          </a:xfrm>
        </p:spPr>
        <p:txBody>
          <a:bodyPr>
            <a:noAutofit/>
          </a:bodyPr>
          <a:lstStyle/>
          <a:p>
            <a:pPr algn="ctr"/>
            <a:r>
              <a:rPr lang="lt-LT" sz="2000" b="1" dirty="0"/>
              <a:t>Skilties </a:t>
            </a:r>
            <a:r>
              <a:rPr lang="lt-LT" sz="2000" b="1" dirty="0">
                <a:solidFill>
                  <a:srgbClr val="FF0000"/>
                </a:solidFill>
              </a:rPr>
              <a:t>Pirkimo dalis</a:t>
            </a:r>
            <a:r>
              <a:rPr lang="lt-LT" sz="2000" b="1" dirty="0"/>
              <a:t> duomenų grupė </a:t>
            </a:r>
            <a:r>
              <a:rPr lang="lt-LT" sz="2000" b="1" dirty="0">
                <a:solidFill>
                  <a:srgbClr val="FF0000"/>
                </a:solidFill>
              </a:rPr>
              <a:t>Informacija apie pateikimą</a:t>
            </a:r>
            <a:endParaRPr lang="en-US" sz="2000" b="1" dirty="0">
              <a:solidFill>
                <a:srgbClr val="FF0000"/>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2" name="Paveikslėlis 1">
            <a:extLst>
              <a:ext uri="{FF2B5EF4-FFF2-40B4-BE49-F238E27FC236}">
                <a16:creationId xmlns:a16="http://schemas.microsoft.com/office/drawing/2014/main" id="{F5A1FCAC-73F6-B78D-1DBA-CCFFE5BDC34F}"/>
              </a:ext>
            </a:extLst>
          </p:cNvPr>
          <p:cNvPicPr>
            <a:picLocks noChangeAspect="1"/>
          </p:cNvPicPr>
          <p:nvPr/>
        </p:nvPicPr>
        <p:blipFill>
          <a:blip r:embed="rId4"/>
          <a:stretch>
            <a:fillRect/>
          </a:stretch>
        </p:blipFill>
        <p:spPr>
          <a:xfrm>
            <a:off x="3510050" y="682029"/>
            <a:ext cx="4854361" cy="434378"/>
          </a:xfrm>
          <a:prstGeom prst="rect">
            <a:avLst/>
          </a:prstGeom>
        </p:spPr>
      </p:pic>
      <p:pic>
        <p:nvPicPr>
          <p:cNvPr id="7" name="Paveikslėlis 6">
            <a:extLst>
              <a:ext uri="{FF2B5EF4-FFF2-40B4-BE49-F238E27FC236}">
                <a16:creationId xmlns:a16="http://schemas.microsoft.com/office/drawing/2014/main" id="{A4DA69F2-5FCD-348B-5DD2-ADB347F30192}"/>
              </a:ext>
            </a:extLst>
          </p:cNvPr>
          <p:cNvPicPr>
            <a:picLocks noChangeAspect="1"/>
          </p:cNvPicPr>
          <p:nvPr/>
        </p:nvPicPr>
        <p:blipFill>
          <a:blip r:embed="rId5"/>
          <a:stretch>
            <a:fillRect/>
          </a:stretch>
        </p:blipFill>
        <p:spPr>
          <a:xfrm>
            <a:off x="3114938" y="3168644"/>
            <a:ext cx="6134632" cy="320068"/>
          </a:xfrm>
          <a:prstGeom prst="rect">
            <a:avLst/>
          </a:prstGeom>
        </p:spPr>
      </p:pic>
      <p:pic>
        <p:nvPicPr>
          <p:cNvPr id="14" name="Paveikslėlis 13">
            <a:extLst>
              <a:ext uri="{FF2B5EF4-FFF2-40B4-BE49-F238E27FC236}">
                <a16:creationId xmlns:a16="http://schemas.microsoft.com/office/drawing/2014/main" id="{E45C40B0-4FA0-F7C3-C720-CA371AE147AF}"/>
              </a:ext>
            </a:extLst>
          </p:cNvPr>
          <p:cNvPicPr>
            <a:picLocks noChangeAspect="1"/>
          </p:cNvPicPr>
          <p:nvPr/>
        </p:nvPicPr>
        <p:blipFill>
          <a:blip r:embed="rId6"/>
          <a:stretch>
            <a:fillRect/>
          </a:stretch>
        </p:blipFill>
        <p:spPr>
          <a:xfrm>
            <a:off x="3114938" y="3814496"/>
            <a:ext cx="6111770" cy="624894"/>
          </a:xfrm>
          <a:prstGeom prst="rect">
            <a:avLst/>
          </a:prstGeom>
        </p:spPr>
      </p:pic>
      <p:sp>
        <p:nvSpPr>
          <p:cNvPr id="11" name="Stačiakampis 10">
            <a:extLst>
              <a:ext uri="{FF2B5EF4-FFF2-40B4-BE49-F238E27FC236}">
                <a16:creationId xmlns:a16="http://schemas.microsoft.com/office/drawing/2014/main" id="{4E77BD30-66B3-3675-CF7B-82BB208D15FE}"/>
              </a:ext>
            </a:extLst>
          </p:cNvPr>
          <p:cNvSpPr/>
          <p:nvPr/>
        </p:nvSpPr>
        <p:spPr>
          <a:xfrm flipV="1">
            <a:off x="3510049" y="693377"/>
            <a:ext cx="4854361" cy="434377"/>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7E840B5-64F3-ADD4-C3D0-ECA0A76B26D7}"/>
              </a:ext>
            </a:extLst>
          </p:cNvPr>
          <p:cNvSpPr txBox="1"/>
          <p:nvPr/>
        </p:nvSpPr>
        <p:spPr>
          <a:xfrm>
            <a:off x="6520685" y="3820902"/>
            <a:ext cx="2955941"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Gali būti įrašoma raidės PD, ID ir pan.</a:t>
            </a:r>
            <a:endParaRPr lang="en-US" sz="1400" dirty="0"/>
          </a:p>
        </p:txBody>
      </p:sp>
      <p:sp>
        <p:nvSpPr>
          <p:cNvPr id="5" name="Skaidrės numerio vietos rezervavimo ženklas 4">
            <a:extLst>
              <a:ext uri="{FF2B5EF4-FFF2-40B4-BE49-F238E27FC236}">
                <a16:creationId xmlns:a16="http://schemas.microsoft.com/office/drawing/2014/main" id="{29C2E747-F828-2EF4-1D7E-456EA5A3F110}"/>
              </a:ext>
            </a:extLst>
          </p:cNvPr>
          <p:cNvSpPr>
            <a:spLocks noGrp="1"/>
          </p:cNvSpPr>
          <p:nvPr>
            <p:ph type="sldNum" sz="quarter" idx="12"/>
          </p:nvPr>
        </p:nvSpPr>
        <p:spPr>
          <a:xfrm>
            <a:off x="9194766" y="6384142"/>
            <a:ext cx="2743200" cy="365125"/>
          </a:xfrm>
        </p:spPr>
        <p:txBody>
          <a:bodyPr/>
          <a:lstStyle/>
          <a:p>
            <a:fld id="{49EC5416-78B8-4F37-B286-A40543F63F6D}" type="slidenum">
              <a:rPr lang="en-US" smtClean="0"/>
              <a:pPr/>
              <a:t>23</a:t>
            </a:fld>
            <a:endParaRPr lang="en-US" dirty="0"/>
          </a:p>
        </p:txBody>
      </p:sp>
      <p:pic>
        <p:nvPicPr>
          <p:cNvPr id="21" name="Paveikslėlis 20">
            <a:extLst>
              <a:ext uri="{FF2B5EF4-FFF2-40B4-BE49-F238E27FC236}">
                <a16:creationId xmlns:a16="http://schemas.microsoft.com/office/drawing/2014/main" id="{54ED64F8-C049-A414-F9B1-D2355CF15AAF}"/>
              </a:ext>
            </a:extLst>
          </p:cNvPr>
          <p:cNvPicPr>
            <a:picLocks noChangeAspect="1"/>
          </p:cNvPicPr>
          <p:nvPr/>
        </p:nvPicPr>
        <p:blipFill>
          <a:blip r:embed="rId7"/>
          <a:stretch>
            <a:fillRect/>
          </a:stretch>
        </p:blipFill>
        <p:spPr>
          <a:xfrm>
            <a:off x="631672" y="688672"/>
            <a:ext cx="2191056" cy="1638529"/>
          </a:xfrm>
          <a:prstGeom prst="rect">
            <a:avLst/>
          </a:prstGeom>
        </p:spPr>
      </p:pic>
      <p:pic>
        <p:nvPicPr>
          <p:cNvPr id="24" name="Paveikslėlis 23">
            <a:extLst>
              <a:ext uri="{FF2B5EF4-FFF2-40B4-BE49-F238E27FC236}">
                <a16:creationId xmlns:a16="http://schemas.microsoft.com/office/drawing/2014/main" id="{8F78792A-9219-F42D-FE0F-4DF0396B12C5}"/>
              </a:ext>
            </a:extLst>
          </p:cNvPr>
          <p:cNvPicPr>
            <a:picLocks noChangeAspect="1"/>
          </p:cNvPicPr>
          <p:nvPr/>
        </p:nvPicPr>
        <p:blipFill>
          <a:blip r:embed="rId8"/>
          <a:stretch>
            <a:fillRect/>
          </a:stretch>
        </p:blipFill>
        <p:spPr>
          <a:xfrm>
            <a:off x="3114938" y="1566394"/>
            <a:ext cx="7897327" cy="1257475"/>
          </a:xfrm>
          <a:prstGeom prst="rect">
            <a:avLst/>
          </a:prstGeom>
        </p:spPr>
      </p:pic>
      <p:sp>
        <p:nvSpPr>
          <p:cNvPr id="25" name="Stačiakampis 24">
            <a:extLst>
              <a:ext uri="{FF2B5EF4-FFF2-40B4-BE49-F238E27FC236}">
                <a16:creationId xmlns:a16="http://schemas.microsoft.com/office/drawing/2014/main" id="{EF3EEBF7-035B-C494-102E-2A25F0912F59}"/>
              </a:ext>
            </a:extLst>
          </p:cNvPr>
          <p:cNvSpPr/>
          <p:nvPr/>
        </p:nvSpPr>
        <p:spPr>
          <a:xfrm flipV="1">
            <a:off x="3114938" y="3826152"/>
            <a:ext cx="1807018" cy="26853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tačiakampis 25">
            <a:extLst>
              <a:ext uri="{FF2B5EF4-FFF2-40B4-BE49-F238E27FC236}">
                <a16:creationId xmlns:a16="http://schemas.microsoft.com/office/drawing/2014/main" id="{813FFC4D-FB9F-53A9-F5A1-450BB9CF1D69}"/>
              </a:ext>
            </a:extLst>
          </p:cNvPr>
          <p:cNvSpPr/>
          <p:nvPr/>
        </p:nvSpPr>
        <p:spPr>
          <a:xfrm flipV="1">
            <a:off x="3114938" y="3175597"/>
            <a:ext cx="373329" cy="30616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aveikslėlis 27">
            <a:extLst>
              <a:ext uri="{FF2B5EF4-FFF2-40B4-BE49-F238E27FC236}">
                <a16:creationId xmlns:a16="http://schemas.microsoft.com/office/drawing/2014/main" id="{7EC282ED-32C5-64BB-0F09-723779B51326}"/>
              </a:ext>
            </a:extLst>
          </p:cNvPr>
          <p:cNvPicPr>
            <a:picLocks noChangeAspect="1"/>
          </p:cNvPicPr>
          <p:nvPr/>
        </p:nvPicPr>
        <p:blipFill>
          <a:blip r:embed="rId9"/>
          <a:stretch>
            <a:fillRect/>
          </a:stretch>
        </p:blipFill>
        <p:spPr>
          <a:xfrm>
            <a:off x="10187039" y="1732131"/>
            <a:ext cx="1238423" cy="1095528"/>
          </a:xfrm>
          <a:prstGeom prst="rect">
            <a:avLst/>
          </a:prstGeom>
        </p:spPr>
      </p:pic>
      <p:sp>
        <p:nvSpPr>
          <p:cNvPr id="29" name="TextBox 28">
            <a:extLst>
              <a:ext uri="{FF2B5EF4-FFF2-40B4-BE49-F238E27FC236}">
                <a16:creationId xmlns:a16="http://schemas.microsoft.com/office/drawing/2014/main" id="{D4D7E5EF-4E7D-147C-7D27-1DA0B6AC4D63}"/>
              </a:ext>
            </a:extLst>
          </p:cNvPr>
          <p:cNvSpPr txBox="1"/>
          <p:nvPr/>
        </p:nvSpPr>
        <p:spPr>
          <a:xfrm>
            <a:off x="3958024" y="1328197"/>
            <a:ext cx="7112000" cy="33855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dirty="0"/>
              <a:t>Pasiūlymo galiojimas nurodomas toks pat, koks yra nurodytas pirkimo informacijoje</a:t>
            </a:r>
            <a:endParaRPr lang="en-US" sz="1600" dirty="0"/>
          </a:p>
        </p:txBody>
      </p:sp>
      <p:sp>
        <p:nvSpPr>
          <p:cNvPr id="30" name="Oval 3">
            <a:extLst>
              <a:ext uri="{FF2B5EF4-FFF2-40B4-BE49-F238E27FC236}">
                <a16:creationId xmlns:a16="http://schemas.microsoft.com/office/drawing/2014/main" id="{0078C053-E9AE-DEFD-8944-56108B900D5C}"/>
              </a:ext>
            </a:extLst>
          </p:cNvPr>
          <p:cNvSpPr/>
          <p:nvPr/>
        </p:nvSpPr>
        <p:spPr>
          <a:xfrm>
            <a:off x="179800" y="18958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31" name="Oval 3">
            <a:extLst>
              <a:ext uri="{FF2B5EF4-FFF2-40B4-BE49-F238E27FC236}">
                <a16:creationId xmlns:a16="http://schemas.microsoft.com/office/drawing/2014/main" id="{B3947734-3851-C1DC-1866-BA04DBE9D930}"/>
              </a:ext>
            </a:extLst>
          </p:cNvPr>
          <p:cNvSpPr/>
          <p:nvPr/>
        </p:nvSpPr>
        <p:spPr>
          <a:xfrm>
            <a:off x="2987011" y="7185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32" name="Oval 3">
            <a:extLst>
              <a:ext uri="{FF2B5EF4-FFF2-40B4-BE49-F238E27FC236}">
                <a16:creationId xmlns:a16="http://schemas.microsoft.com/office/drawing/2014/main" id="{6B5A9078-6F21-F704-EB4B-94B76272B7D6}"/>
              </a:ext>
            </a:extLst>
          </p:cNvPr>
          <p:cNvSpPr/>
          <p:nvPr/>
        </p:nvSpPr>
        <p:spPr>
          <a:xfrm>
            <a:off x="2744695" y="16119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33" name="Oval 3">
            <a:extLst>
              <a:ext uri="{FF2B5EF4-FFF2-40B4-BE49-F238E27FC236}">
                <a16:creationId xmlns:a16="http://schemas.microsoft.com/office/drawing/2014/main" id="{3607E05D-0F05-580D-FD87-521BB203D744}"/>
              </a:ext>
            </a:extLst>
          </p:cNvPr>
          <p:cNvSpPr/>
          <p:nvPr/>
        </p:nvSpPr>
        <p:spPr>
          <a:xfrm>
            <a:off x="7514024" y="19959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34" name="Oval 3">
            <a:extLst>
              <a:ext uri="{FF2B5EF4-FFF2-40B4-BE49-F238E27FC236}">
                <a16:creationId xmlns:a16="http://schemas.microsoft.com/office/drawing/2014/main" id="{94EE28F7-F33A-A8BB-BAE2-2F1EA3E1FDFF}"/>
              </a:ext>
            </a:extLst>
          </p:cNvPr>
          <p:cNvSpPr/>
          <p:nvPr/>
        </p:nvSpPr>
        <p:spPr>
          <a:xfrm>
            <a:off x="2580412" y="313665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
        <p:nvSpPr>
          <p:cNvPr id="35" name="Oval 3">
            <a:extLst>
              <a:ext uri="{FF2B5EF4-FFF2-40B4-BE49-F238E27FC236}">
                <a16:creationId xmlns:a16="http://schemas.microsoft.com/office/drawing/2014/main" id="{722CB6CA-A81D-D228-921E-0028C7F69A07}"/>
              </a:ext>
            </a:extLst>
          </p:cNvPr>
          <p:cNvSpPr/>
          <p:nvPr/>
        </p:nvSpPr>
        <p:spPr>
          <a:xfrm>
            <a:off x="5928507" y="37827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sp>
        <p:nvSpPr>
          <p:cNvPr id="36" name="Oval 3">
            <a:extLst>
              <a:ext uri="{FF2B5EF4-FFF2-40B4-BE49-F238E27FC236}">
                <a16:creationId xmlns:a16="http://schemas.microsoft.com/office/drawing/2014/main" id="{5FCBE128-7A8F-E9CD-A329-189ECB499B2D}"/>
              </a:ext>
            </a:extLst>
          </p:cNvPr>
          <p:cNvSpPr/>
          <p:nvPr/>
        </p:nvSpPr>
        <p:spPr>
          <a:xfrm>
            <a:off x="8742076" y="20042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Tree>
    <p:extLst>
      <p:ext uri="{BB962C8B-B14F-4D97-AF65-F5344CB8AC3E}">
        <p14:creationId xmlns:p14="http://schemas.microsoft.com/office/powerpoint/2010/main" val="2038107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EAA85-1186-FBAA-9689-8334264DCFCB}"/>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F755FE5B-6E66-226A-3AAB-CA70535997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F181CEEF-5A87-29F3-A7F4-E491183B9993}"/>
              </a:ext>
            </a:extLst>
          </p:cNvPr>
          <p:cNvSpPr>
            <a:spLocks noGrp="1"/>
          </p:cNvSpPr>
          <p:nvPr>
            <p:ph type="title"/>
          </p:nvPr>
        </p:nvSpPr>
        <p:spPr>
          <a:xfrm>
            <a:off x="1894069" y="115711"/>
            <a:ext cx="8292970" cy="384048"/>
          </a:xfrm>
        </p:spPr>
        <p:txBody>
          <a:bodyPr>
            <a:noAutofit/>
          </a:bodyPr>
          <a:lstStyle/>
          <a:p>
            <a:pPr algn="ctr"/>
            <a:r>
              <a:rPr lang="lt-LT" sz="2000" b="1" dirty="0"/>
              <a:t>Skilties </a:t>
            </a:r>
            <a:r>
              <a:rPr lang="lt-LT" sz="2000" b="1" dirty="0">
                <a:solidFill>
                  <a:srgbClr val="FF0000"/>
                </a:solidFill>
              </a:rPr>
              <a:t>Pirkimo dalis</a:t>
            </a:r>
            <a:r>
              <a:rPr lang="lt-LT" sz="2000" b="1" dirty="0"/>
              <a:t> duomenų grupė </a:t>
            </a:r>
            <a:r>
              <a:rPr lang="lt-LT" sz="2000" b="1" dirty="0">
                <a:solidFill>
                  <a:srgbClr val="FF0000"/>
                </a:solidFill>
              </a:rPr>
              <a:t>Peržiūra</a:t>
            </a:r>
            <a:endParaRPr lang="en-US" sz="2000" b="1" dirty="0">
              <a:solidFill>
                <a:srgbClr val="FF0000"/>
              </a:solidFill>
            </a:endParaRPr>
          </a:p>
        </p:txBody>
      </p:sp>
      <p:pic>
        <p:nvPicPr>
          <p:cNvPr id="8" name="Paveikslėlis 7">
            <a:extLst>
              <a:ext uri="{FF2B5EF4-FFF2-40B4-BE49-F238E27FC236}">
                <a16:creationId xmlns:a16="http://schemas.microsoft.com/office/drawing/2014/main" id="{AEB9F175-E500-72EE-DD8C-B94E9B512932}"/>
              </a:ext>
            </a:extLst>
          </p:cNvPr>
          <p:cNvPicPr>
            <a:picLocks noChangeAspect="1"/>
          </p:cNvPicPr>
          <p:nvPr/>
        </p:nvPicPr>
        <p:blipFill>
          <a:blip r:embed="rId3"/>
          <a:stretch>
            <a:fillRect/>
          </a:stretch>
        </p:blipFill>
        <p:spPr>
          <a:xfrm>
            <a:off x="2944728" y="632395"/>
            <a:ext cx="7621" cy="7621"/>
          </a:xfrm>
          <a:prstGeom prst="rect">
            <a:avLst/>
          </a:prstGeom>
        </p:spPr>
      </p:pic>
      <p:sp>
        <p:nvSpPr>
          <p:cNvPr id="5" name="Skaidrės numerio vietos rezervavimo ženklas 4">
            <a:extLst>
              <a:ext uri="{FF2B5EF4-FFF2-40B4-BE49-F238E27FC236}">
                <a16:creationId xmlns:a16="http://schemas.microsoft.com/office/drawing/2014/main" id="{D5BBB694-EA70-3ED1-1795-0458EEC28777}"/>
              </a:ext>
            </a:extLst>
          </p:cNvPr>
          <p:cNvSpPr>
            <a:spLocks noGrp="1"/>
          </p:cNvSpPr>
          <p:nvPr>
            <p:ph type="sldNum" sz="quarter" idx="12"/>
          </p:nvPr>
        </p:nvSpPr>
        <p:spPr>
          <a:xfrm>
            <a:off x="9194766" y="6384142"/>
            <a:ext cx="2743200" cy="365125"/>
          </a:xfrm>
        </p:spPr>
        <p:txBody>
          <a:bodyPr/>
          <a:lstStyle/>
          <a:p>
            <a:fld id="{49EC5416-78B8-4F37-B286-A40543F63F6D}" type="slidenum">
              <a:rPr lang="en-US" smtClean="0"/>
              <a:pPr/>
              <a:t>24</a:t>
            </a:fld>
            <a:endParaRPr lang="en-US" dirty="0"/>
          </a:p>
        </p:txBody>
      </p:sp>
      <p:pic>
        <p:nvPicPr>
          <p:cNvPr id="21" name="Paveikslėlis 20">
            <a:extLst>
              <a:ext uri="{FF2B5EF4-FFF2-40B4-BE49-F238E27FC236}">
                <a16:creationId xmlns:a16="http://schemas.microsoft.com/office/drawing/2014/main" id="{9D0043C7-76FD-DFF2-1D7D-8704D422CB24}"/>
              </a:ext>
            </a:extLst>
          </p:cNvPr>
          <p:cNvPicPr>
            <a:picLocks noChangeAspect="1"/>
          </p:cNvPicPr>
          <p:nvPr/>
        </p:nvPicPr>
        <p:blipFill>
          <a:blip r:embed="rId4"/>
          <a:stretch>
            <a:fillRect/>
          </a:stretch>
        </p:blipFill>
        <p:spPr>
          <a:xfrm>
            <a:off x="631672" y="688672"/>
            <a:ext cx="2191056" cy="1638529"/>
          </a:xfrm>
          <a:prstGeom prst="rect">
            <a:avLst/>
          </a:prstGeom>
        </p:spPr>
      </p:pic>
      <p:sp>
        <p:nvSpPr>
          <p:cNvPr id="30" name="Oval 3">
            <a:extLst>
              <a:ext uri="{FF2B5EF4-FFF2-40B4-BE49-F238E27FC236}">
                <a16:creationId xmlns:a16="http://schemas.microsoft.com/office/drawing/2014/main" id="{3E0F17D6-B4CF-A7F0-777E-5E68A1E07FC5}"/>
              </a:ext>
            </a:extLst>
          </p:cNvPr>
          <p:cNvSpPr/>
          <p:nvPr/>
        </p:nvSpPr>
        <p:spPr>
          <a:xfrm>
            <a:off x="179800" y="18958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31" name="Oval 3">
            <a:extLst>
              <a:ext uri="{FF2B5EF4-FFF2-40B4-BE49-F238E27FC236}">
                <a16:creationId xmlns:a16="http://schemas.microsoft.com/office/drawing/2014/main" id="{3A49FED9-DCCB-A007-CD05-C23039E3D126}"/>
              </a:ext>
            </a:extLst>
          </p:cNvPr>
          <p:cNvSpPr/>
          <p:nvPr/>
        </p:nvSpPr>
        <p:spPr>
          <a:xfrm>
            <a:off x="3034169" y="7264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32" name="Oval 3">
            <a:extLst>
              <a:ext uri="{FF2B5EF4-FFF2-40B4-BE49-F238E27FC236}">
                <a16:creationId xmlns:a16="http://schemas.microsoft.com/office/drawing/2014/main" id="{73438BED-3A6F-7BE8-3029-92452F0138B0}"/>
              </a:ext>
            </a:extLst>
          </p:cNvPr>
          <p:cNvSpPr/>
          <p:nvPr/>
        </p:nvSpPr>
        <p:spPr>
          <a:xfrm>
            <a:off x="2502379" y="39747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35" name="Oval 3">
            <a:extLst>
              <a:ext uri="{FF2B5EF4-FFF2-40B4-BE49-F238E27FC236}">
                <a16:creationId xmlns:a16="http://schemas.microsoft.com/office/drawing/2014/main" id="{E0748964-ADEE-0796-3B0A-553AD5A48F32}"/>
              </a:ext>
            </a:extLst>
          </p:cNvPr>
          <p:cNvSpPr/>
          <p:nvPr/>
        </p:nvSpPr>
        <p:spPr>
          <a:xfrm>
            <a:off x="5928507" y="37827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pic>
        <p:nvPicPr>
          <p:cNvPr id="4" name="Paveikslėlis 3">
            <a:extLst>
              <a:ext uri="{FF2B5EF4-FFF2-40B4-BE49-F238E27FC236}">
                <a16:creationId xmlns:a16="http://schemas.microsoft.com/office/drawing/2014/main" id="{DC9AFD5E-7178-4625-7335-8B193E70FFB1}"/>
              </a:ext>
            </a:extLst>
          </p:cNvPr>
          <p:cNvPicPr>
            <a:picLocks noChangeAspect="1"/>
          </p:cNvPicPr>
          <p:nvPr/>
        </p:nvPicPr>
        <p:blipFill>
          <a:blip r:embed="rId5"/>
          <a:stretch>
            <a:fillRect/>
          </a:stretch>
        </p:blipFill>
        <p:spPr>
          <a:xfrm>
            <a:off x="3600620" y="641551"/>
            <a:ext cx="2812519" cy="545532"/>
          </a:xfrm>
          <a:prstGeom prst="rect">
            <a:avLst/>
          </a:prstGeom>
        </p:spPr>
      </p:pic>
      <p:pic>
        <p:nvPicPr>
          <p:cNvPr id="9" name="Paveikslėlis 8">
            <a:extLst>
              <a:ext uri="{FF2B5EF4-FFF2-40B4-BE49-F238E27FC236}">
                <a16:creationId xmlns:a16="http://schemas.microsoft.com/office/drawing/2014/main" id="{69D4E2B8-7808-6BD0-5A87-8E4D27D7F902}"/>
              </a:ext>
            </a:extLst>
          </p:cNvPr>
          <p:cNvPicPr>
            <a:picLocks noChangeAspect="1"/>
          </p:cNvPicPr>
          <p:nvPr/>
        </p:nvPicPr>
        <p:blipFill>
          <a:blip r:embed="rId6"/>
          <a:stretch>
            <a:fillRect/>
          </a:stretch>
        </p:blipFill>
        <p:spPr>
          <a:xfrm>
            <a:off x="3011793" y="2037812"/>
            <a:ext cx="6408271" cy="2951741"/>
          </a:xfrm>
          <a:prstGeom prst="rect">
            <a:avLst/>
          </a:prstGeom>
        </p:spPr>
      </p:pic>
      <p:pic>
        <p:nvPicPr>
          <p:cNvPr id="16" name="Paveikslėlis 15">
            <a:extLst>
              <a:ext uri="{FF2B5EF4-FFF2-40B4-BE49-F238E27FC236}">
                <a16:creationId xmlns:a16="http://schemas.microsoft.com/office/drawing/2014/main" id="{51534F7F-FBA1-8443-E275-08FC5600AFC3}"/>
              </a:ext>
            </a:extLst>
          </p:cNvPr>
          <p:cNvPicPr>
            <a:picLocks noChangeAspect="1"/>
          </p:cNvPicPr>
          <p:nvPr/>
        </p:nvPicPr>
        <p:blipFill>
          <a:blip r:embed="rId7"/>
          <a:stretch>
            <a:fillRect/>
          </a:stretch>
        </p:blipFill>
        <p:spPr>
          <a:xfrm>
            <a:off x="8231606" y="3795563"/>
            <a:ext cx="2829320" cy="962159"/>
          </a:xfrm>
          <a:prstGeom prst="rect">
            <a:avLst/>
          </a:prstGeom>
          <a:ln>
            <a:solidFill>
              <a:schemeClr val="accent2">
                <a:lumMod val="75000"/>
              </a:schemeClr>
            </a:solidFill>
          </a:ln>
        </p:spPr>
      </p:pic>
      <p:sp>
        <p:nvSpPr>
          <p:cNvPr id="17" name="Oval 3">
            <a:extLst>
              <a:ext uri="{FF2B5EF4-FFF2-40B4-BE49-F238E27FC236}">
                <a16:creationId xmlns:a16="http://schemas.microsoft.com/office/drawing/2014/main" id="{97B77046-E0FF-7B3A-C3DC-EE02AD12D73C}"/>
              </a:ext>
            </a:extLst>
          </p:cNvPr>
          <p:cNvSpPr/>
          <p:nvPr/>
        </p:nvSpPr>
        <p:spPr>
          <a:xfrm>
            <a:off x="7579728" y="39747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19" name="TextBox 18">
            <a:extLst>
              <a:ext uri="{FF2B5EF4-FFF2-40B4-BE49-F238E27FC236}">
                <a16:creationId xmlns:a16="http://schemas.microsoft.com/office/drawing/2014/main" id="{72FF4996-D48C-ACB3-7D3C-DC78F2B3B0DA}"/>
              </a:ext>
            </a:extLst>
          </p:cNvPr>
          <p:cNvSpPr txBox="1"/>
          <p:nvPr/>
        </p:nvSpPr>
        <p:spPr>
          <a:xfrm>
            <a:off x="3004430" y="1337268"/>
            <a:ext cx="8556603" cy="646331"/>
          </a:xfrm>
          <a:prstGeom prst="rect">
            <a:avLst/>
          </a:prstGeom>
          <a:solidFill>
            <a:schemeClr val="accent6">
              <a:lumMod val="20000"/>
              <a:lumOff val="80000"/>
            </a:schemeClr>
          </a:solidFill>
        </p:spPr>
        <p:txBody>
          <a:bodyPr wrap="square">
            <a:spAutoFit/>
          </a:bodyPr>
          <a:lstStyle/>
          <a:p>
            <a:r>
              <a:rPr lang="lt-LT"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SVARBU</a:t>
            </a:r>
            <a:r>
              <a:rPr lang="en-US"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lt-LT" b="0" i="0" dirty="0">
                <a:effectLst/>
                <a:ea typeface="Calibri" panose="020F0502020204030204" pitchFamily="34" charset="0"/>
                <a:cs typeface="Calibri" panose="020F0502020204030204" pitchFamily="34" charset="0"/>
              </a:rPr>
              <a:t>Jei </a:t>
            </a:r>
            <a:r>
              <a:rPr lang="lt-LT" b="1" i="0" dirty="0">
                <a:effectLst/>
                <a:ea typeface="Calibri" panose="020F0502020204030204" pitchFamily="34" charset="0"/>
                <a:cs typeface="Calibri" panose="020F0502020204030204" pitchFamily="34" charset="0"/>
              </a:rPr>
              <a:t>pirmiausia </a:t>
            </a:r>
            <a:r>
              <a:rPr lang="lt-LT" b="0" i="0" dirty="0">
                <a:effectLst/>
                <a:ea typeface="Calibri" panose="020F0502020204030204" pitchFamily="34" charset="0"/>
                <a:cs typeface="Calibri" panose="020F0502020204030204" pitchFamily="34" charset="0"/>
              </a:rPr>
              <a:t>užpildoma „Organizacija, teikianti informaciją apie peržiūrą“ ir nurodomas pirkimo vykdytojas, tada nebereikia pildyti laukelio „Peržiūros terminai</a:t>
            </a:r>
            <a:r>
              <a:rPr lang="en-US" b="0" i="0" dirty="0">
                <a:effectLst/>
                <a:ea typeface="Calibri" panose="020F0502020204030204" pitchFamily="34" charset="0"/>
                <a:cs typeface="Calibri" panose="020F0502020204030204" pitchFamily="34" charset="0"/>
              </a:rPr>
              <a:t>“.</a:t>
            </a:r>
            <a:endParaRPr lang="en-US" dirty="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6868E28-F462-83D0-8FFF-8C191D701AE6}"/>
              </a:ext>
            </a:extLst>
          </p:cNvPr>
          <p:cNvSpPr txBox="1"/>
          <p:nvPr/>
        </p:nvSpPr>
        <p:spPr>
          <a:xfrm>
            <a:off x="1012893" y="5109031"/>
            <a:ext cx="10548140" cy="1405513"/>
          </a:xfrm>
          <a:prstGeom prst="rect">
            <a:avLst/>
          </a:prstGeom>
          <a:solidFill>
            <a:schemeClr val="accent4">
              <a:lumMod val="20000"/>
              <a:lumOff val="80000"/>
            </a:schemeClr>
          </a:solidFill>
          <a:ln>
            <a:solidFill>
              <a:schemeClr val="accent2">
                <a:lumMod val="75000"/>
              </a:schemeClr>
            </a:solidFill>
          </a:ln>
        </p:spPr>
        <p:txBody>
          <a:bodyPr wrap="square">
            <a:spAutoFit/>
          </a:bodyPr>
          <a:lstStyle/>
          <a:p>
            <a:pPr algn="l"/>
            <a:r>
              <a:rPr lang="lt-LT" sz="1200" b="0" i="0" dirty="0">
                <a:effectLst/>
                <a:latin typeface="Public Sans"/>
              </a:rPr>
              <a:t>Jei pildomas laukelis „</a:t>
            </a:r>
            <a:r>
              <a:rPr lang="lt-LT" sz="1200" b="1" i="0" dirty="0">
                <a:effectLst/>
                <a:latin typeface="Public Sans"/>
              </a:rPr>
              <a:t>Peržiūros terminai</a:t>
            </a:r>
            <a:r>
              <a:rPr lang="lt-LT" sz="1200" b="0" i="0" dirty="0">
                <a:effectLst/>
                <a:latin typeface="Public Sans"/>
              </a:rPr>
              <a:t>“, galimi trys pildymo variantai:</a:t>
            </a:r>
          </a:p>
          <a:p>
            <a:pPr algn="l">
              <a:spcAft>
                <a:spcPts val="750"/>
              </a:spcAft>
              <a:buFont typeface="+mj-lt"/>
              <a:buAutoNum type="arabicPeriod"/>
            </a:pPr>
            <a:r>
              <a:rPr lang="lt-LT" sz="1200" b="0" i="0" dirty="0">
                <a:effectLst/>
                <a:latin typeface="Public Sans"/>
              </a:rPr>
              <a:t>galima nurodyti (atsižvelgiant į tai, kokiu įstatymu vadovaujantis vykdomas pirkimas), kad peržiūros procedūra nustatyta Viešųjų pirkimų įstatymo VII skyriaus nustatyta tvarka, Komunalinio sektoriaus pirkimų įstatymo VII skyriaus nustatyta tvarka, Koncesijų įstatymo VI skyriaus nustatyta tvarka, Gynybos įstatymo IV skyriaus nustatyta tvarka. Tokiu atveju laukelyje „Organizacija, teikianti informaciją apie peržiūrą“ nurodomas pirkimo vykdytojas;</a:t>
            </a:r>
          </a:p>
          <a:p>
            <a:pPr algn="l">
              <a:spcAft>
                <a:spcPts val="750"/>
              </a:spcAft>
              <a:buFont typeface="+mj-lt"/>
              <a:buAutoNum type="arabicPeriod"/>
            </a:pPr>
            <a:r>
              <a:rPr lang="lt-LT" sz="1200" b="0" i="0" dirty="0">
                <a:effectLst/>
                <a:latin typeface="Public Sans"/>
              </a:rPr>
              <a:t>galima pateikti informaciją apie pretenzijų pateikimo procedūrą, tuomet „Organizacija, teikianti informaciją apie peržiūrą“ nurodomas pirkimo vykdytojas;</a:t>
            </a:r>
          </a:p>
          <a:p>
            <a:pPr algn="l">
              <a:spcAft>
                <a:spcPts val="750"/>
              </a:spcAft>
              <a:buFont typeface="+mj-lt"/>
              <a:buAutoNum type="arabicPeriod"/>
            </a:pPr>
            <a:r>
              <a:rPr lang="lt-LT" sz="1200" b="0" i="0" dirty="0">
                <a:effectLst/>
                <a:latin typeface="Public Sans"/>
              </a:rPr>
              <a:t>galima pateikti informaciją tik apie ieškinių teismui pateikimo terminus, tokiu atveju „Organizacija, teikianti informaciją apie peržiūrą“ nurodomas apygardos teismas</a:t>
            </a:r>
          </a:p>
        </p:txBody>
      </p:sp>
      <p:cxnSp>
        <p:nvCxnSpPr>
          <p:cNvPr id="27" name="Tiesioji rodyklės jungtis 26">
            <a:extLst>
              <a:ext uri="{FF2B5EF4-FFF2-40B4-BE49-F238E27FC236}">
                <a16:creationId xmlns:a16="http://schemas.microsoft.com/office/drawing/2014/main" id="{83621A32-D67F-A63E-130D-BA77476CDD27}"/>
              </a:ext>
            </a:extLst>
          </p:cNvPr>
          <p:cNvCxnSpPr>
            <a:endCxn id="16" idx="1"/>
          </p:cNvCxnSpPr>
          <p:nvPr/>
        </p:nvCxnSpPr>
        <p:spPr>
          <a:xfrm flipV="1">
            <a:off x="7439378" y="4276643"/>
            <a:ext cx="792228" cy="2652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89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894069" y="115711"/>
            <a:ext cx="8292970" cy="384048"/>
          </a:xfrm>
        </p:spPr>
        <p:txBody>
          <a:bodyPr>
            <a:noAutofit/>
          </a:bodyPr>
          <a:lstStyle/>
          <a:p>
            <a:pPr algn="ctr"/>
            <a:r>
              <a:rPr lang="lt-LT" sz="2000" b="1" dirty="0"/>
              <a:t>Papildomi privalomi laukai </a:t>
            </a:r>
            <a:r>
              <a:rPr lang="lt-LT" sz="2000" b="1" dirty="0">
                <a:solidFill>
                  <a:srgbClr val="C00000"/>
                </a:solidFill>
              </a:rPr>
              <a:t>komunaliniam sektoriui</a:t>
            </a:r>
            <a:endParaRPr lang="en-US" sz="2000" b="1" dirty="0">
              <a:solidFill>
                <a:srgbClr val="C00000"/>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pic>
        <p:nvPicPr>
          <p:cNvPr id="27" name="Paveikslėlis 26">
            <a:extLst>
              <a:ext uri="{FF2B5EF4-FFF2-40B4-BE49-F238E27FC236}">
                <a16:creationId xmlns:a16="http://schemas.microsoft.com/office/drawing/2014/main" id="{AD3336C7-15A9-337F-1E55-F6EA939D41C1}"/>
              </a:ext>
            </a:extLst>
          </p:cNvPr>
          <p:cNvPicPr>
            <a:picLocks noChangeAspect="1"/>
          </p:cNvPicPr>
          <p:nvPr/>
        </p:nvPicPr>
        <p:blipFill>
          <a:blip r:embed="rId4"/>
          <a:stretch>
            <a:fillRect/>
          </a:stretch>
        </p:blipFill>
        <p:spPr>
          <a:xfrm>
            <a:off x="6765569" y="1751725"/>
            <a:ext cx="4943921" cy="358171"/>
          </a:xfrm>
          <a:prstGeom prst="rect">
            <a:avLst/>
          </a:prstGeom>
          <a:ln>
            <a:solidFill>
              <a:schemeClr val="accent4">
                <a:lumMod val="75000"/>
              </a:schemeClr>
            </a:solidFill>
          </a:ln>
        </p:spPr>
      </p:pic>
      <p:pic>
        <p:nvPicPr>
          <p:cNvPr id="29" name="Paveikslėlis 28">
            <a:extLst>
              <a:ext uri="{FF2B5EF4-FFF2-40B4-BE49-F238E27FC236}">
                <a16:creationId xmlns:a16="http://schemas.microsoft.com/office/drawing/2014/main" id="{BB1DD34D-C1B3-3D35-75E6-3E82B79C489A}"/>
              </a:ext>
            </a:extLst>
          </p:cNvPr>
          <p:cNvPicPr>
            <a:picLocks noChangeAspect="1"/>
          </p:cNvPicPr>
          <p:nvPr/>
        </p:nvPicPr>
        <p:blipFill>
          <a:blip r:embed="rId5"/>
          <a:stretch>
            <a:fillRect/>
          </a:stretch>
        </p:blipFill>
        <p:spPr>
          <a:xfrm>
            <a:off x="6745595" y="2126125"/>
            <a:ext cx="4943921" cy="577274"/>
          </a:xfrm>
          <a:prstGeom prst="rect">
            <a:avLst/>
          </a:prstGeom>
          <a:ln>
            <a:solidFill>
              <a:schemeClr val="accent4">
                <a:lumMod val="75000"/>
              </a:schemeClr>
            </a:solidFill>
          </a:ln>
        </p:spPr>
      </p:pic>
      <p:sp>
        <p:nvSpPr>
          <p:cNvPr id="30" name="Stačiakampis 29">
            <a:extLst>
              <a:ext uri="{FF2B5EF4-FFF2-40B4-BE49-F238E27FC236}">
                <a16:creationId xmlns:a16="http://schemas.microsoft.com/office/drawing/2014/main" id="{AB9B1C1F-B3DA-D927-94D7-74471795F197}"/>
              </a:ext>
            </a:extLst>
          </p:cNvPr>
          <p:cNvSpPr/>
          <p:nvPr/>
        </p:nvSpPr>
        <p:spPr>
          <a:xfrm>
            <a:off x="6765569" y="2212550"/>
            <a:ext cx="1401519" cy="35817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CA56BD1-5719-C758-A5F4-AD70537C77C0}"/>
              </a:ext>
            </a:extLst>
          </p:cNvPr>
          <p:cNvSpPr txBox="1"/>
          <p:nvPr/>
        </p:nvSpPr>
        <p:spPr>
          <a:xfrm>
            <a:off x="8899328" y="2179911"/>
            <a:ext cx="2752242" cy="276781"/>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Įrašomas pratęsimų skaičius (jei nėra – 0)</a:t>
            </a:r>
            <a:endParaRPr lang="en-US" sz="1200" dirty="0"/>
          </a:p>
        </p:txBody>
      </p:sp>
      <p:pic>
        <p:nvPicPr>
          <p:cNvPr id="39" name="Paveikslėlis 38">
            <a:extLst>
              <a:ext uri="{FF2B5EF4-FFF2-40B4-BE49-F238E27FC236}">
                <a16:creationId xmlns:a16="http://schemas.microsoft.com/office/drawing/2014/main" id="{6DA83259-35CB-EE96-F4DF-54E6F519D29B}"/>
              </a:ext>
            </a:extLst>
          </p:cNvPr>
          <p:cNvPicPr>
            <a:picLocks noChangeAspect="1"/>
          </p:cNvPicPr>
          <p:nvPr/>
        </p:nvPicPr>
        <p:blipFill>
          <a:blip r:embed="rId6"/>
          <a:stretch>
            <a:fillRect/>
          </a:stretch>
        </p:blipFill>
        <p:spPr>
          <a:xfrm>
            <a:off x="641285" y="1729154"/>
            <a:ext cx="5758164" cy="1019359"/>
          </a:xfrm>
          <a:prstGeom prst="rect">
            <a:avLst/>
          </a:prstGeom>
          <a:ln>
            <a:solidFill>
              <a:schemeClr val="accent2">
                <a:lumMod val="75000"/>
              </a:schemeClr>
            </a:solidFill>
          </a:ln>
        </p:spPr>
      </p:pic>
      <p:pic>
        <p:nvPicPr>
          <p:cNvPr id="41" name="Paveikslėlis 40">
            <a:extLst>
              <a:ext uri="{FF2B5EF4-FFF2-40B4-BE49-F238E27FC236}">
                <a16:creationId xmlns:a16="http://schemas.microsoft.com/office/drawing/2014/main" id="{1B083395-E8AA-790A-EEDF-9B93DA6E7B2A}"/>
              </a:ext>
            </a:extLst>
          </p:cNvPr>
          <p:cNvPicPr>
            <a:picLocks noChangeAspect="1"/>
          </p:cNvPicPr>
          <p:nvPr/>
        </p:nvPicPr>
        <p:blipFill>
          <a:blip r:embed="rId7"/>
          <a:stretch>
            <a:fillRect/>
          </a:stretch>
        </p:blipFill>
        <p:spPr>
          <a:xfrm>
            <a:off x="4345898" y="1766966"/>
            <a:ext cx="588853" cy="564058"/>
          </a:xfrm>
          <a:prstGeom prst="rect">
            <a:avLst/>
          </a:prstGeom>
          <a:ln>
            <a:solidFill>
              <a:srgbClr val="C00000"/>
            </a:solidFill>
          </a:ln>
        </p:spPr>
      </p:pic>
      <p:pic>
        <p:nvPicPr>
          <p:cNvPr id="3" name="Paveikslėlis 2">
            <a:extLst>
              <a:ext uri="{FF2B5EF4-FFF2-40B4-BE49-F238E27FC236}">
                <a16:creationId xmlns:a16="http://schemas.microsoft.com/office/drawing/2014/main" id="{52A9464D-8574-F052-00FC-30777BB9280F}"/>
              </a:ext>
            </a:extLst>
          </p:cNvPr>
          <p:cNvPicPr>
            <a:picLocks noChangeAspect="1"/>
          </p:cNvPicPr>
          <p:nvPr/>
        </p:nvPicPr>
        <p:blipFill>
          <a:blip r:embed="rId8"/>
          <a:stretch>
            <a:fillRect/>
          </a:stretch>
        </p:blipFill>
        <p:spPr>
          <a:xfrm>
            <a:off x="625768" y="2958809"/>
            <a:ext cx="5758164" cy="818824"/>
          </a:xfrm>
          <a:prstGeom prst="rect">
            <a:avLst/>
          </a:prstGeom>
          <a:ln>
            <a:solidFill>
              <a:schemeClr val="accent2">
                <a:lumMod val="75000"/>
              </a:schemeClr>
            </a:solidFill>
          </a:ln>
        </p:spPr>
      </p:pic>
      <p:pic>
        <p:nvPicPr>
          <p:cNvPr id="11" name="Paveikslėlis 10">
            <a:extLst>
              <a:ext uri="{FF2B5EF4-FFF2-40B4-BE49-F238E27FC236}">
                <a16:creationId xmlns:a16="http://schemas.microsoft.com/office/drawing/2014/main" id="{FB513AA7-C877-292D-234B-84AE3C43DCB3}"/>
              </a:ext>
            </a:extLst>
          </p:cNvPr>
          <p:cNvPicPr>
            <a:picLocks noChangeAspect="1"/>
          </p:cNvPicPr>
          <p:nvPr/>
        </p:nvPicPr>
        <p:blipFill>
          <a:blip r:embed="rId9"/>
          <a:stretch>
            <a:fillRect/>
          </a:stretch>
        </p:blipFill>
        <p:spPr>
          <a:xfrm>
            <a:off x="3247582" y="3268966"/>
            <a:ext cx="937341" cy="320068"/>
          </a:xfrm>
          <a:prstGeom prst="rect">
            <a:avLst/>
          </a:prstGeom>
          <a:ln w="19050">
            <a:solidFill>
              <a:srgbClr val="C00000"/>
            </a:solidFill>
          </a:ln>
        </p:spPr>
      </p:pic>
      <p:pic>
        <p:nvPicPr>
          <p:cNvPr id="15" name="Paveikslėlis 14">
            <a:extLst>
              <a:ext uri="{FF2B5EF4-FFF2-40B4-BE49-F238E27FC236}">
                <a16:creationId xmlns:a16="http://schemas.microsoft.com/office/drawing/2014/main" id="{992C0423-B739-0E64-8C44-3BA7CBEEF613}"/>
              </a:ext>
            </a:extLst>
          </p:cNvPr>
          <p:cNvPicPr>
            <a:picLocks noChangeAspect="1"/>
          </p:cNvPicPr>
          <p:nvPr/>
        </p:nvPicPr>
        <p:blipFill>
          <a:blip r:embed="rId10"/>
          <a:stretch>
            <a:fillRect/>
          </a:stretch>
        </p:blipFill>
        <p:spPr>
          <a:xfrm>
            <a:off x="610252" y="3929503"/>
            <a:ext cx="5789197" cy="1164210"/>
          </a:xfrm>
          <a:prstGeom prst="rect">
            <a:avLst/>
          </a:prstGeom>
          <a:ln>
            <a:solidFill>
              <a:schemeClr val="accent2">
                <a:lumMod val="75000"/>
              </a:schemeClr>
            </a:solidFill>
          </a:ln>
        </p:spPr>
      </p:pic>
      <p:sp>
        <p:nvSpPr>
          <p:cNvPr id="17" name="TextBox 16">
            <a:extLst>
              <a:ext uri="{FF2B5EF4-FFF2-40B4-BE49-F238E27FC236}">
                <a16:creationId xmlns:a16="http://schemas.microsoft.com/office/drawing/2014/main" id="{DBEF900A-C637-3264-E0D1-5648CAA103C6}"/>
              </a:ext>
            </a:extLst>
          </p:cNvPr>
          <p:cNvSpPr txBox="1"/>
          <p:nvPr/>
        </p:nvSpPr>
        <p:spPr>
          <a:xfrm>
            <a:off x="2821074" y="3926405"/>
            <a:ext cx="3566485" cy="646331"/>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Pateikiamas sutarties įvykdymo užtikrinimo aprašymas ar kitų sutarties sąlygų aprašymas (gali būti nurodyta, kad žr. pirkimo dokumentuose)</a:t>
            </a:r>
            <a:endParaRPr lang="en-US" sz="1200" dirty="0"/>
          </a:p>
        </p:txBody>
      </p:sp>
      <p:pic>
        <p:nvPicPr>
          <p:cNvPr id="21" name="Paveikslėlis 20">
            <a:extLst>
              <a:ext uri="{FF2B5EF4-FFF2-40B4-BE49-F238E27FC236}">
                <a16:creationId xmlns:a16="http://schemas.microsoft.com/office/drawing/2014/main" id="{B408F1FA-34EF-6A02-7896-CE9B2E11C52D}"/>
              </a:ext>
            </a:extLst>
          </p:cNvPr>
          <p:cNvPicPr>
            <a:picLocks noChangeAspect="1"/>
          </p:cNvPicPr>
          <p:nvPr/>
        </p:nvPicPr>
        <p:blipFill>
          <a:blip r:embed="rId11"/>
          <a:stretch>
            <a:fillRect/>
          </a:stretch>
        </p:blipFill>
        <p:spPr>
          <a:xfrm>
            <a:off x="568256" y="5240387"/>
            <a:ext cx="5831193" cy="1132758"/>
          </a:xfrm>
          <a:prstGeom prst="rect">
            <a:avLst/>
          </a:prstGeom>
          <a:ln>
            <a:solidFill>
              <a:schemeClr val="accent2">
                <a:lumMod val="75000"/>
              </a:schemeClr>
            </a:solidFill>
          </a:ln>
        </p:spPr>
      </p:pic>
      <p:sp>
        <p:nvSpPr>
          <p:cNvPr id="24" name="TextBox 23">
            <a:extLst>
              <a:ext uri="{FF2B5EF4-FFF2-40B4-BE49-F238E27FC236}">
                <a16:creationId xmlns:a16="http://schemas.microsoft.com/office/drawing/2014/main" id="{4A638FBA-6487-FAC6-809B-850F76E8EDF1}"/>
              </a:ext>
            </a:extLst>
          </p:cNvPr>
          <p:cNvSpPr txBox="1"/>
          <p:nvPr/>
        </p:nvSpPr>
        <p:spPr>
          <a:xfrm>
            <a:off x="2821074" y="5495950"/>
            <a:ext cx="3566485" cy="46166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Finansavimo ir apmokėjimo sąlygos (gali būti nurodyta, kad žr. pirkimo dokumentuose)</a:t>
            </a:r>
            <a:endParaRPr lang="en-US" sz="1200" dirty="0"/>
          </a:p>
        </p:txBody>
      </p:sp>
      <p:pic>
        <p:nvPicPr>
          <p:cNvPr id="28" name="Paveikslėlis 27">
            <a:extLst>
              <a:ext uri="{FF2B5EF4-FFF2-40B4-BE49-F238E27FC236}">
                <a16:creationId xmlns:a16="http://schemas.microsoft.com/office/drawing/2014/main" id="{6F957BA7-9B75-77D9-10F6-12ED65BAD881}"/>
              </a:ext>
            </a:extLst>
          </p:cNvPr>
          <p:cNvPicPr>
            <a:picLocks noChangeAspect="1"/>
          </p:cNvPicPr>
          <p:nvPr/>
        </p:nvPicPr>
        <p:blipFill>
          <a:blip r:embed="rId12"/>
          <a:stretch>
            <a:fillRect/>
          </a:stretch>
        </p:blipFill>
        <p:spPr>
          <a:xfrm>
            <a:off x="6778178" y="3770092"/>
            <a:ext cx="4876278" cy="860225"/>
          </a:xfrm>
          <a:prstGeom prst="rect">
            <a:avLst/>
          </a:prstGeom>
          <a:ln>
            <a:solidFill>
              <a:schemeClr val="accent4">
                <a:lumMod val="75000"/>
              </a:schemeClr>
            </a:solidFill>
          </a:ln>
        </p:spPr>
      </p:pic>
      <p:sp>
        <p:nvSpPr>
          <p:cNvPr id="33" name="TextBox 32">
            <a:extLst>
              <a:ext uri="{FF2B5EF4-FFF2-40B4-BE49-F238E27FC236}">
                <a16:creationId xmlns:a16="http://schemas.microsoft.com/office/drawing/2014/main" id="{D3F3D2BF-B82E-B63C-6992-53883F4F6F59}"/>
              </a:ext>
            </a:extLst>
          </p:cNvPr>
          <p:cNvSpPr txBox="1"/>
          <p:nvPr/>
        </p:nvSpPr>
        <p:spPr>
          <a:xfrm>
            <a:off x="9580184" y="3920995"/>
            <a:ext cx="2074272" cy="46166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Pažymima, ar reikalaujamas pasiūlymo užtikrinimas</a:t>
            </a:r>
            <a:endParaRPr lang="en-US" sz="1200" dirty="0"/>
          </a:p>
        </p:txBody>
      </p:sp>
      <p:sp>
        <p:nvSpPr>
          <p:cNvPr id="38" name="Stačiakampis 37">
            <a:extLst>
              <a:ext uri="{FF2B5EF4-FFF2-40B4-BE49-F238E27FC236}">
                <a16:creationId xmlns:a16="http://schemas.microsoft.com/office/drawing/2014/main" id="{E1567534-DF17-79A3-83C3-B472F9D15E2F}"/>
              </a:ext>
            </a:extLst>
          </p:cNvPr>
          <p:cNvSpPr/>
          <p:nvPr/>
        </p:nvSpPr>
        <p:spPr>
          <a:xfrm>
            <a:off x="565717" y="5240387"/>
            <a:ext cx="307905" cy="25252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tačiakampis 41">
            <a:extLst>
              <a:ext uri="{FF2B5EF4-FFF2-40B4-BE49-F238E27FC236}">
                <a16:creationId xmlns:a16="http://schemas.microsoft.com/office/drawing/2014/main" id="{DDE51D82-03A5-66FA-DD21-02B24CC54386}"/>
              </a:ext>
            </a:extLst>
          </p:cNvPr>
          <p:cNvSpPr/>
          <p:nvPr/>
        </p:nvSpPr>
        <p:spPr>
          <a:xfrm>
            <a:off x="2949012" y="2048995"/>
            <a:ext cx="1284367" cy="30210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Stačiakampis 42">
            <a:extLst>
              <a:ext uri="{FF2B5EF4-FFF2-40B4-BE49-F238E27FC236}">
                <a16:creationId xmlns:a16="http://schemas.microsoft.com/office/drawing/2014/main" id="{1FB25E0E-573E-7FC1-2398-BD57DD26F7AA}"/>
              </a:ext>
            </a:extLst>
          </p:cNvPr>
          <p:cNvSpPr/>
          <p:nvPr/>
        </p:nvSpPr>
        <p:spPr>
          <a:xfrm>
            <a:off x="605413" y="4337752"/>
            <a:ext cx="2071502" cy="38404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Stačiakampis 44">
            <a:extLst>
              <a:ext uri="{FF2B5EF4-FFF2-40B4-BE49-F238E27FC236}">
                <a16:creationId xmlns:a16="http://schemas.microsoft.com/office/drawing/2014/main" id="{3DE7050D-9B8C-025C-6AA8-05951542FE19}"/>
              </a:ext>
            </a:extLst>
          </p:cNvPr>
          <p:cNvSpPr/>
          <p:nvPr/>
        </p:nvSpPr>
        <p:spPr>
          <a:xfrm>
            <a:off x="549953" y="5820876"/>
            <a:ext cx="2071502" cy="30169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tačiakampis 45">
            <a:extLst>
              <a:ext uri="{FF2B5EF4-FFF2-40B4-BE49-F238E27FC236}">
                <a16:creationId xmlns:a16="http://schemas.microsoft.com/office/drawing/2014/main" id="{94D8EC38-C64D-6323-7B4B-533F19B3EC0A}"/>
              </a:ext>
            </a:extLst>
          </p:cNvPr>
          <p:cNvSpPr/>
          <p:nvPr/>
        </p:nvSpPr>
        <p:spPr>
          <a:xfrm>
            <a:off x="6819768" y="4162722"/>
            <a:ext cx="1324962" cy="37247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64679540-A98C-6869-753E-67A104C097EB}"/>
              </a:ext>
            </a:extLst>
          </p:cNvPr>
          <p:cNvSpPr>
            <a:spLocks noGrp="1"/>
          </p:cNvSpPr>
          <p:nvPr>
            <p:ph type="sldNum" sz="quarter" idx="12"/>
          </p:nvPr>
        </p:nvSpPr>
        <p:spPr>
          <a:xfrm>
            <a:off x="9216317" y="6353481"/>
            <a:ext cx="2743200" cy="365125"/>
          </a:xfrm>
        </p:spPr>
        <p:txBody>
          <a:bodyPr/>
          <a:lstStyle/>
          <a:p>
            <a:fld id="{49EC5416-78B8-4F37-B286-A40543F63F6D}" type="slidenum">
              <a:rPr lang="en-US" smtClean="0"/>
              <a:pPr/>
              <a:t>25</a:t>
            </a:fld>
            <a:endParaRPr lang="en-US" dirty="0"/>
          </a:p>
        </p:txBody>
      </p:sp>
      <p:pic>
        <p:nvPicPr>
          <p:cNvPr id="5" name="Paveikslėlis 4">
            <a:extLst>
              <a:ext uri="{FF2B5EF4-FFF2-40B4-BE49-F238E27FC236}">
                <a16:creationId xmlns:a16="http://schemas.microsoft.com/office/drawing/2014/main" id="{427FB6B1-A31F-19A7-CFAA-28EEBF24EC95}"/>
              </a:ext>
            </a:extLst>
          </p:cNvPr>
          <p:cNvPicPr>
            <a:picLocks noChangeAspect="1"/>
          </p:cNvPicPr>
          <p:nvPr/>
        </p:nvPicPr>
        <p:blipFill>
          <a:blip r:embed="rId13"/>
          <a:stretch>
            <a:fillRect/>
          </a:stretch>
        </p:blipFill>
        <p:spPr>
          <a:xfrm>
            <a:off x="2329292" y="1136530"/>
            <a:ext cx="3711262" cy="457240"/>
          </a:xfrm>
          <a:prstGeom prst="rect">
            <a:avLst/>
          </a:prstGeom>
        </p:spPr>
      </p:pic>
      <p:pic>
        <p:nvPicPr>
          <p:cNvPr id="12" name="Paveikslėlis 11">
            <a:extLst>
              <a:ext uri="{FF2B5EF4-FFF2-40B4-BE49-F238E27FC236}">
                <a16:creationId xmlns:a16="http://schemas.microsoft.com/office/drawing/2014/main" id="{E075DC0C-33E0-A722-75EB-94F35657A674}"/>
              </a:ext>
            </a:extLst>
          </p:cNvPr>
          <p:cNvPicPr>
            <a:picLocks noChangeAspect="1"/>
          </p:cNvPicPr>
          <p:nvPr/>
        </p:nvPicPr>
        <p:blipFill>
          <a:blip r:embed="rId14"/>
          <a:stretch>
            <a:fillRect/>
          </a:stretch>
        </p:blipFill>
        <p:spPr>
          <a:xfrm>
            <a:off x="7128876" y="1150523"/>
            <a:ext cx="3581710" cy="495343"/>
          </a:xfrm>
          <a:prstGeom prst="rect">
            <a:avLst/>
          </a:prstGeom>
        </p:spPr>
      </p:pic>
      <p:pic>
        <p:nvPicPr>
          <p:cNvPr id="16" name="Paveikslėlis 15">
            <a:extLst>
              <a:ext uri="{FF2B5EF4-FFF2-40B4-BE49-F238E27FC236}">
                <a16:creationId xmlns:a16="http://schemas.microsoft.com/office/drawing/2014/main" id="{1C085C7A-FECF-2D7E-9FD2-C93EC9C45F2E}"/>
              </a:ext>
            </a:extLst>
          </p:cNvPr>
          <p:cNvPicPr>
            <a:picLocks noChangeAspect="1"/>
          </p:cNvPicPr>
          <p:nvPr/>
        </p:nvPicPr>
        <p:blipFill>
          <a:blip r:embed="rId15"/>
          <a:stretch>
            <a:fillRect/>
          </a:stretch>
        </p:blipFill>
        <p:spPr>
          <a:xfrm>
            <a:off x="7178197" y="3050195"/>
            <a:ext cx="3581710" cy="510584"/>
          </a:xfrm>
          <a:prstGeom prst="rect">
            <a:avLst/>
          </a:prstGeom>
        </p:spPr>
      </p:pic>
      <p:pic>
        <p:nvPicPr>
          <p:cNvPr id="18" name="Paveikslėlis 17">
            <a:extLst>
              <a:ext uri="{FF2B5EF4-FFF2-40B4-BE49-F238E27FC236}">
                <a16:creationId xmlns:a16="http://schemas.microsoft.com/office/drawing/2014/main" id="{02B2DB90-6134-E87B-AD8C-DA49BB6E745E}"/>
              </a:ext>
            </a:extLst>
          </p:cNvPr>
          <p:cNvPicPr>
            <a:picLocks noChangeAspect="1"/>
          </p:cNvPicPr>
          <p:nvPr/>
        </p:nvPicPr>
        <p:blipFill>
          <a:blip r:embed="rId7"/>
          <a:stretch>
            <a:fillRect/>
          </a:stretch>
        </p:blipFill>
        <p:spPr>
          <a:xfrm>
            <a:off x="8939189" y="4023014"/>
            <a:ext cx="588853" cy="564058"/>
          </a:xfrm>
          <a:prstGeom prst="rect">
            <a:avLst/>
          </a:prstGeom>
        </p:spPr>
      </p:pic>
      <p:cxnSp>
        <p:nvCxnSpPr>
          <p:cNvPr id="19" name="Tiesioji rodyklės jungtis 18">
            <a:extLst>
              <a:ext uri="{FF2B5EF4-FFF2-40B4-BE49-F238E27FC236}">
                <a16:creationId xmlns:a16="http://schemas.microsoft.com/office/drawing/2014/main" id="{BCF9F5BE-7A93-F906-8600-BEB25F6E04A8}"/>
              </a:ext>
            </a:extLst>
          </p:cNvPr>
          <p:cNvCxnSpPr>
            <a:cxnSpLocks/>
          </p:cNvCxnSpPr>
          <p:nvPr/>
        </p:nvCxnSpPr>
        <p:spPr>
          <a:xfrm>
            <a:off x="3718569" y="3618791"/>
            <a:ext cx="0" cy="3671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Stačiakampis 24">
            <a:extLst>
              <a:ext uri="{FF2B5EF4-FFF2-40B4-BE49-F238E27FC236}">
                <a16:creationId xmlns:a16="http://schemas.microsoft.com/office/drawing/2014/main" id="{BE4575AF-F216-7404-8354-53D518F1FD49}"/>
              </a:ext>
            </a:extLst>
          </p:cNvPr>
          <p:cNvSpPr/>
          <p:nvPr/>
        </p:nvSpPr>
        <p:spPr>
          <a:xfrm>
            <a:off x="6765570" y="1749722"/>
            <a:ext cx="412628" cy="35817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aveikslėlis 31">
            <a:extLst>
              <a:ext uri="{FF2B5EF4-FFF2-40B4-BE49-F238E27FC236}">
                <a16:creationId xmlns:a16="http://schemas.microsoft.com/office/drawing/2014/main" id="{D72567FD-D8BB-D97F-34EE-C2D466D749A5}"/>
              </a:ext>
            </a:extLst>
          </p:cNvPr>
          <p:cNvPicPr>
            <a:picLocks noChangeAspect="1"/>
          </p:cNvPicPr>
          <p:nvPr/>
        </p:nvPicPr>
        <p:blipFill>
          <a:blip r:embed="rId16"/>
          <a:stretch>
            <a:fillRect/>
          </a:stretch>
        </p:blipFill>
        <p:spPr>
          <a:xfrm>
            <a:off x="339943" y="225811"/>
            <a:ext cx="1889689" cy="1367538"/>
          </a:xfrm>
          <a:prstGeom prst="rect">
            <a:avLst/>
          </a:prstGeom>
        </p:spPr>
      </p:pic>
      <p:pic>
        <p:nvPicPr>
          <p:cNvPr id="37" name="Paveikslėlis 36">
            <a:extLst>
              <a:ext uri="{FF2B5EF4-FFF2-40B4-BE49-F238E27FC236}">
                <a16:creationId xmlns:a16="http://schemas.microsoft.com/office/drawing/2014/main" id="{110E331E-757B-6862-A633-91C519DDC0BC}"/>
              </a:ext>
            </a:extLst>
          </p:cNvPr>
          <p:cNvPicPr>
            <a:picLocks noChangeAspect="1"/>
          </p:cNvPicPr>
          <p:nvPr/>
        </p:nvPicPr>
        <p:blipFill>
          <a:blip r:embed="rId17"/>
          <a:stretch>
            <a:fillRect/>
          </a:stretch>
        </p:blipFill>
        <p:spPr>
          <a:xfrm>
            <a:off x="6745595" y="4808216"/>
            <a:ext cx="5029845" cy="944964"/>
          </a:xfrm>
          <a:prstGeom prst="rect">
            <a:avLst/>
          </a:prstGeom>
        </p:spPr>
      </p:pic>
      <p:pic>
        <p:nvPicPr>
          <p:cNvPr id="48" name="Paveikslėlis 47">
            <a:extLst>
              <a:ext uri="{FF2B5EF4-FFF2-40B4-BE49-F238E27FC236}">
                <a16:creationId xmlns:a16="http://schemas.microsoft.com/office/drawing/2014/main" id="{C194A0A7-9BC0-2A1D-7C9C-FD4B5B169C91}"/>
              </a:ext>
            </a:extLst>
          </p:cNvPr>
          <p:cNvPicPr>
            <a:picLocks noChangeAspect="1"/>
          </p:cNvPicPr>
          <p:nvPr/>
        </p:nvPicPr>
        <p:blipFill>
          <a:blip r:embed="rId18"/>
          <a:stretch>
            <a:fillRect/>
          </a:stretch>
        </p:blipFill>
        <p:spPr>
          <a:xfrm>
            <a:off x="7959316" y="5697010"/>
            <a:ext cx="1804132" cy="691703"/>
          </a:xfrm>
          <a:prstGeom prst="rect">
            <a:avLst/>
          </a:prstGeom>
          <a:ln>
            <a:solidFill>
              <a:srgbClr val="C00000"/>
            </a:solidFill>
          </a:ln>
        </p:spPr>
      </p:pic>
      <p:sp>
        <p:nvSpPr>
          <p:cNvPr id="51" name="Oval 3">
            <a:extLst>
              <a:ext uri="{FF2B5EF4-FFF2-40B4-BE49-F238E27FC236}">
                <a16:creationId xmlns:a16="http://schemas.microsoft.com/office/drawing/2014/main" id="{93E31F02-625B-F508-E6F8-BABFFAC69751}"/>
              </a:ext>
            </a:extLst>
          </p:cNvPr>
          <p:cNvSpPr/>
          <p:nvPr/>
        </p:nvSpPr>
        <p:spPr>
          <a:xfrm>
            <a:off x="236029" y="1253762"/>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55" name="Oval 3">
            <a:extLst>
              <a:ext uri="{FF2B5EF4-FFF2-40B4-BE49-F238E27FC236}">
                <a16:creationId xmlns:a16="http://schemas.microsoft.com/office/drawing/2014/main" id="{33571E4C-2B08-53B3-CBB3-D0B530CAE41B}"/>
              </a:ext>
            </a:extLst>
          </p:cNvPr>
          <p:cNvSpPr/>
          <p:nvPr/>
        </p:nvSpPr>
        <p:spPr>
          <a:xfrm>
            <a:off x="3035962" y="949410"/>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57" name="Oval 3">
            <a:extLst>
              <a:ext uri="{FF2B5EF4-FFF2-40B4-BE49-F238E27FC236}">
                <a16:creationId xmlns:a16="http://schemas.microsoft.com/office/drawing/2014/main" id="{694A76E4-C807-A0FA-8BFC-3D8BED9DC375}"/>
              </a:ext>
            </a:extLst>
          </p:cNvPr>
          <p:cNvSpPr/>
          <p:nvPr/>
        </p:nvSpPr>
        <p:spPr>
          <a:xfrm>
            <a:off x="213451" y="1751205"/>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58" name="Stačiakampis 57">
            <a:extLst>
              <a:ext uri="{FF2B5EF4-FFF2-40B4-BE49-F238E27FC236}">
                <a16:creationId xmlns:a16="http://schemas.microsoft.com/office/drawing/2014/main" id="{AF6E2F0F-4223-72B7-8CB7-4DA2C95964A3}"/>
              </a:ext>
            </a:extLst>
          </p:cNvPr>
          <p:cNvSpPr/>
          <p:nvPr/>
        </p:nvSpPr>
        <p:spPr>
          <a:xfrm>
            <a:off x="636868" y="1737351"/>
            <a:ext cx="346004" cy="28150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Stačiakampis 58">
            <a:extLst>
              <a:ext uri="{FF2B5EF4-FFF2-40B4-BE49-F238E27FC236}">
                <a16:creationId xmlns:a16="http://schemas.microsoft.com/office/drawing/2014/main" id="{6C65A545-A5B3-22B3-4490-7F0B217C759A}"/>
              </a:ext>
            </a:extLst>
          </p:cNvPr>
          <p:cNvSpPr/>
          <p:nvPr/>
        </p:nvSpPr>
        <p:spPr>
          <a:xfrm>
            <a:off x="636867" y="2133635"/>
            <a:ext cx="2071502" cy="38404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3">
            <a:extLst>
              <a:ext uri="{FF2B5EF4-FFF2-40B4-BE49-F238E27FC236}">
                <a16:creationId xmlns:a16="http://schemas.microsoft.com/office/drawing/2014/main" id="{E8E05296-7757-54EE-FD95-F7F0D0953D7D}"/>
              </a:ext>
            </a:extLst>
          </p:cNvPr>
          <p:cNvSpPr/>
          <p:nvPr/>
        </p:nvSpPr>
        <p:spPr>
          <a:xfrm>
            <a:off x="3618717" y="2056307"/>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61" name="Oval 3">
            <a:extLst>
              <a:ext uri="{FF2B5EF4-FFF2-40B4-BE49-F238E27FC236}">
                <a16:creationId xmlns:a16="http://schemas.microsoft.com/office/drawing/2014/main" id="{615EFBB3-B984-6975-84AB-D715D86DCF57}"/>
              </a:ext>
            </a:extLst>
          </p:cNvPr>
          <p:cNvSpPr/>
          <p:nvPr/>
        </p:nvSpPr>
        <p:spPr>
          <a:xfrm>
            <a:off x="213450" y="2936266"/>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
        <p:nvSpPr>
          <p:cNvPr id="62" name="Stačiakampis 61">
            <a:extLst>
              <a:ext uri="{FF2B5EF4-FFF2-40B4-BE49-F238E27FC236}">
                <a16:creationId xmlns:a16="http://schemas.microsoft.com/office/drawing/2014/main" id="{213B2160-7E7F-014F-4F3D-01E152CF09E5}"/>
              </a:ext>
            </a:extLst>
          </p:cNvPr>
          <p:cNvSpPr/>
          <p:nvPr/>
        </p:nvSpPr>
        <p:spPr>
          <a:xfrm>
            <a:off x="621809" y="2943184"/>
            <a:ext cx="361062" cy="3199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3">
            <a:extLst>
              <a:ext uri="{FF2B5EF4-FFF2-40B4-BE49-F238E27FC236}">
                <a16:creationId xmlns:a16="http://schemas.microsoft.com/office/drawing/2014/main" id="{6E56037F-D166-AAEC-1F44-88EF86C1F3AF}"/>
              </a:ext>
            </a:extLst>
          </p:cNvPr>
          <p:cNvSpPr/>
          <p:nvPr/>
        </p:nvSpPr>
        <p:spPr>
          <a:xfrm>
            <a:off x="2453317" y="3273128"/>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
        <p:nvSpPr>
          <p:cNvPr id="64" name="Oval 3">
            <a:extLst>
              <a:ext uri="{FF2B5EF4-FFF2-40B4-BE49-F238E27FC236}">
                <a16:creationId xmlns:a16="http://schemas.microsoft.com/office/drawing/2014/main" id="{C2D2185C-F213-8997-7337-A6B2D8E2A8A7}"/>
              </a:ext>
            </a:extLst>
          </p:cNvPr>
          <p:cNvSpPr/>
          <p:nvPr/>
        </p:nvSpPr>
        <p:spPr>
          <a:xfrm>
            <a:off x="2443671" y="3961496"/>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sp>
        <p:nvSpPr>
          <p:cNvPr id="65" name="Oval 3">
            <a:extLst>
              <a:ext uri="{FF2B5EF4-FFF2-40B4-BE49-F238E27FC236}">
                <a16:creationId xmlns:a16="http://schemas.microsoft.com/office/drawing/2014/main" id="{BFC15A49-288E-CE44-A8BD-415BB09961E4}"/>
              </a:ext>
            </a:extLst>
          </p:cNvPr>
          <p:cNvSpPr/>
          <p:nvPr/>
        </p:nvSpPr>
        <p:spPr>
          <a:xfrm>
            <a:off x="181872" y="5239951"/>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8</a:t>
            </a:r>
            <a:endParaRPr lang="en-GB" dirty="0">
              <a:solidFill>
                <a:schemeClr val="tx1"/>
              </a:solidFill>
            </a:endParaRPr>
          </a:p>
        </p:txBody>
      </p:sp>
      <p:sp>
        <p:nvSpPr>
          <p:cNvPr id="66" name="Oval 3">
            <a:extLst>
              <a:ext uri="{FF2B5EF4-FFF2-40B4-BE49-F238E27FC236}">
                <a16:creationId xmlns:a16="http://schemas.microsoft.com/office/drawing/2014/main" id="{3D3AE786-4180-ABBE-E4B3-858B08DCE9F3}"/>
              </a:ext>
            </a:extLst>
          </p:cNvPr>
          <p:cNvSpPr/>
          <p:nvPr/>
        </p:nvSpPr>
        <p:spPr>
          <a:xfrm>
            <a:off x="2440924" y="5510309"/>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9</a:t>
            </a:r>
            <a:endParaRPr lang="en-GB" dirty="0">
              <a:solidFill>
                <a:schemeClr val="tx1"/>
              </a:solidFill>
            </a:endParaRPr>
          </a:p>
        </p:txBody>
      </p:sp>
      <p:sp>
        <p:nvSpPr>
          <p:cNvPr id="67" name="Oval 3">
            <a:extLst>
              <a:ext uri="{FF2B5EF4-FFF2-40B4-BE49-F238E27FC236}">
                <a16:creationId xmlns:a16="http://schemas.microsoft.com/office/drawing/2014/main" id="{71753BF6-D9AA-3AB0-EEF9-68EDD47DFB89}"/>
              </a:ext>
            </a:extLst>
          </p:cNvPr>
          <p:cNvSpPr/>
          <p:nvPr/>
        </p:nvSpPr>
        <p:spPr>
          <a:xfrm>
            <a:off x="8296267" y="985548"/>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10</a:t>
            </a:r>
            <a:endParaRPr lang="en-GB" sz="1600" dirty="0">
              <a:solidFill>
                <a:schemeClr val="tx1"/>
              </a:solidFill>
            </a:endParaRPr>
          </a:p>
        </p:txBody>
      </p:sp>
      <p:sp>
        <p:nvSpPr>
          <p:cNvPr id="68" name="Oval 3">
            <a:extLst>
              <a:ext uri="{FF2B5EF4-FFF2-40B4-BE49-F238E27FC236}">
                <a16:creationId xmlns:a16="http://schemas.microsoft.com/office/drawing/2014/main" id="{5E35453A-7AC3-1B2B-F026-1567CF1BD27E}"/>
              </a:ext>
            </a:extLst>
          </p:cNvPr>
          <p:cNvSpPr/>
          <p:nvPr/>
        </p:nvSpPr>
        <p:spPr>
          <a:xfrm>
            <a:off x="6490049" y="1619047"/>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11</a:t>
            </a:r>
            <a:endParaRPr lang="en-GB" sz="1600" dirty="0">
              <a:solidFill>
                <a:schemeClr val="tx1"/>
              </a:solidFill>
            </a:endParaRPr>
          </a:p>
        </p:txBody>
      </p:sp>
      <p:sp>
        <p:nvSpPr>
          <p:cNvPr id="69" name="Oval 3">
            <a:extLst>
              <a:ext uri="{FF2B5EF4-FFF2-40B4-BE49-F238E27FC236}">
                <a16:creationId xmlns:a16="http://schemas.microsoft.com/office/drawing/2014/main" id="{0C2BB765-3CD4-97D3-FE2F-34E6A014C85D}"/>
              </a:ext>
            </a:extLst>
          </p:cNvPr>
          <p:cNvSpPr/>
          <p:nvPr/>
        </p:nvSpPr>
        <p:spPr>
          <a:xfrm>
            <a:off x="8305139" y="2171513"/>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12</a:t>
            </a:r>
            <a:endParaRPr lang="en-GB" sz="1600" dirty="0">
              <a:solidFill>
                <a:schemeClr val="tx1"/>
              </a:solidFill>
            </a:endParaRPr>
          </a:p>
        </p:txBody>
      </p:sp>
      <p:sp>
        <p:nvSpPr>
          <p:cNvPr id="70" name="Oval 3">
            <a:extLst>
              <a:ext uri="{FF2B5EF4-FFF2-40B4-BE49-F238E27FC236}">
                <a16:creationId xmlns:a16="http://schemas.microsoft.com/office/drawing/2014/main" id="{46B5423A-0ED2-CB84-9EB6-F5BE1F3EC379}"/>
              </a:ext>
            </a:extLst>
          </p:cNvPr>
          <p:cNvSpPr/>
          <p:nvPr/>
        </p:nvSpPr>
        <p:spPr>
          <a:xfrm>
            <a:off x="8301093" y="2917133"/>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13</a:t>
            </a:r>
            <a:endParaRPr lang="en-GB" sz="1600" dirty="0">
              <a:solidFill>
                <a:schemeClr val="tx1"/>
              </a:solidFill>
            </a:endParaRPr>
          </a:p>
        </p:txBody>
      </p:sp>
      <p:sp>
        <p:nvSpPr>
          <p:cNvPr id="72" name="Stačiakampis 71">
            <a:extLst>
              <a:ext uri="{FF2B5EF4-FFF2-40B4-BE49-F238E27FC236}">
                <a16:creationId xmlns:a16="http://schemas.microsoft.com/office/drawing/2014/main" id="{5020785A-F9F2-BA27-6982-FA172F3B4CE4}"/>
              </a:ext>
            </a:extLst>
          </p:cNvPr>
          <p:cNvSpPr/>
          <p:nvPr/>
        </p:nvSpPr>
        <p:spPr>
          <a:xfrm>
            <a:off x="6778034" y="3794730"/>
            <a:ext cx="307905" cy="25252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3">
            <a:extLst>
              <a:ext uri="{FF2B5EF4-FFF2-40B4-BE49-F238E27FC236}">
                <a16:creationId xmlns:a16="http://schemas.microsoft.com/office/drawing/2014/main" id="{5BD10289-1CDC-97E6-1BF1-57E647C2D474}"/>
              </a:ext>
            </a:extLst>
          </p:cNvPr>
          <p:cNvSpPr/>
          <p:nvPr/>
        </p:nvSpPr>
        <p:spPr>
          <a:xfrm>
            <a:off x="6490049" y="3491218"/>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14</a:t>
            </a:r>
            <a:endParaRPr lang="en-GB" sz="1600" dirty="0">
              <a:solidFill>
                <a:schemeClr val="tx1"/>
              </a:solidFill>
            </a:endParaRPr>
          </a:p>
        </p:txBody>
      </p:sp>
      <p:sp>
        <p:nvSpPr>
          <p:cNvPr id="74" name="Oval 3">
            <a:extLst>
              <a:ext uri="{FF2B5EF4-FFF2-40B4-BE49-F238E27FC236}">
                <a16:creationId xmlns:a16="http://schemas.microsoft.com/office/drawing/2014/main" id="{CCCCF3F1-9A73-C391-6776-CF06AED10D73}"/>
              </a:ext>
            </a:extLst>
          </p:cNvPr>
          <p:cNvSpPr/>
          <p:nvPr/>
        </p:nvSpPr>
        <p:spPr>
          <a:xfrm>
            <a:off x="8296267" y="4145186"/>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15</a:t>
            </a:r>
            <a:endParaRPr lang="en-GB" sz="1600" dirty="0">
              <a:solidFill>
                <a:schemeClr val="tx1"/>
              </a:solidFill>
            </a:endParaRPr>
          </a:p>
        </p:txBody>
      </p:sp>
      <p:sp>
        <p:nvSpPr>
          <p:cNvPr id="75" name="Oval 3">
            <a:extLst>
              <a:ext uri="{FF2B5EF4-FFF2-40B4-BE49-F238E27FC236}">
                <a16:creationId xmlns:a16="http://schemas.microsoft.com/office/drawing/2014/main" id="{35AD72D1-0F51-3E8D-6F76-4B0751E4D6C8}"/>
              </a:ext>
            </a:extLst>
          </p:cNvPr>
          <p:cNvSpPr/>
          <p:nvPr/>
        </p:nvSpPr>
        <p:spPr>
          <a:xfrm>
            <a:off x="6490049" y="4654533"/>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16</a:t>
            </a:r>
            <a:endParaRPr lang="en-GB" sz="1600" dirty="0">
              <a:solidFill>
                <a:schemeClr val="tx1"/>
              </a:solidFill>
            </a:endParaRPr>
          </a:p>
        </p:txBody>
      </p:sp>
      <p:sp>
        <p:nvSpPr>
          <p:cNvPr id="76" name="Stačiakampis 75">
            <a:extLst>
              <a:ext uri="{FF2B5EF4-FFF2-40B4-BE49-F238E27FC236}">
                <a16:creationId xmlns:a16="http://schemas.microsoft.com/office/drawing/2014/main" id="{78C4320B-9E4A-5561-AD9A-7F07D32E6685}"/>
              </a:ext>
            </a:extLst>
          </p:cNvPr>
          <p:cNvSpPr/>
          <p:nvPr/>
        </p:nvSpPr>
        <p:spPr>
          <a:xfrm>
            <a:off x="6819767" y="5197454"/>
            <a:ext cx="2396549" cy="37247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3">
            <a:extLst>
              <a:ext uri="{FF2B5EF4-FFF2-40B4-BE49-F238E27FC236}">
                <a16:creationId xmlns:a16="http://schemas.microsoft.com/office/drawing/2014/main" id="{B969BB0E-3FAA-BCF8-2710-330E00323713}"/>
              </a:ext>
            </a:extLst>
          </p:cNvPr>
          <p:cNvSpPr/>
          <p:nvPr/>
        </p:nvSpPr>
        <p:spPr>
          <a:xfrm>
            <a:off x="10089411" y="5136958"/>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17</a:t>
            </a:r>
            <a:endParaRPr lang="en-GB" sz="1600" dirty="0">
              <a:solidFill>
                <a:schemeClr val="tx1"/>
              </a:solidFill>
            </a:endParaRPr>
          </a:p>
        </p:txBody>
      </p:sp>
      <p:cxnSp>
        <p:nvCxnSpPr>
          <p:cNvPr id="79" name="Tiesioji rodyklės jungtis 78">
            <a:extLst>
              <a:ext uri="{FF2B5EF4-FFF2-40B4-BE49-F238E27FC236}">
                <a16:creationId xmlns:a16="http://schemas.microsoft.com/office/drawing/2014/main" id="{0DCCC70A-24B2-6DB0-9C8F-D165391A5D42}"/>
              </a:ext>
            </a:extLst>
          </p:cNvPr>
          <p:cNvCxnSpPr/>
          <p:nvPr/>
        </p:nvCxnSpPr>
        <p:spPr>
          <a:xfrm flipH="1">
            <a:off x="9004647" y="5335522"/>
            <a:ext cx="500889" cy="6220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789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25159-966E-DC53-BC11-2400C0684C12}"/>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6ADA4C72-1CD3-934A-6391-C80354A098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a:extLst>
              <a:ext uri="{FF2B5EF4-FFF2-40B4-BE49-F238E27FC236}">
                <a16:creationId xmlns:a16="http://schemas.microsoft.com/office/drawing/2014/main" id="{4899405D-6066-C257-6136-26F1E9D3EF91}"/>
              </a:ext>
            </a:extLst>
          </p:cNvPr>
          <p:cNvSpPr>
            <a:spLocks noGrp="1"/>
          </p:cNvSpPr>
          <p:nvPr>
            <p:ph type="title"/>
          </p:nvPr>
        </p:nvSpPr>
        <p:spPr>
          <a:xfrm>
            <a:off x="1894069" y="115711"/>
            <a:ext cx="8292970" cy="384048"/>
          </a:xfrm>
        </p:spPr>
        <p:txBody>
          <a:bodyPr>
            <a:noAutofit/>
          </a:bodyPr>
          <a:lstStyle/>
          <a:p>
            <a:pPr algn="ctr"/>
            <a:r>
              <a:rPr lang="lt-LT" sz="2000" b="1" dirty="0"/>
              <a:t>Papildomi privalomi laukai </a:t>
            </a:r>
            <a:r>
              <a:rPr lang="lt-LT" sz="2000" b="1" dirty="0">
                <a:solidFill>
                  <a:srgbClr val="C00000"/>
                </a:solidFill>
              </a:rPr>
              <a:t>gynybos sektoriui </a:t>
            </a:r>
            <a:r>
              <a:rPr lang="lt-LT" sz="2000" b="1" dirty="0"/>
              <a:t>(tarptautinio pirkimo atveju)</a:t>
            </a:r>
            <a:endParaRPr lang="en-US" sz="2000" b="1" dirty="0">
              <a:solidFill>
                <a:srgbClr val="C00000"/>
              </a:solidFill>
            </a:endParaRPr>
          </a:p>
        </p:txBody>
      </p:sp>
      <p:pic>
        <p:nvPicPr>
          <p:cNvPr id="8" name="Paveikslėlis 7">
            <a:extLst>
              <a:ext uri="{FF2B5EF4-FFF2-40B4-BE49-F238E27FC236}">
                <a16:creationId xmlns:a16="http://schemas.microsoft.com/office/drawing/2014/main" id="{8B4D5383-7F51-6DA1-4DE2-7D1D92564CA7}"/>
              </a:ext>
            </a:extLst>
          </p:cNvPr>
          <p:cNvPicPr>
            <a:picLocks noChangeAspect="1"/>
          </p:cNvPicPr>
          <p:nvPr/>
        </p:nvPicPr>
        <p:blipFill>
          <a:blip r:embed="rId3"/>
          <a:stretch>
            <a:fillRect/>
          </a:stretch>
        </p:blipFill>
        <p:spPr>
          <a:xfrm>
            <a:off x="2944728" y="632395"/>
            <a:ext cx="7621" cy="7621"/>
          </a:xfrm>
          <a:prstGeom prst="rect">
            <a:avLst/>
          </a:prstGeom>
        </p:spPr>
      </p:pic>
      <p:pic>
        <p:nvPicPr>
          <p:cNvPr id="27" name="Paveikslėlis 26">
            <a:extLst>
              <a:ext uri="{FF2B5EF4-FFF2-40B4-BE49-F238E27FC236}">
                <a16:creationId xmlns:a16="http://schemas.microsoft.com/office/drawing/2014/main" id="{FED3BE45-F488-31FF-67AC-0D0B9B8C2AC4}"/>
              </a:ext>
            </a:extLst>
          </p:cNvPr>
          <p:cNvPicPr>
            <a:picLocks noChangeAspect="1"/>
          </p:cNvPicPr>
          <p:nvPr/>
        </p:nvPicPr>
        <p:blipFill>
          <a:blip r:embed="rId4"/>
          <a:stretch>
            <a:fillRect/>
          </a:stretch>
        </p:blipFill>
        <p:spPr>
          <a:xfrm>
            <a:off x="6698355" y="4028315"/>
            <a:ext cx="4943921" cy="358171"/>
          </a:xfrm>
          <a:prstGeom prst="rect">
            <a:avLst/>
          </a:prstGeom>
          <a:ln>
            <a:solidFill>
              <a:schemeClr val="accent4">
                <a:lumMod val="75000"/>
              </a:schemeClr>
            </a:solidFill>
          </a:ln>
        </p:spPr>
      </p:pic>
      <p:pic>
        <p:nvPicPr>
          <p:cNvPr id="29" name="Paveikslėlis 28">
            <a:extLst>
              <a:ext uri="{FF2B5EF4-FFF2-40B4-BE49-F238E27FC236}">
                <a16:creationId xmlns:a16="http://schemas.microsoft.com/office/drawing/2014/main" id="{043B4CA9-3701-993D-8797-15535D998CC2}"/>
              </a:ext>
            </a:extLst>
          </p:cNvPr>
          <p:cNvPicPr>
            <a:picLocks noChangeAspect="1"/>
          </p:cNvPicPr>
          <p:nvPr/>
        </p:nvPicPr>
        <p:blipFill>
          <a:blip r:embed="rId5"/>
          <a:stretch>
            <a:fillRect/>
          </a:stretch>
        </p:blipFill>
        <p:spPr>
          <a:xfrm>
            <a:off x="6707649" y="4551792"/>
            <a:ext cx="4943921" cy="577274"/>
          </a:xfrm>
          <a:prstGeom prst="rect">
            <a:avLst/>
          </a:prstGeom>
          <a:ln>
            <a:solidFill>
              <a:schemeClr val="accent4">
                <a:lumMod val="75000"/>
              </a:schemeClr>
            </a:solidFill>
          </a:ln>
        </p:spPr>
      </p:pic>
      <p:sp>
        <p:nvSpPr>
          <p:cNvPr id="30" name="Stačiakampis 29">
            <a:extLst>
              <a:ext uri="{FF2B5EF4-FFF2-40B4-BE49-F238E27FC236}">
                <a16:creationId xmlns:a16="http://schemas.microsoft.com/office/drawing/2014/main" id="{307E44A8-7557-AD41-1CAD-053744E4748D}"/>
              </a:ext>
            </a:extLst>
          </p:cNvPr>
          <p:cNvSpPr/>
          <p:nvPr/>
        </p:nvSpPr>
        <p:spPr>
          <a:xfrm>
            <a:off x="6737714" y="4610225"/>
            <a:ext cx="1401519" cy="35817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306FA935-427D-E61F-C276-D6D3C73028FC}"/>
              </a:ext>
            </a:extLst>
          </p:cNvPr>
          <p:cNvSpPr txBox="1"/>
          <p:nvPr/>
        </p:nvSpPr>
        <p:spPr>
          <a:xfrm>
            <a:off x="8889916" y="4541741"/>
            <a:ext cx="2752242" cy="276781"/>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Įrašomas pratęsimų skaičius (jei nėra – 0)</a:t>
            </a:r>
            <a:endParaRPr lang="en-US" sz="1200" dirty="0"/>
          </a:p>
        </p:txBody>
      </p:sp>
      <p:pic>
        <p:nvPicPr>
          <p:cNvPr id="39" name="Paveikslėlis 38">
            <a:extLst>
              <a:ext uri="{FF2B5EF4-FFF2-40B4-BE49-F238E27FC236}">
                <a16:creationId xmlns:a16="http://schemas.microsoft.com/office/drawing/2014/main" id="{737A39EB-CA1A-51A5-4F9B-29230F7FE986}"/>
              </a:ext>
            </a:extLst>
          </p:cNvPr>
          <p:cNvPicPr>
            <a:picLocks noChangeAspect="1"/>
          </p:cNvPicPr>
          <p:nvPr/>
        </p:nvPicPr>
        <p:blipFill>
          <a:blip r:embed="rId6"/>
          <a:stretch>
            <a:fillRect/>
          </a:stretch>
        </p:blipFill>
        <p:spPr>
          <a:xfrm>
            <a:off x="641285" y="1729154"/>
            <a:ext cx="5758164" cy="1019359"/>
          </a:xfrm>
          <a:prstGeom prst="rect">
            <a:avLst/>
          </a:prstGeom>
          <a:ln>
            <a:solidFill>
              <a:schemeClr val="accent2">
                <a:lumMod val="75000"/>
              </a:schemeClr>
            </a:solidFill>
          </a:ln>
        </p:spPr>
      </p:pic>
      <p:pic>
        <p:nvPicPr>
          <p:cNvPr id="41" name="Paveikslėlis 40">
            <a:extLst>
              <a:ext uri="{FF2B5EF4-FFF2-40B4-BE49-F238E27FC236}">
                <a16:creationId xmlns:a16="http://schemas.microsoft.com/office/drawing/2014/main" id="{D3A306B2-1B89-1484-6072-C6A65CF75847}"/>
              </a:ext>
            </a:extLst>
          </p:cNvPr>
          <p:cNvPicPr>
            <a:picLocks noChangeAspect="1"/>
          </p:cNvPicPr>
          <p:nvPr/>
        </p:nvPicPr>
        <p:blipFill>
          <a:blip r:embed="rId7"/>
          <a:stretch>
            <a:fillRect/>
          </a:stretch>
        </p:blipFill>
        <p:spPr>
          <a:xfrm>
            <a:off x="4345898" y="1766966"/>
            <a:ext cx="588853" cy="564058"/>
          </a:xfrm>
          <a:prstGeom prst="rect">
            <a:avLst/>
          </a:prstGeom>
          <a:ln>
            <a:solidFill>
              <a:srgbClr val="C00000"/>
            </a:solidFill>
          </a:ln>
        </p:spPr>
      </p:pic>
      <p:pic>
        <p:nvPicPr>
          <p:cNvPr id="3" name="Paveikslėlis 2">
            <a:extLst>
              <a:ext uri="{FF2B5EF4-FFF2-40B4-BE49-F238E27FC236}">
                <a16:creationId xmlns:a16="http://schemas.microsoft.com/office/drawing/2014/main" id="{D0690DD9-3F47-48A4-0AA2-B1B853D0600D}"/>
              </a:ext>
            </a:extLst>
          </p:cNvPr>
          <p:cNvPicPr>
            <a:picLocks noChangeAspect="1"/>
          </p:cNvPicPr>
          <p:nvPr/>
        </p:nvPicPr>
        <p:blipFill>
          <a:blip r:embed="rId8"/>
          <a:stretch>
            <a:fillRect/>
          </a:stretch>
        </p:blipFill>
        <p:spPr>
          <a:xfrm>
            <a:off x="625768" y="2958809"/>
            <a:ext cx="5758164" cy="818824"/>
          </a:xfrm>
          <a:prstGeom prst="rect">
            <a:avLst/>
          </a:prstGeom>
          <a:ln>
            <a:solidFill>
              <a:schemeClr val="accent2">
                <a:lumMod val="75000"/>
              </a:schemeClr>
            </a:solidFill>
          </a:ln>
        </p:spPr>
      </p:pic>
      <p:pic>
        <p:nvPicPr>
          <p:cNvPr id="11" name="Paveikslėlis 10">
            <a:extLst>
              <a:ext uri="{FF2B5EF4-FFF2-40B4-BE49-F238E27FC236}">
                <a16:creationId xmlns:a16="http://schemas.microsoft.com/office/drawing/2014/main" id="{0551B92D-E00E-12BE-C273-34B2112D1674}"/>
              </a:ext>
            </a:extLst>
          </p:cNvPr>
          <p:cNvPicPr>
            <a:picLocks noChangeAspect="1"/>
          </p:cNvPicPr>
          <p:nvPr/>
        </p:nvPicPr>
        <p:blipFill>
          <a:blip r:embed="rId9"/>
          <a:stretch>
            <a:fillRect/>
          </a:stretch>
        </p:blipFill>
        <p:spPr>
          <a:xfrm>
            <a:off x="3247582" y="3268966"/>
            <a:ext cx="937341" cy="320068"/>
          </a:xfrm>
          <a:prstGeom prst="rect">
            <a:avLst/>
          </a:prstGeom>
          <a:ln w="19050">
            <a:solidFill>
              <a:srgbClr val="C00000"/>
            </a:solidFill>
          </a:ln>
        </p:spPr>
      </p:pic>
      <p:pic>
        <p:nvPicPr>
          <p:cNvPr id="15" name="Paveikslėlis 14">
            <a:extLst>
              <a:ext uri="{FF2B5EF4-FFF2-40B4-BE49-F238E27FC236}">
                <a16:creationId xmlns:a16="http://schemas.microsoft.com/office/drawing/2014/main" id="{D9D92939-33BF-26E8-4E57-543A46F0F2A4}"/>
              </a:ext>
            </a:extLst>
          </p:cNvPr>
          <p:cNvPicPr>
            <a:picLocks noChangeAspect="1"/>
          </p:cNvPicPr>
          <p:nvPr/>
        </p:nvPicPr>
        <p:blipFill>
          <a:blip r:embed="rId10"/>
          <a:stretch>
            <a:fillRect/>
          </a:stretch>
        </p:blipFill>
        <p:spPr>
          <a:xfrm>
            <a:off x="610252" y="3929503"/>
            <a:ext cx="5789197" cy="1164210"/>
          </a:xfrm>
          <a:prstGeom prst="rect">
            <a:avLst/>
          </a:prstGeom>
          <a:ln>
            <a:solidFill>
              <a:schemeClr val="accent2">
                <a:lumMod val="75000"/>
              </a:schemeClr>
            </a:solidFill>
          </a:ln>
        </p:spPr>
      </p:pic>
      <p:sp>
        <p:nvSpPr>
          <p:cNvPr id="17" name="TextBox 16">
            <a:extLst>
              <a:ext uri="{FF2B5EF4-FFF2-40B4-BE49-F238E27FC236}">
                <a16:creationId xmlns:a16="http://schemas.microsoft.com/office/drawing/2014/main" id="{99227093-BA1B-5786-20FE-ECBC47408728}"/>
              </a:ext>
            </a:extLst>
          </p:cNvPr>
          <p:cNvSpPr txBox="1"/>
          <p:nvPr/>
        </p:nvSpPr>
        <p:spPr>
          <a:xfrm>
            <a:off x="2821074" y="3926405"/>
            <a:ext cx="3566485" cy="646331"/>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Pateikiamas sutarties įvykdymo užtikrinimo aprašymas ar kitų sutarties sąlygų aprašymas (gali būti nurodyta, kad žr. pirkimo dokumentuose)</a:t>
            </a:r>
            <a:endParaRPr lang="en-US" sz="1200" dirty="0"/>
          </a:p>
        </p:txBody>
      </p:sp>
      <p:pic>
        <p:nvPicPr>
          <p:cNvPr id="21" name="Paveikslėlis 20">
            <a:extLst>
              <a:ext uri="{FF2B5EF4-FFF2-40B4-BE49-F238E27FC236}">
                <a16:creationId xmlns:a16="http://schemas.microsoft.com/office/drawing/2014/main" id="{FF55DDA8-C1EA-09F5-685B-5DE26C2F4160}"/>
              </a:ext>
            </a:extLst>
          </p:cNvPr>
          <p:cNvPicPr>
            <a:picLocks noChangeAspect="1"/>
          </p:cNvPicPr>
          <p:nvPr/>
        </p:nvPicPr>
        <p:blipFill>
          <a:blip r:embed="rId11"/>
          <a:stretch>
            <a:fillRect/>
          </a:stretch>
        </p:blipFill>
        <p:spPr>
          <a:xfrm>
            <a:off x="568256" y="5240387"/>
            <a:ext cx="5831193" cy="1132758"/>
          </a:xfrm>
          <a:prstGeom prst="rect">
            <a:avLst/>
          </a:prstGeom>
          <a:ln>
            <a:solidFill>
              <a:schemeClr val="accent2">
                <a:lumMod val="75000"/>
              </a:schemeClr>
            </a:solidFill>
          </a:ln>
        </p:spPr>
      </p:pic>
      <p:sp>
        <p:nvSpPr>
          <p:cNvPr id="24" name="TextBox 23">
            <a:extLst>
              <a:ext uri="{FF2B5EF4-FFF2-40B4-BE49-F238E27FC236}">
                <a16:creationId xmlns:a16="http://schemas.microsoft.com/office/drawing/2014/main" id="{E23EF404-F013-4BF8-0AF3-B0B464E2BEDD}"/>
              </a:ext>
            </a:extLst>
          </p:cNvPr>
          <p:cNvSpPr txBox="1"/>
          <p:nvPr/>
        </p:nvSpPr>
        <p:spPr>
          <a:xfrm>
            <a:off x="2821074" y="5495950"/>
            <a:ext cx="3566485" cy="46166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Finansavimo ir apmokėjimo sąlygos (gali būti nurodyta, kad žr. pirkimo dokumentuose)</a:t>
            </a:r>
            <a:endParaRPr lang="en-US" sz="1200" dirty="0"/>
          </a:p>
        </p:txBody>
      </p:sp>
      <p:pic>
        <p:nvPicPr>
          <p:cNvPr id="28" name="Paveikslėlis 27">
            <a:extLst>
              <a:ext uri="{FF2B5EF4-FFF2-40B4-BE49-F238E27FC236}">
                <a16:creationId xmlns:a16="http://schemas.microsoft.com/office/drawing/2014/main" id="{CB5CCCD0-8291-FE4E-249B-1977EF772659}"/>
              </a:ext>
            </a:extLst>
          </p:cNvPr>
          <p:cNvPicPr>
            <a:picLocks noChangeAspect="1"/>
          </p:cNvPicPr>
          <p:nvPr/>
        </p:nvPicPr>
        <p:blipFill>
          <a:blip r:embed="rId12"/>
          <a:stretch>
            <a:fillRect/>
          </a:stretch>
        </p:blipFill>
        <p:spPr>
          <a:xfrm>
            <a:off x="6715189" y="5637575"/>
            <a:ext cx="4935058" cy="818202"/>
          </a:xfrm>
          <a:prstGeom prst="rect">
            <a:avLst/>
          </a:prstGeom>
          <a:ln>
            <a:solidFill>
              <a:schemeClr val="accent4">
                <a:lumMod val="75000"/>
              </a:schemeClr>
            </a:solidFill>
          </a:ln>
        </p:spPr>
      </p:pic>
      <p:sp>
        <p:nvSpPr>
          <p:cNvPr id="33" name="TextBox 32">
            <a:extLst>
              <a:ext uri="{FF2B5EF4-FFF2-40B4-BE49-F238E27FC236}">
                <a16:creationId xmlns:a16="http://schemas.microsoft.com/office/drawing/2014/main" id="{E1D38FE2-C825-9D09-7C84-5995F7278A3B}"/>
              </a:ext>
            </a:extLst>
          </p:cNvPr>
          <p:cNvSpPr txBox="1"/>
          <p:nvPr/>
        </p:nvSpPr>
        <p:spPr>
          <a:xfrm>
            <a:off x="9575975" y="5797788"/>
            <a:ext cx="2074272" cy="46166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Pažymima, ar reikalaujamas pasiūlymo užtikrinimas</a:t>
            </a:r>
            <a:endParaRPr lang="en-US" sz="1200" dirty="0"/>
          </a:p>
        </p:txBody>
      </p:sp>
      <p:sp>
        <p:nvSpPr>
          <p:cNvPr id="38" name="Stačiakampis 37">
            <a:extLst>
              <a:ext uri="{FF2B5EF4-FFF2-40B4-BE49-F238E27FC236}">
                <a16:creationId xmlns:a16="http://schemas.microsoft.com/office/drawing/2014/main" id="{4C898E09-5CE6-1A24-1692-86003ACCDFAE}"/>
              </a:ext>
            </a:extLst>
          </p:cNvPr>
          <p:cNvSpPr/>
          <p:nvPr/>
        </p:nvSpPr>
        <p:spPr>
          <a:xfrm>
            <a:off x="565717" y="5240387"/>
            <a:ext cx="307905" cy="25252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tačiakampis 41">
            <a:extLst>
              <a:ext uri="{FF2B5EF4-FFF2-40B4-BE49-F238E27FC236}">
                <a16:creationId xmlns:a16="http://schemas.microsoft.com/office/drawing/2014/main" id="{56246EEB-5200-FFA1-C02C-AE495BE2659E}"/>
              </a:ext>
            </a:extLst>
          </p:cNvPr>
          <p:cNvSpPr/>
          <p:nvPr/>
        </p:nvSpPr>
        <p:spPr>
          <a:xfrm>
            <a:off x="2949012" y="2048995"/>
            <a:ext cx="1284367" cy="30210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Stačiakampis 42">
            <a:extLst>
              <a:ext uri="{FF2B5EF4-FFF2-40B4-BE49-F238E27FC236}">
                <a16:creationId xmlns:a16="http://schemas.microsoft.com/office/drawing/2014/main" id="{E50B6686-D33D-B7B9-3308-4DF10CABFB13}"/>
              </a:ext>
            </a:extLst>
          </p:cNvPr>
          <p:cNvSpPr/>
          <p:nvPr/>
        </p:nvSpPr>
        <p:spPr>
          <a:xfrm>
            <a:off x="605413" y="4337752"/>
            <a:ext cx="2071502" cy="38404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Stačiakampis 44">
            <a:extLst>
              <a:ext uri="{FF2B5EF4-FFF2-40B4-BE49-F238E27FC236}">
                <a16:creationId xmlns:a16="http://schemas.microsoft.com/office/drawing/2014/main" id="{25334C93-A633-94E6-42B6-75DA98D03748}"/>
              </a:ext>
            </a:extLst>
          </p:cNvPr>
          <p:cNvSpPr/>
          <p:nvPr/>
        </p:nvSpPr>
        <p:spPr>
          <a:xfrm>
            <a:off x="549953" y="5820876"/>
            <a:ext cx="2071502" cy="30169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tačiakampis 45">
            <a:extLst>
              <a:ext uri="{FF2B5EF4-FFF2-40B4-BE49-F238E27FC236}">
                <a16:creationId xmlns:a16="http://schemas.microsoft.com/office/drawing/2014/main" id="{039AEBEA-1DA2-9A2F-7355-40C29A6B7ADC}"/>
              </a:ext>
            </a:extLst>
          </p:cNvPr>
          <p:cNvSpPr/>
          <p:nvPr/>
        </p:nvSpPr>
        <p:spPr>
          <a:xfrm>
            <a:off x="6738461" y="6002100"/>
            <a:ext cx="1324962" cy="37247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8C152267-DF59-4DE2-0490-48CA538A943A}"/>
              </a:ext>
            </a:extLst>
          </p:cNvPr>
          <p:cNvSpPr>
            <a:spLocks noGrp="1"/>
          </p:cNvSpPr>
          <p:nvPr>
            <p:ph type="sldNum" sz="quarter" idx="12"/>
          </p:nvPr>
        </p:nvSpPr>
        <p:spPr>
          <a:xfrm>
            <a:off x="9216317" y="6353481"/>
            <a:ext cx="2743200" cy="365125"/>
          </a:xfrm>
        </p:spPr>
        <p:txBody>
          <a:bodyPr/>
          <a:lstStyle/>
          <a:p>
            <a:fld id="{49EC5416-78B8-4F37-B286-A40543F63F6D}" type="slidenum">
              <a:rPr lang="en-US" smtClean="0"/>
              <a:pPr/>
              <a:t>26</a:t>
            </a:fld>
            <a:endParaRPr lang="en-US" dirty="0"/>
          </a:p>
        </p:txBody>
      </p:sp>
      <p:pic>
        <p:nvPicPr>
          <p:cNvPr id="5" name="Paveikslėlis 4">
            <a:extLst>
              <a:ext uri="{FF2B5EF4-FFF2-40B4-BE49-F238E27FC236}">
                <a16:creationId xmlns:a16="http://schemas.microsoft.com/office/drawing/2014/main" id="{006A44AC-D866-D349-0139-7A8A7CE5BFAD}"/>
              </a:ext>
            </a:extLst>
          </p:cNvPr>
          <p:cNvPicPr>
            <a:picLocks noChangeAspect="1"/>
          </p:cNvPicPr>
          <p:nvPr/>
        </p:nvPicPr>
        <p:blipFill>
          <a:blip r:embed="rId13"/>
          <a:stretch>
            <a:fillRect/>
          </a:stretch>
        </p:blipFill>
        <p:spPr>
          <a:xfrm>
            <a:off x="2329292" y="1136530"/>
            <a:ext cx="3711262" cy="457240"/>
          </a:xfrm>
          <a:prstGeom prst="rect">
            <a:avLst/>
          </a:prstGeom>
        </p:spPr>
      </p:pic>
      <p:pic>
        <p:nvPicPr>
          <p:cNvPr id="12" name="Paveikslėlis 11">
            <a:extLst>
              <a:ext uri="{FF2B5EF4-FFF2-40B4-BE49-F238E27FC236}">
                <a16:creationId xmlns:a16="http://schemas.microsoft.com/office/drawing/2014/main" id="{D67F41B7-97D2-F8BD-FDDE-2B2150B30B4F}"/>
              </a:ext>
            </a:extLst>
          </p:cNvPr>
          <p:cNvPicPr>
            <a:picLocks noChangeAspect="1"/>
          </p:cNvPicPr>
          <p:nvPr/>
        </p:nvPicPr>
        <p:blipFill>
          <a:blip r:embed="rId14"/>
          <a:stretch>
            <a:fillRect/>
          </a:stretch>
        </p:blipFill>
        <p:spPr>
          <a:xfrm>
            <a:off x="7192085" y="3494311"/>
            <a:ext cx="3581710" cy="495343"/>
          </a:xfrm>
          <a:prstGeom prst="rect">
            <a:avLst/>
          </a:prstGeom>
        </p:spPr>
      </p:pic>
      <p:pic>
        <p:nvPicPr>
          <p:cNvPr id="16" name="Paveikslėlis 15">
            <a:extLst>
              <a:ext uri="{FF2B5EF4-FFF2-40B4-BE49-F238E27FC236}">
                <a16:creationId xmlns:a16="http://schemas.microsoft.com/office/drawing/2014/main" id="{67B64AFE-5C3F-E5A4-D817-F30A9A4633FD}"/>
              </a:ext>
            </a:extLst>
          </p:cNvPr>
          <p:cNvPicPr>
            <a:picLocks noChangeAspect="1"/>
          </p:cNvPicPr>
          <p:nvPr/>
        </p:nvPicPr>
        <p:blipFill>
          <a:blip r:embed="rId15"/>
          <a:stretch>
            <a:fillRect/>
          </a:stretch>
        </p:blipFill>
        <p:spPr>
          <a:xfrm>
            <a:off x="7221329" y="5139117"/>
            <a:ext cx="3581710" cy="510584"/>
          </a:xfrm>
          <a:prstGeom prst="rect">
            <a:avLst/>
          </a:prstGeom>
        </p:spPr>
      </p:pic>
      <p:cxnSp>
        <p:nvCxnSpPr>
          <p:cNvPr id="19" name="Tiesioji rodyklės jungtis 18">
            <a:extLst>
              <a:ext uri="{FF2B5EF4-FFF2-40B4-BE49-F238E27FC236}">
                <a16:creationId xmlns:a16="http://schemas.microsoft.com/office/drawing/2014/main" id="{1E25766A-B55E-C3DE-31D4-95218EB6AD78}"/>
              </a:ext>
            </a:extLst>
          </p:cNvPr>
          <p:cNvCxnSpPr>
            <a:cxnSpLocks/>
          </p:cNvCxnSpPr>
          <p:nvPr/>
        </p:nvCxnSpPr>
        <p:spPr>
          <a:xfrm>
            <a:off x="3718569" y="3618791"/>
            <a:ext cx="0" cy="36717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Stačiakampis 24">
            <a:extLst>
              <a:ext uri="{FF2B5EF4-FFF2-40B4-BE49-F238E27FC236}">
                <a16:creationId xmlns:a16="http://schemas.microsoft.com/office/drawing/2014/main" id="{6D7D09FF-06E6-F0C4-A5DB-A3D54EB1CAC7}"/>
              </a:ext>
            </a:extLst>
          </p:cNvPr>
          <p:cNvSpPr/>
          <p:nvPr/>
        </p:nvSpPr>
        <p:spPr>
          <a:xfrm>
            <a:off x="6686465" y="4016781"/>
            <a:ext cx="412628" cy="35817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aveikslėlis 31">
            <a:extLst>
              <a:ext uri="{FF2B5EF4-FFF2-40B4-BE49-F238E27FC236}">
                <a16:creationId xmlns:a16="http://schemas.microsoft.com/office/drawing/2014/main" id="{B439701E-C564-4A3F-EC92-DA581F508D55}"/>
              </a:ext>
            </a:extLst>
          </p:cNvPr>
          <p:cNvPicPr>
            <a:picLocks noChangeAspect="1"/>
          </p:cNvPicPr>
          <p:nvPr/>
        </p:nvPicPr>
        <p:blipFill>
          <a:blip r:embed="rId16"/>
          <a:stretch>
            <a:fillRect/>
          </a:stretch>
        </p:blipFill>
        <p:spPr>
          <a:xfrm>
            <a:off x="339943" y="225811"/>
            <a:ext cx="1889689" cy="1367538"/>
          </a:xfrm>
          <a:prstGeom prst="rect">
            <a:avLst/>
          </a:prstGeom>
        </p:spPr>
      </p:pic>
      <p:sp>
        <p:nvSpPr>
          <p:cNvPr id="51" name="Oval 3">
            <a:extLst>
              <a:ext uri="{FF2B5EF4-FFF2-40B4-BE49-F238E27FC236}">
                <a16:creationId xmlns:a16="http://schemas.microsoft.com/office/drawing/2014/main" id="{EA7B1B54-0831-EE93-4AA1-762DD4516F35}"/>
              </a:ext>
            </a:extLst>
          </p:cNvPr>
          <p:cNvSpPr/>
          <p:nvPr/>
        </p:nvSpPr>
        <p:spPr>
          <a:xfrm>
            <a:off x="236029" y="1253762"/>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55" name="Oval 3">
            <a:extLst>
              <a:ext uri="{FF2B5EF4-FFF2-40B4-BE49-F238E27FC236}">
                <a16:creationId xmlns:a16="http://schemas.microsoft.com/office/drawing/2014/main" id="{EAAF07D4-7C79-7E6E-35FC-22737D75AFE1}"/>
              </a:ext>
            </a:extLst>
          </p:cNvPr>
          <p:cNvSpPr/>
          <p:nvPr/>
        </p:nvSpPr>
        <p:spPr>
          <a:xfrm>
            <a:off x="3035962" y="949410"/>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57" name="Oval 3">
            <a:extLst>
              <a:ext uri="{FF2B5EF4-FFF2-40B4-BE49-F238E27FC236}">
                <a16:creationId xmlns:a16="http://schemas.microsoft.com/office/drawing/2014/main" id="{FFA2BBE6-B9F0-A247-12D9-3BCC99B00FD9}"/>
              </a:ext>
            </a:extLst>
          </p:cNvPr>
          <p:cNvSpPr/>
          <p:nvPr/>
        </p:nvSpPr>
        <p:spPr>
          <a:xfrm>
            <a:off x="213451" y="1751205"/>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58" name="Stačiakampis 57">
            <a:extLst>
              <a:ext uri="{FF2B5EF4-FFF2-40B4-BE49-F238E27FC236}">
                <a16:creationId xmlns:a16="http://schemas.microsoft.com/office/drawing/2014/main" id="{65B4587C-31E8-04A9-2818-5124735481DC}"/>
              </a:ext>
            </a:extLst>
          </p:cNvPr>
          <p:cNvSpPr/>
          <p:nvPr/>
        </p:nvSpPr>
        <p:spPr>
          <a:xfrm>
            <a:off x="636868" y="1737351"/>
            <a:ext cx="346004" cy="28150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Stačiakampis 58">
            <a:extLst>
              <a:ext uri="{FF2B5EF4-FFF2-40B4-BE49-F238E27FC236}">
                <a16:creationId xmlns:a16="http://schemas.microsoft.com/office/drawing/2014/main" id="{A67F5291-C86C-B52D-E966-9456F6D11519}"/>
              </a:ext>
            </a:extLst>
          </p:cNvPr>
          <p:cNvSpPr/>
          <p:nvPr/>
        </p:nvSpPr>
        <p:spPr>
          <a:xfrm>
            <a:off x="636867" y="2133635"/>
            <a:ext cx="2071502" cy="38404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3">
            <a:extLst>
              <a:ext uri="{FF2B5EF4-FFF2-40B4-BE49-F238E27FC236}">
                <a16:creationId xmlns:a16="http://schemas.microsoft.com/office/drawing/2014/main" id="{BABBF5C8-6963-FDFA-CE2B-30740F3E108A}"/>
              </a:ext>
            </a:extLst>
          </p:cNvPr>
          <p:cNvSpPr/>
          <p:nvPr/>
        </p:nvSpPr>
        <p:spPr>
          <a:xfrm>
            <a:off x="3618717" y="2056307"/>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61" name="Oval 3">
            <a:extLst>
              <a:ext uri="{FF2B5EF4-FFF2-40B4-BE49-F238E27FC236}">
                <a16:creationId xmlns:a16="http://schemas.microsoft.com/office/drawing/2014/main" id="{AB1B60BD-4C7C-1142-B175-BB1D1B5B5B4D}"/>
              </a:ext>
            </a:extLst>
          </p:cNvPr>
          <p:cNvSpPr/>
          <p:nvPr/>
        </p:nvSpPr>
        <p:spPr>
          <a:xfrm>
            <a:off x="213450" y="2936266"/>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
        <p:nvSpPr>
          <p:cNvPr id="62" name="Stačiakampis 61">
            <a:extLst>
              <a:ext uri="{FF2B5EF4-FFF2-40B4-BE49-F238E27FC236}">
                <a16:creationId xmlns:a16="http://schemas.microsoft.com/office/drawing/2014/main" id="{B8196ADF-DE75-39F1-C770-BE08BA035DD2}"/>
              </a:ext>
            </a:extLst>
          </p:cNvPr>
          <p:cNvSpPr/>
          <p:nvPr/>
        </p:nvSpPr>
        <p:spPr>
          <a:xfrm>
            <a:off x="621809" y="2943184"/>
            <a:ext cx="361062" cy="3199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3">
            <a:extLst>
              <a:ext uri="{FF2B5EF4-FFF2-40B4-BE49-F238E27FC236}">
                <a16:creationId xmlns:a16="http://schemas.microsoft.com/office/drawing/2014/main" id="{62F14782-3F00-7989-2F74-73A6E9445729}"/>
              </a:ext>
            </a:extLst>
          </p:cNvPr>
          <p:cNvSpPr/>
          <p:nvPr/>
        </p:nvSpPr>
        <p:spPr>
          <a:xfrm>
            <a:off x="2453317" y="3273128"/>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sp>
        <p:nvSpPr>
          <p:cNvPr id="64" name="Oval 3">
            <a:extLst>
              <a:ext uri="{FF2B5EF4-FFF2-40B4-BE49-F238E27FC236}">
                <a16:creationId xmlns:a16="http://schemas.microsoft.com/office/drawing/2014/main" id="{34D656C2-0DA0-86C6-D0AF-6FC68222AFAB}"/>
              </a:ext>
            </a:extLst>
          </p:cNvPr>
          <p:cNvSpPr/>
          <p:nvPr/>
        </p:nvSpPr>
        <p:spPr>
          <a:xfrm>
            <a:off x="2443671" y="3961496"/>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7</a:t>
            </a:r>
            <a:endParaRPr lang="en-GB" dirty="0">
              <a:solidFill>
                <a:schemeClr val="tx1"/>
              </a:solidFill>
            </a:endParaRPr>
          </a:p>
        </p:txBody>
      </p:sp>
      <p:sp>
        <p:nvSpPr>
          <p:cNvPr id="65" name="Oval 3">
            <a:extLst>
              <a:ext uri="{FF2B5EF4-FFF2-40B4-BE49-F238E27FC236}">
                <a16:creationId xmlns:a16="http://schemas.microsoft.com/office/drawing/2014/main" id="{7FF58691-5199-E283-4B75-699AF3D22DF0}"/>
              </a:ext>
            </a:extLst>
          </p:cNvPr>
          <p:cNvSpPr/>
          <p:nvPr/>
        </p:nvSpPr>
        <p:spPr>
          <a:xfrm>
            <a:off x="181872" y="5239951"/>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8</a:t>
            </a:r>
            <a:endParaRPr lang="en-GB" dirty="0">
              <a:solidFill>
                <a:schemeClr val="tx1"/>
              </a:solidFill>
            </a:endParaRPr>
          </a:p>
        </p:txBody>
      </p:sp>
      <p:sp>
        <p:nvSpPr>
          <p:cNvPr id="66" name="Oval 3">
            <a:extLst>
              <a:ext uri="{FF2B5EF4-FFF2-40B4-BE49-F238E27FC236}">
                <a16:creationId xmlns:a16="http://schemas.microsoft.com/office/drawing/2014/main" id="{DCF1CB57-ECF4-2112-308E-525470401701}"/>
              </a:ext>
            </a:extLst>
          </p:cNvPr>
          <p:cNvSpPr/>
          <p:nvPr/>
        </p:nvSpPr>
        <p:spPr>
          <a:xfrm>
            <a:off x="2440924" y="5510309"/>
            <a:ext cx="361061"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9</a:t>
            </a:r>
            <a:endParaRPr lang="en-GB" dirty="0">
              <a:solidFill>
                <a:schemeClr val="tx1"/>
              </a:solidFill>
            </a:endParaRPr>
          </a:p>
        </p:txBody>
      </p:sp>
      <p:sp>
        <p:nvSpPr>
          <p:cNvPr id="67" name="Oval 3">
            <a:extLst>
              <a:ext uri="{FF2B5EF4-FFF2-40B4-BE49-F238E27FC236}">
                <a16:creationId xmlns:a16="http://schemas.microsoft.com/office/drawing/2014/main" id="{58A41CB3-2418-64D5-0979-FB8AA6ECDDFD}"/>
              </a:ext>
            </a:extLst>
          </p:cNvPr>
          <p:cNvSpPr/>
          <p:nvPr/>
        </p:nvSpPr>
        <p:spPr>
          <a:xfrm>
            <a:off x="8247218" y="3344804"/>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14</a:t>
            </a:r>
            <a:endParaRPr lang="en-GB" sz="1600" dirty="0">
              <a:solidFill>
                <a:schemeClr val="tx1"/>
              </a:solidFill>
            </a:endParaRPr>
          </a:p>
        </p:txBody>
      </p:sp>
      <p:sp>
        <p:nvSpPr>
          <p:cNvPr id="68" name="Oval 3">
            <a:extLst>
              <a:ext uri="{FF2B5EF4-FFF2-40B4-BE49-F238E27FC236}">
                <a16:creationId xmlns:a16="http://schemas.microsoft.com/office/drawing/2014/main" id="{DF9836B8-5724-BF17-8401-FF086670ECE1}"/>
              </a:ext>
            </a:extLst>
          </p:cNvPr>
          <p:cNvSpPr/>
          <p:nvPr/>
        </p:nvSpPr>
        <p:spPr>
          <a:xfrm>
            <a:off x="6503850" y="3813391"/>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15</a:t>
            </a:r>
            <a:endParaRPr lang="en-GB" sz="1600" dirty="0">
              <a:solidFill>
                <a:schemeClr val="tx1"/>
              </a:solidFill>
            </a:endParaRPr>
          </a:p>
        </p:txBody>
      </p:sp>
      <p:sp>
        <p:nvSpPr>
          <p:cNvPr id="69" name="Oval 3">
            <a:extLst>
              <a:ext uri="{FF2B5EF4-FFF2-40B4-BE49-F238E27FC236}">
                <a16:creationId xmlns:a16="http://schemas.microsoft.com/office/drawing/2014/main" id="{6B9FAA24-F5A1-D036-8C5C-4F738E7F5A52}"/>
              </a:ext>
            </a:extLst>
          </p:cNvPr>
          <p:cNvSpPr/>
          <p:nvPr/>
        </p:nvSpPr>
        <p:spPr>
          <a:xfrm>
            <a:off x="8247218" y="4582685"/>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16</a:t>
            </a:r>
            <a:endParaRPr lang="en-GB" sz="1600" dirty="0">
              <a:solidFill>
                <a:schemeClr val="tx1"/>
              </a:solidFill>
            </a:endParaRPr>
          </a:p>
        </p:txBody>
      </p:sp>
      <p:sp>
        <p:nvSpPr>
          <p:cNvPr id="72" name="Stačiakampis 71">
            <a:extLst>
              <a:ext uri="{FF2B5EF4-FFF2-40B4-BE49-F238E27FC236}">
                <a16:creationId xmlns:a16="http://schemas.microsoft.com/office/drawing/2014/main" id="{A82AD5D4-9AAF-858A-9D7E-A4A1860D85B3}"/>
              </a:ext>
            </a:extLst>
          </p:cNvPr>
          <p:cNvSpPr/>
          <p:nvPr/>
        </p:nvSpPr>
        <p:spPr>
          <a:xfrm>
            <a:off x="6717439" y="5630238"/>
            <a:ext cx="307905" cy="25252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3">
            <a:extLst>
              <a:ext uri="{FF2B5EF4-FFF2-40B4-BE49-F238E27FC236}">
                <a16:creationId xmlns:a16="http://schemas.microsoft.com/office/drawing/2014/main" id="{A3939B9F-1F9E-FA24-E5BE-D9D9CDF6CB45}"/>
              </a:ext>
            </a:extLst>
          </p:cNvPr>
          <p:cNvSpPr/>
          <p:nvPr/>
        </p:nvSpPr>
        <p:spPr>
          <a:xfrm>
            <a:off x="6514877" y="5394681"/>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18</a:t>
            </a:r>
            <a:endParaRPr lang="en-GB" sz="1600" dirty="0">
              <a:solidFill>
                <a:schemeClr val="tx1"/>
              </a:solidFill>
            </a:endParaRPr>
          </a:p>
        </p:txBody>
      </p:sp>
      <p:sp>
        <p:nvSpPr>
          <p:cNvPr id="74" name="Oval 3">
            <a:extLst>
              <a:ext uri="{FF2B5EF4-FFF2-40B4-BE49-F238E27FC236}">
                <a16:creationId xmlns:a16="http://schemas.microsoft.com/office/drawing/2014/main" id="{D3C11DAC-0412-2A7F-3309-1FF516066CFD}"/>
              </a:ext>
            </a:extLst>
          </p:cNvPr>
          <p:cNvSpPr/>
          <p:nvPr/>
        </p:nvSpPr>
        <p:spPr>
          <a:xfrm>
            <a:off x="8286061" y="6014470"/>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19</a:t>
            </a:r>
            <a:endParaRPr lang="en-GB" sz="1600" dirty="0">
              <a:solidFill>
                <a:schemeClr val="tx1"/>
              </a:solidFill>
            </a:endParaRPr>
          </a:p>
        </p:txBody>
      </p:sp>
      <p:pic>
        <p:nvPicPr>
          <p:cNvPr id="14" name="Paveikslėlis 13">
            <a:extLst>
              <a:ext uri="{FF2B5EF4-FFF2-40B4-BE49-F238E27FC236}">
                <a16:creationId xmlns:a16="http://schemas.microsoft.com/office/drawing/2014/main" id="{8D67BB9E-0B99-20C5-9F79-B68DFB5FA941}"/>
              </a:ext>
            </a:extLst>
          </p:cNvPr>
          <p:cNvPicPr>
            <a:picLocks noChangeAspect="1"/>
          </p:cNvPicPr>
          <p:nvPr/>
        </p:nvPicPr>
        <p:blipFill>
          <a:blip r:embed="rId17"/>
          <a:stretch>
            <a:fillRect/>
          </a:stretch>
        </p:blipFill>
        <p:spPr>
          <a:xfrm>
            <a:off x="6531898" y="482131"/>
            <a:ext cx="4919405" cy="854897"/>
          </a:xfrm>
          <a:prstGeom prst="rect">
            <a:avLst/>
          </a:prstGeom>
          <a:ln>
            <a:solidFill>
              <a:schemeClr val="accent2">
                <a:lumMod val="75000"/>
              </a:schemeClr>
            </a:solidFill>
          </a:ln>
        </p:spPr>
      </p:pic>
      <p:pic>
        <p:nvPicPr>
          <p:cNvPr id="20" name="Paveikslėlis 19">
            <a:extLst>
              <a:ext uri="{FF2B5EF4-FFF2-40B4-BE49-F238E27FC236}">
                <a16:creationId xmlns:a16="http://schemas.microsoft.com/office/drawing/2014/main" id="{345C7C31-25CE-6AB0-6B7A-4C67A4EEF0AB}"/>
              </a:ext>
            </a:extLst>
          </p:cNvPr>
          <p:cNvPicPr>
            <a:picLocks noChangeAspect="1"/>
          </p:cNvPicPr>
          <p:nvPr/>
        </p:nvPicPr>
        <p:blipFill>
          <a:blip r:embed="rId18"/>
          <a:stretch>
            <a:fillRect/>
          </a:stretch>
        </p:blipFill>
        <p:spPr>
          <a:xfrm>
            <a:off x="8976941" y="1264358"/>
            <a:ext cx="3024726" cy="1484155"/>
          </a:xfrm>
          <a:prstGeom prst="rect">
            <a:avLst/>
          </a:prstGeom>
        </p:spPr>
      </p:pic>
      <p:pic>
        <p:nvPicPr>
          <p:cNvPr id="23" name="Paveikslėlis 22">
            <a:extLst>
              <a:ext uri="{FF2B5EF4-FFF2-40B4-BE49-F238E27FC236}">
                <a16:creationId xmlns:a16="http://schemas.microsoft.com/office/drawing/2014/main" id="{147D75C3-B974-2195-E1EC-9B3462C2A400}"/>
              </a:ext>
            </a:extLst>
          </p:cNvPr>
          <p:cNvPicPr>
            <a:picLocks noChangeAspect="1"/>
          </p:cNvPicPr>
          <p:nvPr/>
        </p:nvPicPr>
        <p:blipFill>
          <a:blip r:embed="rId19"/>
          <a:stretch>
            <a:fillRect/>
          </a:stretch>
        </p:blipFill>
        <p:spPr>
          <a:xfrm>
            <a:off x="6546638" y="1883263"/>
            <a:ext cx="4923939" cy="751967"/>
          </a:xfrm>
          <a:prstGeom prst="rect">
            <a:avLst/>
          </a:prstGeom>
          <a:ln>
            <a:solidFill>
              <a:schemeClr val="accent2">
                <a:lumMod val="75000"/>
              </a:schemeClr>
            </a:solidFill>
          </a:ln>
        </p:spPr>
      </p:pic>
      <p:pic>
        <p:nvPicPr>
          <p:cNvPr id="34" name="Paveikslėlis 33">
            <a:extLst>
              <a:ext uri="{FF2B5EF4-FFF2-40B4-BE49-F238E27FC236}">
                <a16:creationId xmlns:a16="http://schemas.microsoft.com/office/drawing/2014/main" id="{CE6BB081-454A-81B1-5A24-37AA1EFA5F99}"/>
              </a:ext>
            </a:extLst>
          </p:cNvPr>
          <p:cNvPicPr>
            <a:picLocks noChangeAspect="1"/>
          </p:cNvPicPr>
          <p:nvPr/>
        </p:nvPicPr>
        <p:blipFill>
          <a:blip r:embed="rId20"/>
          <a:stretch>
            <a:fillRect/>
          </a:stretch>
        </p:blipFill>
        <p:spPr>
          <a:xfrm>
            <a:off x="8967381" y="2607612"/>
            <a:ext cx="3024726" cy="876648"/>
          </a:xfrm>
          <a:prstGeom prst="rect">
            <a:avLst/>
          </a:prstGeom>
        </p:spPr>
      </p:pic>
      <p:sp>
        <p:nvSpPr>
          <p:cNvPr id="35" name="Oval 3">
            <a:extLst>
              <a:ext uri="{FF2B5EF4-FFF2-40B4-BE49-F238E27FC236}">
                <a16:creationId xmlns:a16="http://schemas.microsoft.com/office/drawing/2014/main" id="{CDCAB8F1-3189-F513-9AF1-C86E5C8653BA}"/>
              </a:ext>
            </a:extLst>
          </p:cNvPr>
          <p:cNvSpPr/>
          <p:nvPr/>
        </p:nvSpPr>
        <p:spPr>
          <a:xfrm>
            <a:off x="6076934" y="534764"/>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10</a:t>
            </a:r>
            <a:endParaRPr lang="en-GB" sz="1600" dirty="0">
              <a:solidFill>
                <a:schemeClr val="tx1"/>
              </a:solidFill>
            </a:endParaRPr>
          </a:p>
        </p:txBody>
      </p:sp>
      <p:sp>
        <p:nvSpPr>
          <p:cNvPr id="36" name="Oval 3">
            <a:extLst>
              <a:ext uri="{FF2B5EF4-FFF2-40B4-BE49-F238E27FC236}">
                <a16:creationId xmlns:a16="http://schemas.microsoft.com/office/drawing/2014/main" id="{8F51C343-4DDB-257D-A101-6EFFE99B3EDC}"/>
              </a:ext>
            </a:extLst>
          </p:cNvPr>
          <p:cNvSpPr/>
          <p:nvPr/>
        </p:nvSpPr>
        <p:spPr>
          <a:xfrm>
            <a:off x="9819308" y="832819"/>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11</a:t>
            </a:r>
            <a:endParaRPr lang="en-GB" sz="1600" dirty="0">
              <a:solidFill>
                <a:schemeClr val="tx1"/>
              </a:solidFill>
            </a:endParaRPr>
          </a:p>
        </p:txBody>
      </p:sp>
      <p:sp>
        <p:nvSpPr>
          <p:cNvPr id="40" name="Oval 3">
            <a:extLst>
              <a:ext uri="{FF2B5EF4-FFF2-40B4-BE49-F238E27FC236}">
                <a16:creationId xmlns:a16="http://schemas.microsoft.com/office/drawing/2014/main" id="{3970573F-EA7B-4376-F578-1DAE86889655}"/>
              </a:ext>
            </a:extLst>
          </p:cNvPr>
          <p:cNvSpPr/>
          <p:nvPr/>
        </p:nvSpPr>
        <p:spPr>
          <a:xfrm>
            <a:off x="6429527" y="1522356"/>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12</a:t>
            </a:r>
            <a:endParaRPr lang="en-GB" sz="1600" dirty="0">
              <a:solidFill>
                <a:schemeClr val="tx1"/>
              </a:solidFill>
            </a:endParaRPr>
          </a:p>
        </p:txBody>
      </p:sp>
      <p:sp>
        <p:nvSpPr>
          <p:cNvPr id="44" name="Oval 3">
            <a:extLst>
              <a:ext uri="{FF2B5EF4-FFF2-40B4-BE49-F238E27FC236}">
                <a16:creationId xmlns:a16="http://schemas.microsoft.com/office/drawing/2014/main" id="{6CA8573F-7DD6-D748-9DB5-4972687BA422}"/>
              </a:ext>
            </a:extLst>
          </p:cNvPr>
          <p:cNvSpPr/>
          <p:nvPr/>
        </p:nvSpPr>
        <p:spPr>
          <a:xfrm>
            <a:off x="9819307" y="2187831"/>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13</a:t>
            </a:r>
            <a:endParaRPr lang="en-GB" sz="1600" dirty="0">
              <a:solidFill>
                <a:schemeClr val="tx1"/>
              </a:solidFill>
            </a:endParaRPr>
          </a:p>
        </p:txBody>
      </p:sp>
      <p:sp>
        <p:nvSpPr>
          <p:cNvPr id="47" name="Oval 3">
            <a:extLst>
              <a:ext uri="{FF2B5EF4-FFF2-40B4-BE49-F238E27FC236}">
                <a16:creationId xmlns:a16="http://schemas.microsoft.com/office/drawing/2014/main" id="{037FCAB4-6501-3DF5-6D8C-95AD7479D36C}"/>
              </a:ext>
            </a:extLst>
          </p:cNvPr>
          <p:cNvSpPr/>
          <p:nvPr/>
        </p:nvSpPr>
        <p:spPr>
          <a:xfrm>
            <a:off x="8247218" y="5057186"/>
            <a:ext cx="556243" cy="28748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sz="1600" dirty="0">
                <a:solidFill>
                  <a:schemeClr val="tx1"/>
                </a:solidFill>
              </a:rPr>
              <a:t>17</a:t>
            </a:r>
            <a:endParaRPr lang="en-GB" sz="1600" dirty="0">
              <a:solidFill>
                <a:schemeClr val="tx1"/>
              </a:solidFill>
            </a:endParaRPr>
          </a:p>
        </p:txBody>
      </p:sp>
    </p:spTree>
    <p:extLst>
      <p:ext uri="{BB962C8B-B14F-4D97-AF65-F5344CB8AC3E}">
        <p14:creationId xmlns:p14="http://schemas.microsoft.com/office/powerpoint/2010/main" val="212923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2" name="Skaidrės numerio vietos rezervavimo ženklas 1">
            <a:extLst>
              <a:ext uri="{FF2B5EF4-FFF2-40B4-BE49-F238E27FC236}">
                <a16:creationId xmlns:a16="http://schemas.microsoft.com/office/drawing/2014/main" id="{A2D171F5-C8CE-447F-C9CF-0DE767FDC5BF}"/>
              </a:ext>
            </a:extLst>
          </p:cNvPr>
          <p:cNvSpPr>
            <a:spLocks noGrp="1"/>
          </p:cNvSpPr>
          <p:nvPr>
            <p:ph type="sldNum" sz="quarter" idx="12"/>
          </p:nvPr>
        </p:nvSpPr>
        <p:spPr>
          <a:xfrm>
            <a:off x="9243646" y="6377164"/>
            <a:ext cx="2743200" cy="365125"/>
          </a:xfrm>
        </p:spPr>
        <p:txBody>
          <a:bodyPr/>
          <a:lstStyle/>
          <a:p>
            <a:fld id="{49EC5416-78B8-4F37-B286-A40543F63F6D}" type="slidenum">
              <a:rPr lang="en-US" smtClean="0"/>
              <a:pPr/>
              <a:t>27</a:t>
            </a:fld>
            <a:endParaRPr lang="en-US" dirty="0"/>
          </a:p>
        </p:txBody>
      </p:sp>
      <p:pic>
        <p:nvPicPr>
          <p:cNvPr id="5" name="Paveikslėlis 4">
            <a:extLst>
              <a:ext uri="{FF2B5EF4-FFF2-40B4-BE49-F238E27FC236}">
                <a16:creationId xmlns:a16="http://schemas.microsoft.com/office/drawing/2014/main" id="{184642CC-2148-9ED2-963E-E247CCA0E1BA}"/>
              </a:ext>
            </a:extLst>
          </p:cNvPr>
          <p:cNvPicPr>
            <a:picLocks noChangeAspect="1"/>
          </p:cNvPicPr>
          <p:nvPr/>
        </p:nvPicPr>
        <p:blipFill>
          <a:blip r:embed="rId4"/>
          <a:stretch>
            <a:fillRect/>
          </a:stretch>
        </p:blipFill>
        <p:spPr>
          <a:xfrm>
            <a:off x="1916065" y="1012153"/>
            <a:ext cx="8359864" cy="2065199"/>
          </a:xfrm>
          <a:prstGeom prst="rect">
            <a:avLst/>
          </a:prstGeom>
          <a:ln>
            <a:solidFill>
              <a:schemeClr val="accent4">
                <a:lumMod val="75000"/>
              </a:schemeClr>
            </a:solidFill>
          </a:ln>
        </p:spPr>
      </p:pic>
      <p:sp>
        <p:nvSpPr>
          <p:cNvPr id="3" name="Pavadinimas 1">
            <a:extLst>
              <a:ext uri="{FF2B5EF4-FFF2-40B4-BE49-F238E27FC236}">
                <a16:creationId xmlns:a16="http://schemas.microsoft.com/office/drawing/2014/main" id="{036EE898-7DA8-6ED2-B084-6E03404B393B}"/>
              </a:ext>
            </a:extLst>
          </p:cNvPr>
          <p:cNvSpPr txBox="1">
            <a:spLocks/>
          </p:cNvSpPr>
          <p:nvPr/>
        </p:nvSpPr>
        <p:spPr>
          <a:xfrm>
            <a:off x="1172529" y="217133"/>
            <a:ext cx="9103400" cy="3840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2000" b="1" dirty="0"/>
              <a:t>Informacija dėl privalomų skelbimo apie </a:t>
            </a:r>
            <a:r>
              <a:rPr lang="lt-LT" sz="2000" b="1" dirty="0">
                <a:solidFill>
                  <a:srgbClr val="C00000"/>
                </a:solidFill>
              </a:rPr>
              <a:t>projekto konkursą </a:t>
            </a:r>
            <a:r>
              <a:rPr lang="lt-LT" sz="2000" b="1" dirty="0"/>
              <a:t> laukų</a:t>
            </a:r>
            <a:endParaRPr lang="en-US" sz="2000" b="1" dirty="0"/>
          </a:p>
        </p:txBody>
      </p:sp>
      <p:sp>
        <p:nvSpPr>
          <p:cNvPr id="13" name="Stačiakampis 12">
            <a:extLst>
              <a:ext uri="{FF2B5EF4-FFF2-40B4-BE49-F238E27FC236}">
                <a16:creationId xmlns:a16="http://schemas.microsoft.com/office/drawing/2014/main" id="{9F6EB93F-377B-CEC7-0350-A9E8F1036AB2}"/>
              </a:ext>
            </a:extLst>
          </p:cNvPr>
          <p:cNvSpPr/>
          <p:nvPr/>
        </p:nvSpPr>
        <p:spPr>
          <a:xfrm flipV="1">
            <a:off x="2579161" y="1087218"/>
            <a:ext cx="1484286" cy="358467"/>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čiakampis 14">
            <a:extLst>
              <a:ext uri="{FF2B5EF4-FFF2-40B4-BE49-F238E27FC236}">
                <a16:creationId xmlns:a16="http://schemas.microsoft.com/office/drawing/2014/main" id="{F9E2DC87-CB34-6F9C-475D-541C74D3BC61}"/>
              </a:ext>
            </a:extLst>
          </p:cNvPr>
          <p:cNvSpPr/>
          <p:nvPr/>
        </p:nvSpPr>
        <p:spPr>
          <a:xfrm flipV="1">
            <a:off x="1916063" y="1520750"/>
            <a:ext cx="2810481" cy="7105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ačiakampis 15">
            <a:extLst>
              <a:ext uri="{FF2B5EF4-FFF2-40B4-BE49-F238E27FC236}">
                <a16:creationId xmlns:a16="http://schemas.microsoft.com/office/drawing/2014/main" id="{1E2629BE-77F4-7DE6-4952-C8CDAA697A4C}"/>
              </a:ext>
            </a:extLst>
          </p:cNvPr>
          <p:cNvSpPr/>
          <p:nvPr/>
        </p:nvSpPr>
        <p:spPr>
          <a:xfrm flipV="1">
            <a:off x="1916062" y="2299051"/>
            <a:ext cx="2810481" cy="7105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ACB95F9-78D3-D643-58E5-88F138F23935}"/>
              </a:ext>
            </a:extLst>
          </p:cNvPr>
          <p:cNvSpPr txBox="1"/>
          <p:nvPr/>
        </p:nvSpPr>
        <p:spPr>
          <a:xfrm>
            <a:off x="780044" y="3328701"/>
            <a:ext cx="10406130" cy="1477328"/>
          </a:xfrm>
          <a:prstGeom prst="rect">
            <a:avLst/>
          </a:prstGeom>
          <a:solidFill>
            <a:schemeClr val="accent6">
              <a:lumMod val="20000"/>
              <a:lumOff val="80000"/>
            </a:schemeClr>
          </a:solidFill>
        </p:spPr>
        <p:txBody>
          <a:bodyPr wrap="square" rtlCol="0">
            <a:spAutoFit/>
          </a:bodyPr>
          <a:lstStyle/>
          <a:p>
            <a:r>
              <a:rPr lang="lt-LT" b="1" dirty="0">
                <a:solidFill>
                  <a:srgbClr val="C00000"/>
                </a:solidFill>
              </a:rPr>
              <a:t>SVARBU</a:t>
            </a:r>
            <a:r>
              <a:rPr lang="en-US" b="1" dirty="0">
                <a:solidFill>
                  <a:srgbClr val="C00000"/>
                </a:solidFill>
              </a:rPr>
              <a:t>! </a:t>
            </a:r>
            <a:r>
              <a:rPr lang="lt-LT" b="1" dirty="0"/>
              <a:t>Vykdant supaprastintą projekto konkursą ir pildant „</a:t>
            </a:r>
            <a:r>
              <a:rPr lang="lt-LT" b="1" dirty="0">
                <a:solidFill>
                  <a:srgbClr val="C00000"/>
                </a:solidFill>
              </a:rPr>
              <a:t>Nacionalinio skelbimo apie pirkimą arba skelbimo apie projekto konkursą</a:t>
            </a:r>
            <a:r>
              <a:rPr lang="lt-LT" b="1" dirty="0"/>
              <a:t>“ formą,</a:t>
            </a:r>
            <a:r>
              <a:rPr lang="lt-LT" b="1" dirty="0">
                <a:solidFill>
                  <a:srgbClr val="C00000"/>
                </a:solidFill>
              </a:rPr>
              <a:t> </a:t>
            </a:r>
            <a:r>
              <a:rPr lang="lt-LT" b="1" dirty="0"/>
              <a:t> rekomenduotina informaciją, kurią būtų privaloma užpildyti pildant skelbimą apie projekto konkursą, iš duomenų pogrupio „Skyrimo pasekmės“ surašyti laisvu tekstu nacionalinio skelbimo papildomoje informacijoje:</a:t>
            </a:r>
          </a:p>
          <a:p>
            <a:r>
              <a:rPr lang="lt-LT" sz="1800" dirty="0"/>
              <a:t>Metaduomenų skilties </a:t>
            </a:r>
            <a:r>
              <a:rPr lang="lt-LT" sz="1800" b="1" dirty="0"/>
              <a:t>Procedūra</a:t>
            </a:r>
            <a:r>
              <a:rPr lang="lt-LT" sz="1800" dirty="0"/>
              <a:t> duomenų grupės </a:t>
            </a:r>
            <a:r>
              <a:rPr lang="lt-LT" sz="1800" b="1" dirty="0"/>
              <a:t>Procedūros tipo detalės </a:t>
            </a:r>
            <a:r>
              <a:rPr lang="lt-LT" sz="1800" dirty="0"/>
              <a:t>pogrupis </a:t>
            </a:r>
            <a:r>
              <a:rPr lang="lt-LT" sz="1800" b="1" dirty="0"/>
              <a:t>Papildoma informacija</a:t>
            </a:r>
            <a:endParaRPr lang="en-US" b="1" dirty="0"/>
          </a:p>
        </p:txBody>
      </p:sp>
    </p:spTree>
    <p:extLst>
      <p:ext uri="{BB962C8B-B14F-4D97-AF65-F5344CB8AC3E}">
        <p14:creationId xmlns:p14="http://schemas.microsoft.com/office/powerpoint/2010/main" val="289333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782577" y="294830"/>
            <a:ext cx="8549913" cy="384048"/>
          </a:xfrm>
        </p:spPr>
        <p:txBody>
          <a:bodyPr>
            <a:noAutofit/>
          </a:bodyPr>
          <a:lstStyle/>
          <a:p>
            <a:pPr algn="ctr"/>
            <a:r>
              <a:rPr lang="lt-LT" sz="2000" b="1" dirty="0"/>
              <a:t>Papildomi privalomi laukai perkant socialines paslaugas (Paprastesnis režimas)</a:t>
            </a:r>
            <a:endParaRPr lang="en-US" sz="2000" b="1" dirty="0"/>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4" name="TextBox 3">
            <a:extLst>
              <a:ext uri="{FF2B5EF4-FFF2-40B4-BE49-F238E27FC236}">
                <a16:creationId xmlns:a16="http://schemas.microsoft.com/office/drawing/2014/main" id="{32DFE1A6-EA06-FB13-3874-25388756D0D3}"/>
              </a:ext>
            </a:extLst>
          </p:cNvPr>
          <p:cNvSpPr txBox="1"/>
          <p:nvPr/>
        </p:nvSpPr>
        <p:spPr>
          <a:xfrm>
            <a:off x="1339403" y="1032124"/>
            <a:ext cx="9208394" cy="646331"/>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lt-LT" dirty="0"/>
              <a:t>Kai </a:t>
            </a:r>
            <a:r>
              <a:rPr lang="lt-LT" b="1" dirty="0"/>
              <a:t>tarptautiniu pirkimu </a:t>
            </a:r>
            <a:r>
              <a:rPr lang="lt-LT" dirty="0"/>
              <a:t>perkamos </a:t>
            </a:r>
            <a:r>
              <a:rPr lang="lt-LT" b="1" dirty="0"/>
              <a:t>socialinės ar kitos specialiosios paslaugos </a:t>
            </a:r>
            <a:r>
              <a:rPr lang="lt-LT" dirty="0"/>
              <a:t>iš nurodytų VPĮ 2 priede ar PĮ 4 priede, t. y. pasirinkta skelbimo forma su </a:t>
            </a:r>
            <a:r>
              <a:rPr lang="lt-LT" b="1" dirty="0"/>
              <a:t>Paprastesnis režimas</a:t>
            </a:r>
            <a:r>
              <a:rPr lang="lt-LT" dirty="0"/>
              <a:t>, privaloma užpildyti: </a:t>
            </a:r>
            <a:endParaRPr lang="en-US" dirty="0"/>
          </a:p>
        </p:txBody>
      </p:sp>
      <p:pic>
        <p:nvPicPr>
          <p:cNvPr id="9" name="Paveikslėlis 8">
            <a:extLst>
              <a:ext uri="{FF2B5EF4-FFF2-40B4-BE49-F238E27FC236}">
                <a16:creationId xmlns:a16="http://schemas.microsoft.com/office/drawing/2014/main" id="{46E10BE7-7BE9-4996-54A9-E56312B94978}"/>
              </a:ext>
            </a:extLst>
          </p:cNvPr>
          <p:cNvPicPr>
            <a:picLocks noChangeAspect="1"/>
          </p:cNvPicPr>
          <p:nvPr/>
        </p:nvPicPr>
        <p:blipFill>
          <a:blip r:embed="rId4"/>
          <a:stretch>
            <a:fillRect/>
          </a:stretch>
        </p:blipFill>
        <p:spPr>
          <a:xfrm>
            <a:off x="4013468" y="2249354"/>
            <a:ext cx="4656223" cy="419136"/>
          </a:xfrm>
          <a:prstGeom prst="rect">
            <a:avLst/>
          </a:prstGeom>
          <a:ln w="19050">
            <a:solidFill>
              <a:schemeClr val="accent6">
                <a:lumMod val="75000"/>
              </a:schemeClr>
            </a:solidFill>
          </a:ln>
        </p:spPr>
      </p:pic>
      <p:pic>
        <p:nvPicPr>
          <p:cNvPr id="14" name="Paveikslėlis 13">
            <a:extLst>
              <a:ext uri="{FF2B5EF4-FFF2-40B4-BE49-F238E27FC236}">
                <a16:creationId xmlns:a16="http://schemas.microsoft.com/office/drawing/2014/main" id="{1CB12A2C-1FB9-DEA3-178B-8867DAD7E14E}"/>
              </a:ext>
            </a:extLst>
          </p:cNvPr>
          <p:cNvPicPr>
            <a:picLocks noChangeAspect="1"/>
          </p:cNvPicPr>
          <p:nvPr/>
        </p:nvPicPr>
        <p:blipFill>
          <a:blip r:embed="rId5"/>
          <a:stretch>
            <a:fillRect/>
          </a:stretch>
        </p:blipFill>
        <p:spPr>
          <a:xfrm>
            <a:off x="4013468" y="3152146"/>
            <a:ext cx="3444538" cy="350550"/>
          </a:xfrm>
          <a:prstGeom prst="rect">
            <a:avLst/>
          </a:prstGeom>
          <a:ln w="28575">
            <a:solidFill>
              <a:schemeClr val="accent6">
                <a:lumMod val="75000"/>
              </a:schemeClr>
            </a:solidFill>
          </a:ln>
        </p:spPr>
      </p:pic>
      <p:pic>
        <p:nvPicPr>
          <p:cNvPr id="16" name="Paveikslėlis 15">
            <a:extLst>
              <a:ext uri="{FF2B5EF4-FFF2-40B4-BE49-F238E27FC236}">
                <a16:creationId xmlns:a16="http://schemas.microsoft.com/office/drawing/2014/main" id="{5DF255D0-90C5-F2EA-3E91-2543DD9BD2CF}"/>
              </a:ext>
            </a:extLst>
          </p:cNvPr>
          <p:cNvPicPr>
            <a:picLocks noChangeAspect="1"/>
          </p:cNvPicPr>
          <p:nvPr/>
        </p:nvPicPr>
        <p:blipFill>
          <a:blip r:embed="rId6"/>
          <a:stretch>
            <a:fillRect/>
          </a:stretch>
        </p:blipFill>
        <p:spPr>
          <a:xfrm>
            <a:off x="4013468" y="3534612"/>
            <a:ext cx="7261935" cy="1344803"/>
          </a:xfrm>
          <a:prstGeom prst="rect">
            <a:avLst/>
          </a:prstGeom>
          <a:ln>
            <a:solidFill>
              <a:schemeClr val="accent4">
                <a:lumMod val="75000"/>
              </a:schemeClr>
            </a:solidFill>
          </a:ln>
        </p:spPr>
      </p:pic>
      <p:sp>
        <p:nvSpPr>
          <p:cNvPr id="18" name="TextBox 17">
            <a:extLst>
              <a:ext uri="{FF2B5EF4-FFF2-40B4-BE49-F238E27FC236}">
                <a16:creationId xmlns:a16="http://schemas.microsoft.com/office/drawing/2014/main" id="{90834905-A387-0CA2-CE42-1B3AB1D08FAE}"/>
              </a:ext>
            </a:extLst>
          </p:cNvPr>
          <p:cNvSpPr txBox="1"/>
          <p:nvPr/>
        </p:nvSpPr>
        <p:spPr>
          <a:xfrm>
            <a:off x="6874135" y="3683793"/>
            <a:ext cx="4337851"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Nurodoma, kad perkamos socialinės ar kitos specialiosios paslaugos iš nurodytų VPĮ 2 priede ar PĮ 4 priede</a:t>
            </a:r>
            <a:endParaRPr lang="en-US" sz="1400" dirty="0"/>
          </a:p>
        </p:txBody>
      </p:sp>
      <p:sp>
        <p:nvSpPr>
          <p:cNvPr id="2" name="Skaidrės numerio vietos rezervavimo ženklas 1">
            <a:extLst>
              <a:ext uri="{FF2B5EF4-FFF2-40B4-BE49-F238E27FC236}">
                <a16:creationId xmlns:a16="http://schemas.microsoft.com/office/drawing/2014/main" id="{B87B00D1-8DC5-67D1-3D96-489E79D6A53E}"/>
              </a:ext>
            </a:extLst>
          </p:cNvPr>
          <p:cNvSpPr>
            <a:spLocks noGrp="1"/>
          </p:cNvSpPr>
          <p:nvPr>
            <p:ph type="sldNum" sz="quarter" idx="12"/>
          </p:nvPr>
        </p:nvSpPr>
        <p:spPr>
          <a:xfrm>
            <a:off x="9366704" y="6447128"/>
            <a:ext cx="2527816" cy="295161"/>
          </a:xfrm>
        </p:spPr>
        <p:txBody>
          <a:bodyPr/>
          <a:lstStyle/>
          <a:p>
            <a:fld id="{49EC5416-78B8-4F37-B286-A40543F63F6D}" type="slidenum">
              <a:rPr lang="en-US" smtClean="0"/>
              <a:pPr/>
              <a:t>28</a:t>
            </a:fld>
            <a:endParaRPr lang="en-US" dirty="0"/>
          </a:p>
        </p:txBody>
      </p:sp>
      <p:sp>
        <p:nvSpPr>
          <p:cNvPr id="19" name="Stačiakampis 18">
            <a:extLst>
              <a:ext uri="{FF2B5EF4-FFF2-40B4-BE49-F238E27FC236}">
                <a16:creationId xmlns:a16="http://schemas.microsoft.com/office/drawing/2014/main" id="{89EFA52F-5762-2C19-9DFD-2E1A3A595033}"/>
              </a:ext>
            </a:extLst>
          </p:cNvPr>
          <p:cNvSpPr/>
          <p:nvPr/>
        </p:nvSpPr>
        <p:spPr>
          <a:xfrm>
            <a:off x="4023486" y="3117685"/>
            <a:ext cx="480781" cy="41692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aveikslėlis 11">
            <a:extLst>
              <a:ext uri="{FF2B5EF4-FFF2-40B4-BE49-F238E27FC236}">
                <a16:creationId xmlns:a16="http://schemas.microsoft.com/office/drawing/2014/main" id="{B2B4E7C7-C384-CF3F-F601-DA6DB1697688}"/>
              </a:ext>
            </a:extLst>
          </p:cNvPr>
          <p:cNvPicPr>
            <a:picLocks noChangeAspect="1"/>
          </p:cNvPicPr>
          <p:nvPr/>
        </p:nvPicPr>
        <p:blipFill>
          <a:blip r:embed="rId7"/>
          <a:stretch>
            <a:fillRect/>
          </a:stretch>
        </p:blipFill>
        <p:spPr>
          <a:xfrm>
            <a:off x="1159249" y="1729475"/>
            <a:ext cx="2219635" cy="2019582"/>
          </a:xfrm>
          <a:prstGeom prst="rect">
            <a:avLst/>
          </a:prstGeom>
        </p:spPr>
      </p:pic>
      <p:sp>
        <p:nvSpPr>
          <p:cNvPr id="15" name="Stačiakampis 14">
            <a:extLst>
              <a:ext uri="{FF2B5EF4-FFF2-40B4-BE49-F238E27FC236}">
                <a16:creationId xmlns:a16="http://schemas.microsoft.com/office/drawing/2014/main" id="{CB74BAA3-429F-5218-0DDA-E151A2E91645}"/>
              </a:ext>
            </a:extLst>
          </p:cNvPr>
          <p:cNvSpPr/>
          <p:nvPr/>
        </p:nvSpPr>
        <p:spPr>
          <a:xfrm>
            <a:off x="4023486" y="3998549"/>
            <a:ext cx="2501492" cy="41692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3">
            <a:extLst>
              <a:ext uri="{FF2B5EF4-FFF2-40B4-BE49-F238E27FC236}">
                <a16:creationId xmlns:a16="http://schemas.microsoft.com/office/drawing/2014/main" id="{04003D34-D8F2-7C75-7041-FEEEB221AD92}"/>
              </a:ext>
            </a:extLst>
          </p:cNvPr>
          <p:cNvSpPr/>
          <p:nvPr/>
        </p:nvSpPr>
        <p:spPr>
          <a:xfrm>
            <a:off x="599641" y="25472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20" name="Oval 3">
            <a:extLst>
              <a:ext uri="{FF2B5EF4-FFF2-40B4-BE49-F238E27FC236}">
                <a16:creationId xmlns:a16="http://schemas.microsoft.com/office/drawing/2014/main" id="{A4F062BD-012D-4BCA-86B8-79002146943C}"/>
              </a:ext>
            </a:extLst>
          </p:cNvPr>
          <p:cNvSpPr/>
          <p:nvPr/>
        </p:nvSpPr>
        <p:spPr>
          <a:xfrm>
            <a:off x="3528836" y="22844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21" name="Oval 3">
            <a:extLst>
              <a:ext uri="{FF2B5EF4-FFF2-40B4-BE49-F238E27FC236}">
                <a16:creationId xmlns:a16="http://schemas.microsoft.com/office/drawing/2014/main" id="{7CAE34C2-AB32-64C9-63E5-C727DAE50F37}"/>
              </a:ext>
            </a:extLst>
          </p:cNvPr>
          <p:cNvSpPr/>
          <p:nvPr/>
        </p:nvSpPr>
        <p:spPr>
          <a:xfrm>
            <a:off x="3528836" y="31492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22" name="Oval 3">
            <a:extLst>
              <a:ext uri="{FF2B5EF4-FFF2-40B4-BE49-F238E27FC236}">
                <a16:creationId xmlns:a16="http://schemas.microsoft.com/office/drawing/2014/main" id="{1C5E4B3C-09FF-4B84-D94A-C18DB90253C3}"/>
              </a:ext>
            </a:extLst>
          </p:cNvPr>
          <p:cNvSpPr/>
          <p:nvPr/>
        </p:nvSpPr>
        <p:spPr>
          <a:xfrm>
            <a:off x="6389503" y="36145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666392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1541041" y="173424"/>
            <a:ext cx="9207827" cy="463216"/>
          </a:xfrm>
        </p:spPr>
        <p:txBody>
          <a:bodyPr>
            <a:noAutofit/>
          </a:bodyPr>
          <a:lstStyle/>
          <a:p>
            <a:pPr algn="ctr"/>
            <a:r>
              <a:rPr lang="lt-LT" sz="2000" b="1" dirty="0"/>
              <a:t>Papildomai tikslinami laukai, kai pirkimas </a:t>
            </a:r>
            <a:r>
              <a:rPr lang="lt-LT" sz="2000" b="1" dirty="0">
                <a:solidFill>
                  <a:srgbClr val="C00000"/>
                </a:solidFill>
              </a:rPr>
              <a:t>skaidomas į pirkimo dalis</a:t>
            </a:r>
            <a:endParaRPr lang="en-US" sz="2000" b="1" dirty="0">
              <a:solidFill>
                <a:srgbClr val="C00000"/>
              </a:solidFill>
            </a:endParaRPr>
          </a:p>
        </p:txBody>
      </p:sp>
      <p:pic>
        <p:nvPicPr>
          <p:cNvPr id="8" name="Paveikslėlis 7">
            <a:extLst>
              <a:ext uri="{FF2B5EF4-FFF2-40B4-BE49-F238E27FC236}">
                <a16:creationId xmlns:a16="http://schemas.microsoft.com/office/drawing/2014/main" id="{1F072AC2-96C7-55BE-28AB-C1C80109DB3F}"/>
              </a:ext>
            </a:extLst>
          </p:cNvPr>
          <p:cNvPicPr>
            <a:picLocks noChangeAspect="1"/>
          </p:cNvPicPr>
          <p:nvPr/>
        </p:nvPicPr>
        <p:blipFill>
          <a:blip r:embed="rId3"/>
          <a:stretch>
            <a:fillRect/>
          </a:stretch>
        </p:blipFill>
        <p:spPr>
          <a:xfrm>
            <a:off x="2944728" y="632395"/>
            <a:ext cx="7621" cy="7621"/>
          </a:xfrm>
          <a:prstGeom prst="rect">
            <a:avLst/>
          </a:prstGeom>
        </p:spPr>
      </p:pic>
      <p:sp>
        <p:nvSpPr>
          <p:cNvPr id="2" name="Skaidrės numerio vietos rezervavimo ženklas 1">
            <a:extLst>
              <a:ext uri="{FF2B5EF4-FFF2-40B4-BE49-F238E27FC236}">
                <a16:creationId xmlns:a16="http://schemas.microsoft.com/office/drawing/2014/main" id="{B87B00D1-8DC5-67D1-3D96-489E79D6A53E}"/>
              </a:ext>
            </a:extLst>
          </p:cNvPr>
          <p:cNvSpPr>
            <a:spLocks noGrp="1"/>
          </p:cNvSpPr>
          <p:nvPr>
            <p:ph type="sldNum" sz="quarter" idx="12"/>
          </p:nvPr>
        </p:nvSpPr>
        <p:spPr>
          <a:xfrm>
            <a:off x="9366704" y="6447128"/>
            <a:ext cx="2527816" cy="295161"/>
          </a:xfrm>
        </p:spPr>
        <p:txBody>
          <a:bodyPr/>
          <a:lstStyle/>
          <a:p>
            <a:fld id="{49EC5416-78B8-4F37-B286-A40543F63F6D}" type="slidenum">
              <a:rPr lang="en-US" smtClean="0"/>
              <a:pPr/>
              <a:t>29</a:t>
            </a:fld>
            <a:endParaRPr lang="en-US" dirty="0"/>
          </a:p>
        </p:txBody>
      </p:sp>
      <p:sp>
        <p:nvSpPr>
          <p:cNvPr id="3" name="TextBox 2">
            <a:extLst>
              <a:ext uri="{FF2B5EF4-FFF2-40B4-BE49-F238E27FC236}">
                <a16:creationId xmlns:a16="http://schemas.microsoft.com/office/drawing/2014/main" id="{F7CF5B6B-E388-865A-320B-024C6DD6EAA5}"/>
              </a:ext>
            </a:extLst>
          </p:cNvPr>
          <p:cNvSpPr txBox="1"/>
          <p:nvPr/>
        </p:nvSpPr>
        <p:spPr>
          <a:xfrm>
            <a:off x="1821040" y="1434700"/>
            <a:ext cx="8549915" cy="1077218"/>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dirty="0"/>
              <a:t>Kai pirkimo objektas skaidomas į pirkimo dalis ir </a:t>
            </a:r>
            <a:r>
              <a:rPr lang="lt-LT" sz="1600" b="1" noProof="1">
                <a:solidFill>
                  <a:srgbClr val="C00000"/>
                </a:solidFill>
              </a:rPr>
              <a:t>numatoma</a:t>
            </a:r>
            <a:r>
              <a:rPr lang="en-US" sz="1600" b="1" dirty="0">
                <a:solidFill>
                  <a:srgbClr val="C00000"/>
                </a:solidFill>
              </a:rPr>
              <a:t> vert</a:t>
            </a:r>
            <a:r>
              <a:rPr lang="lt-LT" sz="1600" b="1" dirty="0">
                <a:solidFill>
                  <a:srgbClr val="C00000"/>
                </a:solidFill>
              </a:rPr>
              <a:t>ė viešinama</a:t>
            </a:r>
            <a:r>
              <a:rPr lang="lt-LT" sz="1600" dirty="0"/>
              <a:t>, tokia pati Numatoma pirkimo vertė be PVM automatiškai užpildyta kiekvienoje pirkimo dalyje. </a:t>
            </a:r>
          </a:p>
          <a:p>
            <a:r>
              <a:rPr lang="lt-LT" sz="1600" b="1" dirty="0"/>
              <a:t>Kiekvienos pirkimo dalies </a:t>
            </a:r>
            <a:r>
              <a:rPr lang="lt-LT" sz="1600" dirty="0"/>
              <a:t>(LOT-000X) duomenų grupėje </a:t>
            </a:r>
            <a:r>
              <a:rPr lang="lt-LT" sz="1600" b="1" dirty="0"/>
              <a:t>Pirkimų procedūros procesas </a:t>
            </a:r>
            <a:r>
              <a:rPr lang="lt-LT" sz="1600" dirty="0"/>
              <a:t>pogrupyje </a:t>
            </a:r>
            <a:r>
              <a:rPr lang="lt-LT" sz="1600" b="1" dirty="0"/>
              <a:t>Pirkimo taikymo sritis </a:t>
            </a:r>
            <a:r>
              <a:rPr lang="lt-LT" sz="1600" dirty="0"/>
              <a:t>privaloma nurodyti </a:t>
            </a:r>
            <a:r>
              <a:rPr lang="lt-LT" sz="1600" b="1" dirty="0"/>
              <a:t>konkrečios pirkimo dalies </a:t>
            </a:r>
            <a:r>
              <a:rPr lang="lt-LT" sz="1600" dirty="0"/>
              <a:t>numatomą vertę be PVM.</a:t>
            </a:r>
          </a:p>
        </p:txBody>
      </p:sp>
      <p:sp>
        <p:nvSpPr>
          <p:cNvPr id="7" name="TextBox 6">
            <a:extLst>
              <a:ext uri="{FF2B5EF4-FFF2-40B4-BE49-F238E27FC236}">
                <a16:creationId xmlns:a16="http://schemas.microsoft.com/office/drawing/2014/main" id="{50F95094-CDCC-D13E-0429-B9F9A7B0F012}"/>
              </a:ext>
            </a:extLst>
          </p:cNvPr>
          <p:cNvSpPr txBox="1"/>
          <p:nvPr/>
        </p:nvSpPr>
        <p:spPr>
          <a:xfrm>
            <a:off x="1845527" y="4740971"/>
            <a:ext cx="8525430" cy="83099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b="1" dirty="0"/>
              <a:t>Kiekvienos pirkimo dalies </a:t>
            </a:r>
            <a:r>
              <a:rPr lang="lt-LT" sz="1600" dirty="0"/>
              <a:t>(LOT-000X) duomenų grupėje </a:t>
            </a:r>
            <a:r>
              <a:rPr lang="lt-LT" sz="1600" b="1" dirty="0"/>
              <a:t>Pirkimų procedūros procesas </a:t>
            </a:r>
            <a:r>
              <a:rPr lang="lt-LT" sz="1600" dirty="0"/>
              <a:t>pogrupyje </a:t>
            </a:r>
            <a:r>
              <a:rPr lang="lt-LT" sz="1600" b="1" dirty="0"/>
              <a:t>Pirkimo dalies aprašymas </a:t>
            </a:r>
            <a:r>
              <a:rPr lang="lt-LT" sz="1600" dirty="0"/>
              <a:t>laukelyje </a:t>
            </a:r>
            <a:r>
              <a:rPr lang="lt-LT" sz="1600" b="1" dirty="0"/>
              <a:t>Aprašymas </a:t>
            </a:r>
            <a:r>
              <a:rPr lang="lt-LT" sz="1600" dirty="0"/>
              <a:t>automatiškai perkeltas pirkimo pavadinimas. Pagal poreikį pateikiamas konkrečios pirkimo dalies aprašymas.</a:t>
            </a:r>
          </a:p>
        </p:txBody>
      </p:sp>
      <p:pic>
        <p:nvPicPr>
          <p:cNvPr id="23" name="Paveikslėlis 22">
            <a:extLst>
              <a:ext uri="{FF2B5EF4-FFF2-40B4-BE49-F238E27FC236}">
                <a16:creationId xmlns:a16="http://schemas.microsoft.com/office/drawing/2014/main" id="{02DC6966-8630-B896-A87C-CEEB456CFFA1}"/>
              </a:ext>
            </a:extLst>
          </p:cNvPr>
          <p:cNvPicPr>
            <a:picLocks noChangeAspect="1"/>
          </p:cNvPicPr>
          <p:nvPr/>
        </p:nvPicPr>
        <p:blipFill>
          <a:blip r:embed="rId4"/>
          <a:stretch>
            <a:fillRect/>
          </a:stretch>
        </p:blipFill>
        <p:spPr>
          <a:xfrm>
            <a:off x="1821042" y="2605969"/>
            <a:ext cx="4778154" cy="823031"/>
          </a:xfrm>
          <a:prstGeom prst="rect">
            <a:avLst/>
          </a:prstGeom>
        </p:spPr>
      </p:pic>
      <p:pic>
        <p:nvPicPr>
          <p:cNvPr id="25" name="Paveikslėlis 24">
            <a:extLst>
              <a:ext uri="{FF2B5EF4-FFF2-40B4-BE49-F238E27FC236}">
                <a16:creationId xmlns:a16="http://schemas.microsoft.com/office/drawing/2014/main" id="{30170C23-E6F0-BC2A-C810-A5C1FD9F7557}"/>
              </a:ext>
            </a:extLst>
          </p:cNvPr>
          <p:cNvPicPr>
            <a:picLocks noChangeAspect="1"/>
          </p:cNvPicPr>
          <p:nvPr/>
        </p:nvPicPr>
        <p:blipFill>
          <a:blip r:embed="rId5"/>
          <a:stretch>
            <a:fillRect/>
          </a:stretch>
        </p:blipFill>
        <p:spPr>
          <a:xfrm>
            <a:off x="7078832" y="2955724"/>
            <a:ext cx="3292125" cy="464860"/>
          </a:xfrm>
          <a:prstGeom prst="rect">
            <a:avLst/>
          </a:prstGeom>
        </p:spPr>
      </p:pic>
      <p:pic>
        <p:nvPicPr>
          <p:cNvPr id="27" name="Paveikslėlis 26">
            <a:extLst>
              <a:ext uri="{FF2B5EF4-FFF2-40B4-BE49-F238E27FC236}">
                <a16:creationId xmlns:a16="http://schemas.microsoft.com/office/drawing/2014/main" id="{F53F342B-4F70-62BF-7385-8E3B13FEB515}"/>
              </a:ext>
            </a:extLst>
          </p:cNvPr>
          <p:cNvPicPr>
            <a:picLocks noChangeAspect="1"/>
          </p:cNvPicPr>
          <p:nvPr/>
        </p:nvPicPr>
        <p:blipFill>
          <a:blip r:embed="rId6"/>
          <a:stretch>
            <a:fillRect/>
          </a:stretch>
        </p:blipFill>
        <p:spPr>
          <a:xfrm>
            <a:off x="4442315" y="3539521"/>
            <a:ext cx="3307367" cy="358171"/>
          </a:xfrm>
          <a:prstGeom prst="rect">
            <a:avLst/>
          </a:prstGeom>
        </p:spPr>
      </p:pic>
      <p:pic>
        <p:nvPicPr>
          <p:cNvPr id="29" name="Paveikslėlis 28">
            <a:extLst>
              <a:ext uri="{FF2B5EF4-FFF2-40B4-BE49-F238E27FC236}">
                <a16:creationId xmlns:a16="http://schemas.microsoft.com/office/drawing/2014/main" id="{F5A30706-CF95-3F55-9328-86F0F6299B75}"/>
              </a:ext>
            </a:extLst>
          </p:cNvPr>
          <p:cNvPicPr>
            <a:picLocks noChangeAspect="1"/>
          </p:cNvPicPr>
          <p:nvPr/>
        </p:nvPicPr>
        <p:blipFill>
          <a:blip r:embed="rId7"/>
          <a:stretch>
            <a:fillRect/>
          </a:stretch>
        </p:blipFill>
        <p:spPr>
          <a:xfrm>
            <a:off x="2455041" y="4002737"/>
            <a:ext cx="6561389" cy="342930"/>
          </a:xfrm>
          <a:prstGeom prst="rect">
            <a:avLst/>
          </a:prstGeom>
        </p:spPr>
      </p:pic>
      <p:sp>
        <p:nvSpPr>
          <p:cNvPr id="30" name="Stačiakampis 29">
            <a:extLst>
              <a:ext uri="{FF2B5EF4-FFF2-40B4-BE49-F238E27FC236}">
                <a16:creationId xmlns:a16="http://schemas.microsoft.com/office/drawing/2014/main" id="{9776E224-465E-F2A9-A35E-3DD900223D62}"/>
              </a:ext>
            </a:extLst>
          </p:cNvPr>
          <p:cNvSpPr/>
          <p:nvPr/>
        </p:nvSpPr>
        <p:spPr>
          <a:xfrm>
            <a:off x="2455931" y="3962429"/>
            <a:ext cx="2355466" cy="36466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1D11F07-935D-BF12-CE4B-22B66D8FD5AA}"/>
              </a:ext>
            </a:extLst>
          </p:cNvPr>
          <p:cNvSpPr txBox="1"/>
          <p:nvPr/>
        </p:nvSpPr>
        <p:spPr>
          <a:xfrm>
            <a:off x="5524339" y="4000061"/>
            <a:ext cx="4846616" cy="307777"/>
          </a:xfrm>
          <a:prstGeom prst="rect">
            <a:avLst/>
          </a:prstGeom>
          <a:solidFill>
            <a:schemeClr val="accent2">
              <a:lumMod val="20000"/>
              <a:lumOff val="80000"/>
            </a:schemeClr>
          </a:solidFill>
          <a:ln w="28575">
            <a:solidFill>
              <a:srgbClr val="C00000"/>
            </a:solidFill>
          </a:ln>
        </p:spPr>
        <p:txBody>
          <a:bodyPr wrap="square" rtlCol="0">
            <a:spAutoFit/>
          </a:bodyPr>
          <a:lstStyle/>
          <a:p>
            <a:r>
              <a:rPr lang="lt-LT" sz="1400" dirty="0"/>
              <a:t>Nurodyti konkrečios pirkimo dalies numatomą vertę be PVM</a:t>
            </a:r>
            <a:endParaRPr lang="en-US" sz="1400" dirty="0"/>
          </a:p>
        </p:txBody>
      </p:sp>
      <p:pic>
        <p:nvPicPr>
          <p:cNvPr id="35" name="Paveikslėlis 34">
            <a:extLst>
              <a:ext uri="{FF2B5EF4-FFF2-40B4-BE49-F238E27FC236}">
                <a16:creationId xmlns:a16="http://schemas.microsoft.com/office/drawing/2014/main" id="{64842315-9C5E-4667-D2F2-497E1A41FF63}"/>
              </a:ext>
            </a:extLst>
          </p:cNvPr>
          <p:cNvPicPr>
            <a:picLocks noChangeAspect="1"/>
          </p:cNvPicPr>
          <p:nvPr/>
        </p:nvPicPr>
        <p:blipFill>
          <a:blip r:embed="rId8"/>
          <a:stretch>
            <a:fillRect/>
          </a:stretch>
        </p:blipFill>
        <p:spPr>
          <a:xfrm>
            <a:off x="1821040" y="5883807"/>
            <a:ext cx="3406435" cy="251482"/>
          </a:xfrm>
          <a:prstGeom prst="rect">
            <a:avLst/>
          </a:prstGeom>
          <a:ln>
            <a:solidFill>
              <a:schemeClr val="accent6">
                <a:lumMod val="75000"/>
              </a:schemeClr>
            </a:solidFill>
          </a:ln>
        </p:spPr>
      </p:pic>
      <p:pic>
        <p:nvPicPr>
          <p:cNvPr id="37" name="Paveikslėlis 36">
            <a:extLst>
              <a:ext uri="{FF2B5EF4-FFF2-40B4-BE49-F238E27FC236}">
                <a16:creationId xmlns:a16="http://schemas.microsoft.com/office/drawing/2014/main" id="{841BA452-E75D-4207-557E-5BEEC98899FA}"/>
              </a:ext>
            </a:extLst>
          </p:cNvPr>
          <p:cNvPicPr>
            <a:picLocks noChangeAspect="1"/>
          </p:cNvPicPr>
          <p:nvPr/>
        </p:nvPicPr>
        <p:blipFill>
          <a:blip r:embed="rId9"/>
          <a:stretch>
            <a:fillRect/>
          </a:stretch>
        </p:blipFill>
        <p:spPr>
          <a:xfrm>
            <a:off x="5849192" y="5803153"/>
            <a:ext cx="1882303" cy="403895"/>
          </a:xfrm>
          <a:prstGeom prst="rect">
            <a:avLst/>
          </a:prstGeom>
          <a:ln>
            <a:solidFill>
              <a:srgbClr val="C00000"/>
            </a:solidFill>
          </a:ln>
        </p:spPr>
      </p:pic>
      <p:cxnSp>
        <p:nvCxnSpPr>
          <p:cNvPr id="39" name="Tiesioji rodyklės jungtis 38">
            <a:extLst>
              <a:ext uri="{FF2B5EF4-FFF2-40B4-BE49-F238E27FC236}">
                <a16:creationId xmlns:a16="http://schemas.microsoft.com/office/drawing/2014/main" id="{C47D6925-3937-5370-65D1-79AAB661A348}"/>
              </a:ext>
            </a:extLst>
          </p:cNvPr>
          <p:cNvCxnSpPr>
            <a:endCxn id="25" idx="1"/>
          </p:cNvCxnSpPr>
          <p:nvPr/>
        </p:nvCxnSpPr>
        <p:spPr>
          <a:xfrm>
            <a:off x="6599196" y="3188154"/>
            <a:ext cx="47963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Tiesioji rodyklės jungtis 40">
            <a:extLst>
              <a:ext uri="{FF2B5EF4-FFF2-40B4-BE49-F238E27FC236}">
                <a16:creationId xmlns:a16="http://schemas.microsoft.com/office/drawing/2014/main" id="{F75FC7EF-19A1-D331-3BDA-53DE0E12F726}"/>
              </a:ext>
            </a:extLst>
          </p:cNvPr>
          <p:cNvCxnSpPr/>
          <p:nvPr/>
        </p:nvCxnSpPr>
        <p:spPr>
          <a:xfrm>
            <a:off x="7392473" y="3420584"/>
            <a:ext cx="0" cy="1189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Tiesioji jungtis 44">
            <a:extLst>
              <a:ext uri="{FF2B5EF4-FFF2-40B4-BE49-F238E27FC236}">
                <a16:creationId xmlns:a16="http://schemas.microsoft.com/office/drawing/2014/main" id="{072D786A-F19C-82CF-FDEF-3A484E5E228D}"/>
              </a:ext>
            </a:extLst>
          </p:cNvPr>
          <p:cNvCxnSpPr>
            <a:stCxn id="27" idx="1"/>
          </p:cNvCxnSpPr>
          <p:nvPr/>
        </p:nvCxnSpPr>
        <p:spPr>
          <a:xfrm flipH="1" flipV="1">
            <a:off x="3786389" y="3718606"/>
            <a:ext cx="655926"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Tiesioji rodyklės jungtis 46">
            <a:extLst>
              <a:ext uri="{FF2B5EF4-FFF2-40B4-BE49-F238E27FC236}">
                <a16:creationId xmlns:a16="http://schemas.microsoft.com/office/drawing/2014/main" id="{C0E9C8CE-E2D0-3DEA-D36E-B825D0C6E3BE}"/>
              </a:ext>
            </a:extLst>
          </p:cNvPr>
          <p:cNvCxnSpPr/>
          <p:nvPr/>
        </p:nvCxnSpPr>
        <p:spPr>
          <a:xfrm>
            <a:off x="3799268" y="3734379"/>
            <a:ext cx="0" cy="1956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Tiesioji rodyklės jungtis 48">
            <a:extLst>
              <a:ext uri="{FF2B5EF4-FFF2-40B4-BE49-F238E27FC236}">
                <a16:creationId xmlns:a16="http://schemas.microsoft.com/office/drawing/2014/main" id="{D3E110D8-B7D5-FB61-FF76-D05CBC020E59}"/>
              </a:ext>
            </a:extLst>
          </p:cNvPr>
          <p:cNvCxnSpPr>
            <a:stCxn id="35" idx="3"/>
            <a:endCxn id="37" idx="1"/>
          </p:cNvCxnSpPr>
          <p:nvPr/>
        </p:nvCxnSpPr>
        <p:spPr>
          <a:xfrm flipV="1">
            <a:off x="5227475" y="6005101"/>
            <a:ext cx="621717" cy="44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0" name="Oval 3">
            <a:extLst>
              <a:ext uri="{FF2B5EF4-FFF2-40B4-BE49-F238E27FC236}">
                <a16:creationId xmlns:a16="http://schemas.microsoft.com/office/drawing/2014/main" id="{D7CAED3D-DF6B-CBC1-3AC2-E81EA3C2D222}"/>
              </a:ext>
            </a:extLst>
          </p:cNvPr>
          <p:cNvSpPr/>
          <p:nvPr/>
        </p:nvSpPr>
        <p:spPr>
          <a:xfrm>
            <a:off x="6596698" y="27745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1</a:t>
            </a:r>
            <a:endParaRPr lang="en-GB" dirty="0">
              <a:solidFill>
                <a:schemeClr val="tx1"/>
              </a:solidFill>
            </a:endParaRPr>
          </a:p>
        </p:txBody>
      </p:sp>
      <p:sp>
        <p:nvSpPr>
          <p:cNvPr id="52" name="Oval 3">
            <a:extLst>
              <a:ext uri="{FF2B5EF4-FFF2-40B4-BE49-F238E27FC236}">
                <a16:creationId xmlns:a16="http://schemas.microsoft.com/office/drawing/2014/main" id="{BD953611-F45D-398C-0002-71CE92B9804E}"/>
              </a:ext>
            </a:extLst>
          </p:cNvPr>
          <p:cNvSpPr/>
          <p:nvPr/>
        </p:nvSpPr>
        <p:spPr>
          <a:xfrm>
            <a:off x="1267866" y="58439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53" name="TextBox 52">
            <a:extLst>
              <a:ext uri="{FF2B5EF4-FFF2-40B4-BE49-F238E27FC236}">
                <a16:creationId xmlns:a16="http://schemas.microsoft.com/office/drawing/2014/main" id="{6D1799C0-0E31-37DE-CD2B-957748D96177}"/>
              </a:ext>
            </a:extLst>
          </p:cNvPr>
          <p:cNvSpPr txBox="1"/>
          <p:nvPr/>
        </p:nvSpPr>
        <p:spPr>
          <a:xfrm>
            <a:off x="1805798" y="747161"/>
            <a:ext cx="8549915" cy="646331"/>
          </a:xfrm>
          <a:prstGeom prst="rect">
            <a:avLst/>
          </a:prstGeom>
          <a:solidFill>
            <a:schemeClr val="accent2">
              <a:lumMod val="20000"/>
              <a:lumOff val="80000"/>
            </a:schemeClr>
          </a:solidFill>
          <a:ln>
            <a:solidFill>
              <a:schemeClr val="accent6">
                <a:lumMod val="75000"/>
              </a:schemeClr>
            </a:solidFill>
          </a:ln>
        </p:spPr>
        <p:txBody>
          <a:bodyPr wrap="square" rtlCol="0">
            <a:spAutoFit/>
          </a:bodyPr>
          <a:lstStyle/>
          <a:p>
            <a:r>
              <a:rPr lang="lt-LT" dirty="0"/>
              <a:t>Kai pirkimas skaidomas į pirkimo dalis, automatiškai užpildyti privalomi laukai, kuriuose privaloma tikslinti informaciją pagal konkrečios pirkimo dalies informaciją: </a:t>
            </a:r>
            <a:endParaRPr lang="en-US" dirty="0"/>
          </a:p>
        </p:txBody>
      </p:sp>
      <p:cxnSp>
        <p:nvCxnSpPr>
          <p:cNvPr id="4" name="Tiesioji rodyklės jungtis 3">
            <a:extLst>
              <a:ext uri="{FF2B5EF4-FFF2-40B4-BE49-F238E27FC236}">
                <a16:creationId xmlns:a16="http://schemas.microsoft.com/office/drawing/2014/main" id="{C1585ECA-2DA4-1080-68E1-618E4A54E02A}"/>
              </a:ext>
            </a:extLst>
          </p:cNvPr>
          <p:cNvCxnSpPr>
            <a:cxnSpLocks/>
          </p:cNvCxnSpPr>
          <p:nvPr/>
        </p:nvCxnSpPr>
        <p:spPr>
          <a:xfrm>
            <a:off x="4811397" y="4144762"/>
            <a:ext cx="682451" cy="91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3">
            <a:extLst>
              <a:ext uri="{FF2B5EF4-FFF2-40B4-BE49-F238E27FC236}">
                <a16:creationId xmlns:a16="http://schemas.microsoft.com/office/drawing/2014/main" id="{B9AC1260-236F-3839-192A-70B2DBC95F8E}"/>
              </a:ext>
            </a:extLst>
          </p:cNvPr>
          <p:cNvSpPr/>
          <p:nvPr/>
        </p:nvSpPr>
        <p:spPr>
          <a:xfrm>
            <a:off x="3900644" y="35126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9" name="Oval 3">
            <a:extLst>
              <a:ext uri="{FF2B5EF4-FFF2-40B4-BE49-F238E27FC236}">
                <a16:creationId xmlns:a16="http://schemas.microsoft.com/office/drawing/2014/main" id="{E300DCD2-1C28-BD33-3390-C27DAF7E8609}"/>
              </a:ext>
            </a:extLst>
          </p:cNvPr>
          <p:cNvSpPr/>
          <p:nvPr/>
        </p:nvSpPr>
        <p:spPr>
          <a:xfrm>
            <a:off x="4910306" y="39527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11" name="Oval 3">
            <a:extLst>
              <a:ext uri="{FF2B5EF4-FFF2-40B4-BE49-F238E27FC236}">
                <a16:creationId xmlns:a16="http://schemas.microsoft.com/office/drawing/2014/main" id="{5883861F-1568-CC1E-90C0-AF7129CF7C2A}"/>
              </a:ext>
            </a:extLst>
          </p:cNvPr>
          <p:cNvSpPr/>
          <p:nvPr/>
        </p:nvSpPr>
        <p:spPr>
          <a:xfrm>
            <a:off x="7797006" y="58175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spTree>
    <p:extLst>
      <p:ext uri="{BB962C8B-B14F-4D97-AF65-F5344CB8AC3E}">
        <p14:creationId xmlns:p14="http://schemas.microsoft.com/office/powerpoint/2010/main" val="261588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kaidrės numerio vietos rezervavimo ženklas 1">
            <a:extLst>
              <a:ext uri="{FF2B5EF4-FFF2-40B4-BE49-F238E27FC236}">
                <a16:creationId xmlns:a16="http://schemas.microsoft.com/office/drawing/2014/main" id="{F188B55D-E636-93FD-8985-155BAECDFF68}"/>
              </a:ext>
            </a:extLst>
          </p:cNvPr>
          <p:cNvSpPr>
            <a:spLocks noGrp="1"/>
          </p:cNvSpPr>
          <p:nvPr>
            <p:ph type="sldNum" sz="quarter" idx="12"/>
          </p:nvPr>
        </p:nvSpPr>
        <p:spPr>
          <a:xfrm>
            <a:off x="9126967" y="6410138"/>
            <a:ext cx="2743200" cy="365125"/>
          </a:xfrm>
        </p:spPr>
        <p:txBody>
          <a:bodyPr/>
          <a:lstStyle/>
          <a:p>
            <a:fld id="{49EC5416-78B8-4F37-B286-A40543F63F6D}" type="slidenum">
              <a:rPr lang="en-US" smtClean="0"/>
              <a:pPr/>
              <a:t>3</a:t>
            </a:fld>
            <a:endParaRPr lang="en-US" dirty="0"/>
          </a:p>
        </p:txBody>
      </p:sp>
      <p:sp>
        <p:nvSpPr>
          <p:cNvPr id="3" name="TextBox 2">
            <a:extLst>
              <a:ext uri="{FF2B5EF4-FFF2-40B4-BE49-F238E27FC236}">
                <a16:creationId xmlns:a16="http://schemas.microsoft.com/office/drawing/2014/main" id="{5E876234-BE11-014B-6DB4-349B1C84BD7B}"/>
              </a:ext>
            </a:extLst>
          </p:cNvPr>
          <p:cNvSpPr txBox="1"/>
          <p:nvPr/>
        </p:nvSpPr>
        <p:spPr>
          <a:xfrm>
            <a:off x="1050159" y="166990"/>
            <a:ext cx="10057561" cy="400110"/>
          </a:xfrm>
          <a:prstGeom prst="rect">
            <a:avLst/>
          </a:prstGeom>
          <a:noFill/>
        </p:spPr>
        <p:txBody>
          <a:bodyPr wrap="none" rtlCol="0">
            <a:spAutoFit/>
          </a:bodyPr>
          <a:lstStyle/>
          <a:p>
            <a:r>
              <a:rPr lang="lt-LT" sz="2000" b="1" dirty="0"/>
              <a:t>Informacija dėl iš senos CVP IS </a:t>
            </a:r>
            <a:r>
              <a:rPr lang="lt-LT" sz="2000" b="1" dirty="0">
                <a:solidFill>
                  <a:srgbClr val="C00000"/>
                </a:solidFill>
              </a:rPr>
              <a:t>perkeltų pirkimų </a:t>
            </a:r>
            <a:r>
              <a:rPr lang="lt-LT" sz="2000" b="1" dirty="0"/>
              <a:t>į naują CVP IS skelbimų apie pirkimą pildymą</a:t>
            </a:r>
            <a:endParaRPr lang="en-US" sz="2000" b="1" dirty="0"/>
          </a:p>
        </p:txBody>
      </p:sp>
      <p:sp>
        <p:nvSpPr>
          <p:cNvPr id="5" name="TextBox 4">
            <a:extLst>
              <a:ext uri="{FF2B5EF4-FFF2-40B4-BE49-F238E27FC236}">
                <a16:creationId xmlns:a16="http://schemas.microsoft.com/office/drawing/2014/main" id="{B69E13D4-A091-89A3-6DC6-2605CB9143D6}"/>
              </a:ext>
            </a:extLst>
          </p:cNvPr>
          <p:cNvSpPr txBox="1"/>
          <p:nvPr/>
        </p:nvSpPr>
        <p:spPr>
          <a:xfrm>
            <a:off x="1050159" y="709873"/>
            <a:ext cx="10057561" cy="6074227"/>
          </a:xfrm>
          <a:prstGeom prst="rect">
            <a:avLst/>
          </a:prstGeom>
          <a:noFill/>
        </p:spPr>
        <p:txBody>
          <a:bodyPr wrap="square">
            <a:spAutoFit/>
          </a:bodyPr>
          <a:lstStyle/>
          <a:p>
            <a:pPr algn="just"/>
            <a:r>
              <a:rPr lang="lt-LT" sz="1800" dirty="0"/>
              <a:t>Informacija </a:t>
            </a:r>
            <a:r>
              <a:rPr lang="lt-LT" sz="1800" b="1" dirty="0"/>
              <a:t>šioje skaidrėje </a:t>
            </a:r>
            <a:r>
              <a:rPr lang="lt-LT" sz="1800" dirty="0"/>
              <a:t>aktuali tiems atvejams, kai </a:t>
            </a:r>
            <a:r>
              <a:rPr lang="lt-LT" sz="1800" b="1" dirty="0">
                <a:solidFill>
                  <a:srgbClr val="C00000"/>
                </a:solidFill>
              </a:rPr>
              <a:t>paskelbto tarptautinio ar supaprastinto (įskaitant ir mažos vertės pirkimą – skelbiamą apklausą) pirkimo  procedūros buvo pradėtos senoje CVP IS ir pasiūlymų ar paraiškų terminas nustatytas po 2024-11-29.</a:t>
            </a:r>
          </a:p>
          <a:p>
            <a:pPr algn="just">
              <a:lnSpc>
                <a:spcPct val="115000"/>
              </a:lnSpc>
            </a:pPr>
            <a:endParaRPr lang="lt-LT" b="1" dirty="0">
              <a:solidFill>
                <a:srgbClr val="C00000"/>
              </a:solidFill>
            </a:endParaRPr>
          </a:p>
          <a:p>
            <a:pPr algn="just">
              <a:lnSpc>
                <a:spcPct val="115000"/>
              </a:lnSpc>
            </a:pPr>
            <a:r>
              <a:rPr lang="lt-LT" sz="1600" dirty="0">
                <a:ea typeface="Times New Roman" panose="02020603050405020304" pitchFamily="18" charset="0"/>
              </a:rPr>
              <a:t>Naujoje CVP IS sukuriama naujo pirkimo aplinka ir, nepriklausomai nuo to, koks senoje CVP IS buvo paskelbtas pirkimas (tarptautinis, supaprastintas ar mažos vertės pirkimas), užpildomas </a:t>
            </a:r>
            <a:r>
              <a:rPr lang="lt-LT" sz="1600" b="1" dirty="0">
                <a:ea typeface="Times New Roman" panose="02020603050405020304" pitchFamily="18" charset="0"/>
              </a:rPr>
              <a:t>Nacionalinis skelbimas apie pirkimą</a:t>
            </a:r>
            <a:r>
              <a:rPr lang="lt-LT" sz="1600" dirty="0">
                <a:ea typeface="Times New Roman" panose="02020603050405020304" pitchFamily="18" charset="0"/>
              </a:rPr>
              <a:t>, kuris paskelbiamas naujoje CVP IS. Į TED Nacionaliniai skelbimai apie pirkimą nėra siunčiami. Naujo </a:t>
            </a:r>
            <a:r>
              <a:rPr lang="lt-LT" sz="1600" b="1" dirty="0">
                <a:ea typeface="Times New Roman" panose="02020603050405020304" pitchFamily="18" charset="0"/>
              </a:rPr>
              <a:t>Skelbimo apie pirkimą</a:t>
            </a:r>
            <a:r>
              <a:rPr lang="lt-LT" sz="1600" dirty="0">
                <a:ea typeface="Times New Roman" panose="02020603050405020304" pitchFamily="18" charset="0"/>
              </a:rPr>
              <a:t>, t. y. apie tą patį tebevykstantį tarptautinį pirkimą, kuris </a:t>
            </a:r>
            <a:r>
              <a:rPr lang="lt-LT" sz="1600" b="1" dirty="0">
                <a:ea typeface="Times New Roman" panose="02020603050405020304" pitchFamily="18" charset="0"/>
              </a:rPr>
              <a:t>paskelbtas TED iki 2024-11-29 </a:t>
            </a:r>
            <a:r>
              <a:rPr lang="lt-LT" sz="1600" dirty="0">
                <a:ea typeface="Times New Roman" panose="02020603050405020304" pitchFamily="18" charset="0"/>
              </a:rPr>
              <a:t>ir jame nepraėjęs pasiūlymų ar paraiškų pateikimo terminas – antrą sykį TED paskelbti (dubliuoti) </a:t>
            </a:r>
            <a:r>
              <a:rPr lang="lt-LT" sz="1600" b="1" dirty="0">
                <a:ea typeface="Times New Roman" panose="02020603050405020304" pitchFamily="18" charset="0"/>
              </a:rPr>
              <a:t>negalima.</a:t>
            </a:r>
          </a:p>
          <a:p>
            <a:pPr algn="just">
              <a:lnSpc>
                <a:spcPct val="115000"/>
              </a:lnSpc>
            </a:pPr>
            <a:r>
              <a:rPr lang="lt-LT" sz="1600" b="1" dirty="0">
                <a:effectLst/>
                <a:ea typeface="Aptos" panose="020B0004020202020204" pitchFamily="34" charset="0"/>
              </a:rPr>
              <a:t>Nacionalinis skelbimas apie pirkimą </a:t>
            </a:r>
            <a:r>
              <a:rPr lang="lt-LT" sz="1600" dirty="0">
                <a:effectLst/>
                <a:ea typeface="Aptos" panose="020B0004020202020204" pitchFamily="34" charset="0"/>
              </a:rPr>
              <a:t>yra paskelbiamas pirkimo naujoje CVP IS </a:t>
            </a:r>
            <a:r>
              <a:rPr lang="lt-LT" sz="1600" b="1" dirty="0">
                <a:effectLst/>
                <a:ea typeface="Aptos" panose="020B0004020202020204" pitchFamily="34" charset="0"/>
              </a:rPr>
              <a:t>susiejimo</a:t>
            </a:r>
            <a:r>
              <a:rPr lang="lt-LT" sz="1600" dirty="0">
                <a:effectLst/>
                <a:ea typeface="Aptos" panose="020B0004020202020204" pitchFamily="34" charset="0"/>
              </a:rPr>
              <a:t> su pirkimu senoje CVP IS tikslais ir tam, kad pirkimas būtų matomas viešai naujoje CVP IS.</a:t>
            </a:r>
          </a:p>
          <a:p>
            <a:pPr algn="just">
              <a:lnSpc>
                <a:spcPct val="115000"/>
              </a:lnSpc>
            </a:pPr>
            <a:endParaRPr lang="lt-LT" dirty="0">
              <a:ea typeface="Times New Roman" panose="02020603050405020304" pitchFamily="18" charset="0"/>
            </a:endParaRPr>
          </a:p>
          <a:p>
            <a:pPr algn="just">
              <a:lnSpc>
                <a:spcPct val="115000"/>
              </a:lnSpc>
            </a:pPr>
            <a:r>
              <a:rPr lang="lt-LT" sz="1600" b="1" dirty="0">
                <a:solidFill>
                  <a:srgbClr val="C00000"/>
                </a:solidFill>
                <a:effectLst/>
                <a:ea typeface="Times New Roman" panose="02020603050405020304" pitchFamily="18" charset="0"/>
              </a:rPr>
              <a:t>SVARBU</a:t>
            </a:r>
            <a:r>
              <a:rPr lang="en-US" sz="1600" b="1" dirty="0">
                <a:solidFill>
                  <a:srgbClr val="C00000"/>
                </a:solidFill>
                <a:effectLst/>
                <a:ea typeface="Times New Roman" panose="02020603050405020304" pitchFamily="18" charset="0"/>
              </a:rPr>
              <a:t>! </a:t>
            </a:r>
            <a:r>
              <a:rPr lang="en-US" sz="1600" dirty="0">
                <a:effectLst/>
                <a:ea typeface="Times New Roman" panose="02020603050405020304" pitchFamily="18" charset="0"/>
              </a:rPr>
              <a:t>Kuriant nauj</a:t>
            </a:r>
            <a:r>
              <a:rPr lang="lt-LT" sz="1600" dirty="0">
                <a:effectLst/>
                <a:ea typeface="Times New Roman" panose="02020603050405020304" pitchFamily="18" charset="0"/>
              </a:rPr>
              <a:t>ą pirkimą (perkeltą iš senos CVP IS), pirkimo pavadinime nurodykite pirkimo numerį iš senos CVP IS, pvz. </a:t>
            </a:r>
            <a:r>
              <a:rPr lang="lt-LT" sz="1600" b="1" dirty="0">
                <a:effectLst/>
                <a:ea typeface="Times New Roman" panose="02020603050405020304" pitchFamily="18" charset="0"/>
              </a:rPr>
              <a:t>74XXXX_Pirkimo pavadinimas_Skelbiama apklausa/Supaprastintas/Tarptautinis. </a:t>
            </a:r>
            <a:r>
              <a:rPr lang="lt-LT" sz="1600" dirty="0">
                <a:effectLst/>
                <a:ea typeface="Times New Roman" panose="02020603050405020304" pitchFamily="18" charset="0"/>
              </a:rPr>
              <a:t>Pirkimo aprašyme pateikite išsamią informaciją apie perkeltą pirkimą, pvz. „</a:t>
            </a:r>
            <a:r>
              <a:rPr kumimoji="0" lang="lt-LT" sz="16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Šiame pirkime yra tęsiamos senoje CVP IS 20XX-XX-XX paskelbto pirkimo Nr. 74XXXX procedūros. </a:t>
            </a:r>
            <a:r>
              <a:rPr kumimoji="0" lang="lt-LT" sz="1600" b="0" i="0" u="none" strike="noStrike" kern="1200" cap="none" spc="0" normalizeH="0" baseline="0" noProof="0" dirty="0">
                <a:ln>
                  <a:noFill/>
                </a:ln>
                <a:solidFill>
                  <a:prstClr val="black"/>
                </a:solidFill>
                <a:effectLst/>
                <a:uLnTx/>
                <a:uFillTx/>
                <a:ea typeface="Aptos" panose="020B0004020202020204" pitchFamily="34" charset="0"/>
                <a:cs typeface="Arial" panose="020B0604020202020204" pitchFamily="34" charset="0"/>
              </a:rPr>
              <a:t>Pirkimo dokumentai ir skelbimas apie pirkimą yra paskelbti senoje CVP IS, tiesioginė nuoroda (nukopijuokite senoje CVP IS pirkimo nuorodą,  pvz. </a:t>
            </a:r>
            <a:r>
              <a:rPr kumimoji="0" lang="lt-LT" sz="1600" b="0" i="0" u="none" strike="noStrike" kern="1200" cap="none" spc="0" normalizeH="0" baseline="0" noProof="0" dirty="0">
                <a:ln>
                  <a:noFill/>
                </a:ln>
                <a:solidFill>
                  <a:srgbClr val="0563C1"/>
                </a:solidFill>
                <a:effectLst/>
                <a:uLnTx/>
                <a:uFillTx/>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https://pirkimai.eviesiejipirkimai.lt/ctm/Supplier/PublicPurchase/</a:t>
            </a:r>
            <a:r>
              <a:rPr kumimoji="0" lang="lt-LT" sz="1600" b="0" i="0" u="none" strike="noStrike" kern="1200" cap="none" spc="0" normalizeH="0" baseline="0" noProof="0" dirty="0">
                <a:ln>
                  <a:noFill/>
                </a:ln>
                <a:effectLst/>
                <a:uLnTx/>
                <a:uFillTx/>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xxxxxx</a:t>
            </a:r>
            <a:r>
              <a:rPr kumimoji="0" lang="lt-LT" sz="1600" b="0" i="0" u="none" strike="noStrike" kern="1200" cap="none" spc="0" normalizeH="0" baseline="0" noProof="0" dirty="0">
                <a:ln>
                  <a:noFill/>
                </a:ln>
                <a:solidFill>
                  <a:srgbClr val="0563C1"/>
                </a:solidFill>
                <a:effectLst/>
                <a:uLnTx/>
                <a:uFillTx/>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?B=PPO</a:t>
            </a:r>
            <a:r>
              <a:rPr lang="lt-LT" sz="1600" dirty="0">
                <a:solidFill>
                  <a:prstClr val="black"/>
                </a:solidFill>
                <a:ea typeface="Aptos" panose="020B0004020202020204" pitchFamily="34" charset="0"/>
                <a:cs typeface="Arial" panose="020B0604020202020204" pitchFamily="34" charset="0"/>
              </a:rPr>
              <a:t>). </a:t>
            </a:r>
            <a:r>
              <a:rPr lang="lt-LT" sz="1600" kern="100" dirty="0">
                <a:solidFill>
                  <a:prstClr val="black"/>
                </a:solidFill>
                <a:ea typeface="Aptos" panose="020B0004020202020204" pitchFamily="34" charset="0"/>
                <a:cs typeface="Times New Roman" panose="02020603050405020304" pitchFamily="18" charset="0"/>
              </a:rPr>
              <a:t>Naujas Nacionalinis </a:t>
            </a:r>
            <a:r>
              <a:rPr lang="lt-LT" sz="1600" kern="100" dirty="0">
                <a:solidFill>
                  <a:prstClr val="black"/>
                </a:solidFill>
                <a:ea typeface="Aptos" panose="020B0004020202020204" pitchFamily="34" charset="0"/>
                <a:cs typeface="Arial" panose="020B0604020202020204" pitchFamily="34" charset="0"/>
              </a:rPr>
              <a:t>s</a:t>
            </a:r>
            <a:r>
              <a:rPr lang="lt-LT" sz="1600" dirty="0">
                <a:solidFill>
                  <a:prstClr val="black"/>
                </a:solidFill>
                <a:ea typeface="Aptos" panose="020B0004020202020204" pitchFamily="34" charset="0"/>
                <a:cs typeface="Arial" panose="020B0604020202020204" pitchFamily="34" charset="0"/>
              </a:rPr>
              <a:t>kelbimas apie pirkimą paskelbtas tik informavimo tikslais“. </a:t>
            </a:r>
          </a:p>
          <a:p>
            <a:pPr algn="just">
              <a:lnSpc>
                <a:spcPct val="115000"/>
              </a:lnSpc>
            </a:pPr>
            <a:r>
              <a:rPr lang="lt-LT" sz="1600" dirty="0">
                <a:solidFill>
                  <a:prstClr val="black"/>
                </a:solidFill>
                <a:ea typeface="Aptos" panose="020B0004020202020204" pitchFamily="34" charset="0"/>
                <a:cs typeface="Arial" panose="020B0604020202020204" pitchFamily="34" charset="0"/>
              </a:rPr>
              <a:t>Pirkimo pavadinimas ir pirkimo aprašymas iš užpildytos Pirkimo informacijos automatiškai persikels į Nacionalinį skelbimą apie pirkimą.</a:t>
            </a:r>
            <a:endParaRPr lang="lt-LT" sz="1600" b="1" dirty="0">
              <a:solidFill>
                <a:srgbClr val="C00000"/>
              </a:solidFill>
            </a:endParaRPr>
          </a:p>
        </p:txBody>
      </p:sp>
    </p:spTree>
    <p:extLst>
      <p:ext uri="{BB962C8B-B14F-4D97-AF65-F5344CB8AC3E}">
        <p14:creationId xmlns:p14="http://schemas.microsoft.com/office/powerpoint/2010/main" val="3648613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931127" y="83788"/>
            <a:ext cx="10329745" cy="503516"/>
          </a:xfrm>
        </p:spPr>
        <p:txBody>
          <a:bodyPr>
            <a:noAutofit/>
          </a:bodyPr>
          <a:lstStyle/>
          <a:p>
            <a:pPr algn="ctr"/>
            <a:r>
              <a:rPr lang="lt-LT" sz="2400" b="1" spc="-25" dirty="0">
                <a:cs typeface="Times New Roman" panose="02020603050405020304" pitchFamily="18" charset="0"/>
              </a:rPr>
              <a:t>Skelbimo patvirtinimas prieš išsiunčiant skelbti</a:t>
            </a:r>
          </a:p>
        </p:txBody>
      </p:sp>
      <p:sp>
        <p:nvSpPr>
          <p:cNvPr id="3" name="TextBox 2">
            <a:extLst>
              <a:ext uri="{FF2B5EF4-FFF2-40B4-BE49-F238E27FC236}">
                <a16:creationId xmlns:a16="http://schemas.microsoft.com/office/drawing/2014/main" id="{21D3287B-FAF4-3A60-47EE-4ABA6615829B}"/>
              </a:ext>
            </a:extLst>
          </p:cNvPr>
          <p:cNvSpPr txBox="1"/>
          <p:nvPr/>
        </p:nvSpPr>
        <p:spPr>
          <a:xfrm>
            <a:off x="1061041" y="505996"/>
            <a:ext cx="9931638" cy="646331"/>
          </a:xfrm>
          <a:prstGeom prst="rect">
            <a:avLst/>
          </a:prstGeom>
          <a:solidFill>
            <a:schemeClr val="accent2">
              <a:lumMod val="20000"/>
              <a:lumOff val="80000"/>
            </a:schemeClr>
          </a:solidFill>
        </p:spPr>
        <p:txBody>
          <a:bodyPr wrap="square" rtlCol="0">
            <a:spAutoFit/>
          </a:bodyPr>
          <a:lstStyle/>
          <a:p>
            <a:r>
              <a:rPr lang="lt-LT" dirty="0"/>
              <a:t>Kai užpildyti visi privalomi laukai (ir pagal poreikį patikslinti ar užpildyti kiti laukai), t. y. Metaduomenų skiltys užpildytos 100 </a:t>
            </a:r>
            <a:r>
              <a:rPr lang="en-US" dirty="0"/>
              <a:t>%</a:t>
            </a:r>
            <a:r>
              <a:rPr lang="lt-LT" dirty="0"/>
              <a:t>, atsiranda </a:t>
            </a:r>
            <a:r>
              <a:rPr lang="lt-LT" noProof="1"/>
              <a:t>patvirtinimo</a:t>
            </a:r>
            <a:r>
              <a:rPr lang="lt-LT" dirty="0"/>
              <a:t> ženklelis </a:t>
            </a:r>
            <a:endParaRPr lang="en-US" dirty="0"/>
          </a:p>
        </p:txBody>
      </p:sp>
      <p:pic>
        <p:nvPicPr>
          <p:cNvPr id="5" name="Paveikslėlis 4">
            <a:extLst>
              <a:ext uri="{FF2B5EF4-FFF2-40B4-BE49-F238E27FC236}">
                <a16:creationId xmlns:a16="http://schemas.microsoft.com/office/drawing/2014/main" id="{3F44639F-6BDB-73C1-966C-9C049CF461E8}"/>
              </a:ext>
            </a:extLst>
          </p:cNvPr>
          <p:cNvPicPr>
            <a:picLocks noChangeAspect="1"/>
          </p:cNvPicPr>
          <p:nvPr/>
        </p:nvPicPr>
        <p:blipFill>
          <a:blip r:embed="rId3"/>
          <a:stretch>
            <a:fillRect/>
          </a:stretch>
        </p:blipFill>
        <p:spPr>
          <a:xfrm>
            <a:off x="1092185" y="1127223"/>
            <a:ext cx="2080059" cy="503517"/>
          </a:xfrm>
          <a:prstGeom prst="rect">
            <a:avLst/>
          </a:prstGeom>
        </p:spPr>
      </p:pic>
      <p:pic>
        <p:nvPicPr>
          <p:cNvPr id="7" name="Paveikslėlis 6">
            <a:extLst>
              <a:ext uri="{FF2B5EF4-FFF2-40B4-BE49-F238E27FC236}">
                <a16:creationId xmlns:a16="http://schemas.microsoft.com/office/drawing/2014/main" id="{13F2BADF-4AFE-7051-9E7A-6B315B28B487}"/>
              </a:ext>
            </a:extLst>
          </p:cNvPr>
          <p:cNvPicPr>
            <a:picLocks noChangeAspect="1"/>
          </p:cNvPicPr>
          <p:nvPr/>
        </p:nvPicPr>
        <p:blipFill>
          <a:blip r:embed="rId4"/>
          <a:stretch>
            <a:fillRect/>
          </a:stretch>
        </p:blipFill>
        <p:spPr>
          <a:xfrm>
            <a:off x="4491997" y="1133380"/>
            <a:ext cx="1348857" cy="499943"/>
          </a:xfrm>
          <a:prstGeom prst="rect">
            <a:avLst/>
          </a:prstGeom>
        </p:spPr>
      </p:pic>
      <p:sp>
        <p:nvSpPr>
          <p:cNvPr id="8" name="Stačiakampis 7">
            <a:extLst>
              <a:ext uri="{FF2B5EF4-FFF2-40B4-BE49-F238E27FC236}">
                <a16:creationId xmlns:a16="http://schemas.microsoft.com/office/drawing/2014/main" id="{9D55C668-E158-A871-280F-36B8DCD22093}"/>
              </a:ext>
            </a:extLst>
          </p:cNvPr>
          <p:cNvSpPr/>
          <p:nvPr/>
        </p:nvSpPr>
        <p:spPr>
          <a:xfrm>
            <a:off x="4462008" y="1150200"/>
            <a:ext cx="779693" cy="50351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aveikslėlis 10">
            <a:extLst>
              <a:ext uri="{FF2B5EF4-FFF2-40B4-BE49-F238E27FC236}">
                <a16:creationId xmlns:a16="http://schemas.microsoft.com/office/drawing/2014/main" id="{8124B518-DC1D-8989-6629-9A63A30564FD}"/>
              </a:ext>
            </a:extLst>
          </p:cNvPr>
          <p:cNvPicPr>
            <a:picLocks noChangeAspect="1"/>
          </p:cNvPicPr>
          <p:nvPr/>
        </p:nvPicPr>
        <p:blipFill>
          <a:blip r:embed="rId5"/>
          <a:stretch>
            <a:fillRect/>
          </a:stretch>
        </p:blipFill>
        <p:spPr>
          <a:xfrm>
            <a:off x="2107458" y="1721375"/>
            <a:ext cx="2784684" cy="967729"/>
          </a:xfrm>
          <a:prstGeom prst="rect">
            <a:avLst/>
          </a:prstGeom>
        </p:spPr>
      </p:pic>
      <p:pic>
        <p:nvPicPr>
          <p:cNvPr id="17" name="Paveikslėlis 16">
            <a:extLst>
              <a:ext uri="{FF2B5EF4-FFF2-40B4-BE49-F238E27FC236}">
                <a16:creationId xmlns:a16="http://schemas.microsoft.com/office/drawing/2014/main" id="{AB98545F-276C-66D1-01BD-089CB5D917C8}"/>
              </a:ext>
            </a:extLst>
          </p:cNvPr>
          <p:cNvPicPr>
            <a:picLocks noChangeAspect="1"/>
          </p:cNvPicPr>
          <p:nvPr/>
        </p:nvPicPr>
        <p:blipFill>
          <a:blip r:embed="rId6"/>
          <a:stretch>
            <a:fillRect/>
          </a:stretch>
        </p:blipFill>
        <p:spPr>
          <a:xfrm>
            <a:off x="1092185" y="3301721"/>
            <a:ext cx="4718680" cy="1646641"/>
          </a:xfrm>
          <a:prstGeom prst="rect">
            <a:avLst/>
          </a:prstGeom>
        </p:spPr>
      </p:pic>
      <p:sp>
        <p:nvSpPr>
          <p:cNvPr id="18" name="Stačiakampis 17">
            <a:extLst>
              <a:ext uri="{FF2B5EF4-FFF2-40B4-BE49-F238E27FC236}">
                <a16:creationId xmlns:a16="http://schemas.microsoft.com/office/drawing/2014/main" id="{654ED0F4-C7B0-5F28-7793-70C22619E4D5}"/>
              </a:ext>
            </a:extLst>
          </p:cNvPr>
          <p:cNvSpPr/>
          <p:nvPr/>
        </p:nvSpPr>
        <p:spPr>
          <a:xfrm>
            <a:off x="5356222" y="4701272"/>
            <a:ext cx="454643" cy="24709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tačiakampis 18">
            <a:extLst>
              <a:ext uri="{FF2B5EF4-FFF2-40B4-BE49-F238E27FC236}">
                <a16:creationId xmlns:a16="http://schemas.microsoft.com/office/drawing/2014/main" id="{4311AD65-6C10-6046-2440-55B0949D418B}"/>
              </a:ext>
            </a:extLst>
          </p:cNvPr>
          <p:cNvSpPr/>
          <p:nvPr/>
        </p:nvSpPr>
        <p:spPr>
          <a:xfrm>
            <a:off x="2132214" y="2066254"/>
            <a:ext cx="1247451" cy="34413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aveikslėlis 25">
            <a:extLst>
              <a:ext uri="{FF2B5EF4-FFF2-40B4-BE49-F238E27FC236}">
                <a16:creationId xmlns:a16="http://schemas.microsoft.com/office/drawing/2014/main" id="{CAD2B273-509D-3339-C0F6-5423801FE7E5}"/>
              </a:ext>
            </a:extLst>
          </p:cNvPr>
          <p:cNvPicPr>
            <a:picLocks noChangeAspect="1"/>
          </p:cNvPicPr>
          <p:nvPr/>
        </p:nvPicPr>
        <p:blipFill>
          <a:blip r:embed="rId7"/>
          <a:stretch>
            <a:fillRect/>
          </a:stretch>
        </p:blipFill>
        <p:spPr>
          <a:xfrm>
            <a:off x="1092185" y="5058799"/>
            <a:ext cx="1909612" cy="388337"/>
          </a:xfrm>
          <a:prstGeom prst="rect">
            <a:avLst/>
          </a:prstGeom>
        </p:spPr>
      </p:pic>
      <p:sp>
        <p:nvSpPr>
          <p:cNvPr id="28" name="TextBox 27">
            <a:extLst>
              <a:ext uri="{FF2B5EF4-FFF2-40B4-BE49-F238E27FC236}">
                <a16:creationId xmlns:a16="http://schemas.microsoft.com/office/drawing/2014/main" id="{CBC3FB39-E831-CCEF-F9A6-E6C05E16807A}"/>
              </a:ext>
            </a:extLst>
          </p:cNvPr>
          <p:cNvSpPr txBox="1"/>
          <p:nvPr/>
        </p:nvSpPr>
        <p:spPr>
          <a:xfrm>
            <a:off x="1061041" y="2896005"/>
            <a:ext cx="4749824" cy="307777"/>
          </a:xfrm>
          <a:prstGeom prst="rect">
            <a:avLst/>
          </a:prstGeom>
          <a:solidFill>
            <a:schemeClr val="accent2">
              <a:lumMod val="20000"/>
              <a:lumOff val="80000"/>
            </a:schemeClr>
          </a:solidFill>
        </p:spPr>
        <p:txBody>
          <a:bodyPr wrap="square">
            <a:spAutoFit/>
          </a:bodyPr>
          <a:lstStyle/>
          <a:p>
            <a:r>
              <a:rPr lang="lt-LT" sz="1400" dirty="0"/>
              <a:t>Patvirtinus turi rodyti teigiamus Patvirtinimo rezultatus:</a:t>
            </a:r>
            <a:endParaRPr lang="en-US" sz="1400" dirty="0"/>
          </a:p>
        </p:txBody>
      </p:sp>
      <p:pic>
        <p:nvPicPr>
          <p:cNvPr id="31" name="Paveikslėlis 30">
            <a:extLst>
              <a:ext uri="{FF2B5EF4-FFF2-40B4-BE49-F238E27FC236}">
                <a16:creationId xmlns:a16="http://schemas.microsoft.com/office/drawing/2014/main" id="{A99542E1-5667-8D54-5A4F-A609F5D3FA2C}"/>
              </a:ext>
            </a:extLst>
          </p:cNvPr>
          <p:cNvPicPr>
            <a:picLocks noChangeAspect="1"/>
          </p:cNvPicPr>
          <p:nvPr/>
        </p:nvPicPr>
        <p:blipFill>
          <a:blip r:embed="rId8"/>
          <a:stretch>
            <a:fillRect/>
          </a:stretch>
        </p:blipFill>
        <p:spPr>
          <a:xfrm>
            <a:off x="9499060" y="3404822"/>
            <a:ext cx="1360557" cy="426033"/>
          </a:xfrm>
          <a:prstGeom prst="rect">
            <a:avLst/>
          </a:prstGeom>
        </p:spPr>
      </p:pic>
      <p:pic>
        <p:nvPicPr>
          <p:cNvPr id="36" name="Paveikslėlis 35">
            <a:extLst>
              <a:ext uri="{FF2B5EF4-FFF2-40B4-BE49-F238E27FC236}">
                <a16:creationId xmlns:a16="http://schemas.microsoft.com/office/drawing/2014/main" id="{4D3A4432-55C3-779D-C15E-4EDE82BB6750}"/>
              </a:ext>
            </a:extLst>
          </p:cNvPr>
          <p:cNvPicPr>
            <a:picLocks noChangeAspect="1"/>
          </p:cNvPicPr>
          <p:nvPr/>
        </p:nvPicPr>
        <p:blipFill>
          <a:blip r:embed="rId5"/>
          <a:stretch>
            <a:fillRect/>
          </a:stretch>
        </p:blipFill>
        <p:spPr>
          <a:xfrm>
            <a:off x="6879500" y="1694055"/>
            <a:ext cx="2784684" cy="967729"/>
          </a:xfrm>
          <a:prstGeom prst="rect">
            <a:avLst/>
          </a:prstGeom>
        </p:spPr>
      </p:pic>
      <p:sp>
        <p:nvSpPr>
          <p:cNvPr id="37" name="Stačiakampis 36">
            <a:extLst>
              <a:ext uri="{FF2B5EF4-FFF2-40B4-BE49-F238E27FC236}">
                <a16:creationId xmlns:a16="http://schemas.microsoft.com/office/drawing/2014/main" id="{6E9C813B-0EF7-4DD0-77F8-79732B2F7CEC}"/>
              </a:ext>
            </a:extLst>
          </p:cNvPr>
          <p:cNvSpPr/>
          <p:nvPr/>
        </p:nvSpPr>
        <p:spPr>
          <a:xfrm>
            <a:off x="6903639" y="2337257"/>
            <a:ext cx="2784683" cy="34413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Stačiakampis 37">
            <a:extLst>
              <a:ext uri="{FF2B5EF4-FFF2-40B4-BE49-F238E27FC236}">
                <a16:creationId xmlns:a16="http://schemas.microsoft.com/office/drawing/2014/main" id="{2F8BF739-0772-F858-1398-D536A73A23D3}"/>
              </a:ext>
            </a:extLst>
          </p:cNvPr>
          <p:cNvSpPr/>
          <p:nvPr/>
        </p:nvSpPr>
        <p:spPr>
          <a:xfrm>
            <a:off x="9642516" y="3462536"/>
            <a:ext cx="467411" cy="35064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828E63C4-71C6-F2EA-7C4D-571000BD2894}"/>
              </a:ext>
            </a:extLst>
          </p:cNvPr>
          <p:cNvSpPr txBox="1"/>
          <p:nvPr/>
        </p:nvSpPr>
        <p:spPr>
          <a:xfrm>
            <a:off x="6903639" y="2760171"/>
            <a:ext cx="3934407" cy="523220"/>
          </a:xfrm>
          <a:prstGeom prst="rect">
            <a:avLst/>
          </a:prstGeom>
          <a:solidFill>
            <a:schemeClr val="accent2">
              <a:lumMod val="20000"/>
              <a:lumOff val="80000"/>
            </a:schemeClr>
          </a:solidFill>
        </p:spPr>
        <p:txBody>
          <a:bodyPr wrap="square">
            <a:spAutoFit/>
          </a:bodyPr>
          <a:lstStyle/>
          <a:p>
            <a:r>
              <a:rPr lang="lt-LT" sz="1400" dirty="0"/>
              <a:t>Patvirtinus galutinį variantą rodo „Patvirtinimas sėkmingas“, dingsta patvirtinimo ženklelis </a:t>
            </a:r>
            <a:endParaRPr lang="en-US" sz="1400" dirty="0"/>
          </a:p>
        </p:txBody>
      </p:sp>
      <p:sp>
        <p:nvSpPr>
          <p:cNvPr id="41" name="Oval 3">
            <a:extLst>
              <a:ext uri="{FF2B5EF4-FFF2-40B4-BE49-F238E27FC236}">
                <a16:creationId xmlns:a16="http://schemas.microsoft.com/office/drawing/2014/main" id="{424F9A91-4D36-F765-6648-E003E6FD8B74}"/>
              </a:ext>
            </a:extLst>
          </p:cNvPr>
          <p:cNvSpPr/>
          <p:nvPr/>
        </p:nvSpPr>
        <p:spPr>
          <a:xfrm>
            <a:off x="3894886" y="11788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sp>
        <p:nvSpPr>
          <p:cNvPr id="42" name="Oval 3">
            <a:extLst>
              <a:ext uri="{FF2B5EF4-FFF2-40B4-BE49-F238E27FC236}">
                <a16:creationId xmlns:a16="http://schemas.microsoft.com/office/drawing/2014/main" id="{793E1D08-18E8-3E40-FAAF-1A63EF70FD8C}"/>
              </a:ext>
            </a:extLst>
          </p:cNvPr>
          <p:cNvSpPr/>
          <p:nvPr/>
        </p:nvSpPr>
        <p:spPr>
          <a:xfrm>
            <a:off x="1598688" y="20388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2</a:t>
            </a:r>
            <a:endParaRPr lang="en-GB" dirty="0">
              <a:solidFill>
                <a:schemeClr val="tx1"/>
              </a:solidFill>
            </a:endParaRPr>
          </a:p>
        </p:txBody>
      </p:sp>
      <p:sp>
        <p:nvSpPr>
          <p:cNvPr id="43" name="Oval 3">
            <a:extLst>
              <a:ext uri="{FF2B5EF4-FFF2-40B4-BE49-F238E27FC236}">
                <a16:creationId xmlns:a16="http://schemas.microsoft.com/office/drawing/2014/main" id="{03FC848F-81E7-FF40-D1D3-5B234B7A2BC4}"/>
              </a:ext>
            </a:extLst>
          </p:cNvPr>
          <p:cNvSpPr/>
          <p:nvPr/>
        </p:nvSpPr>
        <p:spPr>
          <a:xfrm>
            <a:off x="5356222" y="427200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3</a:t>
            </a:r>
            <a:endParaRPr lang="en-GB" dirty="0">
              <a:solidFill>
                <a:schemeClr val="tx1"/>
              </a:solidFill>
            </a:endParaRPr>
          </a:p>
        </p:txBody>
      </p:sp>
      <p:sp>
        <p:nvSpPr>
          <p:cNvPr id="44" name="Oval 3">
            <a:extLst>
              <a:ext uri="{FF2B5EF4-FFF2-40B4-BE49-F238E27FC236}">
                <a16:creationId xmlns:a16="http://schemas.microsoft.com/office/drawing/2014/main" id="{E0E2D714-2AB6-F986-6E75-E06547C21AF9}"/>
              </a:ext>
            </a:extLst>
          </p:cNvPr>
          <p:cNvSpPr/>
          <p:nvPr/>
        </p:nvSpPr>
        <p:spPr>
          <a:xfrm>
            <a:off x="9842226" y="16394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pic>
        <p:nvPicPr>
          <p:cNvPr id="48" name="Paveikslėlis 47">
            <a:extLst>
              <a:ext uri="{FF2B5EF4-FFF2-40B4-BE49-F238E27FC236}">
                <a16:creationId xmlns:a16="http://schemas.microsoft.com/office/drawing/2014/main" id="{D17EE110-4FC5-1FC5-5FD5-8C802FC6B931}"/>
              </a:ext>
            </a:extLst>
          </p:cNvPr>
          <p:cNvPicPr>
            <a:picLocks noChangeAspect="1"/>
          </p:cNvPicPr>
          <p:nvPr/>
        </p:nvPicPr>
        <p:blipFill>
          <a:blip r:embed="rId9"/>
          <a:stretch>
            <a:fillRect/>
          </a:stretch>
        </p:blipFill>
        <p:spPr>
          <a:xfrm>
            <a:off x="6882347" y="4020076"/>
            <a:ext cx="2827265" cy="922100"/>
          </a:xfrm>
          <a:prstGeom prst="rect">
            <a:avLst/>
          </a:prstGeom>
        </p:spPr>
      </p:pic>
      <p:sp>
        <p:nvSpPr>
          <p:cNvPr id="50" name="TextBox 49">
            <a:extLst>
              <a:ext uri="{FF2B5EF4-FFF2-40B4-BE49-F238E27FC236}">
                <a16:creationId xmlns:a16="http://schemas.microsoft.com/office/drawing/2014/main" id="{40EECCE5-3D00-599B-2771-A28B2AEACEF3}"/>
              </a:ext>
            </a:extLst>
          </p:cNvPr>
          <p:cNvSpPr txBox="1"/>
          <p:nvPr/>
        </p:nvSpPr>
        <p:spPr>
          <a:xfrm>
            <a:off x="2369713" y="5724620"/>
            <a:ext cx="7129347" cy="646331"/>
          </a:xfrm>
          <a:prstGeom prst="rect">
            <a:avLst/>
          </a:prstGeom>
          <a:solidFill>
            <a:schemeClr val="accent2">
              <a:lumMod val="20000"/>
              <a:lumOff val="80000"/>
            </a:schemeClr>
          </a:solidFill>
        </p:spPr>
        <p:txBody>
          <a:bodyPr wrap="square">
            <a:spAutoFit/>
          </a:bodyPr>
          <a:lstStyle/>
          <a:p>
            <a:r>
              <a:rPr lang="lt-LT" sz="1800" dirty="0"/>
              <a:t>Sėkmingai patvirtinus galutinį variantą, spausti                  ir skelbimą galima </a:t>
            </a:r>
            <a:r>
              <a:rPr lang="lt-LT" dirty="0"/>
              <a:t>siųsti skelbti (prieš tai </a:t>
            </a:r>
            <a:r>
              <a:rPr lang="lt-LT" sz="1800" dirty="0"/>
              <a:t>pagal poreikį pasitikrinti </a:t>
            </a:r>
            <a:r>
              <a:rPr lang="lt-LT" sz="1800" noProof="1"/>
              <a:t>eformą pdf</a:t>
            </a:r>
            <a:r>
              <a:rPr lang="lt-LT" sz="1800" dirty="0"/>
              <a:t> formatu)</a:t>
            </a:r>
            <a:endParaRPr lang="en-US" dirty="0"/>
          </a:p>
        </p:txBody>
      </p:sp>
      <p:sp>
        <p:nvSpPr>
          <p:cNvPr id="51" name="Stačiakampis 50">
            <a:extLst>
              <a:ext uri="{FF2B5EF4-FFF2-40B4-BE49-F238E27FC236}">
                <a16:creationId xmlns:a16="http://schemas.microsoft.com/office/drawing/2014/main" id="{C1B2FD58-B824-4618-AAC9-B47DE73081AB}"/>
              </a:ext>
            </a:extLst>
          </p:cNvPr>
          <p:cNvSpPr/>
          <p:nvPr/>
        </p:nvSpPr>
        <p:spPr>
          <a:xfrm>
            <a:off x="1199321" y="1135891"/>
            <a:ext cx="677347" cy="49994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aveikslėlis 52">
            <a:extLst>
              <a:ext uri="{FF2B5EF4-FFF2-40B4-BE49-F238E27FC236}">
                <a16:creationId xmlns:a16="http://schemas.microsoft.com/office/drawing/2014/main" id="{323411ED-89D4-6728-0A0B-3F4DF825EC13}"/>
              </a:ext>
            </a:extLst>
          </p:cNvPr>
          <p:cNvPicPr>
            <a:picLocks noChangeAspect="1"/>
          </p:cNvPicPr>
          <p:nvPr/>
        </p:nvPicPr>
        <p:blipFill>
          <a:blip r:embed="rId7"/>
          <a:stretch>
            <a:fillRect/>
          </a:stretch>
        </p:blipFill>
        <p:spPr>
          <a:xfrm>
            <a:off x="6903639" y="3407167"/>
            <a:ext cx="1909612" cy="388337"/>
          </a:xfrm>
          <a:prstGeom prst="rect">
            <a:avLst/>
          </a:prstGeom>
        </p:spPr>
      </p:pic>
      <p:pic>
        <p:nvPicPr>
          <p:cNvPr id="54" name="Paveikslėlis 53">
            <a:extLst>
              <a:ext uri="{FF2B5EF4-FFF2-40B4-BE49-F238E27FC236}">
                <a16:creationId xmlns:a16="http://schemas.microsoft.com/office/drawing/2014/main" id="{AA6B8115-3CD8-2632-E3B6-620D622B9B95}"/>
              </a:ext>
            </a:extLst>
          </p:cNvPr>
          <p:cNvPicPr>
            <a:picLocks noChangeAspect="1"/>
          </p:cNvPicPr>
          <p:nvPr/>
        </p:nvPicPr>
        <p:blipFill>
          <a:blip r:embed="rId10"/>
          <a:stretch>
            <a:fillRect/>
          </a:stretch>
        </p:blipFill>
        <p:spPr>
          <a:xfrm>
            <a:off x="6903639" y="5702861"/>
            <a:ext cx="617273" cy="396274"/>
          </a:xfrm>
          <a:prstGeom prst="rect">
            <a:avLst/>
          </a:prstGeom>
        </p:spPr>
      </p:pic>
      <p:sp>
        <p:nvSpPr>
          <p:cNvPr id="2" name="Skaidrės numerio vietos rezervavimo ženklas 1">
            <a:extLst>
              <a:ext uri="{FF2B5EF4-FFF2-40B4-BE49-F238E27FC236}">
                <a16:creationId xmlns:a16="http://schemas.microsoft.com/office/drawing/2014/main" id="{D8EA65FB-39BA-0CA7-E4D4-65F69ED59524}"/>
              </a:ext>
            </a:extLst>
          </p:cNvPr>
          <p:cNvSpPr>
            <a:spLocks noGrp="1"/>
          </p:cNvSpPr>
          <p:nvPr>
            <p:ph type="sldNum" sz="quarter" idx="12"/>
          </p:nvPr>
        </p:nvSpPr>
        <p:spPr>
          <a:xfrm>
            <a:off x="9231923" y="6407559"/>
            <a:ext cx="2743200" cy="365125"/>
          </a:xfrm>
        </p:spPr>
        <p:txBody>
          <a:bodyPr/>
          <a:lstStyle/>
          <a:p>
            <a:fld id="{49EC5416-78B8-4F37-B286-A40543F63F6D}" type="slidenum">
              <a:rPr lang="en-US" smtClean="0"/>
              <a:pPr/>
              <a:t>30</a:t>
            </a:fld>
            <a:endParaRPr lang="en-US" dirty="0"/>
          </a:p>
        </p:txBody>
      </p:sp>
      <p:pic>
        <p:nvPicPr>
          <p:cNvPr id="6" name="Paveikslėlis 5">
            <a:extLst>
              <a:ext uri="{FF2B5EF4-FFF2-40B4-BE49-F238E27FC236}">
                <a16:creationId xmlns:a16="http://schemas.microsoft.com/office/drawing/2014/main" id="{9C19F761-5A35-2B59-0B8E-673FB37E6AB8}"/>
              </a:ext>
            </a:extLst>
          </p:cNvPr>
          <p:cNvPicPr>
            <a:picLocks noChangeAspect="1"/>
          </p:cNvPicPr>
          <p:nvPr/>
        </p:nvPicPr>
        <p:blipFill>
          <a:blip r:embed="rId11"/>
          <a:stretch>
            <a:fillRect/>
          </a:stretch>
        </p:blipFill>
        <p:spPr>
          <a:xfrm>
            <a:off x="6407344" y="869016"/>
            <a:ext cx="375573" cy="258207"/>
          </a:xfrm>
          <a:prstGeom prst="rect">
            <a:avLst/>
          </a:prstGeom>
        </p:spPr>
      </p:pic>
      <p:sp>
        <p:nvSpPr>
          <p:cNvPr id="9" name="Stačiakampis 8">
            <a:extLst>
              <a:ext uri="{FF2B5EF4-FFF2-40B4-BE49-F238E27FC236}">
                <a16:creationId xmlns:a16="http://schemas.microsoft.com/office/drawing/2014/main" id="{1530E300-F7EC-1FE5-BFF2-9AA0ADF2996B}"/>
              </a:ext>
            </a:extLst>
          </p:cNvPr>
          <p:cNvSpPr/>
          <p:nvPr/>
        </p:nvSpPr>
        <p:spPr>
          <a:xfrm>
            <a:off x="9099851" y="1626646"/>
            <a:ext cx="595018" cy="40081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3">
            <a:extLst>
              <a:ext uri="{FF2B5EF4-FFF2-40B4-BE49-F238E27FC236}">
                <a16:creationId xmlns:a16="http://schemas.microsoft.com/office/drawing/2014/main" id="{C4D923F6-C43E-60FC-AB60-478907EE5D0A}"/>
              </a:ext>
            </a:extLst>
          </p:cNvPr>
          <p:cNvSpPr/>
          <p:nvPr/>
        </p:nvSpPr>
        <p:spPr>
          <a:xfrm>
            <a:off x="9842226" y="22764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cxnSp>
        <p:nvCxnSpPr>
          <p:cNvPr id="15" name="Tiesioji rodyklės jungtis 14">
            <a:extLst>
              <a:ext uri="{FF2B5EF4-FFF2-40B4-BE49-F238E27FC236}">
                <a16:creationId xmlns:a16="http://schemas.microsoft.com/office/drawing/2014/main" id="{6196BBE2-4B0A-664C-70F4-D6AD330B1054}"/>
              </a:ext>
            </a:extLst>
          </p:cNvPr>
          <p:cNvCxnSpPr/>
          <p:nvPr/>
        </p:nvCxnSpPr>
        <p:spPr>
          <a:xfrm>
            <a:off x="9842226" y="3203782"/>
            <a:ext cx="0" cy="2010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Tiesioji rodyklės jungtis 13">
            <a:extLst>
              <a:ext uri="{FF2B5EF4-FFF2-40B4-BE49-F238E27FC236}">
                <a16:creationId xmlns:a16="http://schemas.microsoft.com/office/drawing/2014/main" id="{D5084354-C6A8-2D70-65AE-6FBB2143282F}"/>
              </a:ext>
            </a:extLst>
          </p:cNvPr>
          <p:cNvCxnSpPr/>
          <p:nvPr/>
        </p:nvCxnSpPr>
        <p:spPr>
          <a:xfrm flipH="1">
            <a:off x="2132214" y="3210876"/>
            <a:ext cx="1769039" cy="18479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Tiesioji rodyklės jungtis 15">
            <a:extLst>
              <a:ext uri="{FF2B5EF4-FFF2-40B4-BE49-F238E27FC236}">
                <a16:creationId xmlns:a16="http://schemas.microsoft.com/office/drawing/2014/main" id="{A94EC6E8-CC1D-2068-9D72-AA65C8100879}"/>
              </a:ext>
            </a:extLst>
          </p:cNvPr>
          <p:cNvCxnSpPr/>
          <p:nvPr/>
        </p:nvCxnSpPr>
        <p:spPr>
          <a:xfrm>
            <a:off x="7755849" y="3227960"/>
            <a:ext cx="0" cy="2010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Tiesioji rodyklės jungtis 20">
            <a:extLst>
              <a:ext uri="{FF2B5EF4-FFF2-40B4-BE49-F238E27FC236}">
                <a16:creationId xmlns:a16="http://schemas.microsoft.com/office/drawing/2014/main" id="{2F0BBAAB-F268-AA10-E5DD-698F8FA3E4DB}"/>
              </a:ext>
            </a:extLst>
          </p:cNvPr>
          <p:cNvCxnSpPr/>
          <p:nvPr/>
        </p:nvCxnSpPr>
        <p:spPr>
          <a:xfrm>
            <a:off x="9099851" y="3283391"/>
            <a:ext cx="0" cy="7366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3">
            <a:extLst>
              <a:ext uri="{FF2B5EF4-FFF2-40B4-BE49-F238E27FC236}">
                <a16:creationId xmlns:a16="http://schemas.microsoft.com/office/drawing/2014/main" id="{EDA4B613-D59E-82AA-6D4A-0F4570EB1D57}"/>
              </a:ext>
            </a:extLst>
          </p:cNvPr>
          <p:cNvSpPr/>
          <p:nvPr/>
        </p:nvSpPr>
        <p:spPr>
          <a:xfrm>
            <a:off x="6969959" y="52908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6</a:t>
            </a:r>
            <a:endParaRPr lang="en-GB" dirty="0">
              <a:solidFill>
                <a:schemeClr val="tx1"/>
              </a:solidFill>
            </a:endParaRPr>
          </a:p>
        </p:txBody>
      </p:sp>
      <p:cxnSp>
        <p:nvCxnSpPr>
          <p:cNvPr id="24" name="Tiesioji rodyklės jungtis 23">
            <a:extLst>
              <a:ext uri="{FF2B5EF4-FFF2-40B4-BE49-F238E27FC236}">
                <a16:creationId xmlns:a16="http://schemas.microsoft.com/office/drawing/2014/main" id="{1980BE20-7C01-4A22-27AF-5E818BAB298E}"/>
              </a:ext>
            </a:extLst>
          </p:cNvPr>
          <p:cNvCxnSpPr>
            <a:stCxn id="48" idx="2"/>
          </p:cNvCxnSpPr>
          <p:nvPr/>
        </p:nvCxnSpPr>
        <p:spPr>
          <a:xfrm flipH="1">
            <a:off x="7520912" y="4942176"/>
            <a:ext cx="775068" cy="7326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349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84828" y="5387151"/>
            <a:ext cx="2527816" cy="1470849"/>
          </a:xfrm>
          <a:prstGeom prst="rect">
            <a:avLst/>
          </a:prstGeom>
        </p:spPr>
      </p:pic>
      <p:sp>
        <p:nvSpPr>
          <p:cNvPr id="13" name="Pavadinimas 1"/>
          <p:cNvSpPr>
            <a:spLocks noGrp="1"/>
          </p:cNvSpPr>
          <p:nvPr>
            <p:ph type="title"/>
          </p:nvPr>
        </p:nvSpPr>
        <p:spPr>
          <a:xfrm>
            <a:off x="1058780" y="394636"/>
            <a:ext cx="10087276" cy="338555"/>
          </a:xfrm>
        </p:spPr>
        <p:txBody>
          <a:bodyPr>
            <a:noAutofit/>
          </a:bodyPr>
          <a:lstStyle/>
          <a:p>
            <a:pPr algn="ctr"/>
            <a:r>
              <a:rPr lang="lt-LT" sz="2400" b="1" spc="-25" dirty="0">
                <a:cs typeface="Times New Roman" panose="02020603050405020304" pitchFamily="18" charset="0"/>
              </a:rPr>
              <a:t>Skelbimo išsiuntimas skelbti</a:t>
            </a:r>
          </a:p>
        </p:txBody>
      </p:sp>
      <p:pic>
        <p:nvPicPr>
          <p:cNvPr id="3" name="Paveikslėlis 2">
            <a:extLst>
              <a:ext uri="{FF2B5EF4-FFF2-40B4-BE49-F238E27FC236}">
                <a16:creationId xmlns:a16="http://schemas.microsoft.com/office/drawing/2014/main" id="{D39909E2-10B4-2CBD-CC16-1C160BB0AA54}"/>
              </a:ext>
            </a:extLst>
          </p:cNvPr>
          <p:cNvPicPr>
            <a:picLocks noChangeAspect="1"/>
          </p:cNvPicPr>
          <p:nvPr/>
        </p:nvPicPr>
        <p:blipFill>
          <a:blip r:embed="rId3"/>
          <a:stretch>
            <a:fillRect/>
          </a:stretch>
        </p:blipFill>
        <p:spPr>
          <a:xfrm>
            <a:off x="709165" y="1229857"/>
            <a:ext cx="10741794" cy="2190066"/>
          </a:xfrm>
          <a:prstGeom prst="rect">
            <a:avLst/>
          </a:prstGeom>
        </p:spPr>
      </p:pic>
      <p:sp>
        <p:nvSpPr>
          <p:cNvPr id="4" name="TextBox 3">
            <a:extLst>
              <a:ext uri="{FF2B5EF4-FFF2-40B4-BE49-F238E27FC236}">
                <a16:creationId xmlns:a16="http://schemas.microsoft.com/office/drawing/2014/main" id="{2FC9104C-35ED-378D-FD2A-E2CB72096703}"/>
              </a:ext>
            </a:extLst>
          </p:cNvPr>
          <p:cNvSpPr txBox="1"/>
          <p:nvPr/>
        </p:nvSpPr>
        <p:spPr>
          <a:xfrm>
            <a:off x="2268828" y="791716"/>
            <a:ext cx="8617062" cy="338554"/>
          </a:xfrm>
          <a:prstGeom prst="rect">
            <a:avLst/>
          </a:prstGeom>
          <a:solidFill>
            <a:schemeClr val="accent2">
              <a:lumMod val="20000"/>
              <a:lumOff val="80000"/>
            </a:schemeClr>
          </a:solidFill>
          <a:ln>
            <a:solidFill>
              <a:srgbClr val="C00000"/>
            </a:solidFill>
          </a:ln>
        </p:spPr>
        <p:txBody>
          <a:bodyPr wrap="square" rtlCol="0">
            <a:spAutoFit/>
          </a:bodyPr>
          <a:lstStyle/>
          <a:p>
            <a:r>
              <a:rPr lang="lt-LT" sz="1600" dirty="0"/>
              <a:t>Po sėkmingo patvirtinimo Statusas rodomas kaip </a:t>
            </a:r>
            <a:r>
              <a:rPr lang="lt-LT" sz="1600" b="1" dirty="0">
                <a:solidFill>
                  <a:srgbClr val="FF0000"/>
                </a:solidFill>
              </a:rPr>
              <a:t>Galutinis</a:t>
            </a:r>
            <a:r>
              <a:rPr lang="lt-LT" sz="1600" dirty="0">
                <a:solidFill>
                  <a:srgbClr val="FF0000"/>
                </a:solidFill>
              </a:rPr>
              <a:t> </a:t>
            </a:r>
            <a:r>
              <a:rPr lang="lt-LT" sz="1600" dirty="0"/>
              <a:t>ir atsiranda </a:t>
            </a:r>
            <a:r>
              <a:rPr lang="lt-LT" sz="1600" b="1" dirty="0">
                <a:solidFill>
                  <a:srgbClr val="FF0000"/>
                </a:solidFill>
              </a:rPr>
              <a:t>išsiuntimo skelbti  mygtukas</a:t>
            </a:r>
            <a:endParaRPr lang="en-US" sz="1600" b="1" dirty="0">
              <a:solidFill>
                <a:srgbClr val="FF0000"/>
              </a:solidFill>
            </a:endParaRPr>
          </a:p>
        </p:txBody>
      </p:sp>
      <p:sp>
        <p:nvSpPr>
          <p:cNvPr id="5" name="Stačiakampis 4">
            <a:extLst>
              <a:ext uri="{FF2B5EF4-FFF2-40B4-BE49-F238E27FC236}">
                <a16:creationId xmlns:a16="http://schemas.microsoft.com/office/drawing/2014/main" id="{0E719395-EAE9-74C9-817C-1094DB1D17AE}"/>
              </a:ext>
            </a:extLst>
          </p:cNvPr>
          <p:cNvSpPr/>
          <p:nvPr/>
        </p:nvSpPr>
        <p:spPr>
          <a:xfrm>
            <a:off x="8075596" y="2425566"/>
            <a:ext cx="683393" cy="33855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tačiakampis 5">
            <a:extLst>
              <a:ext uri="{FF2B5EF4-FFF2-40B4-BE49-F238E27FC236}">
                <a16:creationId xmlns:a16="http://schemas.microsoft.com/office/drawing/2014/main" id="{908F739F-7788-0D9A-9496-1AC1605EDA85}"/>
              </a:ext>
            </a:extLst>
          </p:cNvPr>
          <p:cNvSpPr/>
          <p:nvPr/>
        </p:nvSpPr>
        <p:spPr>
          <a:xfrm>
            <a:off x="10564838" y="2425566"/>
            <a:ext cx="321052" cy="33855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dyklė: dešinėn 6">
            <a:extLst>
              <a:ext uri="{FF2B5EF4-FFF2-40B4-BE49-F238E27FC236}">
                <a16:creationId xmlns:a16="http://schemas.microsoft.com/office/drawing/2014/main" id="{5136295A-2399-AA2B-A3D7-87E93493875A}"/>
              </a:ext>
            </a:extLst>
          </p:cNvPr>
          <p:cNvSpPr/>
          <p:nvPr/>
        </p:nvSpPr>
        <p:spPr>
          <a:xfrm rot="16200000">
            <a:off x="2254624" y="2895719"/>
            <a:ext cx="443103" cy="210099"/>
          </a:xfrm>
          <a:prstGeom prst="rightArrow">
            <a:avLst/>
          </a:prstGeom>
          <a:solidFill>
            <a:schemeClr val="accent6">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čiakampis 8">
            <a:extLst>
              <a:ext uri="{FF2B5EF4-FFF2-40B4-BE49-F238E27FC236}">
                <a16:creationId xmlns:a16="http://schemas.microsoft.com/office/drawing/2014/main" id="{B74254C4-1434-DB66-3A3B-6261A9597DA1}"/>
              </a:ext>
            </a:extLst>
          </p:cNvPr>
          <p:cNvSpPr/>
          <p:nvPr/>
        </p:nvSpPr>
        <p:spPr>
          <a:xfrm>
            <a:off x="741041" y="2425566"/>
            <a:ext cx="3763582" cy="338554"/>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4BABFD3-CD08-33E9-AFA6-33A94C35F498}"/>
              </a:ext>
            </a:extLst>
          </p:cNvPr>
          <p:cNvSpPr txBox="1"/>
          <p:nvPr/>
        </p:nvSpPr>
        <p:spPr>
          <a:xfrm>
            <a:off x="741040" y="3238175"/>
            <a:ext cx="5416290" cy="584775"/>
          </a:xfrm>
          <a:prstGeom prst="rect">
            <a:avLst/>
          </a:prstGeom>
          <a:solidFill>
            <a:schemeClr val="accent6">
              <a:lumMod val="40000"/>
              <a:lumOff val="60000"/>
            </a:schemeClr>
          </a:solidFill>
          <a:ln>
            <a:solidFill>
              <a:schemeClr val="accent6">
                <a:lumMod val="75000"/>
              </a:schemeClr>
            </a:solidFill>
          </a:ln>
        </p:spPr>
        <p:txBody>
          <a:bodyPr wrap="square" rtlCol="0">
            <a:spAutoFit/>
          </a:bodyPr>
          <a:lstStyle/>
          <a:p>
            <a:r>
              <a:rPr lang="lt-LT" sz="1600" b="1" dirty="0">
                <a:solidFill>
                  <a:srgbClr val="FF0000"/>
                </a:solidFill>
              </a:rPr>
              <a:t>SVARBU</a:t>
            </a:r>
            <a:r>
              <a:rPr lang="en-US" sz="1600" b="1" dirty="0"/>
              <a:t>! P</a:t>
            </a:r>
            <a:r>
              <a:rPr lang="lt-LT" sz="1600" b="1" dirty="0"/>
              <a:t>rieš siunčiant skelbimą skelbti </a:t>
            </a:r>
            <a:r>
              <a:rPr lang="en-US" sz="1600" b="1" dirty="0"/>
              <a:t>rekomenduotina</a:t>
            </a:r>
            <a:r>
              <a:rPr lang="lt-LT" sz="1600" b="1" dirty="0"/>
              <a:t> atsisiųsti ir pasitikrinti užpildyto skelbimo eformą pdf formatu</a:t>
            </a:r>
            <a:endParaRPr lang="en-US" sz="1600" b="1" dirty="0"/>
          </a:p>
        </p:txBody>
      </p:sp>
      <p:sp>
        <p:nvSpPr>
          <p:cNvPr id="12" name="Stačiakampis 11">
            <a:extLst>
              <a:ext uri="{FF2B5EF4-FFF2-40B4-BE49-F238E27FC236}">
                <a16:creationId xmlns:a16="http://schemas.microsoft.com/office/drawing/2014/main" id="{F07A5A9E-D01D-C329-33BF-C690B6016D4D}"/>
              </a:ext>
            </a:extLst>
          </p:cNvPr>
          <p:cNvSpPr/>
          <p:nvPr/>
        </p:nvSpPr>
        <p:spPr>
          <a:xfrm>
            <a:off x="10921622" y="2424809"/>
            <a:ext cx="321052" cy="33855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BF41190-BBC1-5F0C-F811-18BF55A574A3}"/>
              </a:ext>
            </a:extLst>
          </p:cNvPr>
          <p:cNvSpPr txBox="1"/>
          <p:nvPr/>
        </p:nvSpPr>
        <p:spPr>
          <a:xfrm>
            <a:off x="6169793" y="3435777"/>
            <a:ext cx="5261811" cy="95410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Jei iškyla poreikis tikslinti patvirtintą skelbimą </a:t>
            </a:r>
            <a:r>
              <a:rPr lang="lt-LT" sz="1400" b="1" u="sng" dirty="0"/>
              <a:t>iki išsiuntimo skelbti</a:t>
            </a:r>
            <a:r>
              <a:rPr lang="lt-LT" sz="1400" dirty="0"/>
              <a:t>, spausti </a:t>
            </a:r>
            <a:r>
              <a:rPr lang="lt-LT" sz="1400" b="1" dirty="0">
                <a:solidFill>
                  <a:srgbClr val="FF0000"/>
                </a:solidFill>
              </a:rPr>
              <a:t>grąžinimo mygtuką</a:t>
            </a:r>
            <a:r>
              <a:rPr lang="lt-LT" sz="1400" dirty="0"/>
              <a:t>. Tokiu atveju Statusas vėl tampa </a:t>
            </a:r>
            <a:r>
              <a:rPr lang="lt-LT" sz="1400" b="1" dirty="0"/>
              <a:t>Projektas</a:t>
            </a:r>
            <a:r>
              <a:rPr lang="lt-LT" sz="1400" dirty="0"/>
              <a:t> ir galima tikslinti arba ištrinti skelbimą naudojant </a:t>
            </a:r>
            <a:endParaRPr lang="en-US" sz="1400" dirty="0">
              <a:solidFill>
                <a:srgbClr val="FF0000"/>
              </a:solidFill>
            </a:endParaRPr>
          </a:p>
          <a:p>
            <a:r>
              <a:rPr lang="lt-LT" sz="1400" dirty="0"/>
              <a:t>Patikslinus skelbimo duomenis,  svarbu vėl patvirtinti galutinį variantą. </a:t>
            </a:r>
            <a:endParaRPr lang="en-US" sz="1400" dirty="0"/>
          </a:p>
        </p:txBody>
      </p:sp>
      <p:sp>
        <p:nvSpPr>
          <p:cNvPr id="15" name="Rodyklė: dešinėn 14">
            <a:extLst>
              <a:ext uri="{FF2B5EF4-FFF2-40B4-BE49-F238E27FC236}">
                <a16:creationId xmlns:a16="http://schemas.microsoft.com/office/drawing/2014/main" id="{485F3A99-32CB-59BC-AF89-88FA86B420C4}"/>
              </a:ext>
            </a:extLst>
          </p:cNvPr>
          <p:cNvSpPr/>
          <p:nvPr/>
        </p:nvSpPr>
        <p:spPr>
          <a:xfrm rot="16200000">
            <a:off x="10753632" y="3029796"/>
            <a:ext cx="643005" cy="141844"/>
          </a:xfrm>
          <a:prstGeom prst="rightArrow">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0ECA9F0-79F2-F3DF-E8D1-BC7AFE320697}"/>
              </a:ext>
            </a:extLst>
          </p:cNvPr>
          <p:cNvSpPr txBox="1"/>
          <p:nvPr/>
        </p:nvSpPr>
        <p:spPr>
          <a:xfrm>
            <a:off x="3938633" y="1241551"/>
            <a:ext cx="3763582" cy="1653657"/>
          </a:xfrm>
          <a:prstGeom prst="rect">
            <a:avLst/>
          </a:prstGeom>
          <a:solidFill>
            <a:schemeClr val="accent4">
              <a:lumMod val="20000"/>
              <a:lumOff val="80000"/>
            </a:schemeClr>
          </a:solidFill>
          <a:ln w="19050">
            <a:solidFill>
              <a:srgbClr val="C00000"/>
            </a:solidFill>
          </a:ln>
        </p:spPr>
        <p:txBody>
          <a:bodyPr wrap="square" rtlCol="0">
            <a:spAutoFit/>
          </a:bodyPr>
          <a:lstStyle/>
          <a:p>
            <a:r>
              <a:rPr lang="lt-LT" sz="1400" dirty="0"/>
              <a:t>Paspaudus siuntimo mygtuką         :</a:t>
            </a:r>
          </a:p>
          <a:p>
            <a:r>
              <a:rPr lang="lt-LT" sz="1400" b="1" dirty="0"/>
              <a:t>tarptautinio pirkimo</a:t>
            </a:r>
            <a:r>
              <a:rPr lang="lt-LT" sz="1400" dirty="0"/>
              <a:t> skelbimo statusas pasikeičia į </a:t>
            </a:r>
            <a:r>
              <a:rPr lang="lt-LT" sz="1400" b="1" dirty="0">
                <a:solidFill>
                  <a:schemeClr val="accent6">
                    <a:lumMod val="75000"/>
                  </a:schemeClr>
                </a:solidFill>
              </a:rPr>
              <a:t>Laukiama paskelbimo </a:t>
            </a:r>
            <a:r>
              <a:rPr lang="lt-LT" sz="1400" dirty="0"/>
              <a:t>iki</a:t>
            </a:r>
            <a:r>
              <a:rPr lang="lt-LT" sz="1400" b="1" dirty="0">
                <a:solidFill>
                  <a:schemeClr val="accent6">
                    <a:lumMod val="75000"/>
                  </a:schemeClr>
                </a:solidFill>
              </a:rPr>
              <a:t> </a:t>
            </a:r>
            <a:r>
              <a:rPr lang="lt-LT" sz="1400" dirty="0"/>
              <a:t>TED paskelbs (paskelbiama ne vėliau kaip per 5 dienas), po TED paskelbimo statusas – </a:t>
            </a:r>
            <a:r>
              <a:rPr lang="lt-LT" sz="1400" b="1" dirty="0">
                <a:solidFill>
                  <a:schemeClr val="accent6">
                    <a:lumMod val="75000"/>
                  </a:schemeClr>
                </a:solidFill>
              </a:rPr>
              <a:t>Paskelbta</a:t>
            </a:r>
            <a:r>
              <a:rPr lang="lt-LT" sz="1400" dirty="0"/>
              <a:t>;</a:t>
            </a:r>
          </a:p>
          <a:p>
            <a:r>
              <a:rPr lang="lt-LT" sz="1400" b="1" dirty="0"/>
              <a:t>supaprastinto pirkimo</a:t>
            </a:r>
            <a:r>
              <a:rPr lang="lt-LT" sz="1400" dirty="0"/>
              <a:t> skelbimo statusas iškart pasikeičia į </a:t>
            </a:r>
            <a:r>
              <a:rPr lang="lt-LT" sz="1400" b="1" dirty="0">
                <a:solidFill>
                  <a:schemeClr val="accent6">
                    <a:lumMod val="75000"/>
                  </a:schemeClr>
                </a:solidFill>
              </a:rPr>
              <a:t>Paskelbta</a:t>
            </a:r>
            <a:endParaRPr lang="en-US" sz="1400" dirty="0">
              <a:solidFill>
                <a:schemeClr val="accent6">
                  <a:lumMod val="75000"/>
                </a:schemeClr>
              </a:solidFill>
            </a:endParaRPr>
          </a:p>
        </p:txBody>
      </p:sp>
      <p:pic>
        <p:nvPicPr>
          <p:cNvPr id="19" name="Paveikslėlis 18">
            <a:extLst>
              <a:ext uri="{FF2B5EF4-FFF2-40B4-BE49-F238E27FC236}">
                <a16:creationId xmlns:a16="http://schemas.microsoft.com/office/drawing/2014/main" id="{EE055E6E-F311-719F-5141-944450393134}"/>
              </a:ext>
            </a:extLst>
          </p:cNvPr>
          <p:cNvPicPr>
            <a:picLocks noChangeAspect="1"/>
          </p:cNvPicPr>
          <p:nvPr/>
        </p:nvPicPr>
        <p:blipFill>
          <a:blip r:embed="rId4"/>
          <a:stretch>
            <a:fillRect/>
          </a:stretch>
        </p:blipFill>
        <p:spPr>
          <a:xfrm>
            <a:off x="10099722" y="3872427"/>
            <a:ext cx="507318" cy="281452"/>
          </a:xfrm>
          <a:prstGeom prst="rect">
            <a:avLst/>
          </a:prstGeom>
        </p:spPr>
      </p:pic>
      <p:sp>
        <p:nvSpPr>
          <p:cNvPr id="23" name="TextBox 22">
            <a:extLst>
              <a:ext uri="{FF2B5EF4-FFF2-40B4-BE49-F238E27FC236}">
                <a16:creationId xmlns:a16="http://schemas.microsoft.com/office/drawing/2014/main" id="{806CF914-B9B8-03D8-4A6B-3B19FBD1622C}"/>
              </a:ext>
            </a:extLst>
          </p:cNvPr>
          <p:cNvSpPr txBox="1"/>
          <p:nvPr/>
        </p:nvSpPr>
        <p:spPr>
          <a:xfrm>
            <a:off x="689810" y="4528396"/>
            <a:ext cx="6632838" cy="1323439"/>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400" b="1" dirty="0">
                <a:solidFill>
                  <a:srgbClr val="FF0000"/>
                </a:solidFill>
              </a:rPr>
              <a:t>SVARBU</a:t>
            </a:r>
            <a:r>
              <a:rPr lang="en-US" sz="1400" b="1" dirty="0">
                <a:solidFill>
                  <a:srgbClr val="FF0000"/>
                </a:solidFill>
              </a:rPr>
              <a:t>!</a:t>
            </a:r>
            <a:r>
              <a:rPr lang="en-US" sz="1400" dirty="0"/>
              <a:t> </a:t>
            </a:r>
            <a:r>
              <a:rPr lang="lt-LT" sz="1600" noProof="1"/>
              <a:t>Jei</a:t>
            </a:r>
            <a:r>
              <a:rPr lang="lt-LT" sz="1600" dirty="0"/>
              <a:t> skelbimo pildymo metu atsiranda poreikis keisti pirkimo informaciją, pakeisti pirkimo duomenys automatiškai nepersikels į skelbimą. Tokiu atveju rekomenduojama </a:t>
            </a:r>
            <a:r>
              <a:rPr lang="lt-LT" sz="1600" b="1" dirty="0"/>
              <a:t>ištrinti skelbimą </a:t>
            </a:r>
            <a:r>
              <a:rPr lang="lt-LT" sz="1600" dirty="0"/>
              <a:t>ir pildyti iš naujo su sistemos atnaujintais duomenimis </a:t>
            </a:r>
            <a:r>
              <a:rPr lang="lt-LT" sz="1600" b="1" dirty="0"/>
              <a:t>arba</a:t>
            </a:r>
            <a:r>
              <a:rPr lang="lt-LT" sz="1600" dirty="0"/>
              <a:t> atidžiai </a:t>
            </a:r>
            <a:r>
              <a:rPr lang="lt-LT" sz="1600" b="1" dirty="0"/>
              <a:t>tikslinti</a:t>
            </a:r>
            <a:r>
              <a:rPr lang="lt-LT" sz="1600" dirty="0"/>
              <a:t> kiekvieną atitinkamą skelbimo punktą, kuriame pateikta informacija, atitinkanti pakeistą pirkimo informaciją</a:t>
            </a:r>
            <a:r>
              <a:rPr lang="lt-LT" sz="1400" dirty="0"/>
              <a:t>.</a:t>
            </a:r>
          </a:p>
        </p:txBody>
      </p:sp>
      <p:pic>
        <p:nvPicPr>
          <p:cNvPr id="25" name="Paveikslėlis 24">
            <a:extLst>
              <a:ext uri="{FF2B5EF4-FFF2-40B4-BE49-F238E27FC236}">
                <a16:creationId xmlns:a16="http://schemas.microsoft.com/office/drawing/2014/main" id="{9D1A2884-1746-6159-CA3C-3B3DB8011DC9}"/>
              </a:ext>
            </a:extLst>
          </p:cNvPr>
          <p:cNvPicPr>
            <a:picLocks noChangeAspect="1"/>
          </p:cNvPicPr>
          <p:nvPr/>
        </p:nvPicPr>
        <p:blipFill>
          <a:blip r:embed="rId5"/>
          <a:stretch>
            <a:fillRect/>
          </a:stretch>
        </p:blipFill>
        <p:spPr>
          <a:xfrm>
            <a:off x="7593268" y="5346204"/>
            <a:ext cx="3857692" cy="600075"/>
          </a:xfrm>
          <a:prstGeom prst="rect">
            <a:avLst/>
          </a:prstGeom>
          <a:ln>
            <a:solidFill>
              <a:schemeClr val="accent4">
                <a:lumMod val="75000"/>
              </a:schemeClr>
            </a:solidFill>
          </a:ln>
        </p:spPr>
      </p:pic>
      <p:sp>
        <p:nvSpPr>
          <p:cNvPr id="26" name="TextBox 25">
            <a:extLst>
              <a:ext uri="{FF2B5EF4-FFF2-40B4-BE49-F238E27FC236}">
                <a16:creationId xmlns:a16="http://schemas.microsoft.com/office/drawing/2014/main" id="{96E84A39-E6A1-6DA7-6E45-F784947B1C07}"/>
              </a:ext>
            </a:extLst>
          </p:cNvPr>
          <p:cNvSpPr txBox="1"/>
          <p:nvPr/>
        </p:nvSpPr>
        <p:spPr>
          <a:xfrm>
            <a:off x="7594887" y="4713890"/>
            <a:ext cx="3857693" cy="523220"/>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r>
              <a:rPr lang="lt-LT" sz="1400" dirty="0"/>
              <a:t>Po paskelbimo rodomas mygtukas reiškia Pranešimo apie pakeitimus sukūrimo galimybę</a:t>
            </a:r>
            <a:endParaRPr lang="en-US" sz="1400" dirty="0"/>
          </a:p>
        </p:txBody>
      </p:sp>
      <p:sp>
        <p:nvSpPr>
          <p:cNvPr id="27" name="Rodyklė: dešinėn 26">
            <a:extLst>
              <a:ext uri="{FF2B5EF4-FFF2-40B4-BE49-F238E27FC236}">
                <a16:creationId xmlns:a16="http://schemas.microsoft.com/office/drawing/2014/main" id="{3BB70B99-8085-E032-CAEA-31AB88D5DC2C}"/>
              </a:ext>
            </a:extLst>
          </p:cNvPr>
          <p:cNvSpPr/>
          <p:nvPr/>
        </p:nvSpPr>
        <p:spPr>
          <a:xfrm rot="3068063">
            <a:off x="10095853" y="5273977"/>
            <a:ext cx="933969" cy="144454"/>
          </a:xfrm>
          <a:prstGeom prst="rightArrow">
            <a:avLst/>
          </a:prstGeom>
          <a:solidFill>
            <a:srgbClr val="FFFF00"/>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001BC8C7-BEDC-D100-78FB-9B837CD1FEAC}"/>
              </a:ext>
            </a:extLst>
          </p:cNvPr>
          <p:cNvSpPr>
            <a:spLocks noGrp="1"/>
          </p:cNvSpPr>
          <p:nvPr>
            <p:ph type="sldNum" sz="quarter" idx="12"/>
          </p:nvPr>
        </p:nvSpPr>
        <p:spPr>
          <a:xfrm>
            <a:off x="9248410" y="6390721"/>
            <a:ext cx="2743200" cy="365125"/>
          </a:xfrm>
        </p:spPr>
        <p:txBody>
          <a:bodyPr/>
          <a:lstStyle/>
          <a:p>
            <a:fld id="{49EC5416-78B8-4F37-B286-A40543F63F6D}" type="slidenum">
              <a:rPr lang="en-US" smtClean="0"/>
              <a:pPr/>
              <a:t>31</a:t>
            </a:fld>
            <a:endParaRPr lang="en-US" dirty="0"/>
          </a:p>
        </p:txBody>
      </p:sp>
      <p:pic>
        <p:nvPicPr>
          <p:cNvPr id="20" name="Paveikslėlis 19">
            <a:extLst>
              <a:ext uri="{FF2B5EF4-FFF2-40B4-BE49-F238E27FC236}">
                <a16:creationId xmlns:a16="http://schemas.microsoft.com/office/drawing/2014/main" id="{7679555E-E833-558B-CD85-F3FB1DBFB3C9}"/>
              </a:ext>
            </a:extLst>
          </p:cNvPr>
          <p:cNvPicPr>
            <a:picLocks noChangeAspect="1"/>
          </p:cNvPicPr>
          <p:nvPr/>
        </p:nvPicPr>
        <p:blipFill>
          <a:blip r:embed="rId6"/>
          <a:stretch>
            <a:fillRect/>
          </a:stretch>
        </p:blipFill>
        <p:spPr>
          <a:xfrm>
            <a:off x="6157330" y="1270557"/>
            <a:ext cx="313894" cy="244140"/>
          </a:xfrm>
          <a:prstGeom prst="rect">
            <a:avLst/>
          </a:prstGeom>
        </p:spPr>
      </p:pic>
      <p:sp>
        <p:nvSpPr>
          <p:cNvPr id="21" name="Rodyklė: dešinėn 20">
            <a:extLst>
              <a:ext uri="{FF2B5EF4-FFF2-40B4-BE49-F238E27FC236}">
                <a16:creationId xmlns:a16="http://schemas.microsoft.com/office/drawing/2014/main" id="{BABAE195-5349-CBB2-CA37-B9453B6EB87F}"/>
              </a:ext>
            </a:extLst>
          </p:cNvPr>
          <p:cNvSpPr/>
          <p:nvPr/>
        </p:nvSpPr>
        <p:spPr>
          <a:xfrm rot="3190907">
            <a:off x="9286769" y="1732059"/>
            <a:ext cx="1753036" cy="116965"/>
          </a:xfrm>
          <a:prstGeom prst="rightArrow">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dyklė: dešinėn 21">
            <a:extLst>
              <a:ext uri="{FF2B5EF4-FFF2-40B4-BE49-F238E27FC236}">
                <a16:creationId xmlns:a16="http://schemas.microsoft.com/office/drawing/2014/main" id="{4FFE8439-7B77-6358-88B7-0438A157921B}"/>
              </a:ext>
            </a:extLst>
          </p:cNvPr>
          <p:cNvSpPr/>
          <p:nvPr/>
        </p:nvSpPr>
        <p:spPr>
          <a:xfrm rot="3190907">
            <a:off x="6794509" y="1689039"/>
            <a:ext cx="1753036" cy="116965"/>
          </a:xfrm>
          <a:prstGeom prst="rightArrow">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B37AF7B-F3F6-1299-B749-B056189AAE7D}"/>
              </a:ext>
            </a:extLst>
          </p:cNvPr>
          <p:cNvSpPr txBox="1"/>
          <p:nvPr/>
        </p:nvSpPr>
        <p:spPr>
          <a:xfrm>
            <a:off x="3450821" y="6039541"/>
            <a:ext cx="7169189" cy="307777"/>
          </a:xfrm>
          <a:prstGeom prst="rect">
            <a:avLst/>
          </a:prstGeom>
          <a:solidFill>
            <a:srgbClr val="FFFF00"/>
          </a:solidFill>
          <a:ln>
            <a:solidFill>
              <a:schemeClr val="accent2">
                <a:lumMod val="75000"/>
              </a:schemeClr>
            </a:solidFill>
          </a:ln>
        </p:spPr>
        <p:txBody>
          <a:bodyPr wrap="square" lIns="91440" tIns="45720" rIns="91440" bIns="45720" rtlCol="0" anchor="t">
            <a:spAutoFit/>
          </a:bodyPr>
          <a:lstStyle/>
          <a:p>
            <a:pPr algn="ctr"/>
            <a:r>
              <a:rPr lang="lt-LT" sz="1400" dirty="0"/>
              <a:t>Apie Pranešimo apie pakeitimus pildymą žr. mokomąją priemonę „</a:t>
            </a:r>
            <a:r>
              <a:rPr lang="en-US" sz="1400" b="0" i="0" u="sng" dirty="0" err="1">
                <a:effectLst/>
                <a:latin typeface="Public Sans"/>
                <a:hlinkClick r:id="rId7"/>
              </a:rPr>
              <a:t>Pranešimas</a:t>
            </a:r>
            <a:r>
              <a:rPr lang="en-US" sz="1400" b="0" i="0" u="sng" dirty="0">
                <a:effectLst/>
                <a:latin typeface="Public Sans"/>
                <a:hlinkClick r:id="rId7"/>
              </a:rPr>
              <a:t> </a:t>
            </a:r>
            <a:r>
              <a:rPr lang="en-US" sz="1400" b="0" i="0" u="sng" dirty="0" err="1">
                <a:effectLst/>
                <a:latin typeface="Public Sans"/>
                <a:hlinkClick r:id="rId7"/>
              </a:rPr>
              <a:t>apie</a:t>
            </a:r>
            <a:r>
              <a:rPr lang="en-US" sz="1400" b="0" i="0" u="sng" dirty="0">
                <a:effectLst/>
                <a:latin typeface="Public Sans"/>
                <a:hlinkClick r:id="rId7"/>
              </a:rPr>
              <a:t> </a:t>
            </a:r>
            <a:r>
              <a:rPr lang="en-US" sz="1400" b="0" i="0" u="sng" dirty="0" err="1">
                <a:effectLst/>
                <a:latin typeface="Public Sans"/>
                <a:hlinkClick r:id="rId7"/>
              </a:rPr>
              <a:t>pakeitimus</a:t>
            </a:r>
            <a:r>
              <a:rPr lang="lt-LT" sz="1400" dirty="0"/>
              <a:t>“ </a:t>
            </a:r>
            <a:endParaRPr lang="lt-LT" sz="1400" dirty="0">
              <a:cs typeface="Calibri"/>
            </a:endParaRPr>
          </a:p>
        </p:txBody>
      </p:sp>
    </p:spTree>
    <p:extLst>
      <p:ext uri="{BB962C8B-B14F-4D97-AF65-F5344CB8AC3E}">
        <p14:creationId xmlns:p14="http://schemas.microsoft.com/office/powerpoint/2010/main" val="1838143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918869" y="553462"/>
            <a:ext cx="10347837" cy="5232202"/>
          </a:xfrm>
          <a:prstGeom prst="rect">
            <a:avLst/>
          </a:prstGeom>
          <a:noFill/>
        </p:spPr>
        <p:txBody>
          <a:bodyPr wrap="square" lIns="91440" tIns="45720" rIns="91440" bIns="45720" rtlCol="0" anchor="t">
            <a:spAutoFit/>
          </a:bodyPr>
          <a:lstStyle/>
          <a:p>
            <a:pPr algn="ctr"/>
            <a:r>
              <a:rPr lang="lt-LT" sz="4000">
                <a:latin typeface="Calibri"/>
                <a:ea typeface="Calibri"/>
                <a:cs typeface="Calibri"/>
              </a:rPr>
              <a:t>Dėl papildomai iškilusių klausimų galite kreiptis:</a:t>
            </a:r>
            <a:endParaRPr lang="en-US" sz="4000">
              <a:latin typeface="Calibri"/>
              <a:ea typeface="Calibri"/>
              <a:cs typeface="Calibri"/>
            </a:endParaRPr>
          </a:p>
          <a:p>
            <a:pPr algn="ctr"/>
            <a:endParaRPr lang="lt-LT" sz="4000" dirty="0">
              <a:latin typeface="Calibri"/>
              <a:ea typeface="Calibri"/>
              <a:cs typeface="Calibri"/>
            </a:endParaRPr>
          </a:p>
          <a:p>
            <a:pPr algn="ctr"/>
            <a:r>
              <a:rPr lang="lt-LT" sz="4000">
                <a:latin typeface="Calibri"/>
                <a:ea typeface="Calibri"/>
                <a:cs typeface="Calibri"/>
              </a:rPr>
              <a:t>el. paštu </a:t>
            </a:r>
            <a:r>
              <a:rPr lang="lt-LT" sz="4000" b="1" dirty="0">
                <a:solidFill>
                  <a:srgbClr val="000000"/>
                </a:solidFill>
                <a:latin typeface="Calibri"/>
                <a:ea typeface="Calibri"/>
                <a:cs typeface="Calibri"/>
                <a:hlinkClick r:id="rId2"/>
              </a:rPr>
              <a:t>pagalba@vpt.lt</a:t>
            </a:r>
            <a:r>
              <a:rPr lang="lt-LT" sz="4000" b="1" dirty="0">
                <a:solidFill>
                  <a:srgbClr val="000000"/>
                </a:solidFill>
                <a:latin typeface="Calibri"/>
                <a:ea typeface="Calibri"/>
                <a:cs typeface="Calibri"/>
              </a:rPr>
              <a:t> </a:t>
            </a:r>
            <a:endParaRPr lang="en-US" sz="4000" dirty="0">
              <a:solidFill>
                <a:srgbClr val="000000"/>
              </a:solidFill>
              <a:latin typeface="Calibri"/>
              <a:ea typeface="Calibri"/>
              <a:cs typeface="Calibri"/>
            </a:endParaRPr>
          </a:p>
          <a:p>
            <a:pPr algn="ctr"/>
            <a:r>
              <a:rPr lang="lt-LT" sz="4000">
                <a:solidFill>
                  <a:srgbClr val="000000"/>
                </a:solidFill>
                <a:latin typeface="Calibri"/>
                <a:ea typeface="Calibri"/>
                <a:cs typeface="Calibri"/>
              </a:rPr>
              <a:t>(darbo dienomis – visą darbo dieną) </a:t>
            </a:r>
            <a:endParaRPr lang="en-US" sz="4000">
              <a:solidFill>
                <a:srgbClr val="000000"/>
              </a:solidFill>
              <a:latin typeface="Calibri"/>
              <a:ea typeface="Calibri"/>
              <a:cs typeface="Calibri"/>
            </a:endParaRPr>
          </a:p>
          <a:p>
            <a:pPr algn="ctr"/>
            <a:endParaRPr lang="lt-LT" sz="4000" dirty="0">
              <a:solidFill>
                <a:srgbClr val="000000"/>
              </a:solidFill>
              <a:latin typeface="Calibri"/>
              <a:ea typeface="Calibri"/>
              <a:cs typeface="Calibri"/>
            </a:endParaRPr>
          </a:p>
          <a:p>
            <a:pPr algn="ctr"/>
            <a:r>
              <a:rPr lang="lt-LT" sz="4000">
                <a:solidFill>
                  <a:srgbClr val="000000"/>
                </a:solidFill>
                <a:latin typeface="Calibri"/>
                <a:ea typeface="Calibri"/>
                <a:cs typeface="Calibri"/>
              </a:rPr>
              <a:t>tel. </a:t>
            </a:r>
            <a:r>
              <a:rPr lang="lt-LT" sz="4000" b="1">
                <a:solidFill>
                  <a:schemeClr val="accent5"/>
                </a:solidFill>
                <a:latin typeface="Calibri"/>
                <a:ea typeface="Calibri"/>
                <a:cs typeface="Calibri"/>
              </a:rPr>
              <a:t>+370 5 219 7000 </a:t>
            </a:r>
            <a:endParaRPr lang="en-US" sz="4000">
              <a:solidFill>
                <a:schemeClr val="accent5"/>
              </a:solidFill>
              <a:latin typeface="Calibri"/>
              <a:ea typeface="Calibri"/>
              <a:cs typeface="Calibri"/>
            </a:endParaRPr>
          </a:p>
          <a:p>
            <a:pPr algn="ctr"/>
            <a:r>
              <a:rPr lang="lt-LT" sz="4000">
                <a:solidFill>
                  <a:srgbClr val="000000"/>
                </a:solidFill>
                <a:latin typeface="Calibri"/>
                <a:ea typeface="Calibri"/>
                <a:cs typeface="Calibri"/>
              </a:rPr>
              <a:t>(darbo dienomis 8 – 12 val.)</a:t>
            </a:r>
            <a:br>
              <a:rPr lang="lt-LT" sz="4000" b="1" dirty="0">
                <a:latin typeface="+mj-lt"/>
              </a:rPr>
            </a:br>
            <a:endParaRPr lang="lt-LT" sz="4000" b="1">
              <a:latin typeface="+mj-lt"/>
              <a:ea typeface="Calibri Light"/>
              <a:cs typeface="Calibri Light"/>
            </a:endParaRPr>
          </a:p>
          <a:p>
            <a:r>
              <a:rPr lang="lt-LT" sz="1400" b="1" dirty="0"/>
              <a:t> </a:t>
            </a:r>
            <a:endParaRPr lang="lt-LT" sz="1400" dirty="0"/>
          </a:p>
        </p:txBody>
      </p:sp>
      <p:pic>
        <p:nvPicPr>
          <p:cNvPr id="6"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Tree>
    <p:extLst>
      <p:ext uri="{BB962C8B-B14F-4D97-AF65-F5344CB8AC3E}">
        <p14:creationId xmlns:p14="http://schemas.microsoft.com/office/powerpoint/2010/main" val="48653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394106" y="327803"/>
            <a:ext cx="6396342" cy="545034"/>
          </a:xfrm>
        </p:spPr>
        <p:txBody>
          <a:bodyPr>
            <a:noAutofit/>
          </a:bodyPr>
          <a:lstStyle/>
          <a:p>
            <a:pPr algn="ctr"/>
            <a:r>
              <a:rPr lang="lt-LT" sz="2800" b="1" dirty="0"/>
              <a:t>Skelbimas ir pirkimo dokumentai</a:t>
            </a:r>
            <a:endParaRPr lang="en-US" sz="2800" b="1" dirty="0"/>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C577E93-1A2C-4973-9F49-0C65BA7FAAC1}"/>
              </a:ext>
            </a:extLst>
          </p:cNvPr>
          <p:cNvSpPr txBox="1"/>
          <p:nvPr/>
        </p:nvSpPr>
        <p:spPr>
          <a:xfrm>
            <a:off x="975968" y="850185"/>
            <a:ext cx="9317254" cy="646331"/>
          </a:xfrm>
          <a:prstGeom prst="rect">
            <a:avLst/>
          </a:prstGeom>
          <a:solidFill>
            <a:srgbClr val="FDEADA"/>
          </a:solidFill>
          <a:ln>
            <a:solidFill>
              <a:schemeClr val="accent2">
                <a:lumMod val="75000"/>
              </a:schemeClr>
            </a:solidFill>
          </a:ln>
        </p:spPr>
        <p:txBody>
          <a:bodyPr wrap="square" rtlCol="0">
            <a:spAutoFit/>
          </a:bodyPr>
          <a:lstStyle/>
          <a:p>
            <a:r>
              <a:rPr lang="lt-LT" b="1" dirty="0"/>
              <a:t>Sukūrus pirkimą, nustačius pirkimo eigą ir priskyrus naudotojus</a:t>
            </a:r>
            <a:r>
              <a:rPr lang="lt-LT" dirty="0"/>
              <a:t>, </a:t>
            </a:r>
            <a:r>
              <a:rPr lang="lt-LT" b="1" dirty="0">
                <a:solidFill>
                  <a:schemeClr val="accent6">
                    <a:lumMod val="50000"/>
                  </a:schemeClr>
                </a:solidFill>
              </a:rPr>
              <a:t>Užduočių sąraše </a:t>
            </a:r>
            <a:r>
              <a:rPr lang="lt-LT" dirty="0"/>
              <a:t>atsiranda nuoroda </a:t>
            </a:r>
            <a:r>
              <a:rPr lang="lt-LT" i="1" dirty="0">
                <a:solidFill>
                  <a:schemeClr val="accent1">
                    <a:lumMod val="75000"/>
                  </a:schemeClr>
                </a:solidFill>
              </a:rPr>
              <a:t>Paskelbti skelbimą apie pirkimą</a:t>
            </a:r>
            <a:r>
              <a:rPr lang="lt-LT" dirty="0"/>
              <a:t>, ir pereinama į langą </a:t>
            </a:r>
            <a:r>
              <a:rPr lang="lt-LT" b="1" dirty="0">
                <a:solidFill>
                  <a:schemeClr val="accent6">
                    <a:lumMod val="50000"/>
                  </a:schemeClr>
                </a:solidFill>
              </a:rPr>
              <a:t>Skelbimas ir pirkimo dokumentai</a:t>
            </a:r>
            <a:endParaRPr lang="en-GB" b="1" dirty="0">
              <a:solidFill>
                <a:schemeClr val="accent6">
                  <a:lumMod val="50000"/>
                </a:schemeClr>
              </a:solidFill>
            </a:endParaRPr>
          </a:p>
        </p:txBody>
      </p:sp>
      <p:pic>
        <p:nvPicPr>
          <p:cNvPr id="11" name="Paveikslėlis 10">
            <a:extLst>
              <a:ext uri="{FF2B5EF4-FFF2-40B4-BE49-F238E27FC236}">
                <a16:creationId xmlns:a16="http://schemas.microsoft.com/office/drawing/2014/main" id="{5CAB1489-A6EB-D72B-CFCD-E2B2CFE886E5}"/>
              </a:ext>
            </a:extLst>
          </p:cNvPr>
          <p:cNvPicPr>
            <a:picLocks noChangeAspect="1"/>
          </p:cNvPicPr>
          <p:nvPr/>
        </p:nvPicPr>
        <p:blipFill>
          <a:blip r:embed="rId8"/>
          <a:stretch>
            <a:fillRect/>
          </a:stretch>
        </p:blipFill>
        <p:spPr>
          <a:xfrm>
            <a:off x="975967" y="1565652"/>
            <a:ext cx="6396342" cy="2355867"/>
          </a:xfrm>
          <a:prstGeom prst="rect">
            <a:avLst/>
          </a:prstGeom>
        </p:spPr>
      </p:pic>
      <p:sp>
        <p:nvSpPr>
          <p:cNvPr id="12" name="Stačiakampis 11">
            <a:extLst>
              <a:ext uri="{FF2B5EF4-FFF2-40B4-BE49-F238E27FC236}">
                <a16:creationId xmlns:a16="http://schemas.microsoft.com/office/drawing/2014/main" id="{66FE71F5-24BF-4E29-D31A-011807039BA9}"/>
              </a:ext>
            </a:extLst>
          </p:cNvPr>
          <p:cNvSpPr/>
          <p:nvPr/>
        </p:nvSpPr>
        <p:spPr>
          <a:xfrm>
            <a:off x="975967" y="1607338"/>
            <a:ext cx="1939030" cy="270672"/>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aveikslėlis 13">
            <a:extLst>
              <a:ext uri="{FF2B5EF4-FFF2-40B4-BE49-F238E27FC236}">
                <a16:creationId xmlns:a16="http://schemas.microsoft.com/office/drawing/2014/main" id="{BCE1A89C-8EF4-3E10-BE7A-5BF345310B4D}"/>
              </a:ext>
            </a:extLst>
          </p:cNvPr>
          <p:cNvPicPr>
            <a:picLocks noChangeAspect="1"/>
          </p:cNvPicPr>
          <p:nvPr/>
        </p:nvPicPr>
        <p:blipFill>
          <a:blip r:embed="rId9"/>
          <a:stretch>
            <a:fillRect/>
          </a:stretch>
        </p:blipFill>
        <p:spPr>
          <a:xfrm>
            <a:off x="975967" y="4063539"/>
            <a:ext cx="9317255" cy="2641828"/>
          </a:xfrm>
          <a:prstGeom prst="rect">
            <a:avLst/>
          </a:prstGeom>
        </p:spPr>
      </p:pic>
      <p:sp>
        <p:nvSpPr>
          <p:cNvPr id="15" name="Oval 3">
            <a:extLst>
              <a:ext uri="{FF2B5EF4-FFF2-40B4-BE49-F238E27FC236}">
                <a16:creationId xmlns:a16="http://schemas.microsoft.com/office/drawing/2014/main" id="{8BFAE1D0-C1B3-66CF-811F-D323CED4A977}"/>
              </a:ext>
            </a:extLst>
          </p:cNvPr>
          <p:cNvSpPr/>
          <p:nvPr/>
        </p:nvSpPr>
        <p:spPr>
          <a:xfrm>
            <a:off x="4523136" y="299518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sp>
        <p:nvSpPr>
          <p:cNvPr id="16" name="Oval 4">
            <a:extLst>
              <a:ext uri="{FF2B5EF4-FFF2-40B4-BE49-F238E27FC236}">
                <a16:creationId xmlns:a16="http://schemas.microsoft.com/office/drawing/2014/main" id="{3C9C32F8-9594-28EF-90E2-332F65C9CB73}"/>
              </a:ext>
            </a:extLst>
          </p:cNvPr>
          <p:cNvSpPr/>
          <p:nvPr/>
        </p:nvSpPr>
        <p:spPr>
          <a:xfrm>
            <a:off x="2716534" y="55312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2</a:t>
            </a:r>
          </a:p>
        </p:txBody>
      </p:sp>
      <p:sp>
        <p:nvSpPr>
          <p:cNvPr id="21" name="TextBox 20">
            <a:extLst>
              <a:ext uri="{FF2B5EF4-FFF2-40B4-BE49-F238E27FC236}">
                <a16:creationId xmlns:a16="http://schemas.microsoft.com/office/drawing/2014/main" id="{FA8DB3B8-5368-CD92-3E76-510A511891D1}"/>
              </a:ext>
            </a:extLst>
          </p:cNvPr>
          <p:cNvSpPr txBox="1"/>
          <p:nvPr/>
        </p:nvSpPr>
        <p:spPr>
          <a:xfrm>
            <a:off x="3278244" y="5291578"/>
            <a:ext cx="2338562" cy="830997"/>
          </a:xfrm>
          <a:prstGeom prst="rect">
            <a:avLst/>
          </a:prstGeom>
          <a:solidFill>
            <a:srgbClr val="FDEADA"/>
          </a:solidFill>
          <a:ln>
            <a:solidFill>
              <a:schemeClr val="accent2">
                <a:lumMod val="75000"/>
              </a:schemeClr>
            </a:solidFill>
          </a:ln>
        </p:spPr>
        <p:txBody>
          <a:bodyPr wrap="square" rtlCol="0">
            <a:spAutoFit/>
          </a:bodyPr>
          <a:lstStyle/>
          <a:p>
            <a:pPr algn="ctr"/>
            <a:r>
              <a:rPr lang="lt-LT" sz="1600" dirty="0"/>
              <a:t>Prieš paskelbiant skelbimą, būtina įkelti pirkimo dokumentus</a:t>
            </a:r>
            <a:endParaRPr lang="en-GB" sz="1600" i="1" dirty="0"/>
          </a:p>
        </p:txBody>
      </p:sp>
      <p:sp>
        <p:nvSpPr>
          <p:cNvPr id="22" name="Rectangle 10">
            <a:extLst>
              <a:ext uri="{FF2B5EF4-FFF2-40B4-BE49-F238E27FC236}">
                <a16:creationId xmlns:a16="http://schemas.microsoft.com/office/drawing/2014/main" id="{EDA8A397-F5E0-BD75-B35E-03744AA25DAE}"/>
              </a:ext>
            </a:extLst>
          </p:cNvPr>
          <p:cNvSpPr/>
          <p:nvPr/>
        </p:nvSpPr>
        <p:spPr>
          <a:xfrm>
            <a:off x="1602430" y="5603191"/>
            <a:ext cx="972273" cy="270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3" name="Stačiakampis 2">
            <a:extLst>
              <a:ext uri="{FF2B5EF4-FFF2-40B4-BE49-F238E27FC236}">
                <a16:creationId xmlns:a16="http://schemas.microsoft.com/office/drawing/2014/main" id="{95B024D6-AA64-AAAA-4E61-FB9126315830}"/>
              </a:ext>
            </a:extLst>
          </p:cNvPr>
          <p:cNvSpPr/>
          <p:nvPr/>
        </p:nvSpPr>
        <p:spPr>
          <a:xfrm>
            <a:off x="975967" y="4116967"/>
            <a:ext cx="2107934" cy="270672"/>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0">
            <a:extLst>
              <a:ext uri="{FF2B5EF4-FFF2-40B4-BE49-F238E27FC236}">
                <a16:creationId xmlns:a16="http://schemas.microsoft.com/office/drawing/2014/main" id="{6F3D7627-0EC2-C1A6-F908-8399B666374C}"/>
              </a:ext>
            </a:extLst>
          </p:cNvPr>
          <p:cNvSpPr/>
          <p:nvPr/>
        </p:nvSpPr>
        <p:spPr>
          <a:xfrm>
            <a:off x="3579123" y="3494431"/>
            <a:ext cx="1888027" cy="274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27" name="Paveikslėlis 26">
            <a:extLst>
              <a:ext uri="{FF2B5EF4-FFF2-40B4-BE49-F238E27FC236}">
                <a16:creationId xmlns:a16="http://schemas.microsoft.com/office/drawing/2014/main" id="{E123F768-B527-4D1E-A0CB-0C5180CF110E}"/>
              </a:ext>
            </a:extLst>
          </p:cNvPr>
          <p:cNvPicPr>
            <a:picLocks noChangeAspect="1"/>
          </p:cNvPicPr>
          <p:nvPr/>
        </p:nvPicPr>
        <p:blipFill>
          <a:blip r:embed="rId10"/>
          <a:stretch>
            <a:fillRect/>
          </a:stretch>
        </p:blipFill>
        <p:spPr>
          <a:xfrm>
            <a:off x="8374294" y="2175902"/>
            <a:ext cx="1923268" cy="1668827"/>
          </a:xfrm>
          <a:prstGeom prst="rect">
            <a:avLst/>
          </a:prstGeom>
        </p:spPr>
      </p:pic>
      <p:sp>
        <p:nvSpPr>
          <p:cNvPr id="28" name="TextBox 27">
            <a:extLst>
              <a:ext uri="{FF2B5EF4-FFF2-40B4-BE49-F238E27FC236}">
                <a16:creationId xmlns:a16="http://schemas.microsoft.com/office/drawing/2014/main" id="{FDDE8851-B1CC-628D-2F76-9251EA9B9B30}"/>
              </a:ext>
            </a:extLst>
          </p:cNvPr>
          <p:cNvSpPr txBox="1"/>
          <p:nvPr/>
        </p:nvSpPr>
        <p:spPr>
          <a:xfrm>
            <a:off x="7493736" y="1558742"/>
            <a:ext cx="3859606" cy="584775"/>
          </a:xfrm>
          <a:prstGeom prst="rect">
            <a:avLst/>
          </a:prstGeom>
          <a:solidFill>
            <a:srgbClr val="FDEADA"/>
          </a:solidFill>
          <a:ln>
            <a:solidFill>
              <a:schemeClr val="accent2">
                <a:lumMod val="75000"/>
              </a:schemeClr>
            </a:solidFill>
          </a:ln>
        </p:spPr>
        <p:txBody>
          <a:bodyPr wrap="square" rtlCol="0">
            <a:spAutoFit/>
          </a:bodyPr>
          <a:lstStyle/>
          <a:p>
            <a:pPr algn="ctr"/>
            <a:r>
              <a:rPr lang="lt-LT" sz="1600" dirty="0"/>
              <a:t>Langą</a:t>
            </a:r>
            <a:r>
              <a:rPr lang="lt-LT" sz="1600" dirty="0">
                <a:solidFill>
                  <a:srgbClr val="C00000"/>
                </a:solidFill>
              </a:rPr>
              <a:t> </a:t>
            </a:r>
            <a:r>
              <a:rPr lang="lt-LT" sz="1600" b="1" dirty="0">
                <a:solidFill>
                  <a:schemeClr val="accent6">
                    <a:lumMod val="50000"/>
                  </a:schemeClr>
                </a:solidFill>
              </a:rPr>
              <a:t>Skelbimas ir pirkimo dokumentai </a:t>
            </a:r>
            <a:r>
              <a:rPr lang="lt-LT" sz="1600" dirty="0"/>
              <a:t>galima rasti Pirkimo meniu:</a:t>
            </a:r>
            <a:endParaRPr lang="en-GB" sz="1600" i="1" dirty="0"/>
          </a:p>
        </p:txBody>
      </p:sp>
      <p:sp>
        <p:nvSpPr>
          <p:cNvPr id="5" name="Skaidrės numerio vietos rezervavimo ženklas 4">
            <a:extLst>
              <a:ext uri="{FF2B5EF4-FFF2-40B4-BE49-F238E27FC236}">
                <a16:creationId xmlns:a16="http://schemas.microsoft.com/office/drawing/2014/main" id="{2EE72ADD-89B4-E444-56D2-3C15CCB664C4}"/>
              </a:ext>
            </a:extLst>
          </p:cNvPr>
          <p:cNvSpPr>
            <a:spLocks noGrp="1"/>
          </p:cNvSpPr>
          <p:nvPr>
            <p:ph type="sldNum" sz="quarter" idx="12"/>
          </p:nvPr>
        </p:nvSpPr>
        <p:spPr>
          <a:xfrm>
            <a:off x="9119101" y="6374321"/>
            <a:ext cx="2743200" cy="365125"/>
          </a:xfrm>
        </p:spPr>
        <p:txBody>
          <a:bodyPr/>
          <a:lstStyle/>
          <a:p>
            <a:fld id="{49EC5416-78B8-4F37-B286-A40543F63F6D}" type="slidenum">
              <a:rPr lang="en-US" smtClean="0"/>
              <a:pPr/>
              <a:t>4</a:t>
            </a:fld>
            <a:endParaRPr lang="en-US" dirty="0"/>
          </a:p>
        </p:txBody>
      </p:sp>
      <p:sp>
        <p:nvSpPr>
          <p:cNvPr id="7" name="Rectangle 10">
            <a:extLst>
              <a:ext uri="{FF2B5EF4-FFF2-40B4-BE49-F238E27FC236}">
                <a16:creationId xmlns:a16="http://schemas.microsoft.com/office/drawing/2014/main" id="{9BE7D9DF-75DE-3949-34B1-39EA62239677}"/>
              </a:ext>
            </a:extLst>
          </p:cNvPr>
          <p:cNvSpPr/>
          <p:nvPr/>
        </p:nvSpPr>
        <p:spPr>
          <a:xfrm>
            <a:off x="2881181" y="3125668"/>
            <a:ext cx="639970" cy="6430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9" name="TextBox 8">
            <a:extLst>
              <a:ext uri="{FF2B5EF4-FFF2-40B4-BE49-F238E27FC236}">
                <a16:creationId xmlns:a16="http://schemas.microsoft.com/office/drawing/2014/main" id="{DCD16405-D573-5BBC-B5B5-7D1718542761}"/>
              </a:ext>
            </a:extLst>
          </p:cNvPr>
          <p:cNvSpPr txBox="1"/>
          <p:nvPr/>
        </p:nvSpPr>
        <p:spPr>
          <a:xfrm>
            <a:off x="2238554" y="2629143"/>
            <a:ext cx="1939030" cy="338554"/>
          </a:xfrm>
          <a:prstGeom prst="rect">
            <a:avLst/>
          </a:prstGeom>
          <a:solidFill>
            <a:srgbClr val="FDEADA"/>
          </a:solidFill>
          <a:ln>
            <a:solidFill>
              <a:schemeClr val="accent2">
                <a:lumMod val="75000"/>
              </a:schemeClr>
            </a:solidFill>
          </a:ln>
        </p:spPr>
        <p:txBody>
          <a:bodyPr wrap="square" rtlCol="0">
            <a:spAutoFit/>
          </a:bodyPr>
          <a:lstStyle/>
          <a:p>
            <a:pPr algn="ctr"/>
            <a:r>
              <a:rPr lang="lt-LT" sz="1600" b="1" dirty="0">
                <a:solidFill>
                  <a:srgbClr val="FF0000"/>
                </a:solidFill>
              </a:rPr>
              <a:t>Pirkimo numeris (ID)</a:t>
            </a:r>
            <a:endParaRPr lang="en-GB" sz="1600" b="1" i="1" dirty="0">
              <a:solidFill>
                <a:srgbClr val="FF0000"/>
              </a:solidFill>
            </a:endParaRPr>
          </a:p>
        </p:txBody>
      </p:sp>
      <p:cxnSp>
        <p:nvCxnSpPr>
          <p:cNvPr id="17" name="Tiesioji rodyklės jungtis 16">
            <a:extLst>
              <a:ext uri="{FF2B5EF4-FFF2-40B4-BE49-F238E27FC236}">
                <a16:creationId xmlns:a16="http://schemas.microsoft.com/office/drawing/2014/main" id="{1713F278-25B2-B9A7-8228-65C0BB6E6E10}"/>
              </a:ext>
            </a:extLst>
          </p:cNvPr>
          <p:cNvCxnSpPr>
            <a:endCxn id="7" idx="0"/>
          </p:cNvCxnSpPr>
          <p:nvPr/>
        </p:nvCxnSpPr>
        <p:spPr>
          <a:xfrm>
            <a:off x="3201166" y="2995188"/>
            <a:ext cx="0" cy="1304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Tiesioji rodyklės jungtis 17">
            <a:extLst>
              <a:ext uri="{FF2B5EF4-FFF2-40B4-BE49-F238E27FC236}">
                <a16:creationId xmlns:a16="http://schemas.microsoft.com/office/drawing/2014/main" id="{6ED19EEF-67B9-B0C6-3806-E69BCDBA04CB}"/>
              </a:ext>
            </a:extLst>
          </p:cNvPr>
          <p:cNvCxnSpPr>
            <a:cxnSpLocks/>
            <a:stCxn id="4" idx="2"/>
            <a:endCxn id="3" idx="3"/>
          </p:cNvCxnSpPr>
          <p:nvPr/>
        </p:nvCxnSpPr>
        <p:spPr>
          <a:xfrm flipH="1">
            <a:off x="3083901" y="3769050"/>
            <a:ext cx="1439236" cy="4832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3">
            <a:extLst>
              <a:ext uri="{FF2B5EF4-FFF2-40B4-BE49-F238E27FC236}">
                <a16:creationId xmlns:a16="http://schemas.microsoft.com/office/drawing/2014/main" id="{25B7FDC6-F11C-6F9F-EDE2-16AA1A4377C3}"/>
              </a:ext>
            </a:extLst>
          </p:cNvPr>
          <p:cNvSpPr/>
          <p:nvPr/>
        </p:nvSpPr>
        <p:spPr>
          <a:xfrm>
            <a:off x="8020829" y="329383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cxnSp>
        <p:nvCxnSpPr>
          <p:cNvPr id="20" name="Tiesioji rodyklės jungtis 19">
            <a:extLst>
              <a:ext uri="{FF2B5EF4-FFF2-40B4-BE49-F238E27FC236}">
                <a16:creationId xmlns:a16="http://schemas.microsoft.com/office/drawing/2014/main" id="{F3A93ABE-D351-C338-A2BB-98FC6275BD88}"/>
              </a:ext>
            </a:extLst>
          </p:cNvPr>
          <p:cNvCxnSpPr>
            <a:cxnSpLocks/>
          </p:cNvCxnSpPr>
          <p:nvPr/>
        </p:nvCxnSpPr>
        <p:spPr>
          <a:xfrm flipH="1">
            <a:off x="3083901" y="3603102"/>
            <a:ext cx="5656546" cy="7020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D256AAF-DDA6-648D-A76C-9D8F42114111}"/>
              </a:ext>
            </a:extLst>
          </p:cNvPr>
          <p:cNvSpPr txBox="1"/>
          <p:nvPr/>
        </p:nvSpPr>
        <p:spPr>
          <a:xfrm>
            <a:off x="1744697" y="6191294"/>
            <a:ext cx="7945419" cy="523220"/>
          </a:xfrm>
          <a:prstGeom prst="rect">
            <a:avLst/>
          </a:prstGeom>
          <a:solidFill>
            <a:srgbClr val="FFFF00"/>
          </a:solidFill>
          <a:ln>
            <a:solidFill>
              <a:schemeClr val="accent2">
                <a:lumMod val="75000"/>
              </a:schemeClr>
            </a:solidFill>
          </a:ln>
        </p:spPr>
        <p:txBody>
          <a:bodyPr wrap="square" lIns="91440" tIns="45720" rIns="91440" bIns="45720" rtlCol="0" anchor="t">
            <a:spAutoFit/>
          </a:bodyPr>
          <a:lstStyle/>
          <a:p>
            <a:pPr algn="ctr"/>
            <a:r>
              <a:rPr lang="lt-LT" sz="1400" dirty="0"/>
              <a:t>Plačiau apie pirkimo dokumentų įkėlimą žr. mokomosios priemonės </a:t>
            </a:r>
            <a:r>
              <a:rPr lang="lt-LT" sz="1400" b="1" dirty="0"/>
              <a:t>galiojančią redakciją</a:t>
            </a:r>
            <a:r>
              <a:rPr lang="lt-LT" sz="1400" dirty="0"/>
              <a:t> "Atviro_konkurso_skelbiamos_apklausos_vykdymas_CVPIS_priemonėmis" 29-35 skaidres </a:t>
            </a:r>
            <a:endParaRPr lang="lt-LT" sz="1400" dirty="0">
              <a:cs typeface="Calibri"/>
            </a:endParaRPr>
          </a:p>
        </p:txBody>
      </p:sp>
    </p:spTree>
    <p:extLst>
      <p:ext uri="{BB962C8B-B14F-4D97-AF65-F5344CB8AC3E}">
        <p14:creationId xmlns:p14="http://schemas.microsoft.com/office/powerpoint/2010/main" val="318055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850653" y="253812"/>
            <a:ext cx="10201434" cy="519488"/>
          </a:xfrm>
        </p:spPr>
        <p:txBody>
          <a:bodyPr>
            <a:noAutofit/>
          </a:bodyPr>
          <a:lstStyle/>
          <a:p>
            <a:pPr algn="ctr"/>
            <a:r>
              <a:rPr lang="lt-LT" sz="2800" b="1" dirty="0"/>
              <a:t>Bendra Skelbimų lango informacija</a:t>
            </a:r>
            <a:endParaRPr lang="en-US" sz="2800" b="1" dirty="0"/>
          </a:p>
        </p:txBody>
      </p:sp>
      <p:sp>
        <p:nvSpPr>
          <p:cNvPr id="8" name="Arrow: Right 19">
            <a:extLst>
              <a:ext uri="{FF2B5EF4-FFF2-40B4-BE49-F238E27FC236}">
                <a16:creationId xmlns:a16="http://schemas.microsoft.com/office/drawing/2014/main" id="{DD85CB51-94D0-DC77-2FB1-7EF01F14FF38}"/>
              </a:ext>
            </a:extLst>
          </p:cNvPr>
          <p:cNvSpPr/>
          <p:nvPr/>
        </p:nvSpPr>
        <p:spPr>
          <a:xfrm rot="10800000">
            <a:off x="6014977" y="3521597"/>
            <a:ext cx="2529840" cy="274899"/>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sp>
        <p:nvSpPr>
          <p:cNvPr id="11" name="Arrow: Right 19">
            <a:extLst>
              <a:ext uri="{FF2B5EF4-FFF2-40B4-BE49-F238E27FC236}">
                <a16:creationId xmlns:a16="http://schemas.microsoft.com/office/drawing/2014/main" id="{B2EC1822-5C3C-BDB4-EBB9-9B406EF9257E}"/>
              </a:ext>
            </a:extLst>
          </p:cNvPr>
          <p:cNvSpPr/>
          <p:nvPr/>
        </p:nvSpPr>
        <p:spPr>
          <a:xfrm rot="10800000">
            <a:off x="6039511" y="3451055"/>
            <a:ext cx="2529840" cy="424279"/>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sp>
        <p:nvSpPr>
          <p:cNvPr id="12" name="TextBox 11">
            <a:extLst>
              <a:ext uri="{FF2B5EF4-FFF2-40B4-BE49-F238E27FC236}">
                <a16:creationId xmlns:a16="http://schemas.microsoft.com/office/drawing/2014/main" id="{D205F019-8384-9935-EE83-082F12B7AFD4}"/>
              </a:ext>
            </a:extLst>
          </p:cNvPr>
          <p:cNvSpPr txBox="1"/>
          <p:nvPr/>
        </p:nvSpPr>
        <p:spPr>
          <a:xfrm flipH="1">
            <a:off x="6366146" y="3489768"/>
            <a:ext cx="2178671" cy="338554"/>
          </a:xfrm>
          <a:prstGeom prst="rect">
            <a:avLst/>
          </a:prstGeom>
          <a:noFill/>
        </p:spPr>
        <p:txBody>
          <a:bodyPr wrap="square" rtlCol="0">
            <a:spAutoFit/>
          </a:bodyPr>
          <a:lstStyle/>
          <a:p>
            <a:r>
              <a:rPr lang="lt-LT" sz="1600" b="1" dirty="0">
                <a:solidFill>
                  <a:schemeClr val="accent6">
                    <a:lumMod val="50000"/>
                  </a:schemeClr>
                </a:solidFill>
              </a:rPr>
              <a:t>Tarptautinis pirkimas</a:t>
            </a:r>
            <a:endParaRPr lang="en-US" sz="1600" b="1" dirty="0">
              <a:solidFill>
                <a:schemeClr val="accent6">
                  <a:lumMod val="50000"/>
                </a:schemeClr>
              </a:solidFill>
            </a:endParaRPr>
          </a:p>
        </p:txBody>
      </p:sp>
      <p:sp>
        <p:nvSpPr>
          <p:cNvPr id="15" name="Rodyklė: dešinėn 14">
            <a:extLst>
              <a:ext uri="{FF2B5EF4-FFF2-40B4-BE49-F238E27FC236}">
                <a16:creationId xmlns:a16="http://schemas.microsoft.com/office/drawing/2014/main" id="{77FF8FC8-5768-DB75-EBBE-C78C19DF7743}"/>
              </a:ext>
            </a:extLst>
          </p:cNvPr>
          <p:cNvSpPr/>
          <p:nvPr/>
        </p:nvSpPr>
        <p:spPr>
          <a:xfrm rot="10800000">
            <a:off x="6851499" y="3781854"/>
            <a:ext cx="2553793" cy="391696"/>
          </a:xfrm>
          <a:prstGeom prst="rightArrow">
            <a:avLst/>
          </a:prstGeom>
          <a:solidFill>
            <a:schemeClr val="accent4">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2F18C54-50A4-39EC-770A-BB997D5111AE}"/>
              </a:ext>
            </a:extLst>
          </p:cNvPr>
          <p:cNvSpPr txBox="1"/>
          <p:nvPr/>
        </p:nvSpPr>
        <p:spPr>
          <a:xfrm>
            <a:off x="6917465" y="3796496"/>
            <a:ext cx="2553794" cy="338554"/>
          </a:xfrm>
          <a:prstGeom prst="rect">
            <a:avLst/>
          </a:prstGeom>
          <a:noFill/>
        </p:spPr>
        <p:txBody>
          <a:bodyPr wrap="square" rtlCol="0">
            <a:spAutoFit/>
          </a:bodyPr>
          <a:lstStyle/>
          <a:p>
            <a:r>
              <a:rPr lang="lt-LT" sz="1600" b="1" dirty="0">
                <a:solidFill>
                  <a:schemeClr val="accent6">
                    <a:lumMod val="50000"/>
                  </a:schemeClr>
                </a:solidFill>
              </a:rPr>
              <a:t>Supaprastintas pirkimas</a:t>
            </a:r>
            <a:endParaRPr lang="en-US" sz="1600" b="1" dirty="0">
              <a:solidFill>
                <a:schemeClr val="accent6">
                  <a:lumMod val="50000"/>
                </a:schemeClr>
              </a:solidFill>
            </a:endParaRPr>
          </a:p>
        </p:txBody>
      </p:sp>
      <p:sp>
        <p:nvSpPr>
          <p:cNvPr id="17" name="TextBox 16">
            <a:extLst>
              <a:ext uri="{FF2B5EF4-FFF2-40B4-BE49-F238E27FC236}">
                <a16:creationId xmlns:a16="http://schemas.microsoft.com/office/drawing/2014/main" id="{4057EF2E-FD82-9D7A-6F0C-3A6363A28F2C}"/>
              </a:ext>
            </a:extLst>
          </p:cNvPr>
          <p:cNvSpPr txBox="1"/>
          <p:nvPr/>
        </p:nvSpPr>
        <p:spPr>
          <a:xfrm>
            <a:off x="3840344" y="2801926"/>
            <a:ext cx="2924582" cy="33855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dirty="0"/>
              <a:t>Pasirenkama skelbimo forma</a:t>
            </a:r>
            <a:endParaRPr lang="en-US" sz="1600" dirty="0"/>
          </a:p>
        </p:txBody>
      </p:sp>
      <p:sp>
        <p:nvSpPr>
          <p:cNvPr id="18" name="Oval 3">
            <a:extLst>
              <a:ext uri="{FF2B5EF4-FFF2-40B4-BE49-F238E27FC236}">
                <a16:creationId xmlns:a16="http://schemas.microsoft.com/office/drawing/2014/main" id="{8BFAE1D0-C1B3-66CF-811F-D323CED4A977}"/>
              </a:ext>
            </a:extLst>
          </p:cNvPr>
          <p:cNvSpPr/>
          <p:nvPr/>
        </p:nvSpPr>
        <p:spPr>
          <a:xfrm>
            <a:off x="968921" y="121724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sp>
        <p:nvSpPr>
          <p:cNvPr id="20" name="Oval 5">
            <a:extLst>
              <a:ext uri="{FF2B5EF4-FFF2-40B4-BE49-F238E27FC236}">
                <a16:creationId xmlns:a16="http://schemas.microsoft.com/office/drawing/2014/main" id="{6069FF46-ECC1-7446-06C2-404635AD6E10}"/>
              </a:ext>
            </a:extLst>
          </p:cNvPr>
          <p:cNvSpPr/>
          <p:nvPr/>
        </p:nvSpPr>
        <p:spPr>
          <a:xfrm>
            <a:off x="1434751" y="31404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3</a:t>
            </a:r>
          </a:p>
        </p:txBody>
      </p:sp>
      <p:sp>
        <p:nvSpPr>
          <p:cNvPr id="21" name="Oval 6">
            <a:extLst>
              <a:ext uri="{FF2B5EF4-FFF2-40B4-BE49-F238E27FC236}">
                <a16:creationId xmlns:a16="http://schemas.microsoft.com/office/drawing/2014/main" id="{A03EBCB8-B62F-1D25-6B67-766D5226FA1C}"/>
              </a:ext>
            </a:extLst>
          </p:cNvPr>
          <p:cNvSpPr/>
          <p:nvPr/>
        </p:nvSpPr>
        <p:spPr>
          <a:xfrm>
            <a:off x="10124942" y="5101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5</a:t>
            </a:r>
            <a:endParaRPr lang="en-GB" dirty="0">
              <a:solidFill>
                <a:schemeClr val="tx1"/>
              </a:solidFill>
            </a:endParaRPr>
          </a:p>
        </p:txBody>
      </p:sp>
      <p:pic>
        <p:nvPicPr>
          <p:cNvPr id="14" name="Paveikslėlis 13">
            <a:extLst>
              <a:ext uri="{FF2B5EF4-FFF2-40B4-BE49-F238E27FC236}">
                <a16:creationId xmlns:a16="http://schemas.microsoft.com/office/drawing/2014/main" id="{20FBBE22-6D67-A3E2-D3E1-A1AD0A1E2644}"/>
              </a:ext>
            </a:extLst>
          </p:cNvPr>
          <p:cNvPicPr>
            <a:picLocks noChangeAspect="1"/>
          </p:cNvPicPr>
          <p:nvPr/>
        </p:nvPicPr>
        <p:blipFill>
          <a:blip r:embed="rId3"/>
          <a:stretch>
            <a:fillRect/>
          </a:stretch>
        </p:blipFill>
        <p:spPr>
          <a:xfrm>
            <a:off x="242909" y="1041904"/>
            <a:ext cx="11742821" cy="4489473"/>
          </a:xfrm>
          <a:prstGeom prst="rect">
            <a:avLst/>
          </a:prstGeom>
        </p:spPr>
      </p:pic>
      <p:sp>
        <p:nvSpPr>
          <p:cNvPr id="22" name="Rectangle 10">
            <a:extLst>
              <a:ext uri="{FF2B5EF4-FFF2-40B4-BE49-F238E27FC236}">
                <a16:creationId xmlns:a16="http://schemas.microsoft.com/office/drawing/2014/main" id="{A366CB7E-27E7-EF13-8252-0375A72273DA}"/>
              </a:ext>
            </a:extLst>
          </p:cNvPr>
          <p:cNvSpPr/>
          <p:nvPr/>
        </p:nvSpPr>
        <p:spPr>
          <a:xfrm>
            <a:off x="375385" y="2520435"/>
            <a:ext cx="847024" cy="3840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rgbClr val="C00000"/>
              </a:solidFill>
            </a:endParaRPr>
          </a:p>
        </p:txBody>
      </p:sp>
      <p:sp>
        <p:nvSpPr>
          <p:cNvPr id="23" name="TextBox 22">
            <a:extLst>
              <a:ext uri="{FF2B5EF4-FFF2-40B4-BE49-F238E27FC236}">
                <a16:creationId xmlns:a16="http://schemas.microsoft.com/office/drawing/2014/main" id="{7584BDFF-0C5F-D786-F259-6BA8042AB2FB}"/>
              </a:ext>
            </a:extLst>
          </p:cNvPr>
          <p:cNvSpPr txBox="1"/>
          <p:nvPr/>
        </p:nvSpPr>
        <p:spPr>
          <a:xfrm>
            <a:off x="160032" y="5875886"/>
            <a:ext cx="5472735" cy="95410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400" dirty="0"/>
              <a:t>Bendra informacija apie skelbimo tipą pagal Pirkimo informacijos duomenis: </a:t>
            </a:r>
            <a:r>
              <a:rPr lang="lt-LT" sz="1400" b="1" dirty="0"/>
              <a:t>supaprastintiems (ir skelbiamai apklausai) </a:t>
            </a:r>
            <a:r>
              <a:rPr lang="lt-LT" sz="1400" dirty="0"/>
              <a:t>pasirenkamas </a:t>
            </a:r>
            <a:r>
              <a:rPr lang="lt-LT" sz="1400" b="1" dirty="0">
                <a:solidFill>
                  <a:srgbClr val="FF0000"/>
                </a:solidFill>
              </a:rPr>
              <a:t>Nacionalinis skelbimas apie pirkimą</a:t>
            </a:r>
            <a:r>
              <a:rPr lang="lt-LT" sz="1400" dirty="0"/>
              <a:t>, </a:t>
            </a:r>
            <a:r>
              <a:rPr lang="lt-LT" sz="1400" b="1" dirty="0"/>
              <a:t>tarptautiniams pirkimams – </a:t>
            </a:r>
            <a:r>
              <a:rPr lang="lt-LT" sz="1400" b="1" dirty="0">
                <a:solidFill>
                  <a:srgbClr val="FF0000"/>
                </a:solidFill>
              </a:rPr>
              <a:t>Skelbimas apie pirkimą</a:t>
            </a:r>
            <a:endParaRPr lang="en-US" sz="1400" b="1" dirty="0">
              <a:solidFill>
                <a:srgbClr val="FF0000"/>
              </a:solidFill>
            </a:endParaRPr>
          </a:p>
        </p:txBody>
      </p:sp>
      <p:sp>
        <p:nvSpPr>
          <p:cNvPr id="25" name="TextBox 24">
            <a:extLst>
              <a:ext uri="{FF2B5EF4-FFF2-40B4-BE49-F238E27FC236}">
                <a16:creationId xmlns:a16="http://schemas.microsoft.com/office/drawing/2014/main" id="{CF3D0E14-90D8-FA3B-A9D0-1B9D9CC8CD66}"/>
              </a:ext>
            </a:extLst>
          </p:cNvPr>
          <p:cNvSpPr txBox="1"/>
          <p:nvPr/>
        </p:nvSpPr>
        <p:spPr>
          <a:xfrm>
            <a:off x="1201622" y="4974645"/>
            <a:ext cx="4431145" cy="83099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b="1" dirty="0"/>
              <a:t>Bendroji direktyva </a:t>
            </a:r>
            <a:r>
              <a:rPr lang="lt-LT" sz="1200" dirty="0"/>
              <a:t>(klasikinis sektorius) – </a:t>
            </a:r>
            <a:r>
              <a:rPr lang="en-US" sz="1200" i="0" dirty="0">
                <a:solidFill>
                  <a:srgbClr val="18142A"/>
                </a:solidFill>
                <a:effectLst/>
                <a:latin typeface="Inter"/>
              </a:rPr>
              <a:t>Direktyva 2014/</a:t>
            </a:r>
            <a:r>
              <a:rPr lang="en-US" sz="1200" b="1" i="0" dirty="0">
                <a:solidFill>
                  <a:srgbClr val="18142A"/>
                </a:solidFill>
                <a:effectLst/>
                <a:latin typeface="Inter"/>
              </a:rPr>
              <a:t>24</a:t>
            </a:r>
            <a:r>
              <a:rPr lang="en-US" sz="1200" i="0" dirty="0">
                <a:solidFill>
                  <a:srgbClr val="18142A"/>
                </a:solidFill>
                <a:effectLst/>
                <a:latin typeface="Inter"/>
              </a:rPr>
              <a:t>/ES</a:t>
            </a:r>
            <a:endParaRPr lang="lt-LT" sz="1200" i="0" dirty="0">
              <a:solidFill>
                <a:srgbClr val="18142A"/>
              </a:solidFill>
              <a:effectLst/>
              <a:latin typeface="Inter"/>
            </a:endParaRPr>
          </a:p>
          <a:p>
            <a:r>
              <a:rPr lang="lt-LT" sz="1200" b="1" dirty="0">
                <a:solidFill>
                  <a:srgbClr val="18142A"/>
                </a:solidFill>
                <a:latin typeface="Inter"/>
              </a:rPr>
              <a:t>Komunalinio sektoriaus</a:t>
            </a:r>
            <a:r>
              <a:rPr lang="lt-LT" sz="1200" dirty="0">
                <a:solidFill>
                  <a:srgbClr val="18142A"/>
                </a:solidFill>
                <a:latin typeface="Inter"/>
              </a:rPr>
              <a:t> direktyva – </a:t>
            </a:r>
            <a:r>
              <a:rPr lang="en-US" sz="1200" dirty="0">
                <a:solidFill>
                  <a:srgbClr val="18142A"/>
                </a:solidFill>
                <a:latin typeface="Inter"/>
              </a:rPr>
              <a:t>Direktyva 2014/</a:t>
            </a:r>
            <a:r>
              <a:rPr lang="en-US" sz="1200" b="1" dirty="0">
                <a:solidFill>
                  <a:srgbClr val="18142A"/>
                </a:solidFill>
                <a:latin typeface="Inter"/>
              </a:rPr>
              <a:t>2</a:t>
            </a:r>
            <a:r>
              <a:rPr lang="lt-LT" sz="1200" b="1" dirty="0">
                <a:solidFill>
                  <a:srgbClr val="18142A"/>
                </a:solidFill>
                <a:latin typeface="Inter"/>
              </a:rPr>
              <a:t>5</a:t>
            </a:r>
            <a:r>
              <a:rPr lang="en-US" sz="1200" dirty="0">
                <a:solidFill>
                  <a:srgbClr val="18142A"/>
                </a:solidFill>
                <a:latin typeface="Inter"/>
              </a:rPr>
              <a:t>/ES</a:t>
            </a:r>
            <a:endParaRPr lang="lt-LT" sz="1200" dirty="0">
              <a:solidFill>
                <a:srgbClr val="18142A"/>
              </a:solidFill>
              <a:latin typeface="Inter"/>
            </a:endParaRPr>
          </a:p>
          <a:p>
            <a:r>
              <a:rPr lang="lt-LT" sz="1200" b="1" dirty="0"/>
              <a:t>Gynybos</a:t>
            </a:r>
            <a:r>
              <a:rPr lang="lt-LT" sz="1200" dirty="0"/>
              <a:t> direktyva – </a:t>
            </a:r>
            <a:r>
              <a:rPr lang="en-US" sz="1200" i="0" dirty="0">
                <a:solidFill>
                  <a:srgbClr val="18142A"/>
                </a:solidFill>
                <a:effectLst/>
                <a:latin typeface="Inter"/>
              </a:rPr>
              <a:t>Direktyva 2009/</a:t>
            </a:r>
            <a:r>
              <a:rPr lang="en-US" sz="1200" b="1" i="0" dirty="0">
                <a:solidFill>
                  <a:srgbClr val="18142A"/>
                </a:solidFill>
                <a:effectLst/>
                <a:latin typeface="Inter"/>
              </a:rPr>
              <a:t>81</a:t>
            </a:r>
            <a:r>
              <a:rPr lang="en-US" sz="1200" i="0" dirty="0">
                <a:solidFill>
                  <a:srgbClr val="18142A"/>
                </a:solidFill>
                <a:effectLst/>
                <a:latin typeface="Inter"/>
              </a:rPr>
              <a:t>/EB</a:t>
            </a:r>
            <a:endParaRPr lang="lt-LT" sz="1200" i="0" dirty="0">
              <a:solidFill>
                <a:srgbClr val="18142A"/>
              </a:solidFill>
              <a:effectLst/>
              <a:latin typeface="Inter"/>
            </a:endParaRPr>
          </a:p>
          <a:p>
            <a:r>
              <a:rPr lang="lt-LT" sz="1200" b="1" dirty="0">
                <a:solidFill>
                  <a:srgbClr val="18142A"/>
                </a:solidFill>
                <a:latin typeface="Inter"/>
              </a:rPr>
              <a:t>Koncesijos</a:t>
            </a:r>
            <a:r>
              <a:rPr lang="lt-LT" sz="1200" dirty="0">
                <a:solidFill>
                  <a:srgbClr val="18142A"/>
                </a:solidFill>
                <a:latin typeface="Inter"/>
              </a:rPr>
              <a:t> direktyva – </a:t>
            </a:r>
            <a:r>
              <a:rPr lang="en-US" sz="1200" dirty="0">
                <a:solidFill>
                  <a:srgbClr val="18142A"/>
                </a:solidFill>
                <a:latin typeface="Inter"/>
              </a:rPr>
              <a:t>Direktyva 2014/</a:t>
            </a:r>
            <a:r>
              <a:rPr lang="en-US" sz="1200" b="1" dirty="0">
                <a:solidFill>
                  <a:srgbClr val="18142A"/>
                </a:solidFill>
                <a:latin typeface="Inter"/>
              </a:rPr>
              <a:t>2</a:t>
            </a:r>
            <a:r>
              <a:rPr lang="lt-LT" sz="1200" b="1" dirty="0">
                <a:solidFill>
                  <a:srgbClr val="18142A"/>
                </a:solidFill>
                <a:latin typeface="Inter"/>
              </a:rPr>
              <a:t>3</a:t>
            </a:r>
            <a:r>
              <a:rPr lang="en-US" sz="1200" dirty="0">
                <a:solidFill>
                  <a:srgbClr val="18142A"/>
                </a:solidFill>
                <a:latin typeface="Inter"/>
              </a:rPr>
              <a:t>/ES</a:t>
            </a:r>
            <a:endParaRPr lang="en-US" sz="1400" dirty="0"/>
          </a:p>
        </p:txBody>
      </p:sp>
      <p:sp>
        <p:nvSpPr>
          <p:cNvPr id="26" name="TextBox 25">
            <a:extLst>
              <a:ext uri="{FF2B5EF4-FFF2-40B4-BE49-F238E27FC236}">
                <a16:creationId xmlns:a16="http://schemas.microsoft.com/office/drawing/2014/main" id="{29F94653-D50A-3D21-CF61-C3E1EE7450D7}"/>
              </a:ext>
            </a:extLst>
          </p:cNvPr>
          <p:cNvSpPr txBox="1"/>
          <p:nvPr/>
        </p:nvSpPr>
        <p:spPr>
          <a:xfrm>
            <a:off x="2309909" y="4172426"/>
            <a:ext cx="3804411" cy="646331"/>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b="1" dirty="0"/>
              <a:t>Įprasta tvarka </a:t>
            </a:r>
            <a:r>
              <a:rPr lang="lt-LT" sz="1200" dirty="0"/>
              <a:t>– standartinis pirkimas</a:t>
            </a:r>
          </a:p>
          <a:p>
            <a:r>
              <a:rPr lang="lt-LT" sz="1200" b="1" dirty="0">
                <a:solidFill>
                  <a:srgbClr val="18142A"/>
                </a:solidFill>
                <a:latin typeface="Inter"/>
              </a:rPr>
              <a:t>Paprastesnis režimas </a:t>
            </a:r>
            <a:r>
              <a:rPr lang="lt-LT" sz="1200" dirty="0">
                <a:solidFill>
                  <a:srgbClr val="18142A"/>
                </a:solidFill>
                <a:latin typeface="Inter"/>
              </a:rPr>
              <a:t>– socialinių ir kitų specialiųjų paslaugų pirkimas iš nurodytųjų VPĮ 2 priede ir PĮ 4 priede</a:t>
            </a:r>
            <a:endParaRPr lang="en-US" sz="1200" dirty="0"/>
          </a:p>
        </p:txBody>
      </p:sp>
      <p:sp>
        <p:nvSpPr>
          <p:cNvPr id="29" name="TextBox 28">
            <a:extLst>
              <a:ext uri="{FF2B5EF4-FFF2-40B4-BE49-F238E27FC236}">
                <a16:creationId xmlns:a16="http://schemas.microsoft.com/office/drawing/2014/main" id="{F29B6C8B-9423-383B-C350-B30D32A9F745}"/>
              </a:ext>
            </a:extLst>
          </p:cNvPr>
          <p:cNvSpPr txBox="1"/>
          <p:nvPr/>
        </p:nvSpPr>
        <p:spPr>
          <a:xfrm>
            <a:off x="1013287" y="3286641"/>
            <a:ext cx="2278717" cy="338554"/>
          </a:xfrm>
          <a:prstGeom prst="rect">
            <a:avLst/>
          </a:prstGeom>
          <a:solidFill>
            <a:schemeClr val="accent4">
              <a:lumMod val="20000"/>
              <a:lumOff val="80000"/>
            </a:schemeClr>
          </a:solidFill>
          <a:ln>
            <a:solidFill>
              <a:schemeClr val="accent4">
                <a:lumMod val="75000"/>
              </a:schemeClr>
            </a:solidFill>
          </a:ln>
        </p:spPr>
        <p:txBody>
          <a:bodyPr wrap="square">
            <a:spAutoFit/>
          </a:bodyPr>
          <a:lstStyle/>
          <a:p>
            <a:r>
              <a:rPr lang="lt-LT" sz="1600" dirty="0"/>
              <a:t>Skelbimo formos tipas</a:t>
            </a:r>
            <a:endParaRPr lang="en-US" sz="1600" dirty="0"/>
          </a:p>
        </p:txBody>
      </p:sp>
      <p:sp>
        <p:nvSpPr>
          <p:cNvPr id="30" name="Stačiakampis: suapvalinti kampai 29">
            <a:extLst>
              <a:ext uri="{FF2B5EF4-FFF2-40B4-BE49-F238E27FC236}">
                <a16:creationId xmlns:a16="http://schemas.microsoft.com/office/drawing/2014/main" id="{787EB0B7-8FDF-1785-56B7-E3CE6D847D60}"/>
              </a:ext>
            </a:extLst>
          </p:cNvPr>
          <p:cNvSpPr/>
          <p:nvPr/>
        </p:nvSpPr>
        <p:spPr>
          <a:xfrm>
            <a:off x="1846778" y="3688953"/>
            <a:ext cx="1011925"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31" name="Stačiakampis: suapvalinti kampai 30">
            <a:extLst>
              <a:ext uri="{FF2B5EF4-FFF2-40B4-BE49-F238E27FC236}">
                <a16:creationId xmlns:a16="http://schemas.microsoft.com/office/drawing/2014/main" id="{3135547B-6005-3607-7BF2-7A365CC91C32}"/>
              </a:ext>
            </a:extLst>
          </p:cNvPr>
          <p:cNvSpPr/>
          <p:nvPr/>
        </p:nvSpPr>
        <p:spPr>
          <a:xfrm>
            <a:off x="2858703" y="3688953"/>
            <a:ext cx="1011925"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33" name="Stačiakampis: suapvalinti kampai 32">
            <a:extLst>
              <a:ext uri="{FF2B5EF4-FFF2-40B4-BE49-F238E27FC236}">
                <a16:creationId xmlns:a16="http://schemas.microsoft.com/office/drawing/2014/main" id="{CC2D3FC7-0F0C-D56D-9F3E-5019BC68D7F0}"/>
              </a:ext>
            </a:extLst>
          </p:cNvPr>
          <p:cNvSpPr/>
          <p:nvPr/>
        </p:nvSpPr>
        <p:spPr>
          <a:xfrm>
            <a:off x="462958" y="3675814"/>
            <a:ext cx="1317853"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cxnSp>
        <p:nvCxnSpPr>
          <p:cNvPr id="35" name="Tiesioji rodyklės jungtis 34">
            <a:extLst>
              <a:ext uri="{FF2B5EF4-FFF2-40B4-BE49-F238E27FC236}">
                <a16:creationId xmlns:a16="http://schemas.microsoft.com/office/drawing/2014/main" id="{DF73AFD3-4726-8E75-256C-9C16AC1D14AF}"/>
              </a:ext>
            </a:extLst>
          </p:cNvPr>
          <p:cNvCxnSpPr>
            <a:cxnSpLocks/>
          </p:cNvCxnSpPr>
          <p:nvPr/>
        </p:nvCxnSpPr>
        <p:spPr>
          <a:xfrm flipV="1">
            <a:off x="952781" y="3953518"/>
            <a:ext cx="11331" cy="20217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1B9F7CEA-8E97-7BBF-7F53-A4EEA906B855}"/>
              </a:ext>
            </a:extLst>
          </p:cNvPr>
          <p:cNvCxnSpPr>
            <a:cxnSpLocks/>
          </p:cNvCxnSpPr>
          <p:nvPr/>
        </p:nvCxnSpPr>
        <p:spPr>
          <a:xfrm flipV="1">
            <a:off x="2074136" y="3953518"/>
            <a:ext cx="8415" cy="10972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Tiesioji rodyklės jungtis 37">
            <a:extLst>
              <a:ext uri="{FF2B5EF4-FFF2-40B4-BE49-F238E27FC236}">
                <a16:creationId xmlns:a16="http://schemas.microsoft.com/office/drawing/2014/main" id="{AAF5CEA7-80EC-C9BA-65CF-6113DB3F3E7F}"/>
              </a:ext>
            </a:extLst>
          </p:cNvPr>
          <p:cNvCxnSpPr>
            <a:cxnSpLocks/>
          </p:cNvCxnSpPr>
          <p:nvPr/>
        </p:nvCxnSpPr>
        <p:spPr>
          <a:xfrm flipV="1">
            <a:off x="3292004" y="3963218"/>
            <a:ext cx="2" cy="2220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7C4DD00-91A6-A406-43F6-C88BB3A973EC}"/>
              </a:ext>
            </a:extLst>
          </p:cNvPr>
          <p:cNvSpPr txBox="1"/>
          <p:nvPr/>
        </p:nvSpPr>
        <p:spPr>
          <a:xfrm>
            <a:off x="6301809" y="1688288"/>
            <a:ext cx="3685640" cy="120032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lt-LT" sz="1200" b="1" dirty="0"/>
              <a:t>Statusas: </a:t>
            </a:r>
          </a:p>
          <a:p>
            <a:r>
              <a:rPr lang="lt-LT" sz="1200" b="1" dirty="0"/>
              <a:t>Projektas</a:t>
            </a:r>
            <a:r>
              <a:rPr lang="lt-LT" sz="1200" dirty="0"/>
              <a:t> (skelbimas pildomas); </a:t>
            </a:r>
          </a:p>
          <a:p>
            <a:r>
              <a:rPr lang="lt-LT" sz="1200" b="1" dirty="0"/>
              <a:t>Galutinis </a:t>
            </a:r>
            <a:r>
              <a:rPr lang="lt-LT" sz="1200" dirty="0"/>
              <a:t>(skelbimas patvirtintas, galima atšaukti ir patikslinti arba išsiųsti skelbti);</a:t>
            </a:r>
          </a:p>
          <a:p>
            <a:r>
              <a:rPr lang="lt-LT" sz="1200" b="1" dirty="0"/>
              <a:t>Laukiama paskelbimo </a:t>
            </a:r>
            <a:r>
              <a:rPr lang="lt-LT" sz="1200" dirty="0"/>
              <a:t>(skelbimas išsiųstas į TED skelbti); </a:t>
            </a:r>
          </a:p>
          <a:p>
            <a:r>
              <a:rPr lang="lt-LT" sz="1200" b="1" dirty="0"/>
              <a:t>Paskelbta </a:t>
            </a:r>
            <a:r>
              <a:rPr lang="lt-LT" sz="1200" dirty="0"/>
              <a:t>(skelbimas paskelbtas)</a:t>
            </a:r>
            <a:endParaRPr lang="en-US" sz="1200" dirty="0"/>
          </a:p>
        </p:txBody>
      </p:sp>
      <p:cxnSp>
        <p:nvCxnSpPr>
          <p:cNvPr id="42" name="Tiesioji rodyklės jungtis 41">
            <a:extLst>
              <a:ext uri="{FF2B5EF4-FFF2-40B4-BE49-F238E27FC236}">
                <a16:creationId xmlns:a16="http://schemas.microsoft.com/office/drawing/2014/main" id="{D4FE7B29-0B1A-A4D8-4F66-40AC03A5B330}"/>
              </a:ext>
            </a:extLst>
          </p:cNvPr>
          <p:cNvCxnSpPr>
            <a:cxnSpLocks/>
          </p:cNvCxnSpPr>
          <p:nvPr/>
        </p:nvCxnSpPr>
        <p:spPr>
          <a:xfrm>
            <a:off x="8194361" y="2914099"/>
            <a:ext cx="0" cy="425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Stačiakampis: suapvalinti kampai 46">
            <a:extLst>
              <a:ext uri="{FF2B5EF4-FFF2-40B4-BE49-F238E27FC236}">
                <a16:creationId xmlns:a16="http://schemas.microsoft.com/office/drawing/2014/main" id="{B84D9FA0-1CF9-DA11-279A-60FD913DC2C2}"/>
              </a:ext>
            </a:extLst>
          </p:cNvPr>
          <p:cNvSpPr/>
          <p:nvPr/>
        </p:nvSpPr>
        <p:spPr>
          <a:xfrm>
            <a:off x="7727219" y="3337827"/>
            <a:ext cx="1011925"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48" name="TextBox 47">
            <a:extLst>
              <a:ext uri="{FF2B5EF4-FFF2-40B4-BE49-F238E27FC236}">
                <a16:creationId xmlns:a16="http://schemas.microsoft.com/office/drawing/2014/main" id="{550718AF-DDF1-4FCB-351C-C994C2E6FD4B}"/>
              </a:ext>
            </a:extLst>
          </p:cNvPr>
          <p:cNvSpPr txBox="1"/>
          <p:nvPr/>
        </p:nvSpPr>
        <p:spPr>
          <a:xfrm>
            <a:off x="9082293" y="4718572"/>
            <a:ext cx="2127088"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Skelbimo pildymo, tikslinimo bei ištrynimo mygtukai</a:t>
            </a:r>
            <a:endParaRPr lang="en-US" sz="1200" b="1" dirty="0">
              <a:solidFill>
                <a:srgbClr val="C00000"/>
              </a:solidFill>
            </a:endParaRPr>
          </a:p>
        </p:txBody>
      </p:sp>
      <p:cxnSp>
        <p:nvCxnSpPr>
          <p:cNvPr id="50" name="Tiesioji rodyklės jungtis 49">
            <a:extLst>
              <a:ext uri="{FF2B5EF4-FFF2-40B4-BE49-F238E27FC236}">
                <a16:creationId xmlns:a16="http://schemas.microsoft.com/office/drawing/2014/main" id="{97ECA334-ACCB-3D6D-19CE-7093CB14E4FC}"/>
              </a:ext>
            </a:extLst>
          </p:cNvPr>
          <p:cNvCxnSpPr>
            <a:cxnSpLocks/>
            <a:endCxn id="69" idx="2"/>
          </p:cNvCxnSpPr>
          <p:nvPr/>
        </p:nvCxnSpPr>
        <p:spPr>
          <a:xfrm flipV="1">
            <a:off x="10717117" y="3961761"/>
            <a:ext cx="297183" cy="7550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0007AE1-82C4-80A2-6F08-ED0EC7F5C569}"/>
              </a:ext>
            </a:extLst>
          </p:cNvPr>
          <p:cNvSpPr txBox="1"/>
          <p:nvPr/>
        </p:nvSpPr>
        <p:spPr>
          <a:xfrm>
            <a:off x="6150444" y="5044889"/>
            <a:ext cx="2356237" cy="830997"/>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Jei naujoje CVP IS buvo paskelbtas išankstinis skelbimas, susijęs su šiuo pirkimu, prieš pradedant pildyti skelbimą, reikia susieti</a:t>
            </a:r>
            <a:endParaRPr lang="en-US" sz="1200" b="1" dirty="0">
              <a:solidFill>
                <a:srgbClr val="C00000"/>
              </a:solidFill>
            </a:endParaRPr>
          </a:p>
        </p:txBody>
      </p:sp>
      <p:cxnSp>
        <p:nvCxnSpPr>
          <p:cNvPr id="53" name="Tiesioji rodyklės jungtis 52">
            <a:extLst>
              <a:ext uri="{FF2B5EF4-FFF2-40B4-BE49-F238E27FC236}">
                <a16:creationId xmlns:a16="http://schemas.microsoft.com/office/drawing/2014/main" id="{80B33C91-0BFF-6140-19FC-7BB8ABCC7602}"/>
              </a:ext>
            </a:extLst>
          </p:cNvPr>
          <p:cNvCxnSpPr>
            <a:cxnSpLocks/>
          </p:cNvCxnSpPr>
          <p:nvPr/>
        </p:nvCxnSpPr>
        <p:spPr>
          <a:xfrm flipV="1">
            <a:off x="7217159" y="4585684"/>
            <a:ext cx="0" cy="4121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59CB7AA-427A-EB40-40B1-FA54D3CC70A2}"/>
              </a:ext>
            </a:extLst>
          </p:cNvPr>
          <p:cNvSpPr txBox="1"/>
          <p:nvPr/>
        </p:nvSpPr>
        <p:spPr>
          <a:xfrm>
            <a:off x="4439238" y="2942413"/>
            <a:ext cx="1862571" cy="27699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Skelbimo pildymo data</a:t>
            </a:r>
            <a:endParaRPr lang="en-US" sz="1200" b="1" dirty="0">
              <a:solidFill>
                <a:srgbClr val="C00000"/>
              </a:solidFill>
            </a:endParaRPr>
          </a:p>
        </p:txBody>
      </p:sp>
      <p:sp>
        <p:nvSpPr>
          <p:cNvPr id="56" name="TextBox 55">
            <a:extLst>
              <a:ext uri="{FF2B5EF4-FFF2-40B4-BE49-F238E27FC236}">
                <a16:creationId xmlns:a16="http://schemas.microsoft.com/office/drawing/2014/main" id="{6C72B833-8FB8-5CE8-0B92-F938E7C40107}"/>
              </a:ext>
            </a:extLst>
          </p:cNvPr>
          <p:cNvSpPr txBox="1"/>
          <p:nvPr/>
        </p:nvSpPr>
        <p:spPr>
          <a:xfrm>
            <a:off x="8821664" y="2920443"/>
            <a:ext cx="1860050"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Paskelbimo data atsiranda paskelbus TED ar CVP IS</a:t>
            </a:r>
            <a:endParaRPr lang="en-US" sz="1200" b="1" dirty="0">
              <a:solidFill>
                <a:srgbClr val="C00000"/>
              </a:solidFill>
            </a:endParaRPr>
          </a:p>
        </p:txBody>
      </p:sp>
      <p:sp>
        <p:nvSpPr>
          <p:cNvPr id="63" name="TextBox 62">
            <a:extLst>
              <a:ext uri="{FF2B5EF4-FFF2-40B4-BE49-F238E27FC236}">
                <a16:creationId xmlns:a16="http://schemas.microsoft.com/office/drawing/2014/main" id="{FFD4AD84-B67F-8D55-629F-BE21B12584ED}"/>
              </a:ext>
            </a:extLst>
          </p:cNvPr>
          <p:cNvSpPr txBox="1"/>
          <p:nvPr/>
        </p:nvSpPr>
        <p:spPr>
          <a:xfrm>
            <a:off x="7797654" y="6154305"/>
            <a:ext cx="2743200" cy="369332"/>
          </a:xfrm>
          <a:prstGeom prst="rect">
            <a:avLst/>
          </a:prstGeom>
          <a:solidFill>
            <a:schemeClr val="accent2">
              <a:lumMod val="20000"/>
              <a:lumOff val="80000"/>
            </a:schemeClr>
          </a:solidFill>
          <a:ln w="28575">
            <a:solidFill>
              <a:srgbClr val="C00000"/>
            </a:solidFill>
          </a:ln>
        </p:spPr>
        <p:txBody>
          <a:bodyPr wrap="square">
            <a:spAutoFit/>
          </a:bodyPr>
          <a:lstStyle/>
          <a:p>
            <a:r>
              <a:rPr lang="lt-LT" dirty="0">
                <a:solidFill>
                  <a:srgbClr val="C00000"/>
                </a:solidFill>
              </a:rPr>
              <a:t>Skelbimo sukūrimo pradžia</a:t>
            </a:r>
            <a:endParaRPr lang="en-US" dirty="0">
              <a:solidFill>
                <a:srgbClr val="C00000"/>
              </a:solidFill>
            </a:endParaRPr>
          </a:p>
        </p:txBody>
      </p:sp>
      <p:cxnSp>
        <p:nvCxnSpPr>
          <p:cNvPr id="64" name="Tiesioji rodyklės jungtis 63">
            <a:extLst>
              <a:ext uri="{FF2B5EF4-FFF2-40B4-BE49-F238E27FC236}">
                <a16:creationId xmlns:a16="http://schemas.microsoft.com/office/drawing/2014/main" id="{A330DA52-2425-22D1-3299-CB30E7937CF6}"/>
              </a:ext>
            </a:extLst>
          </p:cNvPr>
          <p:cNvCxnSpPr>
            <a:cxnSpLocks/>
          </p:cNvCxnSpPr>
          <p:nvPr/>
        </p:nvCxnSpPr>
        <p:spPr>
          <a:xfrm flipV="1">
            <a:off x="8971021" y="4646906"/>
            <a:ext cx="0" cy="14756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7" name="Stačiakampis: suapvalinti kampai 66">
            <a:extLst>
              <a:ext uri="{FF2B5EF4-FFF2-40B4-BE49-F238E27FC236}">
                <a16:creationId xmlns:a16="http://schemas.microsoft.com/office/drawing/2014/main" id="{781BB7E9-E759-C6C8-2E17-DA218A524F7E}"/>
              </a:ext>
            </a:extLst>
          </p:cNvPr>
          <p:cNvSpPr/>
          <p:nvPr/>
        </p:nvSpPr>
        <p:spPr>
          <a:xfrm>
            <a:off x="4761682" y="3675814"/>
            <a:ext cx="1619870"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cxnSp>
        <p:nvCxnSpPr>
          <p:cNvPr id="68" name="Tiesioji rodyklės jungtis 67">
            <a:extLst>
              <a:ext uri="{FF2B5EF4-FFF2-40B4-BE49-F238E27FC236}">
                <a16:creationId xmlns:a16="http://schemas.microsoft.com/office/drawing/2014/main" id="{9DC19B72-6EC4-2493-D44E-75C04EBEAE10}"/>
              </a:ext>
            </a:extLst>
          </p:cNvPr>
          <p:cNvCxnSpPr>
            <a:cxnSpLocks/>
          </p:cNvCxnSpPr>
          <p:nvPr/>
        </p:nvCxnSpPr>
        <p:spPr>
          <a:xfrm>
            <a:off x="5836171" y="3219412"/>
            <a:ext cx="0" cy="425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Stačiakampis: suapvalinti kampai 68">
            <a:extLst>
              <a:ext uri="{FF2B5EF4-FFF2-40B4-BE49-F238E27FC236}">
                <a16:creationId xmlns:a16="http://schemas.microsoft.com/office/drawing/2014/main" id="{ACB375FF-FA70-7FB6-0E17-7EA5C7719FA1}"/>
              </a:ext>
            </a:extLst>
          </p:cNvPr>
          <p:cNvSpPr/>
          <p:nvPr/>
        </p:nvSpPr>
        <p:spPr>
          <a:xfrm>
            <a:off x="10508337" y="3684057"/>
            <a:ext cx="1011925"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pic>
        <p:nvPicPr>
          <p:cNvPr id="3" name="Paveikslėlis 2">
            <a:extLst>
              <a:ext uri="{FF2B5EF4-FFF2-40B4-BE49-F238E27FC236}">
                <a16:creationId xmlns:a16="http://schemas.microsoft.com/office/drawing/2014/main" id="{3EE45F58-E327-DDAB-36C0-79D6B2C846E5}"/>
              </a:ext>
            </a:extLst>
          </p:cNvPr>
          <p:cNvPicPr>
            <a:picLocks noChangeAspect="1"/>
          </p:cNvPicPr>
          <p:nvPr/>
        </p:nvPicPr>
        <p:blipFill>
          <a:blip r:embed="rId4"/>
          <a:stretch>
            <a:fillRect/>
          </a:stretch>
        </p:blipFill>
        <p:spPr>
          <a:xfrm>
            <a:off x="11159277" y="4110714"/>
            <a:ext cx="604943" cy="316540"/>
          </a:xfrm>
          <a:prstGeom prst="rect">
            <a:avLst/>
          </a:prstGeom>
        </p:spPr>
      </p:pic>
      <p:sp>
        <p:nvSpPr>
          <p:cNvPr id="6" name="Stačiakampis: suapvalinti kampai 5">
            <a:extLst>
              <a:ext uri="{FF2B5EF4-FFF2-40B4-BE49-F238E27FC236}">
                <a16:creationId xmlns:a16="http://schemas.microsoft.com/office/drawing/2014/main" id="{593778BD-DF4D-C726-F99C-A7828F4633B5}"/>
              </a:ext>
            </a:extLst>
          </p:cNvPr>
          <p:cNvSpPr/>
          <p:nvPr/>
        </p:nvSpPr>
        <p:spPr>
          <a:xfrm>
            <a:off x="11051734" y="4092430"/>
            <a:ext cx="669821" cy="277704"/>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endParaRPr>
          </a:p>
        </p:txBody>
      </p:sp>
      <p:sp>
        <p:nvSpPr>
          <p:cNvPr id="9" name="TextBox 8">
            <a:extLst>
              <a:ext uri="{FF2B5EF4-FFF2-40B4-BE49-F238E27FC236}">
                <a16:creationId xmlns:a16="http://schemas.microsoft.com/office/drawing/2014/main" id="{1E31C2A4-4E53-BEFE-2382-C991816C8379}"/>
              </a:ext>
            </a:extLst>
          </p:cNvPr>
          <p:cNvSpPr txBox="1"/>
          <p:nvPr/>
        </p:nvSpPr>
        <p:spPr>
          <a:xfrm>
            <a:off x="9511057" y="5219336"/>
            <a:ext cx="2470286" cy="830997"/>
          </a:xfrm>
          <a:prstGeom prst="rect">
            <a:avLst/>
          </a:prstGeom>
          <a:solidFill>
            <a:schemeClr val="accent4">
              <a:lumMod val="20000"/>
              <a:lumOff val="80000"/>
            </a:schemeClr>
          </a:solidFill>
          <a:ln>
            <a:solidFill>
              <a:schemeClr val="accent4">
                <a:lumMod val="75000"/>
              </a:schemeClr>
            </a:solidFill>
          </a:ln>
        </p:spPr>
        <p:txBody>
          <a:bodyPr wrap="square">
            <a:spAutoFit/>
          </a:bodyPr>
          <a:lstStyle/>
          <a:p>
            <a:r>
              <a:rPr lang="lt-LT" sz="1200" dirty="0"/>
              <a:t>Skelbimo </a:t>
            </a:r>
            <a:r>
              <a:rPr lang="lt-LT" sz="1200" b="1" dirty="0">
                <a:solidFill>
                  <a:srgbClr val="C00000"/>
                </a:solidFill>
              </a:rPr>
              <a:t>paskelbimo</a:t>
            </a:r>
            <a:r>
              <a:rPr lang="lt-LT" sz="1200" dirty="0"/>
              <a:t> mygtukas bei </a:t>
            </a:r>
            <a:r>
              <a:rPr lang="lt-LT" sz="1200" b="1" dirty="0">
                <a:solidFill>
                  <a:srgbClr val="C00000"/>
                </a:solidFill>
              </a:rPr>
              <a:t>atšaukimo</a:t>
            </a:r>
            <a:r>
              <a:rPr lang="lt-LT" sz="1200" dirty="0"/>
              <a:t> iki paskelbimo mygtukas, atsirandantys po skelbimo sėkmingo patvirtinimo</a:t>
            </a:r>
            <a:endParaRPr lang="en-US" sz="1200" dirty="0"/>
          </a:p>
        </p:txBody>
      </p:sp>
      <p:cxnSp>
        <p:nvCxnSpPr>
          <p:cNvPr id="24" name="Tiesioji rodyklės jungtis 23">
            <a:extLst>
              <a:ext uri="{FF2B5EF4-FFF2-40B4-BE49-F238E27FC236}">
                <a16:creationId xmlns:a16="http://schemas.microsoft.com/office/drawing/2014/main" id="{65051899-1C67-458F-B745-689C4F2F299F}"/>
              </a:ext>
            </a:extLst>
          </p:cNvPr>
          <p:cNvCxnSpPr>
            <a:cxnSpLocks/>
          </p:cNvCxnSpPr>
          <p:nvPr/>
        </p:nvCxnSpPr>
        <p:spPr>
          <a:xfrm flipH="1" flipV="1">
            <a:off x="11320652" y="4347818"/>
            <a:ext cx="18629" cy="9840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Skaidrės numerio vietos rezervavimo ženklas 4">
            <a:extLst>
              <a:ext uri="{FF2B5EF4-FFF2-40B4-BE49-F238E27FC236}">
                <a16:creationId xmlns:a16="http://schemas.microsoft.com/office/drawing/2014/main" id="{9BDB6C35-D705-5C5A-8B7C-CF95390D596B}"/>
              </a:ext>
            </a:extLst>
          </p:cNvPr>
          <p:cNvSpPr>
            <a:spLocks noGrp="1"/>
          </p:cNvSpPr>
          <p:nvPr>
            <p:ph type="sldNum" sz="quarter" idx="12"/>
          </p:nvPr>
        </p:nvSpPr>
        <p:spPr>
          <a:xfrm>
            <a:off x="9169254" y="6384540"/>
            <a:ext cx="2743200" cy="365125"/>
          </a:xfrm>
        </p:spPr>
        <p:txBody>
          <a:bodyPr/>
          <a:lstStyle/>
          <a:p>
            <a:fld id="{49EC5416-78B8-4F37-B286-A40543F63F6D}" type="slidenum">
              <a:rPr lang="en-US" smtClean="0"/>
              <a:pPr/>
              <a:t>5</a:t>
            </a:fld>
            <a:endParaRPr lang="en-US" dirty="0"/>
          </a:p>
        </p:txBody>
      </p:sp>
      <p:sp>
        <p:nvSpPr>
          <p:cNvPr id="19" name="Stačiakampis 18">
            <a:extLst>
              <a:ext uri="{FF2B5EF4-FFF2-40B4-BE49-F238E27FC236}">
                <a16:creationId xmlns:a16="http://schemas.microsoft.com/office/drawing/2014/main" id="{57B23377-743B-68D5-2E45-F0A7059F8852}"/>
              </a:ext>
            </a:extLst>
          </p:cNvPr>
          <p:cNvSpPr/>
          <p:nvPr/>
        </p:nvSpPr>
        <p:spPr>
          <a:xfrm>
            <a:off x="1013288" y="1816812"/>
            <a:ext cx="1674828" cy="321465"/>
          </a:xfrm>
          <a:prstGeom prst="rect">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Tiesioji rodyklės jungtis 26">
            <a:extLst>
              <a:ext uri="{FF2B5EF4-FFF2-40B4-BE49-F238E27FC236}">
                <a16:creationId xmlns:a16="http://schemas.microsoft.com/office/drawing/2014/main" id="{98493862-D014-D688-C34D-3580CF5EA4EE}"/>
              </a:ext>
            </a:extLst>
          </p:cNvPr>
          <p:cNvCxnSpPr>
            <a:cxnSpLocks/>
          </p:cNvCxnSpPr>
          <p:nvPr/>
        </p:nvCxnSpPr>
        <p:spPr>
          <a:xfrm>
            <a:off x="9664184" y="3382108"/>
            <a:ext cx="0" cy="2596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Stačiakampis 36">
            <a:extLst>
              <a:ext uri="{FF2B5EF4-FFF2-40B4-BE49-F238E27FC236}">
                <a16:creationId xmlns:a16="http://schemas.microsoft.com/office/drawing/2014/main" id="{320EDA8F-192C-C82D-9D6A-35F4FCF3BD7E}"/>
              </a:ext>
            </a:extLst>
          </p:cNvPr>
          <p:cNvSpPr/>
          <p:nvPr/>
        </p:nvSpPr>
        <p:spPr>
          <a:xfrm>
            <a:off x="8426614" y="4153449"/>
            <a:ext cx="2173595" cy="49345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 name="Tiesioji rodyklės jungtis 1">
            <a:extLst>
              <a:ext uri="{FF2B5EF4-FFF2-40B4-BE49-F238E27FC236}">
                <a16:creationId xmlns:a16="http://schemas.microsoft.com/office/drawing/2014/main" id="{7C9EEBFC-92CC-B733-1C71-CBE5DE2D9FF8}"/>
              </a:ext>
            </a:extLst>
          </p:cNvPr>
          <p:cNvCxnSpPr>
            <a:cxnSpLocks/>
          </p:cNvCxnSpPr>
          <p:nvPr/>
        </p:nvCxnSpPr>
        <p:spPr>
          <a:xfrm flipH="1" flipV="1">
            <a:off x="11555605" y="4331392"/>
            <a:ext cx="38921" cy="12400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679C5F-029C-7E69-7CE0-E0CAA055F34F}"/>
              </a:ext>
            </a:extLst>
          </p:cNvPr>
          <p:cNvSpPr txBox="1"/>
          <p:nvPr/>
        </p:nvSpPr>
        <p:spPr>
          <a:xfrm>
            <a:off x="669624" y="1443933"/>
            <a:ext cx="2966041" cy="27699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lt-LT" sz="1200" dirty="0"/>
              <a:t>Pirkimo pavadinimas iš Pirkimo informacijos</a:t>
            </a:r>
            <a:endParaRPr lang="en-US" sz="1200" b="1" dirty="0">
              <a:solidFill>
                <a:srgbClr val="C00000"/>
              </a:solidFill>
            </a:endParaRPr>
          </a:p>
        </p:txBody>
      </p:sp>
      <p:cxnSp>
        <p:nvCxnSpPr>
          <p:cNvPr id="32" name="Tiesioji rodyklės jungtis 31">
            <a:extLst>
              <a:ext uri="{FF2B5EF4-FFF2-40B4-BE49-F238E27FC236}">
                <a16:creationId xmlns:a16="http://schemas.microsoft.com/office/drawing/2014/main" id="{1E93783D-79CB-956C-7A0C-40DFCB33A581}"/>
              </a:ext>
            </a:extLst>
          </p:cNvPr>
          <p:cNvCxnSpPr/>
          <p:nvPr/>
        </p:nvCxnSpPr>
        <p:spPr>
          <a:xfrm>
            <a:off x="1919383" y="1726314"/>
            <a:ext cx="0" cy="1221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51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821881" y="240908"/>
            <a:ext cx="10201434" cy="519488"/>
          </a:xfrm>
        </p:spPr>
        <p:txBody>
          <a:bodyPr>
            <a:noAutofit/>
          </a:bodyPr>
          <a:lstStyle/>
          <a:p>
            <a:pPr algn="ctr"/>
            <a:r>
              <a:rPr lang="lt-LT" sz="2800" b="1" dirty="0"/>
              <a:t>Skelbimo formos pasirinkimas</a:t>
            </a:r>
            <a:endParaRPr lang="en-US" sz="2800" b="1" dirty="0"/>
          </a:p>
        </p:txBody>
      </p:sp>
      <p:pic>
        <p:nvPicPr>
          <p:cNvPr id="5" name="Paveikslėlis 4">
            <a:extLst>
              <a:ext uri="{FF2B5EF4-FFF2-40B4-BE49-F238E27FC236}">
                <a16:creationId xmlns:a16="http://schemas.microsoft.com/office/drawing/2014/main" id="{43BE66E2-8C65-39B7-59BB-A085A13713AE}"/>
              </a:ext>
            </a:extLst>
          </p:cNvPr>
          <p:cNvPicPr>
            <a:picLocks noChangeAspect="1"/>
          </p:cNvPicPr>
          <p:nvPr/>
        </p:nvPicPr>
        <p:blipFill>
          <a:blip r:embed="rId3"/>
          <a:stretch>
            <a:fillRect/>
          </a:stretch>
        </p:blipFill>
        <p:spPr>
          <a:xfrm>
            <a:off x="5263698" y="771808"/>
            <a:ext cx="4719415" cy="529571"/>
          </a:xfrm>
          <a:prstGeom prst="rect">
            <a:avLst/>
          </a:prstGeom>
        </p:spPr>
      </p:pic>
      <p:sp>
        <p:nvSpPr>
          <p:cNvPr id="8" name="Arrow: Right 19">
            <a:extLst>
              <a:ext uri="{FF2B5EF4-FFF2-40B4-BE49-F238E27FC236}">
                <a16:creationId xmlns:a16="http://schemas.microsoft.com/office/drawing/2014/main" id="{DD85CB51-94D0-DC77-2FB1-7EF01F14FF38}"/>
              </a:ext>
            </a:extLst>
          </p:cNvPr>
          <p:cNvSpPr/>
          <p:nvPr/>
        </p:nvSpPr>
        <p:spPr>
          <a:xfrm rot="10800000">
            <a:off x="6014977" y="3521597"/>
            <a:ext cx="2529840" cy="274899"/>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pic>
        <p:nvPicPr>
          <p:cNvPr id="9" name="Paveikslėlis 8">
            <a:extLst>
              <a:ext uri="{FF2B5EF4-FFF2-40B4-BE49-F238E27FC236}">
                <a16:creationId xmlns:a16="http://schemas.microsoft.com/office/drawing/2014/main" id="{16EC9587-1123-9DB5-DD12-F6F134CAB2D9}"/>
              </a:ext>
            </a:extLst>
          </p:cNvPr>
          <p:cNvPicPr>
            <a:picLocks noChangeAspect="1"/>
          </p:cNvPicPr>
          <p:nvPr/>
        </p:nvPicPr>
        <p:blipFill>
          <a:blip r:embed="rId4"/>
          <a:stretch>
            <a:fillRect/>
          </a:stretch>
        </p:blipFill>
        <p:spPr>
          <a:xfrm>
            <a:off x="1901026" y="1348618"/>
            <a:ext cx="8065285" cy="3434603"/>
          </a:xfrm>
          <a:prstGeom prst="rect">
            <a:avLst/>
          </a:prstGeom>
        </p:spPr>
      </p:pic>
      <p:sp>
        <p:nvSpPr>
          <p:cNvPr id="11" name="Arrow: Right 19">
            <a:extLst>
              <a:ext uri="{FF2B5EF4-FFF2-40B4-BE49-F238E27FC236}">
                <a16:creationId xmlns:a16="http://schemas.microsoft.com/office/drawing/2014/main" id="{B2EC1822-5C3C-BDB4-EBB9-9B406EF9257E}"/>
              </a:ext>
            </a:extLst>
          </p:cNvPr>
          <p:cNvSpPr/>
          <p:nvPr/>
        </p:nvSpPr>
        <p:spPr>
          <a:xfrm rot="10800000">
            <a:off x="5746160" y="2572977"/>
            <a:ext cx="2529840" cy="338553"/>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sp>
        <p:nvSpPr>
          <p:cNvPr id="12" name="TextBox 11">
            <a:extLst>
              <a:ext uri="{FF2B5EF4-FFF2-40B4-BE49-F238E27FC236}">
                <a16:creationId xmlns:a16="http://schemas.microsoft.com/office/drawing/2014/main" id="{D205F019-8384-9935-EE83-082F12B7AFD4}"/>
              </a:ext>
            </a:extLst>
          </p:cNvPr>
          <p:cNvSpPr txBox="1"/>
          <p:nvPr/>
        </p:nvSpPr>
        <p:spPr>
          <a:xfrm flipH="1">
            <a:off x="5937571" y="2577074"/>
            <a:ext cx="2553791" cy="307777"/>
          </a:xfrm>
          <a:prstGeom prst="rect">
            <a:avLst/>
          </a:prstGeom>
          <a:noFill/>
        </p:spPr>
        <p:txBody>
          <a:bodyPr wrap="square" rtlCol="0">
            <a:spAutoFit/>
          </a:bodyPr>
          <a:lstStyle/>
          <a:p>
            <a:r>
              <a:rPr lang="lt-LT" sz="1400" b="1" dirty="0">
                <a:solidFill>
                  <a:srgbClr val="FF0000"/>
                </a:solidFill>
              </a:rPr>
              <a:t>Tarptautinis pirkimas (naujas)</a:t>
            </a:r>
            <a:endParaRPr lang="en-US" sz="1400" b="1" dirty="0">
              <a:solidFill>
                <a:srgbClr val="FF0000"/>
              </a:solidFill>
            </a:endParaRPr>
          </a:p>
        </p:txBody>
      </p:sp>
      <p:sp>
        <p:nvSpPr>
          <p:cNvPr id="18" name="Oval 3">
            <a:extLst>
              <a:ext uri="{FF2B5EF4-FFF2-40B4-BE49-F238E27FC236}">
                <a16:creationId xmlns:a16="http://schemas.microsoft.com/office/drawing/2014/main" id="{8BFAE1D0-C1B3-66CF-811F-D323CED4A977}"/>
              </a:ext>
            </a:extLst>
          </p:cNvPr>
          <p:cNvSpPr/>
          <p:nvPr/>
        </p:nvSpPr>
        <p:spPr>
          <a:xfrm>
            <a:off x="1342747" y="8611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sp>
        <p:nvSpPr>
          <p:cNvPr id="20" name="Oval 5">
            <a:extLst>
              <a:ext uri="{FF2B5EF4-FFF2-40B4-BE49-F238E27FC236}">
                <a16:creationId xmlns:a16="http://schemas.microsoft.com/office/drawing/2014/main" id="{6069FF46-ECC1-7446-06C2-404635AD6E10}"/>
              </a:ext>
            </a:extLst>
          </p:cNvPr>
          <p:cNvSpPr/>
          <p:nvPr/>
        </p:nvSpPr>
        <p:spPr>
          <a:xfrm>
            <a:off x="1342747" y="17990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3</a:t>
            </a:r>
          </a:p>
        </p:txBody>
      </p:sp>
      <p:sp>
        <p:nvSpPr>
          <p:cNvPr id="21" name="Oval 6">
            <a:extLst>
              <a:ext uri="{FF2B5EF4-FFF2-40B4-BE49-F238E27FC236}">
                <a16:creationId xmlns:a16="http://schemas.microsoft.com/office/drawing/2014/main" id="{A03EBCB8-B62F-1D25-6B67-766D5226FA1C}"/>
              </a:ext>
            </a:extLst>
          </p:cNvPr>
          <p:cNvSpPr/>
          <p:nvPr/>
        </p:nvSpPr>
        <p:spPr>
          <a:xfrm>
            <a:off x="10118717" y="42506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solidFill>
                  <a:schemeClr val="tx1"/>
                </a:solidFill>
              </a:rPr>
              <a:t>4</a:t>
            </a:r>
            <a:endParaRPr lang="en-GB" dirty="0">
              <a:solidFill>
                <a:schemeClr val="tx1"/>
              </a:solidFill>
            </a:endParaRPr>
          </a:p>
        </p:txBody>
      </p:sp>
      <p:sp>
        <p:nvSpPr>
          <p:cNvPr id="6" name="Oval 4">
            <a:extLst>
              <a:ext uri="{FF2B5EF4-FFF2-40B4-BE49-F238E27FC236}">
                <a16:creationId xmlns:a16="http://schemas.microsoft.com/office/drawing/2014/main" id="{27773F83-39F0-BEFF-DB0E-BD5DABDA73A7}"/>
              </a:ext>
            </a:extLst>
          </p:cNvPr>
          <p:cNvSpPr/>
          <p:nvPr/>
        </p:nvSpPr>
        <p:spPr>
          <a:xfrm>
            <a:off x="10118717" y="8445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2</a:t>
            </a:r>
          </a:p>
        </p:txBody>
      </p:sp>
      <p:sp>
        <p:nvSpPr>
          <p:cNvPr id="14" name="TextBox 13">
            <a:extLst>
              <a:ext uri="{FF2B5EF4-FFF2-40B4-BE49-F238E27FC236}">
                <a16:creationId xmlns:a16="http://schemas.microsoft.com/office/drawing/2014/main" id="{72633378-AB58-DFB4-7F48-8BDD377A83E7}"/>
              </a:ext>
            </a:extLst>
          </p:cNvPr>
          <p:cNvSpPr txBox="1"/>
          <p:nvPr/>
        </p:nvSpPr>
        <p:spPr>
          <a:xfrm>
            <a:off x="1902854" y="3372396"/>
            <a:ext cx="8039488" cy="83099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dirty="0"/>
              <a:t>Priklausomai nuo pasirinktos Direktyvos bei pirkimo objekto atitinkamai bus suformuoti kitokie formų pasirinkimai, pavyzdžiui, vykdant </a:t>
            </a:r>
            <a:r>
              <a:rPr lang="lt-LT" sz="1600" b="1" dirty="0"/>
              <a:t>naują tarptautinį socialinių  paslaugų </a:t>
            </a:r>
            <a:r>
              <a:rPr lang="lt-LT" sz="1600" dirty="0"/>
              <a:t>pirkimą, vienas iš Skelbimo apie pirkimą pasirinkimų bus „Paprastesnis režimas“:</a:t>
            </a:r>
            <a:endParaRPr lang="en-US" sz="1600" dirty="0"/>
          </a:p>
        </p:txBody>
      </p:sp>
      <p:pic>
        <p:nvPicPr>
          <p:cNvPr id="26" name="Paveikslėlis 25">
            <a:extLst>
              <a:ext uri="{FF2B5EF4-FFF2-40B4-BE49-F238E27FC236}">
                <a16:creationId xmlns:a16="http://schemas.microsoft.com/office/drawing/2014/main" id="{321DB811-F548-16AA-83EE-6ED587E7B766}"/>
              </a:ext>
            </a:extLst>
          </p:cNvPr>
          <p:cNvPicPr>
            <a:picLocks noChangeAspect="1"/>
          </p:cNvPicPr>
          <p:nvPr/>
        </p:nvPicPr>
        <p:blipFill>
          <a:blip r:embed="rId5"/>
          <a:stretch>
            <a:fillRect/>
          </a:stretch>
        </p:blipFill>
        <p:spPr>
          <a:xfrm>
            <a:off x="1917828" y="4279195"/>
            <a:ext cx="4755446" cy="1277948"/>
          </a:xfrm>
          <a:prstGeom prst="rect">
            <a:avLst/>
          </a:prstGeom>
        </p:spPr>
      </p:pic>
      <p:sp>
        <p:nvSpPr>
          <p:cNvPr id="30" name="Arrow: Right 19">
            <a:extLst>
              <a:ext uri="{FF2B5EF4-FFF2-40B4-BE49-F238E27FC236}">
                <a16:creationId xmlns:a16="http://schemas.microsoft.com/office/drawing/2014/main" id="{EA030D0F-72F3-866D-89E3-69573EDBE69F}"/>
              </a:ext>
            </a:extLst>
          </p:cNvPr>
          <p:cNvSpPr/>
          <p:nvPr/>
        </p:nvSpPr>
        <p:spPr>
          <a:xfrm rot="10800000">
            <a:off x="5911948" y="4994812"/>
            <a:ext cx="3519284" cy="338553"/>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sp>
        <p:nvSpPr>
          <p:cNvPr id="31" name="Arrow: Right 19">
            <a:extLst>
              <a:ext uri="{FF2B5EF4-FFF2-40B4-BE49-F238E27FC236}">
                <a16:creationId xmlns:a16="http://schemas.microsoft.com/office/drawing/2014/main" id="{967100E6-67CC-AA80-5983-12DF93675776}"/>
              </a:ext>
            </a:extLst>
          </p:cNvPr>
          <p:cNvSpPr/>
          <p:nvPr/>
        </p:nvSpPr>
        <p:spPr>
          <a:xfrm rot="10800000">
            <a:off x="5461952" y="4465460"/>
            <a:ext cx="3519284" cy="338553"/>
          </a:xfrm>
          <a:prstGeom prst="rightArrow">
            <a:avLst/>
          </a:prstGeom>
          <a:solidFill>
            <a:srgbClr val="FFFF00"/>
          </a:solidFill>
          <a:ln w="19050" cap="flat" cmpd="sng" algn="ctr">
            <a:solidFill>
              <a:srgbClr val="15608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defRPr>
            </a:lvl1pPr>
            <a:lvl2pPr marL="457200" algn="l" defTabSz="914400" rtl="0" eaLnBrk="1" latinLnBrk="0" hangingPunct="1">
              <a:defRPr sz="1800" kern="1200">
                <a:solidFill>
                  <a:sysClr val="window" lastClr="FFFFFF"/>
                </a:solidFill>
                <a:latin typeface="Aptos" panose="02110004020202020204"/>
              </a:defRPr>
            </a:lvl2pPr>
            <a:lvl3pPr marL="914400" algn="l" defTabSz="914400" rtl="0" eaLnBrk="1" latinLnBrk="0" hangingPunct="1">
              <a:defRPr sz="1800" kern="1200">
                <a:solidFill>
                  <a:sysClr val="window" lastClr="FFFFFF"/>
                </a:solidFill>
                <a:latin typeface="Aptos" panose="02110004020202020204"/>
              </a:defRPr>
            </a:lvl3pPr>
            <a:lvl4pPr marL="1371600" algn="l" defTabSz="914400" rtl="0" eaLnBrk="1" latinLnBrk="0" hangingPunct="1">
              <a:defRPr sz="1800" kern="1200">
                <a:solidFill>
                  <a:sysClr val="window" lastClr="FFFFFF"/>
                </a:solidFill>
                <a:latin typeface="Aptos" panose="02110004020202020204"/>
              </a:defRPr>
            </a:lvl4pPr>
            <a:lvl5pPr marL="1828800" algn="l" defTabSz="914400" rtl="0" eaLnBrk="1" latinLnBrk="0" hangingPunct="1">
              <a:defRPr sz="1800" kern="1200">
                <a:solidFill>
                  <a:sysClr val="window" lastClr="FFFFFF"/>
                </a:solidFill>
                <a:latin typeface="Aptos" panose="02110004020202020204"/>
              </a:defRPr>
            </a:lvl5pPr>
            <a:lvl6pPr marL="2286000" algn="l" defTabSz="914400" rtl="0" eaLnBrk="1" latinLnBrk="0" hangingPunct="1">
              <a:defRPr sz="1800" kern="1200">
                <a:solidFill>
                  <a:sysClr val="window" lastClr="FFFFFF"/>
                </a:solidFill>
                <a:latin typeface="Aptos" panose="02110004020202020204"/>
              </a:defRPr>
            </a:lvl6pPr>
            <a:lvl7pPr marL="2743200" algn="l" defTabSz="914400" rtl="0" eaLnBrk="1" latinLnBrk="0" hangingPunct="1">
              <a:defRPr sz="1800" kern="1200">
                <a:solidFill>
                  <a:sysClr val="window" lastClr="FFFFFF"/>
                </a:solidFill>
                <a:latin typeface="Aptos" panose="02110004020202020204"/>
              </a:defRPr>
            </a:lvl7pPr>
            <a:lvl8pPr marL="3200400" algn="l" defTabSz="914400" rtl="0" eaLnBrk="1" latinLnBrk="0" hangingPunct="1">
              <a:defRPr sz="1800" kern="1200">
                <a:solidFill>
                  <a:sysClr val="window" lastClr="FFFFFF"/>
                </a:solidFill>
                <a:latin typeface="Aptos" panose="02110004020202020204"/>
              </a:defRPr>
            </a:lvl8pPr>
            <a:lvl9pPr marL="3657600" algn="l" defTabSz="914400" rtl="0" eaLnBrk="1" latinLnBrk="0" hangingPunct="1">
              <a:defRPr sz="1800" kern="1200">
                <a:solidFill>
                  <a:sysClr val="window" lastClr="FFFFFF"/>
                </a:solidFill>
                <a:latin typeface="Aptos" panose="02110004020202020204"/>
              </a:defRPr>
            </a:lvl9pPr>
          </a:lstStyle>
          <a:p>
            <a:pPr algn="ctr"/>
            <a:endParaRPr lang="en-GB" dirty="0"/>
          </a:p>
        </p:txBody>
      </p:sp>
      <p:sp>
        <p:nvSpPr>
          <p:cNvPr id="32" name="Rodyklė: dešinėn 31">
            <a:extLst>
              <a:ext uri="{FF2B5EF4-FFF2-40B4-BE49-F238E27FC236}">
                <a16:creationId xmlns:a16="http://schemas.microsoft.com/office/drawing/2014/main" id="{C189F262-71D3-8814-563D-E22422BDF06E}"/>
              </a:ext>
            </a:extLst>
          </p:cNvPr>
          <p:cNvSpPr/>
          <p:nvPr/>
        </p:nvSpPr>
        <p:spPr>
          <a:xfrm rot="10800000">
            <a:off x="6187770" y="4752281"/>
            <a:ext cx="3008787" cy="321923"/>
          </a:xfrm>
          <a:prstGeom prst="rightArrow">
            <a:avLst/>
          </a:prstGeom>
          <a:solidFill>
            <a:schemeClr val="accent6">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9D88180-D7A3-AE92-8D0B-F0202A670DD7}"/>
              </a:ext>
            </a:extLst>
          </p:cNvPr>
          <p:cNvSpPr txBox="1"/>
          <p:nvPr/>
        </p:nvSpPr>
        <p:spPr>
          <a:xfrm rot="10800000" flipH="1" flipV="1">
            <a:off x="5502491" y="4473272"/>
            <a:ext cx="3626944" cy="307777"/>
          </a:xfrm>
          <a:prstGeom prst="rect">
            <a:avLst/>
          </a:prstGeom>
          <a:noFill/>
        </p:spPr>
        <p:txBody>
          <a:bodyPr wrap="square" rtlCol="0">
            <a:spAutoFit/>
          </a:bodyPr>
          <a:lstStyle/>
          <a:p>
            <a:r>
              <a:rPr lang="lt-LT" sz="1400" dirty="0">
                <a:solidFill>
                  <a:srgbClr val="FF0000"/>
                </a:solidFill>
              </a:rPr>
              <a:t>Tarptautinis pirkimas</a:t>
            </a:r>
            <a:endParaRPr lang="en-US" sz="1400" dirty="0">
              <a:solidFill>
                <a:srgbClr val="FF0000"/>
              </a:solidFill>
            </a:endParaRPr>
          </a:p>
        </p:txBody>
      </p:sp>
      <p:sp>
        <p:nvSpPr>
          <p:cNvPr id="34" name="TextBox 33">
            <a:extLst>
              <a:ext uri="{FF2B5EF4-FFF2-40B4-BE49-F238E27FC236}">
                <a16:creationId xmlns:a16="http://schemas.microsoft.com/office/drawing/2014/main" id="{09342316-9DD6-5894-0F37-AFB35FE0B2CC}"/>
              </a:ext>
            </a:extLst>
          </p:cNvPr>
          <p:cNvSpPr txBox="1"/>
          <p:nvPr/>
        </p:nvSpPr>
        <p:spPr>
          <a:xfrm rot="10800000" flipH="1" flipV="1">
            <a:off x="6202845" y="5005119"/>
            <a:ext cx="3626944" cy="307777"/>
          </a:xfrm>
          <a:prstGeom prst="rect">
            <a:avLst/>
          </a:prstGeom>
          <a:noFill/>
        </p:spPr>
        <p:txBody>
          <a:bodyPr wrap="square" rtlCol="0">
            <a:spAutoFit/>
          </a:bodyPr>
          <a:lstStyle/>
          <a:p>
            <a:r>
              <a:rPr lang="lt-LT" sz="1400" dirty="0">
                <a:solidFill>
                  <a:srgbClr val="FF0000"/>
                </a:solidFill>
              </a:rPr>
              <a:t>Tarptautinis pirkimas, </a:t>
            </a:r>
            <a:r>
              <a:rPr lang="lt-LT" sz="1400" b="1" dirty="0">
                <a:solidFill>
                  <a:srgbClr val="FF0000"/>
                </a:solidFill>
              </a:rPr>
              <a:t>socialinės paslaugos</a:t>
            </a:r>
            <a:endParaRPr lang="en-US" sz="1400" b="1" dirty="0">
              <a:solidFill>
                <a:srgbClr val="FF0000"/>
              </a:solidFill>
            </a:endParaRPr>
          </a:p>
        </p:txBody>
      </p:sp>
      <p:sp>
        <p:nvSpPr>
          <p:cNvPr id="35" name="TextBox 34">
            <a:extLst>
              <a:ext uri="{FF2B5EF4-FFF2-40B4-BE49-F238E27FC236}">
                <a16:creationId xmlns:a16="http://schemas.microsoft.com/office/drawing/2014/main" id="{0BAA6827-BB84-5601-E39C-A349EE52FF4D}"/>
              </a:ext>
            </a:extLst>
          </p:cNvPr>
          <p:cNvSpPr txBox="1"/>
          <p:nvPr/>
        </p:nvSpPr>
        <p:spPr>
          <a:xfrm rot="10800000" flipH="1" flipV="1">
            <a:off x="6258332" y="4745859"/>
            <a:ext cx="3626944" cy="307777"/>
          </a:xfrm>
          <a:prstGeom prst="rect">
            <a:avLst/>
          </a:prstGeom>
          <a:noFill/>
        </p:spPr>
        <p:txBody>
          <a:bodyPr wrap="square" rtlCol="0">
            <a:spAutoFit/>
          </a:bodyPr>
          <a:lstStyle/>
          <a:p>
            <a:r>
              <a:rPr lang="lt-LT" sz="1400" b="1" dirty="0">
                <a:solidFill>
                  <a:srgbClr val="FF0000"/>
                </a:solidFill>
              </a:rPr>
              <a:t>Supaprastintas pirkimas</a:t>
            </a:r>
            <a:endParaRPr lang="en-US" sz="1400" b="1" dirty="0">
              <a:solidFill>
                <a:srgbClr val="FF0000"/>
              </a:solidFill>
            </a:endParaRPr>
          </a:p>
        </p:txBody>
      </p:sp>
      <p:sp>
        <p:nvSpPr>
          <p:cNvPr id="38" name="Stačiakampis 37">
            <a:extLst>
              <a:ext uri="{FF2B5EF4-FFF2-40B4-BE49-F238E27FC236}">
                <a16:creationId xmlns:a16="http://schemas.microsoft.com/office/drawing/2014/main" id="{38A255AB-0B05-6A8F-5469-782A2C4FF579}"/>
              </a:ext>
            </a:extLst>
          </p:cNvPr>
          <p:cNvSpPr/>
          <p:nvPr/>
        </p:nvSpPr>
        <p:spPr>
          <a:xfrm>
            <a:off x="2290813" y="2643118"/>
            <a:ext cx="1520791" cy="20085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tačiakampis 38">
            <a:extLst>
              <a:ext uri="{FF2B5EF4-FFF2-40B4-BE49-F238E27FC236}">
                <a16:creationId xmlns:a16="http://schemas.microsoft.com/office/drawing/2014/main" id="{FDE9726A-AD6C-0AD0-EA87-A1934EB65AC8}"/>
              </a:ext>
            </a:extLst>
          </p:cNvPr>
          <p:cNvSpPr/>
          <p:nvPr/>
        </p:nvSpPr>
        <p:spPr>
          <a:xfrm>
            <a:off x="2290812" y="2891027"/>
            <a:ext cx="1520791" cy="200859"/>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5">
            <a:extLst>
              <a:ext uri="{FF2B5EF4-FFF2-40B4-BE49-F238E27FC236}">
                <a16:creationId xmlns:a16="http://schemas.microsoft.com/office/drawing/2014/main" id="{4F0C85CF-0648-B99C-093B-9DC2C52F5E8B}"/>
              </a:ext>
            </a:extLst>
          </p:cNvPr>
          <p:cNvSpPr/>
          <p:nvPr/>
        </p:nvSpPr>
        <p:spPr>
          <a:xfrm>
            <a:off x="1342747" y="42431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3</a:t>
            </a:r>
          </a:p>
        </p:txBody>
      </p:sp>
      <p:pic>
        <p:nvPicPr>
          <p:cNvPr id="48" name="Paveikslėlis 47">
            <a:extLst>
              <a:ext uri="{FF2B5EF4-FFF2-40B4-BE49-F238E27FC236}">
                <a16:creationId xmlns:a16="http://schemas.microsoft.com/office/drawing/2014/main" id="{FC4698AE-6781-09B5-DE4C-FD9BEEFBFF24}"/>
              </a:ext>
            </a:extLst>
          </p:cNvPr>
          <p:cNvPicPr>
            <a:picLocks noChangeAspect="1"/>
          </p:cNvPicPr>
          <p:nvPr/>
        </p:nvPicPr>
        <p:blipFill>
          <a:blip r:embed="rId6"/>
          <a:stretch>
            <a:fillRect/>
          </a:stretch>
        </p:blipFill>
        <p:spPr>
          <a:xfrm>
            <a:off x="1890170" y="832284"/>
            <a:ext cx="2438611" cy="419136"/>
          </a:xfrm>
          <a:prstGeom prst="rect">
            <a:avLst/>
          </a:prstGeom>
        </p:spPr>
      </p:pic>
      <p:sp>
        <p:nvSpPr>
          <p:cNvPr id="2" name="Skaidrės numerio vietos rezervavimo ženklas 1">
            <a:extLst>
              <a:ext uri="{FF2B5EF4-FFF2-40B4-BE49-F238E27FC236}">
                <a16:creationId xmlns:a16="http://schemas.microsoft.com/office/drawing/2014/main" id="{F30BFCF6-1A32-A37A-375A-997EA9C18069}"/>
              </a:ext>
            </a:extLst>
          </p:cNvPr>
          <p:cNvSpPr>
            <a:spLocks noGrp="1"/>
          </p:cNvSpPr>
          <p:nvPr>
            <p:ph type="sldNum" sz="quarter" idx="12"/>
          </p:nvPr>
        </p:nvSpPr>
        <p:spPr>
          <a:xfrm>
            <a:off x="9160639" y="6390915"/>
            <a:ext cx="2743200" cy="365125"/>
          </a:xfrm>
        </p:spPr>
        <p:txBody>
          <a:bodyPr/>
          <a:lstStyle/>
          <a:p>
            <a:fld id="{49EC5416-78B8-4F37-B286-A40543F63F6D}" type="slidenum">
              <a:rPr lang="en-US" smtClean="0"/>
              <a:pPr/>
              <a:t>6</a:t>
            </a:fld>
            <a:endParaRPr lang="en-US" dirty="0"/>
          </a:p>
        </p:txBody>
      </p:sp>
      <p:sp>
        <p:nvSpPr>
          <p:cNvPr id="3" name="TextBox 2">
            <a:extLst>
              <a:ext uri="{FF2B5EF4-FFF2-40B4-BE49-F238E27FC236}">
                <a16:creationId xmlns:a16="http://schemas.microsoft.com/office/drawing/2014/main" id="{0F019A58-F6FC-02B1-BACD-9AC51D7EFC09}"/>
              </a:ext>
            </a:extLst>
          </p:cNvPr>
          <p:cNvSpPr txBox="1"/>
          <p:nvPr/>
        </p:nvSpPr>
        <p:spPr>
          <a:xfrm>
            <a:off x="886927" y="5563565"/>
            <a:ext cx="10601686" cy="1138773"/>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b="1" dirty="0">
                <a:solidFill>
                  <a:srgbClr val="C00000"/>
                </a:solidFill>
              </a:rPr>
              <a:t>SVARBU</a:t>
            </a:r>
            <a:r>
              <a:rPr lang="en-US" b="1" dirty="0">
                <a:solidFill>
                  <a:srgbClr val="C00000"/>
                </a:solidFill>
              </a:rPr>
              <a:t>!</a:t>
            </a:r>
            <a:r>
              <a:rPr lang="en-US" dirty="0">
                <a:solidFill>
                  <a:srgbClr val="C00000"/>
                </a:solidFill>
              </a:rPr>
              <a:t> </a:t>
            </a:r>
            <a:r>
              <a:rPr lang="lt-LT" b="1" dirty="0"/>
              <a:t>Naujiems </a:t>
            </a:r>
            <a:r>
              <a:rPr lang="lt-LT" b="1" dirty="0">
                <a:solidFill>
                  <a:srgbClr val="FF0000"/>
                </a:solidFill>
              </a:rPr>
              <a:t>s</a:t>
            </a:r>
            <a:r>
              <a:rPr lang="en-US" b="1" dirty="0">
                <a:solidFill>
                  <a:srgbClr val="FF0000"/>
                </a:solidFill>
              </a:rPr>
              <a:t>upaprastintiems </a:t>
            </a:r>
            <a:r>
              <a:rPr lang="lt-LT" b="1" dirty="0">
                <a:solidFill>
                  <a:srgbClr val="FF0000"/>
                </a:solidFill>
              </a:rPr>
              <a:t>(ir skelbiamos apklausos) </a:t>
            </a:r>
            <a:r>
              <a:rPr lang="en-US" dirty="0"/>
              <a:t>pirkimams b</a:t>
            </a:r>
            <a:r>
              <a:rPr lang="lt-LT" dirty="0"/>
              <a:t>ū</a:t>
            </a:r>
            <a:r>
              <a:rPr lang="en-US" dirty="0"/>
              <a:t>tina pasirinkti </a:t>
            </a:r>
            <a:r>
              <a:rPr lang="en-US" b="1" dirty="0">
                <a:solidFill>
                  <a:srgbClr val="FF0000"/>
                </a:solidFill>
              </a:rPr>
              <a:t>Nacionalin</a:t>
            </a:r>
            <a:r>
              <a:rPr lang="lt-LT" b="1" dirty="0">
                <a:solidFill>
                  <a:srgbClr val="FF0000"/>
                </a:solidFill>
              </a:rPr>
              <a:t>is</a:t>
            </a:r>
            <a:r>
              <a:rPr lang="en-US" b="1" dirty="0">
                <a:solidFill>
                  <a:srgbClr val="FF0000"/>
                </a:solidFill>
              </a:rPr>
              <a:t> skelbim</a:t>
            </a:r>
            <a:r>
              <a:rPr lang="lt-LT" b="1" dirty="0">
                <a:solidFill>
                  <a:srgbClr val="FF0000"/>
                </a:solidFill>
              </a:rPr>
              <a:t>as apie pirkimą</a:t>
            </a:r>
            <a:r>
              <a:rPr lang="lt-LT" b="1" dirty="0"/>
              <a:t>. </a:t>
            </a:r>
          </a:p>
          <a:p>
            <a:r>
              <a:rPr lang="lt-LT" sz="1600" dirty="0"/>
              <a:t>Iš senos CVP IS </a:t>
            </a:r>
            <a:r>
              <a:rPr lang="lt-LT" sz="1600" b="1" dirty="0"/>
              <a:t>perkeltiems visiems pirkimams, </a:t>
            </a:r>
            <a:r>
              <a:rPr lang="lt-LT" sz="1600" dirty="0"/>
              <a:t>kuriuose pasiūlymų ar paraiškų pateikimo terminas </a:t>
            </a:r>
            <a:r>
              <a:rPr lang="lt-LT" sz="1600" b="1" dirty="0"/>
              <a:t>nustatytas po 2024-11-29</a:t>
            </a:r>
            <a:r>
              <a:rPr lang="lt-LT" sz="1600" dirty="0"/>
              <a:t> – būtina pasirinkti </a:t>
            </a:r>
            <a:r>
              <a:rPr lang="lt-LT" sz="1600" b="1" dirty="0"/>
              <a:t>Nacionalinis skelbimas apie pirkimą </a:t>
            </a:r>
            <a:r>
              <a:rPr lang="lt-LT" sz="1600" dirty="0"/>
              <a:t>(daugiau žr. 3 skaidrėje) </a:t>
            </a:r>
            <a:endParaRPr lang="en-US" sz="1600" b="1" dirty="0"/>
          </a:p>
        </p:txBody>
      </p:sp>
      <p:sp>
        <p:nvSpPr>
          <p:cNvPr id="7" name="Stačiakampis 6">
            <a:extLst>
              <a:ext uri="{FF2B5EF4-FFF2-40B4-BE49-F238E27FC236}">
                <a16:creationId xmlns:a16="http://schemas.microsoft.com/office/drawing/2014/main" id="{1C55F284-5BAE-EDA7-35F5-7096FC5C5D8B}"/>
              </a:ext>
            </a:extLst>
          </p:cNvPr>
          <p:cNvSpPr/>
          <p:nvPr/>
        </p:nvSpPr>
        <p:spPr>
          <a:xfrm>
            <a:off x="4550735" y="5074205"/>
            <a:ext cx="1386837" cy="212508"/>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dyklė: dešinėn 27">
            <a:extLst>
              <a:ext uri="{FF2B5EF4-FFF2-40B4-BE49-F238E27FC236}">
                <a16:creationId xmlns:a16="http://schemas.microsoft.com/office/drawing/2014/main" id="{B6064BC9-1FC5-ED36-6421-61BC029915C2}"/>
              </a:ext>
            </a:extLst>
          </p:cNvPr>
          <p:cNvSpPr/>
          <p:nvPr/>
        </p:nvSpPr>
        <p:spPr>
          <a:xfrm rot="10800000">
            <a:off x="6346198" y="2821393"/>
            <a:ext cx="2553790" cy="321923"/>
          </a:xfrm>
          <a:prstGeom prst="rightArrow">
            <a:avLst/>
          </a:prstGeom>
          <a:solidFill>
            <a:schemeClr val="accent6">
              <a:lumMod val="20000"/>
              <a:lumOff val="80000"/>
            </a:schemeClr>
          </a:solid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7A39222-8D15-5AEB-62D4-5FAFA49E5F48}"/>
              </a:ext>
            </a:extLst>
          </p:cNvPr>
          <p:cNvSpPr txBox="1"/>
          <p:nvPr/>
        </p:nvSpPr>
        <p:spPr>
          <a:xfrm>
            <a:off x="8420429" y="2596167"/>
            <a:ext cx="2602886" cy="738664"/>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lt-LT" sz="1400" b="1" dirty="0">
                <a:solidFill>
                  <a:srgbClr val="FF0000"/>
                </a:solidFill>
              </a:rPr>
              <a:t>Supaprastintas pirkimas </a:t>
            </a:r>
            <a:r>
              <a:rPr lang="lt-LT" sz="1400" b="1" dirty="0">
                <a:solidFill>
                  <a:schemeClr val="accent6">
                    <a:lumMod val="75000"/>
                  </a:schemeClr>
                </a:solidFill>
              </a:rPr>
              <a:t>- naujas bei visi perkelti iš senos CVP IS </a:t>
            </a:r>
            <a:r>
              <a:rPr lang="lt-LT" sz="1400" b="1" dirty="0"/>
              <a:t>(žr. 3 skaidrę)</a:t>
            </a:r>
            <a:endParaRPr lang="en-US" sz="1400" b="1" dirty="0"/>
          </a:p>
        </p:txBody>
      </p:sp>
      <p:sp>
        <p:nvSpPr>
          <p:cNvPr id="15" name="Stačiakampis 14">
            <a:extLst>
              <a:ext uri="{FF2B5EF4-FFF2-40B4-BE49-F238E27FC236}">
                <a16:creationId xmlns:a16="http://schemas.microsoft.com/office/drawing/2014/main" id="{964DF07D-E504-AA29-110F-7C951B8BF46F}"/>
              </a:ext>
            </a:extLst>
          </p:cNvPr>
          <p:cNvSpPr/>
          <p:nvPr/>
        </p:nvSpPr>
        <p:spPr>
          <a:xfrm>
            <a:off x="4566258" y="4554636"/>
            <a:ext cx="869111" cy="226413"/>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346CAFC-DCCC-1EF6-F059-72844DA67FB3}"/>
              </a:ext>
            </a:extLst>
          </p:cNvPr>
          <p:cNvSpPr txBox="1"/>
          <p:nvPr/>
        </p:nvSpPr>
        <p:spPr>
          <a:xfrm>
            <a:off x="2225689" y="1837170"/>
            <a:ext cx="2340569"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Pasirenkama skelbimo forma</a:t>
            </a:r>
            <a:endParaRPr lang="en-US" sz="1400" dirty="0"/>
          </a:p>
        </p:txBody>
      </p:sp>
    </p:spTree>
    <p:extLst>
      <p:ext uri="{BB962C8B-B14F-4D97-AF65-F5344CB8AC3E}">
        <p14:creationId xmlns:p14="http://schemas.microsoft.com/office/powerpoint/2010/main" val="375134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771804" y="67487"/>
            <a:ext cx="10201434" cy="519488"/>
          </a:xfrm>
        </p:spPr>
        <p:txBody>
          <a:bodyPr>
            <a:noAutofit/>
          </a:bodyPr>
          <a:lstStyle/>
          <a:p>
            <a:pPr algn="ctr"/>
            <a:r>
              <a:rPr lang="lt-LT" sz="2400" b="1" dirty="0"/>
              <a:t>Skelbimo metaduomenys</a:t>
            </a:r>
            <a:endParaRPr lang="en-US" sz="2400" b="1" dirty="0"/>
          </a:p>
        </p:txBody>
      </p:sp>
      <p:pic>
        <p:nvPicPr>
          <p:cNvPr id="3" name="Paveikslėlis 2">
            <a:extLst>
              <a:ext uri="{FF2B5EF4-FFF2-40B4-BE49-F238E27FC236}">
                <a16:creationId xmlns:a16="http://schemas.microsoft.com/office/drawing/2014/main" id="{5ADD3B5F-71BF-D828-A9F0-3E0B526582E3}"/>
              </a:ext>
            </a:extLst>
          </p:cNvPr>
          <p:cNvPicPr>
            <a:picLocks noChangeAspect="1"/>
          </p:cNvPicPr>
          <p:nvPr/>
        </p:nvPicPr>
        <p:blipFill>
          <a:blip r:embed="rId3"/>
          <a:stretch>
            <a:fillRect/>
          </a:stretch>
        </p:blipFill>
        <p:spPr>
          <a:xfrm>
            <a:off x="620055" y="506683"/>
            <a:ext cx="8781861" cy="4572000"/>
          </a:xfrm>
          <a:prstGeom prst="rect">
            <a:avLst/>
          </a:prstGeom>
        </p:spPr>
      </p:pic>
      <p:sp>
        <p:nvSpPr>
          <p:cNvPr id="6" name="TextBox 5">
            <a:extLst>
              <a:ext uri="{FF2B5EF4-FFF2-40B4-BE49-F238E27FC236}">
                <a16:creationId xmlns:a16="http://schemas.microsoft.com/office/drawing/2014/main" id="{53A375F4-AF5A-ED14-DF7D-5C6D74A379DC}"/>
              </a:ext>
            </a:extLst>
          </p:cNvPr>
          <p:cNvSpPr txBox="1"/>
          <p:nvPr/>
        </p:nvSpPr>
        <p:spPr>
          <a:xfrm>
            <a:off x="600114" y="778087"/>
            <a:ext cx="3777836" cy="33855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600" dirty="0"/>
              <a:t>Tinkamai užpildžius visas skiltis, rodys 100</a:t>
            </a:r>
            <a:r>
              <a:rPr lang="en-US" sz="1600" dirty="0"/>
              <a:t>%</a:t>
            </a:r>
          </a:p>
        </p:txBody>
      </p:sp>
      <p:pic>
        <p:nvPicPr>
          <p:cNvPr id="16" name="Paveikslėlis 15">
            <a:extLst>
              <a:ext uri="{FF2B5EF4-FFF2-40B4-BE49-F238E27FC236}">
                <a16:creationId xmlns:a16="http://schemas.microsoft.com/office/drawing/2014/main" id="{D3CB209A-F35A-CD30-B2C6-C1E5FA33905E}"/>
              </a:ext>
            </a:extLst>
          </p:cNvPr>
          <p:cNvPicPr>
            <a:picLocks noChangeAspect="1"/>
          </p:cNvPicPr>
          <p:nvPr/>
        </p:nvPicPr>
        <p:blipFill>
          <a:blip r:embed="rId4"/>
          <a:stretch>
            <a:fillRect/>
          </a:stretch>
        </p:blipFill>
        <p:spPr>
          <a:xfrm>
            <a:off x="9455745" y="1660341"/>
            <a:ext cx="1971950" cy="2715004"/>
          </a:xfrm>
          <a:prstGeom prst="rect">
            <a:avLst/>
          </a:prstGeom>
        </p:spPr>
      </p:pic>
      <p:sp>
        <p:nvSpPr>
          <p:cNvPr id="25" name="TextBox 24">
            <a:extLst>
              <a:ext uri="{FF2B5EF4-FFF2-40B4-BE49-F238E27FC236}">
                <a16:creationId xmlns:a16="http://schemas.microsoft.com/office/drawing/2014/main" id="{B005A333-53BD-D89F-F8FF-3C22F1D81A61}"/>
              </a:ext>
            </a:extLst>
          </p:cNvPr>
          <p:cNvSpPr txBox="1"/>
          <p:nvPr/>
        </p:nvSpPr>
        <p:spPr>
          <a:xfrm>
            <a:off x="9916805" y="1402967"/>
            <a:ext cx="2024181" cy="677108"/>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200" dirty="0"/>
              <a:t>Galima pasirinkti laukų užpildymą, rekomenduotinas toks pasirinkimas</a:t>
            </a:r>
            <a:r>
              <a:rPr lang="lt-LT" sz="1400" dirty="0"/>
              <a:t>:</a:t>
            </a:r>
            <a:endParaRPr lang="en-US" sz="1400" dirty="0"/>
          </a:p>
        </p:txBody>
      </p:sp>
      <p:pic>
        <p:nvPicPr>
          <p:cNvPr id="29" name="Paveikslėlis 28">
            <a:extLst>
              <a:ext uri="{FF2B5EF4-FFF2-40B4-BE49-F238E27FC236}">
                <a16:creationId xmlns:a16="http://schemas.microsoft.com/office/drawing/2014/main" id="{87E9A639-738C-BCB1-3950-933026ED71EC}"/>
              </a:ext>
            </a:extLst>
          </p:cNvPr>
          <p:cNvPicPr>
            <a:picLocks noChangeAspect="1"/>
          </p:cNvPicPr>
          <p:nvPr/>
        </p:nvPicPr>
        <p:blipFill>
          <a:blip r:embed="rId5"/>
          <a:stretch>
            <a:fillRect/>
          </a:stretch>
        </p:blipFill>
        <p:spPr>
          <a:xfrm>
            <a:off x="620054" y="1606990"/>
            <a:ext cx="8781861" cy="3506641"/>
          </a:xfrm>
          <a:prstGeom prst="rect">
            <a:avLst/>
          </a:prstGeom>
        </p:spPr>
      </p:pic>
      <p:sp>
        <p:nvSpPr>
          <p:cNvPr id="33" name="Stačiakampis 32">
            <a:extLst>
              <a:ext uri="{FF2B5EF4-FFF2-40B4-BE49-F238E27FC236}">
                <a16:creationId xmlns:a16="http://schemas.microsoft.com/office/drawing/2014/main" id="{0C044205-2966-ED7E-1AB8-064D7862E264}"/>
              </a:ext>
            </a:extLst>
          </p:cNvPr>
          <p:cNvSpPr/>
          <p:nvPr/>
        </p:nvSpPr>
        <p:spPr>
          <a:xfrm>
            <a:off x="661495" y="2097958"/>
            <a:ext cx="404261" cy="273606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35A08636-150F-230C-6E01-BA85B6F87FE4}"/>
              </a:ext>
            </a:extLst>
          </p:cNvPr>
          <p:cNvSpPr txBox="1"/>
          <p:nvPr/>
        </p:nvSpPr>
        <p:spPr>
          <a:xfrm>
            <a:off x="5235707" y="1621363"/>
            <a:ext cx="3271152" cy="338554"/>
          </a:xfrm>
          <a:prstGeom prst="rect">
            <a:avLst/>
          </a:prstGeom>
          <a:solidFill>
            <a:schemeClr val="accent4">
              <a:lumMod val="20000"/>
              <a:lumOff val="80000"/>
            </a:schemeClr>
          </a:solidFill>
          <a:ln>
            <a:solidFill>
              <a:schemeClr val="accent2">
                <a:lumMod val="75000"/>
              </a:schemeClr>
            </a:solidFill>
          </a:ln>
        </p:spPr>
        <p:txBody>
          <a:bodyPr wrap="square" rtlCol="0">
            <a:spAutoFit/>
          </a:bodyPr>
          <a:lstStyle/>
          <a:p>
            <a:pPr algn="ctr"/>
            <a:r>
              <a:rPr lang="lt-LT" sz="1600" dirty="0"/>
              <a:t>Užpildyta automatiškai</a:t>
            </a:r>
            <a:endParaRPr lang="en-US" sz="1600" dirty="0"/>
          </a:p>
        </p:txBody>
      </p:sp>
      <p:pic>
        <p:nvPicPr>
          <p:cNvPr id="4" name="Paveikslėlis 3">
            <a:extLst>
              <a:ext uri="{FF2B5EF4-FFF2-40B4-BE49-F238E27FC236}">
                <a16:creationId xmlns:a16="http://schemas.microsoft.com/office/drawing/2014/main" id="{CD1CF8AA-794B-7FE6-C23F-060A86A4897A}"/>
              </a:ext>
            </a:extLst>
          </p:cNvPr>
          <p:cNvPicPr>
            <a:picLocks noChangeAspect="1"/>
          </p:cNvPicPr>
          <p:nvPr/>
        </p:nvPicPr>
        <p:blipFill>
          <a:blip r:embed="rId6"/>
          <a:stretch>
            <a:fillRect/>
          </a:stretch>
        </p:blipFill>
        <p:spPr>
          <a:xfrm>
            <a:off x="661495" y="4269722"/>
            <a:ext cx="8781861" cy="1554615"/>
          </a:xfrm>
          <a:prstGeom prst="rect">
            <a:avLst/>
          </a:prstGeom>
        </p:spPr>
      </p:pic>
      <p:sp>
        <p:nvSpPr>
          <p:cNvPr id="7" name="TextBox 6">
            <a:extLst>
              <a:ext uri="{FF2B5EF4-FFF2-40B4-BE49-F238E27FC236}">
                <a16:creationId xmlns:a16="http://schemas.microsoft.com/office/drawing/2014/main" id="{16F63B15-71BA-9947-89F5-07BA43F94604}"/>
              </a:ext>
            </a:extLst>
          </p:cNvPr>
          <p:cNvSpPr txBox="1"/>
          <p:nvPr/>
        </p:nvSpPr>
        <p:spPr>
          <a:xfrm>
            <a:off x="3188711" y="5481739"/>
            <a:ext cx="5134017" cy="307777"/>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Užpildžius visus privalomus laukus,  atsiras patvirtinimo mygtukas</a:t>
            </a:r>
            <a:endParaRPr lang="en-US" sz="1400" dirty="0"/>
          </a:p>
        </p:txBody>
      </p:sp>
      <p:sp>
        <p:nvSpPr>
          <p:cNvPr id="8" name="Rodyklė: dešinėn 7">
            <a:extLst>
              <a:ext uri="{FF2B5EF4-FFF2-40B4-BE49-F238E27FC236}">
                <a16:creationId xmlns:a16="http://schemas.microsoft.com/office/drawing/2014/main" id="{83EF6117-261D-D32B-A9B2-ABE295DCE137}"/>
              </a:ext>
            </a:extLst>
          </p:cNvPr>
          <p:cNvSpPr/>
          <p:nvPr/>
        </p:nvSpPr>
        <p:spPr>
          <a:xfrm>
            <a:off x="8244299" y="5525371"/>
            <a:ext cx="377687" cy="161467"/>
          </a:xfrm>
          <a:prstGeom prst="right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aveikslėlis 13">
            <a:extLst>
              <a:ext uri="{FF2B5EF4-FFF2-40B4-BE49-F238E27FC236}">
                <a16:creationId xmlns:a16="http://schemas.microsoft.com/office/drawing/2014/main" id="{131F2D6B-4646-40DC-0184-AFB8CAF9C82A}"/>
              </a:ext>
            </a:extLst>
          </p:cNvPr>
          <p:cNvPicPr>
            <a:picLocks noChangeAspect="1"/>
          </p:cNvPicPr>
          <p:nvPr/>
        </p:nvPicPr>
        <p:blipFill>
          <a:blip r:embed="rId7"/>
          <a:stretch>
            <a:fillRect/>
          </a:stretch>
        </p:blipFill>
        <p:spPr>
          <a:xfrm>
            <a:off x="1361174" y="1147149"/>
            <a:ext cx="1127858" cy="464860"/>
          </a:xfrm>
          <a:prstGeom prst="rect">
            <a:avLst/>
          </a:prstGeom>
        </p:spPr>
      </p:pic>
      <p:sp>
        <p:nvSpPr>
          <p:cNvPr id="21" name="Rodyklė: žemyn 20">
            <a:extLst>
              <a:ext uri="{FF2B5EF4-FFF2-40B4-BE49-F238E27FC236}">
                <a16:creationId xmlns:a16="http://schemas.microsoft.com/office/drawing/2014/main" id="{9CF60B86-66B2-A887-D14D-5A1EF5FDD12D}"/>
              </a:ext>
            </a:extLst>
          </p:cNvPr>
          <p:cNvSpPr/>
          <p:nvPr/>
        </p:nvSpPr>
        <p:spPr>
          <a:xfrm rot="1784965" flipH="1">
            <a:off x="1133128" y="1060312"/>
            <a:ext cx="64559" cy="1103394"/>
          </a:xfrm>
          <a:prstGeom prst="down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dyklė: žemyn 21">
            <a:extLst>
              <a:ext uri="{FF2B5EF4-FFF2-40B4-BE49-F238E27FC236}">
                <a16:creationId xmlns:a16="http://schemas.microsoft.com/office/drawing/2014/main" id="{037D8638-C39E-BC30-DE4A-4941CF889570}"/>
              </a:ext>
            </a:extLst>
          </p:cNvPr>
          <p:cNvSpPr/>
          <p:nvPr/>
        </p:nvSpPr>
        <p:spPr>
          <a:xfrm rot="1174567">
            <a:off x="1842443" y="938448"/>
            <a:ext cx="91254" cy="4707693"/>
          </a:xfrm>
          <a:prstGeom prst="down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aveikslėlis 22">
            <a:extLst>
              <a:ext uri="{FF2B5EF4-FFF2-40B4-BE49-F238E27FC236}">
                <a16:creationId xmlns:a16="http://schemas.microsoft.com/office/drawing/2014/main" id="{B96193BA-F258-2162-C9D5-97570D459D6F}"/>
              </a:ext>
            </a:extLst>
          </p:cNvPr>
          <p:cNvPicPr>
            <a:picLocks noChangeAspect="1"/>
          </p:cNvPicPr>
          <p:nvPr/>
        </p:nvPicPr>
        <p:blipFill>
          <a:blip r:embed="rId7"/>
          <a:stretch>
            <a:fillRect/>
          </a:stretch>
        </p:blipFill>
        <p:spPr>
          <a:xfrm>
            <a:off x="1361174" y="5223416"/>
            <a:ext cx="1127858" cy="464860"/>
          </a:xfrm>
          <a:prstGeom prst="rect">
            <a:avLst/>
          </a:prstGeom>
        </p:spPr>
      </p:pic>
      <p:sp>
        <p:nvSpPr>
          <p:cNvPr id="37" name="Rodyklė: žemyn 36">
            <a:extLst>
              <a:ext uri="{FF2B5EF4-FFF2-40B4-BE49-F238E27FC236}">
                <a16:creationId xmlns:a16="http://schemas.microsoft.com/office/drawing/2014/main" id="{DF6E150A-A196-3EB9-C789-BD5B37B5779B}"/>
              </a:ext>
            </a:extLst>
          </p:cNvPr>
          <p:cNvSpPr/>
          <p:nvPr/>
        </p:nvSpPr>
        <p:spPr>
          <a:xfrm rot="17421616" flipH="1">
            <a:off x="8733212" y="865935"/>
            <a:ext cx="55408" cy="1626616"/>
          </a:xfrm>
          <a:prstGeom prst="down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56300922-0FEA-6057-611F-53C024FEAA5B}"/>
              </a:ext>
            </a:extLst>
          </p:cNvPr>
          <p:cNvSpPr txBox="1"/>
          <p:nvPr/>
        </p:nvSpPr>
        <p:spPr>
          <a:xfrm>
            <a:off x="1961989" y="5860965"/>
            <a:ext cx="6565294"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Jei formoje nėra klaidų, po pradinio ir galutinio patvirtinimo atsiranda „Patvirtinimas sėkmingas“ ir galima skelbti skelbimą. Plačiau žr. 28 ir 30 skaidrėse</a:t>
            </a:r>
            <a:endParaRPr lang="en-US" sz="1400" dirty="0"/>
          </a:p>
        </p:txBody>
      </p:sp>
      <p:sp>
        <p:nvSpPr>
          <p:cNvPr id="43" name="Rodyklė: dešinėn 42">
            <a:extLst>
              <a:ext uri="{FF2B5EF4-FFF2-40B4-BE49-F238E27FC236}">
                <a16:creationId xmlns:a16="http://schemas.microsoft.com/office/drawing/2014/main" id="{422C45CB-6A81-CBFB-2D91-74F43A1FB132}"/>
              </a:ext>
            </a:extLst>
          </p:cNvPr>
          <p:cNvSpPr/>
          <p:nvPr/>
        </p:nvSpPr>
        <p:spPr>
          <a:xfrm rot="16200000">
            <a:off x="2456890" y="5660818"/>
            <a:ext cx="427202" cy="156307"/>
          </a:xfrm>
          <a:prstGeom prst="right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tačiakampis 43">
            <a:extLst>
              <a:ext uri="{FF2B5EF4-FFF2-40B4-BE49-F238E27FC236}">
                <a16:creationId xmlns:a16="http://schemas.microsoft.com/office/drawing/2014/main" id="{598FD6AE-A2C3-D853-22BB-196981B7AD19}"/>
              </a:ext>
            </a:extLst>
          </p:cNvPr>
          <p:cNvSpPr/>
          <p:nvPr/>
        </p:nvSpPr>
        <p:spPr>
          <a:xfrm>
            <a:off x="2322341" y="5223854"/>
            <a:ext cx="1299411" cy="28129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čiakampis 4">
            <a:extLst>
              <a:ext uri="{FF2B5EF4-FFF2-40B4-BE49-F238E27FC236}">
                <a16:creationId xmlns:a16="http://schemas.microsoft.com/office/drawing/2014/main" id="{1A14F66B-659E-C9E1-F675-2CABC9C88C4F}"/>
              </a:ext>
            </a:extLst>
          </p:cNvPr>
          <p:cNvSpPr/>
          <p:nvPr/>
        </p:nvSpPr>
        <p:spPr>
          <a:xfrm>
            <a:off x="8903960" y="418384"/>
            <a:ext cx="563524" cy="60317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ED2D2B5-E544-7746-89E0-4811D40A2E18}"/>
              </a:ext>
            </a:extLst>
          </p:cNvPr>
          <p:cNvSpPr txBox="1"/>
          <p:nvPr/>
        </p:nvSpPr>
        <p:spPr>
          <a:xfrm>
            <a:off x="4529699" y="510443"/>
            <a:ext cx="4150208" cy="523220"/>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Bet kuriuos skelbimo pildymo metu galima išeiti iš skelbimo ir vėl grįžti (užpildyta informacija nedingsta). </a:t>
            </a:r>
            <a:endParaRPr lang="en-US" sz="1400" dirty="0"/>
          </a:p>
        </p:txBody>
      </p:sp>
      <p:sp>
        <p:nvSpPr>
          <p:cNvPr id="11" name="Rodyklė: žemyn 10">
            <a:extLst>
              <a:ext uri="{FF2B5EF4-FFF2-40B4-BE49-F238E27FC236}">
                <a16:creationId xmlns:a16="http://schemas.microsoft.com/office/drawing/2014/main" id="{76A6DAD1-D8EC-02F5-ACCC-55A29F219255}"/>
              </a:ext>
            </a:extLst>
          </p:cNvPr>
          <p:cNvSpPr/>
          <p:nvPr/>
        </p:nvSpPr>
        <p:spPr>
          <a:xfrm rot="16200000" flipH="1">
            <a:off x="8551718" y="392557"/>
            <a:ext cx="74569" cy="629914"/>
          </a:xfrm>
          <a:prstGeom prst="down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dyklė: žemyn 11">
            <a:extLst>
              <a:ext uri="{FF2B5EF4-FFF2-40B4-BE49-F238E27FC236}">
                <a16:creationId xmlns:a16="http://schemas.microsoft.com/office/drawing/2014/main" id="{ED4ADBD9-8A6B-FD74-194B-44E75443898C}"/>
              </a:ext>
            </a:extLst>
          </p:cNvPr>
          <p:cNvSpPr/>
          <p:nvPr/>
        </p:nvSpPr>
        <p:spPr>
          <a:xfrm rot="1784965" flipH="1">
            <a:off x="1078473" y="1110132"/>
            <a:ext cx="45719" cy="270901"/>
          </a:xfrm>
          <a:prstGeom prst="downArrow">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kaidrės numerio vietos rezervavimo ženklas 1">
            <a:extLst>
              <a:ext uri="{FF2B5EF4-FFF2-40B4-BE49-F238E27FC236}">
                <a16:creationId xmlns:a16="http://schemas.microsoft.com/office/drawing/2014/main" id="{904B7AE0-2A86-DDFF-451F-3CB780752431}"/>
              </a:ext>
            </a:extLst>
          </p:cNvPr>
          <p:cNvSpPr>
            <a:spLocks noGrp="1"/>
          </p:cNvSpPr>
          <p:nvPr>
            <p:ph type="sldNum" sz="quarter" idx="12"/>
          </p:nvPr>
        </p:nvSpPr>
        <p:spPr>
          <a:xfrm>
            <a:off x="9185722" y="6443263"/>
            <a:ext cx="2743200" cy="365125"/>
          </a:xfrm>
        </p:spPr>
        <p:txBody>
          <a:bodyPr/>
          <a:lstStyle/>
          <a:p>
            <a:fld id="{49EC5416-78B8-4F37-B286-A40543F63F6D}" type="slidenum">
              <a:rPr lang="en-US" smtClean="0"/>
              <a:pPr/>
              <a:t>7</a:t>
            </a:fld>
            <a:endParaRPr lang="en-US" dirty="0"/>
          </a:p>
        </p:txBody>
      </p:sp>
      <p:sp>
        <p:nvSpPr>
          <p:cNvPr id="15" name="Stačiakampis 14">
            <a:extLst>
              <a:ext uri="{FF2B5EF4-FFF2-40B4-BE49-F238E27FC236}">
                <a16:creationId xmlns:a16="http://schemas.microsoft.com/office/drawing/2014/main" id="{A5CCE8E8-EEB3-D09D-E58B-F6B9CA6A54C1}"/>
              </a:ext>
            </a:extLst>
          </p:cNvPr>
          <p:cNvSpPr/>
          <p:nvPr/>
        </p:nvSpPr>
        <p:spPr>
          <a:xfrm>
            <a:off x="8527283" y="4269722"/>
            <a:ext cx="152624" cy="105623"/>
          </a:xfrm>
          <a:prstGeom prst="rect">
            <a:avLst/>
          </a:prstGeom>
          <a:solidFill>
            <a:schemeClr val="bg1">
              <a:lumMod val="95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91D9E23-94AD-5D2F-87D0-B13A7FA4A32F}"/>
              </a:ext>
            </a:extLst>
          </p:cNvPr>
          <p:cNvSpPr txBox="1"/>
          <p:nvPr/>
        </p:nvSpPr>
        <p:spPr>
          <a:xfrm>
            <a:off x="9527695" y="375467"/>
            <a:ext cx="2401227" cy="73866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dirty="0"/>
              <a:t>Grįžimui į skelbimo pildymą ar skelbimo ištrynimui naudojami </a:t>
            </a:r>
            <a:endParaRPr lang="en-US" sz="1400" dirty="0"/>
          </a:p>
        </p:txBody>
      </p:sp>
      <p:pic>
        <p:nvPicPr>
          <p:cNvPr id="32" name="Paveikslėlis 31">
            <a:extLst>
              <a:ext uri="{FF2B5EF4-FFF2-40B4-BE49-F238E27FC236}">
                <a16:creationId xmlns:a16="http://schemas.microsoft.com/office/drawing/2014/main" id="{17FC8950-768D-A8FB-1E72-86570F07022A}"/>
              </a:ext>
            </a:extLst>
          </p:cNvPr>
          <p:cNvPicPr>
            <a:picLocks noChangeAspect="1"/>
          </p:cNvPicPr>
          <p:nvPr/>
        </p:nvPicPr>
        <p:blipFill>
          <a:blip r:embed="rId8"/>
          <a:stretch>
            <a:fillRect/>
          </a:stretch>
        </p:blipFill>
        <p:spPr>
          <a:xfrm>
            <a:off x="11115570" y="769852"/>
            <a:ext cx="476316" cy="276264"/>
          </a:xfrm>
          <a:prstGeom prst="rect">
            <a:avLst/>
          </a:prstGeom>
        </p:spPr>
      </p:pic>
      <p:sp>
        <p:nvSpPr>
          <p:cNvPr id="34" name="TextBox 33">
            <a:extLst>
              <a:ext uri="{FF2B5EF4-FFF2-40B4-BE49-F238E27FC236}">
                <a16:creationId xmlns:a16="http://schemas.microsoft.com/office/drawing/2014/main" id="{CBA35F46-7461-179A-A637-AC9FA6955A42}"/>
              </a:ext>
            </a:extLst>
          </p:cNvPr>
          <p:cNvSpPr txBox="1"/>
          <p:nvPr/>
        </p:nvSpPr>
        <p:spPr>
          <a:xfrm>
            <a:off x="4231084" y="2758739"/>
            <a:ext cx="5208111" cy="1815882"/>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r>
              <a:rPr lang="lt-LT" sz="1600" b="1" dirty="0">
                <a:solidFill>
                  <a:srgbClr val="C00000"/>
                </a:solidFill>
              </a:rPr>
              <a:t>SVARBU</a:t>
            </a:r>
            <a:r>
              <a:rPr lang="en-US" sz="1600" b="1" dirty="0">
                <a:solidFill>
                  <a:srgbClr val="C00000"/>
                </a:solidFill>
              </a:rPr>
              <a:t>!</a:t>
            </a:r>
            <a:r>
              <a:rPr lang="lt-LT" sz="1600" dirty="0"/>
              <a:t> </a:t>
            </a:r>
            <a:r>
              <a:rPr lang="lt-LT" sz="1600" b="1" dirty="0"/>
              <a:t>Jei skelbimas jau pradėtas pildyti, tačiau Pirkimo informacijoje koreguojami pirkimo duomenys (pavyzdžiui, terminai, BVPŽ kodai, numatoma vertė ir t.t.), ši informacija į pradėtą pildyti skelbimą automatiškai nepersikels. Tokiu atveju reikia arba ištrinti skelbimą ir pildyti iš naujo, arba rankiniu būdu patikslinti skelbime visus punktus, į kuriuos turėjo persikelti Pirkimo informacijoje pakeisti duomenys</a:t>
            </a:r>
            <a:endParaRPr lang="en-US" sz="1600" b="1" dirty="0"/>
          </a:p>
        </p:txBody>
      </p:sp>
      <p:sp>
        <p:nvSpPr>
          <p:cNvPr id="17" name="TextBox 16">
            <a:extLst>
              <a:ext uri="{FF2B5EF4-FFF2-40B4-BE49-F238E27FC236}">
                <a16:creationId xmlns:a16="http://schemas.microsoft.com/office/drawing/2014/main" id="{F092A0CC-C9B6-F8AB-019E-1F765D2FD2AB}"/>
              </a:ext>
            </a:extLst>
          </p:cNvPr>
          <p:cNvSpPr txBox="1"/>
          <p:nvPr/>
        </p:nvSpPr>
        <p:spPr>
          <a:xfrm>
            <a:off x="2719737" y="1210302"/>
            <a:ext cx="2650753" cy="338554"/>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lt-LT" sz="1600" b="1" dirty="0">
                <a:solidFill>
                  <a:srgbClr val="C00000"/>
                </a:solidFill>
              </a:rPr>
              <a:t>Supaprastinto pirkimo forma</a:t>
            </a:r>
            <a:endParaRPr lang="en-US" sz="1600" b="1" dirty="0">
              <a:solidFill>
                <a:srgbClr val="C00000"/>
              </a:solidFill>
            </a:endParaRPr>
          </a:p>
        </p:txBody>
      </p:sp>
      <p:sp>
        <p:nvSpPr>
          <p:cNvPr id="18" name="Rodyklė: žemyn 17">
            <a:extLst>
              <a:ext uri="{FF2B5EF4-FFF2-40B4-BE49-F238E27FC236}">
                <a16:creationId xmlns:a16="http://schemas.microsoft.com/office/drawing/2014/main" id="{4A080B2C-F67C-54CF-AD33-560B9A41CD96}"/>
              </a:ext>
            </a:extLst>
          </p:cNvPr>
          <p:cNvSpPr/>
          <p:nvPr/>
        </p:nvSpPr>
        <p:spPr>
          <a:xfrm rot="5400000" flipH="1">
            <a:off x="2437929" y="1195017"/>
            <a:ext cx="100786" cy="502712"/>
          </a:xfrm>
          <a:prstGeom prst="downArrow">
            <a:avLst/>
          </a:prstGeom>
          <a:solidFill>
            <a:srgbClr val="FF0000"/>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596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3" name="Pavadinimas 1"/>
          <p:cNvSpPr>
            <a:spLocks noGrp="1"/>
          </p:cNvSpPr>
          <p:nvPr>
            <p:ph type="title"/>
          </p:nvPr>
        </p:nvSpPr>
        <p:spPr>
          <a:xfrm>
            <a:off x="812256" y="115711"/>
            <a:ext cx="10201434" cy="384048"/>
          </a:xfrm>
        </p:spPr>
        <p:txBody>
          <a:bodyPr>
            <a:noAutofit/>
          </a:bodyPr>
          <a:lstStyle/>
          <a:p>
            <a:pPr algn="ctr"/>
            <a:r>
              <a:rPr lang="lt-LT" sz="2000" b="1" dirty="0"/>
              <a:t>Skelbimo formose naudojami sutartiniai ženklai </a:t>
            </a:r>
            <a:endParaRPr lang="en-US" sz="2000" b="1" dirty="0">
              <a:solidFill>
                <a:srgbClr val="C00000"/>
              </a:solidFill>
            </a:endParaRPr>
          </a:p>
        </p:txBody>
      </p:sp>
      <p:sp>
        <p:nvSpPr>
          <p:cNvPr id="3" name="TextBox 2">
            <a:extLst>
              <a:ext uri="{FF2B5EF4-FFF2-40B4-BE49-F238E27FC236}">
                <a16:creationId xmlns:a16="http://schemas.microsoft.com/office/drawing/2014/main" id="{C1D3BFB2-4F54-BF92-4773-1A9DF62741F7}"/>
              </a:ext>
            </a:extLst>
          </p:cNvPr>
          <p:cNvSpPr txBox="1"/>
          <p:nvPr/>
        </p:nvSpPr>
        <p:spPr>
          <a:xfrm>
            <a:off x="2140961" y="1153233"/>
            <a:ext cx="5980251" cy="338554"/>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Išskleidžiama, suskleidžiama kiekviena duomenų grupė, pogrupiai</a:t>
            </a:r>
            <a:endParaRPr lang="en-US" sz="1600" dirty="0"/>
          </a:p>
        </p:txBody>
      </p:sp>
      <p:sp>
        <p:nvSpPr>
          <p:cNvPr id="11" name="TextBox 10">
            <a:extLst>
              <a:ext uri="{FF2B5EF4-FFF2-40B4-BE49-F238E27FC236}">
                <a16:creationId xmlns:a16="http://schemas.microsoft.com/office/drawing/2014/main" id="{121A93A5-4AF3-1E68-2090-986595CBEF4D}"/>
              </a:ext>
            </a:extLst>
          </p:cNvPr>
          <p:cNvSpPr txBox="1"/>
          <p:nvPr/>
        </p:nvSpPr>
        <p:spPr>
          <a:xfrm>
            <a:off x="2140962" y="3427729"/>
            <a:ext cx="8869424" cy="338554"/>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Naudojant rodykles puslapio apačioje greičiau galima patekti į kitas skelbimo skiltis ar duomenų grupes</a:t>
            </a:r>
            <a:endParaRPr lang="en-US" sz="1600" dirty="0"/>
          </a:p>
        </p:txBody>
      </p:sp>
      <p:sp>
        <p:nvSpPr>
          <p:cNvPr id="12" name="TextBox 11">
            <a:extLst>
              <a:ext uri="{FF2B5EF4-FFF2-40B4-BE49-F238E27FC236}">
                <a16:creationId xmlns:a16="http://schemas.microsoft.com/office/drawing/2014/main" id="{5117EB3A-1D3F-FFCE-1F20-D7BF06482FE0}"/>
              </a:ext>
            </a:extLst>
          </p:cNvPr>
          <p:cNvSpPr txBox="1"/>
          <p:nvPr/>
        </p:nvSpPr>
        <p:spPr>
          <a:xfrm>
            <a:off x="2140961" y="1680244"/>
            <a:ext cx="8869425" cy="338554"/>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Duomenų grupėje užpildyti privalomi laukai (daugeliu atvejų privalomi laukai užpildyti automatiškai) </a:t>
            </a:r>
            <a:endParaRPr lang="en-US" sz="1600" dirty="0"/>
          </a:p>
        </p:txBody>
      </p:sp>
      <p:sp>
        <p:nvSpPr>
          <p:cNvPr id="14" name="TextBox 13">
            <a:extLst>
              <a:ext uri="{FF2B5EF4-FFF2-40B4-BE49-F238E27FC236}">
                <a16:creationId xmlns:a16="http://schemas.microsoft.com/office/drawing/2014/main" id="{866AD112-D030-1398-226C-28090A7A0726}"/>
              </a:ext>
            </a:extLst>
          </p:cNvPr>
          <p:cNvSpPr txBox="1"/>
          <p:nvPr/>
        </p:nvSpPr>
        <p:spPr>
          <a:xfrm>
            <a:off x="2124773" y="2654487"/>
            <a:ext cx="8869424" cy="584775"/>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Duomenų grupėje yra neužpildytų privalomų laukų. Išskleidžiama duomenų grupė, pogrupis ir užpildomi nurodyti laukai su pastabomis (pasirinkimai, aprašymai ir pan.) </a:t>
            </a:r>
            <a:endParaRPr lang="en-US" sz="1600" dirty="0"/>
          </a:p>
        </p:txBody>
      </p:sp>
      <p:sp>
        <p:nvSpPr>
          <p:cNvPr id="16" name="TextBox 15">
            <a:extLst>
              <a:ext uri="{FF2B5EF4-FFF2-40B4-BE49-F238E27FC236}">
                <a16:creationId xmlns:a16="http://schemas.microsoft.com/office/drawing/2014/main" id="{E74D1032-526E-CE63-DB7F-B26346EBECD2}"/>
              </a:ext>
            </a:extLst>
          </p:cNvPr>
          <p:cNvSpPr txBox="1"/>
          <p:nvPr/>
        </p:nvSpPr>
        <p:spPr>
          <a:xfrm>
            <a:off x="2124773" y="3999938"/>
            <a:ext cx="8869422" cy="584775"/>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Pagal poreikį pridedami nauji laukai bei kiti pasirinkimai arba panaikinami klaidingai pridėti. Atitinkamai bus parodyta:  </a:t>
            </a:r>
            <a:endParaRPr lang="en-US" sz="1600" dirty="0"/>
          </a:p>
        </p:txBody>
      </p:sp>
      <p:pic>
        <p:nvPicPr>
          <p:cNvPr id="18" name="Paveikslėlis 17">
            <a:extLst>
              <a:ext uri="{FF2B5EF4-FFF2-40B4-BE49-F238E27FC236}">
                <a16:creationId xmlns:a16="http://schemas.microsoft.com/office/drawing/2014/main" id="{4B9CF174-66E5-3BE4-A84A-9002803BFA69}"/>
              </a:ext>
            </a:extLst>
          </p:cNvPr>
          <p:cNvPicPr>
            <a:picLocks noChangeAspect="1"/>
          </p:cNvPicPr>
          <p:nvPr/>
        </p:nvPicPr>
        <p:blipFill>
          <a:blip r:embed="rId4"/>
          <a:stretch>
            <a:fillRect/>
          </a:stretch>
        </p:blipFill>
        <p:spPr>
          <a:xfrm>
            <a:off x="824948" y="3383609"/>
            <a:ext cx="1082134" cy="396274"/>
          </a:xfrm>
          <a:prstGeom prst="rect">
            <a:avLst/>
          </a:prstGeom>
        </p:spPr>
      </p:pic>
      <p:pic>
        <p:nvPicPr>
          <p:cNvPr id="20" name="Paveikslėlis 19">
            <a:extLst>
              <a:ext uri="{FF2B5EF4-FFF2-40B4-BE49-F238E27FC236}">
                <a16:creationId xmlns:a16="http://schemas.microsoft.com/office/drawing/2014/main" id="{B18652C4-C90E-CF23-77F5-6DA6004F179E}"/>
              </a:ext>
            </a:extLst>
          </p:cNvPr>
          <p:cNvPicPr>
            <a:picLocks noChangeAspect="1"/>
          </p:cNvPicPr>
          <p:nvPr/>
        </p:nvPicPr>
        <p:blipFill>
          <a:blip r:embed="rId5"/>
          <a:stretch>
            <a:fillRect/>
          </a:stretch>
        </p:blipFill>
        <p:spPr>
          <a:xfrm>
            <a:off x="1158441" y="3894479"/>
            <a:ext cx="426757" cy="342930"/>
          </a:xfrm>
          <a:prstGeom prst="rect">
            <a:avLst/>
          </a:prstGeom>
        </p:spPr>
      </p:pic>
      <p:pic>
        <p:nvPicPr>
          <p:cNvPr id="24" name="Paveikslėlis 23">
            <a:extLst>
              <a:ext uri="{FF2B5EF4-FFF2-40B4-BE49-F238E27FC236}">
                <a16:creationId xmlns:a16="http://schemas.microsoft.com/office/drawing/2014/main" id="{8706011E-4C1A-9727-884D-21B2E30BB07D}"/>
              </a:ext>
            </a:extLst>
          </p:cNvPr>
          <p:cNvPicPr>
            <a:picLocks noChangeAspect="1"/>
          </p:cNvPicPr>
          <p:nvPr/>
        </p:nvPicPr>
        <p:blipFill>
          <a:blip r:embed="rId6"/>
          <a:stretch>
            <a:fillRect/>
          </a:stretch>
        </p:blipFill>
        <p:spPr>
          <a:xfrm>
            <a:off x="1209893" y="4358426"/>
            <a:ext cx="319407" cy="319407"/>
          </a:xfrm>
          <a:prstGeom prst="rect">
            <a:avLst/>
          </a:prstGeom>
        </p:spPr>
      </p:pic>
      <p:sp>
        <p:nvSpPr>
          <p:cNvPr id="25" name="TextBox 24">
            <a:extLst>
              <a:ext uri="{FF2B5EF4-FFF2-40B4-BE49-F238E27FC236}">
                <a16:creationId xmlns:a16="http://schemas.microsoft.com/office/drawing/2014/main" id="{C55E86B5-93E4-663E-EC8F-9644627BFE64}"/>
              </a:ext>
            </a:extLst>
          </p:cNvPr>
          <p:cNvSpPr txBox="1"/>
          <p:nvPr/>
        </p:nvSpPr>
        <p:spPr>
          <a:xfrm>
            <a:off x="963585" y="5010564"/>
            <a:ext cx="10030610" cy="369332"/>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Norint </a:t>
            </a:r>
            <a:r>
              <a:rPr lang="lt-LT" sz="1600" b="1" dirty="0"/>
              <a:t>pakeisti</a:t>
            </a:r>
            <a:r>
              <a:rPr lang="lt-LT" sz="1600" dirty="0"/>
              <a:t> neteisingą pasirinkimą, ištrinamas tik tas pasirinkimas ir pažymimas naujas pasirinkimas, pavyzdžiui:</a:t>
            </a:r>
            <a:r>
              <a:rPr lang="lt-LT" sz="1800" dirty="0"/>
              <a:t>  </a:t>
            </a:r>
            <a:endParaRPr lang="en-US" dirty="0"/>
          </a:p>
        </p:txBody>
      </p:sp>
      <p:pic>
        <p:nvPicPr>
          <p:cNvPr id="29" name="Paveikslėlis 28">
            <a:extLst>
              <a:ext uri="{FF2B5EF4-FFF2-40B4-BE49-F238E27FC236}">
                <a16:creationId xmlns:a16="http://schemas.microsoft.com/office/drawing/2014/main" id="{9B17F73A-EFC2-3CD8-0F44-281573191AFD}"/>
              </a:ext>
            </a:extLst>
          </p:cNvPr>
          <p:cNvPicPr>
            <a:picLocks noChangeAspect="1"/>
          </p:cNvPicPr>
          <p:nvPr/>
        </p:nvPicPr>
        <p:blipFill>
          <a:blip r:embed="rId7"/>
          <a:stretch>
            <a:fillRect/>
          </a:stretch>
        </p:blipFill>
        <p:spPr>
          <a:xfrm>
            <a:off x="945227" y="5658926"/>
            <a:ext cx="3543607" cy="701101"/>
          </a:xfrm>
          <a:prstGeom prst="rect">
            <a:avLst/>
          </a:prstGeom>
        </p:spPr>
      </p:pic>
      <p:sp>
        <p:nvSpPr>
          <p:cNvPr id="30" name="Stačiakampis 29">
            <a:extLst>
              <a:ext uri="{FF2B5EF4-FFF2-40B4-BE49-F238E27FC236}">
                <a16:creationId xmlns:a16="http://schemas.microsoft.com/office/drawing/2014/main" id="{919F6D8A-5AA3-A474-97F8-D78D708D7F91}"/>
              </a:ext>
            </a:extLst>
          </p:cNvPr>
          <p:cNvSpPr/>
          <p:nvPr/>
        </p:nvSpPr>
        <p:spPr>
          <a:xfrm>
            <a:off x="1062891" y="1125030"/>
            <a:ext cx="844191" cy="3757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tačiakampis 31">
            <a:extLst>
              <a:ext uri="{FF2B5EF4-FFF2-40B4-BE49-F238E27FC236}">
                <a16:creationId xmlns:a16="http://schemas.microsoft.com/office/drawing/2014/main" id="{8CD7D19E-20D2-76D5-9477-6523F984E87C}"/>
              </a:ext>
            </a:extLst>
          </p:cNvPr>
          <p:cNvSpPr/>
          <p:nvPr/>
        </p:nvSpPr>
        <p:spPr>
          <a:xfrm>
            <a:off x="1062892" y="1659035"/>
            <a:ext cx="666088" cy="34890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aveikslėlis 36">
            <a:extLst>
              <a:ext uri="{FF2B5EF4-FFF2-40B4-BE49-F238E27FC236}">
                <a16:creationId xmlns:a16="http://schemas.microsoft.com/office/drawing/2014/main" id="{46A1904C-920B-4DA6-342B-EEA5540EDCED}"/>
              </a:ext>
            </a:extLst>
          </p:cNvPr>
          <p:cNvPicPr>
            <a:picLocks noChangeAspect="1"/>
          </p:cNvPicPr>
          <p:nvPr/>
        </p:nvPicPr>
        <p:blipFill>
          <a:blip r:embed="rId8"/>
          <a:stretch>
            <a:fillRect/>
          </a:stretch>
        </p:blipFill>
        <p:spPr>
          <a:xfrm>
            <a:off x="1218404" y="2785382"/>
            <a:ext cx="396274" cy="327688"/>
          </a:xfrm>
          <a:prstGeom prst="rect">
            <a:avLst/>
          </a:prstGeom>
        </p:spPr>
      </p:pic>
      <p:pic>
        <p:nvPicPr>
          <p:cNvPr id="40" name="Paveikslėlis 39">
            <a:extLst>
              <a:ext uri="{FF2B5EF4-FFF2-40B4-BE49-F238E27FC236}">
                <a16:creationId xmlns:a16="http://schemas.microsoft.com/office/drawing/2014/main" id="{9E9B8A1D-0F06-5426-C27E-E9A9EE8A3F3B}"/>
              </a:ext>
            </a:extLst>
          </p:cNvPr>
          <p:cNvPicPr>
            <a:picLocks noChangeAspect="1"/>
          </p:cNvPicPr>
          <p:nvPr/>
        </p:nvPicPr>
        <p:blipFill>
          <a:blip r:embed="rId9"/>
          <a:stretch>
            <a:fillRect/>
          </a:stretch>
        </p:blipFill>
        <p:spPr>
          <a:xfrm>
            <a:off x="1118513" y="1160965"/>
            <a:ext cx="359549" cy="316701"/>
          </a:xfrm>
          <a:prstGeom prst="rect">
            <a:avLst/>
          </a:prstGeom>
        </p:spPr>
      </p:pic>
      <p:pic>
        <p:nvPicPr>
          <p:cNvPr id="42" name="Paveikslėlis 41">
            <a:extLst>
              <a:ext uri="{FF2B5EF4-FFF2-40B4-BE49-F238E27FC236}">
                <a16:creationId xmlns:a16="http://schemas.microsoft.com/office/drawing/2014/main" id="{B4D9068B-0158-2B7D-A150-6E0550232A57}"/>
              </a:ext>
            </a:extLst>
          </p:cNvPr>
          <p:cNvPicPr>
            <a:picLocks noChangeAspect="1"/>
          </p:cNvPicPr>
          <p:nvPr/>
        </p:nvPicPr>
        <p:blipFill>
          <a:blip r:embed="rId10"/>
          <a:stretch>
            <a:fillRect/>
          </a:stretch>
        </p:blipFill>
        <p:spPr>
          <a:xfrm>
            <a:off x="1279369" y="2185458"/>
            <a:ext cx="274344" cy="304826"/>
          </a:xfrm>
          <a:prstGeom prst="rect">
            <a:avLst/>
          </a:prstGeom>
        </p:spPr>
      </p:pic>
      <p:pic>
        <p:nvPicPr>
          <p:cNvPr id="44" name="Paveikslėlis 43">
            <a:extLst>
              <a:ext uri="{FF2B5EF4-FFF2-40B4-BE49-F238E27FC236}">
                <a16:creationId xmlns:a16="http://schemas.microsoft.com/office/drawing/2014/main" id="{9892C2A8-1353-160A-9924-BA44F405216D}"/>
              </a:ext>
            </a:extLst>
          </p:cNvPr>
          <p:cNvPicPr>
            <a:picLocks noChangeAspect="1"/>
          </p:cNvPicPr>
          <p:nvPr/>
        </p:nvPicPr>
        <p:blipFill>
          <a:blip r:embed="rId11"/>
          <a:stretch>
            <a:fillRect/>
          </a:stretch>
        </p:blipFill>
        <p:spPr>
          <a:xfrm>
            <a:off x="1171878" y="1663105"/>
            <a:ext cx="434378" cy="320068"/>
          </a:xfrm>
          <a:prstGeom prst="rect">
            <a:avLst/>
          </a:prstGeom>
        </p:spPr>
      </p:pic>
      <p:sp>
        <p:nvSpPr>
          <p:cNvPr id="45" name="Stačiakampis 44">
            <a:extLst>
              <a:ext uri="{FF2B5EF4-FFF2-40B4-BE49-F238E27FC236}">
                <a16:creationId xmlns:a16="http://schemas.microsoft.com/office/drawing/2014/main" id="{ED7B8027-2407-DFAD-BB2C-928F8BEE6E43}"/>
              </a:ext>
            </a:extLst>
          </p:cNvPr>
          <p:cNvSpPr/>
          <p:nvPr/>
        </p:nvSpPr>
        <p:spPr>
          <a:xfrm>
            <a:off x="1062892" y="2762251"/>
            <a:ext cx="666088" cy="34890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Stačiakampis 47">
            <a:extLst>
              <a:ext uri="{FF2B5EF4-FFF2-40B4-BE49-F238E27FC236}">
                <a16:creationId xmlns:a16="http://schemas.microsoft.com/office/drawing/2014/main" id="{E88D8B62-C159-EF3F-9F9E-19428A06199B}"/>
              </a:ext>
            </a:extLst>
          </p:cNvPr>
          <p:cNvSpPr/>
          <p:nvPr/>
        </p:nvSpPr>
        <p:spPr>
          <a:xfrm>
            <a:off x="1056023" y="2170779"/>
            <a:ext cx="666088" cy="34890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tačiakampis 48">
            <a:extLst>
              <a:ext uri="{FF2B5EF4-FFF2-40B4-BE49-F238E27FC236}">
                <a16:creationId xmlns:a16="http://schemas.microsoft.com/office/drawing/2014/main" id="{90DD561B-FD8B-3378-7021-4D4838DB184D}"/>
              </a:ext>
            </a:extLst>
          </p:cNvPr>
          <p:cNvSpPr/>
          <p:nvPr/>
        </p:nvSpPr>
        <p:spPr>
          <a:xfrm>
            <a:off x="1032971" y="3877661"/>
            <a:ext cx="666088" cy="34293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tačiakampis 50">
            <a:extLst>
              <a:ext uri="{FF2B5EF4-FFF2-40B4-BE49-F238E27FC236}">
                <a16:creationId xmlns:a16="http://schemas.microsoft.com/office/drawing/2014/main" id="{166FB4A7-7BBE-AC33-EF48-4CAAA9554B7B}"/>
              </a:ext>
            </a:extLst>
          </p:cNvPr>
          <p:cNvSpPr/>
          <p:nvPr/>
        </p:nvSpPr>
        <p:spPr>
          <a:xfrm>
            <a:off x="1019995" y="4300694"/>
            <a:ext cx="666088" cy="37770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aveikslėlis 51">
            <a:extLst>
              <a:ext uri="{FF2B5EF4-FFF2-40B4-BE49-F238E27FC236}">
                <a16:creationId xmlns:a16="http://schemas.microsoft.com/office/drawing/2014/main" id="{5DA21CED-DAB2-9629-D92F-CE3AC17E05FE}"/>
              </a:ext>
            </a:extLst>
          </p:cNvPr>
          <p:cNvPicPr>
            <a:picLocks noChangeAspect="1"/>
          </p:cNvPicPr>
          <p:nvPr/>
        </p:nvPicPr>
        <p:blipFill>
          <a:blip r:embed="rId7"/>
          <a:stretch>
            <a:fillRect/>
          </a:stretch>
        </p:blipFill>
        <p:spPr>
          <a:xfrm>
            <a:off x="3821682" y="9919449"/>
            <a:ext cx="3543607" cy="701101"/>
          </a:xfrm>
          <a:prstGeom prst="rect">
            <a:avLst/>
          </a:prstGeom>
        </p:spPr>
      </p:pic>
      <p:sp>
        <p:nvSpPr>
          <p:cNvPr id="53" name="Stačiakampis 52">
            <a:extLst>
              <a:ext uri="{FF2B5EF4-FFF2-40B4-BE49-F238E27FC236}">
                <a16:creationId xmlns:a16="http://schemas.microsoft.com/office/drawing/2014/main" id="{E164A458-5F31-E59A-1418-908BC61082E1}"/>
              </a:ext>
            </a:extLst>
          </p:cNvPr>
          <p:cNvSpPr/>
          <p:nvPr/>
        </p:nvSpPr>
        <p:spPr>
          <a:xfrm>
            <a:off x="3814947" y="5651816"/>
            <a:ext cx="666088" cy="34890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aveikslėlis 54">
            <a:extLst>
              <a:ext uri="{FF2B5EF4-FFF2-40B4-BE49-F238E27FC236}">
                <a16:creationId xmlns:a16="http://schemas.microsoft.com/office/drawing/2014/main" id="{4C3A74CF-0EFC-3FD8-EBAB-AC3831EC161E}"/>
              </a:ext>
            </a:extLst>
          </p:cNvPr>
          <p:cNvPicPr>
            <a:picLocks noChangeAspect="1"/>
          </p:cNvPicPr>
          <p:nvPr/>
        </p:nvPicPr>
        <p:blipFill>
          <a:blip r:embed="rId12"/>
          <a:stretch>
            <a:fillRect/>
          </a:stretch>
        </p:blipFill>
        <p:spPr>
          <a:xfrm>
            <a:off x="7032245" y="5477274"/>
            <a:ext cx="1204420" cy="1062325"/>
          </a:xfrm>
          <a:prstGeom prst="rect">
            <a:avLst/>
          </a:prstGeom>
        </p:spPr>
      </p:pic>
      <p:cxnSp>
        <p:nvCxnSpPr>
          <p:cNvPr id="57" name="Tiesioji jungtis 56">
            <a:extLst>
              <a:ext uri="{FF2B5EF4-FFF2-40B4-BE49-F238E27FC236}">
                <a16:creationId xmlns:a16="http://schemas.microsoft.com/office/drawing/2014/main" id="{0994F60E-1BE5-AEA8-BD86-1AC70FCB2CBF}"/>
              </a:ext>
            </a:extLst>
          </p:cNvPr>
          <p:cNvCxnSpPr/>
          <p:nvPr/>
        </p:nvCxnSpPr>
        <p:spPr>
          <a:xfrm flipH="1">
            <a:off x="3876536" y="5725139"/>
            <a:ext cx="542910" cy="26972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Tiesioji jungtis 57">
            <a:extLst>
              <a:ext uri="{FF2B5EF4-FFF2-40B4-BE49-F238E27FC236}">
                <a16:creationId xmlns:a16="http://schemas.microsoft.com/office/drawing/2014/main" id="{3B791C89-DEE8-3FC1-B119-0EEDC65861BE}"/>
              </a:ext>
            </a:extLst>
          </p:cNvPr>
          <p:cNvCxnSpPr>
            <a:cxnSpLocks/>
          </p:cNvCxnSpPr>
          <p:nvPr/>
        </p:nvCxnSpPr>
        <p:spPr>
          <a:xfrm flipH="1" flipV="1">
            <a:off x="3909135" y="5738251"/>
            <a:ext cx="523364" cy="26972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9687F15F-3FB6-7784-EFFE-28FA47152B11}"/>
              </a:ext>
            </a:extLst>
          </p:cNvPr>
          <p:cNvSpPr txBox="1"/>
          <p:nvPr/>
        </p:nvSpPr>
        <p:spPr>
          <a:xfrm>
            <a:off x="4737913" y="5607322"/>
            <a:ext cx="1988025" cy="523220"/>
          </a:xfrm>
          <a:prstGeom prst="rect">
            <a:avLst/>
          </a:prstGeom>
          <a:solidFill>
            <a:schemeClr val="accent2">
              <a:lumMod val="20000"/>
              <a:lumOff val="80000"/>
            </a:schemeClr>
          </a:solidFill>
          <a:ln>
            <a:solidFill>
              <a:schemeClr val="accent4">
                <a:lumMod val="75000"/>
              </a:schemeClr>
            </a:solidFill>
          </a:ln>
        </p:spPr>
        <p:txBody>
          <a:bodyPr wrap="square" rtlCol="0">
            <a:spAutoFit/>
          </a:bodyPr>
          <a:lstStyle/>
          <a:p>
            <a:r>
              <a:rPr lang="lt-LT" sz="1400" dirty="0"/>
              <a:t>Atsiranda naujo pasirinkimo galimybė</a:t>
            </a:r>
            <a:endParaRPr lang="en-US" sz="1400" dirty="0"/>
          </a:p>
        </p:txBody>
      </p:sp>
      <p:cxnSp>
        <p:nvCxnSpPr>
          <p:cNvPr id="74" name="Tiesioji rodyklės jungtis 73">
            <a:extLst>
              <a:ext uri="{FF2B5EF4-FFF2-40B4-BE49-F238E27FC236}">
                <a16:creationId xmlns:a16="http://schemas.microsoft.com/office/drawing/2014/main" id="{34656E82-C9F6-BBA1-1404-11436FC135FF}"/>
              </a:ext>
            </a:extLst>
          </p:cNvPr>
          <p:cNvCxnSpPr>
            <a:cxnSpLocks/>
            <a:stCxn id="77" idx="3"/>
          </p:cNvCxnSpPr>
          <p:nvPr/>
        </p:nvCxnSpPr>
        <p:spPr>
          <a:xfrm>
            <a:off x="4481035" y="6222957"/>
            <a:ext cx="2477150" cy="71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B8A5756-DAB4-352D-1EAF-3DDE80F2D1DC}"/>
              </a:ext>
            </a:extLst>
          </p:cNvPr>
          <p:cNvSpPr txBox="1"/>
          <p:nvPr/>
        </p:nvSpPr>
        <p:spPr>
          <a:xfrm>
            <a:off x="3777949" y="6069068"/>
            <a:ext cx="703086" cy="307777"/>
          </a:xfrm>
          <a:prstGeom prst="rect">
            <a:avLst/>
          </a:prstGeom>
          <a:solidFill>
            <a:schemeClr val="accent2">
              <a:lumMod val="20000"/>
              <a:lumOff val="80000"/>
            </a:schemeClr>
          </a:solidFill>
          <a:ln>
            <a:solidFill>
              <a:schemeClr val="accent4">
                <a:lumMod val="75000"/>
              </a:schemeClr>
            </a:solidFill>
          </a:ln>
        </p:spPr>
        <p:txBody>
          <a:bodyPr wrap="square" rtlCol="0">
            <a:spAutoFit/>
          </a:bodyPr>
          <a:lstStyle/>
          <a:p>
            <a:r>
              <a:rPr lang="lt-LT" sz="1400" dirty="0"/>
              <a:t>ištrinti</a:t>
            </a:r>
            <a:endParaRPr lang="en-US" sz="1400" dirty="0"/>
          </a:p>
        </p:txBody>
      </p:sp>
      <p:sp>
        <p:nvSpPr>
          <p:cNvPr id="79" name="TextBox 78">
            <a:extLst>
              <a:ext uri="{FF2B5EF4-FFF2-40B4-BE49-F238E27FC236}">
                <a16:creationId xmlns:a16="http://schemas.microsoft.com/office/drawing/2014/main" id="{AFE70E1F-F5CE-3F53-97EF-2E1A95801747}"/>
              </a:ext>
            </a:extLst>
          </p:cNvPr>
          <p:cNvSpPr txBox="1"/>
          <p:nvPr/>
        </p:nvSpPr>
        <p:spPr>
          <a:xfrm>
            <a:off x="2140962" y="2178397"/>
            <a:ext cx="8869425" cy="338554"/>
          </a:xfrm>
          <a:prstGeom prst="rect">
            <a:avLst/>
          </a:prstGeom>
          <a:solidFill>
            <a:schemeClr val="accent2">
              <a:lumMod val="20000"/>
              <a:lumOff val="80000"/>
            </a:schemeClr>
          </a:solidFill>
          <a:ln>
            <a:solidFill>
              <a:schemeClr val="accent4">
                <a:lumMod val="75000"/>
              </a:schemeClr>
            </a:solidFill>
          </a:ln>
        </p:spPr>
        <p:txBody>
          <a:bodyPr wrap="square">
            <a:spAutoFit/>
          </a:bodyPr>
          <a:lstStyle/>
          <a:p>
            <a:r>
              <a:rPr lang="lt-LT" sz="1600" dirty="0"/>
              <a:t>Duomenų grupėje yra neprivalomi laukai (galima užpildyti pagal poreikį) </a:t>
            </a:r>
            <a:endParaRPr lang="en-US" sz="1600" dirty="0"/>
          </a:p>
        </p:txBody>
      </p:sp>
      <p:pic>
        <p:nvPicPr>
          <p:cNvPr id="81" name="Paveikslėlis 80">
            <a:extLst>
              <a:ext uri="{FF2B5EF4-FFF2-40B4-BE49-F238E27FC236}">
                <a16:creationId xmlns:a16="http://schemas.microsoft.com/office/drawing/2014/main" id="{01E6439E-A115-7EAA-234F-08A3F8F47F4C}"/>
              </a:ext>
            </a:extLst>
          </p:cNvPr>
          <p:cNvPicPr>
            <a:picLocks noChangeAspect="1"/>
          </p:cNvPicPr>
          <p:nvPr/>
        </p:nvPicPr>
        <p:blipFill>
          <a:blip r:embed="rId13"/>
          <a:stretch>
            <a:fillRect/>
          </a:stretch>
        </p:blipFill>
        <p:spPr>
          <a:xfrm>
            <a:off x="5873008" y="4273552"/>
            <a:ext cx="2560542" cy="662997"/>
          </a:xfrm>
          <a:prstGeom prst="rect">
            <a:avLst/>
          </a:prstGeom>
        </p:spPr>
      </p:pic>
      <p:pic>
        <p:nvPicPr>
          <p:cNvPr id="83" name="Paveikslėlis 82">
            <a:extLst>
              <a:ext uri="{FF2B5EF4-FFF2-40B4-BE49-F238E27FC236}">
                <a16:creationId xmlns:a16="http://schemas.microsoft.com/office/drawing/2014/main" id="{8F13D6CA-A8EA-3ECA-C97C-1C737BC6C085}"/>
              </a:ext>
            </a:extLst>
          </p:cNvPr>
          <p:cNvPicPr>
            <a:picLocks noChangeAspect="1"/>
          </p:cNvPicPr>
          <p:nvPr/>
        </p:nvPicPr>
        <p:blipFill>
          <a:blip r:embed="rId14"/>
          <a:stretch>
            <a:fillRect/>
          </a:stretch>
        </p:blipFill>
        <p:spPr>
          <a:xfrm>
            <a:off x="8517480" y="4288574"/>
            <a:ext cx="2476715" cy="624894"/>
          </a:xfrm>
          <a:prstGeom prst="rect">
            <a:avLst/>
          </a:prstGeom>
        </p:spPr>
      </p:pic>
      <p:pic>
        <p:nvPicPr>
          <p:cNvPr id="84" name="Paveikslėlis 83">
            <a:extLst>
              <a:ext uri="{FF2B5EF4-FFF2-40B4-BE49-F238E27FC236}">
                <a16:creationId xmlns:a16="http://schemas.microsoft.com/office/drawing/2014/main" id="{F5BE4F6B-5704-2394-C41C-5F54063AEEA3}"/>
              </a:ext>
            </a:extLst>
          </p:cNvPr>
          <p:cNvPicPr>
            <a:picLocks noChangeAspect="1"/>
          </p:cNvPicPr>
          <p:nvPr/>
        </p:nvPicPr>
        <p:blipFill>
          <a:blip r:embed="rId15"/>
          <a:stretch>
            <a:fillRect/>
          </a:stretch>
        </p:blipFill>
        <p:spPr>
          <a:xfrm>
            <a:off x="7091512" y="5481872"/>
            <a:ext cx="857675" cy="230110"/>
          </a:xfrm>
          <a:prstGeom prst="rect">
            <a:avLst/>
          </a:prstGeom>
        </p:spPr>
      </p:pic>
      <p:sp>
        <p:nvSpPr>
          <p:cNvPr id="85" name="Stačiakampis 84">
            <a:extLst>
              <a:ext uri="{FF2B5EF4-FFF2-40B4-BE49-F238E27FC236}">
                <a16:creationId xmlns:a16="http://schemas.microsoft.com/office/drawing/2014/main" id="{BAC6A883-64AD-839B-BF07-BC393ADFA833}"/>
              </a:ext>
            </a:extLst>
          </p:cNvPr>
          <p:cNvSpPr/>
          <p:nvPr/>
        </p:nvSpPr>
        <p:spPr>
          <a:xfrm>
            <a:off x="7008954" y="5476403"/>
            <a:ext cx="1226770" cy="109068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aveikslėlis 86">
            <a:extLst>
              <a:ext uri="{FF2B5EF4-FFF2-40B4-BE49-F238E27FC236}">
                <a16:creationId xmlns:a16="http://schemas.microsoft.com/office/drawing/2014/main" id="{ED3EDB53-C0EE-A7A5-91E1-AC866D293E7F}"/>
              </a:ext>
            </a:extLst>
          </p:cNvPr>
          <p:cNvPicPr>
            <a:picLocks noChangeAspect="1"/>
          </p:cNvPicPr>
          <p:nvPr/>
        </p:nvPicPr>
        <p:blipFill>
          <a:blip r:embed="rId16"/>
          <a:stretch>
            <a:fillRect/>
          </a:stretch>
        </p:blipFill>
        <p:spPr>
          <a:xfrm>
            <a:off x="8317981" y="5625927"/>
            <a:ext cx="2692405" cy="674935"/>
          </a:xfrm>
          <a:prstGeom prst="rect">
            <a:avLst/>
          </a:prstGeom>
        </p:spPr>
      </p:pic>
      <p:cxnSp>
        <p:nvCxnSpPr>
          <p:cNvPr id="88" name="Tiesioji rodyklės jungtis 87">
            <a:extLst>
              <a:ext uri="{FF2B5EF4-FFF2-40B4-BE49-F238E27FC236}">
                <a16:creationId xmlns:a16="http://schemas.microsoft.com/office/drawing/2014/main" id="{9AEF3AC1-8599-25E7-5E3D-9CC6CAFE842C}"/>
              </a:ext>
            </a:extLst>
          </p:cNvPr>
          <p:cNvCxnSpPr>
            <a:cxnSpLocks/>
          </p:cNvCxnSpPr>
          <p:nvPr/>
        </p:nvCxnSpPr>
        <p:spPr>
          <a:xfrm>
            <a:off x="8281365" y="5860123"/>
            <a:ext cx="30437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Skaidrės numerio vietos rezervavimo ženklas 1">
            <a:extLst>
              <a:ext uri="{FF2B5EF4-FFF2-40B4-BE49-F238E27FC236}">
                <a16:creationId xmlns:a16="http://schemas.microsoft.com/office/drawing/2014/main" id="{6AF1A9A6-4600-01E1-6EF9-8F04B9AE7F97}"/>
              </a:ext>
            </a:extLst>
          </p:cNvPr>
          <p:cNvSpPr>
            <a:spLocks noGrp="1"/>
          </p:cNvSpPr>
          <p:nvPr>
            <p:ph type="sldNum" sz="quarter" idx="12"/>
          </p:nvPr>
        </p:nvSpPr>
        <p:spPr>
          <a:xfrm>
            <a:off x="9149861" y="6408991"/>
            <a:ext cx="2743200" cy="365125"/>
          </a:xfrm>
        </p:spPr>
        <p:txBody>
          <a:bodyPr/>
          <a:lstStyle/>
          <a:p>
            <a:fld id="{49EC5416-78B8-4F37-B286-A40543F63F6D}" type="slidenum">
              <a:rPr lang="en-US" smtClean="0"/>
              <a:pPr/>
              <a:t>8</a:t>
            </a:fld>
            <a:endParaRPr lang="en-US" dirty="0"/>
          </a:p>
        </p:txBody>
      </p:sp>
      <p:sp>
        <p:nvSpPr>
          <p:cNvPr id="4" name="TextBox 3">
            <a:extLst>
              <a:ext uri="{FF2B5EF4-FFF2-40B4-BE49-F238E27FC236}">
                <a16:creationId xmlns:a16="http://schemas.microsoft.com/office/drawing/2014/main" id="{45E8EBD1-A24F-0A62-2FD8-056E4D7553E6}"/>
              </a:ext>
            </a:extLst>
          </p:cNvPr>
          <p:cNvSpPr txBox="1"/>
          <p:nvPr/>
        </p:nvSpPr>
        <p:spPr>
          <a:xfrm>
            <a:off x="812256" y="457334"/>
            <a:ext cx="10697754" cy="584775"/>
          </a:xfrm>
          <a:prstGeom prst="rect">
            <a:avLst/>
          </a:prstGeom>
          <a:solidFill>
            <a:schemeClr val="accent6">
              <a:lumMod val="20000"/>
              <a:lumOff val="80000"/>
            </a:schemeClr>
          </a:solidFill>
          <a:ln>
            <a:solidFill>
              <a:schemeClr val="accent4">
                <a:lumMod val="75000"/>
              </a:schemeClr>
            </a:solidFill>
          </a:ln>
        </p:spPr>
        <p:txBody>
          <a:bodyPr wrap="square">
            <a:spAutoFit/>
          </a:bodyPr>
          <a:lstStyle/>
          <a:p>
            <a:pPr algn="ctr"/>
            <a:r>
              <a:rPr lang="lt-LT" sz="1600" b="1" dirty="0">
                <a:solidFill>
                  <a:srgbClr val="C00000"/>
                </a:solidFill>
              </a:rPr>
              <a:t>SVARBU</a:t>
            </a:r>
            <a:r>
              <a:rPr lang="en-US" sz="1600" b="1" dirty="0">
                <a:solidFill>
                  <a:srgbClr val="C00000"/>
                </a:solidFill>
              </a:rPr>
              <a:t>!</a:t>
            </a:r>
            <a:r>
              <a:rPr lang="en-US" sz="1600" dirty="0"/>
              <a:t> </a:t>
            </a:r>
            <a:r>
              <a:rPr lang="lt-LT" sz="1600" b="1" dirty="0"/>
              <a:t>Skelbimų duomenų pildymo principai tokie patys </a:t>
            </a:r>
            <a:r>
              <a:rPr lang="lt-LT" sz="1600" b="1" dirty="0">
                <a:solidFill>
                  <a:srgbClr val="C00000"/>
                </a:solidFill>
              </a:rPr>
              <a:t>visose skelbimų formose</a:t>
            </a:r>
            <a:r>
              <a:rPr lang="lt-LT" sz="1600" b="1" dirty="0"/>
              <a:t>, gali skirtis privalomumas pildyti laukus priklausomai nuo taikomos Direktyvos (sektoriaus) </a:t>
            </a:r>
            <a:r>
              <a:rPr lang="en-US" sz="1600" b="1" dirty="0"/>
              <a:t>ir </a:t>
            </a:r>
            <a:r>
              <a:rPr lang="lt-LT" sz="1600" b="1" dirty="0"/>
              <a:t>pasirinktos skelbimo formos (įprasta tvarka ar paprastesnis režimas)</a:t>
            </a:r>
            <a:endParaRPr lang="en-US" sz="1600" b="1" dirty="0"/>
          </a:p>
        </p:txBody>
      </p:sp>
      <p:pic>
        <p:nvPicPr>
          <p:cNvPr id="5" name="Paveikslėlis 4">
            <a:extLst>
              <a:ext uri="{FF2B5EF4-FFF2-40B4-BE49-F238E27FC236}">
                <a16:creationId xmlns:a16="http://schemas.microsoft.com/office/drawing/2014/main" id="{96CF10EB-5E03-242C-909C-F10D61E7AE8C}"/>
              </a:ext>
            </a:extLst>
          </p:cNvPr>
          <p:cNvPicPr>
            <a:picLocks noChangeAspect="1"/>
          </p:cNvPicPr>
          <p:nvPr/>
        </p:nvPicPr>
        <p:blipFill>
          <a:blip r:embed="rId9"/>
          <a:stretch>
            <a:fillRect/>
          </a:stretch>
        </p:blipFill>
        <p:spPr>
          <a:xfrm rot="10800000">
            <a:off x="1469806" y="1154297"/>
            <a:ext cx="359549" cy="316701"/>
          </a:xfrm>
          <a:prstGeom prst="rect">
            <a:avLst/>
          </a:prstGeom>
        </p:spPr>
      </p:pic>
    </p:spTree>
    <p:extLst>
      <p:ext uri="{BB962C8B-B14F-4D97-AF65-F5344CB8AC3E}">
        <p14:creationId xmlns:p14="http://schemas.microsoft.com/office/powerpoint/2010/main" val="132557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45719" y="5387151"/>
            <a:ext cx="2527816" cy="1470849"/>
          </a:xfrm>
          <a:prstGeom prst="rect">
            <a:avLst/>
          </a:prstGeom>
        </p:spPr>
      </p:pic>
      <p:sp>
        <p:nvSpPr>
          <p:cNvPr id="13" name="Pavadinimas 1"/>
          <p:cNvSpPr>
            <a:spLocks noGrp="1"/>
          </p:cNvSpPr>
          <p:nvPr>
            <p:ph type="title"/>
          </p:nvPr>
        </p:nvSpPr>
        <p:spPr>
          <a:xfrm>
            <a:off x="812256" y="115711"/>
            <a:ext cx="10201434" cy="384048"/>
          </a:xfrm>
        </p:spPr>
        <p:txBody>
          <a:bodyPr>
            <a:noAutofit/>
          </a:bodyPr>
          <a:lstStyle/>
          <a:p>
            <a:pPr algn="ctr"/>
            <a:r>
              <a:rPr lang="lt-LT" sz="2000" b="1" dirty="0"/>
              <a:t>Skilties </a:t>
            </a:r>
            <a:r>
              <a:rPr lang="lt-LT" sz="2000" b="1" dirty="0">
                <a:solidFill>
                  <a:srgbClr val="C00000"/>
                </a:solidFill>
              </a:rPr>
              <a:t>Organizacijos </a:t>
            </a:r>
            <a:r>
              <a:rPr lang="lt-LT" sz="2000" b="1" dirty="0"/>
              <a:t>bendra informacija</a:t>
            </a:r>
            <a:endParaRPr lang="en-US" sz="2000" b="1" dirty="0"/>
          </a:p>
        </p:txBody>
      </p:sp>
      <p:pic>
        <p:nvPicPr>
          <p:cNvPr id="6" name="Paveikslėlis 5">
            <a:extLst>
              <a:ext uri="{FF2B5EF4-FFF2-40B4-BE49-F238E27FC236}">
                <a16:creationId xmlns:a16="http://schemas.microsoft.com/office/drawing/2014/main" id="{CE8A667A-6291-358C-6DDC-FD8C432B4972}"/>
              </a:ext>
            </a:extLst>
          </p:cNvPr>
          <p:cNvPicPr>
            <a:picLocks noChangeAspect="1"/>
          </p:cNvPicPr>
          <p:nvPr/>
        </p:nvPicPr>
        <p:blipFill>
          <a:blip r:embed="rId3"/>
          <a:stretch>
            <a:fillRect/>
          </a:stretch>
        </p:blipFill>
        <p:spPr>
          <a:xfrm>
            <a:off x="4692276" y="470937"/>
            <a:ext cx="4808122" cy="2615041"/>
          </a:xfrm>
          <a:prstGeom prst="rect">
            <a:avLst/>
          </a:prstGeom>
          <a:ln>
            <a:solidFill>
              <a:schemeClr val="accent2">
                <a:lumMod val="75000"/>
              </a:schemeClr>
            </a:solidFill>
          </a:ln>
        </p:spPr>
      </p:pic>
      <p:pic>
        <p:nvPicPr>
          <p:cNvPr id="22" name="Paveikslėlis 21">
            <a:extLst>
              <a:ext uri="{FF2B5EF4-FFF2-40B4-BE49-F238E27FC236}">
                <a16:creationId xmlns:a16="http://schemas.microsoft.com/office/drawing/2014/main" id="{BA7D42C3-C596-1B7C-C70B-45BDD69A678B}"/>
              </a:ext>
            </a:extLst>
          </p:cNvPr>
          <p:cNvPicPr>
            <a:picLocks noChangeAspect="1"/>
          </p:cNvPicPr>
          <p:nvPr/>
        </p:nvPicPr>
        <p:blipFill>
          <a:blip r:embed="rId4"/>
          <a:stretch>
            <a:fillRect/>
          </a:stretch>
        </p:blipFill>
        <p:spPr>
          <a:xfrm>
            <a:off x="6397350" y="1388461"/>
            <a:ext cx="3008525" cy="1457023"/>
          </a:xfrm>
          <a:prstGeom prst="rect">
            <a:avLst/>
          </a:prstGeom>
        </p:spPr>
      </p:pic>
      <p:sp>
        <p:nvSpPr>
          <p:cNvPr id="23" name="TextBox 22">
            <a:extLst>
              <a:ext uri="{FF2B5EF4-FFF2-40B4-BE49-F238E27FC236}">
                <a16:creationId xmlns:a16="http://schemas.microsoft.com/office/drawing/2014/main" id="{65B8A2A0-B733-BB3A-D086-5CC4EE9501CA}"/>
              </a:ext>
            </a:extLst>
          </p:cNvPr>
          <p:cNvSpPr txBox="1"/>
          <p:nvPr/>
        </p:nvSpPr>
        <p:spPr>
          <a:xfrm>
            <a:off x="616092" y="904740"/>
            <a:ext cx="3918999" cy="1384995"/>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r>
              <a:rPr lang="lt-LT" sz="1400" b="1" dirty="0"/>
              <a:t>Automatiškai </a:t>
            </a:r>
            <a:r>
              <a:rPr lang="lt-LT" sz="1400" dirty="0"/>
              <a:t>įvesta organizacijų informacija:</a:t>
            </a:r>
          </a:p>
          <a:p>
            <a:r>
              <a:rPr lang="lt-LT" sz="1400" dirty="0"/>
              <a:t>ORG-0001 -pirkimo vykdytojas</a:t>
            </a:r>
          </a:p>
          <a:p>
            <a:r>
              <a:rPr lang="lt-LT" sz="1400" dirty="0"/>
              <a:t> </a:t>
            </a:r>
          </a:p>
          <a:p>
            <a:r>
              <a:rPr lang="lt-LT" sz="1400" dirty="0"/>
              <a:t>ORG-0002 Vilniaus apygardos teismas</a:t>
            </a:r>
          </a:p>
          <a:p>
            <a:r>
              <a:rPr lang="lt-LT" sz="1400" dirty="0"/>
              <a:t> </a:t>
            </a:r>
          </a:p>
          <a:p>
            <a:r>
              <a:rPr lang="lt-LT" sz="1400" dirty="0"/>
              <a:t>ORG-0003 eformų siuntėjas, sistemos rangovas</a:t>
            </a:r>
            <a:endParaRPr lang="en-US" sz="1400" dirty="0"/>
          </a:p>
        </p:txBody>
      </p:sp>
      <p:pic>
        <p:nvPicPr>
          <p:cNvPr id="26" name="Paveikslėlis 25">
            <a:extLst>
              <a:ext uri="{FF2B5EF4-FFF2-40B4-BE49-F238E27FC236}">
                <a16:creationId xmlns:a16="http://schemas.microsoft.com/office/drawing/2014/main" id="{ADB8F569-A298-E6BD-9DD1-AF140998EA5D}"/>
              </a:ext>
            </a:extLst>
          </p:cNvPr>
          <p:cNvPicPr>
            <a:picLocks noChangeAspect="1"/>
          </p:cNvPicPr>
          <p:nvPr/>
        </p:nvPicPr>
        <p:blipFill>
          <a:blip r:embed="rId5"/>
          <a:stretch>
            <a:fillRect/>
          </a:stretch>
        </p:blipFill>
        <p:spPr>
          <a:xfrm>
            <a:off x="665412" y="3266211"/>
            <a:ext cx="4792762" cy="1674845"/>
          </a:xfrm>
          <a:prstGeom prst="rect">
            <a:avLst/>
          </a:prstGeom>
          <a:ln>
            <a:solidFill>
              <a:schemeClr val="accent2">
                <a:lumMod val="75000"/>
              </a:schemeClr>
            </a:solidFill>
          </a:ln>
        </p:spPr>
      </p:pic>
      <p:pic>
        <p:nvPicPr>
          <p:cNvPr id="31" name="Paveikslėlis 30">
            <a:extLst>
              <a:ext uri="{FF2B5EF4-FFF2-40B4-BE49-F238E27FC236}">
                <a16:creationId xmlns:a16="http://schemas.microsoft.com/office/drawing/2014/main" id="{C4FE51C5-DC50-D7F8-D4FF-01659E48FB23}"/>
              </a:ext>
            </a:extLst>
          </p:cNvPr>
          <p:cNvPicPr>
            <a:picLocks noChangeAspect="1"/>
          </p:cNvPicPr>
          <p:nvPr/>
        </p:nvPicPr>
        <p:blipFill>
          <a:blip r:embed="rId6"/>
          <a:stretch>
            <a:fillRect/>
          </a:stretch>
        </p:blipFill>
        <p:spPr>
          <a:xfrm>
            <a:off x="6517377" y="3266212"/>
            <a:ext cx="5009211" cy="1674845"/>
          </a:xfrm>
          <a:prstGeom prst="rect">
            <a:avLst/>
          </a:prstGeom>
          <a:ln>
            <a:solidFill>
              <a:schemeClr val="accent2">
                <a:lumMod val="75000"/>
              </a:schemeClr>
            </a:solidFill>
          </a:ln>
        </p:spPr>
      </p:pic>
      <p:pic>
        <p:nvPicPr>
          <p:cNvPr id="33" name="Paveikslėlis 32">
            <a:extLst>
              <a:ext uri="{FF2B5EF4-FFF2-40B4-BE49-F238E27FC236}">
                <a16:creationId xmlns:a16="http://schemas.microsoft.com/office/drawing/2014/main" id="{E3DB020F-2280-0785-927D-21E0FCB08FFA}"/>
              </a:ext>
            </a:extLst>
          </p:cNvPr>
          <p:cNvPicPr>
            <a:picLocks noChangeAspect="1"/>
          </p:cNvPicPr>
          <p:nvPr/>
        </p:nvPicPr>
        <p:blipFill>
          <a:blip r:embed="rId7"/>
          <a:stretch>
            <a:fillRect/>
          </a:stretch>
        </p:blipFill>
        <p:spPr>
          <a:xfrm>
            <a:off x="3498295" y="5028044"/>
            <a:ext cx="4792762" cy="1769572"/>
          </a:xfrm>
          <a:prstGeom prst="rect">
            <a:avLst/>
          </a:prstGeom>
          <a:ln>
            <a:solidFill>
              <a:schemeClr val="accent2">
                <a:lumMod val="75000"/>
              </a:schemeClr>
            </a:solidFill>
          </a:ln>
        </p:spPr>
      </p:pic>
      <p:pic>
        <p:nvPicPr>
          <p:cNvPr id="5" name="Paveikslėlis 4">
            <a:extLst>
              <a:ext uri="{FF2B5EF4-FFF2-40B4-BE49-F238E27FC236}">
                <a16:creationId xmlns:a16="http://schemas.microsoft.com/office/drawing/2014/main" id="{B2B6A91D-1048-8A3E-5CEA-6630579C6BC9}"/>
              </a:ext>
            </a:extLst>
          </p:cNvPr>
          <p:cNvPicPr>
            <a:picLocks noChangeAspect="1"/>
          </p:cNvPicPr>
          <p:nvPr/>
        </p:nvPicPr>
        <p:blipFill>
          <a:blip r:embed="rId8"/>
          <a:stretch>
            <a:fillRect/>
          </a:stretch>
        </p:blipFill>
        <p:spPr>
          <a:xfrm>
            <a:off x="3543422" y="4438289"/>
            <a:ext cx="1705074" cy="234209"/>
          </a:xfrm>
          <a:prstGeom prst="rect">
            <a:avLst/>
          </a:prstGeom>
        </p:spPr>
      </p:pic>
      <p:sp>
        <p:nvSpPr>
          <p:cNvPr id="2" name="Skaidrės numerio vietos rezervavimo ženklas 1">
            <a:extLst>
              <a:ext uri="{FF2B5EF4-FFF2-40B4-BE49-F238E27FC236}">
                <a16:creationId xmlns:a16="http://schemas.microsoft.com/office/drawing/2014/main" id="{16C624C9-BA1E-027A-9CE1-91A4E9DF26EF}"/>
              </a:ext>
            </a:extLst>
          </p:cNvPr>
          <p:cNvSpPr>
            <a:spLocks noGrp="1"/>
          </p:cNvSpPr>
          <p:nvPr>
            <p:ph type="sldNum" sz="quarter" idx="12"/>
          </p:nvPr>
        </p:nvSpPr>
        <p:spPr>
          <a:xfrm>
            <a:off x="9150853" y="6377164"/>
            <a:ext cx="2743200" cy="365125"/>
          </a:xfrm>
        </p:spPr>
        <p:txBody>
          <a:bodyPr/>
          <a:lstStyle/>
          <a:p>
            <a:fld id="{49EC5416-78B8-4F37-B286-A40543F63F6D}" type="slidenum">
              <a:rPr lang="en-US" smtClean="0"/>
              <a:pPr/>
              <a:t>9</a:t>
            </a:fld>
            <a:endParaRPr lang="en-US" dirty="0"/>
          </a:p>
        </p:txBody>
      </p:sp>
      <p:sp>
        <p:nvSpPr>
          <p:cNvPr id="17" name="Žvaigždė: 10 kampų 16">
            <a:extLst>
              <a:ext uri="{FF2B5EF4-FFF2-40B4-BE49-F238E27FC236}">
                <a16:creationId xmlns:a16="http://schemas.microsoft.com/office/drawing/2014/main" id="{8C103645-35E1-B429-878B-BE77B2F97D06}"/>
              </a:ext>
            </a:extLst>
          </p:cNvPr>
          <p:cNvSpPr/>
          <p:nvPr/>
        </p:nvSpPr>
        <p:spPr>
          <a:xfrm>
            <a:off x="4189185" y="3548293"/>
            <a:ext cx="387785" cy="394522"/>
          </a:xfrm>
          <a:prstGeom prst="star1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1</a:t>
            </a:r>
            <a:endParaRPr lang="en-US" sz="1200" dirty="0">
              <a:solidFill>
                <a:schemeClr val="tx1"/>
              </a:solidFill>
            </a:endParaRPr>
          </a:p>
        </p:txBody>
      </p:sp>
      <p:sp>
        <p:nvSpPr>
          <p:cNvPr id="18" name="Žvaigždė: 10 kampų 17">
            <a:extLst>
              <a:ext uri="{FF2B5EF4-FFF2-40B4-BE49-F238E27FC236}">
                <a16:creationId xmlns:a16="http://schemas.microsoft.com/office/drawing/2014/main" id="{522AC44F-8B00-9C3C-234A-E3D65C80EAEA}"/>
              </a:ext>
            </a:extLst>
          </p:cNvPr>
          <p:cNvSpPr/>
          <p:nvPr/>
        </p:nvSpPr>
        <p:spPr>
          <a:xfrm>
            <a:off x="8379636" y="1722450"/>
            <a:ext cx="387785" cy="394522"/>
          </a:xfrm>
          <a:prstGeom prst="star1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1</a:t>
            </a:r>
            <a:endParaRPr lang="en-US" sz="1200" dirty="0">
              <a:solidFill>
                <a:schemeClr val="tx1"/>
              </a:solidFill>
            </a:endParaRPr>
          </a:p>
        </p:txBody>
      </p:sp>
      <p:sp>
        <p:nvSpPr>
          <p:cNvPr id="19" name="Žvaigždė: 10 kampų 18">
            <a:extLst>
              <a:ext uri="{FF2B5EF4-FFF2-40B4-BE49-F238E27FC236}">
                <a16:creationId xmlns:a16="http://schemas.microsoft.com/office/drawing/2014/main" id="{8EE96519-9DAC-912F-A2E6-7A5A27058155}"/>
              </a:ext>
            </a:extLst>
          </p:cNvPr>
          <p:cNvSpPr/>
          <p:nvPr/>
        </p:nvSpPr>
        <p:spPr>
          <a:xfrm>
            <a:off x="8379636" y="2121422"/>
            <a:ext cx="387785" cy="394522"/>
          </a:xfrm>
          <a:prstGeom prst="star1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2</a:t>
            </a:r>
            <a:endParaRPr lang="en-US" sz="1200" dirty="0">
              <a:solidFill>
                <a:schemeClr val="tx1"/>
              </a:solidFill>
            </a:endParaRPr>
          </a:p>
        </p:txBody>
      </p:sp>
      <p:sp>
        <p:nvSpPr>
          <p:cNvPr id="20" name="Žvaigždė: 10 kampų 19">
            <a:extLst>
              <a:ext uri="{FF2B5EF4-FFF2-40B4-BE49-F238E27FC236}">
                <a16:creationId xmlns:a16="http://schemas.microsoft.com/office/drawing/2014/main" id="{CCDC6855-55BB-DCF3-8D0A-DF61E5D765CB}"/>
              </a:ext>
            </a:extLst>
          </p:cNvPr>
          <p:cNvSpPr/>
          <p:nvPr/>
        </p:nvSpPr>
        <p:spPr>
          <a:xfrm>
            <a:off x="10006254" y="3559574"/>
            <a:ext cx="387785" cy="394522"/>
          </a:xfrm>
          <a:prstGeom prst="star1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2</a:t>
            </a:r>
            <a:endParaRPr lang="en-US" sz="1200" dirty="0">
              <a:solidFill>
                <a:schemeClr val="tx1"/>
              </a:solidFill>
            </a:endParaRPr>
          </a:p>
        </p:txBody>
      </p:sp>
      <p:sp>
        <p:nvSpPr>
          <p:cNvPr id="21" name="Žvaigždė: 10 kampų 20">
            <a:extLst>
              <a:ext uri="{FF2B5EF4-FFF2-40B4-BE49-F238E27FC236}">
                <a16:creationId xmlns:a16="http://schemas.microsoft.com/office/drawing/2014/main" id="{6ADCBF1D-FA43-0B41-B196-4D174234F0AD}"/>
              </a:ext>
            </a:extLst>
          </p:cNvPr>
          <p:cNvSpPr/>
          <p:nvPr/>
        </p:nvSpPr>
        <p:spPr>
          <a:xfrm>
            <a:off x="6995114" y="5264588"/>
            <a:ext cx="387785" cy="394522"/>
          </a:xfrm>
          <a:prstGeom prst="star1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3</a:t>
            </a:r>
            <a:endParaRPr lang="en-US" sz="1200" dirty="0">
              <a:solidFill>
                <a:schemeClr val="tx1"/>
              </a:solidFill>
            </a:endParaRPr>
          </a:p>
        </p:txBody>
      </p:sp>
      <p:sp>
        <p:nvSpPr>
          <p:cNvPr id="24" name="Žvaigždė: 10 kampų 23">
            <a:extLst>
              <a:ext uri="{FF2B5EF4-FFF2-40B4-BE49-F238E27FC236}">
                <a16:creationId xmlns:a16="http://schemas.microsoft.com/office/drawing/2014/main" id="{0F6988F1-BF9C-1C2D-69FC-6BD77C59DAED}"/>
              </a:ext>
            </a:extLst>
          </p:cNvPr>
          <p:cNvSpPr/>
          <p:nvPr/>
        </p:nvSpPr>
        <p:spPr>
          <a:xfrm>
            <a:off x="8379636" y="2535403"/>
            <a:ext cx="387785" cy="394522"/>
          </a:xfrm>
          <a:prstGeom prst="star1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3</a:t>
            </a:r>
            <a:endParaRPr lang="en-US" sz="1200" dirty="0">
              <a:solidFill>
                <a:schemeClr val="tx1"/>
              </a:solidFill>
            </a:endParaRPr>
          </a:p>
        </p:txBody>
      </p:sp>
      <p:cxnSp>
        <p:nvCxnSpPr>
          <p:cNvPr id="32" name="Tiesioji rodyklės jungtis 31">
            <a:extLst>
              <a:ext uri="{FF2B5EF4-FFF2-40B4-BE49-F238E27FC236}">
                <a16:creationId xmlns:a16="http://schemas.microsoft.com/office/drawing/2014/main" id="{903583BB-D3AA-4CA6-C89C-E705AD23B230}"/>
              </a:ext>
            </a:extLst>
          </p:cNvPr>
          <p:cNvCxnSpPr>
            <a:cxnSpLocks/>
          </p:cNvCxnSpPr>
          <p:nvPr/>
        </p:nvCxnSpPr>
        <p:spPr>
          <a:xfrm flipH="1">
            <a:off x="3982743" y="1985340"/>
            <a:ext cx="2534634" cy="1726283"/>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Tiesioji rodyklės jungtis 34">
            <a:extLst>
              <a:ext uri="{FF2B5EF4-FFF2-40B4-BE49-F238E27FC236}">
                <a16:creationId xmlns:a16="http://schemas.microsoft.com/office/drawing/2014/main" id="{DFFF4C7A-5D83-23CC-E9FB-83F2947A4657}"/>
              </a:ext>
            </a:extLst>
          </p:cNvPr>
          <p:cNvCxnSpPr>
            <a:cxnSpLocks/>
          </p:cNvCxnSpPr>
          <p:nvPr/>
        </p:nvCxnSpPr>
        <p:spPr>
          <a:xfrm>
            <a:off x="6563811" y="2359528"/>
            <a:ext cx="2454626" cy="1397307"/>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Tiesioji rodyklės jungtis 40">
            <a:extLst>
              <a:ext uri="{FF2B5EF4-FFF2-40B4-BE49-F238E27FC236}">
                <a16:creationId xmlns:a16="http://schemas.microsoft.com/office/drawing/2014/main" id="{760E4C71-9AD0-D863-EFDA-2C96BF371B75}"/>
              </a:ext>
            </a:extLst>
          </p:cNvPr>
          <p:cNvCxnSpPr>
            <a:cxnSpLocks/>
          </p:cNvCxnSpPr>
          <p:nvPr/>
        </p:nvCxnSpPr>
        <p:spPr>
          <a:xfrm flipH="1">
            <a:off x="6255113" y="2757452"/>
            <a:ext cx="262264" cy="2507136"/>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Žvaigždė: 10 kampų 15">
            <a:extLst>
              <a:ext uri="{FF2B5EF4-FFF2-40B4-BE49-F238E27FC236}">
                <a16:creationId xmlns:a16="http://schemas.microsoft.com/office/drawing/2014/main" id="{8E56EB07-8434-3352-877F-BC555E7A74BD}"/>
              </a:ext>
            </a:extLst>
          </p:cNvPr>
          <p:cNvSpPr/>
          <p:nvPr/>
        </p:nvSpPr>
        <p:spPr>
          <a:xfrm>
            <a:off x="2921807" y="1107660"/>
            <a:ext cx="387785" cy="394522"/>
          </a:xfrm>
          <a:prstGeom prst="star1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1</a:t>
            </a:r>
            <a:endParaRPr lang="en-US" sz="1200" dirty="0">
              <a:solidFill>
                <a:schemeClr val="tx1"/>
              </a:solidFill>
            </a:endParaRPr>
          </a:p>
        </p:txBody>
      </p:sp>
      <p:sp>
        <p:nvSpPr>
          <p:cNvPr id="30" name="Žvaigždė: 10 kampų 29">
            <a:extLst>
              <a:ext uri="{FF2B5EF4-FFF2-40B4-BE49-F238E27FC236}">
                <a16:creationId xmlns:a16="http://schemas.microsoft.com/office/drawing/2014/main" id="{F37935EF-FD98-6AA5-3B7F-F3589FE3711B}"/>
              </a:ext>
            </a:extLst>
          </p:cNvPr>
          <p:cNvSpPr/>
          <p:nvPr/>
        </p:nvSpPr>
        <p:spPr>
          <a:xfrm>
            <a:off x="3543422" y="1474576"/>
            <a:ext cx="387785" cy="394522"/>
          </a:xfrm>
          <a:prstGeom prst="star1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2</a:t>
            </a:r>
            <a:endParaRPr lang="en-US" sz="1200" dirty="0">
              <a:solidFill>
                <a:schemeClr val="tx1"/>
              </a:solidFill>
            </a:endParaRPr>
          </a:p>
        </p:txBody>
      </p:sp>
      <p:sp>
        <p:nvSpPr>
          <p:cNvPr id="34" name="Žvaigždė: 10 kampų 33">
            <a:extLst>
              <a:ext uri="{FF2B5EF4-FFF2-40B4-BE49-F238E27FC236}">
                <a16:creationId xmlns:a16="http://schemas.microsoft.com/office/drawing/2014/main" id="{53DD0DF1-77B3-2EF5-5107-703196979B5D}"/>
              </a:ext>
            </a:extLst>
          </p:cNvPr>
          <p:cNvSpPr/>
          <p:nvPr/>
        </p:nvSpPr>
        <p:spPr>
          <a:xfrm>
            <a:off x="4132347" y="1895213"/>
            <a:ext cx="387785" cy="394522"/>
          </a:xfrm>
          <a:prstGeom prst="star1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200" dirty="0">
                <a:solidFill>
                  <a:schemeClr val="tx1"/>
                </a:solidFill>
              </a:rPr>
              <a:t>3</a:t>
            </a:r>
            <a:endParaRPr lang="en-US" sz="1200" dirty="0">
              <a:solidFill>
                <a:schemeClr val="tx1"/>
              </a:solidFill>
            </a:endParaRPr>
          </a:p>
        </p:txBody>
      </p:sp>
    </p:spTree>
    <p:extLst>
      <p:ext uri="{BB962C8B-B14F-4D97-AF65-F5344CB8AC3E}">
        <p14:creationId xmlns:p14="http://schemas.microsoft.com/office/powerpoint/2010/main" val="298362978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19CCB5AC-D550-45B4-AC72-296DFA990DC3}">
  <ds:schemaRefs>
    <ds:schemaRef ds:uri="http://schemas.microsoft.com/office/2006/documentManagement/types"/>
    <ds:schemaRef ds:uri="http://schemas.microsoft.com/office/2006/metadata/properties"/>
    <ds:schemaRef ds:uri="http://www.w3.org/XML/1998/namespace"/>
    <ds:schemaRef ds:uri="http://purl.org/dc/elements/1.1/"/>
    <ds:schemaRef ds:uri="http://purl.org/dc/dcmitype/"/>
    <ds:schemaRef ds:uri="994b468e-a809-43ef-a798-31deceb9e172"/>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4FBE6638-6B12-4AC5-8CC9-45F34FB8F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468e-a809-43ef-a798-31deceb9e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1808</TotalTime>
  <Words>3348</Words>
  <Application>Microsoft Office PowerPoint</Application>
  <PresentationFormat>Widescreen</PresentationFormat>
  <Paragraphs>420</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tema</vt:lpstr>
      <vt:lpstr>      Skelbimo apie pirkimą pildymas Centrinės viešųjų pirkimų informacinės sistemos (CVP IS) priemonėmis</vt:lpstr>
      <vt:lpstr>PowerPoint Presentation</vt:lpstr>
      <vt:lpstr>PowerPoint Presentation</vt:lpstr>
      <vt:lpstr>Skelbimas ir pirkimo dokumentai</vt:lpstr>
      <vt:lpstr>Bendra Skelbimų lango informacija</vt:lpstr>
      <vt:lpstr>Skelbimo formos pasirinkimas</vt:lpstr>
      <vt:lpstr>Skelbimo metaduomenys</vt:lpstr>
      <vt:lpstr>Skelbimo formose naudojami sutartiniai ženklai </vt:lpstr>
      <vt:lpstr>Skilties Organizacijos bendra informacija</vt:lpstr>
      <vt:lpstr>Skilties Organizacijos pildymas</vt:lpstr>
      <vt:lpstr>Skiltis Susitariančioji šalis ir paslaugų teikėjas</vt:lpstr>
      <vt:lpstr>Skilčių Procedūra ir Pirkimo dalis duomenų grupės (bendra informacija)</vt:lpstr>
      <vt:lpstr>Metaduomenų skilties Procedūra duomenų grupė Tikslas – numatoma vertė</vt:lpstr>
      <vt:lpstr>Metaduomenų skilties Procedūra duomenų grupė Tikslas – sutarties vykdymo vieta</vt:lpstr>
      <vt:lpstr>Skilties Procedūra duomenų grupė Pirkimų procedūros sąlygos</vt:lpstr>
      <vt:lpstr>Skilties Pirkimo dalis duomenų grupė Pirkimų procedūros procesas – strateginis pirkimas </vt:lpstr>
      <vt:lpstr>Skilties Pirkimo dalis duomenų grupė Pirkimų procedūros procesas – strateginis pirkimas </vt:lpstr>
      <vt:lpstr>Skilties Pirkimo dalis duomenų grupė Pirkimų procedūros procesas – numatomas galiojimas</vt:lpstr>
      <vt:lpstr>Skilties Pirkimo dalis duomenų grupė Pirkimų procedūros procesas</vt:lpstr>
      <vt:lpstr>Skilties Pirkimo dalis duomenų grupė Pirkimų procedūros sąlygos – Kandidatai</vt:lpstr>
      <vt:lpstr>Skilties Pirkimo dalis duomenų grupė Pirkimų procedūros sąlygos</vt:lpstr>
      <vt:lpstr>Metaduomenų skilties Pirkimo dalis duomenų grupė Pirkimų procedūros sąlygos</vt:lpstr>
      <vt:lpstr>Skilties Pirkimo dalis duomenų grupė Informacija apie pateikimą</vt:lpstr>
      <vt:lpstr>Skilties Pirkimo dalis duomenų grupė Peržiūra</vt:lpstr>
      <vt:lpstr>Papildomi privalomi laukai komunaliniam sektoriui</vt:lpstr>
      <vt:lpstr>Papildomi privalomi laukai gynybos sektoriui (tarptautinio pirkimo atveju)</vt:lpstr>
      <vt:lpstr>PowerPoint Presentation</vt:lpstr>
      <vt:lpstr>Papildomi privalomi laukai perkant socialines paslaugas (Paprastesnis režimas)</vt:lpstr>
      <vt:lpstr>Papildomai tikslinami laukai, kai pirkimas skaidomas į pirkimo dalis</vt:lpstr>
      <vt:lpstr>Skelbimo patvirtinimas prieš išsiunčiant skelbti</vt:lpstr>
      <vt:lpstr>Skelbimo išsiuntimas skelbti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Romančikaitė-Klingienė</cp:lastModifiedBy>
  <cp:revision>14</cp:revision>
  <dcterms:created xsi:type="dcterms:W3CDTF">2016-01-12T08:28:32Z</dcterms:created>
  <dcterms:modified xsi:type="dcterms:W3CDTF">2026-05-19T12:17:52Z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