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70" r:id="rId6"/>
    <p:sldId id="259" r:id="rId7"/>
    <p:sldId id="271" r:id="rId8"/>
    <p:sldId id="260" r:id="rId9"/>
    <p:sldId id="272" r:id="rId10"/>
    <p:sldId id="261" r:id="rId11"/>
    <p:sldId id="279" r:id="rId12"/>
    <p:sldId id="274" r:id="rId13"/>
    <p:sldId id="280" r:id="rId14"/>
    <p:sldId id="281" r:id="rId15"/>
    <p:sldId id="282" r:id="rId16"/>
    <p:sldId id="262" r:id="rId17"/>
    <p:sldId id="275" r:id="rId18"/>
    <p:sldId id="263" r:id="rId19"/>
    <p:sldId id="276" r:id="rId20"/>
    <p:sldId id="264" r:id="rId21"/>
    <p:sldId id="277" r:id="rId22"/>
    <p:sldId id="265" r:id="rId23"/>
    <p:sldId id="278" r:id="rId24"/>
    <p:sldId id="266" r:id="rId2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F6B356-26DB-4906-8795-FC7D024CD612}" v="41" dt="2026-03-05T05:32:45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872" y="11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04:53:34.0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420" b="4202"/>
          <a:stretch>
            <a:fillRect/>
          </a:stretch>
        </p:blipFill>
        <p:spPr>
          <a:xfrm>
            <a:off x="0" y="-228600"/>
            <a:ext cx="16256000" cy="9372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8543-078D-6BA4-FE08-F64DFE0C5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B4D848-78D8-138F-FC01-461BB682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420" b="4202"/>
          <a:stretch>
            <a:fillRect/>
          </a:stretch>
        </p:blipFill>
        <p:spPr>
          <a:xfrm>
            <a:off x="-17379" y="0"/>
            <a:ext cx="16256000" cy="9372600"/>
          </a:xfrm>
          <a:prstGeom prst="rect">
            <a:avLst/>
          </a:prstGeom>
        </p:spPr>
      </p:pic>
      <p:pic>
        <p:nvPicPr>
          <p:cNvPr id="3" name="Grafinis elementas 2" descr="Award ribbon with star">
            <a:extLst>
              <a:ext uri="{FF2B5EF4-FFF2-40B4-BE49-F238E27FC236}">
                <a16:creationId xmlns:a16="http://schemas.microsoft.com/office/drawing/2014/main" id="{F2DCB926-C2C8-97E5-55F8-50055E943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72916" y="7239000"/>
            <a:ext cx="1683084" cy="16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55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BB20A-6C5D-700F-CD5C-1DD10F0E2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D4A44A-B542-0FB0-1E31-CA01DD043B9F}"/>
              </a:ext>
            </a:extLst>
          </p:cNvPr>
          <p:cNvSpPr txBox="1"/>
          <p:nvPr/>
        </p:nvSpPr>
        <p:spPr>
          <a:xfrm>
            <a:off x="8509000" y="533400"/>
            <a:ext cx="728662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5400" b="1" dirty="0"/>
              <a:t>6 Klausimas</a:t>
            </a:r>
            <a:endParaRPr lang="lt-LT" sz="5400" dirty="0"/>
          </a:p>
          <a:p>
            <a:r>
              <a:rPr lang="lt-LT" sz="3200" dirty="0"/>
              <a:t>Kokia rizika kyla pirkime, kuriame taikomas KKS kriterijus, tačiau pirkimo dokumentuose nenurodyta didžiausia priimtina kaina?</a:t>
            </a:r>
          </a:p>
        </p:txBody>
      </p:sp>
      <p:pic>
        <p:nvPicPr>
          <p:cNvPr id="6" name="Paveikslėlis 5" descr="Paveikslėlis, kuriame yra Mados aksesuaras, aksesuaras, platina, Juvelyriniai dirbiniai&#10;&#10;Dirbtinio intelekto sugeneruotas turinys gali būti neteisingas.">
            <a:extLst>
              <a:ext uri="{FF2B5EF4-FFF2-40B4-BE49-F238E27FC236}">
                <a16:creationId xmlns:a16="http://schemas.microsoft.com/office/drawing/2014/main" id="{C93DFD88-513B-7266-F898-F22999105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0"/>
            <a:ext cx="8096250" cy="914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7B016-EC18-9272-2043-4B59E6C8ACFF}"/>
              </a:ext>
            </a:extLst>
          </p:cNvPr>
          <p:cNvSpPr txBox="1"/>
          <p:nvPr/>
        </p:nvSpPr>
        <p:spPr>
          <a:xfrm>
            <a:off x="8661400" y="4897711"/>
            <a:ext cx="7127874" cy="523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B</a:t>
            </a:r>
            <a:r>
              <a:rPr lang="lt-LT" sz="2800" dirty="0"/>
              <a:t> Tiekėjai gali apskritai neteikti pasiūlymų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BF44A-322A-DE32-65DA-8F201E61CB3C}"/>
              </a:ext>
            </a:extLst>
          </p:cNvPr>
          <p:cNvSpPr txBox="1"/>
          <p:nvPr/>
        </p:nvSpPr>
        <p:spPr>
          <a:xfrm>
            <a:off x="8667750" y="3675527"/>
            <a:ext cx="712787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A</a:t>
            </a:r>
            <a:r>
              <a:rPr lang="lt-LT" sz="2800" dirty="0"/>
              <a:t> Gali tekti sudaryti sutartį su neadekvačiai brangiu, bet kokybišku tiekėju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331CB-0F83-54EF-75DD-1352EEFBE75F}"/>
              </a:ext>
            </a:extLst>
          </p:cNvPr>
          <p:cNvSpPr txBox="1"/>
          <p:nvPr/>
        </p:nvSpPr>
        <p:spPr>
          <a:xfrm>
            <a:off x="8661400" y="5719471"/>
            <a:ext cx="713422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C</a:t>
            </a:r>
            <a:r>
              <a:rPr lang="lt-LT" sz="2800" dirty="0"/>
              <a:t> Jei ekonomiškai naudingiausias pasiūlymas viršys pirkėjo biudžetą, teks nutraukti pirkimą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CFAD8-E455-C3E6-56AA-29E1B2521608}"/>
              </a:ext>
            </a:extLst>
          </p:cNvPr>
          <p:cNvSpPr txBox="1"/>
          <p:nvPr/>
        </p:nvSpPr>
        <p:spPr>
          <a:xfrm>
            <a:off x="8655050" y="6940034"/>
            <a:ext cx="713422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D</a:t>
            </a:r>
            <a:r>
              <a:rPr lang="lt-LT" sz="2800" dirty="0"/>
              <a:t> </a:t>
            </a:r>
            <a:r>
              <a:rPr lang="pt-BR" sz="2800" dirty="0"/>
              <a:t>Bus automatiškai pažeistas skaidrumo principas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774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3793-65F2-64A0-1328-F0821DBC2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AB940-1BCE-350E-7D42-684926E0E6AD}"/>
              </a:ext>
            </a:extLst>
          </p:cNvPr>
          <p:cNvSpPr txBox="1"/>
          <p:nvPr/>
        </p:nvSpPr>
        <p:spPr>
          <a:xfrm>
            <a:off x="8509000" y="533400"/>
            <a:ext cx="728662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5400" b="1" dirty="0"/>
              <a:t>6 Klausimas</a:t>
            </a:r>
            <a:endParaRPr lang="lt-LT" sz="5400" dirty="0"/>
          </a:p>
          <a:p>
            <a:r>
              <a:rPr lang="lt-LT" sz="3200" dirty="0"/>
              <a:t>Kokia rizika kyla pirkime, kuriame taikomas KKS kriterijus, tačiau pirkimo dokumentuose nenurodyta didžiausia priimtina kaina?</a:t>
            </a:r>
          </a:p>
        </p:txBody>
      </p:sp>
      <p:pic>
        <p:nvPicPr>
          <p:cNvPr id="6" name="Paveikslėlis 5" descr="Paveikslėlis, kuriame yra Mados aksesuaras, aksesuaras, platina, Juvelyriniai dirbiniai&#10;&#10;Dirbtinio intelekto sugeneruotas turinys gali būti neteisingas.">
            <a:extLst>
              <a:ext uri="{FF2B5EF4-FFF2-40B4-BE49-F238E27FC236}">
                <a16:creationId xmlns:a16="http://schemas.microsoft.com/office/drawing/2014/main" id="{106FFE90-8656-D99D-0CBF-7B9B867D7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0"/>
            <a:ext cx="8096250" cy="914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4A01E-BD50-CE9B-0F79-B527382FF05B}"/>
              </a:ext>
            </a:extLst>
          </p:cNvPr>
          <p:cNvSpPr txBox="1"/>
          <p:nvPr/>
        </p:nvSpPr>
        <p:spPr>
          <a:xfrm>
            <a:off x="8661400" y="4897711"/>
            <a:ext cx="7127874" cy="523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B</a:t>
            </a:r>
            <a:r>
              <a:rPr lang="lt-LT" sz="2800" dirty="0"/>
              <a:t> Tiekėjai gali apskritai neteikti pasiūlymų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C5581-EAB5-73D4-B273-319BC27276BD}"/>
              </a:ext>
            </a:extLst>
          </p:cNvPr>
          <p:cNvSpPr txBox="1"/>
          <p:nvPr/>
        </p:nvSpPr>
        <p:spPr>
          <a:xfrm>
            <a:off x="8667750" y="3675527"/>
            <a:ext cx="712787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A</a:t>
            </a:r>
            <a:r>
              <a:rPr lang="lt-LT" sz="2800" dirty="0"/>
              <a:t> Gali tekti sudaryti sutartį su neadekvačiai brangiu, bet kokybišku tiekėju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9C2FD-477A-9662-398C-9BDD590F5F65}"/>
              </a:ext>
            </a:extLst>
          </p:cNvPr>
          <p:cNvSpPr txBox="1"/>
          <p:nvPr/>
        </p:nvSpPr>
        <p:spPr>
          <a:xfrm>
            <a:off x="8661400" y="5719471"/>
            <a:ext cx="713422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C</a:t>
            </a:r>
            <a:r>
              <a:rPr lang="lt-LT" sz="2800" dirty="0"/>
              <a:t> Jei ekonomiškai naudingiausias pasiūlymas viršys pirkėjo biudžetą, teks nutraukti pirkimą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BB5349-A03D-70A5-5D9E-BAF950001AA4}"/>
              </a:ext>
            </a:extLst>
          </p:cNvPr>
          <p:cNvSpPr txBox="1"/>
          <p:nvPr/>
        </p:nvSpPr>
        <p:spPr>
          <a:xfrm>
            <a:off x="8655050" y="6940034"/>
            <a:ext cx="713422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lt-LT" sz="2800" b="1" dirty="0"/>
              <a:t>D</a:t>
            </a:r>
            <a:r>
              <a:rPr lang="lt-LT" sz="2800" dirty="0"/>
              <a:t> </a:t>
            </a:r>
            <a:r>
              <a:rPr lang="pt-BR" sz="2800" dirty="0"/>
              <a:t>Bus automatiškai pažeistas skaidrumo principas</a:t>
            </a:r>
            <a:endParaRPr lang="lt-LT" sz="2800" dirty="0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0CC26FB-9A0E-F55D-61BF-57D6350B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7953" y="5420931"/>
            <a:ext cx="168264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1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25116-B995-AFEC-B4D4-CCA177FE3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3521D3-5425-40F7-1927-28417FF731BD}"/>
              </a:ext>
            </a:extLst>
          </p:cNvPr>
          <p:cNvSpPr txBox="1"/>
          <p:nvPr/>
        </p:nvSpPr>
        <p:spPr>
          <a:xfrm>
            <a:off x="8101264" y="446501"/>
            <a:ext cx="831382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4000" b="1" dirty="0"/>
              <a:t>7 Klausimas</a:t>
            </a:r>
            <a:endParaRPr lang="lt-LT" sz="4000" dirty="0"/>
          </a:p>
          <a:p>
            <a:r>
              <a:rPr lang="lt-LT" sz="3200" dirty="0"/>
              <a:t>Dėl kokios priežasties dažnai tiekėjai siūlo aukštą kokybę už neįtikėtinai mažą kainą?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9C1E8-8D12-29EA-6CF5-7FE5FF0B235A}"/>
              </a:ext>
            </a:extLst>
          </p:cNvPr>
          <p:cNvSpPr txBox="1"/>
          <p:nvPr/>
        </p:nvSpPr>
        <p:spPr>
          <a:xfrm>
            <a:off x="8101264" y="2547773"/>
            <a:ext cx="8125959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A. Tiekėjų filantropijos ir noro remti valstybinius projektus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3B508-AB6B-9347-259E-2B916CAB1304}"/>
              </a:ext>
            </a:extLst>
          </p:cNvPr>
          <p:cNvSpPr txBox="1"/>
          <p:nvPr/>
        </p:nvSpPr>
        <p:spPr>
          <a:xfrm>
            <a:off x="8078537" y="4101887"/>
            <a:ext cx="8125959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B. Tiekėjų piktnaudžiavimą, tikintis, kad sutarties vykdymo metu kokybės niekas netikrins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CAE8C9-740D-CAB0-C15D-71ED265E2BDD}"/>
              </a:ext>
            </a:extLst>
          </p:cNvPr>
          <p:cNvSpPr txBox="1"/>
          <p:nvPr/>
        </p:nvSpPr>
        <p:spPr>
          <a:xfrm>
            <a:off x="8101264" y="5406371"/>
            <a:ext cx="807248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C. Klaidingo PVM skaičiavimo pasiūlymo formoje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AFE06-56B3-8120-8898-A33D66267222}"/>
              </a:ext>
            </a:extLst>
          </p:cNvPr>
          <p:cNvSpPr txBox="1"/>
          <p:nvPr/>
        </p:nvSpPr>
        <p:spPr>
          <a:xfrm>
            <a:off x="8101264" y="6460416"/>
            <a:ext cx="8125959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D. Visiško gamybos automatizavimo, panaikinančio visas sąnaudas</a:t>
            </a:r>
          </a:p>
        </p:txBody>
      </p:sp>
      <p:pic>
        <p:nvPicPr>
          <p:cNvPr id="20" name="Paveikslėlis 19" descr="Paveikslėlis, kuriame yra apskritimas&#10;&#10;Dirbtinio intelekto sugeneruotas turinys gali būti neteisingas.">
            <a:extLst>
              <a:ext uri="{FF2B5EF4-FFF2-40B4-BE49-F238E27FC236}">
                <a16:creationId xmlns:a16="http://schemas.microsoft.com/office/drawing/2014/main" id="{5F5A59A3-2AEC-A077-F378-DBD7ECCE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95" y="13882"/>
            <a:ext cx="8125959" cy="913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CD312-4D68-EFEE-2FE6-2EA8101B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3CA96-D7ED-039E-B44E-8A5D415E4C77}"/>
              </a:ext>
            </a:extLst>
          </p:cNvPr>
          <p:cNvSpPr txBox="1"/>
          <p:nvPr/>
        </p:nvSpPr>
        <p:spPr>
          <a:xfrm>
            <a:off x="8101264" y="446501"/>
            <a:ext cx="831382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4000" b="1" dirty="0"/>
              <a:t>7 Klausimas</a:t>
            </a:r>
            <a:endParaRPr lang="lt-LT" sz="4000" dirty="0"/>
          </a:p>
          <a:p>
            <a:r>
              <a:rPr lang="lt-LT" sz="3200" dirty="0"/>
              <a:t>Dėl kokios priežasties dažnai tiekėjai siūlo aukštą kokybę už neįtikėtinai mažą kainą?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7CEA2-C638-FC6E-B416-7530A0D00154}"/>
              </a:ext>
            </a:extLst>
          </p:cNvPr>
          <p:cNvSpPr txBox="1"/>
          <p:nvPr/>
        </p:nvSpPr>
        <p:spPr>
          <a:xfrm>
            <a:off x="8101264" y="2547773"/>
            <a:ext cx="8125959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A. Tiekėjų filantropijos ir noro remti valstybinius projektus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57E856-4B39-2260-92BD-7B112917694E}"/>
              </a:ext>
            </a:extLst>
          </p:cNvPr>
          <p:cNvSpPr txBox="1"/>
          <p:nvPr/>
        </p:nvSpPr>
        <p:spPr>
          <a:xfrm>
            <a:off x="8078537" y="4101887"/>
            <a:ext cx="8125959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B. Tiekėjų piktnaudžiavimą, tikintis, kad sutarties vykdymo metu kokybės niekas netikrins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3D712-888D-BEEF-B231-D153AFDF6303}"/>
              </a:ext>
            </a:extLst>
          </p:cNvPr>
          <p:cNvSpPr txBox="1"/>
          <p:nvPr/>
        </p:nvSpPr>
        <p:spPr>
          <a:xfrm>
            <a:off x="8101264" y="5406371"/>
            <a:ext cx="807248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C. Klaidingo PVM skaičiavimo pasiūlymo formoje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19FA71-1058-C00D-1772-0D42F11A02E7}"/>
              </a:ext>
            </a:extLst>
          </p:cNvPr>
          <p:cNvSpPr txBox="1"/>
          <p:nvPr/>
        </p:nvSpPr>
        <p:spPr>
          <a:xfrm>
            <a:off x="8101264" y="6460416"/>
            <a:ext cx="8125959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2800" dirty="0"/>
              <a:t>D. Visiško gamybos automatizavimo, panaikinančio visas sąnaudas</a:t>
            </a:r>
          </a:p>
        </p:txBody>
      </p:sp>
      <p:pic>
        <p:nvPicPr>
          <p:cNvPr id="20" name="Paveikslėlis 19" descr="Paveikslėlis, kuriame yra apskritimas&#10;&#10;Dirbtinio intelekto sugeneruotas turinys gali būti neteisingas.">
            <a:extLst>
              <a:ext uri="{FF2B5EF4-FFF2-40B4-BE49-F238E27FC236}">
                <a16:creationId xmlns:a16="http://schemas.microsoft.com/office/drawing/2014/main" id="{F9A9B9EE-9556-6039-9CDF-584C37F6D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95" y="13882"/>
            <a:ext cx="8125959" cy="9130118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DD67809-D2C2-4D11-1A28-FFCBB08D3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442" y="3737629"/>
            <a:ext cx="152355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3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E3640-8995-5F99-E4C5-6C092CBCE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8A4848C-BD32-BAE8-1D6E-FD9DB916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EC7A1A1-D628-D5B3-655A-E2688BC9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358" y="3276600"/>
            <a:ext cx="168264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01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0" y="38100"/>
            <a:ext cx="16256000" cy="8648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F751-BAA7-545A-3153-0C1D67B45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8881C-CBB2-A8BA-832D-1C6CA4AE8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0" y="38100"/>
            <a:ext cx="16256000" cy="86487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69F54D1-37C3-ABB9-8DA8-08D7D28C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800" y="2438400"/>
            <a:ext cx="168264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16FAF-E1E5-E5AE-F2C5-5A11E3E8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BAA058-FE56-2F71-6FD9-68603D86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2D670F3-E79D-76C0-742B-3237B80CA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358" y="2362200"/>
            <a:ext cx="168264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4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0" y="38100"/>
            <a:ext cx="16256000" cy="8877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B2F17-975A-07E3-C800-D284FF7F0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8712DBA-0A12-8EB3-9A62-3E55D51F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0" y="38100"/>
            <a:ext cx="16256000" cy="88773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A5E6D1A-FC83-8B3A-ACA2-CBDBADB3E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0" y="5486400"/>
            <a:ext cx="168264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32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1541" y="-338226"/>
            <a:ext cx="2436850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88854" y="562861"/>
            <a:ext cx="860491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91309" y="873520"/>
            <a:ext cx="916629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75524" y="0"/>
            <a:ext cx="3780476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35125" y="8154001"/>
            <a:ext cx="199268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 descr="Paveikslėlis, kuriame yra trofėjus, auksas&#10;&#10;Dirbtinio intelekto sugeneruotas turinys gali būti neteisingas.">
            <a:extLst>
              <a:ext uri="{FF2B5EF4-FFF2-40B4-BE49-F238E27FC236}">
                <a16:creationId xmlns:a16="http://schemas.microsoft.com/office/drawing/2014/main" id="{709D8AE8-E338-085F-EA77-C10FA7824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00" y="0"/>
            <a:ext cx="9614200" cy="9144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38773" y="8604190"/>
            <a:ext cx="108653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BB141-16B9-2ED7-6C57-A6C5AA83F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0B952F5-A232-BE2F-D984-DA65B713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0"/>
            <a:ext cx="16256000" cy="872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ankraštį 4">
                <a:extLst>
                  <a:ext uri="{FF2B5EF4-FFF2-40B4-BE49-F238E27FC236}">
                    <a16:creationId xmlns:a16="http://schemas.microsoft.com/office/drawing/2014/main" id="{D81207AE-6465-DBA7-1623-49AB9C55D73C}"/>
                  </a:ext>
                </a:extLst>
              </p14:cNvPr>
              <p14:cNvContentPartPr/>
              <p14:nvPr/>
            </p14:nvContentPartPr>
            <p14:xfrm>
              <a:off x="-4143619" y="-2238688"/>
              <a:ext cx="360" cy="360"/>
            </p14:xfrm>
          </p:contentPart>
        </mc:Choice>
        <mc:Fallback xmlns="">
          <p:pic>
            <p:nvPicPr>
              <p:cNvPr id="5" name="Rankraštį 4">
                <a:extLst>
                  <a:ext uri="{FF2B5EF4-FFF2-40B4-BE49-F238E27FC236}">
                    <a16:creationId xmlns:a16="http://schemas.microsoft.com/office/drawing/2014/main" id="{D81207AE-6465-DBA7-1623-49AB9C55D7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197259" y="-2346688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Grafinis elementas 6" descr="Award ribbon with star">
            <a:extLst>
              <a:ext uri="{FF2B5EF4-FFF2-40B4-BE49-F238E27FC236}">
                <a16:creationId xmlns:a16="http://schemas.microsoft.com/office/drawing/2014/main" id="{FE9091FC-F7E4-7A35-55C7-0392FB6E7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14400" y="2679366"/>
            <a:ext cx="1683084" cy="16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2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2EAAD-F172-C355-4DEF-B8DBBD819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D5EC210-D54B-8CE9-C79C-B522C4620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Grafinis elementas 3" descr="Award ribbon with star">
            <a:extLst>
              <a:ext uri="{FF2B5EF4-FFF2-40B4-BE49-F238E27FC236}">
                <a16:creationId xmlns:a16="http://schemas.microsoft.com/office/drawing/2014/main" id="{26E7A343-13E7-986A-D0CE-5F32C6CD5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3000" y="2944061"/>
            <a:ext cx="1683084" cy="16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58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203200" y="0"/>
            <a:ext cx="15697200" cy="88194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7623DF-26F2-4132-B571-FFA86F5D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87141AA-EEC2-F863-C15F-12F4C34D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22"/>
          <a:stretch>
            <a:fillRect/>
          </a:stretch>
        </p:blipFill>
        <p:spPr>
          <a:xfrm>
            <a:off x="203200" y="0"/>
            <a:ext cx="15697200" cy="8819446"/>
          </a:xfrm>
          <a:prstGeom prst="rect">
            <a:avLst/>
          </a:prstGeom>
        </p:spPr>
      </p:pic>
      <p:pic>
        <p:nvPicPr>
          <p:cNvPr id="3" name="Grafinis elementas 2" descr="Award ribbon with star">
            <a:extLst>
              <a:ext uri="{FF2B5EF4-FFF2-40B4-BE49-F238E27FC236}">
                <a16:creationId xmlns:a16="http://schemas.microsoft.com/office/drawing/2014/main" id="{6A362B3F-26BA-5259-A05F-48F9A15F5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71600" y="6858000"/>
            <a:ext cx="1683084" cy="16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tekstas, kavos puodelis, puodelis, dangtelis&#10;&#10;Dirbtinio intelekto sugeneruotas turinys gali būti neteisingas.">
            <a:extLst>
              <a:ext uri="{FF2B5EF4-FFF2-40B4-BE49-F238E27FC236}">
                <a16:creationId xmlns:a16="http://schemas.microsoft.com/office/drawing/2014/main" id="{FC4DD64C-EA39-FD41-1F6C-1E89468DC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63442" cy="9144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49063" b="3781"/>
          <a:stretch>
            <a:fillRect/>
          </a:stretch>
        </p:blipFill>
        <p:spPr>
          <a:xfrm>
            <a:off x="8563442" y="857956"/>
            <a:ext cx="6833574" cy="74280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02C21-3ED6-C7EC-288B-8D39A85EA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tekstas, kavos puodelis, puodelis, dangtelis&#10;&#10;Dirbtinio intelekto sugeneruotas turinys gali būti neteisingas.">
            <a:extLst>
              <a:ext uri="{FF2B5EF4-FFF2-40B4-BE49-F238E27FC236}">
                <a16:creationId xmlns:a16="http://schemas.microsoft.com/office/drawing/2014/main" id="{1FAC52D7-C889-2518-194A-8191A0F8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6200" cy="9144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06CB27E-B866-C558-E478-2A9D71C37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63" b="3781"/>
          <a:stretch>
            <a:fillRect/>
          </a:stretch>
        </p:blipFill>
        <p:spPr>
          <a:xfrm>
            <a:off x="9422426" y="857956"/>
            <a:ext cx="6833574" cy="7428088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17E640A-8D15-7E39-4883-0F59863A6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010" y="6603402"/>
            <a:ext cx="168264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06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220</Words>
  <Application>Microsoft Office PowerPoint</Application>
  <PresentationFormat>Custom</PresentationFormat>
  <Paragraphs>24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Lina Baublienė</dc:creator>
  <cp:lastModifiedBy>Lina Baublienė</cp:lastModifiedBy>
  <cp:revision>3</cp:revision>
  <dcterms:created xsi:type="dcterms:W3CDTF">2006-08-16T00:00:00Z</dcterms:created>
  <dcterms:modified xsi:type="dcterms:W3CDTF">2026-03-05T05:55:16Z</dcterms:modified>
</cp:coreProperties>
</file>