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3"/>
  </p:notesMasterIdLst>
  <p:sldIdLst>
    <p:sldId id="256" r:id="rId5"/>
    <p:sldId id="423" r:id="rId6"/>
    <p:sldId id="289" r:id="rId7"/>
    <p:sldId id="413" r:id="rId8"/>
    <p:sldId id="288" r:id="rId9"/>
    <p:sldId id="503" r:id="rId10"/>
    <p:sldId id="504" r:id="rId11"/>
    <p:sldId id="429" r:id="rId12"/>
    <p:sldId id="427" r:id="rId13"/>
    <p:sldId id="544" r:id="rId14"/>
    <p:sldId id="506" r:id="rId15"/>
    <p:sldId id="510" r:id="rId16"/>
    <p:sldId id="511" r:id="rId17"/>
    <p:sldId id="512" r:id="rId18"/>
    <p:sldId id="513" r:id="rId19"/>
    <p:sldId id="514" r:id="rId20"/>
    <p:sldId id="515" r:id="rId21"/>
    <p:sldId id="509" r:id="rId22"/>
    <p:sldId id="543" r:id="rId23"/>
    <p:sldId id="507" r:id="rId24"/>
    <p:sldId id="542" r:id="rId25"/>
    <p:sldId id="516" r:id="rId26"/>
    <p:sldId id="521" r:id="rId27"/>
    <p:sldId id="520" r:id="rId28"/>
    <p:sldId id="522" r:id="rId29"/>
    <p:sldId id="523" r:id="rId30"/>
    <p:sldId id="545" r:id="rId31"/>
    <p:sldId id="546" r:id="rId32"/>
    <p:sldId id="528" r:id="rId33"/>
    <p:sldId id="531" r:id="rId34"/>
    <p:sldId id="532" r:id="rId35"/>
    <p:sldId id="457" r:id="rId36"/>
    <p:sldId id="535" r:id="rId37"/>
    <p:sldId id="536" r:id="rId38"/>
    <p:sldId id="539" r:id="rId39"/>
    <p:sldId id="538" r:id="rId40"/>
    <p:sldId id="541" r:id="rId41"/>
    <p:sldId id="50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20" clrIdx="0">
    <p:extLst>
      <p:ext uri="{19B8F6BF-5375-455C-9EA6-DF929625EA0E}">
        <p15:presenceInfo xmlns:p15="http://schemas.microsoft.com/office/powerpoint/2012/main" userId="S::Ausra.Mazuliene@vpt.lt::f25d8a55-4e67-43bb-95c8-94a38df513b4" providerId="AD"/>
      </p:ext>
    </p:extLst>
  </p:cmAuthor>
  <p:cmAuthor id="2" name="Viktorija Namavičienė" initials="VN" lastIdx="18" clrIdx="1">
    <p:extLst>
      <p:ext uri="{19B8F6BF-5375-455C-9EA6-DF929625EA0E}">
        <p15:presenceInfo xmlns:p15="http://schemas.microsoft.com/office/powerpoint/2012/main" userId="S::viktorija.namaviciene@vpt.lt::770ee7b1-26ef-4989-be86-9956931060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ja Grinko" userId="36f7ce2c-b187-486d-b390-1bf65379ea8a" providerId="ADAL" clId="{BE6787C9-CC03-4480-94E4-EAE94A67F8A4}"/>
    <pc:docChg chg="modSld">
      <pc:chgData name="Julija Grinko" userId="36f7ce2c-b187-486d-b390-1bf65379ea8a" providerId="ADAL" clId="{BE6787C9-CC03-4480-94E4-EAE94A67F8A4}" dt="2025-12-18T07:01:43.736" v="3" actId="20577"/>
      <pc:docMkLst>
        <pc:docMk/>
      </pc:docMkLst>
      <pc:sldChg chg="modSp mod">
        <pc:chgData name="Julija Grinko" userId="36f7ce2c-b187-486d-b390-1bf65379ea8a" providerId="ADAL" clId="{BE6787C9-CC03-4480-94E4-EAE94A67F8A4}" dt="2025-12-18T07:01:43.736" v="3" actId="20577"/>
        <pc:sldMkLst>
          <pc:docMk/>
          <pc:sldMk cId="3155751863" sldId="256"/>
        </pc:sldMkLst>
        <pc:spChg chg="mod">
          <ac:chgData name="Julija Grinko" userId="36f7ce2c-b187-486d-b390-1bf65379ea8a" providerId="ADAL" clId="{BE6787C9-CC03-4480-94E4-EAE94A67F8A4}" dt="2025-12-18T07:01:43.736" v="3" actId="20577"/>
          <ac:spMkLst>
            <pc:docMk/>
            <pc:sldMk cId="3155751863" sldId="256"/>
            <ac:spMk id="3" creationId="{0C25C5B2-43E3-2C20-C255-40C87B7ED10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18/12/2025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9</a:t>
            </a:fld>
            <a:endParaRPr lang="en-GB"/>
          </a:p>
        </p:txBody>
      </p:sp>
    </p:spTree>
    <p:extLst>
      <p:ext uri="{BB962C8B-B14F-4D97-AF65-F5344CB8AC3E}">
        <p14:creationId xmlns:p14="http://schemas.microsoft.com/office/powerpoint/2010/main" val="1661205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18</a:t>
            </a:fld>
            <a:endParaRPr lang="en-GB"/>
          </a:p>
        </p:txBody>
      </p:sp>
    </p:spTree>
    <p:extLst>
      <p:ext uri="{BB962C8B-B14F-4D97-AF65-F5344CB8AC3E}">
        <p14:creationId xmlns:p14="http://schemas.microsoft.com/office/powerpoint/2010/main" val="1934302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19</a:t>
            </a:fld>
            <a:endParaRPr lang="en-GB"/>
          </a:p>
        </p:txBody>
      </p:sp>
    </p:spTree>
    <p:extLst>
      <p:ext uri="{BB962C8B-B14F-4D97-AF65-F5344CB8AC3E}">
        <p14:creationId xmlns:p14="http://schemas.microsoft.com/office/powerpoint/2010/main" val="264036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20</a:t>
            </a:fld>
            <a:endParaRPr lang="en-GB"/>
          </a:p>
        </p:txBody>
      </p:sp>
    </p:spTree>
    <p:extLst>
      <p:ext uri="{BB962C8B-B14F-4D97-AF65-F5344CB8AC3E}">
        <p14:creationId xmlns:p14="http://schemas.microsoft.com/office/powerpoint/2010/main" val="1805487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21</a:t>
            </a:fld>
            <a:endParaRPr lang="en-GB"/>
          </a:p>
        </p:txBody>
      </p:sp>
    </p:spTree>
    <p:extLst>
      <p:ext uri="{BB962C8B-B14F-4D97-AF65-F5344CB8AC3E}">
        <p14:creationId xmlns:p14="http://schemas.microsoft.com/office/powerpoint/2010/main" val="3110559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22</a:t>
            </a:fld>
            <a:endParaRPr lang="en-GB"/>
          </a:p>
        </p:txBody>
      </p:sp>
    </p:spTree>
    <p:extLst>
      <p:ext uri="{BB962C8B-B14F-4D97-AF65-F5344CB8AC3E}">
        <p14:creationId xmlns:p14="http://schemas.microsoft.com/office/powerpoint/2010/main" val="1359028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23</a:t>
            </a:fld>
            <a:endParaRPr lang="en-GB"/>
          </a:p>
        </p:txBody>
      </p:sp>
    </p:spTree>
    <p:extLst>
      <p:ext uri="{BB962C8B-B14F-4D97-AF65-F5344CB8AC3E}">
        <p14:creationId xmlns:p14="http://schemas.microsoft.com/office/powerpoint/2010/main" val="221875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24</a:t>
            </a:fld>
            <a:endParaRPr lang="en-GB"/>
          </a:p>
        </p:txBody>
      </p:sp>
    </p:spTree>
    <p:extLst>
      <p:ext uri="{BB962C8B-B14F-4D97-AF65-F5344CB8AC3E}">
        <p14:creationId xmlns:p14="http://schemas.microsoft.com/office/powerpoint/2010/main" val="610389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25</a:t>
            </a:fld>
            <a:endParaRPr lang="en-GB"/>
          </a:p>
        </p:txBody>
      </p:sp>
    </p:spTree>
    <p:extLst>
      <p:ext uri="{BB962C8B-B14F-4D97-AF65-F5344CB8AC3E}">
        <p14:creationId xmlns:p14="http://schemas.microsoft.com/office/powerpoint/2010/main" val="3995242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26</a:t>
            </a:fld>
            <a:endParaRPr lang="en-GB"/>
          </a:p>
        </p:txBody>
      </p:sp>
    </p:spTree>
    <p:extLst>
      <p:ext uri="{BB962C8B-B14F-4D97-AF65-F5344CB8AC3E}">
        <p14:creationId xmlns:p14="http://schemas.microsoft.com/office/powerpoint/2010/main" val="2377227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27</a:t>
            </a:fld>
            <a:endParaRPr lang="en-GB"/>
          </a:p>
        </p:txBody>
      </p:sp>
    </p:spTree>
    <p:extLst>
      <p:ext uri="{BB962C8B-B14F-4D97-AF65-F5344CB8AC3E}">
        <p14:creationId xmlns:p14="http://schemas.microsoft.com/office/powerpoint/2010/main" val="57732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10</a:t>
            </a:fld>
            <a:endParaRPr lang="en-GB"/>
          </a:p>
        </p:txBody>
      </p:sp>
    </p:spTree>
    <p:extLst>
      <p:ext uri="{BB962C8B-B14F-4D97-AF65-F5344CB8AC3E}">
        <p14:creationId xmlns:p14="http://schemas.microsoft.com/office/powerpoint/2010/main" val="2747851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28</a:t>
            </a:fld>
            <a:endParaRPr lang="en-GB"/>
          </a:p>
        </p:txBody>
      </p:sp>
    </p:spTree>
    <p:extLst>
      <p:ext uri="{BB962C8B-B14F-4D97-AF65-F5344CB8AC3E}">
        <p14:creationId xmlns:p14="http://schemas.microsoft.com/office/powerpoint/2010/main" val="3475868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29</a:t>
            </a:fld>
            <a:endParaRPr lang="en-GB"/>
          </a:p>
        </p:txBody>
      </p:sp>
    </p:spTree>
    <p:extLst>
      <p:ext uri="{BB962C8B-B14F-4D97-AF65-F5344CB8AC3E}">
        <p14:creationId xmlns:p14="http://schemas.microsoft.com/office/powerpoint/2010/main" val="4021972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30</a:t>
            </a:fld>
            <a:endParaRPr lang="en-GB"/>
          </a:p>
        </p:txBody>
      </p:sp>
    </p:spTree>
    <p:extLst>
      <p:ext uri="{BB962C8B-B14F-4D97-AF65-F5344CB8AC3E}">
        <p14:creationId xmlns:p14="http://schemas.microsoft.com/office/powerpoint/2010/main" val="2763561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31</a:t>
            </a:fld>
            <a:endParaRPr lang="en-GB"/>
          </a:p>
        </p:txBody>
      </p:sp>
    </p:spTree>
    <p:extLst>
      <p:ext uri="{BB962C8B-B14F-4D97-AF65-F5344CB8AC3E}">
        <p14:creationId xmlns:p14="http://schemas.microsoft.com/office/powerpoint/2010/main" val="3203459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33</a:t>
            </a:fld>
            <a:endParaRPr lang="en-GB"/>
          </a:p>
        </p:txBody>
      </p:sp>
    </p:spTree>
    <p:extLst>
      <p:ext uri="{BB962C8B-B14F-4D97-AF65-F5344CB8AC3E}">
        <p14:creationId xmlns:p14="http://schemas.microsoft.com/office/powerpoint/2010/main" val="2345967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34</a:t>
            </a:fld>
            <a:endParaRPr lang="en-GB"/>
          </a:p>
        </p:txBody>
      </p:sp>
    </p:spTree>
    <p:extLst>
      <p:ext uri="{BB962C8B-B14F-4D97-AF65-F5344CB8AC3E}">
        <p14:creationId xmlns:p14="http://schemas.microsoft.com/office/powerpoint/2010/main" val="1161483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35</a:t>
            </a:fld>
            <a:endParaRPr lang="en-GB"/>
          </a:p>
        </p:txBody>
      </p:sp>
    </p:spTree>
    <p:extLst>
      <p:ext uri="{BB962C8B-B14F-4D97-AF65-F5344CB8AC3E}">
        <p14:creationId xmlns:p14="http://schemas.microsoft.com/office/powerpoint/2010/main" val="1735836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36</a:t>
            </a:fld>
            <a:endParaRPr lang="en-GB"/>
          </a:p>
        </p:txBody>
      </p:sp>
    </p:spTree>
    <p:extLst>
      <p:ext uri="{BB962C8B-B14F-4D97-AF65-F5344CB8AC3E}">
        <p14:creationId xmlns:p14="http://schemas.microsoft.com/office/powerpoint/2010/main" val="335237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37</a:t>
            </a:fld>
            <a:endParaRPr lang="en-GB"/>
          </a:p>
        </p:txBody>
      </p:sp>
    </p:spTree>
    <p:extLst>
      <p:ext uri="{BB962C8B-B14F-4D97-AF65-F5344CB8AC3E}">
        <p14:creationId xmlns:p14="http://schemas.microsoft.com/office/powerpoint/2010/main" val="3583437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11</a:t>
            </a:fld>
            <a:endParaRPr lang="en-GB"/>
          </a:p>
        </p:txBody>
      </p:sp>
    </p:spTree>
    <p:extLst>
      <p:ext uri="{BB962C8B-B14F-4D97-AF65-F5344CB8AC3E}">
        <p14:creationId xmlns:p14="http://schemas.microsoft.com/office/powerpoint/2010/main" val="4215338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12</a:t>
            </a:fld>
            <a:endParaRPr lang="en-GB"/>
          </a:p>
        </p:txBody>
      </p:sp>
    </p:spTree>
    <p:extLst>
      <p:ext uri="{BB962C8B-B14F-4D97-AF65-F5344CB8AC3E}">
        <p14:creationId xmlns:p14="http://schemas.microsoft.com/office/powerpoint/2010/main" val="2417421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13</a:t>
            </a:fld>
            <a:endParaRPr lang="en-GB"/>
          </a:p>
        </p:txBody>
      </p:sp>
    </p:spTree>
    <p:extLst>
      <p:ext uri="{BB962C8B-B14F-4D97-AF65-F5344CB8AC3E}">
        <p14:creationId xmlns:p14="http://schemas.microsoft.com/office/powerpoint/2010/main" val="319270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14</a:t>
            </a:fld>
            <a:endParaRPr lang="en-GB"/>
          </a:p>
        </p:txBody>
      </p:sp>
    </p:spTree>
    <p:extLst>
      <p:ext uri="{BB962C8B-B14F-4D97-AF65-F5344CB8AC3E}">
        <p14:creationId xmlns:p14="http://schemas.microsoft.com/office/powerpoint/2010/main" val="2360480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15</a:t>
            </a:fld>
            <a:endParaRPr lang="en-GB"/>
          </a:p>
        </p:txBody>
      </p:sp>
    </p:spTree>
    <p:extLst>
      <p:ext uri="{BB962C8B-B14F-4D97-AF65-F5344CB8AC3E}">
        <p14:creationId xmlns:p14="http://schemas.microsoft.com/office/powerpoint/2010/main" val="4243242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16</a:t>
            </a:fld>
            <a:endParaRPr lang="en-GB"/>
          </a:p>
        </p:txBody>
      </p:sp>
    </p:spTree>
    <p:extLst>
      <p:ext uri="{BB962C8B-B14F-4D97-AF65-F5344CB8AC3E}">
        <p14:creationId xmlns:p14="http://schemas.microsoft.com/office/powerpoint/2010/main" val="2771545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17</a:t>
            </a:fld>
            <a:endParaRPr lang="en-GB"/>
          </a:p>
        </p:txBody>
      </p:sp>
    </p:spTree>
    <p:extLst>
      <p:ext uri="{BB962C8B-B14F-4D97-AF65-F5344CB8AC3E}">
        <p14:creationId xmlns:p14="http://schemas.microsoft.com/office/powerpoint/2010/main" val="2688937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12/18/2025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12/18/2025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12/18/2025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12/18/2025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12/18/2025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12/18/2025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12/18/2025</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12/18/2025</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12/18/2025</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12/18/2025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12/18/2025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12/18/2025</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png"/><Relationship Id="rId7"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833718" y="2250142"/>
            <a:ext cx="9719388" cy="2698376"/>
          </a:xfrm>
        </p:spPr>
        <p:txBody>
          <a:bodyPr>
            <a:normAutofit fontScale="90000"/>
          </a:bodyPr>
          <a:lstStyle/>
          <a:p>
            <a:pPr>
              <a:lnSpc>
                <a:spcPts val="5130"/>
              </a:lnSpc>
            </a:pPr>
            <a:br>
              <a:rPr lang="en-US" sz="5400" dirty="0"/>
            </a:br>
            <a:br>
              <a:rPr lang="en-US" sz="5400" dirty="0"/>
            </a:br>
            <a:r>
              <a:rPr lang="lt-LT" sz="5400" b="1" dirty="0"/>
              <a:t> </a:t>
            </a:r>
            <a:br>
              <a:rPr lang="lt-LT" sz="4800" dirty="0"/>
            </a:br>
            <a:br>
              <a:rPr lang="lt-LT" sz="4800" dirty="0"/>
            </a:br>
            <a:r>
              <a:rPr lang="lt-LT" sz="4800" b="1" dirty="0"/>
              <a:t>Kvietimo suteikti rinkos konsultaciją / techninių specifikacijų projekto paskelbimas </a:t>
            </a:r>
            <a:r>
              <a:rPr lang="lt-LT" sz="4900" b="1" dirty="0">
                <a:cs typeface="Times New Roman" panose="02020603050405020304" pitchFamily="18" charset="0"/>
              </a:rPr>
              <a:t>Ce</a:t>
            </a:r>
            <a:r>
              <a:rPr lang="lt-LT" sz="4900" b="1" spc="-50" dirty="0">
                <a:cs typeface="Times New Roman" panose="02020603050405020304" pitchFamily="18" charset="0"/>
              </a:rPr>
              <a:t>n</a:t>
            </a:r>
            <a:r>
              <a:rPr lang="lt-LT" sz="4900" b="1" dirty="0">
                <a:cs typeface="Times New Roman" panose="02020603050405020304" pitchFamily="18" charset="0"/>
              </a:rPr>
              <a:t>trin</a:t>
            </a:r>
            <a:r>
              <a:rPr lang="lt-LT" sz="4900" b="1" spc="-15" dirty="0">
                <a:cs typeface="Times New Roman" panose="02020603050405020304" pitchFamily="18" charset="0"/>
              </a:rPr>
              <a:t>ė</a:t>
            </a:r>
            <a:r>
              <a:rPr lang="lt-LT" sz="4900" b="1" dirty="0">
                <a:cs typeface="Times New Roman" panose="02020603050405020304" pitchFamily="18" charset="0"/>
              </a:rPr>
              <a:t>s vi</a:t>
            </a:r>
            <a:r>
              <a:rPr lang="lt-LT" sz="4900" b="1" spc="-20" dirty="0">
                <a:cs typeface="Times New Roman" panose="02020603050405020304" pitchFamily="18" charset="0"/>
              </a:rPr>
              <a:t>e</a:t>
            </a:r>
            <a:r>
              <a:rPr lang="lt-LT" sz="4900" b="1" dirty="0">
                <a:cs typeface="Times New Roman" panose="02020603050405020304" pitchFamily="18" charset="0"/>
              </a:rPr>
              <a:t>šųjų</a:t>
            </a:r>
            <a:r>
              <a:rPr lang="lt-LT" sz="4900" b="1" spc="-20" dirty="0">
                <a:cs typeface="Times New Roman" panose="02020603050405020304" pitchFamily="18" charset="0"/>
              </a:rPr>
              <a:t> </a:t>
            </a:r>
            <a:r>
              <a:rPr lang="lt-LT" sz="4900" b="1" dirty="0">
                <a:cs typeface="Times New Roman" panose="02020603050405020304" pitchFamily="18" charset="0"/>
              </a:rPr>
              <a:t>pirkimų i</a:t>
            </a:r>
            <a:r>
              <a:rPr lang="lt-LT" sz="4900" b="1" spc="-20" dirty="0">
                <a:cs typeface="Times New Roman" panose="02020603050405020304" pitchFamily="18" charset="0"/>
              </a:rPr>
              <a:t>n</a:t>
            </a:r>
            <a:r>
              <a:rPr lang="lt-LT" sz="4900" b="1" spc="-110" dirty="0">
                <a:cs typeface="Times New Roman" panose="02020603050405020304" pitchFamily="18" charset="0"/>
              </a:rPr>
              <a:t>f</a:t>
            </a:r>
            <a:r>
              <a:rPr lang="lt-LT" sz="4900" b="1" dirty="0">
                <a:cs typeface="Times New Roman" panose="02020603050405020304" pitchFamily="18" charset="0"/>
              </a:rPr>
              <a:t>or</a:t>
            </a:r>
            <a:r>
              <a:rPr lang="lt-LT" sz="4900" b="1" spc="5" dirty="0">
                <a:cs typeface="Times New Roman" panose="02020603050405020304" pitchFamily="18" charset="0"/>
              </a:rPr>
              <a:t>m</a:t>
            </a:r>
            <a:r>
              <a:rPr lang="lt-LT" sz="4900" b="1" dirty="0">
                <a:cs typeface="Times New Roman" panose="02020603050405020304" pitchFamily="18" charset="0"/>
              </a:rPr>
              <a:t>acinės si</a:t>
            </a:r>
            <a:r>
              <a:rPr lang="lt-LT" sz="4900" b="1" spc="-65" dirty="0">
                <a:cs typeface="Times New Roman" panose="02020603050405020304" pitchFamily="18" charset="0"/>
              </a:rPr>
              <a:t>s</a:t>
            </a:r>
            <a:r>
              <a:rPr lang="lt-LT" sz="4900" b="1" spc="-50" dirty="0">
                <a:cs typeface="Times New Roman" panose="02020603050405020304" pitchFamily="18" charset="0"/>
              </a:rPr>
              <a:t>t</a:t>
            </a:r>
            <a:r>
              <a:rPr lang="lt-LT" sz="4900" b="1" dirty="0">
                <a:cs typeface="Times New Roman" panose="02020603050405020304" pitchFamily="18" charset="0"/>
              </a:rPr>
              <a:t>em</a:t>
            </a:r>
            <a:r>
              <a:rPr lang="lt-LT" sz="4900" b="1" spc="10" dirty="0">
                <a:cs typeface="Times New Roman" panose="02020603050405020304" pitchFamily="18" charset="0"/>
              </a:rPr>
              <a:t>o</a:t>
            </a:r>
            <a:r>
              <a:rPr lang="lt-LT" sz="4900" b="1" dirty="0">
                <a:cs typeface="Times New Roman" panose="02020603050405020304" pitchFamily="18" charset="0"/>
              </a:rPr>
              <a:t>s</a:t>
            </a:r>
            <a:r>
              <a:rPr lang="lt-LT" sz="4900" b="1" spc="-20" dirty="0">
                <a:cs typeface="Times New Roman" panose="02020603050405020304" pitchFamily="18" charset="0"/>
              </a:rPr>
              <a:t> </a:t>
            </a:r>
            <a:r>
              <a:rPr lang="lt-LT" sz="4900" b="1" dirty="0">
                <a:cs typeface="Times New Roman" panose="02020603050405020304" pitchFamily="18" charset="0"/>
              </a:rPr>
              <a:t>(CVP</a:t>
            </a:r>
            <a:r>
              <a:rPr lang="lt-LT" sz="4900" b="1" spc="20" dirty="0">
                <a:cs typeface="Times New Roman" panose="02020603050405020304" pitchFamily="18" charset="0"/>
              </a:rPr>
              <a:t> </a:t>
            </a:r>
            <a:r>
              <a:rPr lang="lt-LT" sz="4900" b="1" dirty="0">
                <a:cs typeface="Times New Roman" panose="02020603050405020304" pitchFamily="18" charset="0"/>
              </a:rPr>
              <a:t>IS) priemonėmis</a:t>
            </a:r>
            <a:endParaRPr lang="lt-LT" sz="4900" b="1" dirty="0">
              <a:solidFill>
                <a:srgbClr val="FF0000"/>
              </a:solidFill>
              <a:cs typeface="Times New Roman" panose="02020603050405020304" pitchFamily="18" charset="0"/>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95284"/>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1622"/>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186953" y="5733677"/>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cs typeface="Calibri"/>
              </a:rPr>
              <a:t>Galiojanti nuo</a:t>
            </a:r>
            <a:r>
              <a:rPr lang="en-US" dirty="0">
                <a:cs typeface="Calibri"/>
              </a:rPr>
              <a:t> </a:t>
            </a:r>
            <a:r>
              <a:rPr lang="lt-LT" dirty="0">
                <a:cs typeface="Calibri"/>
              </a:rPr>
              <a:t>2025-12-18</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407401" y="317859"/>
            <a:ext cx="9377198" cy="810627"/>
          </a:xfrm>
        </p:spPr>
        <p:txBody>
          <a:bodyPr>
            <a:noAutofit/>
          </a:bodyPr>
          <a:lstStyle/>
          <a:p>
            <a:pPr algn="ctr"/>
            <a:r>
              <a:rPr lang="lt-LT" sz="3600" b="1" dirty="0"/>
              <a:t>Kvietimo suteikti rinkos konsultaciją / techninių specifikacijų projekto paskelbimas</a:t>
            </a:r>
            <a:endParaRPr lang="en-US" sz="3600" b="1" dirty="0"/>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10</a:t>
            </a:fld>
            <a:endParaRPr lang="en-US"/>
          </a:p>
        </p:txBody>
      </p:sp>
      <p:grpSp>
        <p:nvGrpSpPr>
          <p:cNvPr id="11" name="Grupė 10">
            <a:extLst>
              <a:ext uri="{FF2B5EF4-FFF2-40B4-BE49-F238E27FC236}">
                <a16:creationId xmlns:a16="http://schemas.microsoft.com/office/drawing/2014/main" id="{E43157B5-74D9-4CEA-2229-1D57974262C2}"/>
              </a:ext>
            </a:extLst>
          </p:cNvPr>
          <p:cNvGrpSpPr/>
          <p:nvPr/>
        </p:nvGrpSpPr>
        <p:grpSpPr>
          <a:xfrm>
            <a:off x="843237" y="5826531"/>
            <a:ext cx="6239438" cy="369332"/>
            <a:chOff x="1426364" y="5202485"/>
            <a:chExt cx="6239438" cy="369332"/>
          </a:xfrm>
        </p:grpSpPr>
        <p:sp>
          <p:nvSpPr>
            <p:cNvPr id="12" name="TextBox 11">
              <a:extLst>
                <a:ext uri="{FF2B5EF4-FFF2-40B4-BE49-F238E27FC236}">
                  <a16:creationId xmlns:a16="http://schemas.microsoft.com/office/drawing/2014/main" id="{994AE96C-E48C-8BC9-2316-45C238475837}"/>
                </a:ext>
              </a:extLst>
            </p:cNvPr>
            <p:cNvSpPr txBox="1"/>
            <p:nvPr/>
          </p:nvSpPr>
          <p:spPr>
            <a:xfrm>
              <a:off x="1426364" y="5202485"/>
              <a:ext cx="6239438" cy="369332"/>
            </a:xfrm>
            <a:prstGeom prst="rect">
              <a:avLst/>
            </a:prstGeom>
            <a:noFill/>
          </p:spPr>
          <p:txBody>
            <a:bodyPr wrap="square" rtlCol="0">
              <a:spAutoFit/>
            </a:bodyPr>
            <a:lstStyle/>
            <a:p>
              <a:r>
                <a:rPr lang="lt-LT" dirty="0"/>
                <a:t>Privalomi laukai </a:t>
              </a:r>
            </a:p>
          </p:txBody>
        </p:sp>
        <p:sp>
          <p:nvSpPr>
            <p:cNvPr id="13" name="Arrow: Right 11">
              <a:extLst>
                <a:ext uri="{FF2B5EF4-FFF2-40B4-BE49-F238E27FC236}">
                  <a16:creationId xmlns:a16="http://schemas.microsoft.com/office/drawing/2014/main" id="{D40A3F7F-8D52-DB6E-B269-EA57B71874A4}"/>
                </a:ext>
              </a:extLst>
            </p:cNvPr>
            <p:cNvSpPr/>
            <p:nvPr/>
          </p:nvSpPr>
          <p:spPr>
            <a:xfrm>
              <a:off x="3406725" y="529750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3" name="Grupė 72">
            <a:extLst>
              <a:ext uri="{FF2B5EF4-FFF2-40B4-BE49-F238E27FC236}">
                <a16:creationId xmlns:a16="http://schemas.microsoft.com/office/drawing/2014/main" id="{B81530CC-A397-8E66-1269-11D42AABF4BC}"/>
              </a:ext>
            </a:extLst>
          </p:cNvPr>
          <p:cNvGrpSpPr/>
          <p:nvPr/>
        </p:nvGrpSpPr>
        <p:grpSpPr>
          <a:xfrm>
            <a:off x="9332259" y="3134727"/>
            <a:ext cx="2642280" cy="1662787"/>
            <a:chOff x="9325605" y="2788542"/>
            <a:chExt cx="2642280" cy="1662787"/>
          </a:xfrm>
        </p:grpSpPr>
        <p:sp>
          <p:nvSpPr>
            <p:cNvPr id="50" name="TextBox 49">
              <a:extLst>
                <a:ext uri="{FF2B5EF4-FFF2-40B4-BE49-F238E27FC236}">
                  <a16:creationId xmlns:a16="http://schemas.microsoft.com/office/drawing/2014/main" id="{BBD8802B-3A45-F15B-F919-683E69C1ED87}"/>
                </a:ext>
              </a:extLst>
            </p:cNvPr>
            <p:cNvSpPr txBox="1"/>
            <p:nvPr/>
          </p:nvSpPr>
          <p:spPr>
            <a:xfrm>
              <a:off x="9325605" y="3251000"/>
              <a:ext cx="2642280" cy="1200329"/>
            </a:xfrm>
            <a:prstGeom prst="rect">
              <a:avLst/>
            </a:prstGeom>
            <a:solidFill>
              <a:schemeClr val="accent4">
                <a:lumMod val="20000"/>
                <a:lumOff val="80000"/>
              </a:schemeClr>
            </a:solidFill>
          </p:spPr>
          <p:txBody>
            <a:bodyPr wrap="square" rtlCol="0">
              <a:spAutoFit/>
            </a:bodyPr>
            <a:lstStyle/>
            <a:p>
              <a:r>
                <a:rPr lang="lt-LT" dirty="0"/>
                <a:t>Užpildžius visą informaciją, spaudžiama „Sukurti rinkos konsultaciją“ (1)</a:t>
              </a:r>
              <a:endParaRPr lang="en-US" dirty="0"/>
            </a:p>
          </p:txBody>
        </p:sp>
        <p:cxnSp>
          <p:nvCxnSpPr>
            <p:cNvPr id="69" name="Straight Arrow Connector 2">
              <a:extLst>
                <a:ext uri="{FF2B5EF4-FFF2-40B4-BE49-F238E27FC236}">
                  <a16:creationId xmlns:a16="http://schemas.microsoft.com/office/drawing/2014/main" id="{60E8B1D4-EBAB-1AD1-1180-FD30B6E22FA1}"/>
                </a:ext>
              </a:extLst>
            </p:cNvPr>
            <p:cNvCxnSpPr>
              <a:cxnSpLocks/>
            </p:cNvCxnSpPr>
            <p:nvPr/>
          </p:nvCxnSpPr>
          <p:spPr>
            <a:xfrm flipV="1">
              <a:off x="10369552" y="2788542"/>
              <a:ext cx="211112" cy="4750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80" name="Grupė 79">
            <a:extLst>
              <a:ext uri="{FF2B5EF4-FFF2-40B4-BE49-F238E27FC236}">
                <a16:creationId xmlns:a16="http://schemas.microsoft.com/office/drawing/2014/main" id="{8C375646-E66B-8059-721A-010D257EA5DC}"/>
              </a:ext>
            </a:extLst>
          </p:cNvPr>
          <p:cNvGrpSpPr/>
          <p:nvPr/>
        </p:nvGrpSpPr>
        <p:grpSpPr>
          <a:xfrm>
            <a:off x="493075" y="3570474"/>
            <a:ext cx="8758501" cy="2197358"/>
            <a:chOff x="319709" y="3464515"/>
            <a:chExt cx="8384772" cy="2197358"/>
          </a:xfrm>
        </p:grpSpPr>
        <p:pic>
          <p:nvPicPr>
            <p:cNvPr id="63" name="Paveikslėlis 62">
              <a:extLst>
                <a:ext uri="{FF2B5EF4-FFF2-40B4-BE49-F238E27FC236}">
                  <a16:creationId xmlns:a16="http://schemas.microsoft.com/office/drawing/2014/main" id="{019337BB-0131-0BE4-0DEE-ED9DAFC23E26}"/>
                </a:ext>
              </a:extLst>
            </p:cNvPr>
            <p:cNvPicPr>
              <a:picLocks noChangeAspect="1"/>
            </p:cNvPicPr>
            <p:nvPr/>
          </p:nvPicPr>
          <p:blipFill>
            <a:blip r:embed="rId4"/>
            <a:stretch>
              <a:fillRect/>
            </a:stretch>
          </p:blipFill>
          <p:spPr>
            <a:xfrm>
              <a:off x="918633" y="3558748"/>
              <a:ext cx="7785848" cy="1359631"/>
            </a:xfrm>
            <a:prstGeom prst="rect">
              <a:avLst/>
            </a:prstGeom>
          </p:spPr>
        </p:pic>
        <p:sp>
          <p:nvSpPr>
            <p:cNvPr id="68" name="TextBox 67">
              <a:extLst>
                <a:ext uri="{FF2B5EF4-FFF2-40B4-BE49-F238E27FC236}">
                  <a16:creationId xmlns:a16="http://schemas.microsoft.com/office/drawing/2014/main" id="{A9B8A48C-0CAD-3F09-CE8A-2DD98B71C8F1}"/>
                </a:ext>
              </a:extLst>
            </p:cNvPr>
            <p:cNvSpPr txBox="1"/>
            <p:nvPr/>
          </p:nvSpPr>
          <p:spPr>
            <a:xfrm>
              <a:off x="2041476" y="5015542"/>
              <a:ext cx="6562276" cy="646331"/>
            </a:xfrm>
            <a:prstGeom prst="rect">
              <a:avLst/>
            </a:prstGeom>
            <a:solidFill>
              <a:schemeClr val="accent4">
                <a:lumMod val="20000"/>
                <a:lumOff val="80000"/>
              </a:schemeClr>
            </a:solidFill>
          </p:spPr>
          <p:txBody>
            <a:bodyPr wrap="square" rtlCol="0">
              <a:spAutoFit/>
            </a:bodyPr>
            <a:lstStyle/>
            <a:p>
              <a:r>
                <a:rPr lang="lt-LT" dirty="0"/>
                <a:t>Pranešimas, kad rinkos konsultacija sukurta sėkmingai ir galima atlikti sekantį veiksmą (3).</a:t>
              </a:r>
              <a:endParaRPr lang="en-US" dirty="0"/>
            </a:p>
          </p:txBody>
        </p:sp>
        <p:cxnSp>
          <p:nvCxnSpPr>
            <p:cNvPr id="74" name="Straight Arrow Connector 2">
              <a:extLst>
                <a:ext uri="{FF2B5EF4-FFF2-40B4-BE49-F238E27FC236}">
                  <a16:creationId xmlns:a16="http://schemas.microsoft.com/office/drawing/2014/main" id="{641634DA-C928-25A7-F88B-1F7D6DD0CB89}"/>
                </a:ext>
              </a:extLst>
            </p:cNvPr>
            <p:cNvCxnSpPr>
              <a:cxnSpLocks/>
            </p:cNvCxnSpPr>
            <p:nvPr/>
          </p:nvCxnSpPr>
          <p:spPr>
            <a:xfrm flipH="1" flipV="1">
              <a:off x="2402429" y="4240306"/>
              <a:ext cx="2418313" cy="76875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6" name="Rectangle 10">
              <a:extLst>
                <a:ext uri="{FF2B5EF4-FFF2-40B4-BE49-F238E27FC236}">
                  <a16:creationId xmlns:a16="http://schemas.microsoft.com/office/drawing/2014/main" id="{F347E293-0302-51DF-A04E-10754AF1EE85}"/>
                </a:ext>
              </a:extLst>
            </p:cNvPr>
            <p:cNvSpPr/>
            <p:nvPr/>
          </p:nvSpPr>
          <p:spPr>
            <a:xfrm flipV="1">
              <a:off x="1003990" y="4108194"/>
              <a:ext cx="1313082" cy="20269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Stačiakampis 6">
              <a:extLst>
                <a:ext uri="{FF2B5EF4-FFF2-40B4-BE49-F238E27FC236}">
                  <a16:creationId xmlns:a16="http://schemas.microsoft.com/office/drawing/2014/main" id="{B3C4A26C-D7C6-91D3-C6DB-CCDF88AA1F5D}"/>
                </a:ext>
              </a:extLst>
            </p:cNvPr>
            <p:cNvSpPr/>
            <p:nvPr/>
          </p:nvSpPr>
          <p:spPr>
            <a:xfrm flipV="1">
              <a:off x="918633" y="3555194"/>
              <a:ext cx="240370" cy="2026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3">
              <a:extLst>
                <a:ext uri="{FF2B5EF4-FFF2-40B4-BE49-F238E27FC236}">
                  <a16:creationId xmlns:a16="http://schemas.microsoft.com/office/drawing/2014/main" id="{5169E2E5-A7BA-F33D-EB40-6619837E8A2C}"/>
                </a:ext>
              </a:extLst>
            </p:cNvPr>
            <p:cNvSpPr/>
            <p:nvPr/>
          </p:nvSpPr>
          <p:spPr>
            <a:xfrm>
              <a:off x="319709" y="346451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grpSp>
      <p:grpSp>
        <p:nvGrpSpPr>
          <p:cNvPr id="18" name="Grupė 17">
            <a:extLst>
              <a:ext uri="{FF2B5EF4-FFF2-40B4-BE49-F238E27FC236}">
                <a16:creationId xmlns:a16="http://schemas.microsoft.com/office/drawing/2014/main" id="{238838F7-BDBE-E8D1-E195-CD11857F7390}"/>
              </a:ext>
            </a:extLst>
          </p:cNvPr>
          <p:cNvGrpSpPr/>
          <p:nvPr/>
        </p:nvGrpSpPr>
        <p:grpSpPr>
          <a:xfrm>
            <a:off x="843237" y="1306024"/>
            <a:ext cx="10766500" cy="2372642"/>
            <a:chOff x="669339" y="1287096"/>
            <a:chExt cx="10766500" cy="2372642"/>
          </a:xfrm>
        </p:grpSpPr>
        <p:grpSp>
          <p:nvGrpSpPr>
            <p:cNvPr id="64" name="Grupė 63">
              <a:extLst>
                <a:ext uri="{FF2B5EF4-FFF2-40B4-BE49-F238E27FC236}">
                  <a16:creationId xmlns:a16="http://schemas.microsoft.com/office/drawing/2014/main" id="{93F79D38-86EE-F15A-2BED-3D3EE179DBD7}"/>
                </a:ext>
              </a:extLst>
            </p:cNvPr>
            <p:cNvGrpSpPr/>
            <p:nvPr/>
          </p:nvGrpSpPr>
          <p:grpSpPr>
            <a:xfrm>
              <a:off x="669339" y="1287096"/>
              <a:ext cx="10766500" cy="2372642"/>
              <a:chOff x="712749" y="1089523"/>
              <a:chExt cx="10766500" cy="2372642"/>
            </a:xfrm>
          </p:grpSpPr>
          <p:sp>
            <p:nvSpPr>
              <p:cNvPr id="14" name="Arrow: Right 11">
                <a:extLst>
                  <a:ext uri="{FF2B5EF4-FFF2-40B4-BE49-F238E27FC236}">
                    <a16:creationId xmlns:a16="http://schemas.microsoft.com/office/drawing/2014/main" id="{10FF59C2-A18B-91DA-1C54-D767780591AE}"/>
                  </a:ext>
                </a:extLst>
              </p:cNvPr>
              <p:cNvSpPr/>
              <p:nvPr/>
            </p:nvSpPr>
            <p:spPr>
              <a:xfrm>
                <a:off x="712751" y="140888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1">
                <a:extLst>
                  <a:ext uri="{FF2B5EF4-FFF2-40B4-BE49-F238E27FC236}">
                    <a16:creationId xmlns:a16="http://schemas.microsoft.com/office/drawing/2014/main" id="{FF1AA9B7-45D6-B181-8355-51B905032422}"/>
                  </a:ext>
                </a:extLst>
              </p:cNvPr>
              <p:cNvSpPr/>
              <p:nvPr/>
            </p:nvSpPr>
            <p:spPr>
              <a:xfrm>
                <a:off x="712750" y="175514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1">
                <a:extLst>
                  <a:ext uri="{FF2B5EF4-FFF2-40B4-BE49-F238E27FC236}">
                    <a16:creationId xmlns:a16="http://schemas.microsoft.com/office/drawing/2014/main" id="{A05EA712-E669-E759-45C9-0BCB9C8E0ADA}"/>
                  </a:ext>
                </a:extLst>
              </p:cNvPr>
              <p:cNvSpPr/>
              <p:nvPr/>
            </p:nvSpPr>
            <p:spPr>
              <a:xfrm>
                <a:off x="712749" y="215190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aveikslėlis 31">
                <a:extLst>
                  <a:ext uri="{FF2B5EF4-FFF2-40B4-BE49-F238E27FC236}">
                    <a16:creationId xmlns:a16="http://schemas.microsoft.com/office/drawing/2014/main" id="{D925A424-7604-C1B3-FDE1-670102B5CA36}"/>
                  </a:ext>
                </a:extLst>
              </p:cNvPr>
              <p:cNvPicPr>
                <a:picLocks noChangeAspect="1"/>
              </p:cNvPicPr>
              <p:nvPr/>
            </p:nvPicPr>
            <p:blipFill>
              <a:blip r:embed="rId5"/>
              <a:stretch>
                <a:fillRect/>
              </a:stretch>
            </p:blipFill>
            <p:spPr>
              <a:xfrm>
                <a:off x="1492567" y="1341280"/>
                <a:ext cx="9986682" cy="1550124"/>
              </a:xfrm>
              <a:prstGeom prst="rect">
                <a:avLst/>
              </a:prstGeom>
            </p:spPr>
          </p:pic>
          <p:sp>
            <p:nvSpPr>
              <p:cNvPr id="35" name="Rectangle 10">
                <a:extLst>
                  <a:ext uri="{FF2B5EF4-FFF2-40B4-BE49-F238E27FC236}">
                    <a16:creationId xmlns:a16="http://schemas.microsoft.com/office/drawing/2014/main" id="{5A013665-908A-FC21-ACBB-FC1FCEA98FE1}"/>
                  </a:ext>
                </a:extLst>
              </p:cNvPr>
              <p:cNvSpPr/>
              <p:nvPr/>
            </p:nvSpPr>
            <p:spPr>
              <a:xfrm flipV="1">
                <a:off x="1582177" y="2287993"/>
                <a:ext cx="393033" cy="19779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76342699-7985-E4B7-DE02-FB388D23EEBF}"/>
                  </a:ext>
                </a:extLst>
              </p:cNvPr>
              <p:cNvSpPr txBox="1"/>
              <p:nvPr/>
            </p:nvSpPr>
            <p:spPr>
              <a:xfrm>
                <a:off x="4025865" y="1089523"/>
                <a:ext cx="4898232" cy="923330"/>
              </a:xfrm>
              <a:prstGeom prst="rect">
                <a:avLst/>
              </a:prstGeom>
              <a:solidFill>
                <a:schemeClr val="accent4">
                  <a:lumMod val="20000"/>
                  <a:lumOff val="80000"/>
                </a:schemeClr>
              </a:solidFill>
            </p:spPr>
            <p:txBody>
              <a:bodyPr wrap="square" rtlCol="0">
                <a:spAutoFit/>
              </a:bodyPr>
              <a:lstStyle/>
              <a:p>
                <a:r>
                  <a:rPr lang="lt-LT" dirty="0">
                    <a:solidFill>
                      <a:srgbClr val="000000"/>
                    </a:solidFill>
                  </a:rPr>
                  <a:t>Nurodoma „Taip“. Pastaba. Pažymėjus „Ne“, tiekėjas, teikdamas prašymą paaiškinti, negalės su prašymu įkelti dokumentų.</a:t>
                </a:r>
                <a:endParaRPr lang="en-US" dirty="0"/>
              </a:p>
            </p:txBody>
          </p:sp>
          <p:cxnSp>
            <p:nvCxnSpPr>
              <p:cNvPr id="40" name="Straight Arrow Connector 2">
                <a:extLst>
                  <a:ext uri="{FF2B5EF4-FFF2-40B4-BE49-F238E27FC236}">
                    <a16:creationId xmlns:a16="http://schemas.microsoft.com/office/drawing/2014/main" id="{3C85B210-C8F9-10F0-D818-0FA54DA96EEC}"/>
                  </a:ext>
                </a:extLst>
              </p:cNvPr>
              <p:cNvCxnSpPr>
                <a:cxnSpLocks/>
              </p:cNvCxnSpPr>
              <p:nvPr/>
            </p:nvCxnSpPr>
            <p:spPr>
              <a:xfrm flipH="1">
                <a:off x="2053185" y="1679008"/>
                <a:ext cx="1921903"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8E7F7B72-FDBD-F030-DF50-B587DF6829BC}"/>
                  </a:ext>
                </a:extLst>
              </p:cNvPr>
              <p:cNvSpPr txBox="1"/>
              <p:nvPr/>
            </p:nvSpPr>
            <p:spPr>
              <a:xfrm>
                <a:off x="4426232" y="2261836"/>
                <a:ext cx="4694855" cy="1200329"/>
              </a:xfrm>
              <a:prstGeom prst="rect">
                <a:avLst/>
              </a:prstGeom>
              <a:solidFill>
                <a:schemeClr val="accent4">
                  <a:lumMod val="20000"/>
                  <a:lumOff val="80000"/>
                </a:schemeClr>
              </a:solidFill>
            </p:spPr>
            <p:txBody>
              <a:bodyPr wrap="square" rtlCol="0">
                <a:spAutoFit/>
              </a:bodyPr>
              <a:lstStyle/>
              <a:p>
                <a:r>
                  <a:rPr lang="lt-LT" dirty="0">
                    <a:solidFill>
                      <a:srgbClr val="000000"/>
                    </a:solidFill>
                  </a:rPr>
                  <a:t>Nurodoma informacija</a:t>
                </a:r>
                <a:r>
                  <a:rPr lang="en-US" dirty="0">
                    <a:solidFill>
                      <a:srgbClr val="000000"/>
                    </a:solidFill>
                  </a:rPr>
                  <a:t>, </a:t>
                </a:r>
                <a:r>
                  <a:rPr lang="lt-LT" dirty="0">
                    <a:solidFill>
                      <a:srgbClr val="000000"/>
                    </a:solidFill>
                  </a:rPr>
                  <a:t>ar</a:t>
                </a:r>
                <a:r>
                  <a:rPr lang="en-US" dirty="0">
                    <a:solidFill>
                      <a:srgbClr val="000000"/>
                    </a:solidFill>
                  </a:rPr>
                  <a:t> </a:t>
                </a:r>
                <a:r>
                  <a:rPr lang="lt-LT" dirty="0">
                    <a:solidFill>
                      <a:srgbClr val="000000"/>
                    </a:solidFill>
                  </a:rPr>
                  <a:t>pirkimo vykdytojas leidžia tiekėjams teikti kelis pasiūlymus. Norint, kad tiekėjas turėtų galimybę koreguoti pateiktą pasiūlymą, pasirinkite ,,taip".</a:t>
                </a:r>
                <a:endParaRPr lang="en-US" dirty="0"/>
              </a:p>
            </p:txBody>
          </p:sp>
          <p:cxnSp>
            <p:nvCxnSpPr>
              <p:cNvPr id="45" name="Straight Arrow Connector 2">
                <a:extLst>
                  <a:ext uri="{FF2B5EF4-FFF2-40B4-BE49-F238E27FC236}">
                    <a16:creationId xmlns:a16="http://schemas.microsoft.com/office/drawing/2014/main" id="{1A21C063-6EF6-D354-E6DD-B7D03D6E7CC8}"/>
                  </a:ext>
                </a:extLst>
              </p:cNvPr>
              <p:cNvCxnSpPr>
                <a:cxnSpLocks/>
                <a:stCxn id="43" idx="1"/>
              </p:cNvCxnSpPr>
              <p:nvPr/>
            </p:nvCxnSpPr>
            <p:spPr>
              <a:xfrm flipH="1" flipV="1">
                <a:off x="2850886" y="1876755"/>
                <a:ext cx="1575346" cy="98524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8" name="Rectangle 10">
                <a:extLst>
                  <a:ext uri="{FF2B5EF4-FFF2-40B4-BE49-F238E27FC236}">
                    <a16:creationId xmlns:a16="http://schemas.microsoft.com/office/drawing/2014/main" id="{2823B179-04C0-67F0-6B04-1B6E82E74467}"/>
                  </a:ext>
                </a:extLst>
              </p:cNvPr>
              <p:cNvSpPr/>
              <p:nvPr/>
            </p:nvSpPr>
            <p:spPr>
              <a:xfrm flipV="1">
                <a:off x="10165977" y="2656713"/>
                <a:ext cx="1313272" cy="217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3">
                <a:extLst>
                  <a:ext uri="{FF2B5EF4-FFF2-40B4-BE49-F238E27FC236}">
                    <a16:creationId xmlns:a16="http://schemas.microsoft.com/office/drawing/2014/main" id="{0A002308-62F6-FDF4-79E9-CC8E6A1E390B}"/>
                  </a:ext>
                </a:extLst>
              </p:cNvPr>
              <p:cNvSpPr/>
              <p:nvPr/>
            </p:nvSpPr>
            <p:spPr>
              <a:xfrm>
                <a:off x="10517848" y="22105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grpSp>
        <p:pic>
          <p:nvPicPr>
            <p:cNvPr id="3" name="Paveikslėlis 2">
              <a:extLst>
                <a:ext uri="{FF2B5EF4-FFF2-40B4-BE49-F238E27FC236}">
                  <a16:creationId xmlns:a16="http://schemas.microsoft.com/office/drawing/2014/main" id="{AF3ED694-D17E-0A51-7329-1D4E68D44E7F}"/>
                </a:ext>
              </a:extLst>
            </p:cNvPr>
            <p:cNvPicPr>
              <a:picLocks noChangeAspect="1"/>
            </p:cNvPicPr>
            <p:nvPr/>
          </p:nvPicPr>
          <p:blipFill>
            <a:blip r:embed="rId5"/>
            <a:srcRect l="1004" t="58745" r="95181" b="25850"/>
            <a:stretch/>
          </p:blipFill>
          <p:spPr>
            <a:xfrm>
              <a:off x="1538767" y="1696103"/>
              <a:ext cx="381001" cy="238796"/>
            </a:xfrm>
            <a:prstGeom prst="rect">
              <a:avLst/>
            </a:prstGeom>
          </p:spPr>
        </p:pic>
        <p:sp>
          <p:nvSpPr>
            <p:cNvPr id="6" name="Rectangle 10">
              <a:extLst>
                <a:ext uri="{FF2B5EF4-FFF2-40B4-BE49-F238E27FC236}">
                  <a16:creationId xmlns:a16="http://schemas.microsoft.com/office/drawing/2014/main" id="{4677832A-E00A-D2BF-EB7C-1BC0F266A861}"/>
                </a:ext>
              </a:extLst>
            </p:cNvPr>
            <p:cNvSpPr/>
            <p:nvPr/>
          </p:nvSpPr>
          <p:spPr>
            <a:xfrm flipV="1">
              <a:off x="1526735" y="1715026"/>
              <a:ext cx="393033" cy="19779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upė 66">
            <a:extLst>
              <a:ext uri="{FF2B5EF4-FFF2-40B4-BE49-F238E27FC236}">
                <a16:creationId xmlns:a16="http://schemas.microsoft.com/office/drawing/2014/main" id="{DFEA0DEC-2633-ADFE-A977-DF20D8FB3132}"/>
              </a:ext>
            </a:extLst>
          </p:cNvPr>
          <p:cNvGrpSpPr/>
          <p:nvPr/>
        </p:nvGrpSpPr>
        <p:grpSpPr>
          <a:xfrm>
            <a:off x="9489457" y="1163746"/>
            <a:ext cx="2454594" cy="1084588"/>
            <a:chOff x="9037292" y="3216584"/>
            <a:chExt cx="2454594" cy="1084588"/>
          </a:xfrm>
        </p:grpSpPr>
        <p:pic>
          <p:nvPicPr>
            <p:cNvPr id="59" name="Paveikslėlis 58">
              <a:extLst>
                <a:ext uri="{FF2B5EF4-FFF2-40B4-BE49-F238E27FC236}">
                  <a16:creationId xmlns:a16="http://schemas.microsoft.com/office/drawing/2014/main" id="{216ACBA4-7DB8-2C2D-84B1-2CEC7F69247B}"/>
                </a:ext>
              </a:extLst>
            </p:cNvPr>
            <p:cNvPicPr>
              <a:picLocks noChangeAspect="1"/>
            </p:cNvPicPr>
            <p:nvPr/>
          </p:nvPicPr>
          <p:blipFill>
            <a:blip r:embed="rId6"/>
            <a:stretch>
              <a:fillRect/>
            </a:stretch>
          </p:blipFill>
          <p:spPr>
            <a:xfrm>
              <a:off x="9037292" y="3216584"/>
              <a:ext cx="2454594" cy="1084588"/>
            </a:xfrm>
            <a:prstGeom prst="rect">
              <a:avLst/>
            </a:prstGeom>
          </p:spPr>
        </p:pic>
        <p:sp>
          <p:nvSpPr>
            <p:cNvPr id="65" name="Rectangle 10">
              <a:extLst>
                <a:ext uri="{FF2B5EF4-FFF2-40B4-BE49-F238E27FC236}">
                  <a16:creationId xmlns:a16="http://schemas.microsoft.com/office/drawing/2014/main" id="{630BCDDE-DA72-D15A-1356-965B22A45D12}"/>
                </a:ext>
              </a:extLst>
            </p:cNvPr>
            <p:cNvSpPr/>
            <p:nvPr/>
          </p:nvSpPr>
          <p:spPr>
            <a:xfrm flipV="1">
              <a:off x="10518485" y="3914760"/>
              <a:ext cx="484632" cy="35993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3">
              <a:extLst>
                <a:ext uri="{FF2B5EF4-FFF2-40B4-BE49-F238E27FC236}">
                  <a16:creationId xmlns:a16="http://schemas.microsoft.com/office/drawing/2014/main" id="{2CF92F33-E944-4BE8-49B2-33895ECF290F}"/>
                </a:ext>
              </a:extLst>
            </p:cNvPr>
            <p:cNvSpPr/>
            <p:nvPr/>
          </p:nvSpPr>
          <p:spPr>
            <a:xfrm>
              <a:off x="9834880" y="389065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grpSp>
    </p:spTree>
    <p:extLst>
      <p:ext uri="{BB962C8B-B14F-4D97-AF65-F5344CB8AC3E}">
        <p14:creationId xmlns:p14="http://schemas.microsoft.com/office/powerpoint/2010/main" val="1028268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407401" y="317859"/>
            <a:ext cx="9377198" cy="810627"/>
          </a:xfrm>
        </p:spPr>
        <p:txBody>
          <a:bodyPr>
            <a:noAutofit/>
          </a:bodyPr>
          <a:lstStyle/>
          <a:p>
            <a:pPr algn="ctr"/>
            <a:r>
              <a:rPr lang="lt-LT" sz="3600" b="1"/>
              <a:t>Kvietimo suteikti rinkos konsultaciją / techninių specifikacijų projekto paskelbimas</a:t>
            </a:r>
            <a:endParaRPr lang="en-US" sz="3600" b="1"/>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11</a:t>
            </a:fld>
            <a:endParaRPr lang="en-US"/>
          </a:p>
        </p:txBody>
      </p:sp>
      <p:grpSp>
        <p:nvGrpSpPr>
          <p:cNvPr id="28" name="Grupė 27">
            <a:extLst>
              <a:ext uri="{FF2B5EF4-FFF2-40B4-BE49-F238E27FC236}">
                <a16:creationId xmlns:a16="http://schemas.microsoft.com/office/drawing/2014/main" id="{7F839A48-475F-7ADF-28D6-1BD1DC505D73}"/>
              </a:ext>
            </a:extLst>
          </p:cNvPr>
          <p:cNvGrpSpPr/>
          <p:nvPr/>
        </p:nvGrpSpPr>
        <p:grpSpPr>
          <a:xfrm>
            <a:off x="1407402" y="3429000"/>
            <a:ext cx="9144058" cy="1346676"/>
            <a:chOff x="1407401" y="3429000"/>
            <a:chExt cx="9672975" cy="1346676"/>
          </a:xfrm>
        </p:grpSpPr>
        <p:pic>
          <p:nvPicPr>
            <p:cNvPr id="18" name="Paveikslėlis 17">
              <a:extLst>
                <a:ext uri="{FF2B5EF4-FFF2-40B4-BE49-F238E27FC236}">
                  <a16:creationId xmlns:a16="http://schemas.microsoft.com/office/drawing/2014/main" id="{2EC32261-BA26-D050-27BB-6BCBBA368044}"/>
                </a:ext>
              </a:extLst>
            </p:cNvPr>
            <p:cNvPicPr>
              <a:picLocks noChangeAspect="1"/>
            </p:cNvPicPr>
            <p:nvPr/>
          </p:nvPicPr>
          <p:blipFill>
            <a:blip r:embed="rId4"/>
            <a:srcRect r="47412"/>
            <a:stretch/>
          </p:blipFill>
          <p:spPr>
            <a:xfrm>
              <a:off x="1407401" y="3429000"/>
              <a:ext cx="4688599" cy="1346676"/>
            </a:xfrm>
            <a:prstGeom prst="rect">
              <a:avLst/>
            </a:prstGeom>
          </p:spPr>
        </p:pic>
        <p:sp>
          <p:nvSpPr>
            <p:cNvPr id="19" name="TextBox 18">
              <a:extLst>
                <a:ext uri="{FF2B5EF4-FFF2-40B4-BE49-F238E27FC236}">
                  <a16:creationId xmlns:a16="http://schemas.microsoft.com/office/drawing/2014/main" id="{5A5CA3B3-826C-39CA-5581-B560E75CC04B}"/>
                </a:ext>
              </a:extLst>
            </p:cNvPr>
            <p:cNvSpPr txBox="1"/>
            <p:nvPr/>
          </p:nvSpPr>
          <p:spPr>
            <a:xfrm>
              <a:off x="6391777" y="3566604"/>
              <a:ext cx="4688599" cy="1200329"/>
            </a:xfrm>
            <a:prstGeom prst="rect">
              <a:avLst/>
            </a:prstGeom>
            <a:solidFill>
              <a:schemeClr val="accent4">
                <a:lumMod val="20000"/>
                <a:lumOff val="80000"/>
              </a:schemeClr>
            </a:solidFill>
          </p:spPr>
          <p:txBody>
            <a:bodyPr wrap="square" rtlCol="0">
              <a:spAutoFit/>
            </a:bodyPr>
            <a:lstStyle/>
            <a:p>
              <a:r>
                <a:rPr lang="lt-LT"/>
                <a:t>Atsivėrusiame lange „Redaguoti rinkos konsultaciją“ įsitikinus, kad visa informacija nurodyta teisingai, spaudžiama „Išsaugoti rinkos konsultaciją“ (2).</a:t>
              </a:r>
              <a:endParaRPr lang="en-US"/>
            </a:p>
          </p:txBody>
        </p:sp>
        <p:cxnSp>
          <p:nvCxnSpPr>
            <p:cNvPr id="20" name="Straight Arrow Connector 2">
              <a:extLst>
                <a:ext uri="{FF2B5EF4-FFF2-40B4-BE49-F238E27FC236}">
                  <a16:creationId xmlns:a16="http://schemas.microsoft.com/office/drawing/2014/main" id="{11F4D75B-A22A-124A-BDB0-2FCFE158DF9E}"/>
                </a:ext>
              </a:extLst>
            </p:cNvPr>
            <p:cNvCxnSpPr>
              <a:cxnSpLocks/>
            </p:cNvCxnSpPr>
            <p:nvPr/>
          </p:nvCxnSpPr>
          <p:spPr>
            <a:xfrm flipH="1" flipV="1">
              <a:off x="3074894" y="3774141"/>
              <a:ext cx="3316883" cy="9383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7" name="Grupė 26">
            <a:extLst>
              <a:ext uri="{FF2B5EF4-FFF2-40B4-BE49-F238E27FC236}">
                <a16:creationId xmlns:a16="http://schemas.microsoft.com/office/drawing/2014/main" id="{F9ED150A-F8AE-A22D-DF91-6ECBFDF64E7E}"/>
              </a:ext>
            </a:extLst>
          </p:cNvPr>
          <p:cNvGrpSpPr/>
          <p:nvPr/>
        </p:nvGrpSpPr>
        <p:grpSpPr>
          <a:xfrm>
            <a:off x="1407402" y="1238973"/>
            <a:ext cx="9144058" cy="2052423"/>
            <a:chOff x="1407401" y="1220909"/>
            <a:chExt cx="8915631" cy="2052423"/>
          </a:xfrm>
        </p:grpSpPr>
        <p:grpSp>
          <p:nvGrpSpPr>
            <p:cNvPr id="11" name="Grupė 10">
              <a:extLst>
                <a:ext uri="{FF2B5EF4-FFF2-40B4-BE49-F238E27FC236}">
                  <a16:creationId xmlns:a16="http://schemas.microsoft.com/office/drawing/2014/main" id="{2E49B965-0AE4-ADAC-ADE4-9E250AFA3F6F}"/>
                </a:ext>
              </a:extLst>
            </p:cNvPr>
            <p:cNvGrpSpPr/>
            <p:nvPr/>
          </p:nvGrpSpPr>
          <p:grpSpPr>
            <a:xfrm>
              <a:off x="1407401" y="1220909"/>
              <a:ext cx="8915631" cy="2052423"/>
              <a:chOff x="748553" y="1642646"/>
              <a:chExt cx="10694894" cy="2331883"/>
            </a:xfrm>
          </p:grpSpPr>
          <p:pic>
            <p:nvPicPr>
              <p:cNvPr id="4" name="Paveikslėlis 3">
                <a:extLst>
                  <a:ext uri="{FF2B5EF4-FFF2-40B4-BE49-F238E27FC236}">
                    <a16:creationId xmlns:a16="http://schemas.microsoft.com/office/drawing/2014/main" id="{1A629C43-0240-D1EC-60F6-DCAE0784A336}"/>
                  </a:ext>
                </a:extLst>
              </p:cNvPr>
              <p:cNvPicPr>
                <a:picLocks noChangeAspect="1"/>
              </p:cNvPicPr>
              <p:nvPr/>
            </p:nvPicPr>
            <p:blipFill>
              <a:blip r:embed="rId5"/>
              <a:stretch>
                <a:fillRect/>
              </a:stretch>
            </p:blipFill>
            <p:spPr>
              <a:xfrm>
                <a:off x="748553" y="1642646"/>
                <a:ext cx="10694894" cy="2331883"/>
              </a:xfrm>
              <a:prstGeom prst="rect">
                <a:avLst/>
              </a:prstGeom>
            </p:spPr>
          </p:pic>
          <p:sp>
            <p:nvSpPr>
              <p:cNvPr id="3" name="TextBox 2">
                <a:extLst>
                  <a:ext uri="{FF2B5EF4-FFF2-40B4-BE49-F238E27FC236}">
                    <a16:creationId xmlns:a16="http://schemas.microsoft.com/office/drawing/2014/main" id="{573BB8C1-7CFF-3B8B-175D-3E54170F2A37}"/>
                  </a:ext>
                </a:extLst>
              </p:cNvPr>
              <p:cNvSpPr txBox="1"/>
              <p:nvPr/>
            </p:nvSpPr>
            <p:spPr>
              <a:xfrm>
                <a:off x="4845468" y="2344542"/>
                <a:ext cx="6283424" cy="419621"/>
              </a:xfrm>
              <a:prstGeom prst="rect">
                <a:avLst/>
              </a:prstGeom>
              <a:solidFill>
                <a:schemeClr val="accent4">
                  <a:lumMod val="20000"/>
                  <a:lumOff val="80000"/>
                </a:schemeClr>
              </a:solidFill>
            </p:spPr>
            <p:txBody>
              <a:bodyPr wrap="square" rtlCol="0">
                <a:spAutoFit/>
              </a:bodyPr>
              <a:lstStyle/>
              <a:p>
                <a:r>
                  <a:rPr lang="lt-LT"/>
                  <a:t>Pasirenkama užduotis „Baigti kurti rinkos konsultaciją“.</a:t>
                </a:r>
                <a:endParaRPr lang="en-US"/>
              </a:p>
            </p:txBody>
          </p:sp>
          <p:sp>
            <p:nvSpPr>
              <p:cNvPr id="5" name="Stačiakampis 6">
                <a:extLst>
                  <a:ext uri="{FF2B5EF4-FFF2-40B4-BE49-F238E27FC236}">
                    <a16:creationId xmlns:a16="http://schemas.microsoft.com/office/drawing/2014/main" id="{F447C33C-B4A7-E7F1-52A4-F3EF5F68D159}"/>
                  </a:ext>
                </a:extLst>
              </p:cNvPr>
              <p:cNvSpPr/>
              <p:nvPr/>
            </p:nvSpPr>
            <p:spPr>
              <a:xfrm>
                <a:off x="3630706" y="3265615"/>
                <a:ext cx="1598016" cy="2395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2">
                <a:extLst>
                  <a:ext uri="{FF2B5EF4-FFF2-40B4-BE49-F238E27FC236}">
                    <a16:creationId xmlns:a16="http://schemas.microsoft.com/office/drawing/2014/main" id="{780F7F13-7F5D-0057-7BF7-E20A6059347C}"/>
                  </a:ext>
                </a:extLst>
              </p:cNvPr>
              <p:cNvCxnSpPr>
                <a:cxnSpLocks/>
              </p:cNvCxnSpPr>
              <p:nvPr/>
            </p:nvCxnSpPr>
            <p:spPr>
              <a:xfrm flipH="1">
                <a:off x="4947898" y="2774241"/>
                <a:ext cx="946331" cy="4547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24" name="Oval 3">
              <a:extLst>
                <a:ext uri="{FF2B5EF4-FFF2-40B4-BE49-F238E27FC236}">
                  <a16:creationId xmlns:a16="http://schemas.microsoft.com/office/drawing/2014/main" id="{15B5F1EB-ED72-9772-A0F0-6D2BFE0702BF}"/>
                </a:ext>
              </a:extLst>
            </p:cNvPr>
            <p:cNvSpPr/>
            <p:nvPr/>
          </p:nvSpPr>
          <p:spPr>
            <a:xfrm>
              <a:off x="5203416" y="254865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grpSp>
      <p:grpSp>
        <p:nvGrpSpPr>
          <p:cNvPr id="29" name="Grupė 28">
            <a:extLst>
              <a:ext uri="{FF2B5EF4-FFF2-40B4-BE49-F238E27FC236}">
                <a16:creationId xmlns:a16="http://schemas.microsoft.com/office/drawing/2014/main" id="{A00650D6-A72A-1D18-D550-70E8018453B3}"/>
              </a:ext>
            </a:extLst>
          </p:cNvPr>
          <p:cNvGrpSpPr/>
          <p:nvPr/>
        </p:nvGrpSpPr>
        <p:grpSpPr>
          <a:xfrm>
            <a:off x="1407402" y="4929396"/>
            <a:ext cx="9144058" cy="1280156"/>
            <a:chOff x="1407402" y="4929396"/>
            <a:chExt cx="8915630" cy="1280156"/>
          </a:xfrm>
        </p:grpSpPr>
        <p:pic>
          <p:nvPicPr>
            <p:cNvPr id="15" name="Paveikslėlis 14">
              <a:extLst>
                <a:ext uri="{FF2B5EF4-FFF2-40B4-BE49-F238E27FC236}">
                  <a16:creationId xmlns:a16="http://schemas.microsoft.com/office/drawing/2014/main" id="{6C492D74-4DFE-5635-5C04-C458E6CB2CDF}"/>
                </a:ext>
              </a:extLst>
            </p:cNvPr>
            <p:cNvPicPr>
              <a:picLocks noChangeAspect="1"/>
            </p:cNvPicPr>
            <p:nvPr/>
          </p:nvPicPr>
          <p:blipFill>
            <a:blip r:embed="rId6"/>
            <a:stretch>
              <a:fillRect/>
            </a:stretch>
          </p:blipFill>
          <p:spPr>
            <a:xfrm>
              <a:off x="1407402" y="4929396"/>
              <a:ext cx="8915630" cy="1280156"/>
            </a:xfrm>
            <a:prstGeom prst="rect">
              <a:avLst/>
            </a:prstGeom>
          </p:spPr>
        </p:pic>
        <p:sp>
          <p:nvSpPr>
            <p:cNvPr id="25" name="Oval 3">
              <a:extLst>
                <a:ext uri="{FF2B5EF4-FFF2-40B4-BE49-F238E27FC236}">
                  <a16:creationId xmlns:a16="http://schemas.microsoft.com/office/drawing/2014/main" id="{64F4E75E-DA3A-E405-36DC-093AC35EDE13}"/>
                </a:ext>
              </a:extLst>
            </p:cNvPr>
            <p:cNvSpPr/>
            <p:nvPr/>
          </p:nvSpPr>
          <p:spPr>
            <a:xfrm>
              <a:off x="9281977" y="551066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6" name="Stačiakampis 6">
              <a:extLst>
                <a:ext uri="{FF2B5EF4-FFF2-40B4-BE49-F238E27FC236}">
                  <a16:creationId xmlns:a16="http://schemas.microsoft.com/office/drawing/2014/main" id="{87A8F2EB-0241-B913-E74E-E2859F1DC466}"/>
                </a:ext>
              </a:extLst>
            </p:cNvPr>
            <p:cNvSpPr/>
            <p:nvPr/>
          </p:nvSpPr>
          <p:spPr>
            <a:xfrm>
              <a:off x="9063318" y="5953522"/>
              <a:ext cx="1192306" cy="178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11039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407401" y="317859"/>
            <a:ext cx="9377198" cy="810627"/>
          </a:xfrm>
        </p:spPr>
        <p:txBody>
          <a:bodyPr>
            <a:noAutofit/>
          </a:bodyPr>
          <a:lstStyle/>
          <a:p>
            <a:pPr algn="ctr"/>
            <a:r>
              <a:rPr lang="lt-LT" sz="3600" b="1"/>
              <a:t>Kvietimo suteikti rinkos konsultaciją / techninių specifikacijų projekto paskelbimas</a:t>
            </a:r>
            <a:endParaRPr lang="en-US" sz="3600" b="1"/>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12</a:t>
            </a:fld>
            <a:endParaRPr lang="en-US"/>
          </a:p>
        </p:txBody>
      </p:sp>
      <p:grpSp>
        <p:nvGrpSpPr>
          <p:cNvPr id="11" name="Grupė 10">
            <a:extLst>
              <a:ext uri="{FF2B5EF4-FFF2-40B4-BE49-F238E27FC236}">
                <a16:creationId xmlns:a16="http://schemas.microsoft.com/office/drawing/2014/main" id="{93F0F657-8252-27F6-AF23-01BD49E40908}"/>
              </a:ext>
            </a:extLst>
          </p:cNvPr>
          <p:cNvGrpSpPr/>
          <p:nvPr/>
        </p:nvGrpSpPr>
        <p:grpSpPr>
          <a:xfrm>
            <a:off x="1407399" y="2050745"/>
            <a:ext cx="9233706" cy="2425927"/>
            <a:chOff x="1344706" y="1387290"/>
            <a:chExt cx="10372165" cy="2379593"/>
          </a:xfrm>
        </p:grpSpPr>
        <p:pic>
          <p:nvPicPr>
            <p:cNvPr id="4" name="Paveikslėlis 3">
              <a:extLst>
                <a:ext uri="{FF2B5EF4-FFF2-40B4-BE49-F238E27FC236}">
                  <a16:creationId xmlns:a16="http://schemas.microsoft.com/office/drawing/2014/main" id="{46D9D75E-B344-01C7-77FA-A50F428BC31D}"/>
                </a:ext>
              </a:extLst>
            </p:cNvPr>
            <p:cNvPicPr>
              <a:picLocks noChangeAspect="1"/>
            </p:cNvPicPr>
            <p:nvPr/>
          </p:nvPicPr>
          <p:blipFill>
            <a:blip r:embed="rId4"/>
            <a:stretch>
              <a:fillRect/>
            </a:stretch>
          </p:blipFill>
          <p:spPr>
            <a:xfrm>
              <a:off x="1344706" y="1387290"/>
              <a:ext cx="10372165" cy="2379593"/>
            </a:xfrm>
            <a:prstGeom prst="rect">
              <a:avLst/>
            </a:prstGeom>
          </p:spPr>
        </p:pic>
        <p:sp>
          <p:nvSpPr>
            <p:cNvPr id="5" name="Rectangle 10">
              <a:extLst>
                <a:ext uri="{FF2B5EF4-FFF2-40B4-BE49-F238E27FC236}">
                  <a16:creationId xmlns:a16="http://schemas.microsoft.com/office/drawing/2014/main" id="{B572DD02-DD53-8FD1-F467-E6610B477AE4}"/>
                </a:ext>
              </a:extLst>
            </p:cNvPr>
            <p:cNvSpPr/>
            <p:nvPr/>
          </p:nvSpPr>
          <p:spPr>
            <a:xfrm>
              <a:off x="10107705" y="2507064"/>
              <a:ext cx="1609166" cy="30720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10">
              <a:extLst>
                <a:ext uri="{FF2B5EF4-FFF2-40B4-BE49-F238E27FC236}">
                  <a16:creationId xmlns:a16="http://schemas.microsoft.com/office/drawing/2014/main" id="{A4EC0354-18CE-0928-7E22-BBC71CE1486E}"/>
                </a:ext>
              </a:extLst>
            </p:cNvPr>
            <p:cNvSpPr/>
            <p:nvPr/>
          </p:nvSpPr>
          <p:spPr>
            <a:xfrm>
              <a:off x="10354235" y="3066909"/>
              <a:ext cx="1272008" cy="16935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3">
              <a:extLst>
                <a:ext uri="{FF2B5EF4-FFF2-40B4-BE49-F238E27FC236}">
                  <a16:creationId xmlns:a16="http://schemas.microsoft.com/office/drawing/2014/main" id="{03565ADC-40F6-62EF-91C3-6C095BCE29EE}"/>
                </a:ext>
              </a:extLst>
            </p:cNvPr>
            <p:cNvSpPr/>
            <p:nvPr/>
          </p:nvSpPr>
          <p:spPr>
            <a:xfrm>
              <a:off x="9421868" y="23850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9" name="Oval 3">
              <a:extLst>
                <a:ext uri="{FF2B5EF4-FFF2-40B4-BE49-F238E27FC236}">
                  <a16:creationId xmlns:a16="http://schemas.microsoft.com/office/drawing/2014/main" id="{B8C213CA-069C-B910-A65D-526E0621C4EC}"/>
                </a:ext>
              </a:extLst>
            </p:cNvPr>
            <p:cNvSpPr/>
            <p:nvPr/>
          </p:nvSpPr>
          <p:spPr>
            <a:xfrm>
              <a:off x="9739884" y="306690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grpSp>
      <p:sp>
        <p:nvSpPr>
          <p:cNvPr id="19" name="TextBox 18">
            <a:extLst>
              <a:ext uri="{FF2B5EF4-FFF2-40B4-BE49-F238E27FC236}">
                <a16:creationId xmlns:a16="http://schemas.microsoft.com/office/drawing/2014/main" id="{5B21A480-833C-CA94-409D-AB25CE6C70F7}"/>
              </a:ext>
            </a:extLst>
          </p:cNvPr>
          <p:cNvSpPr txBox="1"/>
          <p:nvPr/>
        </p:nvSpPr>
        <p:spPr>
          <a:xfrm>
            <a:off x="1407399" y="1272492"/>
            <a:ext cx="9233706" cy="646331"/>
          </a:xfrm>
          <a:prstGeom prst="rect">
            <a:avLst/>
          </a:prstGeom>
          <a:solidFill>
            <a:schemeClr val="accent4">
              <a:lumMod val="20000"/>
              <a:lumOff val="80000"/>
            </a:schemeClr>
          </a:solidFill>
        </p:spPr>
        <p:txBody>
          <a:bodyPr wrap="square" rtlCol="0">
            <a:spAutoFit/>
          </a:bodyPr>
          <a:lstStyle/>
          <a:p>
            <a:r>
              <a:rPr lang="lt-LT"/>
              <a:t>Prieš paskelbiant kvietimą suteikti rinkos konsultaciją / techninių specifikacijų projektą, pirkimų vykdytojas turi įkelti dokumentus.</a:t>
            </a:r>
            <a:endParaRPr lang="en-US"/>
          </a:p>
        </p:txBody>
      </p:sp>
      <p:grpSp>
        <p:nvGrpSpPr>
          <p:cNvPr id="27" name="Grupė 26">
            <a:extLst>
              <a:ext uri="{FF2B5EF4-FFF2-40B4-BE49-F238E27FC236}">
                <a16:creationId xmlns:a16="http://schemas.microsoft.com/office/drawing/2014/main" id="{4827FDE2-2FE5-180D-F8CB-C815CA953C6E}"/>
              </a:ext>
            </a:extLst>
          </p:cNvPr>
          <p:cNvGrpSpPr/>
          <p:nvPr/>
        </p:nvGrpSpPr>
        <p:grpSpPr>
          <a:xfrm>
            <a:off x="1407399" y="4596814"/>
            <a:ext cx="9233706" cy="1819948"/>
            <a:chOff x="1407399" y="4596814"/>
            <a:chExt cx="9233706" cy="1819948"/>
          </a:xfrm>
        </p:grpSpPr>
        <p:grpSp>
          <p:nvGrpSpPr>
            <p:cNvPr id="24" name="Grupė 23">
              <a:extLst>
                <a:ext uri="{FF2B5EF4-FFF2-40B4-BE49-F238E27FC236}">
                  <a16:creationId xmlns:a16="http://schemas.microsoft.com/office/drawing/2014/main" id="{1E449618-14E9-4727-27C5-60EE3B317101}"/>
                </a:ext>
              </a:extLst>
            </p:cNvPr>
            <p:cNvGrpSpPr/>
            <p:nvPr/>
          </p:nvGrpSpPr>
          <p:grpSpPr>
            <a:xfrm>
              <a:off x="1407399" y="4596814"/>
              <a:ext cx="9233706" cy="1819948"/>
              <a:chOff x="1407400" y="4434928"/>
              <a:chExt cx="9233706" cy="1819948"/>
            </a:xfrm>
          </p:grpSpPr>
          <p:pic>
            <p:nvPicPr>
              <p:cNvPr id="21" name="Paveikslėlis 20">
                <a:extLst>
                  <a:ext uri="{FF2B5EF4-FFF2-40B4-BE49-F238E27FC236}">
                    <a16:creationId xmlns:a16="http://schemas.microsoft.com/office/drawing/2014/main" id="{E8E5A55B-EEA2-27E1-8AD8-DC893DDC49DC}"/>
                  </a:ext>
                </a:extLst>
              </p:cNvPr>
              <p:cNvPicPr>
                <a:picLocks noChangeAspect="1"/>
              </p:cNvPicPr>
              <p:nvPr/>
            </p:nvPicPr>
            <p:blipFill>
              <a:blip r:embed="rId5"/>
              <a:stretch>
                <a:fillRect/>
              </a:stretch>
            </p:blipFill>
            <p:spPr>
              <a:xfrm>
                <a:off x="1407400" y="4434928"/>
                <a:ext cx="9233706" cy="1819948"/>
              </a:xfrm>
              <a:prstGeom prst="rect">
                <a:avLst/>
              </a:prstGeom>
            </p:spPr>
          </p:pic>
          <p:sp>
            <p:nvSpPr>
              <p:cNvPr id="22" name="Rectangle 10">
                <a:extLst>
                  <a:ext uri="{FF2B5EF4-FFF2-40B4-BE49-F238E27FC236}">
                    <a16:creationId xmlns:a16="http://schemas.microsoft.com/office/drawing/2014/main" id="{4048C081-D94B-A616-F418-249C774EF84C}"/>
                  </a:ext>
                </a:extLst>
              </p:cNvPr>
              <p:cNvSpPr/>
              <p:nvPr/>
            </p:nvSpPr>
            <p:spPr>
              <a:xfrm>
                <a:off x="1550894" y="5486399"/>
                <a:ext cx="797859" cy="15902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5">
                <a:extLst>
                  <a:ext uri="{FF2B5EF4-FFF2-40B4-BE49-F238E27FC236}">
                    <a16:creationId xmlns:a16="http://schemas.microsoft.com/office/drawing/2014/main" id="{B8449E7B-B679-ADE3-5F53-E80E4C1B2513}"/>
                  </a:ext>
                </a:extLst>
              </p:cNvPr>
              <p:cNvSpPr/>
              <p:nvPr/>
            </p:nvSpPr>
            <p:spPr>
              <a:xfrm>
                <a:off x="2492247" y="53717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grpSp>
        <p:sp>
          <p:nvSpPr>
            <p:cNvPr id="25" name="Rectangle 10">
              <a:extLst>
                <a:ext uri="{FF2B5EF4-FFF2-40B4-BE49-F238E27FC236}">
                  <a16:creationId xmlns:a16="http://schemas.microsoft.com/office/drawing/2014/main" id="{EFCB8731-0E61-ABFA-94C7-2922734552A2}"/>
                </a:ext>
              </a:extLst>
            </p:cNvPr>
            <p:cNvSpPr/>
            <p:nvPr/>
          </p:nvSpPr>
          <p:spPr>
            <a:xfrm>
              <a:off x="8339533" y="5971787"/>
              <a:ext cx="1709902" cy="21720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5">
              <a:extLst>
                <a:ext uri="{FF2B5EF4-FFF2-40B4-BE49-F238E27FC236}">
                  <a16:creationId xmlns:a16="http://schemas.microsoft.com/office/drawing/2014/main" id="{632D733B-45CB-64AF-6E31-BD056B9EBD35}"/>
                </a:ext>
              </a:extLst>
            </p:cNvPr>
            <p:cNvSpPr/>
            <p:nvPr/>
          </p:nvSpPr>
          <p:spPr>
            <a:xfrm>
              <a:off x="8509547" y="550678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grpSp>
    </p:spTree>
    <p:extLst>
      <p:ext uri="{BB962C8B-B14F-4D97-AF65-F5344CB8AC3E}">
        <p14:creationId xmlns:p14="http://schemas.microsoft.com/office/powerpoint/2010/main" val="4166679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407401" y="317859"/>
            <a:ext cx="9377198" cy="810627"/>
          </a:xfrm>
        </p:spPr>
        <p:txBody>
          <a:bodyPr>
            <a:noAutofit/>
          </a:bodyPr>
          <a:lstStyle/>
          <a:p>
            <a:pPr algn="ctr"/>
            <a:r>
              <a:rPr lang="lt-LT" sz="3600" b="1"/>
              <a:t>Kvietimo suteikti rinkos konsultaciją / techninių specifikacijų projekto paskelbimas</a:t>
            </a:r>
            <a:endParaRPr lang="en-US" sz="3600" b="1"/>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13</a:t>
            </a:fld>
            <a:endParaRPr lang="en-US"/>
          </a:p>
        </p:txBody>
      </p:sp>
      <p:grpSp>
        <p:nvGrpSpPr>
          <p:cNvPr id="44" name="Grupė 43">
            <a:extLst>
              <a:ext uri="{FF2B5EF4-FFF2-40B4-BE49-F238E27FC236}">
                <a16:creationId xmlns:a16="http://schemas.microsoft.com/office/drawing/2014/main" id="{A7EC22F3-4B0C-E3BD-7915-135FCF45910D}"/>
              </a:ext>
            </a:extLst>
          </p:cNvPr>
          <p:cNvGrpSpPr/>
          <p:nvPr/>
        </p:nvGrpSpPr>
        <p:grpSpPr>
          <a:xfrm>
            <a:off x="919343" y="1251033"/>
            <a:ext cx="10762323" cy="4957609"/>
            <a:chOff x="650401" y="1218862"/>
            <a:chExt cx="10762323" cy="4957609"/>
          </a:xfrm>
        </p:grpSpPr>
        <p:pic>
          <p:nvPicPr>
            <p:cNvPr id="27" name="Paveikslėlis 26">
              <a:extLst>
                <a:ext uri="{FF2B5EF4-FFF2-40B4-BE49-F238E27FC236}">
                  <a16:creationId xmlns:a16="http://schemas.microsoft.com/office/drawing/2014/main" id="{3A9D5332-DF19-CF8A-FF5F-6DADD03DEE0C}"/>
                </a:ext>
              </a:extLst>
            </p:cNvPr>
            <p:cNvPicPr>
              <a:picLocks noChangeAspect="1"/>
            </p:cNvPicPr>
            <p:nvPr/>
          </p:nvPicPr>
          <p:blipFill>
            <a:blip r:embed="rId4"/>
            <a:stretch>
              <a:fillRect/>
            </a:stretch>
          </p:blipFill>
          <p:spPr>
            <a:xfrm>
              <a:off x="650401" y="1218862"/>
              <a:ext cx="10703399" cy="3684495"/>
            </a:xfrm>
            <a:prstGeom prst="rect">
              <a:avLst/>
            </a:prstGeom>
          </p:spPr>
        </p:pic>
        <p:sp>
          <p:nvSpPr>
            <p:cNvPr id="13" name="Rectangle 10">
              <a:extLst>
                <a:ext uri="{FF2B5EF4-FFF2-40B4-BE49-F238E27FC236}">
                  <a16:creationId xmlns:a16="http://schemas.microsoft.com/office/drawing/2014/main" id="{DB2FA8E7-4415-F2C8-1B7A-2B34B54045F2}"/>
                </a:ext>
              </a:extLst>
            </p:cNvPr>
            <p:cNvSpPr/>
            <p:nvPr/>
          </p:nvSpPr>
          <p:spPr>
            <a:xfrm>
              <a:off x="1246094" y="2545976"/>
              <a:ext cx="1479177"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691BA1E4-C030-5BFE-AFDE-1E8F2A4B6AEE}"/>
                </a:ext>
              </a:extLst>
            </p:cNvPr>
            <p:cNvSpPr/>
            <p:nvPr/>
          </p:nvSpPr>
          <p:spPr>
            <a:xfrm>
              <a:off x="1246094" y="3563348"/>
              <a:ext cx="2241176" cy="29625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5A4468F4-1952-4A91-C80F-CBE88ABB96C6}"/>
                </a:ext>
              </a:extLst>
            </p:cNvPr>
            <p:cNvSpPr/>
            <p:nvPr/>
          </p:nvSpPr>
          <p:spPr>
            <a:xfrm>
              <a:off x="5988424" y="3563348"/>
              <a:ext cx="1313922" cy="21975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28A4884A-4B5F-E3B8-0000-41D875B110EA}"/>
                </a:ext>
              </a:extLst>
            </p:cNvPr>
            <p:cNvSpPr txBox="1"/>
            <p:nvPr/>
          </p:nvSpPr>
          <p:spPr>
            <a:xfrm>
              <a:off x="650402" y="4976142"/>
              <a:ext cx="10703398" cy="1200329"/>
            </a:xfrm>
            <a:prstGeom prst="rect">
              <a:avLst/>
            </a:prstGeom>
            <a:solidFill>
              <a:schemeClr val="accent4">
                <a:lumMod val="20000"/>
                <a:lumOff val="80000"/>
              </a:schemeClr>
            </a:solidFill>
          </p:spPr>
          <p:txBody>
            <a:bodyPr wrap="square" rtlCol="0">
              <a:spAutoFit/>
            </a:bodyPr>
            <a:lstStyle/>
            <a:p>
              <a:r>
                <a:rPr lang="lt-LT" sz="1800" dirty="0"/>
                <a:t>Įkeltas dokumentas bus rodomas viešai tik po to, kai bus paskelbtas </a:t>
              </a:r>
              <a:r>
                <a:rPr lang="lt-LT" dirty="0"/>
                <a:t>kvietimas suteikti rinkos konsultaciją ar techninių specifikacijų projektas </a:t>
              </a:r>
              <a:r>
                <a:rPr lang="lt-LT" sz="1800" dirty="0"/>
                <a:t>ir dokumento statusas nustatytas kaip „</a:t>
              </a:r>
              <a:r>
                <a:rPr lang="lt-LT" sz="1800" b="1" dirty="0"/>
                <a:t>Galutinis</a:t>
              </a:r>
              <a:r>
                <a:rPr lang="lt-LT" sz="1800" dirty="0"/>
                <a:t>“. </a:t>
              </a:r>
            </a:p>
            <a:p>
              <a:r>
                <a:rPr lang="lt-LT" sz="1800" dirty="0">
                  <a:solidFill>
                    <a:srgbClr val="FF0000"/>
                  </a:solidFill>
                </a:rPr>
                <a:t>SVARBU</a:t>
              </a:r>
              <a:r>
                <a:rPr lang="en-US" sz="1800" dirty="0">
                  <a:solidFill>
                    <a:srgbClr val="FF0000"/>
                  </a:solidFill>
                </a:rPr>
                <a:t>!</a:t>
              </a:r>
              <a:r>
                <a:rPr lang="en-US" sz="1800" dirty="0"/>
                <a:t> </a:t>
              </a:r>
              <a:r>
                <a:rPr lang="lt-LT" sz="1800" dirty="0"/>
                <a:t>Kai dokumento statusas yra „</a:t>
              </a:r>
              <a:r>
                <a:rPr lang="lt-LT" sz="1800" b="1" dirty="0"/>
                <a:t>Galutinis</a:t>
              </a:r>
              <a:r>
                <a:rPr lang="lt-LT" sz="1800" dirty="0"/>
                <a:t>“, jis negali būti redaguojamas ar panaikinamas, tokį dokumentą galima tik atsiimti (</a:t>
              </a:r>
              <a:r>
                <a:rPr lang="lt-LT" dirty="0"/>
                <a:t>žr. 16</a:t>
              </a:r>
              <a:r>
                <a:rPr lang="lt-LT" sz="1800" dirty="0"/>
                <a:t> skaidrę).</a:t>
              </a:r>
            </a:p>
          </p:txBody>
        </p:sp>
        <p:cxnSp>
          <p:nvCxnSpPr>
            <p:cNvPr id="28" name="Straight Arrow Connector 2">
              <a:extLst>
                <a:ext uri="{FF2B5EF4-FFF2-40B4-BE49-F238E27FC236}">
                  <a16:creationId xmlns:a16="http://schemas.microsoft.com/office/drawing/2014/main" id="{879EF35A-17D9-542B-A121-15A1B2C5A916}"/>
                </a:ext>
              </a:extLst>
            </p:cNvPr>
            <p:cNvCxnSpPr>
              <a:cxnSpLocks/>
            </p:cNvCxnSpPr>
            <p:nvPr/>
          </p:nvCxnSpPr>
          <p:spPr>
            <a:xfrm flipV="1">
              <a:off x="6765408" y="3833976"/>
              <a:ext cx="238010" cy="121921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49E3A06D-7B8F-4C48-C259-C829722EEEED}"/>
                </a:ext>
              </a:extLst>
            </p:cNvPr>
            <p:cNvSpPr txBox="1"/>
            <p:nvPr/>
          </p:nvSpPr>
          <p:spPr>
            <a:xfrm>
              <a:off x="7505441" y="2053387"/>
              <a:ext cx="3781181" cy="1200329"/>
            </a:xfrm>
            <a:prstGeom prst="rect">
              <a:avLst/>
            </a:prstGeom>
            <a:solidFill>
              <a:schemeClr val="accent4">
                <a:lumMod val="20000"/>
                <a:lumOff val="80000"/>
              </a:schemeClr>
            </a:solidFill>
          </p:spPr>
          <p:txBody>
            <a:bodyPr wrap="square" rtlCol="0">
              <a:spAutoFit/>
            </a:bodyPr>
            <a:lstStyle/>
            <a:p>
              <a:r>
                <a:rPr lang="lt-LT" dirty="0"/>
                <a:t>Kai dokumento statusas „</a:t>
              </a:r>
              <a:r>
                <a:rPr lang="lt-LT" b="1" dirty="0"/>
                <a:t>Projektas</a:t>
              </a:r>
              <a:r>
                <a:rPr lang="lt-LT" dirty="0"/>
                <a:t>“, toks dokumentas nematomas viešai, jis gali būti koreguojamas ar panaikinamas (žr. 14-15 skaidres).</a:t>
              </a:r>
            </a:p>
          </p:txBody>
        </p:sp>
        <p:cxnSp>
          <p:nvCxnSpPr>
            <p:cNvPr id="32" name="Straight Arrow Connector 2">
              <a:extLst>
                <a:ext uri="{FF2B5EF4-FFF2-40B4-BE49-F238E27FC236}">
                  <a16:creationId xmlns:a16="http://schemas.microsoft.com/office/drawing/2014/main" id="{F3FEEA92-50AA-71ED-3588-437CD7636C0D}"/>
                </a:ext>
              </a:extLst>
            </p:cNvPr>
            <p:cNvCxnSpPr>
              <a:cxnSpLocks/>
            </p:cNvCxnSpPr>
            <p:nvPr/>
          </p:nvCxnSpPr>
          <p:spPr>
            <a:xfrm flipH="1">
              <a:off x="6544235" y="2761129"/>
              <a:ext cx="961206" cy="7513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7" name="Oval 3">
              <a:extLst>
                <a:ext uri="{FF2B5EF4-FFF2-40B4-BE49-F238E27FC236}">
                  <a16:creationId xmlns:a16="http://schemas.microsoft.com/office/drawing/2014/main" id="{8571C621-E16A-13A6-DDE4-843B3C950A70}"/>
                </a:ext>
              </a:extLst>
            </p:cNvPr>
            <p:cNvSpPr/>
            <p:nvPr/>
          </p:nvSpPr>
          <p:spPr>
            <a:xfrm>
              <a:off x="650401" y="24615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9" name="Oval 3">
              <a:extLst>
                <a:ext uri="{FF2B5EF4-FFF2-40B4-BE49-F238E27FC236}">
                  <a16:creationId xmlns:a16="http://schemas.microsoft.com/office/drawing/2014/main" id="{B4E798E0-EFDA-5DB2-2CFC-C1E9FF38EDC9}"/>
                </a:ext>
              </a:extLst>
            </p:cNvPr>
            <p:cNvSpPr/>
            <p:nvPr/>
          </p:nvSpPr>
          <p:spPr>
            <a:xfrm>
              <a:off x="650401" y="351945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40" name="Oval 3">
              <a:extLst>
                <a:ext uri="{FF2B5EF4-FFF2-40B4-BE49-F238E27FC236}">
                  <a16:creationId xmlns:a16="http://schemas.microsoft.com/office/drawing/2014/main" id="{63AAB86D-8985-A426-99E1-9BB39DB46D8F}"/>
                </a:ext>
              </a:extLst>
            </p:cNvPr>
            <p:cNvSpPr/>
            <p:nvPr/>
          </p:nvSpPr>
          <p:spPr>
            <a:xfrm>
              <a:off x="7505441" y="352204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41" name="Oval 3">
              <a:extLst>
                <a:ext uri="{FF2B5EF4-FFF2-40B4-BE49-F238E27FC236}">
                  <a16:creationId xmlns:a16="http://schemas.microsoft.com/office/drawing/2014/main" id="{D98FD7EE-5411-DF70-4C99-A38349039251}"/>
                </a:ext>
              </a:extLst>
            </p:cNvPr>
            <p:cNvSpPr/>
            <p:nvPr/>
          </p:nvSpPr>
          <p:spPr>
            <a:xfrm>
              <a:off x="10928092" y="40060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42" name="Rectangle 10">
              <a:extLst>
                <a:ext uri="{FF2B5EF4-FFF2-40B4-BE49-F238E27FC236}">
                  <a16:creationId xmlns:a16="http://schemas.microsoft.com/office/drawing/2014/main" id="{1ADBCEAD-4497-1AAD-08DB-E69032538368}"/>
                </a:ext>
              </a:extLst>
            </p:cNvPr>
            <p:cNvSpPr/>
            <p:nvPr/>
          </p:nvSpPr>
          <p:spPr>
            <a:xfrm>
              <a:off x="10201836" y="4088241"/>
              <a:ext cx="636610" cy="21975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99678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407401" y="317859"/>
            <a:ext cx="9377198" cy="810627"/>
          </a:xfrm>
        </p:spPr>
        <p:txBody>
          <a:bodyPr>
            <a:noAutofit/>
          </a:bodyPr>
          <a:lstStyle/>
          <a:p>
            <a:pPr algn="ctr"/>
            <a:r>
              <a:rPr lang="lt-LT" sz="3600" b="1"/>
              <a:t>Kvietimo suteikti rinkos konsultaciją / techninių specifikacijų projekto paskelbimas</a:t>
            </a:r>
            <a:endParaRPr lang="en-US" sz="3600" b="1"/>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14</a:t>
            </a:fld>
            <a:endParaRPr lang="en-US"/>
          </a:p>
        </p:txBody>
      </p:sp>
      <p:sp>
        <p:nvSpPr>
          <p:cNvPr id="3" name="TextBox 2">
            <a:extLst>
              <a:ext uri="{FF2B5EF4-FFF2-40B4-BE49-F238E27FC236}">
                <a16:creationId xmlns:a16="http://schemas.microsoft.com/office/drawing/2014/main" id="{00F021C5-F672-1A35-BD6C-FFA2F3E4D09E}"/>
              </a:ext>
            </a:extLst>
          </p:cNvPr>
          <p:cNvSpPr txBox="1"/>
          <p:nvPr/>
        </p:nvSpPr>
        <p:spPr>
          <a:xfrm>
            <a:off x="692879" y="1224700"/>
            <a:ext cx="7036987" cy="369332"/>
          </a:xfrm>
          <a:prstGeom prst="rect">
            <a:avLst/>
          </a:prstGeom>
          <a:solidFill>
            <a:schemeClr val="accent4">
              <a:lumMod val="20000"/>
              <a:lumOff val="80000"/>
            </a:schemeClr>
          </a:solidFill>
        </p:spPr>
        <p:txBody>
          <a:bodyPr wrap="square" rtlCol="0">
            <a:spAutoFit/>
          </a:bodyPr>
          <a:lstStyle/>
          <a:p>
            <a:r>
              <a:rPr lang="lt-LT"/>
              <a:t>Dokumento, kurio statusas „Projektas“, koregavimas / panaikinimas:</a:t>
            </a:r>
            <a:endParaRPr lang="en-US"/>
          </a:p>
        </p:txBody>
      </p:sp>
      <p:grpSp>
        <p:nvGrpSpPr>
          <p:cNvPr id="29" name="Grupė 28">
            <a:extLst>
              <a:ext uri="{FF2B5EF4-FFF2-40B4-BE49-F238E27FC236}">
                <a16:creationId xmlns:a16="http://schemas.microsoft.com/office/drawing/2014/main" id="{A4939448-62BB-936C-A6EE-FB4193F0BD22}"/>
              </a:ext>
            </a:extLst>
          </p:cNvPr>
          <p:cNvGrpSpPr/>
          <p:nvPr/>
        </p:nvGrpSpPr>
        <p:grpSpPr>
          <a:xfrm>
            <a:off x="205939" y="1642340"/>
            <a:ext cx="11457125" cy="3129889"/>
            <a:chOff x="160827" y="1689401"/>
            <a:chExt cx="11457125" cy="3129889"/>
          </a:xfrm>
        </p:grpSpPr>
        <p:pic>
          <p:nvPicPr>
            <p:cNvPr id="17" name="Paveikslėlis 16">
              <a:extLst>
                <a:ext uri="{FF2B5EF4-FFF2-40B4-BE49-F238E27FC236}">
                  <a16:creationId xmlns:a16="http://schemas.microsoft.com/office/drawing/2014/main" id="{6F659510-32A6-F560-10F4-9DC118414A95}"/>
                </a:ext>
              </a:extLst>
            </p:cNvPr>
            <p:cNvPicPr>
              <a:picLocks noChangeAspect="1"/>
            </p:cNvPicPr>
            <p:nvPr/>
          </p:nvPicPr>
          <p:blipFill>
            <a:blip r:embed="rId4"/>
            <a:stretch>
              <a:fillRect/>
            </a:stretch>
          </p:blipFill>
          <p:spPr>
            <a:xfrm>
              <a:off x="645459" y="1689401"/>
              <a:ext cx="10972493" cy="2195682"/>
            </a:xfrm>
            <a:prstGeom prst="rect">
              <a:avLst/>
            </a:prstGeom>
          </p:spPr>
        </p:pic>
        <p:grpSp>
          <p:nvGrpSpPr>
            <p:cNvPr id="6" name="Grupė 5">
              <a:extLst>
                <a:ext uri="{FF2B5EF4-FFF2-40B4-BE49-F238E27FC236}">
                  <a16:creationId xmlns:a16="http://schemas.microsoft.com/office/drawing/2014/main" id="{04D73D55-CA4F-088A-DDCC-4FBD7DC9808E}"/>
                </a:ext>
              </a:extLst>
            </p:cNvPr>
            <p:cNvGrpSpPr/>
            <p:nvPr/>
          </p:nvGrpSpPr>
          <p:grpSpPr>
            <a:xfrm>
              <a:off x="8091778" y="3303239"/>
              <a:ext cx="3371772" cy="1516051"/>
              <a:chOff x="8139123" y="2845764"/>
              <a:chExt cx="3371772" cy="1516051"/>
            </a:xfrm>
          </p:grpSpPr>
          <p:sp>
            <p:nvSpPr>
              <p:cNvPr id="8" name="Rectangle 10">
                <a:extLst>
                  <a:ext uri="{FF2B5EF4-FFF2-40B4-BE49-F238E27FC236}">
                    <a16:creationId xmlns:a16="http://schemas.microsoft.com/office/drawing/2014/main" id="{767F60DF-D390-E016-9F92-CFA5D379A20D}"/>
                  </a:ext>
                </a:extLst>
              </p:cNvPr>
              <p:cNvSpPr/>
              <p:nvPr/>
            </p:nvSpPr>
            <p:spPr>
              <a:xfrm>
                <a:off x="11058177" y="2953438"/>
                <a:ext cx="156980" cy="19202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4">
                <a:extLst>
                  <a:ext uri="{FF2B5EF4-FFF2-40B4-BE49-F238E27FC236}">
                    <a16:creationId xmlns:a16="http://schemas.microsoft.com/office/drawing/2014/main" id="{7BAA1164-8F0C-C6F5-CB22-8147226C2ADD}"/>
                  </a:ext>
                </a:extLst>
              </p:cNvPr>
              <p:cNvSpPr/>
              <p:nvPr/>
            </p:nvSpPr>
            <p:spPr>
              <a:xfrm>
                <a:off x="10446016" y="284576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11" name="TextBox 10">
                <a:extLst>
                  <a:ext uri="{FF2B5EF4-FFF2-40B4-BE49-F238E27FC236}">
                    <a16:creationId xmlns:a16="http://schemas.microsoft.com/office/drawing/2014/main" id="{A91DD490-621B-41F2-3508-D53775D647DF}"/>
                  </a:ext>
                </a:extLst>
              </p:cNvPr>
              <p:cNvSpPr txBox="1"/>
              <p:nvPr/>
            </p:nvSpPr>
            <p:spPr>
              <a:xfrm>
                <a:off x="8139123" y="3438485"/>
                <a:ext cx="3371772" cy="923330"/>
              </a:xfrm>
              <a:prstGeom prst="rect">
                <a:avLst/>
              </a:prstGeom>
              <a:solidFill>
                <a:schemeClr val="accent4">
                  <a:lumMod val="20000"/>
                  <a:lumOff val="80000"/>
                </a:schemeClr>
              </a:solidFill>
            </p:spPr>
            <p:txBody>
              <a:bodyPr wrap="square" rtlCol="0">
                <a:spAutoFit/>
              </a:bodyPr>
              <a:lstStyle/>
              <a:p>
                <a:r>
                  <a:rPr lang="lt-LT"/>
                  <a:t>Norėdami panaikinti dokumento projektą, pažymime dokumentą (1) ir spaudžiame:</a:t>
                </a:r>
                <a:endParaRPr lang="en-US"/>
              </a:p>
            </p:txBody>
          </p:sp>
          <p:cxnSp>
            <p:nvCxnSpPr>
              <p:cNvPr id="12" name="Connector: Elbow 1">
                <a:extLst>
                  <a:ext uri="{FF2B5EF4-FFF2-40B4-BE49-F238E27FC236}">
                    <a16:creationId xmlns:a16="http://schemas.microsoft.com/office/drawing/2014/main" id="{75687D23-7A46-8865-AA8E-9FE4AF4F4E08}"/>
                  </a:ext>
                </a:extLst>
              </p:cNvPr>
              <p:cNvCxnSpPr>
                <a:cxnSpLocks/>
              </p:cNvCxnSpPr>
              <p:nvPr/>
            </p:nvCxnSpPr>
            <p:spPr>
              <a:xfrm flipV="1">
                <a:off x="10058403" y="3145463"/>
                <a:ext cx="1259858" cy="1085877"/>
              </a:xfrm>
              <a:prstGeom prst="bentConnector3">
                <a:avLst>
                  <a:gd name="adj1" fmla="val 99098"/>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5" name="Rectangle 10">
              <a:extLst>
                <a:ext uri="{FF2B5EF4-FFF2-40B4-BE49-F238E27FC236}">
                  <a16:creationId xmlns:a16="http://schemas.microsoft.com/office/drawing/2014/main" id="{F940A2C8-C23B-FFC7-0F68-4BBFD705E447}"/>
                </a:ext>
              </a:extLst>
            </p:cNvPr>
            <p:cNvSpPr/>
            <p:nvPr/>
          </p:nvSpPr>
          <p:spPr>
            <a:xfrm>
              <a:off x="728450" y="3363087"/>
              <a:ext cx="215153" cy="2398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4">
              <a:extLst>
                <a:ext uri="{FF2B5EF4-FFF2-40B4-BE49-F238E27FC236}">
                  <a16:creationId xmlns:a16="http://schemas.microsoft.com/office/drawing/2014/main" id="{66776AC7-56E7-C502-D017-E8D8A601FBB4}"/>
                </a:ext>
              </a:extLst>
            </p:cNvPr>
            <p:cNvSpPr/>
            <p:nvPr/>
          </p:nvSpPr>
          <p:spPr>
            <a:xfrm>
              <a:off x="160827" y="330695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grpSp>
      <p:sp>
        <p:nvSpPr>
          <p:cNvPr id="19" name="TextBox 18">
            <a:extLst>
              <a:ext uri="{FF2B5EF4-FFF2-40B4-BE49-F238E27FC236}">
                <a16:creationId xmlns:a16="http://schemas.microsoft.com/office/drawing/2014/main" id="{5C66EBCC-7DD3-C453-8DD4-A22DDE1278D2}"/>
              </a:ext>
            </a:extLst>
          </p:cNvPr>
          <p:cNvSpPr txBox="1"/>
          <p:nvPr/>
        </p:nvSpPr>
        <p:spPr>
          <a:xfrm>
            <a:off x="8005614" y="4881605"/>
            <a:ext cx="3462976" cy="1477328"/>
          </a:xfrm>
          <a:prstGeom prst="rect">
            <a:avLst/>
          </a:prstGeom>
          <a:solidFill>
            <a:schemeClr val="accent4">
              <a:lumMod val="20000"/>
              <a:lumOff val="80000"/>
            </a:schemeClr>
          </a:solidFill>
        </p:spPr>
        <p:txBody>
          <a:bodyPr wrap="square" rtlCol="0">
            <a:spAutoFit/>
          </a:bodyPr>
          <a:lstStyle/>
          <a:p>
            <a:r>
              <a:rPr lang="lt-LT"/>
              <a:t>Pakoregavus informaciją ir įkėlus pakoreguotą priedą, užpildomas laukas „Skirtumai nuo ankstesnių versijų“ bei pažymimas dokumento statusas „Galutinis“ (3).</a:t>
            </a:r>
            <a:endParaRPr lang="en-US"/>
          </a:p>
        </p:txBody>
      </p:sp>
      <p:grpSp>
        <p:nvGrpSpPr>
          <p:cNvPr id="58" name="Grupė 57">
            <a:extLst>
              <a:ext uri="{FF2B5EF4-FFF2-40B4-BE49-F238E27FC236}">
                <a16:creationId xmlns:a16="http://schemas.microsoft.com/office/drawing/2014/main" id="{D32430BF-E5F2-94DD-8B58-33679DE745D9}"/>
              </a:ext>
            </a:extLst>
          </p:cNvPr>
          <p:cNvGrpSpPr/>
          <p:nvPr/>
        </p:nvGrpSpPr>
        <p:grpSpPr>
          <a:xfrm>
            <a:off x="715113" y="3916453"/>
            <a:ext cx="7131488" cy="2825370"/>
            <a:chOff x="706778" y="3967013"/>
            <a:chExt cx="7131488" cy="2825370"/>
          </a:xfrm>
        </p:grpSpPr>
        <p:pic>
          <p:nvPicPr>
            <p:cNvPr id="24" name="Paveikslėlis 23">
              <a:extLst>
                <a:ext uri="{FF2B5EF4-FFF2-40B4-BE49-F238E27FC236}">
                  <a16:creationId xmlns:a16="http://schemas.microsoft.com/office/drawing/2014/main" id="{6212C4BA-482C-5858-9A72-5D7387F73073}"/>
                </a:ext>
              </a:extLst>
            </p:cNvPr>
            <p:cNvPicPr>
              <a:picLocks noChangeAspect="1"/>
            </p:cNvPicPr>
            <p:nvPr/>
          </p:nvPicPr>
          <p:blipFill>
            <a:blip r:embed="rId5"/>
            <a:stretch>
              <a:fillRect/>
            </a:stretch>
          </p:blipFill>
          <p:spPr>
            <a:xfrm>
              <a:off x="706778" y="3967013"/>
              <a:ext cx="7131488" cy="2320409"/>
            </a:xfrm>
            <a:prstGeom prst="rect">
              <a:avLst/>
            </a:prstGeom>
          </p:spPr>
        </p:pic>
        <p:sp>
          <p:nvSpPr>
            <p:cNvPr id="26" name="Rectangle 10">
              <a:extLst>
                <a:ext uri="{FF2B5EF4-FFF2-40B4-BE49-F238E27FC236}">
                  <a16:creationId xmlns:a16="http://schemas.microsoft.com/office/drawing/2014/main" id="{E9570EE1-64F8-8A60-982A-771502D77F8E}"/>
                </a:ext>
              </a:extLst>
            </p:cNvPr>
            <p:cNvSpPr/>
            <p:nvPr/>
          </p:nvSpPr>
          <p:spPr>
            <a:xfrm>
              <a:off x="733069" y="5452099"/>
              <a:ext cx="790932" cy="2073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10">
              <a:extLst>
                <a:ext uri="{FF2B5EF4-FFF2-40B4-BE49-F238E27FC236}">
                  <a16:creationId xmlns:a16="http://schemas.microsoft.com/office/drawing/2014/main" id="{ACA5285A-8340-F849-D78D-CADF1646D855}"/>
                </a:ext>
              </a:extLst>
            </p:cNvPr>
            <p:cNvSpPr/>
            <p:nvPr/>
          </p:nvSpPr>
          <p:spPr>
            <a:xfrm>
              <a:off x="4831977" y="5425923"/>
              <a:ext cx="555812" cy="18120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10">
              <a:extLst>
                <a:ext uri="{FF2B5EF4-FFF2-40B4-BE49-F238E27FC236}">
                  <a16:creationId xmlns:a16="http://schemas.microsoft.com/office/drawing/2014/main" id="{13DEADD2-A078-4C20-966A-D483A87955F4}"/>
                </a:ext>
              </a:extLst>
            </p:cNvPr>
            <p:cNvSpPr/>
            <p:nvPr/>
          </p:nvSpPr>
          <p:spPr>
            <a:xfrm>
              <a:off x="4347882" y="4693743"/>
              <a:ext cx="3381984" cy="4430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10">
              <a:extLst>
                <a:ext uri="{FF2B5EF4-FFF2-40B4-BE49-F238E27FC236}">
                  <a16:creationId xmlns:a16="http://schemas.microsoft.com/office/drawing/2014/main" id="{A1887313-FFFC-38BE-316E-B788C5FC70EE}"/>
                </a:ext>
              </a:extLst>
            </p:cNvPr>
            <p:cNvSpPr/>
            <p:nvPr/>
          </p:nvSpPr>
          <p:spPr>
            <a:xfrm>
              <a:off x="706778" y="4318871"/>
              <a:ext cx="1462969" cy="2398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10">
              <a:extLst>
                <a:ext uri="{FF2B5EF4-FFF2-40B4-BE49-F238E27FC236}">
                  <a16:creationId xmlns:a16="http://schemas.microsoft.com/office/drawing/2014/main" id="{FEDB05EA-D4EF-36D4-30F8-6B422EF8578B}"/>
                </a:ext>
              </a:extLst>
            </p:cNvPr>
            <p:cNvSpPr/>
            <p:nvPr/>
          </p:nvSpPr>
          <p:spPr>
            <a:xfrm>
              <a:off x="7297271" y="6047571"/>
              <a:ext cx="540994" cy="2398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4">
              <a:extLst>
                <a:ext uri="{FF2B5EF4-FFF2-40B4-BE49-F238E27FC236}">
                  <a16:creationId xmlns:a16="http://schemas.microsoft.com/office/drawing/2014/main" id="{F4499C13-8047-DC85-BC79-EA6F902F098B}"/>
                </a:ext>
              </a:extLst>
            </p:cNvPr>
            <p:cNvSpPr/>
            <p:nvPr/>
          </p:nvSpPr>
          <p:spPr>
            <a:xfrm>
              <a:off x="5449792" y="53244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52" name="Oval 4">
              <a:extLst>
                <a:ext uri="{FF2B5EF4-FFF2-40B4-BE49-F238E27FC236}">
                  <a16:creationId xmlns:a16="http://schemas.microsoft.com/office/drawing/2014/main" id="{393EEA8E-B28B-8478-B593-C0792463C2B2}"/>
                </a:ext>
              </a:extLst>
            </p:cNvPr>
            <p:cNvSpPr/>
            <p:nvPr/>
          </p:nvSpPr>
          <p:spPr>
            <a:xfrm>
              <a:off x="7325452" y="561291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grpSp>
          <p:nvGrpSpPr>
            <p:cNvPr id="57" name="Grupė 56">
              <a:extLst>
                <a:ext uri="{FF2B5EF4-FFF2-40B4-BE49-F238E27FC236}">
                  <a16:creationId xmlns:a16="http://schemas.microsoft.com/office/drawing/2014/main" id="{0A0D78DD-E00D-8C80-181F-4F47BCD46024}"/>
                </a:ext>
              </a:extLst>
            </p:cNvPr>
            <p:cNvGrpSpPr/>
            <p:nvPr/>
          </p:nvGrpSpPr>
          <p:grpSpPr>
            <a:xfrm>
              <a:off x="3782675" y="5804943"/>
              <a:ext cx="2142785" cy="987440"/>
              <a:chOff x="3114994" y="5793702"/>
              <a:chExt cx="2142785" cy="987440"/>
            </a:xfrm>
          </p:grpSpPr>
          <p:pic>
            <p:nvPicPr>
              <p:cNvPr id="54" name="Paveikslėlis 53">
                <a:extLst>
                  <a:ext uri="{FF2B5EF4-FFF2-40B4-BE49-F238E27FC236}">
                    <a16:creationId xmlns:a16="http://schemas.microsoft.com/office/drawing/2014/main" id="{DF8A58EA-4B96-AD7C-C5EC-FCC369DD5E3B}"/>
                  </a:ext>
                </a:extLst>
              </p:cNvPr>
              <p:cNvPicPr>
                <a:picLocks noChangeAspect="1"/>
              </p:cNvPicPr>
              <p:nvPr/>
            </p:nvPicPr>
            <p:blipFill>
              <a:blip r:embed="rId6"/>
              <a:stretch>
                <a:fillRect/>
              </a:stretch>
            </p:blipFill>
            <p:spPr>
              <a:xfrm>
                <a:off x="3114994" y="5793702"/>
                <a:ext cx="2142785" cy="987440"/>
              </a:xfrm>
              <a:prstGeom prst="rect">
                <a:avLst/>
              </a:prstGeom>
            </p:spPr>
          </p:pic>
          <p:sp>
            <p:nvSpPr>
              <p:cNvPr id="55" name="Rectangle 10">
                <a:extLst>
                  <a:ext uri="{FF2B5EF4-FFF2-40B4-BE49-F238E27FC236}">
                    <a16:creationId xmlns:a16="http://schemas.microsoft.com/office/drawing/2014/main" id="{1A2965CB-C6B7-FFC4-3A66-2FEF6B0E719F}"/>
                  </a:ext>
                </a:extLst>
              </p:cNvPr>
              <p:cNvSpPr/>
              <p:nvPr/>
            </p:nvSpPr>
            <p:spPr>
              <a:xfrm>
                <a:off x="4428564" y="6469803"/>
                <a:ext cx="384951" cy="2398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4">
                <a:extLst>
                  <a:ext uri="{FF2B5EF4-FFF2-40B4-BE49-F238E27FC236}">
                    <a16:creationId xmlns:a16="http://schemas.microsoft.com/office/drawing/2014/main" id="{CAA51446-4A37-AAA0-C0BD-3A8599A0D8D1}"/>
                  </a:ext>
                </a:extLst>
              </p:cNvPr>
              <p:cNvSpPr/>
              <p:nvPr/>
            </p:nvSpPr>
            <p:spPr>
              <a:xfrm>
                <a:off x="3863250" y="63679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grpSp>
      </p:grpSp>
    </p:spTree>
    <p:extLst>
      <p:ext uri="{BB962C8B-B14F-4D97-AF65-F5344CB8AC3E}">
        <p14:creationId xmlns:p14="http://schemas.microsoft.com/office/powerpoint/2010/main" val="1434768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407401" y="317859"/>
            <a:ext cx="9377198" cy="810627"/>
          </a:xfrm>
        </p:spPr>
        <p:txBody>
          <a:bodyPr>
            <a:noAutofit/>
          </a:bodyPr>
          <a:lstStyle/>
          <a:p>
            <a:pPr algn="ctr"/>
            <a:r>
              <a:rPr lang="lt-LT" sz="3600" b="1"/>
              <a:t>Kvietimo suteikti rinkos konsultaciją / techninių specifikacijų projekto paskelbimas</a:t>
            </a:r>
            <a:endParaRPr lang="en-US" sz="3600" b="1"/>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15</a:t>
            </a:fld>
            <a:endParaRPr lang="en-US"/>
          </a:p>
        </p:txBody>
      </p:sp>
      <p:grpSp>
        <p:nvGrpSpPr>
          <p:cNvPr id="64" name="Grupė 63">
            <a:extLst>
              <a:ext uri="{FF2B5EF4-FFF2-40B4-BE49-F238E27FC236}">
                <a16:creationId xmlns:a16="http://schemas.microsoft.com/office/drawing/2014/main" id="{C7DF010B-A95F-EA53-0370-9DB55C238C8F}"/>
              </a:ext>
            </a:extLst>
          </p:cNvPr>
          <p:cNvGrpSpPr/>
          <p:nvPr/>
        </p:nvGrpSpPr>
        <p:grpSpPr>
          <a:xfrm>
            <a:off x="428365" y="1348218"/>
            <a:ext cx="11158180" cy="2214675"/>
            <a:chOff x="218032" y="1367312"/>
            <a:chExt cx="11158180" cy="2214675"/>
          </a:xfrm>
        </p:grpSpPr>
        <p:pic>
          <p:nvPicPr>
            <p:cNvPr id="14" name="Paveikslėlis 13">
              <a:extLst>
                <a:ext uri="{FF2B5EF4-FFF2-40B4-BE49-F238E27FC236}">
                  <a16:creationId xmlns:a16="http://schemas.microsoft.com/office/drawing/2014/main" id="{A405334E-D69B-9C71-27BC-89198B139965}"/>
                </a:ext>
              </a:extLst>
            </p:cNvPr>
            <p:cNvPicPr>
              <a:picLocks noChangeAspect="1"/>
            </p:cNvPicPr>
            <p:nvPr/>
          </p:nvPicPr>
          <p:blipFill>
            <a:blip r:embed="rId4"/>
            <a:stretch>
              <a:fillRect/>
            </a:stretch>
          </p:blipFill>
          <p:spPr>
            <a:xfrm>
              <a:off x="815788" y="1367312"/>
              <a:ext cx="10560424" cy="2061688"/>
            </a:xfrm>
            <a:prstGeom prst="rect">
              <a:avLst/>
            </a:prstGeom>
          </p:spPr>
        </p:pic>
        <p:grpSp>
          <p:nvGrpSpPr>
            <p:cNvPr id="63" name="Grupė 62">
              <a:extLst>
                <a:ext uri="{FF2B5EF4-FFF2-40B4-BE49-F238E27FC236}">
                  <a16:creationId xmlns:a16="http://schemas.microsoft.com/office/drawing/2014/main" id="{E3311EC5-4A96-0C59-F6FE-A5C6860452EC}"/>
                </a:ext>
              </a:extLst>
            </p:cNvPr>
            <p:cNvGrpSpPr/>
            <p:nvPr/>
          </p:nvGrpSpPr>
          <p:grpSpPr>
            <a:xfrm>
              <a:off x="218032" y="1660895"/>
              <a:ext cx="9840368" cy="1921092"/>
              <a:chOff x="218032" y="1660895"/>
              <a:chExt cx="9840368" cy="1921092"/>
            </a:xfrm>
          </p:grpSpPr>
          <p:sp>
            <p:nvSpPr>
              <p:cNvPr id="16" name="Rectangle 10">
                <a:extLst>
                  <a:ext uri="{FF2B5EF4-FFF2-40B4-BE49-F238E27FC236}">
                    <a16:creationId xmlns:a16="http://schemas.microsoft.com/office/drawing/2014/main" id="{DEB77EB5-424D-F941-46B4-5EA8DC3A35EA}"/>
                  </a:ext>
                </a:extLst>
              </p:cNvPr>
              <p:cNvSpPr/>
              <p:nvPr/>
            </p:nvSpPr>
            <p:spPr>
              <a:xfrm>
                <a:off x="9646123" y="2977407"/>
                <a:ext cx="268942" cy="2429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2">
                <a:extLst>
                  <a:ext uri="{FF2B5EF4-FFF2-40B4-BE49-F238E27FC236}">
                    <a16:creationId xmlns:a16="http://schemas.microsoft.com/office/drawing/2014/main" id="{A2C9E419-C4C2-424A-9924-784F26375D96}"/>
                  </a:ext>
                </a:extLst>
              </p:cNvPr>
              <p:cNvCxnSpPr>
                <a:cxnSpLocks/>
              </p:cNvCxnSpPr>
              <p:nvPr/>
            </p:nvCxnSpPr>
            <p:spPr>
              <a:xfrm flipH="1">
                <a:off x="7920318" y="3087877"/>
                <a:ext cx="1724990" cy="4941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
                <a:extLst>
                  <a:ext uri="{FF2B5EF4-FFF2-40B4-BE49-F238E27FC236}">
                    <a16:creationId xmlns:a16="http://schemas.microsoft.com/office/drawing/2014/main" id="{8DBD1FB8-FFE8-F354-AF5C-0A8B45A4BAE1}"/>
                  </a:ext>
                </a:extLst>
              </p:cNvPr>
              <p:cNvCxnSpPr>
                <a:cxnSpLocks/>
              </p:cNvCxnSpPr>
              <p:nvPr/>
            </p:nvCxnSpPr>
            <p:spPr>
              <a:xfrm flipH="1" flipV="1">
                <a:off x="9915065" y="3250885"/>
                <a:ext cx="143335" cy="3153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10">
                <a:extLst>
                  <a:ext uri="{FF2B5EF4-FFF2-40B4-BE49-F238E27FC236}">
                    <a16:creationId xmlns:a16="http://schemas.microsoft.com/office/drawing/2014/main" id="{CC7E1FB1-C69B-E080-8B32-3A24212CA376}"/>
                  </a:ext>
                </a:extLst>
              </p:cNvPr>
              <p:cNvSpPr/>
              <p:nvPr/>
            </p:nvSpPr>
            <p:spPr>
              <a:xfrm>
                <a:off x="821015" y="2980301"/>
                <a:ext cx="268943"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7F3DA499-9169-AE6A-515B-D39D49AF215C}"/>
                  </a:ext>
                </a:extLst>
              </p:cNvPr>
              <p:cNvSpPr txBox="1"/>
              <p:nvPr/>
            </p:nvSpPr>
            <p:spPr>
              <a:xfrm>
                <a:off x="3345406" y="2164356"/>
                <a:ext cx="5501187" cy="369332"/>
              </a:xfrm>
              <a:prstGeom prst="rect">
                <a:avLst/>
              </a:prstGeom>
              <a:solidFill>
                <a:schemeClr val="accent4">
                  <a:lumMod val="20000"/>
                  <a:lumOff val="80000"/>
                </a:schemeClr>
              </a:solidFill>
            </p:spPr>
            <p:txBody>
              <a:bodyPr wrap="square" rtlCol="0">
                <a:spAutoFit/>
              </a:bodyPr>
              <a:lstStyle/>
              <a:p>
                <a:r>
                  <a:rPr lang="lt-LT"/>
                  <a:t>Dokumento statusas iš „</a:t>
                </a:r>
                <a:r>
                  <a:rPr lang="lt-LT" b="1"/>
                  <a:t>Projektas</a:t>
                </a:r>
                <a:r>
                  <a:rPr lang="lt-LT"/>
                  <a:t>“ pasikeitė į „</a:t>
                </a:r>
                <a:r>
                  <a:rPr lang="lt-LT" b="1"/>
                  <a:t>Galutinis</a:t>
                </a:r>
                <a:r>
                  <a:rPr lang="lt-LT"/>
                  <a:t>“.</a:t>
                </a:r>
                <a:endParaRPr lang="en-US"/>
              </a:p>
            </p:txBody>
          </p:sp>
          <p:sp>
            <p:nvSpPr>
              <p:cNvPr id="25" name="Rectangle 10">
                <a:extLst>
                  <a:ext uri="{FF2B5EF4-FFF2-40B4-BE49-F238E27FC236}">
                    <a16:creationId xmlns:a16="http://schemas.microsoft.com/office/drawing/2014/main" id="{1AB85193-2613-A289-A28D-6FA5A611B5BE}"/>
                  </a:ext>
                </a:extLst>
              </p:cNvPr>
              <p:cNvSpPr/>
              <p:nvPr/>
            </p:nvSpPr>
            <p:spPr>
              <a:xfrm>
                <a:off x="8050306" y="1757082"/>
                <a:ext cx="717920" cy="2419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
                <a:extLst>
                  <a:ext uri="{FF2B5EF4-FFF2-40B4-BE49-F238E27FC236}">
                    <a16:creationId xmlns:a16="http://schemas.microsoft.com/office/drawing/2014/main" id="{5DCE28BF-DE33-95AE-FDCF-E3EF683260DA}"/>
                  </a:ext>
                </a:extLst>
              </p:cNvPr>
              <p:cNvCxnSpPr>
                <a:cxnSpLocks/>
              </p:cNvCxnSpPr>
              <p:nvPr/>
            </p:nvCxnSpPr>
            <p:spPr>
              <a:xfrm>
                <a:off x="6902824" y="2533688"/>
                <a:ext cx="2034988" cy="53744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Oval 3">
                <a:extLst>
                  <a:ext uri="{FF2B5EF4-FFF2-40B4-BE49-F238E27FC236}">
                    <a16:creationId xmlns:a16="http://schemas.microsoft.com/office/drawing/2014/main" id="{039D9D5D-3A8B-78F9-639A-C826A34F442E}"/>
                  </a:ext>
                </a:extLst>
              </p:cNvPr>
              <p:cNvSpPr/>
              <p:nvPr/>
            </p:nvSpPr>
            <p:spPr>
              <a:xfrm>
                <a:off x="218032" y="28668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1" name="Oval 3">
                <a:extLst>
                  <a:ext uri="{FF2B5EF4-FFF2-40B4-BE49-F238E27FC236}">
                    <a16:creationId xmlns:a16="http://schemas.microsoft.com/office/drawing/2014/main" id="{5D5942DB-06EA-6C4E-09EA-6ECB037D1A7A}"/>
                  </a:ext>
                </a:extLst>
              </p:cNvPr>
              <p:cNvSpPr/>
              <p:nvPr/>
            </p:nvSpPr>
            <p:spPr>
              <a:xfrm>
                <a:off x="7472827" y="16608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grpSp>
      </p:grpSp>
      <p:sp>
        <p:nvSpPr>
          <p:cNvPr id="41" name="TextBox 40">
            <a:extLst>
              <a:ext uri="{FF2B5EF4-FFF2-40B4-BE49-F238E27FC236}">
                <a16:creationId xmlns:a16="http://schemas.microsoft.com/office/drawing/2014/main" id="{F4E646F2-68B5-D7E7-D680-1AA965E030A0}"/>
              </a:ext>
            </a:extLst>
          </p:cNvPr>
          <p:cNvSpPr txBox="1"/>
          <p:nvPr/>
        </p:nvSpPr>
        <p:spPr>
          <a:xfrm>
            <a:off x="8599394" y="3566262"/>
            <a:ext cx="3307977" cy="2031325"/>
          </a:xfrm>
          <a:prstGeom prst="rect">
            <a:avLst/>
          </a:prstGeom>
          <a:solidFill>
            <a:schemeClr val="accent4">
              <a:lumMod val="20000"/>
              <a:lumOff val="80000"/>
            </a:schemeClr>
          </a:solidFill>
        </p:spPr>
        <p:txBody>
          <a:bodyPr wrap="square" rtlCol="0">
            <a:spAutoFit/>
          </a:bodyPr>
          <a:lstStyle/>
          <a:p>
            <a:r>
              <a:rPr lang="lt-LT"/>
              <a:t>Įkeltų dokumentų visas versijas ir pakeitimų aprašymus pirkimo vykdytojas gali matyti skiltyje „Dokumentų versijos“. Tiekėjams matomas tik dokumentas, kurio statusas „Galutinis“ ir pakeitimų aprašymas skiltyje „Pakeitimai“. </a:t>
            </a:r>
            <a:endParaRPr lang="en-US"/>
          </a:p>
        </p:txBody>
      </p:sp>
      <p:grpSp>
        <p:nvGrpSpPr>
          <p:cNvPr id="44" name="Grupė 43">
            <a:extLst>
              <a:ext uri="{FF2B5EF4-FFF2-40B4-BE49-F238E27FC236}">
                <a16:creationId xmlns:a16="http://schemas.microsoft.com/office/drawing/2014/main" id="{9D67887C-128E-FC52-7FAE-E5487AB82B8A}"/>
              </a:ext>
            </a:extLst>
          </p:cNvPr>
          <p:cNvGrpSpPr/>
          <p:nvPr/>
        </p:nvGrpSpPr>
        <p:grpSpPr>
          <a:xfrm>
            <a:off x="3430263" y="3631501"/>
            <a:ext cx="4979003" cy="1264530"/>
            <a:chOff x="3971220" y="3546832"/>
            <a:chExt cx="5809374" cy="1322314"/>
          </a:xfrm>
        </p:grpSpPr>
        <p:pic>
          <p:nvPicPr>
            <p:cNvPr id="40" name="Paveikslėlis 39">
              <a:extLst>
                <a:ext uri="{FF2B5EF4-FFF2-40B4-BE49-F238E27FC236}">
                  <a16:creationId xmlns:a16="http://schemas.microsoft.com/office/drawing/2014/main" id="{4AB59A52-F8CB-16C2-FF83-F5374890F749}"/>
                </a:ext>
              </a:extLst>
            </p:cNvPr>
            <p:cNvPicPr>
              <a:picLocks noChangeAspect="1"/>
            </p:cNvPicPr>
            <p:nvPr/>
          </p:nvPicPr>
          <p:blipFill>
            <a:blip r:embed="rId5"/>
            <a:stretch>
              <a:fillRect/>
            </a:stretch>
          </p:blipFill>
          <p:spPr>
            <a:xfrm>
              <a:off x="3971220" y="3563618"/>
              <a:ext cx="5809374" cy="1305528"/>
            </a:xfrm>
            <a:prstGeom prst="rect">
              <a:avLst/>
            </a:prstGeom>
          </p:spPr>
        </p:pic>
        <p:sp>
          <p:nvSpPr>
            <p:cNvPr id="43" name="Rectangle 10">
              <a:extLst>
                <a:ext uri="{FF2B5EF4-FFF2-40B4-BE49-F238E27FC236}">
                  <a16:creationId xmlns:a16="http://schemas.microsoft.com/office/drawing/2014/main" id="{D8F5A095-EF77-FC9C-C493-0A4127141904}"/>
                </a:ext>
              </a:extLst>
            </p:cNvPr>
            <p:cNvSpPr/>
            <p:nvPr/>
          </p:nvSpPr>
          <p:spPr>
            <a:xfrm>
              <a:off x="3971220" y="3546832"/>
              <a:ext cx="5809374" cy="13223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 name="Grupė 64">
            <a:extLst>
              <a:ext uri="{FF2B5EF4-FFF2-40B4-BE49-F238E27FC236}">
                <a16:creationId xmlns:a16="http://schemas.microsoft.com/office/drawing/2014/main" id="{BF05781E-E321-3179-4D4F-EE47A054DCA0}"/>
              </a:ext>
            </a:extLst>
          </p:cNvPr>
          <p:cNvGrpSpPr/>
          <p:nvPr/>
        </p:nvGrpSpPr>
        <p:grpSpPr>
          <a:xfrm>
            <a:off x="284629" y="3607757"/>
            <a:ext cx="5210735" cy="2965830"/>
            <a:chOff x="284629" y="3607757"/>
            <a:chExt cx="5210735" cy="2965830"/>
          </a:xfrm>
        </p:grpSpPr>
        <p:pic>
          <p:nvPicPr>
            <p:cNvPr id="48" name="Paveikslėlis 47">
              <a:extLst>
                <a:ext uri="{FF2B5EF4-FFF2-40B4-BE49-F238E27FC236}">
                  <a16:creationId xmlns:a16="http://schemas.microsoft.com/office/drawing/2014/main" id="{4D90C164-C574-3E6F-0B7A-6294E7385814}"/>
                </a:ext>
              </a:extLst>
            </p:cNvPr>
            <p:cNvPicPr>
              <a:picLocks noChangeAspect="1"/>
            </p:cNvPicPr>
            <p:nvPr/>
          </p:nvPicPr>
          <p:blipFill>
            <a:blip r:embed="rId6"/>
            <a:stretch>
              <a:fillRect/>
            </a:stretch>
          </p:blipFill>
          <p:spPr>
            <a:xfrm>
              <a:off x="672031" y="5037041"/>
              <a:ext cx="4823333" cy="1536546"/>
            </a:xfrm>
            <a:prstGeom prst="rect">
              <a:avLst/>
            </a:prstGeom>
          </p:spPr>
        </p:pic>
        <p:sp>
          <p:nvSpPr>
            <p:cNvPr id="49" name="TextBox 48">
              <a:extLst>
                <a:ext uri="{FF2B5EF4-FFF2-40B4-BE49-F238E27FC236}">
                  <a16:creationId xmlns:a16="http://schemas.microsoft.com/office/drawing/2014/main" id="{F9ED9016-2671-4618-BE4B-0D152EDD61EF}"/>
                </a:ext>
              </a:extLst>
            </p:cNvPr>
            <p:cNvSpPr txBox="1"/>
            <p:nvPr/>
          </p:nvSpPr>
          <p:spPr>
            <a:xfrm>
              <a:off x="428365" y="3607757"/>
              <a:ext cx="2885058" cy="1200329"/>
            </a:xfrm>
            <a:prstGeom prst="rect">
              <a:avLst/>
            </a:prstGeom>
            <a:solidFill>
              <a:schemeClr val="accent4">
                <a:lumMod val="20000"/>
                <a:lumOff val="80000"/>
              </a:schemeClr>
            </a:solidFill>
          </p:spPr>
          <p:txBody>
            <a:bodyPr wrap="square" rtlCol="0">
              <a:spAutoFit/>
            </a:bodyPr>
            <a:lstStyle/>
            <a:p>
              <a:r>
                <a:rPr lang="lt-LT"/>
                <a:t>Pasirinkus funkciją „Peržiūrėti“ (2), matoma paskutinės dokumento versijos informacija (3).</a:t>
              </a:r>
              <a:endParaRPr lang="en-US"/>
            </a:p>
          </p:txBody>
        </p:sp>
        <p:sp>
          <p:nvSpPr>
            <p:cNvPr id="50" name="Oval 3">
              <a:extLst>
                <a:ext uri="{FF2B5EF4-FFF2-40B4-BE49-F238E27FC236}">
                  <a16:creationId xmlns:a16="http://schemas.microsoft.com/office/drawing/2014/main" id="{E2AA710D-EF28-10FD-82A0-C10BF76269F8}"/>
                </a:ext>
              </a:extLst>
            </p:cNvPr>
            <p:cNvSpPr/>
            <p:nvPr/>
          </p:nvSpPr>
          <p:spPr>
            <a:xfrm>
              <a:off x="284629" y="51951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cxnSp>
          <p:nvCxnSpPr>
            <p:cNvPr id="53" name="Straight Arrow Connector 2">
              <a:extLst>
                <a:ext uri="{FF2B5EF4-FFF2-40B4-BE49-F238E27FC236}">
                  <a16:creationId xmlns:a16="http://schemas.microsoft.com/office/drawing/2014/main" id="{0C665D43-14CA-FD49-267F-2A034159042F}"/>
                </a:ext>
              </a:extLst>
            </p:cNvPr>
            <p:cNvCxnSpPr>
              <a:cxnSpLocks/>
            </p:cNvCxnSpPr>
            <p:nvPr/>
          </p:nvCxnSpPr>
          <p:spPr>
            <a:xfrm>
              <a:off x="2007283" y="4817309"/>
              <a:ext cx="0" cy="2197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54326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407401" y="317859"/>
            <a:ext cx="9377198" cy="810627"/>
          </a:xfrm>
        </p:spPr>
        <p:txBody>
          <a:bodyPr>
            <a:noAutofit/>
          </a:bodyPr>
          <a:lstStyle/>
          <a:p>
            <a:pPr algn="ctr"/>
            <a:r>
              <a:rPr lang="lt-LT" sz="3600" b="1"/>
              <a:t>Kvietimo suteikti rinkos konsultaciją / techninių specifikacijų projekto paskelbimas</a:t>
            </a:r>
            <a:endParaRPr lang="en-US" sz="3600" b="1"/>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16</a:t>
            </a:fld>
            <a:endParaRPr lang="en-US"/>
          </a:p>
        </p:txBody>
      </p:sp>
      <p:grpSp>
        <p:nvGrpSpPr>
          <p:cNvPr id="24" name="Grupė 23">
            <a:extLst>
              <a:ext uri="{FF2B5EF4-FFF2-40B4-BE49-F238E27FC236}">
                <a16:creationId xmlns:a16="http://schemas.microsoft.com/office/drawing/2014/main" id="{F3A0A438-14A6-31B9-8D81-1CF5D53A6B00}"/>
              </a:ext>
            </a:extLst>
          </p:cNvPr>
          <p:cNvGrpSpPr/>
          <p:nvPr/>
        </p:nvGrpSpPr>
        <p:grpSpPr>
          <a:xfrm>
            <a:off x="903476" y="1622038"/>
            <a:ext cx="10241611" cy="1864308"/>
            <a:chOff x="413510" y="1454820"/>
            <a:chExt cx="11357149" cy="2202008"/>
          </a:xfrm>
        </p:grpSpPr>
        <p:pic>
          <p:nvPicPr>
            <p:cNvPr id="4" name="Paveikslėlis 3">
              <a:extLst>
                <a:ext uri="{FF2B5EF4-FFF2-40B4-BE49-F238E27FC236}">
                  <a16:creationId xmlns:a16="http://schemas.microsoft.com/office/drawing/2014/main" id="{8F02F671-3A0C-6CDB-1CC2-3E29DE2D92FA}"/>
                </a:ext>
              </a:extLst>
            </p:cNvPr>
            <p:cNvPicPr>
              <a:picLocks noChangeAspect="1"/>
            </p:cNvPicPr>
            <p:nvPr/>
          </p:nvPicPr>
          <p:blipFill>
            <a:blip r:embed="rId4"/>
            <a:stretch>
              <a:fillRect/>
            </a:stretch>
          </p:blipFill>
          <p:spPr>
            <a:xfrm>
              <a:off x="930455" y="1454820"/>
              <a:ext cx="10840204" cy="2202008"/>
            </a:xfrm>
            <a:prstGeom prst="rect">
              <a:avLst/>
            </a:prstGeom>
          </p:spPr>
        </p:pic>
        <p:sp>
          <p:nvSpPr>
            <p:cNvPr id="15" name="Oval 3">
              <a:extLst>
                <a:ext uri="{FF2B5EF4-FFF2-40B4-BE49-F238E27FC236}">
                  <a16:creationId xmlns:a16="http://schemas.microsoft.com/office/drawing/2014/main" id="{8DED73F9-1D61-6086-EC6B-843DA4ABABD8}"/>
                </a:ext>
              </a:extLst>
            </p:cNvPr>
            <p:cNvSpPr/>
            <p:nvPr/>
          </p:nvSpPr>
          <p:spPr>
            <a:xfrm>
              <a:off x="10542283" y="20901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7" name="Rectangle 10">
              <a:extLst>
                <a:ext uri="{FF2B5EF4-FFF2-40B4-BE49-F238E27FC236}">
                  <a16:creationId xmlns:a16="http://schemas.microsoft.com/office/drawing/2014/main" id="{40D4EE63-F192-1BB6-85DA-66A8F34025C0}"/>
                </a:ext>
              </a:extLst>
            </p:cNvPr>
            <p:cNvSpPr/>
            <p:nvPr/>
          </p:nvSpPr>
          <p:spPr>
            <a:xfrm>
              <a:off x="995082" y="3119718"/>
              <a:ext cx="224118"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0">
              <a:extLst>
                <a:ext uri="{FF2B5EF4-FFF2-40B4-BE49-F238E27FC236}">
                  <a16:creationId xmlns:a16="http://schemas.microsoft.com/office/drawing/2014/main" id="{8FE5D938-0F45-5296-6934-E186F76E9026}"/>
                </a:ext>
              </a:extLst>
            </p:cNvPr>
            <p:cNvSpPr/>
            <p:nvPr/>
          </p:nvSpPr>
          <p:spPr>
            <a:xfrm>
              <a:off x="11098306" y="1834574"/>
              <a:ext cx="672353" cy="2971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3">
              <a:extLst>
                <a:ext uri="{FF2B5EF4-FFF2-40B4-BE49-F238E27FC236}">
                  <a16:creationId xmlns:a16="http://schemas.microsoft.com/office/drawing/2014/main" id="{3B3A2D66-3EE7-4709-970C-D776ED28CA7A}"/>
                </a:ext>
              </a:extLst>
            </p:cNvPr>
            <p:cNvSpPr/>
            <p:nvPr/>
          </p:nvSpPr>
          <p:spPr>
            <a:xfrm>
              <a:off x="413510" y="30352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grpSp>
      <p:sp>
        <p:nvSpPr>
          <p:cNvPr id="26" name="TextBox 25">
            <a:extLst>
              <a:ext uri="{FF2B5EF4-FFF2-40B4-BE49-F238E27FC236}">
                <a16:creationId xmlns:a16="http://schemas.microsoft.com/office/drawing/2014/main" id="{7B2BB3F5-83F2-E313-8848-BBCF5702A7B3}"/>
              </a:ext>
            </a:extLst>
          </p:cNvPr>
          <p:cNvSpPr txBox="1"/>
          <p:nvPr/>
        </p:nvSpPr>
        <p:spPr>
          <a:xfrm>
            <a:off x="1369645" y="1206647"/>
            <a:ext cx="6120863" cy="369332"/>
          </a:xfrm>
          <a:prstGeom prst="rect">
            <a:avLst/>
          </a:prstGeom>
          <a:solidFill>
            <a:schemeClr val="accent4">
              <a:lumMod val="20000"/>
              <a:lumOff val="80000"/>
            </a:schemeClr>
          </a:solidFill>
        </p:spPr>
        <p:txBody>
          <a:bodyPr wrap="square">
            <a:spAutoFit/>
          </a:bodyPr>
          <a:lstStyle/>
          <a:p>
            <a:r>
              <a:rPr lang="lt-LT"/>
              <a:t>Dokumento, kurio statusas „Galutinis“, atsiėmimas:</a:t>
            </a:r>
            <a:endParaRPr lang="en-US"/>
          </a:p>
        </p:txBody>
      </p:sp>
      <p:grpSp>
        <p:nvGrpSpPr>
          <p:cNvPr id="46" name="Grupė 45">
            <a:extLst>
              <a:ext uri="{FF2B5EF4-FFF2-40B4-BE49-F238E27FC236}">
                <a16:creationId xmlns:a16="http://schemas.microsoft.com/office/drawing/2014/main" id="{F43874B4-7157-1926-B120-935DE0300F3E}"/>
              </a:ext>
            </a:extLst>
          </p:cNvPr>
          <p:cNvGrpSpPr/>
          <p:nvPr/>
        </p:nvGrpSpPr>
        <p:grpSpPr>
          <a:xfrm>
            <a:off x="1369645" y="3575914"/>
            <a:ext cx="2626052" cy="828514"/>
            <a:chOff x="7030005" y="3539635"/>
            <a:chExt cx="2626052" cy="828514"/>
          </a:xfrm>
        </p:grpSpPr>
        <p:pic>
          <p:nvPicPr>
            <p:cNvPr id="30" name="Paveikslėlis 29">
              <a:extLst>
                <a:ext uri="{FF2B5EF4-FFF2-40B4-BE49-F238E27FC236}">
                  <a16:creationId xmlns:a16="http://schemas.microsoft.com/office/drawing/2014/main" id="{141F661E-E048-7992-3086-B3A6D06F62DC}"/>
                </a:ext>
              </a:extLst>
            </p:cNvPr>
            <p:cNvPicPr>
              <a:picLocks noChangeAspect="1"/>
            </p:cNvPicPr>
            <p:nvPr/>
          </p:nvPicPr>
          <p:blipFill>
            <a:blip r:embed="rId5"/>
            <a:stretch>
              <a:fillRect/>
            </a:stretch>
          </p:blipFill>
          <p:spPr>
            <a:xfrm>
              <a:off x="7030005" y="3539635"/>
              <a:ext cx="2626052" cy="828514"/>
            </a:xfrm>
            <a:prstGeom prst="rect">
              <a:avLst/>
            </a:prstGeom>
          </p:spPr>
        </p:pic>
        <p:sp>
          <p:nvSpPr>
            <p:cNvPr id="36" name="Oval 3">
              <a:extLst>
                <a:ext uri="{FF2B5EF4-FFF2-40B4-BE49-F238E27FC236}">
                  <a16:creationId xmlns:a16="http://schemas.microsoft.com/office/drawing/2014/main" id="{739C315A-7D82-E57B-BF32-66F094FFC69F}"/>
                </a:ext>
              </a:extLst>
            </p:cNvPr>
            <p:cNvSpPr/>
            <p:nvPr/>
          </p:nvSpPr>
          <p:spPr>
            <a:xfrm>
              <a:off x="8067301" y="3996532"/>
              <a:ext cx="437030" cy="32515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37" name="Rectangle 10">
              <a:extLst>
                <a:ext uri="{FF2B5EF4-FFF2-40B4-BE49-F238E27FC236}">
                  <a16:creationId xmlns:a16="http://schemas.microsoft.com/office/drawing/2014/main" id="{2F179F5B-671D-5DB5-8FDE-873DD2294F1E}"/>
                </a:ext>
              </a:extLst>
            </p:cNvPr>
            <p:cNvSpPr/>
            <p:nvPr/>
          </p:nvSpPr>
          <p:spPr>
            <a:xfrm>
              <a:off x="8610600" y="4005501"/>
              <a:ext cx="508464" cy="28836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 name="Grupė 57">
            <a:extLst>
              <a:ext uri="{FF2B5EF4-FFF2-40B4-BE49-F238E27FC236}">
                <a16:creationId xmlns:a16="http://schemas.microsoft.com/office/drawing/2014/main" id="{17486792-FC43-84D7-7643-70D2B945CFCD}"/>
              </a:ext>
            </a:extLst>
          </p:cNvPr>
          <p:cNvGrpSpPr/>
          <p:nvPr/>
        </p:nvGrpSpPr>
        <p:grpSpPr>
          <a:xfrm>
            <a:off x="4180448" y="3541275"/>
            <a:ext cx="5227300" cy="923330"/>
            <a:chOff x="4260392" y="3483655"/>
            <a:chExt cx="5227300" cy="923330"/>
          </a:xfrm>
        </p:grpSpPr>
        <p:pic>
          <p:nvPicPr>
            <p:cNvPr id="35" name="Paveikslėlis 34">
              <a:extLst>
                <a:ext uri="{FF2B5EF4-FFF2-40B4-BE49-F238E27FC236}">
                  <a16:creationId xmlns:a16="http://schemas.microsoft.com/office/drawing/2014/main" id="{E37F2599-D787-434E-E802-276CF6039A1A}"/>
                </a:ext>
              </a:extLst>
            </p:cNvPr>
            <p:cNvPicPr>
              <a:picLocks noChangeAspect="1"/>
            </p:cNvPicPr>
            <p:nvPr/>
          </p:nvPicPr>
          <p:blipFill>
            <a:blip r:embed="rId6"/>
            <a:stretch>
              <a:fillRect/>
            </a:stretch>
          </p:blipFill>
          <p:spPr>
            <a:xfrm>
              <a:off x="4260392" y="3493256"/>
              <a:ext cx="2840893" cy="906819"/>
            </a:xfrm>
            <a:prstGeom prst="rect">
              <a:avLst/>
            </a:prstGeom>
          </p:spPr>
        </p:pic>
        <p:cxnSp>
          <p:nvCxnSpPr>
            <p:cNvPr id="39" name="Straight Arrow Connector 2">
              <a:extLst>
                <a:ext uri="{FF2B5EF4-FFF2-40B4-BE49-F238E27FC236}">
                  <a16:creationId xmlns:a16="http://schemas.microsoft.com/office/drawing/2014/main" id="{AF6EC3FC-DE33-1B8A-5F53-DA7BA29F4302}"/>
                </a:ext>
              </a:extLst>
            </p:cNvPr>
            <p:cNvCxnSpPr>
              <a:cxnSpLocks/>
              <a:stCxn id="42" idx="1"/>
            </p:cNvCxnSpPr>
            <p:nvPr/>
          </p:nvCxnSpPr>
          <p:spPr>
            <a:xfrm flipH="1">
              <a:off x="6660647" y="3945320"/>
              <a:ext cx="644309" cy="1211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D038305A-E6A8-FBF5-09F6-DFC6B2419BAE}"/>
                </a:ext>
              </a:extLst>
            </p:cNvPr>
            <p:cNvSpPr txBox="1"/>
            <p:nvPr/>
          </p:nvSpPr>
          <p:spPr>
            <a:xfrm>
              <a:off x="7304956" y="3483655"/>
              <a:ext cx="2182736" cy="923330"/>
            </a:xfrm>
            <a:prstGeom prst="rect">
              <a:avLst/>
            </a:prstGeom>
            <a:solidFill>
              <a:schemeClr val="accent4">
                <a:lumMod val="20000"/>
                <a:lumOff val="80000"/>
              </a:schemeClr>
            </a:solidFill>
          </p:spPr>
          <p:txBody>
            <a:bodyPr wrap="square">
              <a:spAutoFit/>
            </a:bodyPr>
            <a:lstStyle/>
            <a:p>
              <a:r>
                <a:rPr lang="lt-LT"/>
                <a:t>Pranešimas, kad dokumentas sėkmingai atsiimtas.</a:t>
              </a:r>
              <a:endParaRPr lang="en-US">
                <a:solidFill>
                  <a:srgbClr val="FF0000"/>
                </a:solidFill>
              </a:endParaRPr>
            </a:p>
          </p:txBody>
        </p:sp>
        <p:sp>
          <p:nvSpPr>
            <p:cNvPr id="45" name="Rectangle 10">
              <a:extLst>
                <a:ext uri="{FF2B5EF4-FFF2-40B4-BE49-F238E27FC236}">
                  <a16:creationId xmlns:a16="http://schemas.microsoft.com/office/drawing/2014/main" id="{799BB09E-8CEA-5CCE-A3C2-79949EA18754}"/>
                </a:ext>
              </a:extLst>
            </p:cNvPr>
            <p:cNvSpPr/>
            <p:nvPr/>
          </p:nvSpPr>
          <p:spPr>
            <a:xfrm>
              <a:off x="4342557" y="3966864"/>
              <a:ext cx="2300290" cy="2667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 name="Grupė 58">
            <a:extLst>
              <a:ext uri="{FF2B5EF4-FFF2-40B4-BE49-F238E27FC236}">
                <a16:creationId xmlns:a16="http://schemas.microsoft.com/office/drawing/2014/main" id="{894D8954-14F0-E5CE-F6CA-25C982AD468E}"/>
              </a:ext>
            </a:extLst>
          </p:cNvPr>
          <p:cNvGrpSpPr/>
          <p:nvPr/>
        </p:nvGrpSpPr>
        <p:grpSpPr>
          <a:xfrm>
            <a:off x="1369645" y="3896296"/>
            <a:ext cx="10618333" cy="2571598"/>
            <a:chOff x="1369645" y="3896296"/>
            <a:chExt cx="10618333" cy="2571598"/>
          </a:xfrm>
        </p:grpSpPr>
        <p:pic>
          <p:nvPicPr>
            <p:cNvPr id="33" name="Paveikslėlis 32">
              <a:extLst>
                <a:ext uri="{FF2B5EF4-FFF2-40B4-BE49-F238E27FC236}">
                  <a16:creationId xmlns:a16="http://schemas.microsoft.com/office/drawing/2014/main" id="{D22FFC08-4070-148C-9C5E-62DAB8C9AC03}"/>
                </a:ext>
              </a:extLst>
            </p:cNvPr>
            <p:cNvPicPr>
              <a:picLocks noChangeAspect="1"/>
            </p:cNvPicPr>
            <p:nvPr/>
          </p:nvPicPr>
          <p:blipFill>
            <a:blip r:embed="rId7"/>
            <a:stretch>
              <a:fillRect/>
            </a:stretch>
          </p:blipFill>
          <p:spPr>
            <a:xfrm>
              <a:off x="1369645" y="4547263"/>
              <a:ext cx="9603155" cy="1920631"/>
            </a:xfrm>
            <a:prstGeom prst="rect">
              <a:avLst/>
            </a:prstGeom>
          </p:spPr>
        </p:pic>
        <p:cxnSp>
          <p:nvCxnSpPr>
            <p:cNvPr id="54" name="Straight Arrow Connector 2">
              <a:extLst>
                <a:ext uri="{FF2B5EF4-FFF2-40B4-BE49-F238E27FC236}">
                  <a16:creationId xmlns:a16="http://schemas.microsoft.com/office/drawing/2014/main" id="{3FEF756C-3F24-9604-3A49-C5788E2F9940}"/>
                </a:ext>
              </a:extLst>
            </p:cNvPr>
            <p:cNvCxnSpPr>
              <a:cxnSpLocks/>
            </p:cNvCxnSpPr>
            <p:nvPr/>
          </p:nvCxnSpPr>
          <p:spPr>
            <a:xfrm flipH="1">
              <a:off x="9144000" y="4816935"/>
              <a:ext cx="1369918" cy="11736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5AE03D3F-0271-9EBA-D7A2-053B6B35AED9}"/>
                </a:ext>
              </a:extLst>
            </p:cNvPr>
            <p:cNvSpPr txBox="1"/>
            <p:nvPr/>
          </p:nvSpPr>
          <p:spPr>
            <a:xfrm>
              <a:off x="9592499" y="3896296"/>
              <a:ext cx="2395479" cy="923330"/>
            </a:xfrm>
            <a:prstGeom prst="rect">
              <a:avLst/>
            </a:prstGeom>
            <a:solidFill>
              <a:schemeClr val="accent4">
                <a:lumMod val="20000"/>
                <a:lumOff val="80000"/>
              </a:schemeClr>
            </a:solidFill>
          </p:spPr>
          <p:txBody>
            <a:bodyPr wrap="square" rtlCol="0">
              <a:spAutoFit/>
            </a:bodyPr>
            <a:lstStyle/>
            <a:p>
              <a:r>
                <a:rPr lang="lt-LT" sz="1800"/>
                <a:t>Dokumento statusas iš „</a:t>
              </a:r>
              <a:r>
                <a:rPr lang="lt-LT" sz="1800" b="1"/>
                <a:t>Galutinis</a:t>
              </a:r>
              <a:r>
                <a:rPr lang="lt-LT" sz="1800"/>
                <a:t>“, pasikeitė į „</a:t>
              </a:r>
              <a:r>
                <a:rPr lang="lt-LT" sz="1800" b="1"/>
                <a:t>Atšaukiama</a:t>
              </a:r>
              <a:r>
                <a:rPr lang="lt-LT" sz="1800"/>
                <a:t>“. </a:t>
              </a:r>
              <a:endParaRPr lang="en-US"/>
            </a:p>
          </p:txBody>
        </p:sp>
        <p:sp>
          <p:nvSpPr>
            <p:cNvPr id="56" name="Rectangle 10">
              <a:extLst>
                <a:ext uri="{FF2B5EF4-FFF2-40B4-BE49-F238E27FC236}">
                  <a16:creationId xmlns:a16="http://schemas.microsoft.com/office/drawing/2014/main" id="{6710EECB-B49E-1C9A-CFDF-541E1C28CB62}"/>
                </a:ext>
              </a:extLst>
            </p:cNvPr>
            <p:cNvSpPr/>
            <p:nvPr/>
          </p:nvSpPr>
          <p:spPr>
            <a:xfrm>
              <a:off x="8649006" y="6007334"/>
              <a:ext cx="600636" cy="2258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464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407401" y="317859"/>
            <a:ext cx="9377198" cy="810627"/>
          </a:xfrm>
        </p:spPr>
        <p:txBody>
          <a:bodyPr>
            <a:noAutofit/>
          </a:bodyPr>
          <a:lstStyle/>
          <a:p>
            <a:pPr algn="ctr"/>
            <a:r>
              <a:rPr lang="lt-LT" sz="3600" b="1"/>
              <a:t>Kvietimo suteikti rinkos konsultaciją / techninių specifikacijų projekto paskelbimas</a:t>
            </a:r>
            <a:endParaRPr lang="en-US" sz="3600" b="1"/>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17</a:t>
            </a:fld>
            <a:endParaRPr lang="en-US"/>
          </a:p>
        </p:txBody>
      </p:sp>
      <p:sp>
        <p:nvSpPr>
          <p:cNvPr id="3" name="TextBox 2">
            <a:extLst>
              <a:ext uri="{FF2B5EF4-FFF2-40B4-BE49-F238E27FC236}">
                <a16:creationId xmlns:a16="http://schemas.microsoft.com/office/drawing/2014/main" id="{1891967B-564C-E4BF-D4E0-15037C6CB976}"/>
              </a:ext>
            </a:extLst>
          </p:cNvPr>
          <p:cNvSpPr txBox="1"/>
          <p:nvPr/>
        </p:nvSpPr>
        <p:spPr>
          <a:xfrm>
            <a:off x="1225738" y="1351441"/>
            <a:ext cx="9952588" cy="369332"/>
          </a:xfrm>
          <a:prstGeom prst="rect">
            <a:avLst/>
          </a:prstGeom>
          <a:solidFill>
            <a:schemeClr val="accent4">
              <a:lumMod val="20000"/>
              <a:lumOff val="80000"/>
            </a:schemeClr>
          </a:solidFill>
        </p:spPr>
        <p:txBody>
          <a:bodyPr wrap="square">
            <a:spAutoFit/>
          </a:bodyPr>
          <a:lstStyle/>
          <a:p>
            <a:r>
              <a:rPr lang="lt-LT"/>
              <a:t>Sukėlus visus reikiamus dokumentus, spaudžiama (1) ir (2) </a:t>
            </a:r>
            <a:r>
              <a:rPr lang="lt-LT" b="1"/>
              <a:t>arba</a:t>
            </a:r>
            <a:r>
              <a:rPr lang="lt-LT"/>
              <a:t> (3) ir (4).</a:t>
            </a:r>
            <a:endParaRPr lang="en-US"/>
          </a:p>
        </p:txBody>
      </p:sp>
      <p:grpSp>
        <p:nvGrpSpPr>
          <p:cNvPr id="22" name="Grupė 21">
            <a:extLst>
              <a:ext uri="{FF2B5EF4-FFF2-40B4-BE49-F238E27FC236}">
                <a16:creationId xmlns:a16="http://schemas.microsoft.com/office/drawing/2014/main" id="{C17CDB6E-C88C-789E-2EBD-CB18FAB91010}"/>
              </a:ext>
            </a:extLst>
          </p:cNvPr>
          <p:cNvGrpSpPr/>
          <p:nvPr/>
        </p:nvGrpSpPr>
        <p:grpSpPr>
          <a:xfrm>
            <a:off x="774278" y="1778469"/>
            <a:ext cx="10447982" cy="2567355"/>
            <a:chOff x="255877" y="1854905"/>
            <a:chExt cx="11478922" cy="2963362"/>
          </a:xfrm>
        </p:grpSpPr>
        <p:pic>
          <p:nvPicPr>
            <p:cNvPr id="6" name="Paveikslėlis 5">
              <a:extLst>
                <a:ext uri="{FF2B5EF4-FFF2-40B4-BE49-F238E27FC236}">
                  <a16:creationId xmlns:a16="http://schemas.microsoft.com/office/drawing/2014/main" id="{43E5B73E-63FE-CA14-B25C-462E251113F1}"/>
                </a:ext>
              </a:extLst>
            </p:cNvPr>
            <p:cNvPicPr>
              <a:picLocks noChangeAspect="1"/>
            </p:cNvPicPr>
            <p:nvPr/>
          </p:nvPicPr>
          <p:blipFill>
            <a:blip r:embed="rId4"/>
            <a:srcRect b="12630"/>
            <a:stretch/>
          </p:blipFill>
          <p:spPr>
            <a:xfrm>
              <a:off x="741772" y="1873283"/>
              <a:ext cx="10954870" cy="2944984"/>
            </a:xfrm>
            <a:prstGeom prst="rect">
              <a:avLst/>
            </a:prstGeom>
          </p:spPr>
        </p:pic>
        <p:sp>
          <p:nvSpPr>
            <p:cNvPr id="9" name="Rectangle 10">
              <a:extLst>
                <a:ext uri="{FF2B5EF4-FFF2-40B4-BE49-F238E27FC236}">
                  <a16:creationId xmlns:a16="http://schemas.microsoft.com/office/drawing/2014/main" id="{C6319589-6CB0-C9B6-A37E-CB160FA58657}"/>
                </a:ext>
              </a:extLst>
            </p:cNvPr>
            <p:cNvSpPr/>
            <p:nvPr/>
          </p:nvSpPr>
          <p:spPr>
            <a:xfrm>
              <a:off x="11410070" y="2728335"/>
              <a:ext cx="251010" cy="2667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8DB0967-3A06-C5F5-56D5-A55467DA3160}"/>
                </a:ext>
              </a:extLst>
            </p:cNvPr>
            <p:cNvSpPr/>
            <p:nvPr/>
          </p:nvSpPr>
          <p:spPr>
            <a:xfrm>
              <a:off x="10249580" y="2985696"/>
              <a:ext cx="1111625" cy="22167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02E55220-786D-EB10-2621-7ACB1EDE5F82}"/>
                </a:ext>
              </a:extLst>
            </p:cNvPr>
            <p:cNvSpPr/>
            <p:nvPr/>
          </p:nvSpPr>
          <p:spPr>
            <a:xfrm>
              <a:off x="9695628" y="2933960"/>
              <a:ext cx="437030" cy="32515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3" name="Oval 3">
              <a:extLst>
                <a:ext uri="{FF2B5EF4-FFF2-40B4-BE49-F238E27FC236}">
                  <a16:creationId xmlns:a16="http://schemas.microsoft.com/office/drawing/2014/main" id="{D45E7EDE-AD38-D4D2-C65F-F133321EBEC7}"/>
                </a:ext>
              </a:extLst>
            </p:cNvPr>
            <p:cNvSpPr/>
            <p:nvPr/>
          </p:nvSpPr>
          <p:spPr>
            <a:xfrm>
              <a:off x="11297769" y="2331950"/>
              <a:ext cx="437030" cy="32515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14" name="Oval 3">
              <a:extLst>
                <a:ext uri="{FF2B5EF4-FFF2-40B4-BE49-F238E27FC236}">
                  <a16:creationId xmlns:a16="http://schemas.microsoft.com/office/drawing/2014/main" id="{9AFAE513-480C-8685-5E50-6809DC442253}"/>
                </a:ext>
              </a:extLst>
            </p:cNvPr>
            <p:cNvSpPr/>
            <p:nvPr/>
          </p:nvSpPr>
          <p:spPr>
            <a:xfrm>
              <a:off x="255877" y="1854905"/>
              <a:ext cx="437030" cy="325150"/>
            </a:xfrm>
            <a:prstGeom prst="ellipse">
              <a:avLst/>
            </a:prstGeom>
            <a:solidFill>
              <a:schemeClr val="accent6">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16" name="Rectangle 10">
              <a:extLst>
                <a:ext uri="{FF2B5EF4-FFF2-40B4-BE49-F238E27FC236}">
                  <a16:creationId xmlns:a16="http://schemas.microsoft.com/office/drawing/2014/main" id="{9C05A380-124A-131B-5C9D-BC59FE3C79FD}"/>
                </a:ext>
              </a:extLst>
            </p:cNvPr>
            <p:cNvSpPr/>
            <p:nvPr/>
          </p:nvSpPr>
          <p:spPr>
            <a:xfrm>
              <a:off x="761997" y="1864767"/>
              <a:ext cx="295837" cy="2667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Paveikslėlis 20">
            <a:extLst>
              <a:ext uri="{FF2B5EF4-FFF2-40B4-BE49-F238E27FC236}">
                <a16:creationId xmlns:a16="http://schemas.microsoft.com/office/drawing/2014/main" id="{BBBD649F-0D3D-8A35-CD95-2285849566AF}"/>
              </a:ext>
            </a:extLst>
          </p:cNvPr>
          <p:cNvPicPr>
            <a:picLocks noChangeAspect="1"/>
          </p:cNvPicPr>
          <p:nvPr/>
        </p:nvPicPr>
        <p:blipFill>
          <a:blip r:embed="rId5"/>
          <a:stretch>
            <a:fillRect/>
          </a:stretch>
        </p:blipFill>
        <p:spPr>
          <a:xfrm>
            <a:off x="1216534" y="4491776"/>
            <a:ext cx="9970996" cy="1739753"/>
          </a:xfrm>
          <a:prstGeom prst="rect">
            <a:avLst/>
          </a:prstGeom>
        </p:spPr>
      </p:pic>
      <p:sp>
        <p:nvSpPr>
          <p:cNvPr id="23" name="Rectangle 10">
            <a:extLst>
              <a:ext uri="{FF2B5EF4-FFF2-40B4-BE49-F238E27FC236}">
                <a16:creationId xmlns:a16="http://schemas.microsoft.com/office/drawing/2014/main" id="{9D75479A-2FBF-B94E-C440-A126F29F792C}"/>
              </a:ext>
            </a:extLst>
          </p:cNvPr>
          <p:cNvSpPr/>
          <p:nvPr/>
        </p:nvSpPr>
        <p:spPr>
          <a:xfrm>
            <a:off x="3836894" y="5998447"/>
            <a:ext cx="1210235" cy="2162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2DA830FF-4C12-D67A-8937-7086BEAB8B43}"/>
              </a:ext>
            </a:extLst>
          </p:cNvPr>
          <p:cNvSpPr/>
          <p:nvPr/>
        </p:nvSpPr>
        <p:spPr>
          <a:xfrm>
            <a:off x="5151584" y="5942453"/>
            <a:ext cx="397780" cy="281699"/>
          </a:xfrm>
          <a:prstGeom prst="ellipse">
            <a:avLst/>
          </a:prstGeom>
          <a:solidFill>
            <a:schemeClr val="accent6">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Tree>
    <p:extLst>
      <p:ext uri="{BB962C8B-B14F-4D97-AF65-F5344CB8AC3E}">
        <p14:creationId xmlns:p14="http://schemas.microsoft.com/office/powerpoint/2010/main" val="2854527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407401" y="317859"/>
            <a:ext cx="9377198" cy="810627"/>
          </a:xfrm>
        </p:spPr>
        <p:txBody>
          <a:bodyPr>
            <a:noAutofit/>
          </a:bodyPr>
          <a:lstStyle/>
          <a:p>
            <a:pPr algn="ctr"/>
            <a:r>
              <a:rPr lang="lt-LT" sz="3600" b="1"/>
              <a:t>Kvietimo suteikti rinkos konsultaciją / techninių specifikacijų projekto paskelbimas</a:t>
            </a:r>
            <a:endParaRPr lang="en-US" sz="3600" b="1"/>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18</a:t>
            </a:fld>
            <a:endParaRPr lang="en-US"/>
          </a:p>
        </p:txBody>
      </p:sp>
      <p:grpSp>
        <p:nvGrpSpPr>
          <p:cNvPr id="26" name="Grupė 25">
            <a:extLst>
              <a:ext uri="{FF2B5EF4-FFF2-40B4-BE49-F238E27FC236}">
                <a16:creationId xmlns:a16="http://schemas.microsoft.com/office/drawing/2014/main" id="{00C2AFA4-AE49-FE22-0E49-54D77D3FE615}"/>
              </a:ext>
            </a:extLst>
          </p:cNvPr>
          <p:cNvGrpSpPr/>
          <p:nvPr/>
        </p:nvGrpSpPr>
        <p:grpSpPr>
          <a:xfrm>
            <a:off x="1145681" y="3980200"/>
            <a:ext cx="5983796" cy="2154835"/>
            <a:chOff x="717175" y="4695744"/>
            <a:chExt cx="5983796" cy="2154835"/>
          </a:xfrm>
        </p:grpSpPr>
        <p:pic>
          <p:nvPicPr>
            <p:cNvPr id="13" name="Paveikslėlis 12">
              <a:extLst>
                <a:ext uri="{FF2B5EF4-FFF2-40B4-BE49-F238E27FC236}">
                  <a16:creationId xmlns:a16="http://schemas.microsoft.com/office/drawing/2014/main" id="{05DEA702-A60F-5F28-E9DF-D9D4B7691D66}"/>
                </a:ext>
              </a:extLst>
            </p:cNvPr>
            <p:cNvPicPr>
              <a:picLocks noChangeAspect="1"/>
            </p:cNvPicPr>
            <p:nvPr/>
          </p:nvPicPr>
          <p:blipFill>
            <a:blip r:embed="rId4"/>
            <a:stretch>
              <a:fillRect/>
            </a:stretch>
          </p:blipFill>
          <p:spPr>
            <a:xfrm>
              <a:off x="717175" y="4695744"/>
              <a:ext cx="5495365" cy="1443697"/>
            </a:xfrm>
            <a:prstGeom prst="rect">
              <a:avLst/>
            </a:prstGeom>
          </p:spPr>
        </p:pic>
        <p:sp>
          <p:nvSpPr>
            <p:cNvPr id="14" name="TextBox 13">
              <a:extLst>
                <a:ext uri="{FF2B5EF4-FFF2-40B4-BE49-F238E27FC236}">
                  <a16:creationId xmlns:a16="http://schemas.microsoft.com/office/drawing/2014/main" id="{5CA80DF4-60F3-12A6-F6B7-5D25587EF6AD}"/>
                </a:ext>
              </a:extLst>
            </p:cNvPr>
            <p:cNvSpPr txBox="1"/>
            <p:nvPr/>
          </p:nvSpPr>
          <p:spPr>
            <a:xfrm>
              <a:off x="1138518" y="6204248"/>
              <a:ext cx="5562453" cy="646331"/>
            </a:xfrm>
            <a:prstGeom prst="rect">
              <a:avLst/>
            </a:prstGeom>
            <a:solidFill>
              <a:schemeClr val="accent4">
                <a:lumMod val="20000"/>
                <a:lumOff val="80000"/>
              </a:schemeClr>
            </a:solidFill>
          </p:spPr>
          <p:txBody>
            <a:bodyPr wrap="square" rtlCol="0">
              <a:spAutoFit/>
            </a:bodyPr>
            <a:lstStyle/>
            <a:p>
              <a:r>
                <a:rPr lang="lt-LT"/>
                <a:t>Pranešimas, kad kvietimas suteikti rinkos konsultaciją /  techninių specifikacijų projektas sėkmingai paskelbtas.</a:t>
              </a:r>
              <a:endParaRPr lang="en-US"/>
            </a:p>
          </p:txBody>
        </p:sp>
        <p:sp>
          <p:nvSpPr>
            <p:cNvPr id="15" name="Rectangle 10">
              <a:extLst>
                <a:ext uri="{FF2B5EF4-FFF2-40B4-BE49-F238E27FC236}">
                  <a16:creationId xmlns:a16="http://schemas.microsoft.com/office/drawing/2014/main" id="{77000FEF-ABE8-A948-B717-3DE5418069BC}"/>
                </a:ext>
              </a:extLst>
            </p:cNvPr>
            <p:cNvSpPr/>
            <p:nvPr/>
          </p:nvSpPr>
          <p:spPr>
            <a:xfrm flipV="1">
              <a:off x="860611" y="5758831"/>
              <a:ext cx="2250141" cy="25101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2">
              <a:extLst>
                <a:ext uri="{FF2B5EF4-FFF2-40B4-BE49-F238E27FC236}">
                  <a16:creationId xmlns:a16="http://schemas.microsoft.com/office/drawing/2014/main" id="{CBB310E8-5FC3-36A7-FA29-8EA0AD0D51D9}"/>
                </a:ext>
              </a:extLst>
            </p:cNvPr>
            <p:cNvCxnSpPr>
              <a:cxnSpLocks/>
            </p:cNvCxnSpPr>
            <p:nvPr/>
          </p:nvCxnSpPr>
          <p:spPr>
            <a:xfrm flipH="1" flipV="1">
              <a:off x="3110752" y="5975251"/>
              <a:ext cx="354105" cy="2289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5" name="Grupė 24">
            <a:extLst>
              <a:ext uri="{FF2B5EF4-FFF2-40B4-BE49-F238E27FC236}">
                <a16:creationId xmlns:a16="http://schemas.microsoft.com/office/drawing/2014/main" id="{39FA0D88-EED2-88DA-B3DD-90F193A50CD3}"/>
              </a:ext>
            </a:extLst>
          </p:cNvPr>
          <p:cNvGrpSpPr/>
          <p:nvPr/>
        </p:nvGrpSpPr>
        <p:grpSpPr>
          <a:xfrm>
            <a:off x="761999" y="1256044"/>
            <a:ext cx="10954871" cy="2534725"/>
            <a:chOff x="717176" y="2001430"/>
            <a:chExt cx="10954871" cy="2534725"/>
          </a:xfrm>
        </p:grpSpPr>
        <p:pic>
          <p:nvPicPr>
            <p:cNvPr id="4" name="Paveikslėlis 3">
              <a:extLst>
                <a:ext uri="{FF2B5EF4-FFF2-40B4-BE49-F238E27FC236}">
                  <a16:creationId xmlns:a16="http://schemas.microsoft.com/office/drawing/2014/main" id="{E782127D-3EB7-7532-CDC0-E1FB3714323F}"/>
                </a:ext>
              </a:extLst>
            </p:cNvPr>
            <p:cNvPicPr>
              <a:picLocks noChangeAspect="1"/>
            </p:cNvPicPr>
            <p:nvPr/>
          </p:nvPicPr>
          <p:blipFill>
            <a:blip r:embed="rId5"/>
            <a:stretch>
              <a:fillRect/>
            </a:stretch>
          </p:blipFill>
          <p:spPr>
            <a:xfrm>
              <a:off x="717176" y="2001430"/>
              <a:ext cx="10954871" cy="2534725"/>
            </a:xfrm>
            <a:prstGeom prst="rect">
              <a:avLst/>
            </a:prstGeom>
          </p:spPr>
        </p:pic>
        <p:grpSp>
          <p:nvGrpSpPr>
            <p:cNvPr id="24" name="Grupė 23">
              <a:extLst>
                <a:ext uri="{FF2B5EF4-FFF2-40B4-BE49-F238E27FC236}">
                  <a16:creationId xmlns:a16="http://schemas.microsoft.com/office/drawing/2014/main" id="{98ACA6A9-D8F1-D5A6-C5A2-0ED7A79827B5}"/>
                </a:ext>
              </a:extLst>
            </p:cNvPr>
            <p:cNvGrpSpPr/>
            <p:nvPr/>
          </p:nvGrpSpPr>
          <p:grpSpPr>
            <a:xfrm>
              <a:off x="10157012" y="3623747"/>
              <a:ext cx="1398495" cy="648955"/>
              <a:chOff x="10157012" y="3623747"/>
              <a:chExt cx="1398495" cy="648955"/>
            </a:xfrm>
          </p:grpSpPr>
          <p:sp>
            <p:nvSpPr>
              <p:cNvPr id="5" name="Rectangle 10">
                <a:extLst>
                  <a:ext uri="{FF2B5EF4-FFF2-40B4-BE49-F238E27FC236}">
                    <a16:creationId xmlns:a16="http://schemas.microsoft.com/office/drawing/2014/main" id="{DFF5006C-479A-532C-5DD8-647EBFA2CE5D}"/>
                  </a:ext>
                </a:extLst>
              </p:cNvPr>
              <p:cNvSpPr/>
              <p:nvPr/>
            </p:nvSpPr>
            <p:spPr>
              <a:xfrm flipV="1">
                <a:off x="10157012" y="3623747"/>
                <a:ext cx="1398495" cy="217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E8F3AB2C-7051-738A-590E-2BB4C78B6FC8}"/>
                  </a:ext>
                </a:extLst>
              </p:cNvPr>
              <p:cNvSpPr/>
              <p:nvPr/>
            </p:nvSpPr>
            <p:spPr>
              <a:xfrm>
                <a:off x="10607734" y="3888654"/>
                <a:ext cx="497049"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grpSp>
      </p:grpSp>
      <p:grpSp>
        <p:nvGrpSpPr>
          <p:cNvPr id="23" name="Grupė 22">
            <a:extLst>
              <a:ext uri="{FF2B5EF4-FFF2-40B4-BE49-F238E27FC236}">
                <a16:creationId xmlns:a16="http://schemas.microsoft.com/office/drawing/2014/main" id="{A657677A-DD64-67B3-1754-B7D6C922CD9C}"/>
              </a:ext>
            </a:extLst>
          </p:cNvPr>
          <p:cNvGrpSpPr/>
          <p:nvPr/>
        </p:nvGrpSpPr>
        <p:grpSpPr>
          <a:xfrm>
            <a:off x="7774968" y="3965256"/>
            <a:ext cx="3093118" cy="1247407"/>
            <a:chOff x="7185065" y="4635494"/>
            <a:chExt cx="3093118" cy="1247407"/>
          </a:xfrm>
        </p:grpSpPr>
        <p:grpSp>
          <p:nvGrpSpPr>
            <p:cNvPr id="11" name="Grupė 10">
              <a:extLst>
                <a:ext uri="{FF2B5EF4-FFF2-40B4-BE49-F238E27FC236}">
                  <a16:creationId xmlns:a16="http://schemas.microsoft.com/office/drawing/2014/main" id="{3089B252-5E77-62FF-DDF9-2553D86AF968}"/>
                </a:ext>
              </a:extLst>
            </p:cNvPr>
            <p:cNvGrpSpPr/>
            <p:nvPr/>
          </p:nvGrpSpPr>
          <p:grpSpPr>
            <a:xfrm>
              <a:off x="7185065" y="4635494"/>
              <a:ext cx="3093118" cy="1247407"/>
              <a:chOff x="7834974" y="4239123"/>
              <a:chExt cx="3093118" cy="1247407"/>
            </a:xfrm>
          </p:grpSpPr>
          <p:pic>
            <p:nvPicPr>
              <p:cNvPr id="8" name="Paveikslėlis 7">
                <a:extLst>
                  <a:ext uri="{FF2B5EF4-FFF2-40B4-BE49-F238E27FC236}">
                    <a16:creationId xmlns:a16="http://schemas.microsoft.com/office/drawing/2014/main" id="{D9F6EB7D-C7C8-C6F5-F5BE-CB46FDA71D85}"/>
                  </a:ext>
                </a:extLst>
              </p:cNvPr>
              <p:cNvPicPr>
                <a:picLocks noChangeAspect="1"/>
              </p:cNvPicPr>
              <p:nvPr/>
            </p:nvPicPr>
            <p:blipFill>
              <a:blip r:embed="rId6"/>
              <a:stretch>
                <a:fillRect/>
              </a:stretch>
            </p:blipFill>
            <p:spPr>
              <a:xfrm>
                <a:off x="7834974" y="4239123"/>
                <a:ext cx="3093118" cy="1247407"/>
              </a:xfrm>
              <a:prstGeom prst="rect">
                <a:avLst/>
              </a:prstGeom>
            </p:spPr>
          </p:pic>
          <p:sp>
            <p:nvSpPr>
              <p:cNvPr id="9" name="Rectangle 10">
                <a:extLst>
                  <a:ext uri="{FF2B5EF4-FFF2-40B4-BE49-F238E27FC236}">
                    <a16:creationId xmlns:a16="http://schemas.microsoft.com/office/drawing/2014/main" id="{23EF1776-A04E-7E08-A426-F86756A5AFBC}"/>
                  </a:ext>
                </a:extLst>
              </p:cNvPr>
              <p:cNvSpPr/>
              <p:nvPr/>
            </p:nvSpPr>
            <p:spPr>
              <a:xfrm flipV="1">
                <a:off x="9735671" y="5082987"/>
                <a:ext cx="582706" cy="3107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Oval 3">
              <a:extLst>
                <a:ext uri="{FF2B5EF4-FFF2-40B4-BE49-F238E27FC236}">
                  <a16:creationId xmlns:a16="http://schemas.microsoft.com/office/drawing/2014/main" id="{627B7BE6-C480-EBFD-936B-CF4FEDCBA89C}"/>
                </a:ext>
              </a:extLst>
            </p:cNvPr>
            <p:cNvSpPr/>
            <p:nvPr/>
          </p:nvSpPr>
          <p:spPr>
            <a:xfrm>
              <a:off x="8476047" y="5422140"/>
              <a:ext cx="497049"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grpSp>
    </p:spTree>
    <p:extLst>
      <p:ext uri="{BB962C8B-B14F-4D97-AF65-F5344CB8AC3E}">
        <p14:creationId xmlns:p14="http://schemas.microsoft.com/office/powerpoint/2010/main" val="67643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407401" y="317859"/>
            <a:ext cx="9377198" cy="810627"/>
          </a:xfrm>
        </p:spPr>
        <p:txBody>
          <a:bodyPr>
            <a:noAutofit/>
          </a:bodyPr>
          <a:lstStyle/>
          <a:p>
            <a:pPr algn="ctr"/>
            <a:r>
              <a:rPr lang="lt-LT" sz="3600" b="1"/>
              <a:t>Kvietimo suteikti rinkos konsultaciją / techninių specifikacijų projekto paskelbimas</a:t>
            </a:r>
            <a:endParaRPr lang="en-US" sz="3600" b="1"/>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19</a:t>
            </a:fld>
            <a:endParaRPr lang="en-US"/>
          </a:p>
        </p:txBody>
      </p:sp>
      <p:sp>
        <p:nvSpPr>
          <p:cNvPr id="5" name="TextBox 4">
            <a:extLst>
              <a:ext uri="{FF2B5EF4-FFF2-40B4-BE49-F238E27FC236}">
                <a16:creationId xmlns:a16="http://schemas.microsoft.com/office/drawing/2014/main" id="{494848FC-E39E-A2C9-B3BC-E89B0773558F}"/>
              </a:ext>
            </a:extLst>
          </p:cNvPr>
          <p:cNvSpPr txBox="1"/>
          <p:nvPr/>
        </p:nvSpPr>
        <p:spPr>
          <a:xfrm>
            <a:off x="905433" y="1296898"/>
            <a:ext cx="10632141" cy="369332"/>
          </a:xfrm>
          <a:prstGeom prst="rect">
            <a:avLst/>
          </a:prstGeom>
          <a:solidFill>
            <a:schemeClr val="accent4">
              <a:lumMod val="20000"/>
              <a:lumOff val="80000"/>
            </a:schemeClr>
          </a:solidFill>
        </p:spPr>
        <p:txBody>
          <a:bodyPr wrap="square">
            <a:spAutoFit/>
          </a:bodyPr>
          <a:lstStyle/>
          <a:p>
            <a:r>
              <a:rPr lang="lt-LT"/>
              <a:t>Paskelbtą kvietimą suteikti rinkos konsultaciją / techninių specifikacijų projektą ir informaciją galima peržiūrėti:</a:t>
            </a:r>
            <a:endParaRPr lang="en-US"/>
          </a:p>
        </p:txBody>
      </p:sp>
      <p:grpSp>
        <p:nvGrpSpPr>
          <p:cNvPr id="19" name="Grupė 18">
            <a:extLst>
              <a:ext uri="{FF2B5EF4-FFF2-40B4-BE49-F238E27FC236}">
                <a16:creationId xmlns:a16="http://schemas.microsoft.com/office/drawing/2014/main" id="{BA95F6FD-723E-ACF8-C0BB-636B5F20CA83}"/>
              </a:ext>
            </a:extLst>
          </p:cNvPr>
          <p:cNvGrpSpPr/>
          <p:nvPr/>
        </p:nvGrpSpPr>
        <p:grpSpPr>
          <a:xfrm>
            <a:off x="542338" y="1737767"/>
            <a:ext cx="10995236" cy="2342243"/>
            <a:chOff x="542338" y="2052733"/>
            <a:chExt cx="10995236" cy="2342243"/>
          </a:xfrm>
        </p:grpSpPr>
        <p:pic>
          <p:nvPicPr>
            <p:cNvPr id="4" name="Paveikslėlis 3">
              <a:extLst>
                <a:ext uri="{FF2B5EF4-FFF2-40B4-BE49-F238E27FC236}">
                  <a16:creationId xmlns:a16="http://schemas.microsoft.com/office/drawing/2014/main" id="{E93499F6-747E-C737-0F19-CB43841FFFEA}"/>
                </a:ext>
              </a:extLst>
            </p:cNvPr>
            <p:cNvPicPr>
              <a:picLocks noChangeAspect="1"/>
            </p:cNvPicPr>
            <p:nvPr/>
          </p:nvPicPr>
          <p:blipFill>
            <a:blip r:embed="rId4"/>
            <a:stretch>
              <a:fillRect/>
            </a:stretch>
          </p:blipFill>
          <p:spPr>
            <a:xfrm>
              <a:off x="905433" y="2120661"/>
              <a:ext cx="10632141" cy="2274315"/>
            </a:xfrm>
            <a:prstGeom prst="rect">
              <a:avLst/>
            </a:prstGeom>
          </p:spPr>
        </p:pic>
        <p:sp>
          <p:nvSpPr>
            <p:cNvPr id="6" name="Rectangle 10">
              <a:extLst>
                <a:ext uri="{FF2B5EF4-FFF2-40B4-BE49-F238E27FC236}">
                  <a16:creationId xmlns:a16="http://schemas.microsoft.com/office/drawing/2014/main" id="{5803826D-8BFA-A760-7138-34DDDFC4F46A}"/>
                </a:ext>
              </a:extLst>
            </p:cNvPr>
            <p:cNvSpPr/>
            <p:nvPr/>
          </p:nvSpPr>
          <p:spPr>
            <a:xfrm>
              <a:off x="5801191" y="2120661"/>
              <a:ext cx="985092" cy="2460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D98968FA-E2DF-7405-3A32-70D4BE208AF7}"/>
                </a:ext>
              </a:extLst>
            </p:cNvPr>
            <p:cNvSpPr/>
            <p:nvPr/>
          </p:nvSpPr>
          <p:spPr>
            <a:xfrm>
              <a:off x="1148507" y="3712576"/>
              <a:ext cx="2365658" cy="2229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10">
              <a:extLst>
                <a:ext uri="{FF2B5EF4-FFF2-40B4-BE49-F238E27FC236}">
                  <a16:creationId xmlns:a16="http://schemas.microsoft.com/office/drawing/2014/main" id="{5D72ABB7-2A5D-3EA0-F418-E5FFE520D68E}"/>
                </a:ext>
              </a:extLst>
            </p:cNvPr>
            <p:cNvSpPr/>
            <p:nvPr/>
          </p:nvSpPr>
          <p:spPr>
            <a:xfrm>
              <a:off x="5801191" y="2578020"/>
              <a:ext cx="1334715" cy="18310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3">
              <a:extLst>
                <a:ext uri="{FF2B5EF4-FFF2-40B4-BE49-F238E27FC236}">
                  <a16:creationId xmlns:a16="http://schemas.microsoft.com/office/drawing/2014/main" id="{B4751B12-79D4-0368-26F1-74CFC1E6CD84}"/>
                </a:ext>
              </a:extLst>
            </p:cNvPr>
            <p:cNvSpPr/>
            <p:nvPr/>
          </p:nvSpPr>
          <p:spPr>
            <a:xfrm>
              <a:off x="6989566" y="205273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4" name="Oval 3">
              <a:extLst>
                <a:ext uri="{FF2B5EF4-FFF2-40B4-BE49-F238E27FC236}">
                  <a16:creationId xmlns:a16="http://schemas.microsoft.com/office/drawing/2014/main" id="{5C654DB2-1966-0BC1-DB74-C414B9192ADF}"/>
                </a:ext>
              </a:extLst>
            </p:cNvPr>
            <p:cNvSpPr/>
            <p:nvPr/>
          </p:nvSpPr>
          <p:spPr>
            <a:xfrm>
              <a:off x="5231943" y="24775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5" name="Oval 3">
              <a:extLst>
                <a:ext uri="{FF2B5EF4-FFF2-40B4-BE49-F238E27FC236}">
                  <a16:creationId xmlns:a16="http://schemas.microsoft.com/office/drawing/2014/main" id="{C76CF1D1-3B05-ECEA-11B0-78D75CD78CF6}"/>
                </a:ext>
              </a:extLst>
            </p:cNvPr>
            <p:cNvSpPr/>
            <p:nvPr/>
          </p:nvSpPr>
          <p:spPr>
            <a:xfrm>
              <a:off x="542338" y="36320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grpSp>
      <p:grpSp>
        <p:nvGrpSpPr>
          <p:cNvPr id="18" name="Grupė 17">
            <a:extLst>
              <a:ext uri="{FF2B5EF4-FFF2-40B4-BE49-F238E27FC236}">
                <a16:creationId xmlns:a16="http://schemas.microsoft.com/office/drawing/2014/main" id="{322B2262-FA03-7554-DE37-E3D1D85FD937}"/>
              </a:ext>
            </a:extLst>
          </p:cNvPr>
          <p:cNvGrpSpPr/>
          <p:nvPr/>
        </p:nvGrpSpPr>
        <p:grpSpPr>
          <a:xfrm>
            <a:off x="905433" y="4169430"/>
            <a:ext cx="9672918" cy="2034506"/>
            <a:chOff x="905433" y="4505635"/>
            <a:chExt cx="9672918" cy="2034506"/>
          </a:xfrm>
        </p:grpSpPr>
        <p:pic>
          <p:nvPicPr>
            <p:cNvPr id="12" name="Paveikslėlis 11">
              <a:extLst>
                <a:ext uri="{FF2B5EF4-FFF2-40B4-BE49-F238E27FC236}">
                  <a16:creationId xmlns:a16="http://schemas.microsoft.com/office/drawing/2014/main" id="{D4D4A465-C743-7E1C-70BC-CFFDF36049B9}"/>
                </a:ext>
              </a:extLst>
            </p:cNvPr>
            <p:cNvPicPr>
              <a:picLocks noChangeAspect="1"/>
            </p:cNvPicPr>
            <p:nvPr/>
          </p:nvPicPr>
          <p:blipFill>
            <a:blip r:embed="rId5"/>
            <a:stretch>
              <a:fillRect/>
            </a:stretch>
          </p:blipFill>
          <p:spPr>
            <a:xfrm>
              <a:off x="905433" y="4505635"/>
              <a:ext cx="9672918" cy="2034506"/>
            </a:xfrm>
            <a:prstGeom prst="rect">
              <a:avLst/>
            </a:prstGeom>
          </p:spPr>
        </p:pic>
        <p:sp>
          <p:nvSpPr>
            <p:cNvPr id="16" name="Rectangle 10">
              <a:extLst>
                <a:ext uri="{FF2B5EF4-FFF2-40B4-BE49-F238E27FC236}">
                  <a16:creationId xmlns:a16="http://schemas.microsoft.com/office/drawing/2014/main" id="{396FAFE3-C11A-A2E1-F42F-C57B417D80DC}"/>
                </a:ext>
              </a:extLst>
            </p:cNvPr>
            <p:cNvSpPr/>
            <p:nvPr/>
          </p:nvSpPr>
          <p:spPr>
            <a:xfrm>
              <a:off x="9135035" y="4885764"/>
              <a:ext cx="1443316" cy="12892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3">
              <a:extLst>
                <a:ext uri="{FF2B5EF4-FFF2-40B4-BE49-F238E27FC236}">
                  <a16:creationId xmlns:a16="http://schemas.microsoft.com/office/drawing/2014/main" id="{334360E5-EC67-DDF1-7FBB-9DC17B3ACF69}"/>
                </a:ext>
              </a:extLst>
            </p:cNvPr>
            <p:cNvSpPr/>
            <p:nvPr/>
          </p:nvSpPr>
          <p:spPr>
            <a:xfrm>
              <a:off x="8461932" y="48587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grpSp>
    </p:spTree>
    <p:extLst>
      <p:ext uri="{BB962C8B-B14F-4D97-AF65-F5344CB8AC3E}">
        <p14:creationId xmlns:p14="http://schemas.microsoft.com/office/powerpoint/2010/main" val="3675888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Stačiakampis 6"/>
          <p:cNvSpPr/>
          <p:nvPr/>
        </p:nvSpPr>
        <p:spPr>
          <a:xfrm>
            <a:off x="458320" y="1089773"/>
            <a:ext cx="11546541" cy="4524315"/>
          </a:xfrm>
          <a:prstGeom prst="rect">
            <a:avLst/>
          </a:prstGeom>
        </p:spPr>
        <p:txBody>
          <a:bodyPr wrap="square" lIns="91440" tIns="45720" rIns="91440" bIns="45720" anchor="t">
            <a:spAutoFit/>
          </a:bodyPr>
          <a:lstStyle/>
          <a:p>
            <a:pPr marL="571500" indent="-571500">
              <a:buFont typeface="Arial" panose="020B0604020202020204" pitchFamily="34" charset="0"/>
              <a:buChar char="•"/>
            </a:pPr>
            <a:r>
              <a:rPr lang="lt-LT" sz="3200">
                <a:cs typeface="Times New Roman"/>
              </a:rPr>
              <a:t>Kvietimo suteikti rinkos konsultaciją / techninių specifikacijų projekto paskelbimas</a:t>
            </a:r>
            <a:r>
              <a:rPr lang="en-US" sz="3200">
                <a:cs typeface="Times New Roman"/>
              </a:rPr>
              <a:t> </a:t>
            </a:r>
            <a:r>
              <a:rPr lang="lt-LT" sz="3200">
                <a:cs typeface="Times New Roman"/>
              </a:rPr>
              <a:t>...........................................................      3 </a:t>
            </a:r>
            <a:endParaRPr lang="lt-LT" sz="3200">
              <a:cs typeface="Times New Roman" panose="02020603050405020304" pitchFamily="18" charset="0"/>
            </a:endParaRPr>
          </a:p>
          <a:p>
            <a:pPr marL="571500" indent="-571500">
              <a:buFont typeface="Arial" panose="020B0604020202020204" pitchFamily="34" charset="0"/>
              <a:buChar char="•"/>
            </a:pPr>
            <a:r>
              <a:rPr lang="lt-LT" sz="3200">
                <a:cs typeface="Times New Roman"/>
              </a:rPr>
              <a:t>Tiekėjų prašymų paaiškinti dokumentus peržiūra ................    20 </a:t>
            </a:r>
          </a:p>
          <a:p>
            <a:pPr marL="571500" indent="-571500">
              <a:buFont typeface="Arial" panose="020B0604020202020204" pitchFamily="34" charset="0"/>
              <a:buChar char="•"/>
            </a:pPr>
            <a:r>
              <a:rPr lang="lt-LT" sz="3200">
                <a:cs typeface="Times New Roman"/>
              </a:rPr>
              <a:t>Atsakymų pateikimas į tiekėjų pateiktus prašymus ..............    23</a:t>
            </a:r>
          </a:p>
          <a:p>
            <a:pPr marL="571500" indent="-571500">
              <a:buFont typeface="Arial" panose="020B0604020202020204" pitchFamily="34" charset="0"/>
              <a:buChar char="•"/>
            </a:pPr>
            <a:r>
              <a:rPr kumimoji="0" lang="lt-LT" sz="3200" i="0" u="none" strike="noStrike" kern="1200" cap="none" spc="0" normalizeH="0" baseline="0" noProof="0">
                <a:ln>
                  <a:noFill/>
                </a:ln>
                <a:solidFill>
                  <a:prstClr val="black"/>
                </a:solidFill>
                <a:effectLst/>
                <a:uLnTx/>
                <a:uFillTx/>
                <a:ea typeface="+mj-ea"/>
                <a:cs typeface="+mj-cs"/>
              </a:rPr>
              <a:t>Pranešimo be užklausos sukūrimas ir išsiuntimas</a:t>
            </a:r>
            <a:r>
              <a:rPr lang="lt-LT" sz="3200">
                <a:cs typeface="Times New Roman"/>
              </a:rPr>
              <a:t>.................    27</a:t>
            </a:r>
          </a:p>
          <a:p>
            <a:pPr marL="571500" indent="-571500">
              <a:buFont typeface="Arial" panose="020B0604020202020204" pitchFamily="34" charset="0"/>
              <a:buChar char="•"/>
            </a:pPr>
            <a:r>
              <a:rPr lang="lt-LT" sz="3200">
                <a:cs typeface="Times New Roman"/>
              </a:rPr>
              <a:t>Pasiūlymų peržiūra ...............................................................    30</a:t>
            </a:r>
          </a:p>
          <a:p>
            <a:pPr marL="571500" indent="-571500">
              <a:buFont typeface="Arial" panose="020B0604020202020204" pitchFamily="34" charset="0"/>
              <a:buChar char="•"/>
            </a:pPr>
            <a:r>
              <a:rPr lang="lt-LT" sz="3200">
                <a:cs typeface="Times New Roman"/>
              </a:rPr>
              <a:t>Priimtų sprendimų dėl gautų prašymų paaiškinti ir pateiktų pasiūlymų paskelbimas ........................................................     32</a:t>
            </a:r>
          </a:p>
          <a:p>
            <a:pPr marL="571500" indent="-571500">
              <a:buFont typeface="Arial" panose="020B0604020202020204" pitchFamily="34" charset="0"/>
              <a:buChar char="•"/>
            </a:pPr>
            <a:r>
              <a:rPr lang="lt-LT" sz="3200">
                <a:cs typeface="Times New Roman"/>
              </a:rPr>
              <a:t>Procedūrų užbaigimas ..........................................................    35</a:t>
            </a:r>
          </a:p>
        </p:txBody>
      </p:sp>
      <p:sp>
        <p:nvSpPr>
          <p:cNvPr id="2" name="Slide Number Placeholder 1">
            <a:extLst>
              <a:ext uri="{FF2B5EF4-FFF2-40B4-BE49-F238E27FC236}">
                <a16:creationId xmlns:a16="http://schemas.microsoft.com/office/drawing/2014/main" id="{C9E65A75-27E3-F427-B4ED-632C99145136}"/>
              </a:ext>
            </a:extLst>
          </p:cNvPr>
          <p:cNvSpPr>
            <a:spLocks noGrp="1"/>
          </p:cNvSpPr>
          <p:nvPr>
            <p:ph type="sldNum" sz="quarter" idx="12"/>
          </p:nvPr>
        </p:nvSpPr>
        <p:spPr/>
        <p:txBody>
          <a:bodyPr/>
          <a:lstStyle/>
          <a:p>
            <a:fld id="{49EC5416-78B8-4F37-B286-A40543F63F6D}" type="slidenum">
              <a:rPr lang="en-US" smtClean="0"/>
              <a:pPr/>
              <a:t>2</a:t>
            </a:fld>
            <a:endParaRPr lang="en-US"/>
          </a:p>
        </p:txBody>
      </p:sp>
      <p:sp>
        <p:nvSpPr>
          <p:cNvPr id="3" name="TextBox 2">
            <a:extLst>
              <a:ext uri="{FF2B5EF4-FFF2-40B4-BE49-F238E27FC236}">
                <a16:creationId xmlns:a16="http://schemas.microsoft.com/office/drawing/2014/main" id="{79092CE9-B4F9-2F81-5F30-7C0B4020F481}"/>
              </a:ext>
            </a:extLst>
          </p:cNvPr>
          <p:cNvSpPr txBox="1"/>
          <p:nvPr/>
        </p:nvSpPr>
        <p:spPr>
          <a:xfrm>
            <a:off x="4880728" y="335585"/>
            <a:ext cx="1860731" cy="646331"/>
          </a:xfrm>
          <a:prstGeom prst="rect">
            <a:avLst/>
          </a:prstGeom>
          <a:noFill/>
        </p:spPr>
        <p:txBody>
          <a:bodyPr wrap="square" rtlCol="0">
            <a:spAutoFit/>
          </a:bodyPr>
          <a:lstStyle/>
          <a:p>
            <a:r>
              <a:rPr lang="lt-LT" sz="3600"/>
              <a:t>TURINYS</a:t>
            </a:r>
            <a:endParaRPr lang="en-US" sz="3600"/>
          </a:p>
        </p:txBody>
      </p:sp>
    </p:spTree>
    <p:extLst>
      <p:ext uri="{BB962C8B-B14F-4D97-AF65-F5344CB8AC3E}">
        <p14:creationId xmlns:p14="http://schemas.microsoft.com/office/powerpoint/2010/main" val="2847815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407401" y="317859"/>
            <a:ext cx="9377198" cy="810627"/>
          </a:xfrm>
        </p:spPr>
        <p:txBody>
          <a:bodyPr>
            <a:noAutofit/>
          </a:bodyPr>
          <a:lstStyle/>
          <a:p>
            <a:pPr algn="ctr"/>
            <a:r>
              <a:rPr lang="lt-LT" sz="3600" b="1"/>
              <a:t>Kvietimo suteikti rinkos konsultaciją / techninių specifikacijų projekto paskelbimas</a:t>
            </a:r>
            <a:endParaRPr lang="en-US" sz="3600" b="1"/>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20</a:t>
            </a:fld>
            <a:endParaRPr lang="en-US"/>
          </a:p>
        </p:txBody>
      </p:sp>
      <p:sp>
        <p:nvSpPr>
          <p:cNvPr id="5" name="TextBox 4">
            <a:extLst>
              <a:ext uri="{FF2B5EF4-FFF2-40B4-BE49-F238E27FC236}">
                <a16:creationId xmlns:a16="http://schemas.microsoft.com/office/drawing/2014/main" id="{494848FC-E39E-A2C9-B3BC-E89B0773558F}"/>
              </a:ext>
            </a:extLst>
          </p:cNvPr>
          <p:cNvSpPr txBox="1"/>
          <p:nvPr/>
        </p:nvSpPr>
        <p:spPr>
          <a:xfrm>
            <a:off x="1225988" y="1238262"/>
            <a:ext cx="10259683" cy="923330"/>
          </a:xfrm>
          <a:prstGeom prst="rect">
            <a:avLst/>
          </a:prstGeom>
          <a:solidFill>
            <a:schemeClr val="accent4">
              <a:lumMod val="20000"/>
              <a:lumOff val="80000"/>
            </a:schemeClr>
          </a:solidFill>
        </p:spPr>
        <p:txBody>
          <a:bodyPr wrap="square" lIns="91440" tIns="45720" rIns="91440" bIns="45720" anchor="t">
            <a:spAutoFit/>
          </a:bodyPr>
          <a:lstStyle/>
          <a:p>
            <a:pPr algn="just"/>
            <a:r>
              <a:rPr lang="lt-LT" dirty="0"/>
              <a:t>Atsiradus poreikiui redaguoti informaciją (pavyzdžiui, pratęsti terminą), skiltyje „Mano rinkos konsultacijų sąrašas“ (2) susirandame paskelbtą kvietimą suteikti rinkos konsultaciją / techninių specifikacijų projektą (3) ir spaudžiame „Redaguoti rinkos konsultaciją“ (4).</a:t>
            </a:r>
            <a:endParaRPr lang="en-US" dirty="0"/>
          </a:p>
        </p:txBody>
      </p:sp>
      <p:grpSp>
        <p:nvGrpSpPr>
          <p:cNvPr id="19" name="Grupė 18">
            <a:extLst>
              <a:ext uri="{FF2B5EF4-FFF2-40B4-BE49-F238E27FC236}">
                <a16:creationId xmlns:a16="http://schemas.microsoft.com/office/drawing/2014/main" id="{BA95F6FD-723E-ACF8-C0BB-636B5F20CA83}"/>
              </a:ext>
            </a:extLst>
          </p:cNvPr>
          <p:cNvGrpSpPr/>
          <p:nvPr/>
        </p:nvGrpSpPr>
        <p:grpSpPr>
          <a:xfrm>
            <a:off x="857250" y="2129595"/>
            <a:ext cx="10628421" cy="2107014"/>
            <a:chOff x="542338" y="2052733"/>
            <a:chExt cx="10995236" cy="2342243"/>
          </a:xfrm>
        </p:grpSpPr>
        <p:pic>
          <p:nvPicPr>
            <p:cNvPr id="4" name="Paveikslėlis 3">
              <a:extLst>
                <a:ext uri="{FF2B5EF4-FFF2-40B4-BE49-F238E27FC236}">
                  <a16:creationId xmlns:a16="http://schemas.microsoft.com/office/drawing/2014/main" id="{E93499F6-747E-C737-0F19-CB43841FFFEA}"/>
                </a:ext>
              </a:extLst>
            </p:cNvPr>
            <p:cNvPicPr>
              <a:picLocks noChangeAspect="1"/>
            </p:cNvPicPr>
            <p:nvPr/>
          </p:nvPicPr>
          <p:blipFill>
            <a:blip r:embed="rId4"/>
            <a:stretch>
              <a:fillRect/>
            </a:stretch>
          </p:blipFill>
          <p:spPr>
            <a:xfrm>
              <a:off x="905433" y="2120661"/>
              <a:ext cx="10632141" cy="2274315"/>
            </a:xfrm>
            <a:prstGeom prst="rect">
              <a:avLst/>
            </a:prstGeom>
          </p:spPr>
        </p:pic>
        <p:sp>
          <p:nvSpPr>
            <p:cNvPr id="6" name="Rectangle 10">
              <a:extLst>
                <a:ext uri="{FF2B5EF4-FFF2-40B4-BE49-F238E27FC236}">
                  <a16:creationId xmlns:a16="http://schemas.microsoft.com/office/drawing/2014/main" id="{5803826D-8BFA-A760-7138-34DDDFC4F46A}"/>
                </a:ext>
              </a:extLst>
            </p:cNvPr>
            <p:cNvSpPr/>
            <p:nvPr/>
          </p:nvSpPr>
          <p:spPr>
            <a:xfrm>
              <a:off x="5801191" y="2120661"/>
              <a:ext cx="985092" cy="2460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D98968FA-E2DF-7405-3A32-70D4BE208AF7}"/>
                </a:ext>
              </a:extLst>
            </p:cNvPr>
            <p:cNvSpPr/>
            <p:nvPr/>
          </p:nvSpPr>
          <p:spPr>
            <a:xfrm>
              <a:off x="1148507" y="3712576"/>
              <a:ext cx="2365658" cy="2229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10">
              <a:extLst>
                <a:ext uri="{FF2B5EF4-FFF2-40B4-BE49-F238E27FC236}">
                  <a16:creationId xmlns:a16="http://schemas.microsoft.com/office/drawing/2014/main" id="{5D72ABB7-2A5D-3EA0-F418-E5FFE520D68E}"/>
                </a:ext>
              </a:extLst>
            </p:cNvPr>
            <p:cNvSpPr/>
            <p:nvPr/>
          </p:nvSpPr>
          <p:spPr>
            <a:xfrm>
              <a:off x="5801191" y="2578020"/>
              <a:ext cx="1334715" cy="18310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3">
              <a:extLst>
                <a:ext uri="{FF2B5EF4-FFF2-40B4-BE49-F238E27FC236}">
                  <a16:creationId xmlns:a16="http://schemas.microsoft.com/office/drawing/2014/main" id="{B4751B12-79D4-0368-26F1-74CFC1E6CD84}"/>
                </a:ext>
              </a:extLst>
            </p:cNvPr>
            <p:cNvSpPr/>
            <p:nvPr/>
          </p:nvSpPr>
          <p:spPr>
            <a:xfrm>
              <a:off x="6989566" y="205273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4" name="Oval 3">
              <a:extLst>
                <a:ext uri="{FF2B5EF4-FFF2-40B4-BE49-F238E27FC236}">
                  <a16:creationId xmlns:a16="http://schemas.microsoft.com/office/drawing/2014/main" id="{5C654DB2-1966-0BC1-DB74-C414B9192ADF}"/>
                </a:ext>
              </a:extLst>
            </p:cNvPr>
            <p:cNvSpPr/>
            <p:nvPr/>
          </p:nvSpPr>
          <p:spPr>
            <a:xfrm>
              <a:off x="5231943" y="24775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5" name="Oval 3">
              <a:extLst>
                <a:ext uri="{FF2B5EF4-FFF2-40B4-BE49-F238E27FC236}">
                  <a16:creationId xmlns:a16="http://schemas.microsoft.com/office/drawing/2014/main" id="{C76CF1D1-3B05-ECEA-11B0-78D75CD78CF6}"/>
                </a:ext>
              </a:extLst>
            </p:cNvPr>
            <p:cNvSpPr/>
            <p:nvPr/>
          </p:nvSpPr>
          <p:spPr>
            <a:xfrm>
              <a:off x="542338" y="36320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grpSp>
      <p:grpSp>
        <p:nvGrpSpPr>
          <p:cNvPr id="22" name="Grupė 21">
            <a:extLst>
              <a:ext uri="{FF2B5EF4-FFF2-40B4-BE49-F238E27FC236}">
                <a16:creationId xmlns:a16="http://schemas.microsoft.com/office/drawing/2014/main" id="{9D97B0DE-7F22-98B9-6864-087939B92B40}"/>
              </a:ext>
            </a:extLst>
          </p:cNvPr>
          <p:cNvGrpSpPr/>
          <p:nvPr/>
        </p:nvGrpSpPr>
        <p:grpSpPr>
          <a:xfrm>
            <a:off x="1208231" y="4382929"/>
            <a:ext cx="10273075" cy="1609478"/>
            <a:chOff x="1233454" y="4321920"/>
            <a:chExt cx="9902600" cy="1562406"/>
          </a:xfrm>
        </p:grpSpPr>
        <p:grpSp>
          <p:nvGrpSpPr>
            <p:cNvPr id="3" name="Grupė 2">
              <a:extLst>
                <a:ext uri="{FF2B5EF4-FFF2-40B4-BE49-F238E27FC236}">
                  <a16:creationId xmlns:a16="http://schemas.microsoft.com/office/drawing/2014/main" id="{40DC0B97-9B08-CA4E-8B46-B0CC913ECC79}"/>
                </a:ext>
              </a:extLst>
            </p:cNvPr>
            <p:cNvGrpSpPr/>
            <p:nvPr/>
          </p:nvGrpSpPr>
          <p:grpSpPr>
            <a:xfrm>
              <a:off x="1233454" y="4321920"/>
              <a:ext cx="9902600" cy="1562406"/>
              <a:chOff x="438211" y="4500610"/>
              <a:chExt cx="12192000" cy="1909823"/>
            </a:xfrm>
          </p:grpSpPr>
          <p:pic>
            <p:nvPicPr>
              <p:cNvPr id="11" name="Paveikslėlis 10">
                <a:extLst>
                  <a:ext uri="{FF2B5EF4-FFF2-40B4-BE49-F238E27FC236}">
                    <a16:creationId xmlns:a16="http://schemas.microsoft.com/office/drawing/2014/main" id="{87C611BF-0277-67D2-93FB-34155E0F812D}"/>
                  </a:ext>
                </a:extLst>
              </p:cNvPr>
              <p:cNvPicPr>
                <a:picLocks noChangeAspect="1"/>
              </p:cNvPicPr>
              <p:nvPr/>
            </p:nvPicPr>
            <p:blipFill>
              <a:blip r:embed="rId5"/>
              <a:stretch>
                <a:fillRect/>
              </a:stretch>
            </p:blipFill>
            <p:spPr>
              <a:xfrm>
                <a:off x="438211" y="4500610"/>
                <a:ext cx="12192000" cy="1909823"/>
              </a:xfrm>
              <a:prstGeom prst="rect">
                <a:avLst/>
              </a:prstGeom>
            </p:spPr>
          </p:pic>
          <p:pic>
            <p:nvPicPr>
              <p:cNvPr id="20" name="Paveikslėlis 19">
                <a:extLst>
                  <a:ext uri="{FF2B5EF4-FFF2-40B4-BE49-F238E27FC236}">
                    <a16:creationId xmlns:a16="http://schemas.microsoft.com/office/drawing/2014/main" id="{837B2999-7CA3-F149-67B4-62383E4E0894}"/>
                  </a:ext>
                </a:extLst>
              </p:cNvPr>
              <p:cNvPicPr>
                <a:picLocks noChangeAspect="1"/>
              </p:cNvPicPr>
              <p:nvPr/>
            </p:nvPicPr>
            <p:blipFill>
              <a:blip r:embed="rId6"/>
              <a:stretch>
                <a:fillRect/>
              </a:stretch>
            </p:blipFill>
            <p:spPr>
              <a:xfrm>
                <a:off x="627467" y="5387151"/>
                <a:ext cx="4454575" cy="337173"/>
              </a:xfrm>
              <a:prstGeom prst="rect">
                <a:avLst/>
              </a:prstGeom>
            </p:spPr>
          </p:pic>
          <p:pic>
            <p:nvPicPr>
              <p:cNvPr id="21" name="Paveikslėlis 20">
                <a:extLst>
                  <a:ext uri="{FF2B5EF4-FFF2-40B4-BE49-F238E27FC236}">
                    <a16:creationId xmlns:a16="http://schemas.microsoft.com/office/drawing/2014/main" id="{BAC8D6EA-C2DA-5B33-DAA4-D790994914A7}"/>
                  </a:ext>
                </a:extLst>
              </p:cNvPr>
              <p:cNvPicPr>
                <a:picLocks noChangeAspect="1"/>
              </p:cNvPicPr>
              <p:nvPr/>
            </p:nvPicPr>
            <p:blipFill>
              <a:blip r:embed="rId7"/>
              <a:stretch>
                <a:fillRect/>
              </a:stretch>
            </p:blipFill>
            <p:spPr>
              <a:xfrm>
                <a:off x="5082042" y="5423611"/>
                <a:ext cx="1721832" cy="279392"/>
              </a:xfrm>
              <a:prstGeom prst="rect">
                <a:avLst/>
              </a:prstGeom>
            </p:spPr>
          </p:pic>
        </p:grpSp>
        <p:sp>
          <p:nvSpPr>
            <p:cNvPr id="16" name="Rectangle 10">
              <a:extLst>
                <a:ext uri="{FF2B5EF4-FFF2-40B4-BE49-F238E27FC236}">
                  <a16:creationId xmlns:a16="http://schemas.microsoft.com/office/drawing/2014/main" id="{396FAFE3-C11A-A2E1-F42F-C57B417D80DC}"/>
                </a:ext>
              </a:extLst>
            </p:cNvPr>
            <p:cNvSpPr/>
            <p:nvPr/>
          </p:nvSpPr>
          <p:spPr>
            <a:xfrm>
              <a:off x="8458200" y="5406730"/>
              <a:ext cx="1352550" cy="24418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3">
              <a:extLst>
                <a:ext uri="{FF2B5EF4-FFF2-40B4-BE49-F238E27FC236}">
                  <a16:creationId xmlns:a16="http://schemas.microsoft.com/office/drawing/2014/main" id="{334360E5-EC67-DDF1-7FBB-9DC17B3ACF69}"/>
                </a:ext>
              </a:extLst>
            </p:cNvPr>
            <p:cNvSpPr/>
            <p:nvPr/>
          </p:nvSpPr>
          <p:spPr>
            <a:xfrm>
              <a:off x="7893441" y="532302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grpSp>
    </p:spTree>
    <p:extLst>
      <p:ext uri="{BB962C8B-B14F-4D97-AF65-F5344CB8AC3E}">
        <p14:creationId xmlns:p14="http://schemas.microsoft.com/office/powerpoint/2010/main" val="4066643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aveikslėlis 40">
            <a:extLst>
              <a:ext uri="{FF2B5EF4-FFF2-40B4-BE49-F238E27FC236}">
                <a16:creationId xmlns:a16="http://schemas.microsoft.com/office/drawing/2014/main" id="{4FC429A6-0F58-4BB7-9C47-9F75D15084DC}"/>
              </a:ext>
            </a:extLst>
          </p:cNvPr>
          <p:cNvPicPr>
            <a:picLocks noChangeAspect="1"/>
          </p:cNvPicPr>
          <p:nvPr/>
        </p:nvPicPr>
        <p:blipFill>
          <a:blip r:embed="rId3"/>
          <a:stretch>
            <a:fillRect/>
          </a:stretch>
        </p:blipFill>
        <p:spPr>
          <a:xfrm>
            <a:off x="718208" y="4104751"/>
            <a:ext cx="10755584" cy="1391697"/>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407401" y="317859"/>
            <a:ext cx="9377198" cy="810627"/>
          </a:xfrm>
        </p:spPr>
        <p:txBody>
          <a:bodyPr>
            <a:noAutofit/>
          </a:bodyPr>
          <a:lstStyle/>
          <a:p>
            <a:pPr algn="ctr"/>
            <a:r>
              <a:rPr lang="lt-LT" sz="3600" b="1"/>
              <a:t>Kvietimo suteikti rinkos konsultaciją / techninių specifikacijų projekto paskelbimas</a:t>
            </a:r>
            <a:endParaRPr lang="en-US" sz="3600" b="1"/>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21</a:t>
            </a:fld>
            <a:endParaRPr lang="en-US"/>
          </a:p>
        </p:txBody>
      </p:sp>
      <p:sp>
        <p:nvSpPr>
          <p:cNvPr id="34" name="Rectangle 10">
            <a:extLst>
              <a:ext uri="{FF2B5EF4-FFF2-40B4-BE49-F238E27FC236}">
                <a16:creationId xmlns:a16="http://schemas.microsoft.com/office/drawing/2014/main" id="{81353707-FBBF-0C22-A3B3-41009BFCBF80}"/>
              </a:ext>
            </a:extLst>
          </p:cNvPr>
          <p:cNvSpPr/>
          <p:nvPr/>
        </p:nvSpPr>
        <p:spPr>
          <a:xfrm>
            <a:off x="9820275" y="4928427"/>
            <a:ext cx="1533525" cy="2667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
            <a:extLst>
              <a:ext uri="{FF2B5EF4-FFF2-40B4-BE49-F238E27FC236}">
                <a16:creationId xmlns:a16="http://schemas.microsoft.com/office/drawing/2014/main" id="{72D58DE4-74A9-1E7F-1AB1-20E05DCC653B}"/>
              </a:ext>
            </a:extLst>
          </p:cNvPr>
          <p:cNvSpPr/>
          <p:nvPr/>
        </p:nvSpPr>
        <p:spPr>
          <a:xfrm>
            <a:off x="10225044" y="447479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grpSp>
        <p:nvGrpSpPr>
          <p:cNvPr id="44" name="Grupė 43">
            <a:extLst>
              <a:ext uri="{FF2B5EF4-FFF2-40B4-BE49-F238E27FC236}">
                <a16:creationId xmlns:a16="http://schemas.microsoft.com/office/drawing/2014/main" id="{71422F0F-D38E-41D3-FFF4-310FD82D701D}"/>
              </a:ext>
            </a:extLst>
          </p:cNvPr>
          <p:cNvGrpSpPr/>
          <p:nvPr/>
        </p:nvGrpSpPr>
        <p:grpSpPr>
          <a:xfrm>
            <a:off x="756308" y="1774043"/>
            <a:ext cx="10755584" cy="1766948"/>
            <a:chOff x="932020" y="1557277"/>
            <a:chExt cx="10755584" cy="1766948"/>
          </a:xfrm>
        </p:grpSpPr>
        <p:pic>
          <p:nvPicPr>
            <p:cNvPr id="39" name="Paveikslėlis 38">
              <a:extLst>
                <a:ext uri="{FF2B5EF4-FFF2-40B4-BE49-F238E27FC236}">
                  <a16:creationId xmlns:a16="http://schemas.microsoft.com/office/drawing/2014/main" id="{0947C1D4-EDFF-88F3-5D4C-D5DAA8C12260}"/>
                </a:ext>
              </a:extLst>
            </p:cNvPr>
            <p:cNvPicPr>
              <a:picLocks noChangeAspect="1"/>
            </p:cNvPicPr>
            <p:nvPr/>
          </p:nvPicPr>
          <p:blipFill>
            <a:blip r:embed="rId5"/>
            <a:stretch>
              <a:fillRect/>
            </a:stretch>
          </p:blipFill>
          <p:spPr>
            <a:xfrm>
              <a:off x="932020" y="1557277"/>
              <a:ext cx="10755584" cy="1766948"/>
            </a:xfrm>
            <a:prstGeom prst="rect">
              <a:avLst/>
            </a:prstGeom>
          </p:spPr>
        </p:pic>
        <p:grpSp>
          <p:nvGrpSpPr>
            <p:cNvPr id="43" name="Grupė 42">
              <a:extLst>
                <a:ext uri="{FF2B5EF4-FFF2-40B4-BE49-F238E27FC236}">
                  <a16:creationId xmlns:a16="http://schemas.microsoft.com/office/drawing/2014/main" id="{E558F933-7F9C-758C-2497-C7B17C446D2C}"/>
                </a:ext>
              </a:extLst>
            </p:cNvPr>
            <p:cNvGrpSpPr/>
            <p:nvPr/>
          </p:nvGrpSpPr>
          <p:grpSpPr>
            <a:xfrm>
              <a:off x="1080071" y="1952502"/>
              <a:ext cx="5347051" cy="337173"/>
              <a:chOff x="803846" y="5581453"/>
              <a:chExt cx="5347051" cy="337173"/>
            </a:xfrm>
          </p:grpSpPr>
          <p:pic>
            <p:nvPicPr>
              <p:cNvPr id="26" name="Paveikslėlis 25">
                <a:extLst>
                  <a:ext uri="{FF2B5EF4-FFF2-40B4-BE49-F238E27FC236}">
                    <a16:creationId xmlns:a16="http://schemas.microsoft.com/office/drawing/2014/main" id="{E16D062E-9A11-A2EE-738F-43483A5CFB55}"/>
                  </a:ext>
                </a:extLst>
              </p:cNvPr>
              <p:cNvPicPr>
                <a:picLocks noChangeAspect="1"/>
              </p:cNvPicPr>
              <p:nvPr/>
            </p:nvPicPr>
            <p:blipFill>
              <a:blip r:embed="rId6"/>
              <a:stretch>
                <a:fillRect/>
              </a:stretch>
            </p:blipFill>
            <p:spPr>
              <a:xfrm>
                <a:off x="803846" y="5581453"/>
                <a:ext cx="3856423" cy="337173"/>
              </a:xfrm>
              <a:prstGeom prst="rect">
                <a:avLst/>
              </a:prstGeom>
            </p:spPr>
          </p:pic>
          <p:pic>
            <p:nvPicPr>
              <p:cNvPr id="28" name="Paveikslėlis 27">
                <a:extLst>
                  <a:ext uri="{FF2B5EF4-FFF2-40B4-BE49-F238E27FC236}">
                    <a16:creationId xmlns:a16="http://schemas.microsoft.com/office/drawing/2014/main" id="{B6268491-F7AE-8290-7E7B-C038CAA479C3}"/>
                  </a:ext>
                </a:extLst>
              </p:cNvPr>
              <p:cNvPicPr>
                <a:picLocks noChangeAspect="1"/>
              </p:cNvPicPr>
              <p:nvPr/>
            </p:nvPicPr>
            <p:blipFill>
              <a:blip r:embed="rId7"/>
              <a:stretch>
                <a:fillRect/>
              </a:stretch>
            </p:blipFill>
            <p:spPr>
              <a:xfrm>
                <a:off x="4660269" y="5617913"/>
                <a:ext cx="1490628" cy="279392"/>
              </a:xfrm>
              <a:prstGeom prst="rect">
                <a:avLst/>
              </a:prstGeom>
            </p:spPr>
          </p:pic>
        </p:grpSp>
      </p:grpSp>
      <p:sp>
        <p:nvSpPr>
          <p:cNvPr id="46" name="TextBox 45">
            <a:extLst>
              <a:ext uri="{FF2B5EF4-FFF2-40B4-BE49-F238E27FC236}">
                <a16:creationId xmlns:a16="http://schemas.microsoft.com/office/drawing/2014/main" id="{B5079336-0D1B-DA91-BADF-44F0930082E9}"/>
              </a:ext>
            </a:extLst>
          </p:cNvPr>
          <p:cNvSpPr txBox="1"/>
          <p:nvPr/>
        </p:nvSpPr>
        <p:spPr>
          <a:xfrm>
            <a:off x="756308" y="1285514"/>
            <a:ext cx="5372100" cy="369332"/>
          </a:xfrm>
          <a:prstGeom prst="rect">
            <a:avLst/>
          </a:prstGeom>
          <a:solidFill>
            <a:schemeClr val="accent4">
              <a:lumMod val="20000"/>
              <a:lumOff val="80000"/>
            </a:schemeClr>
          </a:solidFill>
        </p:spPr>
        <p:txBody>
          <a:bodyPr wrap="square">
            <a:spAutoFit/>
          </a:bodyPr>
          <a:lstStyle/>
          <a:p>
            <a:pPr algn="just"/>
            <a:r>
              <a:rPr lang="lt-LT"/>
              <a:t>Atsivėrusiame lange redaguojama reikiama informacija. </a:t>
            </a:r>
            <a:endParaRPr lang="en-US"/>
          </a:p>
        </p:txBody>
      </p:sp>
      <p:sp>
        <p:nvSpPr>
          <p:cNvPr id="47" name="TextBox 46">
            <a:extLst>
              <a:ext uri="{FF2B5EF4-FFF2-40B4-BE49-F238E27FC236}">
                <a16:creationId xmlns:a16="http://schemas.microsoft.com/office/drawing/2014/main" id="{C531110D-2A37-ECCF-9CED-EA8F888F253B}"/>
              </a:ext>
            </a:extLst>
          </p:cNvPr>
          <p:cNvSpPr txBox="1"/>
          <p:nvPr/>
        </p:nvSpPr>
        <p:spPr>
          <a:xfrm>
            <a:off x="756308" y="3670114"/>
            <a:ext cx="10259683" cy="369332"/>
          </a:xfrm>
          <a:prstGeom prst="rect">
            <a:avLst/>
          </a:prstGeom>
          <a:solidFill>
            <a:schemeClr val="accent4">
              <a:lumMod val="20000"/>
              <a:lumOff val="80000"/>
            </a:schemeClr>
          </a:solidFill>
        </p:spPr>
        <p:txBody>
          <a:bodyPr wrap="square">
            <a:spAutoFit/>
          </a:bodyPr>
          <a:lstStyle/>
          <a:p>
            <a:pPr algn="just"/>
            <a:r>
              <a:rPr lang="lt-LT"/>
              <a:t>Atlikus informacijos redagavimą spaudžiama „Išsaugoti rinkos konsultaciją“ (1).</a:t>
            </a:r>
            <a:endParaRPr lang="en-US"/>
          </a:p>
        </p:txBody>
      </p:sp>
    </p:spTree>
    <p:extLst>
      <p:ext uri="{BB962C8B-B14F-4D97-AF65-F5344CB8AC3E}">
        <p14:creationId xmlns:p14="http://schemas.microsoft.com/office/powerpoint/2010/main" val="1608982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416308" y="85783"/>
            <a:ext cx="9377198" cy="810627"/>
          </a:xfrm>
        </p:spPr>
        <p:txBody>
          <a:bodyPr>
            <a:noAutofit/>
          </a:bodyPr>
          <a:lstStyle/>
          <a:p>
            <a:pPr algn="ctr"/>
            <a:r>
              <a:rPr lang="lt-LT" sz="3600" b="1"/>
              <a:t>Tiekėjų prašymų paaiškinti dokumentus peržiūra</a:t>
            </a:r>
            <a:endParaRPr lang="en-US" sz="3600" b="1"/>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22</a:t>
            </a:fld>
            <a:endParaRPr lang="en-US"/>
          </a:p>
        </p:txBody>
      </p:sp>
      <p:sp>
        <p:nvSpPr>
          <p:cNvPr id="9" name="TextBox 8">
            <a:extLst>
              <a:ext uri="{FF2B5EF4-FFF2-40B4-BE49-F238E27FC236}">
                <a16:creationId xmlns:a16="http://schemas.microsoft.com/office/drawing/2014/main" id="{2FE2AB91-2789-3B98-9C43-2195CDA7E4CC}"/>
              </a:ext>
            </a:extLst>
          </p:cNvPr>
          <p:cNvSpPr txBox="1"/>
          <p:nvPr/>
        </p:nvSpPr>
        <p:spPr>
          <a:xfrm>
            <a:off x="1030114" y="733833"/>
            <a:ext cx="9943833" cy="923330"/>
          </a:xfrm>
          <a:prstGeom prst="rect">
            <a:avLst/>
          </a:prstGeom>
          <a:solidFill>
            <a:schemeClr val="accent4">
              <a:lumMod val="20000"/>
              <a:lumOff val="80000"/>
            </a:schemeClr>
          </a:solidFill>
          <a:ln>
            <a:noFill/>
          </a:ln>
        </p:spPr>
        <p:txBody>
          <a:bodyPr wrap="square" rtlCol="0">
            <a:spAutoFit/>
          </a:bodyPr>
          <a:lstStyle/>
          <a:p>
            <a:r>
              <a:rPr lang="lt-LT" dirty="0"/>
              <a:t>Tiekėjai prašymus paaiškinti dokumentus teikia CVP IS ir pirkimų vykdytojas apie gautus tiekėjų prašymus informuojamas el. paštu.  Tiekėjų prašymus galima peržiūrėti prisijungus CVP IS ir pasirenkant užduotį „Atsakyti į paaiškinimo užklausą“ (1):</a:t>
            </a:r>
          </a:p>
        </p:txBody>
      </p:sp>
      <p:grpSp>
        <p:nvGrpSpPr>
          <p:cNvPr id="16" name="Grupė 15">
            <a:extLst>
              <a:ext uri="{FF2B5EF4-FFF2-40B4-BE49-F238E27FC236}">
                <a16:creationId xmlns:a16="http://schemas.microsoft.com/office/drawing/2014/main" id="{1379E224-401C-1593-626F-52C68CA9B8C6}"/>
              </a:ext>
            </a:extLst>
          </p:cNvPr>
          <p:cNvGrpSpPr/>
          <p:nvPr/>
        </p:nvGrpSpPr>
        <p:grpSpPr>
          <a:xfrm>
            <a:off x="1030114" y="1680698"/>
            <a:ext cx="8634070" cy="1562191"/>
            <a:chOff x="1272987" y="2144001"/>
            <a:chExt cx="10318435" cy="2078499"/>
          </a:xfrm>
        </p:grpSpPr>
        <p:grpSp>
          <p:nvGrpSpPr>
            <p:cNvPr id="8" name="Grupė 7">
              <a:extLst>
                <a:ext uri="{FF2B5EF4-FFF2-40B4-BE49-F238E27FC236}">
                  <a16:creationId xmlns:a16="http://schemas.microsoft.com/office/drawing/2014/main" id="{FA972AFE-D0EB-E881-946F-8AEC34AA84A8}"/>
                </a:ext>
              </a:extLst>
            </p:cNvPr>
            <p:cNvGrpSpPr/>
            <p:nvPr/>
          </p:nvGrpSpPr>
          <p:grpSpPr>
            <a:xfrm>
              <a:off x="1272987" y="2144001"/>
              <a:ext cx="10318435" cy="2078499"/>
              <a:chOff x="0" y="2269382"/>
              <a:chExt cx="12192000" cy="2319235"/>
            </a:xfrm>
          </p:grpSpPr>
          <p:pic>
            <p:nvPicPr>
              <p:cNvPr id="4" name="Paveikslėlis 3">
                <a:extLst>
                  <a:ext uri="{FF2B5EF4-FFF2-40B4-BE49-F238E27FC236}">
                    <a16:creationId xmlns:a16="http://schemas.microsoft.com/office/drawing/2014/main" id="{F121E289-A8D1-7FA2-A32A-9C6FDF101F9D}"/>
                  </a:ext>
                </a:extLst>
              </p:cNvPr>
              <p:cNvPicPr>
                <a:picLocks noChangeAspect="1"/>
              </p:cNvPicPr>
              <p:nvPr/>
            </p:nvPicPr>
            <p:blipFill>
              <a:blip r:embed="rId4"/>
              <a:stretch>
                <a:fillRect/>
              </a:stretch>
            </p:blipFill>
            <p:spPr>
              <a:xfrm>
                <a:off x="0" y="2269382"/>
                <a:ext cx="12192000" cy="2319235"/>
              </a:xfrm>
              <a:prstGeom prst="rect">
                <a:avLst/>
              </a:prstGeom>
            </p:spPr>
          </p:pic>
          <p:pic>
            <p:nvPicPr>
              <p:cNvPr id="6" name="Paveikslėlis 5">
                <a:extLst>
                  <a:ext uri="{FF2B5EF4-FFF2-40B4-BE49-F238E27FC236}">
                    <a16:creationId xmlns:a16="http://schemas.microsoft.com/office/drawing/2014/main" id="{DF1C280D-728C-2200-553E-4118F5192A85}"/>
                  </a:ext>
                </a:extLst>
              </p:cNvPr>
              <p:cNvPicPr>
                <a:picLocks noChangeAspect="1"/>
              </p:cNvPicPr>
              <p:nvPr/>
            </p:nvPicPr>
            <p:blipFill>
              <a:blip r:embed="rId5"/>
              <a:stretch>
                <a:fillRect/>
              </a:stretch>
            </p:blipFill>
            <p:spPr>
              <a:xfrm>
                <a:off x="192105" y="4374777"/>
                <a:ext cx="736457" cy="142123"/>
              </a:xfrm>
              <a:prstGeom prst="rect">
                <a:avLst/>
              </a:prstGeom>
            </p:spPr>
          </p:pic>
        </p:grpSp>
        <p:sp>
          <p:nvSpPr>
            <p:cNvPr id="11" name="Rectangle 10">
              <a:extLst>
                <a:ext uri="{FF2B5EF4-FFF2-40B4-BE49-F238E27FC236}">
                  <a16:creationId xmlns:a16="http://schemas.microsoft.com/office/drawing/2014/main" id="{F22F251F-B415-848D-7E95-D711E4F83D5A}"/>
                </a:ext>
              </a:extLst>
            </p:cNvPr>
            <p:cNvSpPr/>
            <p:nvPr/>
          </p:nvSpPr>
          <p:spPr>
            <a:xfrm>
              <a:off x="4012130" y="3807927"/>
              <a:ext cx="1361611" cy="2229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FC6EB6EB-5753-52E3-EA8D-F87CA943C7AC}"/>
                </a:ext>
              </a:extLst>
            </p:cNvPr>
            <p:cNvSpPr/>
            <p:nvPr/>
          </p:nvSpPr>
          <p:spPr>
            <a:xfrm>
              <a:off x="5465566" y="37104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grpSp>
      <p:grpSp>
        <p:nvGrpSpPr>
          <p:cNvPr id="26" name="Grupė 25">
            <a:extLst>
              <a:ext uri="{FF2B5EF4-FFF2-40B4-BE49-F238E27FC236}">
                <a16:creationId xmlns:a16="http://schemas.microsoft.com/office/drawing/2014/main" id="{026BBC7F-EF85-7E39-C3DD-38B310324FC8}"/>
              </a:ext>
            </a:extLst>
          </p:cNvPr>
          <p:cNvGrpSpPr/>
          <p:nvPr/>
        </p:nvGrpSpPr>
        <p:grpSpPr>
          <a:xfrm>
            <a:off x="1067067" y="4893856"/>
            <a:ext cx="9280090" cy="1878361"/>
            <a:chOff x="838200" y="4710064"/>
            <a:chExt cx="9454903" cy="1867092"/>
          </a:xfrm>
        </p:grpSpPr>
        <p:pic>
          <p:nvPicPr>
            <p:cNvPr id="17" name="Paveikslėlis 16">
              <a:extLst>
                <a:ext uri="{FF2B5EF4-FFF2-40B4-BE49-F238E27FC236}">
                  <a16:creationId xmlns:a16="http://schemas.microsoft.com/office/drawing/2014/main" id="{880F3845-E0C1-62B0-C84A-EE65DAB345EB}"/>
                </a:ext>
              </a:extLst>
            </p:cNvPr>
            <p:cNvPicPr>
              <a:picLocks noChangeAspect="1"/>
            </p:cNvPicPr>
            <p:nvPr/>
          </p:nvPicPr>
          <p:blipFill>
            <a:blip r:embed="rId6"/>
            <a:stretch>
              <a:fillRect/>
            </a:stretch>
          </p:blipFill>
          <p:spPr>
            <a:xfrm>
              <a:off x="838200" y="4710064"/>
              <a:ext cx="9031400" cy="1867092"/>
            </a:xfrm>
            <a:prstGeom prst="rect">
              <a:avLst/>
            </a:prstGeom>
          </p:spPr>
        </p:pic>
        <p:sp>
          <p:nvSpPr>
            <p:cNvPr id="20" name="Oval 3">
              <a:extLst>
                <a:ext uri="{FF2B5EF4-FFF2-40B4-BE49-F238E27FC236}">
                  <a16:creationId xmlns:a16="http://schemas.microsoft.com/office/drawing/2014/main" id="{B62E7FB1-AA8A-1F9E-7950-D167661CC597}"/>
                </a:ext>
              </a:extLst>
            </p:cNvPr>
            <p:cNvSpPr/>
            <p:nvPr/>
          </p:nvSpPr>
          <p:spPr>
            <a:xfrm>
              <a:off x="9869600" y="5162436"/>
              <a:ext cx="423503" cy="293233"/>
            </a:xfrm>
            <a:prstGeom prst="ellipse">
              <a:avLst/>
            </a:prstGeom>
            <a:solidFill>
              <a:schemeClr val="accent6">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1" name="Oval 3">
              <a:extLst>
                <a:ext uri="{FF2B5EF4-FFF2-40B4-BE49-F238E27FC236}">
                  <a16:creationId xmlns:a16="http://schemas.microsoft.com/office/drawing/2014/main" id="{5D31981A-91BA-4655-96B2-102B11D8770B}"/>
                </a:ext>
              </a:extLst>
            </p:cNvPr>
            <p:cNvSpPr/>
            <p:nvPr/>
          </p:nvSpPr>
          <p:spPr>
            <a:xfrm>
              <a:off x="8085877" y="5820545"/>
              <a:ext cx="423503" cy="293233"/>
            </a:xfrm>
            <a:prstGeom prst="ellipse">
              <a:avLst/>
            </a:prstGeom>
            <a:solidFill>
              <a:schemeClr val="accent6">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2" name="Rectangle 10">
              <a:extLst>
                <a:ext uri="{FF2B5EF4-FFF2-40B4-BE49-F238E27FC236}">
                  <a16:creationId xmlns:a16="http://schemas.microsoft.com/office/drawing/2014/main" id="{7E1C18ED-2397-BAD0-CB5A-77358F3EC364}"/>
                </a:ext>
              </a:extLst>
            </p:cNvPr>
            <p:cNvSpPr/>
            <p:nvPr/>
          </p:nvSpPr>
          <p:spPr>
            <a:xfrm>
              <a:off x="8610600" y="5872458"/>
              <a:ext cx="528861" cy="21474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23C7B144-2D6B-9F24-D469-BDAF360A11C7}"/>
                </a:ext>
              </a:extLst>
            </p:cNvPr>
            <p:cNvSpPr/>
            <p:nvPr/>
          </p:nvSpPr>
          <p:spPr>
            <a:xfrm>
              <a:off x="9555043" y="5179820"/>
              <a:ext cx="211849" cy="2758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upė 22">
            <a:extLst>
              <a:ext uri="{FF2B5EF4-FFF2-40B4-BE49-F238E27FC236}">
                <a16:creationId xmlns:a16="http://schemas.microsoft.com/office/drawing/2014/main" id="{9F5C0730-FC34-D448-45B3-06482EB72C44}"/>
              </a:ext>
            </a:extLst>
          </p:cNvPr>
          <p:cNvGrpSpPr/>
          <p:nvPr/>
        </p:nvGrpSpPr>
        <p:grpSpPr>
          <a:xfrm>
            <a:off x="2570469" y="3659291"/>
            <a:ext cx="8613421" cy="1612983"/>
            <a:chOff x="572131" y="3410300"/>
            <a:chExt cx="8473314" cy="1470849"/>
          </a:xfrm>
        </p:grpSpPr>
        <p:grpSp>
          <p:nvGrpSpPr>
            <p:cNvPr id="13" name="Grupė 12">
              <a:extLst>
                <a:ext uri="{FF2B5EF4-FFF2-40B4-BE49-F238E27FC236}">
                  <a16:creationId xmlns:a16="http://schemas.microsoft.com/office/drawing/2014/main" id="{46202B55-C790-E67A-C2B4-2EA7AFA399E1}"/>
                </a:ext>
              </a:extLst>
            </p:cNvPr>
            <p:cNvGrpSpPr/>
            <p:nvPr/>
          </p:nvGrpSpPr>
          <p:grpSpPr>
            <a:xfrm>
              <a:off x="1013012" y="3410300"/>
              <a:ext cx="8032433" cy="1470849"/>
              <a:chOff x="0" y="2269382"/>
              <a:chExt cx="12191999" cy="2319235"/>
            </a:xfrm>
          </p:grpSpPr>
          <p:pic>
            <p:nvPicPr>
              <p:cNvPr id="15" name="Paveikslėlis 14">
                <a:extLst>
                  <a:ext uri="{FF2B5EF4-FFF2-40B4-BE49-F238E27FC236}">
                    <a16:creationId xmlns:a16="http://schemas.microsoft.com/office/drawing/2014/main" id="{E0496A62-034E-7F1E-1A54-61C33799DF3C}"/>
                  </a:ext>
                </a:extLst>
              </p:cNvPr>
              <p:cNvPicPr>
                <a:picLocks noChangeAspect="1"/>
              </p:cNvPicPr>
              <p:nvPr/>
            </p:nvPicPr>
            <p:blipFill>
              <a:blip r:embed="rId5"/>
              <a:stretch>
                <a:fillRect/>
              </a:stretch>
            </p:blipFill>
            <p:spPr>
              <a:xfrm>
                <a:off x="192105" y="4374777"/>
                <a:ext cx="736457" cy="142123"/>
              </a:xfrm>
              <a:prstGeom prst="rect">
                <a:avLst/>
              </a:prstGeom>
            </p:spPr>
          </p:pic>
          <p:pic>
            <p:nvPicPr>
              <p:cNvPr id="14" name="Paveikslėlis 13">
                <a:extLst>
                  <a:ext uri="{FF2B5EF4-FFF2-40B4-BE49-F238E27FC236}">
                    <a16:creationId xmlns:a16="http://schemas.microsoft.com/office/drawing/2014/main" id="{E3DC6A1B-B74D-6857-3346-0AA40B527DED}"/>
                  </a:ext>
                </a:extLst>
              </p:cNvPr>
              <p:cNvPicPr>
                <a:picLocks noChangeAspect="1"/>
              </p:cNvPicPr>
              <p:nvPr/>
            </p:nvPicPr>
            <p:blipFill>
              <a:blip r:embed="rId4"/>
              <a:stretch>
                <a:fillRect/>
              </a:stretch>
            </p:blipFill>
            <p:spPr>
              <a:xfrm>
                <a:off x="0" y="2269382"/>
                <a:ext cx="12191999" cy="2319235"/>
              </a:xfrm>
              <a:prstGeom prst="rect">
                <a:avLst/>
              </a:prstGeom>
            </p:spPr>
          </p:pic>
        </p:grpSp>
        <p:sp>
          <p:nvSpPr>
            <p:cNvPr id="18" name="Rectangle 10">
              <a:extLst>
                <a:ext uri="{FF2B5EF4-FFF2-40B4-BE49-F238E27FC236}">
                  <a16:creationId xmlns:a16="http://schemas.microsoft.com/office/drawing/2014/main" id="{9DFD20E7-1FC6-E531-22A9-84BE08A81AF4}"/>
                </a:ext>
              </a:extLst>
            </p:cNvPr>
            <p:cNvSpPr/>
            <p:nvPr/>
          </p:nvSpPr>
          <p:spPr>
            <a:xfrm>
              <a:off x="1104821" y="4578999"/>
              <a:ext cx="1620449" cy="18523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3">
              <a:extLst>
                <a:ext uri="{FF2B5EF4-FFF2-40B4-BE49-F238E27FC236}">
                  <a16:creationId xmlns:a16="http://schemas.microsoft.com/office/drawing/2014/main" id="{B3CDAC84-7B3B-2E02-7D12-7A7C46CB5F94}"/>
                </a:ext>
              </a:extLst>
            </p:cNvPr>
            <p:cNvSpPr/>
            <p:nvPr/>
          </p:nvSpPr>
          <p:spPr>
            <a:xfrm>
              <a:off x="572131" y="4516067"/>
              <a:ext cx="423503" cy="293233"/>
            </a:xfrm>
            <a:prstGeom prst="ellipse">
              <a:avLst/>
            </a:prstGeom>
            <a:solidFill>
              <a:schemeClr val="accent6">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grpSp>
      <p:sp>
        <p:nvSpPr>
          <p:cNvPr id="3" name="TextBox 2">
            <a:extLst>
              <a:ext uri="{FF2B5EF4-FFF2-40B4-BE49-F238E27FC236}">
                <a16:creationId xmlns:a16="http://schemas.microsoft.com/office/drawing/2014/main" id="{6217D37D-B915-6CFB-D752-80B6C552E03A}"/>
              </a:ext>
            </a:extLst>
          </p:cNvPr>
          <p:cNvSpPr txBox="1"/>
          <p:nvPr/>
        </p:nvSpPr>
        <p:spPr>
          <a:xfrm>
            <a:off x="1030114" y="3266424"/>
            <a:ext cx="3850339" cy="369332"/>
          </a:xfrm>
          <a:prstGeom prst="rect">
            <a:avLst/>
          </a:prstGeom>
          <a:solidFill>
            <a:schemeClr val="accent4">
              <a:lumMod val="20000"/>
              <a:lumOff val="80000"/>
            </a:schemeClr>
          </a:solidFill>
          <a:ln>
            <a:noFill/>
          </a:ln>
        </p:spPr>
        <p:txBody>
          <a:bodyPr wrap="square" rtlCol="0">
            <a:spAutoFit/>
          </a:bodyPr>
          <a:lstStyle/>
          <a:p>
            <a:r>
              <a:rPr lang="lt-LT"/>
              <a:t>Arba atliekant (2), (3) ir (4) veiksmus:</a:t>
            </a:r>
          </a:p>
        </p:txBody>
      </p:sp>
    </p:spTree>
    <p:extLst>
      <p:ext uri="{BB962C8B-B14F-4D97-AF65-F5344CB8AC3E}">
        <p14:creationId xmlns:p14="http://schemas.microsoft.com/office/powerpoint/2010/main" val="3700259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407401" y="317859"/>
            <a:ext cx="9377198" cy="810627"/>
          </a:xfrm>
        </p:spPr>
        <p:txBody>
          <a:bodyPr>
            <a:noAutofit/>
          </a:bodyPr>
          <a:lstStyle/>
          <a:p>
            <a:pPr algn="ctr"/>
            <a:r>
              <a:rPr lang="lt-LT" sz="3600" b="1"/>
              <a:t>Tiekėjų prašymų paaiškinti dokumentus peržiūra</a:t>
            </a:r>
            <a:endParaRPr lang="en-US" sz="3600" b="1"/>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23</a:t>
            </a:fld>
            <a:endParaRPr lang="en-US"/>
          </a:p>
        </p:txBody>
      </p:sp>
      <p:grpSp>
        <p:nvGrpSpPr>
          <p:cNvPr id="36" name="Grupė 35">
            <a:extLst>
              <a:ext uri="{FF2B5EF4-FFF2-40B4-BE49-F238E27FC236}">
                <a16:creationId xmlns:a16="http://schemas.microsoft.com/office/drawing/2014/main" id="{523EEBB4-3946-FB40-83B9-32D70370F1FC}"/>
              </a:ext>
            </a:extLst>
          </p:cNvPr>
          <p:cNvGrpSpPr/>
          <p:nvPr/>
        </p:nvGrpSpPr>
        <p:grpSpPr>
          <a:xfrm>
            <a:off x="1156702" y="4909207"/>
            <a:ext cx="10552021" cy="923330"/>
            <a:chOff x="986387" y="3980698"/>
            <a:chExt cx="10552021" cy="923330"/>
          </a:xfrm>
        </p:grpSpPr>
        <p:sp>
          <p:nvSpPr>
            <p:cNvPr id="33" name="TextBox 32">
              <a:extLst>
                <a:ext uri="{FF2B5EF4-FFF2-40B4-BE49-F238E27FC236}">
                  <a16:creationId xmlns:a16="http://schemas.microsoft.com/office/drawing/2014/main" id="{F309F885-0E08-CEBE-E32F-3C76AA1DE251}"/>
                </a:ext>
              </a:extLst>
            </p:cNvPr>
            <p:cNvSpPr txBox="1"/>
            <p:nvPr/>
          </p:nvSpPr>
          <p:spPr>
            <a:xfrm>
              <a:off x="986387" y="3980698"/>
              <a:ext cx="10552021" cy="923330"/>
            </a:xfrm>
            <a:prstGeom prst="rect">
              <a:avLst/>
            </a:prstGeom>
            <a:solidFill>
              <a:schemeClr val="accent4">
                <a:lumMod val="20000"/>
                <a:lumOff val="80000"/>
              </a:schemeClr>
            </a:solidFill>
          </p:spPr>
          <p:txBody>
            <a:bodyPr wrap="square" rtlCol="0">
              <a:spAutoFit/>
            </a:bodyPr>
            <a:lstStyle/>
            <a:p>
              <a:pPr algn="just"/>
              <a:r>
                <a:rPr lang="lt-LT" dirty="0"/>
                <a:t>Tiekėjo pateikto prašymo priedo atsisiuntimas. Pastaba. Jei kuriant kvietimą suteikti rinkos konsultaciją / paskelbti techninių specifikacijų projektą pagrindinėje informacijoje (10 skaidrė) lauke „Dokumentų įkėlimas su paaiškinimais“ buvo pažymėta „Ne“                               , tiekėjai negali pridėti priedų kartu su prašymu.</a:t>
              </a:r>
              <a:endParaRPr lang="en-US" dirty="0"/>
            </a:p>
          </p:txBody>
        </p:sp>
        <p:pic>
          <p:nvPicPr>
            <p:cNvPr id="32" name="Paveikslėlis 31">
              <a:extLst>
                <a:ext uri="{FF2B5EF4-FFF2-40B4-BE49-F238E27FC236}">
                  <a16:creationId xmlns:a16="http://schemas.microsoft.com/office/drawing/2014/main" id="{A5F30AD4-ED73-1A39-7729-B3E3CEC2630E}"/>
                </a:ext>
              </a:extLst>
            </p:cNvPr>
            <p:cNvPicPr>
              <a:picLocks noChangeAspect="1"/>
            </p:cNvPicPr>
            <p:nvPr/>
          </p:nvPicPr>
          <p:blipFill>
            <a:blip r:embed="rId4"/>
            <a:stretch>
              <a:fillRect/>
            </a:stretch>
          </p:blipFill>
          <p:spPr>
            <a:xfrm>
              <a:off x="4422825" y="4565949"/>
              <a:ext cx="1571338" cy="329402"/>
            </a:xfrm>
            <a:prstGeom prst="rect">
              <a:avLst/>
            </a:prstGeom>
          </p:spPr>
        </p:pic>
      </p:grpSp>
      <p:sp>
        <p:nvSpPr>
          <p:cNvPr id="6" name="TextBox 5">
            <a:extLst>
              <a:ext uri="{FF2B5EF4-FFF2-40B4-BE49-F238E27FC236}">
                <a16:creationId xmlns:a16="http://schemas.microsoft.com/office/drawing/2014/main" id="{AA3ACD86-5A55-0FF4-7920-B1FDB48E445D}"/>
              </a:ext>
            </a:extLst>
          </p:cNvPr>
          <p:cNvSpPr txBox="1"/>
          <p:nvPr/>
        </p:nvSpPr>
        <p:spPr>
          <a:xfrm>
            <a:off x="1149901" y="1233468"/>
            <a:ext cx="10558822" cy="646331"/>
          </a:xfrm>
          <a:prstGeom prst="rect">
            <a:avLst/>
          </a:prstGeom>
          <a:solidFill>
            <a:schemeClr val="accent4">
              <a:lumMod val="20000"/>
              <a:lumOff val="80000"/>
            </a:schemeClr>
          </a:solidFill>
        </p:spPr>
        <p:txBody>
          <a:bodyPr wrap="square" rtlCol="0">
            <a:spAutoFit/>
          </a:bodyPr>
          <a:lstStyle/>
          <a:p>
            <a:pPr algn="just"/>
            <a:r>
              <a:rPr lang="lt-LT"/>
              <a:t>Norėdami peržiūrėti tiekėjo pateiktą prašymą paaiškinti dokumentus, pažymime prašymą (1) ir spaudžiame „Peržiūrėti paaiškinimą“ (2).</a:t>
            </a:r>
            <a:endParaRPr lang="en-US"/>
          </a:p>
        </p:txBody>
      </p:sp>
      <p:grpSp>
        <p:nvGrpSpPr>
          <p:cNvPr id="14" name="Grupė 13">
            <a:extLst>
              <a:ext uri="{FF2B5EF4-FFF2-40B4-BE49-F238E27FC236}">
                <a16:creationId xmlns:a16="http://schemas.microsoft.com/office/drawing/2014/main" id="{0357FC4E-CF7F-294A-DEDB-89AE9814ADDC}"/>
              </a:ext>
            </a:extLst>
          </p:cNvPr>
          <p:cNvGrpSpPr/>
          <p:nvPr/>
        </p:nvGrpSpPr>
        <p:grpSpPr>
          <a:xfrm>
            <a:off x="757484" y="1948793"/>
            <a:ext cx="11099083" cy="2958721"/>
            <a:chOff x="656601" y="1741327"/>
            <a:chExt cx="11291413" cy="2901171"/>
          </a:xfrm>
        </p:grpSpPr>
        <p:grpSp>
          <p:nvGrpSpPr>
            <p:cNvPr id="4" name="Grupė 3">
              <a:extLst>
                <a:ext uri="{FF2B5EF4-FFF2-40B4-BE49-F238E27FC236}">
                  <a16:creationId xmlns:a16="http://schemas.microsoft.com/office/drawing/2014/main" id="{558D88D5-633B-0C33-AA99-F600A0CBE499}"/>
                </a:ext>
              </a:extLst>
            </p:cNvPr>
            <p:cNvGrpSpPr/>
            <p:nvPr/>
          </p:nvGrpSpPr>
          <p:grpSpPr>
            <a:xfrm>
              <a:off x="1055819" y="1741327"/>
              <a:ext cx="10892195" cy="2901171"/>
              <a:chOff x="1031759" y="1387890"/>
              <a:chExt cx="10892195" cy="2901171"/>
            </a:xfrm>
          </p:grpSpPr>
          <p:pic>
            <p:nvPicPr>
              <p:cNvPr id="3" name="Paveikslėlis 2">
                <a:extLst>
                  <a:ext uri="{FF2B5EF4-FFF2-40B4-BE49-F238E27FC236}">
                    <a16:creationId xmlns:a16="http://schemas.microsoft.com/office/drawing/2014/main" id="{CA7111F4-B9CF-81BC-090F-BE0CD65238F2}"/>
                  </a:ext>
                </a:extLst>
              </p:cNvPr>
              <p:cNvPicPr>
                <a:picLocks noChangeAspect="1"/>
              </p:cNvPicPr>
              <p:nvPr/>
            </p:nvPicPr>
            <p:blipFill>
              <a:blip r:embed="rId5"/>
              <a:stretch>
                <a:fillRect/>
              </a:stretch>
            </p:blipFill>
            <p:spPr>
              <a:xfrm>
                <a:off x="1031759" y="1387890"/>
                <a:ext cx="10659035" cy="2568374"/>
              </a:xfrm>
              <a:prstGeom prst="rect">
                <a:avLst/>
              </a:prstGeom>
            </p:spPr>
          </p:pic>
          <p:grpSp>
            <p:nvGrpSpPr>
              <p:cNvPr id="69" name="Grupė 68">
                <a:extLst>
                  <a:ext uri="{FF2B5EF4-FFF2-40B4-BE49-F238E27FC236}">
                    <a16:creationId xmlns:a16="http://schemas.microsoft.com/office/drawing/2014/main" id="{EF955C52-B1AE-06E1-BE84-42C6DA67E0A5}"/>
                  </a:ext>
                </a:extLst>
              </p:cNvPr>
              <p:cNvGrpSpPr/>
              <p:nvPr/>
            </p:nvGrpSpPr>
            <p:grpSpPr>
              <a:xfrm>
                <a:off x="2994645" y="2124589"/>
                <a:ext cx="8929309" cy="2164472"/>
                <a:chOff x="3022102" y="2945121"/>
                <a:chExt cx="8929309" cy="2164472"/>
              </a:xfrm>
            </p:grpSpPr>
            <p:sp>
              <p:nvSpPr>
                <p:cNvPr id="11" name="Rectangle 10">
                  <a:extLst>
                    <a:ext uri="{FF2B5EF4-FFF2-40B4-BE49-F238E27FC236}">
                      <a16:creationId xmlns:a16="http://schemas.microsoft.com/office/drawing/2014/main" id="{F22F251F-B415-848D-7E95-D711E4F83D5A}"/>
                    </a:ext>
                  </a:extLst>
                </p:cNvPr>
                <p:cNvSpPr/>
                <p:nvPr/>
              </p:nvSpPr>
              <p:spPr>
                <a:xfrm>
                  <a:off x="4881833" y="4005538"/>
                  <a:ext cx="878541" cy="21844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upė 20">
                  <a:extLst>
                    <a:ext uri="{FF2B5EF4-FFF2-40B4-BE49-F238E27FC236}">
                      <a16:creationId xmlns:a16="http://schemas.microsoft.com/office/drawing/2014/main" id="{BE94B41D-9FD4-E485-C515-F6942961D8BE}"/>
                    </a:ext>
                  </a:extLst>
                </p:cNvPr>
                <p:cNvGrpSpPr/>
                <p:nvPr/>
              </p:nvGrpSpPr>
              <p:grpSpPr>
                <a:xfrm>
                  <a:off x="3022102" y="4278141"/>
                  <a:ext cx="1799090" cy="732266"/>
                  <a:chOff x="3091504" y="2535681"/>
                  <a:chExt cx="1891208" cy="700411"/>
                </a:xfrm>
              </p:grpSpPr>
              <p:pic>
                <p:nvPicPr>
                  <p:cNvPr id="19" name="Paveikslėlis 18">
                    <a:extLst>
                      <a:ext uri="{FF2B5EF4-FFF2-40B4-BE49-F238E27FC236}">
                        <a16:creationId xmlns:a16="http://schemas.microsoft.com/office/drawing/2014/main" id="{497A3A90-191D-C7F2-5677-CA9CE7D5DE81}"/>
                      </a:ext>
                    </a:extLst>
                  </p:cNvPr>
                  <p:cNvPicPr>
                    <a:picLocks noChangeAspect="1"/>
                  </p:cNvPicPr>
                  <p:nvPr/>
                </p:nvPicPr>
                <p:blipFill>
                  <a:blip r:embed="rId6"/>
                  <a:stretch>
                    <a:fillRect/>
                  </a:stretch>
                </p:blipFill>
                <p:spPr>
                  <a:xfrm>
                    <a:off x="3099894" y="2541539"/>
                    <a:ext cx="1882818" cy="658174"/>
                  </a:xfrm>
                  <a:prstGeom prst="rect">
                    <a:avLst/>
                  </a:prstGeom>
                </p:spPr>
              </p:pic>
              <p:sp>
                <p:nvSpPr>
                  <p:cNvPr id="20" name="Rectangle 10">
                    <a:extLst>
                      <a:ext uri="{FF2B5EF4-FFF2-40B4-BE49-F238E27FC236}">
                        <a16:creationId xmlns:a16="http://schemas.microsoft.com/office/drawing/2014/main" id="{0B7B3B1D-BBE4-8DB5-00EC-882D8E4EBA31}"/>
                      </a:ext>
                    </a:extLst>
                  </p:cNvPr>
                  <p:cNvSpPr/>
                  <p:nvPr/>
                </p:nvSpPr>
                <p:spPr>
                  <a:xfrm>
                    <a:off x="3091504" y="2535681"/>
                    <a:ext cx="1882818" cy="7004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2" name="Straight Arrow Connector 2">
                  <a:extLst>
                    <a:ext uri="{FF2B5EF4-FFF2-40B4-BE49-F238E27FC236}">
                      <a16:creationId xmlns:a16="http://schemas.microsoft.com/office/drawing/2014/main" id="{2160B3BC-C351-8DBF-D491-A0EF0439839F}"/>
                    </a:ext>
                  </a:extLst>
                </p:cNvPr>
                <p:cNvCxnSpPr>
                  <a:cxnSpLocks/>
                </p:cNvCxnSpPr>
                <p:nvPr/>
              </p:nvCxnSpPr>
              <p:spPr>
                <a:xfrm flipV="1">
                  <a:off x="5387788" y="4272000"/>
                  <a:ext cx="0" cy="8375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
                  <a:extLst>
                    <a:ext uri="{FF2B5EF4-FFF2-40B4-BE49-F238E27FC236}">
                      <a16:creationId xmlns:a16="http://schemas.microsoft.com/office/drawing/2014/main" id="{CBA2663E-BA35-67D1-4ADA-D9B8AE67FA7B}"/>
                    </a:ext>
                  </a:extLst>
                </p:cNvPr>
                <p:cNvCxnSpPr>
                  <a:cxnSpLocks/>
                </p:cNvCxnSpPr>
                <p:nvPr/>
              </p:nvCxnSpPr>
              <p:spPr>
                <a:xfrm flipH="1">
                  <a:off x="4845979" y="4249692"/>
                  <a:ext cx="254939" cy="37862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3" name="Rectangle 10">
                  <a:extLst>
                    <a:ext uri="{FF2B5EF4-FFF2-40B4-BE49-F238E27FC236}">
                      <a16:creationId xmlns:a16="http://schemas.microsoft.com/office/drawing/2014/main" id="{5F319FB9-1001-AA9D-1F99-FA44D2B569FD}"/>
                    </a:ext>
                  </a:extLst>
                </p:cNvPr>
                <p:cNvSpPr/>
                <p:nvPr/>
              </p:nvSpPr>
              <p:spPr>
                <a:xfrm>
                  <a:off x="5827059" y="4023111"/>
                  <a:ext cx="2783541" cy="21525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DE3893B8-8C50-481C-0244-279CC655EDAA}"/>
                    </a:ext>
                  </a:extLst>
                </p:cNvPr>
                <p:cNvSpPr txBox="1"/>
                <p:nvPr/>
              </p:nvSpPr>
              <p:spPr>
                <a:xfrm>
                  <a:off x="5893175" y="3018963"/>
                  <a:ext cx="2783542" cy="646331"/>
                </a:xfrm>
                <a:prstGeom prst="rect">
                  <a:avLst/>
                </a:prstGeom>
                <a:solidFill>
                  <a:schemeClr val="accent4">
                    <a:lumMod val="20000"/>
                    <a:lumOff val="80000"/>
                  </a:schemeClr>
                </a:solidFill>
              </p:spPr>
              <p:txBody>
                <a:bodyPr wrap="square" rtlCol="0">
                  <a:spAutoFit/>
                </a:bodyPr>
                <a:lstStyle/>
                <a:p>
                  <a:r>
                    <a:rPr lang="lt-LT"/>
                    <a:t>Tiekėjo pateikto prašymo aprašymas.</a:t>
                  </a:r>
                  <a:endParaRPr lang="en-US"/>
                </a:p>
              </p:txBody>
            </p:sp>
            <p:cxnSp>
              <p:nvCxnSpPr>
                <p:cNvPr id="45" name="Straight Arrow Connector 2">
                  <a:extLst>
                    <a:ext uri="{FF2B5EF4-FFF2-40B4-BE49-F238E27FC236}">
                      <a16:creationId xmlns:a16="http://schemas.microsoft.com/office/drawing/2014/main" id="{B3F002DD-BBC8-4A58-CC4F-B9B534C0A632}"/>
                    </a:ext>
                  </a:extLst>
                </p:cNvPr>
                <p:cNvCxnSpPr>
                  <a:cxnSpLocks/>
                </p:cNvCxnSpPr>
                <p:nvPr/>
              </p:nvCxnSpPr>
              <p:spPr>
                <a:xfrm>
                  <a:off x="7112468" y="3665294"/>
                  <a:ext cx="0" cy="33127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6" name="Rectangle 10">
                  <a:extLst>
                    <a:ext uri="{FF2B5EF4-FFF2-40B4-BE49-F238E27FC236}">
                      <a16:creationId xmlns:a16="http://schemas.microsoft.com/office/drawing/2014/main" id="{4811FC71-7A16-BFDB-1BF0-AA1410489E96}"/>
                    </a:ext>
                  </a:extLst>
                </p:cNvPr>
                <p:cNvSpPr/>
                <p:nvPr/>
              </p:nvSpPr>
              <p:spPr>
                <a:xfrm>
                  <a:off x="10999694" y="4031245"/>
                  <a:ext cx="354106" cy="21844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0" name="Grupė 59">
                  <a:extLst>
                    <a:ext uri="{FF2B5EF4-FFF2-40B4-BE49-F238E27FC236}">
                      <a16:creationId xmlns:a16="http://schemas.microsoft.com/office/drawing/2014/main" id="{AA6A6846-DED0-83BF-32A1-A2D01E0C2492}"/>
                    </a:ext>
                  </a:extLst>
                </p:cNvPr>
                <p:cNvGrpSpPr/>
                <p:nvPr/>
              </p:nvGrpSpPr>
              <p:grpSpPr>
                <a:xfrm>
                  <a:off x="9167869" y="2945121"/>
                  <a:ext cx="2783542" cy="633759"/>
                  <a:chOff x="3729319" y="1262862"/>
                  <a:chExt cx="2783542" cy="633759"/>
                </a:xfrm>
              </p:grpSpPr>
              <p:sp>
                <p:nvSpPr>
                  <p:cNvPr id="59" name="TextBox 58">
                    <a:extLst>
                      <a:ext uri="{FF2B5EF4-FFF2-40B4-BE49-F238E27FC236}">
                        <a16:creationId xmlns:a16="http://schemas.microsoft.com/office/drawing/2014/main" id="{3EF0144B-14DE-A0C9-2F7B-E5B5493C1612}"/>
                      </a:ext>
                    </a:extLst>
                  </p:cNvPr>
                  <p:cNvSpPr txBox="1"/>
                  <p:nvPr/>
                </p:nvSpPr>
                <p:spPr>
                  <a:xfrm>
                    <a:off x="3729319" y="1262862"/>
                    <a:ext cx="2783542" cy="633759"/>
                  </a:xfrm>
                  <a:prstGeom prst="rect">
                    <a:avLst/>
                  </a:prstGeom>
                  <a:solidFill>
                    <a:schemeClr val="accent4">
                      <a:lumMod val="20000"/>
                      <a:lumOff val="80000"/>
                    </a:schemeClr>
                  </a:solidFill>
                </p:spPr>
                <p:txBody>
                  <a:bodyPr wrap="square" rtlCol="0">
                    <a:spAutoFit/>
                  </a:bodyPr>
                  <a:lstStyle/>
                  <a:p>
                    <a:r>
                      <a:rPr lang="lt-LT"/>
                      <a:t>Pateikto prašymo statusas</a:t>
                    </a:r>
                  </a:p>
                  <a:p>
                    <a:r>
                      <a:rPr lang="lt-LT"/>
                      <a:t>„                “       </a:t>
                    </a:r>
                  </a:p>
                </p:txBody>
              </p:sp>
              <p:pic>
                <p:nvPicPr>
                  <p:cNvPr id="58" name="Paveikslėlis 57">
                    <a:extLst>
                      <a:ext uri="{FF2B5EF4-FFF2-40B4-BE49-F238E27FC236}">
                        <a16:creationId xmlns:a16="http://schemas.microsoft.com/office/drawing/2014/main" id="{52C435BE-822E-BE0C-6063-3DD6D2CBB300}"/>
                      </a:ext>
                    </a:extLst>
                  </p:cNvPr>
                  <p:cNvPicPr>
                    <a:picLocks noChangeAspect="1"/>
                  </p:cNvPicPr>
                  <p:nvPr/>
                </p:nvPicPr>
                <p:blipFill>
                  <a:blip r:embed="rId7"/>
                  <a:srcRect l="64063" t="7084"/>
                  <a:stretch/>
                </p:blipFill>
                <p:spPr>
                  <a:xfrm>
                    <a:off x="3945890" y="1575532"/>
                    <a:ext cx="800876" cy="234818"/>
                  </a:xfrm>
                  <a:prstGeom prst="rect">
                    <a:avLst/>
                  </a:prstGeom>
                </p:spPr>
              </p:pic>
            </p:grpSp>
            <p:cxnSp>
              <p:nvCxnSpPr>
                <p:cNvPr id="61" name="Straight Arrow Connector 2">
                  <a:extLst>
                    <a:ext uri="{FF2B5EF4-FFF2-40B4-BE49-F238E27FC236}">
                      <a16:creationId xmlns:a16="http://schemas.microsoft.com/office/drawing/2014/main" id="{CE01F5DC-A71E-F5C8-6554-44D206FB6A2B}"/>
                    </a:ext>
                  </a:extLst>
                </p:cNvPr>
                <p:cNvCxnSpPr>
                  <a:cxnSpLocks/>
                </p:cNvCxnSpPr>
                <p:nvPr/>
              </p:nvCxnSpPr>
              <p:spPr>
                <a:xfrm>
                  <a:off x="10654401" y="3572543"/>
                  <a:ext cx="345293" cy="4329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8" name="Rectangle 10">
              <a:extLst>
                <a:ext uri="{FF2B5EF4-FFF2-40B4-BE49-F238E27FC236}">
                  <a16:creationId xmlns:a16="http://schemas.microsoft.com/office/drawing/2014/main" id="{71E590C1-8CCA-9075-063B-91A0B976FB79}"/>
                </a:ext>
              </a:extLst>
            </p:cNvPr>
            <p:cNvSpPr/>
            <p:nvPr/>
          </p:nvSpPr>
          <p:spPr>
            <a:xfrm>
              <a:off x="7754477" y="3873700"/>
              <a:ext cx="1217706" cy="21525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10">
              <a:extLst>
                <a:ext uri="{FF2B5EF4-FFF2-40B4-BE49-F238E27FC236}">
                  <a16:creationId xmlns:a16="http://schemas.microsoft.com/office/drawing/2014/main" id="{90480FF5-71FB-4A08-5428-5B6ADBECF599}"/>
                </a:ext>
              </a:extLst>
            </p:cNvPr>
            <p:cNvSpPr/>
            <p:nvPr/>
          </p:nvSpPr>
          <p:spPr>
            <a:xfrm>
              <a:off x="1265129" y="3529471"/>
              <a:ext cx="284544" cy="2269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817EFE54-939F-DBFC-B935-F67CDAA7446C}"/>
                </a:ext>
              </a:extLst>
            </p:cNvPr>
            <p:cNvSpPr/>
            <p:nvPr/>
          </p:nvSpPr>
          <p:spPr>
            <a:xfrm>
              <a:off x="656601" y="345090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3" name="Oval 3">
              <a:extLst>
                <a:ext uri="{FF2B5EF4-FFF2-40B4-BE49-F238E27FC236}">
                  <a16:creationId xmlns:a16="http://schemas.microsoft.com/office/drawing/2014/main" id="{51A36ACE-119B-32D6-9641-2151C1DFAB93}"/>
                </a:ext>
              </a:extLst>
            </p:cNvPr>
            <p:cNvSpPr/>
            <p:nvPr/>
          </p:nvSpPr>
          <p:spPr>
            <a:xfrm>
              <a:off x="8122571" y="41260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grpSp>
    </p:spTree>
    <p:extLst>
      <p:ext uri="{BB962C8B-B14F-4D97-AF65-F5344CB8AC3E}">
        <p14:creationId xmlns:p14="http://schemas.microsoft.com/office/powerpoint/2010/main" val="2584975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407401" y="317859"/>
            <a:ext cx="9377198" cy="810627"/>
          </a:xfrm>
        </p:spPr>
        <p:txBody>
          <a:bodyPr>
            <a:noAutofit/>
          </a:bodyPr>
          <a:lstStyle/>
          <a:p>
            <a:pPr algn="ctr"/>
            <a:r>
              <a:rPr lang="lt-LT" sz="3600" b="1"/>
              <a:t>Tiekėjų prašymų paaiškinti dokumentus peržiūra</a:t>
            </a:r>
            <a:endParaRPr lang="en-US" sz="3600" b="1"/>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24</a:t>
            </a:fld>
            <a:endParaRPr lang="en-US"/>
          </a:p>
        </p:txBody>
      </p:sp>
      <p:sp>
        <p:nvSpPr>
          <p:cNvPr id="33" name="TextBox 32">
            <a:extLst>
              <a:ext uri="{FF2B5EF4-FFF2-40B4-BE49-F238E27FC236}">
                <a16:creationId xmlns:a16="http://schemas.microsoft.com/office/drawing/2014/main" id="{F309F885-0E08-CEBE-E32F-3C76AA1DE251}"/>
              </a:ext>
            </a:extLst>
          </p:cNvPr>
          <p:cNvSpPr txBox="1"/>
          <p:nvPr/>
        </p:nvSpPr>
        <p:spPr>
          <a:xfrm>
            <a:off x="1013010" y="1196549"/>
            <a:ext cx="10165973" cy="369332"/>
          </a:xfrm>
          <a:prstGeom prst="rect">
            <a:avLst/>
          </a:prstGeom>
          <a:solidFill>
            <a:schemeClr val="accent4">
              <a:lumMod val="20000"/>
              <a:lumOff val="80000"/>
            </a:schemeClr>
          </a:solidFill>
        </p:spPr>
        <p:txBody>
          <a:bodyPr wrap="square" rtlCol="0">
            <a:spAutoFit/>
          </a:bodyPr>
          <a:lstStyle/>
          <a:p>
            <a:pPr algn="just"/>
            <a:r>
              <a:rPr lang="lt-LT"/>
              <a:t>Atsivėrusiame lange galima peržiūrėti tiekėjo prašyme paaiškinti nurodytą informaciją ir priedą.</a:t>
            </a:r>
            <a:endParaRPr lang="en-US"/>
          </a:p>
        </p:txBody>
      </p:sp>
      <p:grpSp>
        <p:nvGrpSpPr>
          <p:cNvPr id="48" name="Grupė 47">
            <a:extLst>
              <a:ext uri="{FF2B5EF4-FFF2-40B4-BE49-F238E27FC236}">
                <a16:creationId xmlns:a16="http://schemas.microsoft.com/office/drawing/2014/main" id="{8B6136DD-C516-B3A9-1859-2E0876A89B13}"/>
              </a:ext>
            </a:extLst>
          </p:cNvPr>
          <p:cNvGrpSpPr/>
          <p:nvPr/>
        </p:nvGrpSpPr>
        <p:grpSpPr>
          <a:xfrm>
            <a:off x="1013010" y="1565881"/>
            <a:ext cx="10165978" cy="4556694"/>
            <a:chOff x="1013011" y="895881"/>
            <a:chExt cx="10165978" cy="4556694"/>
          </a:xfrm>
        </p:grpSpPr>
        <p:pic>
          <p:nvPicPr>
            <p:cNvPr id="6" name="Paveikslėlis 5">
              <a:extLst>
                <a:ext uri="{FF2B5EF4-FFF2-40B4-BE49-F238E27FC236}">
                  <a16:creationId xmlns:a16="http://schemas.microsoft.com/office/drawing/2014/main" id="{9E99A6A6-9B20-1092-4A50-68BFAE4CF0ED}"/>
                </a:ext>
              </a:extLst>
            </p:cNvPr>
            <p:cNvPicPr>
              <a:picLocks noChangeAspect="1"/>
            </p:cNvPicPr>
            <p:nvPr/>
          </p:nvPicPr>
          <p:blipFill>
            <a:blip r:embed="rId4"/>
            <a:stretch>
              <a:fillRect/>
            </a:stretch>
          </p:blipFill>
          <p:spPr>
            <a:xfrm>
              <a:off x="1013013" y="1128486"/>
              <a:ext cx="10165976" cy="4324089"/>
            </a:xfrm>
            <a:prstGeom prst="rect">
              <a:avLst/>
            </a:prstGeom>
          </p:spPr>
        </p:pic>
        <p:sp>
          <p:nvSpPr>
            <p:cNvPr id="8" name="Rectangle 10">
              <a:extLst>
                <a:ext uri="{FF2B5EF4-FFF2-40B4-BE49-F238E27FC236}">
                  <a16:creationId xmlns:a16="http://schemas.microsoft.com/office/drawing/2014/main" id="{81542E1F-3EA9-618A-4044-A390D2D32C04}"/>
                </a:ext>
              </a:extLst>
            </p:cNvPr>
            <p:cNvSpPr/>
            <p:nvPr/>
          </p:nvSpPr>
          <p:spPr>
            <a:xfrm>
              <a:off x="1013011" y="3209365"/>
              <a:ext cx="10085295" cy="20798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2">
              <a:extLst>
                <a:ext uri="{FF2B5EF4-FFF2-40B4-BE49-F238E27FC236}">
                  <a16:creationId xmlns:a16="http://schemas.microsoft.com/office/drawing/2014/main" id="{C15FB237-B336-7FF9-A239-55C5D7089958}"/>
                </a:ext>
              </a:extLst>
            </p:cNvPr>
            <p:cNvCxnSpPr>
              <a:cxnSpLocks/>
            </p:cNvCxnSpPr>
            <p:nvPr/>
          </p:nvCxnSpPr>
          <p:spPr>
            <a:xfrm>
              <a:off x="7019365" y="895881"/>
              <a:ext cx="0" cy="222755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24" name="Grupė 23">
              <a:extLst>
                <a:ext uri="{FF2B5EF4-FFF2-40B4-BE49-F238E27FC236}">
                  <a16:creationId xmlns:a16="http://schemas.microsoft.com/office/drawing/2014/main" id="{5E517681-E1C6-F8E9-5A18-10216748E580}"/>
                </a:ext>
              </a:extLst>
            </p:cNvPr>
            <p:cNvGrpSpPr/>
            <p:nvPr/>
          </p:nvGrpSpPr>
          <p:grpSpPr>
            <a:xfrm>
              <a:off x="2082813" y="4225059"/>
              <a:ext cx="1768445" cy="746792"/>
              <a:chOff x="3079354" y="3945026"/>
              <a:chExt cx="1768445" cy="746792"/>
            </a:xfrm>
          </p:grpSpPr>
          <p:pic>
            <p:nvPicPr>
              <p:cNvPr id="18" name="Paveikslėlis 17">
                <a:extLst>
                  <a:ext uri="{FF2B5EF4-FFF2-40B4-BE49-F238E27FC236}">
                    <a16:creationId xmlns:a16="http://schemas.microsoft.com/office/drawing/2014/main" id="{83EA6D34-647D-3232-C24D-B525C88A724E}"/>
                  </a:ext>
                </a:extLst>
              </p:cNvPr>
              <p:cNvPicPr>
                <a:picLocks noChangeAspect="1"/>
              </p:cNvPicPr>
              <p:nvPr/>
            </p:nvPicPr>
            <p:blipFill>
              <a:blip r:embed="rId5"/>
              <a:stretch>
                <a:fillRect/>
              </a:stretch>
            </p:blipFill>
            <p:spPr>
              <a:xfrm>
                <a:off x="3087199" y="3951272"/>
                <a:ext cx="1760600" cy="701758"/>
              </a:xfrm>
              <a:prstGeom prst="rect">
                <a:avLst/>
              </a:prstGeom>
            </p:spPr>
          </p:pic>
          <p:sp>
            <p:nvSpPr>
              <p:cNvPr id="23" name="Rectangle 10">
                <a:extLst>
                  <a:ext uri="{FF2B5EF4-FFF2-40B4-BE49-F238E27FC236}">
                    <a16:creationId xmlns:a16="http://schemas.microsoft.com/office/drawing/2014/main" id="{8ED54E24-DD0A-4A2E-94F6-FBB5746AE5F2}"/>
                  </a:ext>
                </a:extLst>
              </p:cNvPr>
              <p:cNvSpPr/>
              <p:nvPr/>
            </p:nvSpPr>
            <p:spPr>
              <a:xfrm>
                <a:off x="3079354" y="3945026"/>
                <a:ext cx="1760600" cy="74679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a:extLst>
                <a:ext uri="{FF2B5EF4-FFF2-40B4-BE49-F238E27FC236}">
                  <a16:creationId xmlns:a16="http://schemas.microsoft.com/office/drawing/2014/main" id="{F3ED4A9A-B653-E8EF-B2BB-CF57FF8BCDB7}"/>
                </a:ext>
              </a:extLst>
            </p:cNvPr>
            <p:cNvSpPr txBox="1"/>
            <p:nvPr/>
          </p:nvSpPr>
          <p:spPr>
            <a:xfrm>
              <a:off x="5893429" y="4148812"/>
              <a:ext cx="1760593" cy="923330"/>
            </a:xfrm>
            <a:prstGeom prst="rect">
              <a:avLst/>
            </a:prstGeom>
            <a:solidFill>
              <a:schemeClr val="accent4">
                <a:lumMod val="20000"/>
                <a:lumOff val="80000"/>
              </a:schemeClr>
            </a:solidFill>
          </p:spPr>
          <p:txBody>
            <a:bodyPr wrap="square">
              <a:spAutoFit/>
            </a:bodyPr>
            <a:lstStyle/>
            <a:p>
              <a:r>
                <a:rPr lang="lt-LT"/>
                <a:t>Tiekėjo pateikto prašymo priedo atsisiuntimas.</a:t>
              </a:r>
              <a:endParaRPr lang="en-US"/>
            </a:p>
          </p:txBody>
        </p:sp>
        <p:sp>
          <p:nvSpPr>
            <p:cNvPr id="28" name="Rectangle 10">
              <a:extLst>
                <a:ext uri="{FF2B5EF4-FFF2-40B4-BE49-F238E27FC236}">
                  <a16:creationId xmlns:a16="http://schemas.microsoft.com/office/drawing/2014/main" id="{6B315A09-E342-65E1-2732-C92E1DD809E1}"/>
                </a:ext>
              </a:extLst>
            </p:cNvPr>
            <p:cNvSpPr/>
            <p:nvPr/>
          </p:nvSpPr>
          <p:spPr>
            <a:xfrm>
              <a:off x="4278962" y="4252748"/>
              <a:ext cx="863577" cy="2227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
              <a:extLst>
                <a:ext uri="{FF2B5EF4-FFF2-40B4-BE49-F238E27FC236}">
                  <a16:creationId xmlns:a16="http://schemas.microsoft.com/office/drawing/2014/main" id="{D4B6AF69-03C7-DE7D-F8D6-441C3587C4DF}"/>
                </a:ext>
              </a:extLst>
            </p:cNvPr>
            <p:cNvCxnSpPr>
              <a:cxnSpLocks/>
              <a:stCxn id="27" idx="1"/>
            </p:cNvCxnSpPr>
            <p:nvPr/>
          </p:nvCxnSpPr>
          <p:spPr>
            <a:xfrm flipH="1" flipV="1">
              <a:off x="5170061" y="4364138"/>
              <a:ext cx="723368" cy="24633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2">
              <a:extLst>
                <a:ext uri="{FF2B5EF4-FFF2-40B4-BE49-F238E27FC236}">
                  <a16:creationId xmlns:a16="http://schemas.microsoft.com/office/drawing/2014/main" id="{CBD73665-1D43-424E-D3D3-F5B653B51076}"/>
                </a:ext>
              </a:extLst>
            </p:cNvPr>
            <p:cNvCxnSpPr>
              <a:cxnSpLocks/>
              <a:stCxn id="28" idx="1"/>
            </p:cNvCxnSpPr>
            <p:nvPr/>
          </p:nvCxnSpPr>
          <p:spPr>
            <a:xfrm flipH="1">
              <a:off x="3851259" y="4364138"/>
              <a:ext cx="427703" cy="11966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91901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407401" y="317859"/>
            <a:ext cx="9377198" cy="810627"/>
          </a:xfrm>
        </p:spPr>
        <p:txBody>
          <a:bodyPr>
            <a:noAutofit/>
          </a:bodyPr>
          <a:lstStyle/>
          <a:p>
            <a:pPr algn="ctr"/>
            <a:r>
              <a:rPr lang="lt-LT" sz="3600" b="1"/>
              <a:t>Atsakymų pateikimas į tiekėjų pateiktus prašymus</a:t>
            </a:r>
            <a:endParaRPr lang="en-US" sz="3600" b="1"/>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25</a:t>
            </a:fld>
            <a:endParaRPr lang="en-US"/>
          </a:p>
        </p:txBody>
      </p:sp>
      <p:sp>
        <p:nvSpPr>
          <p:cNvPr id="6" name="TextBox 5">
            <a:extLst>
              <a:ext uri="{FF2B5EF4-FFF2-40B4-BE49-F238E27FC236}">
                <a16:creationId xmlns:a16="http://schemas.microsoft.com/office/drawing/2014/main" id="{AA3ACD86-5A55-0FF4-7920-B1FDB48E445D}"/>
              </a:ext>
            </a:extLst>
          </p:cNvPr>
          <p:cNvSpPr txBox="1"/>
          <p:nvPr/>
        </p:nvSpPr>
        <p:spPr>
          <a:xfrm>
            <a:off x="857261" y="1416292"/>
            <a:ext cx="10477477" cy="646331"/>
          </a:xfrm>
          <a:prstGeom prst="rect">
            <a:avLst/>
          </a:prstGeom>
          <a:solidFill>
            <a:schemeClr val="accent4">
              <a:lumMod val="20000"/>
              <a:lumOff val="80000"/>
            </a:schemeClr>
          </a:solidFill>
        </p:spPr>
        <p:txBody>
          <a:bodyPr wrap="square" rtlCol="0">
            <a:spAutoFit/>
          </a:bodyPr>
          <a:lstStyle/>
          <a:p>
            <a:pPr algn="just"/>
            <a:r>
              <a:rPr lang="lt-LT"/>
              <a:t>Norėdami atsakyti į tiekėjo pateiktą prašymą paaiškinti dokumentus, pažymime prašymą (1) ir spaudžiame  „Redaguoti / atsakyti į užklausą“ (2).</a:t>
            </a:r>
            <a:endParaRPr lang="en-US"/>
          </a:p>
        </p:txBody>
      </p:sp>
      <p:grpSp>
        <p:nvGrpSpPr>
          <p:cNvPr id="5" name="Grupė 4">
            <a:extLst>
              <a:ext uri="{FF2B5EF4-FFF2-40B4-BE49-F238E27FC236}">
                <a16:creationId xmlns:a16="http://schemas.microsoft.com/office/drawing/2014/main" id="{C03A8233-F2B4-75AC-E387-3199E42F485E}"/>
              </a:ext>
            </a:extLst>
          </p:cNvPr>
          <p:cNvGrpSpPr/>
          <p:nvPr/>
        </p:nvGrpSpPr>
        <p:grpSpPr>
          <a:xfrm>
            <a:off x="464843" y="2217469"/>
            <a:ext cx="10869895" cy="2857464"/>
            <a:chOff x="757484" y="1834250"/>
            <a:chExt cx="10869895" cy="2857464"/>
          </a:xfrm>
        </p:grpSpPr>
        <p:pic>
          <p:nvPicPr>
            <p:cNvPr id="3" name="Paveikslėlis 2">
              <a:extLst>
                <a:ext uri="{FF2B5EF4-FFF2-40B4-BE49-F238E27FC236}">
                  <a16:creationId xmlns:a16="http://schemas.microsoft.com/office/drawing/2014/main" id="{CA7111F4-B9CF-81BC-090F-BE0CD65238F2}"/>
                </a:ext>
              </a:extLst>
            </p:cNvPr>
            <p:cNvPicPr>
              <a:picLocks noChangeAspect="1"/>
            </p:cNvPicPr>
            <p:nvPr/>
          </p:nvPicPr>
          <p:blipFill>
            <a:blip r:embed="rId4"/>
            <a:stretch>
              <a:fillRect/>
            </a:stretch>
          </p:blipFill>
          <p:spPr>
            <a:xfrm>
              <a:off x="1149902" y="1834250"/>
              <a:ext cx="10477477" cy="2619322"/>
            </a:xfrm>
            <a:prstGeom prst="rect">
              <a:avLst/>
            </a:prstGeom>
          </p:spPr>
        </p:pic>
        <p:sp>
          <p:nvSpPr>
            <p:cNvPr id="8" name="Rectangle 10">
              <a:extLst>
                <a:ext uri="{FF2B5EF4-FFF2-40B4-BE49-F238E27FC236}">
                  <a16:creationId xmlns:a16="http://schemas.microsoft.com/office/drawing/2014/main" id="{71E590C1-8CCA-9075-063B-91A0B976FB79}"/>
                </a:ext>
              </a:extLst>
            </p:cNvPr>
            <p:cNvSpPr/>
            <p:nvPr/>
          </p:nvSpPr>
          <p:spPr>
            <a:xfrm>
              <a:off x="9982199" y="4030238"/>
              <a:ext cx="1456765" cy="23603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10">
              <a:extLst>
                <a:ext uri="{FF2B5EF4-FFF2-40B4-BE49-F238E27FC236}">
                  <a16:creationId xmlns:a16="http://schemas.microsoft.com/office/drawing/2014/main" id="{90480FF5-71FB-4A08-5428-5B6ADBECF599}"/>
                </a:ext>
              </a:extLst>
            </p:cNvPr>
            <p:cNvSpPr/>
            <p:nvPr/>
          </p:nvSpPr>
          <p:spPr>
            <a:xfrm>
              <a:off x="1355647" y="3657865"/>
              <a:ext cx="279697" cy="2314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817EFE54-939F-DBFC-B935-F67CDAA7446C}"/>
                </a:ext>
              </a:extLst>
            </p:cNvPr>
            <p:cNvSpPr/>
            <p:nvPr/>
          </p:nvSpPr>
          <p:spPr>
            <a:xfrm>
              <a:off x="757484" y="3577738"/>
              <a:ext cx="476377" cy="391666"/>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3" name="Oval 3">
              <a:extLst>
                <a:ext uri="{FF2B5EF4-FFF2-40B4-BE49-F238E27FC236}">
                  <a16:creationId xmlns:a16="http://schemas.microsoft.com/office/drawing/2014/main" id="{51A36ACE-119B-32D6-9641-2151C1DFAB93}"/>
                </a:ext>
              </a:extLst>
            </p:cNvPr>
            <p:cNvSpPr/>
            <p:nvPr/>
          </p:nvSpPr>
          <p:spPr>
            <a:xfrm>
              <a:off x="10472392" y="4300048"/>
              <a:ext cx="476377" cy="391666"/>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grpSp>
      <p:sp>
        <p:nvSpPr>
          <p:cNvPr id="15" name="TextBox 14">
            <a:extLst>
              <a:ext uri="{FF2B5EF4-FFF2-40B4-BE49-F238E27FC236}">
                <a16:creationId xmlns:a16="http://schemas.microsoft.com/office/drawing/2014/main" id="{D53BF9BD-BE08-EE53-EFCE-BC35DDE41F16}"/>
              </a:ext>
            </a:extLst>
          </p:cNvPr>
          <p:cNvSpPr txBox="1"/>
          <p:nvPr/>
        </p:nvSpPr>
        <p:spPr>
          <a:xfrm>
            <a:off x="857260" y="5135502"/>
            <a:ext cx="10477477" cy="646331"/>
          </a:xfrm>
          <a:prstGeom prst="rect">
            <a:avLst/>
          </a:prstGeom>
          <a:solidFill>
            <a:schemeClr val="accent4">
              <a:lumMod val="20000"/>
              <a:lumOff val="80000"/>
            </a:schemeClr>
          </a:solidFill>
        </p:spPr>
        <p:txBody>
          <a:bodyPr wrap="square" rtlCol="0">
            <a:spAutoFit/>
          </a:bodyPr>
          <a:lstStyle/>
          <a:p>
            <a:pPr algn="just"/>
            <a:r>
              <a:rPr lang="lt-LT">
                <a:solidFill>
                  <a:srgbClr val="FF0000"/>
                </a:solidFill>
              </a:rPr>
              <a:t>SVARBU</a:t>
            </a:r>
            <a:r>
              <a:rPr lang="en-US">
                <a:solidFill>
                  <a:srgbClr val="FF0000"/>
                </a:solidFill>
              </a:rPr>
              <a:t>!</a:t>
            </a:r>
            <a:r>
              <a:rPr lang="en-US"/>
              <a:t> </a:t>
            </a:r>
            <a:r>
              <a:rPr lang="lt-LT"/>
              <a:t>Pasibaigus nustatytam pasiūlymų pateikimo terminui, pirkimo vykdytojas negalės teikti atsakymų į pateiktus tiekėjų prašymus paaiškinti dokumentus. </a:t>
            </a:r>
            <a:endParaRPr lang="en-US"/>
          </a:p>
        </p:txBody>
      </p:sp>
    </p:spTree>
    <p:extLst>
      <p:ext uri="{BB962C8B-B14F-4D97-AF65-F5344CB8AC3E}">
        <p14:creationId xmlns:p14="http://schemas.microsoft.com/office/powerpoint/2010/main" val="1026479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500295" y="74319"/>
            <a:ext cx="9377198" cy="810627"/>
          </a:xfrm>
        </p:spPr>
        <p:txBody>
          <a:bodyPr>
            <a:noAutofit/>
          </a:bodyPr>
          <a:lstStyle/>
          <a:p>
            <a:pPr algn="ctr"/>
            <a:r>
              <a:rPr lang="lt-LT" sz="3600" b="1"/>
              <a:t>Atsakymų pateikimas į tiekėjų pateiktus prašymus</a:t>
            </a:r>
            <a:endParaRPr lang="en-US" sz="3600" b="1"/>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a:xfrm>
            <a:off x="8633831" y="6388494"/>
            <a:ext cx="2743200" cy="365125"/>
          </a:xfrm>
        </p:spPr>
        <p:txBody>
          <a:bodyPr/>
          <a:lstStyle/>
          <a:p>
            <a:fld id="{49EC5416-78B8-4F37-B286-A40543F63F6D}" type="slidenum">
              <a:rPr lang="en-US" smtClean="0"/>
              <a:pPr/>
              <a:t>26</a:t>
            </a:fld>
            <a:endParaRPr lang="en-US"/>
          </a:p>
        </p:txBody>
      </p:sp>
      <p:grpSp>
        <p:nvGrpSpPr>
          <p:cNvPr id="16" name="Grupė 15">
            <a:extLst>
              <a:ext uri="{FF2B5EF4-FFF2-40B4-BE49-F238E27FC236}">
                <a16:creationId xmlns:a16="http://schemas.microsoft.com/office/drawing/2014/main" id="{3D9722DC-A645-699D-85F5-CF0B0C4122BD}"/>
              </a:ext>
            </a:extLst>
          </p:cNvPr>
          <p:cNvGrpSpPr/>
          <p:nvPr/>
        </p:nvGrpSpPr>
        <p:grpSpPr>
          <a:xfrm>
            <a:off x="1115554" y="6167714"/>
            <a:ext cx="7826916" cy="636824"/>
            <a:chOff x="1482017" y="6089360"/>
            <a:chExt cx="7826916" cy="636824"/>
          </a:xfrm>
        </p:grpSpPr>
        <p:grpSp>
          <p:nvGrpSpPr>
            <p:cNvPr id="17" name="Grupė 16">
              <a:extLst>
                <a:ext uri="{FF2B5EF4-FFF2-40B4-BE49-F238E27FC236}">
                  <a16:creationId xmlns:a16="http://schemas.microsoft.com/office/drawing/2014/main" id="{938AB135-89CC-3D89-E4B6-7A5ED1416145}"/>
                </a:ext>
              </a:extLst>
            </p:cNvPr>
            <p:cNvGrpSpPr/>
            <p:nvPr/>
          </p:nvGrpSpPr>
          <p:grpSpPr>
            <a:xfrm>
              <a:off x="1482017" y="6089360"/>
              <a:ext cx="6239438" cy="369332"/>
              <a:chOff x="1426364" y="5202485"/>
              <a:chExt cx="6239438" cy="369332"/>
            </a:xfrm>
          </p:grpSpPr>
          <p:sp>
            <p:nvSpPr>
              <p:cNvPr id="19" name="TextBox 18">
                <a:extLst>
                  <a:ext uri="{FF2B5EF4-FFF2-40B4-BE49-F238E27FC236}">
                    <a16:creationId xmlns:a16="http://schemas.microsoft.com/office/drawing/2014/main" id="{FA924DC3-3C20-1B9A-C508-16E872A28D06}"/>
                  </a:ext>
                </a:extLst>
              </p:cNvPr>
              <p:cNvSpPr txBox="1"/>
              <p:nvPr/>
            </p:nvSpPr>
            <p:spPr>
              <a:xfrm>
                <a:off x="1426364" y="5202485"/>
                <a:ext cx="6239438" cy="369332"/>
              </a:xfrm>
              <a:prstGeom prst="rect">
                <a:avLst/>
              </a:prstGeom>
              <a:noFill/>
            </p:spPr>
            <p:txBody>
              <a:bodyPr wrap="square" rtlCol="0">
                <a:spAutoFit/>
              </a:bodyPr>
              <a:lstStyle/>
              <a:p>
                <a:r>
                  <a:rPr lang="lt-LT"/>
                  <a:t>Privalomi laukai </a:t>
                </a:r>
              </a:p>
            </p:txBody>
          </p:sp>
          <p:sp>
            <p:nvSpPr>
              <p:cNvPr id="20" name="Arrow: Right 11">
                <a:extLst>
                  <a:ext uri="{FF2B5EF4-FFF2-40B4-BE49-F238E27FC236}">
                    <a16:creationId xmlns:a16="http://schemas.microsoft.com/office/drawing/2014/main" id="{8DC1457D-67FF-BD71-ECFD-F945E4F5671D}"/>
                  </a:ext>
                </a:extLst>
              </p:cNvPr>
              <p:cNvSpPr/>
              <p:nvPr/>
            </p:nvSpPr>
            <p:spPr>
              <a:xfrm>
                <a:off x="3101925" y="529750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a:extLst>
                <a:ext uri="{FF2B5EF4-FFF2-40B4-BE49-F238E27FC236}">
                  <a16:creationId xmlns:a16="http://schemas.microsoft.com/office/drawing/2014/main" id="{67A9EE17-AA5F-8CD3-6370-574562800229}"/>
                </a:ext>
              </a:extLst>
            </p:cNvPr>
            <p:cNvSpPr txBox="1"/>
            <p:nvPr/>
          </p:nvSpPr>
          <p:spPr>
            <a:xfrm>
              <a:off x="1485585" y="6356852"/>
              <a:ext cx="7823348" cy="369332"/>
            </a:xfrm>
            <a:prstGeom prst="rect">
              <a:avLst/>
            </a:prstGeom>
            <a:noFill/>
          </p:spPr>
          <p:txBody>
            <a:bodyPr wrap="square">
              <a:spAutoFit/>
            </a:bodyPr>
            <a:lstStyle/>
            <a:p>
              <a:r>
                <a:rPr lang="lt-LT">
                  <a:solidFill>
                    <a:srgbClr val="FF0000"/>
                  </a:solidFill>
                </a:rPr>
                <a:t>SVARBU</a:t>
              </a:r>
              <a:r>
                <a:rPr lang="en-US">
                  <a:solidFill>
                    <a:srgbClr val="FF0000"/>
                  </a:solidFill>
                </a:rPr>
                <a:t>!</a:t>
              </a:r>
              <a:r>
                <a:rPr lang="en-US"/>
                <a:t> </a:t>
              </a:r>
              <a:r>
                <a:rPr lang="lt-LT"/>
                <a:t>Prašome nepildyti / nekeisti laukų, kurie nėra pažymėti rodyklėmis.</a:t>
              </a:r>
              <a:endParaRPr lang="en-US"/>
            </a:p>
          </p:txBody>
        </p:sp>
      </p:grpSp>
      <p:grpSp>
        <p:nvGrpSpPr>
          <p:cNvPr id="63" name="Grupė 62">
            <a:extLst>
              <a:ext uri="{FF2B5EF4-FFF2-40B4-BE49-F238E27FC236}">
                <a16:creationId xmlns:a16="http://schemas.microsoft.com/office/drawing/2014/main" id="{DA00272C-642A-CA9C-6874-A0E14B2E7321}"/>
              </a:ext>
            </a:extLst>
          </p:cNvPr>
          <p:cNvGrpSpPr/>
          <p:nvPr/>
        </p:nvGrpSpPr>
        <p:grpSpPr>
          <a:xfrm>
            <a:off x="1238904" y="723978"/>
            <a:ext cx="10138127" cy="4050793"/>
            <a:chOff x="1144920" y="111728"/>
            <a:chExt cx="10957201" cy="4805599"/>
          </a:xfrm>
        </p:grpSpPr>
        <p:grpSp>
          <p:nvGrpSpPr>
            <p:cNvPr id="54" name="Grupė 53">
              <a:extLst>
                <a:ext uri="{FF2B5EF4-FFF2-40B4-BE49-F238E27FC236}">
                  <a16:creationId xmlns:a16="http://schemas.microsoft.com/office/drawing/2014/main" id="{9B385B0D-5264-A1D7-A16F-1A77965EA382}"/>
                </a:ext>
              </a:extLst>
            </p:cNvPr>
            <p:cNvGrpSpPr/>
            <p:nvPr/>
          </p:nvGrpSpPr>
          <p:grpSpPr>
            <a:xfrm>
              <a:off x="1144920" y="111728"/>
              <a:ext cx="10633468" cy="4805599"/>
              <a:chOff x="1041624" y="1210219"/>
              <a:chExt cx="10633468" cy="4805599"/>
            </a:xfrm>
          </p:grpSpPr>
          <p:pic>
            <p:nvPicPr>
              <p:cNvPr id="15" name="Paveikslėlis 14">
                <a:extLst>
                  <a:ext uri="{FF2B5EF4-FFF2-40B4-BE49-F238E27FC236}">
                    <a16:creationId xmlns:a16="http://schemas.microsoft.com/office/drawing/2014/main" id="{3F23A434-B053-7BA5-7F1E-6657045390EC}"/>
                  </a:ext>
                </a:extLst>
              </p:cNvPr>
              <p:cNvPicPr>
                <a:picLocks noChangeAspect="1"/>
              </p:cNvPicPr>
              <p:nvPr/>
            </p:nvPicPr>
            <p:blipFill>
              <a:blip r:embed="rId4"/>
              <a:stretch>
                <a:fillRect/>
              </a:stretch>
            </p:blipFill>
            <p:spPr>
              <a:xfrm>
                <a:off x="1041624" y="2043494"/>
                <a:ext cx="10558626" cy="3972324"/>
              </a:xfrm>
              <a:prstGeom prst="rect">
                <a:avLst/>
              </a:prstGeom>
            </p:spPr>
          </p:pic>
          <p:sp>
            <p:nvSpPr>
              <p:cNvPr id="21" name="Arrow: Right 11">
                <a:extLst>
                  <a:ext uri="{FF2B5EF4-FFF2-40B4-BE49-F238E27FC236}">
                    <a16:creationId xmlns:a16="http://schemas.microsoft.com/office/drawing/2014/main" id="{79F20D74-9A9B-7D9A-3066-E5351792A039}"/>
                  </a:ext>
                </a:extLst>
              </p:cNvPr>
              <p:cNvSpPr/>
              <p:nvPr/>
            </p:nvSpPr>
            <p:spPr>
              <a:xfrm>
                <a:off x="3540802" y="2784872"/>
                <a:ext cx="618563" cy="179294"/>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11">
                <a:extLst>
                  <a:ext uri="{FF2B5EF4-FFF2-40B4-BE49-F238E27FC236}">
                    <a16:creationId xmlns:a16="http://schemas.microsoft.com/office/drawing/2014/main" id="{8A7EF8F9-A25D-AEE7-8454-C20B32BD3BB8}"/>
                  </a:ext>
                </a:extLst>
              </p:cNvPr>
              <p:cNvSpPr/>
              <p:nvPr/>
            </p:nvSpPr>
            <p:spPr>
              <a:xfrm>
                <a:off x="3540802" y="4488414"/>
                <a:ext cx="618563" cy="179294"/>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6CE890C-3B46-DCC0-B755-98B74F8B207D}"/>
                  </a:ext>
                </a:extLst>
              </p:cNvPr>
              <p:cNvSpPr/>
              <p:nvPr/>
            </p:nvSpPr>
            <p:spPr>
              <a:xfrm>
                <a:off x="11118505" y="2761030"/>
                <a:ext cx="316050" cy="26052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
                <a:extLst>
                  <a:ext uri="{FF2B5EF4-FFF2-40B4-BE49-F238E27FC236}">
                    <a16:creationId xmlns:a16="http://schemas.microsoft.com/office/drawing/2014/main" id="{1819E5C9-AAC2-2CD1-775A-075D4E723F8C}"/>
                  </a:ext>
                </a:extLst>
              </p:cNvPr>
              <p:cNvCxnSpPr>
                <a:cxnSpLocks/>
              </p:cNvCxnSpPr>
              <p:nvPr/>
            </p:nvCxnSpPr>
            <p:spPr>
              <a:xfrm flipH="1">
                <a:off x="10879966" y="3022240"/>
                <a:ext cx="414741" cy="37541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35" name="Grupė 34">
                <a:extLst>
                  <a:ext uri="{FF2B5EF4-FFF2-40B4-BE49-F238E27FC236}">
                    <a16:creationId xmlns:a16="http://schemas.microsoft.com/office/drawing/2014/main" id="{6A2EB91D-A43E-C7C1-1980-0DB894576C2A}"/>
                  </a:ext>
                </a:extLst>
              </p:cNvPr>
              <p:cNvGrpSpPr/>
              <p:nvPr/>
            </p:nvGrpSpPr>
            <p:grpSpPr>
              <a:xfrm>
                <a:off x="8701729" y="2895150"/>
                <a:ext cx="2112496" cy="1106804"/>
                <a:chOff x="2050602" y="3236490"/>
                <a:chExt cx="2112496" cy="1106804"/>
              </a:xfrm>
            </p:grpSpPr>
            <p:pic>
              <p:nvPicPr>
                <p:cNvPr id="34" name="Paveikslėlis 33">
                  <a:extLst>
                    <a:ext uri="{FF2B5EF4-FFF2-40B4-BE49-F238E27FC236}">
                      <a16:creationId xmlns:a16="http://schemas.microsoft.com/office/drawing/2014/main" id="{A3D587FB-8F7C-7948-64BF-50A081EF253F}"/>
                    </a:ext>
                  </a:extLst>
                </p:cNvPr>
                <p:cNvPicPr>
                  <a:picLocks noChangeAspect="1"/>
                </p:cNvPicPr>
                <p:nvPr/>
              </p:nvPicPr>
              <p:blipFill>
                <a:blip r:embed="rId5"/>
                <a:srcRect t="18324"/>
                <a:stretch/>
              </p:blipFill>
              <p:spPr>
                <a:xfrm>
                  <a:off x="2050602" y="3251645"/>
                  <a:ext cx="2112496" cy="1043421"/>
                </a:xfrm>
                <a:prstGeom prst="rect">
                  <a:avLst/>
                </a:prstGeom>
              </p:spPr>
            </p:pic>
            <p:sp>
              <p:nvSpPr>
                <p:cNvPr id="25" name="Rectangle 10">
                  <a:extLst>
                    <a:ext uri="{FF2B5EF4-FFF2-40B4-BE49-F238E27FC236}">
                      <a16:creationId xmlns:a16="http://schemas.microsoft.com/office/drawing/2014/main" id="{1F823EC1-5069-4697-5396-44084F12570C}"/>
                    </a:ext>
                  </a:extLst>
                </p:cNvPr>
                <p:cNvSpPr/>
                <p:nvPr/>
              </p:nvSpPr>
              <p:spPr>
                <a:xfrm>
                  <a:off x="2050602" y="3236490"/>
                  <a:ext cx="2112496" cy="107372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10">
                  <a:extLst>
                    <a:ext uri="{FF2B5EF4-FFF2-40B4-BE49-F238E27FC236}">
                      <a16:creationId xmlns:a16="http://schemas.microsoft.com/office/drawing/2014/main" id="{B8B34DC7-0FF1-3B41-DA3C-58937C23439F}"/>
                    </a:ext>
                  </a:extLst>
                </p:cNvPr>
                <p:cNvSpPr/>
                <p:nvPr/>
              </p:nvSpPr>
              <p:spPr>
                <a:xfrm>
                  <a:off x="2059703" y="4009154"/>
                  <a:ext cx="1719917" cy="33414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TextBox 35">
                <a:extLst>
                  <a:ext uri="{FF2B5EF4-FFF2-40B4-BE49-F238E27FC236}">
                    <a16:creationId xmlns:a16="http://schemas.microsoft.com/office/drawing/2014/main" id="{ACE0E847-BFD8-83A2-6B42-2F3AA1C9311F}"/>
                  </a:ext>
                </a:extLst>
              </p:cNvPr>
              <p:cNvSpPr txBox="1"/>
              <p:nvPr/>
            </p:nvSpPr>
            <p:spPr>
              <a:xfrm>
                <a:off x="6202301" y="1210219"/>
                <a:ext cx="5472791" cy="1423993"/>
              </a:xfrm>
              <a:prstGeom prst="rect">
                <a:avLst/>
              </a:prstGeom>
              <a:solidFill>
                <a:schemeClr val="accent4">
                  <a:lumMod val="20000"/>
                  <a:lumOff val="80000"/>
                </a:schemeClr>
              </a:solidFill>
            </p:spPr>
            <p:txBody>
              <a:bodyPr wrap="square">
                <a:spAutoFit/>
              </a:bodyPr>
              <a:lstStyle/>
              <a:p>
                <a:r>
                  <a:rPr lang="lt-LT">
                    <a:solidFill>
                      <a:srgbClr val="FF0000"/>
                    </a:solidFill>
                  </a:rPr>
                  <a:t>SVARBU</a:t>
                </a:r>
                <a:r>
                  <a:rPr lang="en-US">
                    <a:solidFill>
                      <a:srgbClr val="FF0000"/>
                    </a:solidFill>
                  </a:rPr>
                  <a:t>!</a:t>
                </a:r>
                <a:r>
                  <a:rPr lang="en-US"/>
                  <a:t> </a:t>
                </a:r>
                <a:r>
                  <a:rPr lang="lt-LT"/>
                  <a:t>Siekiant užtikrinti, kad nebūtų atskleista informacija iš ko buvo gauti prašymai paaiškinti dokumentus, rekomenduojama atsakymą siųsti tik tiekėjui, iš kurio gautas prašymas.</a:t>
                </a:r>
                <a:endParaRPr lang="en-US"/>
              </a:p>
            </p:txBody>
          </p:sp>
          <p:cxnSp>
            <p:nvCxnSpPr>
              <p:cNvPr id="37" name="Straight Arrow Connector 2">
                <a:extLst>
                  <a:ext uri="{FF2B5EF4-FFF2-40B4-BE49-F238E27FC236}">
                    <a16:creationId xmlns:a16="http://schemas.microsoft.com/office/drawing/2014/main" id="{7C3CC789-7CDF-D2B8-F8BB-82808687EA49}"/>
                  </a:ext>
                </a:extLst>
              </p:cNvPr>
              <p:cNvCxnSpPr>
                <a:cxnSpLocks/>
                <a:stCxn id="36" idx="1"/>
              </p:cNvCxnSpPr>
              <p:nvPr/>
            </p:nvCxnSpPr>
            <p:spPr>
              <a:xfrm flipH="1">
                <a:off x="5549388" y="1922216"/>
                <a:ext cx="652914" cy="44531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2">
                <a:extLst>
                  <a:ext uri="{FF2B5EF4-FFF2-40B4-BE49-F238E27FC236}">
                    <a16:creationId xmlns:a16="http://schemas.microsoft.com/office/drawing/2014/main" id="{5BA921AA-EE38-BA06-2BDE-2DFD7D55E95B}"/>
                  </a:ext>
                </a:extLst>
              </p:cNvPr>
              <p:cNvCxnSpPr>
                <a:cxnSpLocks/>
              </p:cNvCxnSpPr>
              <p:nvPr/>
            </p:nvCxnSpPr>
            <p:spPr>
              <a:xfrm>
                <a:off x="7856451" y="2595747"/>
                <a:ext cx="779538" cy="11662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3" name="Rectangle 10">
                <a:extLst>
                  <a:ext uri="{FF2B5EF4-FFF2-40B4-BE49-F238E27FC236}">
                    <a16:creationId xmlns:a16="http://schemas.microsoft.com/office/drawing/2014/main" id="{A2022472-7B46-135D-75E4-36177739FD15}"/>
                  </a:ext>
                </a:extLst>
              </p:cNvPr>
              <p:cNvSpPr/>
              <p:nvPr/>
            </p:nvSpPr>
            <p:spPr>
              <a:xfrm>
                <a:off x="4582238" y="4404353"/>
                <a:ext cx="6852318" cy="58703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7" name="Oval 3">
              <a:extLst>
                <a:ext uri="{FF2B5EF4-FFF2-40B4-BE49-F238E27FC236}">
                  <a16:creationId xmlns:a16="http://schemas.microsoft.com/office/drawing/2014/main" id="{4B1F3865-6F2C-8083-EB43-72CF02C330CA}"/>
                </a:ext>
              </a:extLst>
            </p:cNvPr>
            <p:cNvSpPr/>
            <p:nvPr/>
          </p:nvSpPr>
          <p:spPr>
            <a:xfrm>
              <a:off x="9798654" y="4476923"/>
              <a:ext cx="476377" cy="391666"/>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58" name="Oval 3">
              <a:extLst>
                <a:ext uri="{FF2B5EF4-FFF2-40B4-BE49-F238E27FC236}">
                  <a16:creationId xmlns:a16="http://schemas.microsoft.com/office/drawing/2014/main" id="{5B43FF10-1831-2348-5E54-9EBC88C8008E}"/>
                </a:ext>
              </a:extLst>
            </p:cNvPr>
            <p:cNvSpPr/>
            <p:nvPr/>
          </p:nvSpPr>
          <p:spPr>
            <a:xfrm>
              <a:off x="11625744" y="3389922"/>
              <a:ext cx="476377" cy="391666"/>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59" name="Oval 3">
              <a:extLst>
                <a:ext uri="{FF2B5EF4-FFF2-40B4-BE49-F238E27FC236}">
                  <a16:creationId xmlns:a16="http://schemas.microsoft.com/office/drawing/2014/main" id="{BFFB1E10-DBF5-E80F-9D7E-3100F1F414B7}"/>
                </a:ext>
              </a:extLst>
            </p:cNvPr>
            <p:cNvSpPr/>
            <p:nvPr/>
          </p:nvSpPr>
          <p:spPr>
            <a:xfrm>
              <a:off x="11620376" y="1555522"/>
              <a:ext cx="476377" cy="391666"/>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60" name="Rectangle 10">
              <a:extLst>
                <a:ext uri="{FF2B5EF4-FFF2-40B4-BE49-F238E27FC236}">
                  <a16:creationId xmlns:a16="http://schemas.microsoft.com/office/drawing/2014/main" id="{1F002B1B-CCF5-5E90-B26A-3E31448A9A02}"/>
                </a:ext>
              </a:extLst>
            </p:cNvPr>
            <p:cNvSpPr/>
            <p:nvPr/>
          </p:nvSpPr>
          <p:spPr>
            <a:xfrm>
              <a:off x="10363199" y="4567949"/>
              <a:ext cx="648765" cy="30064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6" name="Grupė 65">
            <a:extLst>
              <a:ext uri="{FF2B5EF4-FFF2-40B4-BE49-F238E27FC236}">
                <a16:creationId xmlns:a16="http://schemas.microsoft.com/office/drawing/2014/main" id="{5AC558D2-D8FA-1811-AFBF-D36463C8DC1C}"/>
              </a:ext>
            </a:extLst>
          </p:cNvPr>
          <p:cNvGrpSpPr/>
          <p:nvPr/>
        </p:nvGrpSpPr>
        <p:grpSpPr>
          <a:xfrm>
            <a:off x="9130496" y="4840424"/>
            <a:ext cx="2709444" cy="1093454"/>
            <a:chOff x="9083981" y="4871417"/>
            <a:chExt cx="2709444" cy="1093454"/>
          </a:xfrm>
        </p:grpSpPr>
        <p:pic>
          <p:nvPicPr>
            <p:cNvPr id="61" name="Paveikslėlis 60">
              <a:extLst>
                <a:ext uri="{FF2B5EF4-FFF2-40B4-BE49-F238E27FC236}">
                  <a16:creationId xmlns:a16="http://schemas.microsoft.com/office/drawing/2014/main" id="{53AD122A-DC5C-82A1-23D3-3DC7A9FAB124}"/>
                </a:ext>
              </a:extLst>
            </p:cNvPr>
            <p:cNvPicPr>
              <a:picLocks noChangeAspect="1"/>
            </p:cNvPicPr>
            <p:nvPr/>
          </p:nvPicPr>
          <p:blipFill>
            <a:blip r:embed="rId6"/>
            <a:stretch>
              <a:fillRect/>
            </a:stretch>
          </p:blipFill>
          <p:spPr>
            <a:xfrm>
              <a:off x="9083981" y="4871417"/>
              <a:ext cx="2709444" cy="1093454"/>
            </a:xfrm>
            <a:prstGeom prst="rect">
              <a:avLst/>
            </a:prstGeom>
          </p:spPr>
        </p:pic>
        <p:sp>
          <p:nvSpPr>
            <p:cNvPr id="64" name="Oval 3">
              <a:extLst>
                <a:ext uri="{FF2B5EF4-FFF2-40B4-BE49-F238E27FC236}">
                  <a16:creationId xmlns:a16="http://schemas.microsoft.com/office/drawing/2014/main" id="{18A05F74-44CA-8B4A-6DB2-3BE9E7E1D790}"/>
                </a:ext>
              </a:extLst>
            </p:cNvPr>
            <p:cNvSpPr/>
            <p:nvPr/>
          </p:nvSpPr>
          <p:spPr>
            <a:xfrm>
              <a:off x="10214889" y="5532061"/>
              <a:ext cx="476377" cy="391666"/>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65" name="Rectangle 10">
              <a:extLst>
                <a:ext uri="{FF2B5EF4-FFF2-40B4-BE49-F238E27FC236}">
                  <a16:creationId xmlns:a16="http://schemas.microsoft.com/office/drawing/2014/main" id="{A732A82D-20AD-7C0D-2AFA-416A51276CF4}"/>
                </a:ext>
              </a:extLst>
            </p:cNvPr>
            <p:cNvSpPr/>
            <p:nvPr/>
          </p:nvSpPr>
          <p:spPr>
            <a:xfrm>
              <a:off x="10728267" y="5577574"/>
              <a:ext cx="523396" cy="30064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Box 32">
            <a:extLst>
              <a:ext uri="{FF2B5EF4-FFF2-40B4-BE49-F238E27FC236}">
                <a16:creationId xmlns:a16="http://schemas.microsoft.com/office/drawing/2014/main" id="{F309F885-0E08-CEBE-E32F-3C76AA1DE251}"/>
              </a:ext>
            </a:extLst>
          </p:cNvPr>
          <p:cNvSpPr txBox="1"/>
          <p:nvPr/>
        </p:nvSpPr>
        <p:spPr>
          <a:xfrm>
            <a:off x="443885" y="5169567"/>
            <a:ext cx="8593519" cy="923330"/>
          </a:xfrm>
          <a:prstGeom prst="rect">
            <a:avLst/>
          </a:prstGeom>
          <a:solidFill>
            <a:schemeClr val="accent4">
              <a:lumMod val="20000"/>
              <a:lumOff val="80000"/>
            </a:schemeClr>
          </a:solidFill>
        </p:spPr>
        <p:txBody>
          <a:bodyPr wrap="square" rtlCol="0">
            <a:spAutoFit/>
          </a:bodyPr>
          <a:lstStyle/>
          <a:p>
            <a:pPr algn="just"/>
            <a:r>
              <a:rPr lang="lt-LT">
                <a:solidFill>
                  <a:srgbClr val="FF0000"/>
                </a:solidFill>
              </a:rPr>
              <a:t>SVARBU</a:t>
            </a:r>
            <a:r>
              <a:rPr lang="en-US">
                <a:solidFill>
                  <a:srgbClr val="FF0000"/>
                </a:solidFill>
              </a:rPr>
              <a:t>!</a:t>
            </a:r>
            <a:r>
              <a:rPr lang="en-US"/>
              <a:t> </a:t>
            </a:r>
            <a:r>
              <a:rPr lang="lt-LT"/>
              <a:t>Lauke „Paaiškinimai“ nurodoma, kad prašymas bus išnagrinėtas ir atsakymas į jį pateiktas CVP IS skiltyje „Rinkos konsultacijos dokumentai“. Pastaba. Prašymai privalo būti išnagrinėti ir atsakymai į juos pateikti ne vėliau kaip iki pirkimo procedūrų pradžios datos.</a:t>
            </a:r>
            <a:endParaRPr lang="en-US"/>
          </a:p>
        </p:txBody>
      </p:sp>
      <p:cxnSp>
        <p:nvCxnSpPr>
          <p:cNvPr id="67" name="Straight Arrow Connector 2">
            <a:extLst>
              <a:ext uri="{FF2B5EF4-FFF2-40B4-BE49-F238E27FC236}">
                <a16:creationId xmlns:a16="http://schemas.microsoft.com/office/drawing/2014/main" id="{3E9697A9-B961-FC58-A7E4-CC138D70543D}"/>
              </a:ext>
            </a:extLst>
          </p:cNvPr>
          <p:cNvCxnSpPr>
            <a:cxnSpLocks/>
          </p:cNvCxnSpPr>
          <p:nvPr/>
        </p:nvCxnSpPr>
        <p:spPr>
          <a:xfrm flipV="1">
            <a:off x="3458886" y="3319542"/>
            <a:ext cx="1008315" cy="134176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 name="Rectangle 10">
            <a:extLst>
              <a:ext uri="{FF2B5EF4-FFF2-40B4-BE49-F238E27FC236}">
                <a16:creationId xmlns:a16="http://schemas.microsoft.com/office/drawing/2014/main" id="{FA8881F0-87DF-D8D5-F731-53D3A6AA443A}"/>
              </a:ext>
            </a:extLst>
          </p:cNvPr>
          <p:cNvSpPr/>
          <p:nvPr/>
        </p:nvSpPr>
        <p:spPr>
          <a:xfrm>
            <a:off x="4536448" y="4178498"/>
            <a:ext cx="4406022" cy="18860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10">
            <a:extLst>
              <a:ext uri="{FF2B5EF4-FFF2-40B4-BE49-F238E27FC236}">
                <a16:creationId xmlns:a16="http://schemas.microsoft.com/office/drawing/2014/main" id="{6DA3D07C-DBDE-0AD6-77AD-28B354355F77}"/>
              </a:ext>
            </a:extLst>
          </p:cNvPr>
          <p:cNvSpPr/>
          <p:nvPr/>
        </p:nvSpPr>
        <p:spPr>
          <a:xfrm>
            <a:off x="4514850" y="3196963"/>
            <a:ext cx="4406022" cy="18860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7498D7C-9DCA-0203-24C9-BEA09B6BAB13}"/>
              </a:ext>
            </a:extLst>
          </p:cNvPr>
          <p:cNvSpPr txBox="1"/>
          <p:nvPr/>
        </p:nvSpPr>
        <p:spPr>
          <a:xfrm>
            <a:off x="337240" y="4165316"/>
            <a:ext cx="3138438" cy="923330"/>
          </a:xfrm>
          <a:prstGeom prst="rect">
            <a:avLst/>
          </a:prstGeom>
          <a:solidFill>
            <a:schemeClr val="accent4">
              <a:lumMod val="20000"/>
              <a:lumOff val="80000"/>
            </a:schemeClr>
          </a:solidFill>
        </p:spPr>
        <p:txBody>
          <a:bodyPr wrap="square">
            <a:spAutoFit/>
          </a:bodyPr>
          <a:lstStyle/>
          <a:p>
            <a:r>
              <a:rPr lang="lt-LT"/>
              <a:t>Pastaba. Jei tiekėjas su prašymu neteikia priedo, šios dalies atsivėrusiame lange nebus.</a:t>
            </a:r>
            <a:endParaRPr lang="en-US"/>
          </a:p>
        </p:txBody>
      </p:sp>
      <p:cxnSp>
        <p:nvCxnSpPr>
          <p:cNvPr id="13" name="Straight Arrow Connector 2">
            <a:extLst>
              <a:ext uri="{FF2B5EF4-FFF2-40B4-BE49-F238E27FC236}">
                <a16:creationId xmlns:a16="http://schemas.microsoft.com/office/drawing/2014/main" id="{BD9FD99F-75CC-642B-0474-BFC79CA085EB}"/>
              </a:ext>
            </a:extLst>
          </p:cNvPr>
          <p:cNvCxnSpPr>
            <a:cxnSpLocks/>
          </p:cNvCxnSpPr>
          <p:nvPr/>
        </p:nvCxnSpPr>
        <p:spPr>
          <a:xfrm flipV="1">
            <a:off x="3458886" y="4272798"/>
            <a:ext cx="1055964" cy="3913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2">
            <a:extLst>
              <a:ext uri="{FF2B5EF4-FFF2-40B4-BE49-F238E27FC236}">
                <a16:creationId xmlns:a16="http://schemas.microsoft.com/office/drawing/2014/main" id="{4D146FFC-ACAE-D461-C70B-B1C543BBCF31}"/>
              </a:ext>
            </a:extLst>
          </p:cNvPr>
          <p:cNvCxnSpPr>
            <a:cxnSpLocks/>
          </p:cNvCxnSpPr>
          <p:nvPr/>
        </p:nvCxnSpPr>
        <p:spPr>
          <a:xfrm flipV="1">
            <a:off x="5773776" y="3911243"/>
            <a:ext cx="0" cy="138065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1422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407401" y="138732"/>
            <a:ext cx="9377198" cy="810627"/>
          </a:xfrm>
        </p:spPr>
        <p:txBody>
          <a:bodyPr>
            <a:noAutofit/>
          </a:bodyPr>
          <a:lstStyle/>
          <a:p>
            <a:pPr algn="ctr"/>
            <a:r>
              <a:rPr lang="lt-LT" sz="3600" b="1" dirty="0"/>
              <a:t>Atsakymų pateikimas į tiekėjų pateiktus prašymus</a:t>
            </a:r>
            <a:endParaRPr lang="en-US" sz="3600" b="1" dirty="0"/>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27</a:t>
            </a:fld>
            <a:endParaRPr lang="en-US"/>
          </a:p>
        </p:txBody>
      </p:sp>
      <p:grpSp>
        <p:nvGrpSpPr>
          <p:cNvPr id="16" name="Grupė 15">
            <a:extLst>
              <a:ext uri="{FF2B5EF4-FFF2-40B4-BE49-F238E27FC236}">
                <a16:creationId xmlns:a16="http://schemas.microsoft.com/office/drawing/2014/main" id="{1751DEB4-D1F4-E786-EAA3-D94DAE96A222}"/>
              </a:ext>
            </a:extLst>
          </p:cNvPr>
          <p:cNvGrpSpPr/>
          <p:nvPr/>
        </p:nvGrpSpPr>
        <p:grpSpPr>
          <a:xfrm>
            <a:off x="811272" y="1446251"/>
            <a:ext cx="10569454" cy="2318552"/>
            <a:chOff x="643737" y="1857723"/>
            <a:chExt cx="11252494" cy="2611989"/>
          </a:xfrm>
        </p:grpSpPr>
        <p:pic>
          <p:nvPicPr>
            <p:cNvPr id="8" name="Paveikslėlis 7">
              <a:extLst>
                <a:ext uri="{FF2B5EF4-FFF2-40B4-BE49-F238E27FC236}">
                  <a16:creationId xmlns:a16="http://schemas.microsoft.com/office/drawing/2014/main" id="{DDC0A009-B68C-81A5-B530-83D3136FA606}"/>
                </a:ext>
              </a:extLst>
            </p:cNvPr>
            <p:cNvPicPr>
              <a:picLocks noChangeAspect="1"/>
            </p:cNvPicPr>
            <p:nvPr/>
          </p:nvPicPr>
          <p:blipFill>
            <a:blip r:embed="rId4"/>
            <a:stretch>
              <a:fillRect/>
            </a:stretch>
          </p:blipFill>
          <p:spPr>
            <a:xfrm>
              <a:off x="1012944" y="1857723"/>
              <a:ext cx="10883287" cy="2611989"/>
            </a:xfrm>
            <a:prstGeom prst="rect">
              <a:avLst/>
            </a:prstGeom>
          </p:spPr>
        </p:pic>
        <p:sp>
          <p:nvSpPr>
            <p:cNvPr id="9" name="Rectangle 10">
              <a:extLst>
                <a:ext uri="{FF2B5EF4-FFF2-40B4-BE49-F238E27FC236}">
                  <a16:creationId xmlns:a16="http://schemas.microsoft.com/office/drawing/2014/main" id="{475539B9-C283-6F46-BB9F-2FC35DF930C4}"/>
                </a:ext>
              </a:extLst>
            </p:cNvPr>
            <p:cNvSpPr/>
            <p:nvPr/>
          </p:nvSpPr>
          <p:spPr>
            <a:xfrm>
              <a:off x="9054353" y="4009519"/>
              <a:ext cx="1174376" cy="29710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0">
              <a:extLst>
                <a:ext uri="{FF2B5EF4-FFF2-40B4-BE49-F238E27FC236}">
                  <a16:creationId xmlns:a16="http://schemas.microsoft.com/office/drawing/2014/main" id="{65E9066B-787F-CD59-92B5-82C8E1B4E765}"/>
                </a:ext>
              </a:extLst>
            </p:cNvPr>
            <p:cNvSpPr/>
            <p:nvPr/>
          </p:nvSpPr>
          <p:spPr>
            <a:xfrm>
              <a:off x="1243794" y="3694527"/>
              <a:ext cx="327213" cy="24593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3">
              <a:extLst>
                <a:ext uri="{FF2B5EF4-FFF2-40B4-BE49-F238E27FC236}">
                  <a16:creationId xmlns:a16="http://schemas.microsoft.com/office/drawing/2014/main" id="{5D69A13B-0687-50E3-588E-02AA9703C47B}"/>
                </a:ext>
              </a:extLst>
            </p:cNvPr>
            <p:cNvSpPr/>
            <p:nvPr/>
          </p:nvSpPr>
          <p:spPr>
            <a:xfrm>
              <a:off x="643737" y="362547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5" name="Oval 3">
              <a:extLst>
                <a:ext uri="{FF2B5EF4-FFF2-40B4-BE49-F238E27FC236}">
                  <a16:creationId xmlns:a16="http://schemas.microsoft.com/office/drawing/2014/main" id="{34E9B603-A4B2-1758-7E44-5ADBE2756105}"/>
                </a:ext>
              </a:extLst>
            </p:cNvPr>
            <p:cNvSpPr/>
            <p:nvPr/>
          </p:nvSpPr>
          <p:spPr>
            <a:xfrm>
              <a:off x="9421868" y="355641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grpSp>
      <p:sp>
        <p:nvSpPr>
          <p:cNvPr id="47" name="TextBox 46">
            <a:extLst>
              <a:ext uri="{FF2B5EF4-FFF2-40B4-BE49-F238E27FC236}">
                <a16:creationId xmlns:a16="http://schemas.microsoft.com/office/drawing/2014/main" id="{C7CA057D-B663-78FB-D0C8-789FA6E76292}"/>
              </a:ext>
            </a:extLst>
          </p:cNvPr>
          <p:cNvSpPr txBox="1"/>
          <p:nvPr/>
        </p:nvSpPr>
        <p:spPr>
          <a:xfrm>
            <a:off x="1206247" y="5795938"/>
            <a:ext cx="6829483" cy="923330"/>
          </a:xfrm>
          <a:prstGeom prst="rect">
            <a:avLst/>
          </a:prstGeom>
          <a:solidFill>
            <a:schemeClr val="accent4">
              <a:lumMod val="20000"/>
              <a:lumOff val="80000"/>
            </a:schemeClr>
          </a:solidFill>
        </p:spPr>
        <p:txBody>
          <a:bodyPr wrap="square" rtlCol="0">
            <a:spAutoFit/>
          </a:bodyPr>
          <a:lstStyle/>
          <a:p>
            <a:r>
              <a:rPr lang="lt-LT" dirty="0"/>
              <a:t>Paspaudus „Atsisiųsti visus paskelbtus paaiškinimus“, atsiunčiamas rinkos konsultacijos / techninių specifikacijų projekto skelbimo metu pateiktų tiekėjų prašymų sąrašas ir priedai.</a:t>
            </a:r>
            <a:endParaRPr lang="en-US" dirty="0"/>
          </a:p>
        </p:txBody>
      </p:sp>
      <p:grpSp>
        <p:nvGrpSpPr>
          <p:cNvPr id="53" name="Grupė 52">
            <a:extLst>
              <a:ext uri="{FF2B5EF4-FFF2-40B4-BE49-F238E27FC236}">
                <a16:creationId xmlns:a16="http://schemas.microsoft.com/office/drawing/2014/main" id="{785C5B47-A678-BA68-79AD-683EB90F5C60}"/>
              </a:ext>
            </a:extLst>
          </p:cNvPr>
          <p:cNvGrpSpPr/>
          <p:nvPr/>
        </p:nvGrpSpPr>
        <p:grpSpPr>
          <a:xfrm>
            <a:off x="8527475" y="5723804"/>
            <a:ext cx="2322576" cy="720613"/>
            <a:chOff x="7494494" y="5542621"/>
            <a:chExt cx="2743200" cy="892296"/>
          </a:xfrm>
        </p:grpSpPr>
        <p:pic>
          <p:nvPicPr>
            <p:cNvPr id="51" name="Paveikslėlis 50">
              <a:extLst>
                <a:ext uri="{FF2B5EF4-FFF2-40B4-BE49-F238E27FC236}">
                  <a16:creationId xmlns:a16="http://schemas.microsoft.com/office/drawing/2014/main" id="{CB199C1C-CC05-B152-09F1-7F515E67A063}"/>
                </a:ext>
              </a:extLst>
            </p:cNvPr>
            <p:cNvPicPr>
              <a:picLocks noChangeAspect="1"/>
            </p:cNvPicPr>
            <p:nvPr/>
          </p:nvPicPr>
          <p:blipFill>
            <a:blip r:embed="rId5"/>
            <a:stretch>
              <a:fillRect/>
            </a:stretch>
          </p:blipFill>
          <p:spPr>
            <a:xfrm>
              <a:off x="7578413" y="5604001"/>
              <a:ext cx="2567053" cy="830915"/>
            </a:xfrm>
            <a:prstGeom prst="rect">
              <a:avLst/>
            </a:prstGeom>
          </p:spPr>
        </p:pic>
        <p:sp>
          <p:nvSpPr>
            <p:cNvPr id="52" name="Rectangle 10">
              <a:extLst>
                <a:ext uri="{FF2B5EF4-FFF2-40B4-BE49-F238E27FC236}">
                  <a16:creationId xmlns:a16="http://schemas.microsoft.com/office/drawing/2014/main" id="{8B96B73C-3A73-1F6E-2814-1185CB7035E6}"/>
                </a:ext>
              </a:extLst>
            </p:cNvPr>
            <p:cNvSpPr/>
            <p:nvPr/>
          </p:nvSpPr>
          <p:spPr>
            <a:xfrm>
              <a:off x="7494494" y="5542621"/>
              <a:ext cx="2743200" cy="8922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 name="Grupė 61">
            <a:extLst>
              <a:ext uri="{FF2B5EF4-FFF2-40B4-BE49-F238E27FC236}">
                <a16:creationId xmlns:a16="http://schemas.microsoft.com/office/drawing/2014/main" id="{9961F4DE-8041-BC57-60BB-DE8A0DC99FBF}"/>
              </a:ext>
            </a:extLst>
          </p:cNvPr>
          <p:cNvGrpSpPr/>
          <p:nvPr/>
        </p:nvGrpSpPr>
        <p:grpSpPr>
          <a:xfrm>
            <a:off x="1158069" y="3856339"/>
            <a:ext cx="10222657" cy="1960760"/>
            <a:chOff x="1158070" y="3704655"/>
            <a:chExt cx="10222657" cy="1960760"/>
          </a:xfrm>
        </p:grpSpPr>
        <p:pic>
          <p:nvPicPr>
            <p:cNvPr id="43" name="Paveikslėlis 42">
              <a:extLst>
                <a:ext uri="{FF2B5EF4-FFF2-40B4-BE49-F238E27FC236}">
                  <a16:creationId xmlns:a16="http://schemas.microsoft.com/office/drawing/2014/main" id="{6C2AC1E9-1B4D-1841-8796-486A1F62185C}"/>
                </a:ext>
              </a:extLst>
            </p:cNvPr>
            <p:cNvPicPr>
              <a:picLocks noChangeAspect="1"/>
            </p:cNvPicPr>
            <p:nvPr/>
          </p:nvPicPr>
          <p:blipFill>
            <a:blip r:embed="rId6"/>
            <a:srcRect t="28920"/>
            <a:stretch/>
          </p:blipFill>
          <p:spPr>
            <a:xfrm>
              <a:off x="1158070" y="3704655"/>
              <a:ext cx="10222657" cy="1744828"/>
            </a:xfrm>
            <a:prstGeom prst="rect">
              <a:avLst/>
            </a:prstGeom>
          </p:spPr>
        </p:pic>
        <p:sp>
          <p:nvSpPr>
            <p:cNvPr id="23" name="Rectangle 10">
              <a:extLst>
                <a:ext uri="{FF2B5EF4-FFF2-40B4-BE49-F238E27FC236}">
                  <a16:creationId xmlns:a16="http://schemas.microsoft.com/office/drawing/2014/main" id="{18D580C3-7536-307F-E891-DB5C46A728AE}"/>
                </a:ext>
              </a:extLst>
            </p:cNvPr>
            <p:cNvSpPr/>
            <p:nvPr/>
          </p:nvSpPr>
          <p:spPr>
            <a:xfrm>
              <a:off x="10752286" y="4769085"/>
              <a:ext cx="281644" cy="1696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Grupė 43">
              <a:extLst>
                <a:ext uri="{FF2B5EF4-FFF2-40B4-BE49-F238E27FC236}">
                  <a16:creationId xmlns:a16="http://schemas.microsoft.com/office/drawing/2014/main" id="{2A5EA4E6-CE5B-54AD-FF02-604B20CD9AE3}"/>
                </a:ext>
              </a:extLst>
            </p:cNvPr>
            <p:cNvGrpSpPr/>
            <p:nvPr/>
          </p:nvGrpSpPr>
          <p:grpSpPr>
            <a:xfrm>
              <a:off x="7267244" y="3782885"/>
              <a:ext cx="3230428" cy="646331"/>
              <a:chOff x="6863832" y="4362380"/>
              <a:chExt cx="3230428" cy="646331"/>
            </a:xfrm>
          </p:grpSpPr>
          <p:grpSp>
            <p:nvGrpSpPr>
              <p:cNvPr id="29" name="Grupė 28">
                <a:extLst>
                  <a:ext uri="{FF2B5EF4-FFF2-40B4-BE49-F238E27FC236}">
                    <a16:creationId xmlns:a16="http://schemas.microsoft.com/office/drawing/2014/main" id="{7F6D7E3E-041C-9704-6197-1CD3265E6C07}"/>
                  </a:ext>
                </a:extLst>
              </p:cNvPr>
              <p:cNvGrpSpPr/>
              <p:nvPr/>
            </p:nvGrpSpPr>
            <p:grpSpPr>
              <a:xfrm>
                <a:off x="6863832" y="4362380"/>
                <a:ext cx="3230428" cy="646331"/>
                <a:chOff x="3008893" y="4318658"/>
                <a:chExt cx="3238875" cy="646331"/>
              </a:xfrm>
            </p:grpSpPr>
            <p:sp>
              <p:nvSpPr>
                <p:cNvPr id="30" name="TextBox 29">
                  <a:extLst>
                    <a:ext uri="{FF2B5EF4-FFF2-40B4-BE49-F238E27FC236}">
                      <a16:creationId xmlns:a16="http://schemas.microsoft.com/office/drawing/2014/main" id="{EEDFF7CE-A833-3703-3599-05690050CF17}"/>
                    </a:ext>
                  </a:extLst>
                </p:cNvPr>
                <p:cNvSpPr txBox="1"/>
                <p:nvPr/>
              </p:nvSpPr>
              <p:spPr>
                <a:xfrm>
                  <a:off x="3008893" y="4318658"/>
                  <a:ext cx="3238875" cy="646331"/>
                </a:xfrm>
                <a:prstGeom prst="rect">
                  <a:avLst/>
                </a:prstGeom>
                <a:solidFill>
                  <a:schemeClr val="accent4">
                    <a:lumMod val="20000"/>
                    <a:lumOff val="80000"/>
                  </a:schemeClr>
                </a:solidFill>
              </p:spPr>
              <p:txBody>
                <a:bodyPr wrap="square" rtlCol="0">
                  <a:spAutoFit/>
                </a:bodyPr>
                <a:lstStyle/>
                <a:p>
                  <a:r>
                    <a:rPr lang="lt-LT" dirty="0"/>
                    <a:t>Prašymo statusas iš „                 “  </a:t>
                  </a:r>
                </a:p>
                <a:p>
                  <a:r>
                    <a:rPr lang="lt-LT" dirty="0"/>
                    <a:t>pasikeitė į „                “.</a:t>
                  </a:r>
                  <a:endParaRPr lang="en-US" dirty="0"/>
                </a:p>
              </p:txBody>
            </p:sp>
            <p:pic>
              <p:nvPicPr>
                <p:cNvPr id="34" name="Paveikslėlis 33">
                  <a:extLst>
                    <a:ext uri="{FF2B5EF4-FFF2-40B4-BE49-F238E27FC236}">
                      <a16:creationId xmlns:a16="http://schemas.microsoft.com/office/drawing/2014/main" id="{20E66763-E302-B4D5-07C8-EDF99FCC82A5}"/>
                    </a:ext>
                  </a:extLst>
                </p:cNvPr>
                <p:cNvPicPr>
                  <a:picLocks noChangeAspect="1"/>
                </p:cNvPicPr>
                <p:nvPr/>
              </p:nvPicPr>
              <p:blipFill>
                <a:blip r:embed="rId7"/>
                <a:srcRect t="27777"/>
                <a:stretch/>
              </p:blipFill>
              <p:spPr>
                <a:xfrm>
                  <a:off x="5123008" y="4406465"/>
                  <a:ext cx="771633" cy="206813"/>
                </a:xfrm>
                <a:prstGeom prst="rect">
                  <a:avLst/>
                </a:prstGeom>
              </p:spPr>
            </p:pic>
          </p:grpSp>
          <p:pic>
            <p:nvPicPr>
              <p:cNvPr id="36" name="Paveikslėlis 35">
                <a:extLst>
                  <a:ext uri="{FF2B5EF4-FFF2-40B4-BE49-F238E27FC236}">
                    <a16:creationId xmlns:a16="http://schemas.microsoft.com/office/drawing/2014/main" id="{9206335A-EEEC-7D78-FF8A-E92496F560E6}"/>
                  </a:ext>
                </a:extLst>
              </p:cNvPr>
              <p:cNvPicPr>
                <a:picLocks noChangeAspect="1"/>
              </p:cNvPicPr>
              <p:nvPr/>
            </p:nvPicPr>
            <p:blipFill>
              <a:blip r:embed="rId8"/>
              <a:stretch>
                <a:fillRect/>
              </a:stretch>
            </p:blipFill>
            <p:spPr>
              <a:xfrm>
                <a:off x="8116135" y="4685545"/>
                <a:ext cx="725822" cy="234136"/>
              </a:xfrm>
              <a:prstGeom prst="rect">
                <a:avLst/>
              </a:prstGeom>
            </p:spPr>
          </p:pic>
        </p:grpSp>
        <p:cxnSp>
          <p:nvCxnSpPr>
            <p:cNvPr id="45" name="Straight Arrow Connector 2">
              <a:extLst>
                <a:ext uri="{FF2B5EF4-FFF2-40B4-BE49-F238E27FC236}">
                  <a16:creationId xmlns:a16="http://schemas.microsoft.com/office/drawing/2014/main" id="{980A347C-E23B-D657-2078-F63E1D28CBE0}"/>
                </a:ext>
              </a:extLst>
            </p:cNvPr>
            <p:cNvCxnSpPr>
              <a:cxnSpLocks/>
            </p:cNvCxnSpPr>
            <p:nvPr/>
          </p:nvCxnSpPr>
          <p:spPr>
            <a:xfrm>
              <a:off x="9333249" y="4437308"/>
              <a:ext cx="1326388" cy="3317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9" name="Rectangle 10">
              <a:extLst>
                <a:ext uri="{FF2B5EF4-FFF2-40B4-BE49-F238E27FC236}">
                  <a16:creationId xmlns:a16="http://schemas.microsoft.com/office/drawing/2014/main" id="{5B402472-59A0-01DE-DC37-1EDE8F626123}"/>
                </a:ext>
              </a:extLst>
            </p:cNvPr>
            <p:cNvSpPr/>
            <p:nvPr/>
          </p:nvSpPr>
          <p:spPr>
            <a:xfrm>
              <a:off x="9439835" y="5020390"/>
              <a:ext cx="1801906" cy="28432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1" name="Grupė 60">
              <a:extLst>
                <a:ext uri="{FF2B5EF4-FFF2-40B4-BE49-F238E27FC236}">
                  <a16:creationId xmlns:a16="http://schemas.microsoft.com/office/drawing/2014/main" id="{05B3A329-101E-9181-375E-0406F4C8FA8F}"/>
                </a:ext>
              </a:extLst>
            </p:cNvPr>
            <p:cNvGrpSpPr/>
            <p:nvPr/>
          </p:nvGrpSpPr>
          <p:grpSpPr>
            <a:xfrm>
              <a:off x="7987552" y="5304716"/>
              <a:ext cx="1860697" cy="360699"/>
              <a:chOff x="7987552" y="5304716"/>
              <a:chExt cx="1860697" cy="360699"/>
            </a:xfrm>
          </p:grpSpPr>
          <p:cxnSp>
            <p:nvCxnSpPr>
              <p:cNvPr id="54" name="Straight Arrow Connector 2">
                <a:extLst>
                  <a:ext uri="{FF2B5EF4-FFF2-40B4-BE49-F238E27FC236}">
                    <a16:creationId xmlns:a16="http://schemas.microsoft.com/office/drawing/2014/main" id="{29A0486B-6AC3-78B5-A4BF-37BB524DBC74}"/>
                  </a:ext>
                </a:extLst>
              </p:cNvPr>
              <p:cNvCxnSpPr>
                <a:cxnSpLocks/>
              </p:cNvCxnSpPr>
              <p:nvPr/>
            </p:nvCxnSpPr>
            <p:spPr>
              <a:xfrm flipV="1">
                <a:off x="7987552" y="5319910"/>
                <a:ext cx="1388293" cy="3455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2">
                <a:extLst>
                  <a:ext uri="{FF2B5EF4-FFF2-40B4-BE49-F238E27FC236}">
                    <a16:creationId xmlns:a16="http://schemas.microsoft.com/office/drawing/2014/main" id="{29FC7E88-EFCD-279A-F564-00F2000A63C8}"/>
                  </a:ext>
                </a:extLst>
              </p:cNvPr>
              <p:cNvCxnSpPr>
                <a:cxnSpLocks/>
              </p:cNvCxnSpPr>
              <p:nvPr/>
            </p:nvCxnSpPr>
            <p:spPr>
              <a:xfrm>
                <a:off x="9848249" y="5304716"/>
                <a:ext cx="0" cy="23790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6" name="Grupė 5">
            <a:extLst>
              <a:ext uri="{FF2B5EF4-FFF2-40B4-BE49-F238E27FC236}">
                <a16:creationId xmlns:a16="http://schemas.microsoft.com/office/drawing/2014/main" id="{09215BD3-AD06-9397-27D2-42BC0413F3E1}"/>
              </a:ext>
            </a:extLst>
          </p:cNvPr>
          <p:cNvGrpSpPr/>
          <p:nvPr/>
        </p:nvGrpSpPr>
        <p:grpSpPr>
          <a:xfrm>
            <a:off x="1158069" y="773889"/>
            <a:ext cx="10255622" cy="646331"/>
            <a:chOff x="1407403" y="4023052"/>
            <a:chExt cx="10255622" cy="646331"/>
          </a:xfrm>
        </p:grpSpPr>
        <p:sp>
          <p:nvSpPr>
            <p:cNvPr id="11" name="TextBox 10">
              <a:extLst>
                <a:ext uri="{FF2B5EF4-FFF2-40B4-BE49-F238E27FC236}">
                  <a16:creationId xmlns:a16="http://schemas.microsoft.com/office/drawing/2014/main" id="{478748D6-9C26-F52F-8BD8-BCB5D81B88FD}"/>
                </a:ext>
              </a:extLst>
            </p:cNvPr>
            <p:cNvSpPr txBox="1"/>
            <p:nvPr/>
          </p:nvSpPr>
          <p:spPr>
            <a:xfrm>
              <a:off x="1407403" y="4023052"/>
              <a:ext cx="10255622" cy="646331"/>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a:t>
              </a:r>
              <a:r>
                <a:rPr lang="en-US" dirty="0"/>
                <a:t> </a:t>
              </a:r>
              <a:r>
                <a:rPr lang="lt-LT" dirty="0"/>
                <a:t>Kai prašymo statusas „ </a:t>
              </a:r>
              <a:r>
                <a:rPr lang="lt-LT" b="1" dirty="0"/>
                <a:t>                     </a:t>
              </a:r>
              <a:r>
                <a:rPr lang="lt-LT" dirty="0"/>
                <a:t>“, atsakymas nėra matomas tiekėjui</a:t>
              </a:r>
              <a:r>
                <a:rPr lang="en-US" dirty="0"/>
                <a:t>. </a:t>
              </a:r>
              <a:r>
                <a:rPr lang="lt-LT" dirty="0"/>
                <a:t>Norėdami išsiųsti tiekėjui atsakymą į prašymą, pažymime prašymą (1), spaudžiame „Paskelbti paaiškinimą“ (2).</a:t>
              </a:r>
              <a:endParaRPr lang="en-US" dirty="0"/>
            </a:p>
          </p:txBody>
        </p:sp>
        <p:pic>
          <p:nvPicPr>
            <p:cNvPr id="12" name="Paveikslėlis 11">
              <a:extLst>
                <a:ext uri="{FF2B5EF4-FFF2-40B4-BE49-F238E27FC236}">
                  <a16:creationId xmlns:a16="http://schemas.microsoft.com/office/drawing/2014/main" id="{4F1C9146-5D5D-E6D0-CCBD-3F53E92C0F08}"/>
                </a:ext>
              </a:extLst>
            </p:cNvPr>
            <p:cNvPicPr>
              <a:picLocks noChangeAspect="1"/>
            </p:cNvPicPr>
            <p:nvPr/>
          </p:nvPicPr>
          <p:blipFill>
            <a:blip r:embed="rId7"/>
            <a:srcRect t="27777"/>
            <a:stretch/>
          </p:blipFill>
          <p:spPr>
            <a:xfrm>
              <a:off x="4534489" y="4079485"/>
              <a:ext cx="1065317" cy="252416"/>
            </a:xfrm>
            <a:prstGeom prst="rect">
              <a:avLst/>
            </a:prstGeom>
          </p:spPr>
        </p:pic>
      </p:grpSp>
      <p:grpSp>
        <p:nvGrpSpPr>
          <p:cNvPr id="17" name="Grupė 16">
            <a:extLst>
              <a:ext uri="{FF2B5EF4-FFF2-40B4-BE49-F238E27FC236}">
                <a16:creationId xmlns:a16="http://schemas.microsoft.com/office/drawing/2014/main" id="{BE428632-124D-E788-1333-BDD42FA2C843}"/>
              </a:ext>
            </a:extLst>
          </p:cNvPr>
          <p:cNvGrpSpPr/>
          <p:nvPr/>
        </p:nvGrpSpPr>
        <p:grpSpPr>
          <a:xfrm>
            <a:off x="7135631" y="1988885"/>
            <a:ext cx="3898298" cy="1326392"/>
            <a:chOff x="7455502" y="1865042"/>
            <a:chExt cx="3898298" cy="1326392"/>
          </a:xfrm>
        </p:grpSpPr>
        <p:grpSp>
          <p:nvGrpSpPr>
            <p:cNvPr id="18" name="Grupė 17">
              <a:extLst>
                <a:ext uri="{FF2B5EF4-FFF2-40B4-BE49-F238E27FC236}">
                  <a16:creationId xmlns:a16="http://schemas.microsoft.com/office/drawing/2014/main" id="{110B4B59-F768-729D-CA19-3DEFE344DE9E}"/>
                </a:ext>
              </a:extLst>
            </p:cNvPr>
            <p:cNvGrpSpPr/>
            <p:nvPr/>
          </p:nvGrpSpPr>
          <p:grpSpPr>
            <a:xfrm>
              <a:off x="7455502" y="1865042"/>
              <a:ext cx="3230428" cy="646331"/>
              <a:chOff x="3008893" y="4318658"/>
              <a:chExt cx="3238875" cy="646331"/>
            </a:xfrm>
          </p:grpSpPr>
          <p:sp>
            <p:nvSpPr>
              <p:cNvPr id="21" name="TextBox 20">
                <a:extLst>
                  <a:ext uri="{FF2B5EF4-FFF2-40B4-BE49-F238E27FC236}">
                    <a16:creationId xmlns:a16="http://schemas.microsoft.com/office/drawing/2014/main" id="{1B1F1044-6FA6-BD93-D42A-C3ACDC55A8A0}"/>
                  </a:ext>
                </a:extLst>
              </p:cNvPr>
              <p:cNvSpPr txBox="1"/>
              <p:nvPr/>
            </p:nvSpPr>
            <p:spPr>
              <a:xfrm>
                <a:off x="3008893" y="4318658"/>
                <a:ext cx="3238875" cy="646331"/>
              </a:xfrm>
              <a:prstGeom prst="rect">
                <a:avLst/>
              </a:prstGeom>
              <a:solidFill>
                <a:schemeClr val="accent4">
                  <a:lumMod val="20000"/>
                  <a:lumOff val="80000"/>
                </a:schemeClr>
              </a:solidFill>
            </p:spPr>
            <p:txBody>
              <a:bodyPr wrap="square" rtlCol="0">
                <a:spAutoFit/>
              </a:bodyPr>
              <a:lstStyle/>
              <a:p>
                <a:r>
                  <a:rPr lang="lt-LT"/>
                  <a:t>Prašymo statusas iš „                   “  </a:t>
                </a:r>
              </a:p>
              <a:p>
                <a:r>
                  <a:rPr lang="lt-LT"/>
                  <a:t>pasikeitė į „               “.</a:t>
                </a:r>
                <a:endParaRPr lang="en-US"/>
              </a:p>
            </p:txBody>
          </p:sp>
          <p:pic>
            <p:nvPicPr>
              <p:cNvPr id="22" name="Paveikslėlis 21">
                <a:extLst>
                  <a:ext uri="{FF2B5EF4-FFF2-40B4-BE49-F238E27FC236}">
                    <a16:creationId xmlns:a16="http://schemas.microsoft.com/office/drawing/2014/main" id="{04B3342A-84F4-4880-E619-A6CC0D0353AB}"/>
                  </a:ext>
                </a:extLst>
              </p:cNvPr>
              <p:cNvPicPr>
                <a:picLocks noChangeAspect="1"/>
              </p:cNvPicPr>
              <p:nvPr/>
            </p:nvPicPr>
            <p:blipFill>
              <a:blip r:embed="rId9"/>
              <a:stretch>
                <a:fillRect/>
              </a:stretch>
            </p:blipFill>
            <p:spPr>
              <a:xfrm>
                <a:off x="5077765" y="4359183"/>
                <a:ext cx="933580" cy="247685"/>
              </a:xfrm>
              <a:prstGeom prst="rect">
                <a:avLst/>
              </a:prstGeom>
            </p:spPr>
          </p:pic>
          <p:pic>
            <p:nvPicPr>
              <p:cNvPr id="24" name="Paveikslėlis 23">
                <a:extLst>
                  <a:ext uri="{FF2B5EF4-FFF2-40B4-BE49-F238E27FC236}">
                    <a16:creationId xmlns:a16="http://schemas.microsoft.com/office/drawing/2014/main" id="{99329800-F37D-1281-C4F0-4DF36B6088C8}"/>
                  </a:ext>
                </a:extLst>
              </p:cNvPr>
              <p:cNvPicPr>
                <a:picLocks noChangeAspect="1"/>
              </p:cNvPicPr>
              <p:nvPr/>
            </p:nvPicPr>
            <p:blipFill>
              <a:blip r:embed="rId7"/>
              <a:srcRect t="27777"/>
              <a:stretch/>
            </p:blipFill>
            <p:spPr>
              <a:xfrm>
                <a:off x="4167011" y="4671085"/>
                <a:ext cx="771633" cy="206813"/>
              </a:xfrm>
              <a:prstGeom prst="rect">
                <a:avLst/>
              </a:prstGeom>
            </p:spPr>
          </p:pic>
        </p:grpSp>
        <p:cxnSp>
          <p:nvCxnSpPr>
            <p:cNvPr id="19" name="Straight Arrow Connector 2">
              <a:extLst>
                <a:ext uri="{FF2B5EF4-FFF2-40B4-BE49-F238E27FC236}">
                  <a16:creationId xmlns:a16="http://schemas.microsoft.com/office/drawing/2014/main" id="{F3F7BE0E-9B32-58EA-945D-EFE096AC2BD5}"/>
                </a:ext>
              </a:extLst>
            </p:cNvPr>
            <p:cNvCxnSpPr>
              <a:cxnSpLocks/>
            </p:cNvCxnSpPr>
            <p:nvPr/>
          </p:nvCxnSpPr>
          <p:spPr>
            <a:xfrm>
              <a:off x="9466729" y="2540634"/>
              <a:ext cx="1559859" cy="44986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Rectangle 10">
              <a:extLst>
                <a:ext uri="{FF2B5EF4-FFF2-40B4-BE49-F238E27FC236}">
                  <a16:creationId xmlns:a16="http://schemas.microsoft.com/office/drawing/2014/main" id="{E31567E6-329A-D4DD-44DE-01A3EC2A6C02}"/>
                </a:ext>
              </a:extLst>
            </p:cNvPr>
            <p:cNvSpPr/>
            <p:nvPr/>
          </p:nvSpPr>
          <p:spPr>
            <a:xfrm>
              <a:off x="11026588" y="2922493"/>
              <a:ext cx="327212" cy="2689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18632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407401" y="317859"/>
            <a:ext cx="9377198" cy="810627"/>
          </a:xfrm>
        </p:spPr>
        <p:txBody>
          <a:bodyPr>
            <a:noAutofit/>
          </a:bodyPr>
          <a:lstStyle/>
          <a:p>
            <a:pPr algn="ctr"/>
            <a:r>
              <a:rPr lang="lt-LT" sz="3600" b="1" dirty="0"/>
              <a:t>Pranešimo be užklausos sukūrimas ir išsiuntimas</a:t>
            </a:r>
            <a:endParaRPr lang="en-US" sz="3600" b="1" dirty="0"/>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28</a:t>
            </a:fld>
            <a:endParaRPr lang="en-US"/>
          </a:p>
        </p:txBody>
      </p:sp>
      <p:sp>
        <p:nvSpPr>
          <p:cNvPr id="5" name="TextBox 4">
            <a:extLst>
              <a:ext uri="{FF2B5EF4-FFF2-40B4-BE49-F238E27FC236}">
                <a16:creationId xmlns:a16="http://schemas.microsoft.com/office/drawing/2014/main" id="{494848FC-E39E-A2C9-B3BC-E89B0773558F}"/>
              </a:ext>
            </a:extLst>
          </p:cNvPr>
          <p:cNvSpPr txBox="1"/>
          <p:nvPr/>
        </p:nvSpPr>
        <p:spPr>
          <a:xfrm>
            <a:off x="905432" y="1083552"/>
            <a:ext cx="10632141" cy="646331"/>
          </a:xfrm>
          <a:prstGeom prst="rect">
            <a:avLst/>
          </a:prstGeom>
          <a:solidFill>
            <a:schemeClr val="accent4">
              <a:lumMod val="20000"/>
              <a:lumOff val="80000"/>
            </a:schemeClr>
          </a:solidFill>
        </p:spPr>
        <p:txBody>
          <a:bodyPr wrap="square">
            <a:spAutoFit/>
          </a:bodyPr>
          <a:lstStyle/>
          <a:p>
            <a:r>
              <a:rPr lang="lt-LT" dirty="0"/>
              <a:t>Pirkimų vykdytojas, norėdamas tiekėjams išsiųsti pranešimą savo iniciatyva, t. y. negavęs tiekėjo prašymo paaiškinti dokumentus, turi atlikti 28-30 skaidrėse nurodytus veiksmus:</a:t>
            </a:r>
            <a:endParaRPr lang="en-US" dirty="0"/>
          </a:p>
        </p:txBody>
      </p:sp>
      <p:grpSp>
        <p:nvGrpSpPr>
          <p:cNvPr id="19" name="Grupė 18">
            <a:extLst>
              <a:ext uri="{FF2B5EF4-FFF2-40B4-BE49-F238E27FC236}">
                <a16:creationId xmlns:a16="http://schemas.microsoft.com/office/drawing/2014/main" id="{BA95F6FD-723E-ACF8-C0BB-636B5F20CA83}"/>
              </a:ext>
            </a:extLst>
          </p:cNvPr>
          <p:cNvGrpSpPr/>
          <p:nvPr/>
        </p:nvGrpSpPr>
        <p:grpSpPr>
          <a:xfrm>
            <a:off x="542336" y="1766909"/>
            <a:ext cx="10995236" cy="2342243"/>
            <a:chOff x="542338" y="2052733"/>
            <a:chExt cx="10995236" cy="2342243"/>
          </a:xfrm>
        </p:grpSpPr>
        <p:pic>
          <p:nvPicPr>
            <p:cNvPr id="4" name="Paveikslėlis 3">
              <a:extLst>
                <a:ext uri="{FF2B5EF4-FFF2-40B4-BE49-F238E27FC236}">
                  <a16:creationId xmlns:a16="http://schemas.microsoft.com/office/drawing/2014/main" id="{E93499F6-747E-C737-0F19-CB43841FFFEA}"/>
                </a:ext>
              </a:extLst>
            </p:cNvPr>
            <p:cNvPicPr>
              <a:picLocks noChangeAspect="1"/>
            </p:cNvPicPr>
            <p:nvPr/>
          </p:nvPicPr>
          <p:blipFill>
            <a:blip r:embed="rId4"/>
            <a:stretch>
              <a:fillRect/>
            </a:stretch>
          </p:blipFill>
          <p:spPr>
            <a:xfrm>
              <a:off x="905433" y="2120661"/>
              <a:ext cx="10632141" cy="2274315"/>
            </a:xfrm>
            <a:prstGeom prst="rect">
              <a:avLst/>
            </a:prstGeom>
          </p:spPr>
        </p:pic>
        <p:sp>
          <p:nvSpPr>
            <p:cNvPr id="6" name="Rectangle 10">
              <a:extLst>
                <a:ext uri="{FF2B5EF4-FFF2-40B4-BE49-F238E27FC236}">
                  <a16:creationId xmlns:a16="http://schemas.microsoft.com/office/drawing/2014/main" id="{5803826D-8BFA-A760-7138-34DDDFC4F46A}"/>
                </a:ext>
              </a:extLst>
            </p:cNvPr>
            <p:cNvSpPr/>
            <p:nvPr/>
          </p:nvSpPr>
          <p:spPr>
            <a:xfrm>
              <a:off x="5801191" y="2120661"/>
              <a:ext cx="985092" cy="2460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D98968FA-E2DF-7405-3A32-70D4BE208AF7}"/>
                </a:ext>
              </a:extLst>
            </p:cNvPr>
            <p:cNvSpPr/>
            <p:nvPr/>
          </p:nvSpPr>
          <p:spPr>
            <a:xfrm>
              <a:off x="1148507" y="3712576"/>
              <a:ext cx="2365658" cy="2229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10">
              <a:extLst>
                <a:ext uri="{FF2B5EF4-FFF2-40B4-BE49-F238E27FC236}">
                  <a16:creationId xmlns:a16="http://schemas.microsoft.com/office/drawing/2014/main" id="{5D72ABB7-2A5D-3EA0-F418-E5FFE520D68E}"/>
                </a:ext>
              </a:extLst>
            </p:cNvPr>
            <p:cNvSpPr/>
            <p:nvPr/>
          </p:nvSpPr>
          <p:spPr>
            <a:xfrm>
              <a:off x="5801191" y="2578020"/>
              <a:ext cx="1334715" cy="18310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3">
              <a:extLst>
                <a:ext uri="{FF2B5EF4-FFF2-40B4-BE49-F238E27FC236}">
                  <a16:creationId xmlns:a16="http://schemas.microsoft.com/office/drawing/2014/main" id="{B4751B12-79D4-0368-26F1-74CFC1E6CD84}"/>
                </a:ext>
              </a:extLst>
            </p:cNvPr>
            <p:cNvSpPr/>
            <p:nvPr/>
          </p:nvSpPr>
          <p:spPr>
            <a:xfrm>
              <a:off x="6989566" y="205273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4" name="Oval 3">
              <a:extLst>
                <a:ext uri="{FF2B5EF4-FFF2-40B4-BE49-F238E27FC236}">
                  <a16:creationId xmlns:a16="http://schemas.microsoft.com/office/drawing/2014/main" id="{5C654DB2-1966-0BC1-DB74-C414B9192ADF}"/>
                </a:ext>
              </a:extLst>
            </p:cNvPr>
            <p:cNvSpPr/>
            <p:nvPr/>
          </p:nvSpPr>
          <p:spPr>
            <a:xfrm>
              <a:off x="5231943" y="24775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15" name="Oval 3">
              <a:extLst>
                <a:ext uri="{FF2B5EF4-FFF2-40B4-BE49-F238E27FC236}">
                  <a16:creationId xmlns:a16="http://schemas.microsoft.com/office/drawing/2014/main" id="{C76CF1D1-3B05-ECEA-11B0-78D75CD78CF6}"/>
                </a:ext>
              </a:extLst>
            </p:cNvPr>
            <p:cNvSpPr/>
            <p:nvPr/>
          </p:nvSpPr>
          <p:spPr>
            <a:xfrm>
              <a:off x="542338" y="36320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grpSp>
      <p:grpSp>
        <p:nvGrpSpPr>
          <p:cNvPr id="11" name="Grupė 10">
            <a:extLst>
              <a:ext uri="{FF2B5EF4-FFF2-40B4-BE49-F238E27FC236}">
                <a16:creationId xmlns:a16="http://schemas.microsoft.com/office/drawing/2014/main" id="{4AEFD676-C623-D71C-99BD-6459A3B7F984}"/>
              </a:ext>
            </a:extLst>
          </p:cNvPr>
          <p:cNvGrpSpPr/>
          <p:nvPr/>
        </p:nvGrpSpPr>
        <p:grpSpPr>
          <a:xfrm>
            <a:off x="905432" y="3915873"/>
            <a:ext cx="10632141" cy="2181350"/>
            <a:chOff x="964731" y="3946669"/>
            <a:chExt cx="9672918" cy="2034506"/>
          </a:xfrm>
        </p:grpSpPr>
        <p:pic>
          <p:nvPicPr>
            <p:cNvPr id="12" name="Paveikslėlis 11">
              <a:extLst>
                <a:ext uri="{FF2B5EF4-FFF2-40B4-BE49-F238E27FC236}">
                  <a16:creationId xmlns:a16="http://schemas.microsoft.com/office/drawing/2014/main" id="{D4D4A465-C743-7E1C-70BC-CFFDF36049B9}"/>
                </a:ext>
              </a:extLst>
            </p:cNvPr>
            <p:cNvPicPr>
              <a:picLocks noChangeAspect="1"/>
            </p:cNvPicPr>
            <p:nvPr/>
          </p:nvPicPr>
          <p:blipFill>
            <a:blip r:embed="rId5"/>
            <a:stretch>
              <a:fillRect/>
            </a:stretch>
          </p:blipFill>
          <p:spPr>
            <a:xfrm>
              <a:off x="964731" y="3946669"/>
              <a:ext cx="9672918" cy="2034506"/>
            </a:xfrm>
            <a:prstGeom prst="rect">
              <a:avLst/>
            </a:prstGeom>
          </p:spPr>
        </p:pic>
        <p:sp>
          <p:nvSpPr>
            <p:cNvPr id="16" name="Rectangle 10">
              <a:extLst>
                <a:ext uri="{FF2B5EF4-FFF2-40B4-BE49-F238E27FC236}">
                  <a16:creationId xmlns:a16="http://schemas.microsoft.com/office/drawing/2014/main" id="{396FAFE3-C11A-A2E1-F42F-C57B417D80DC}"/>
                </a:ext>
              </a:extLst>
            </p:cNvPr>
            <p:cNvSpPr/>
            <p:nvPr/>
          </p:nvSpPr>
          <p:spPr>
            <a:xfrm>
              <a:off x="9391557" y="5062753"/>
              <a:ext cx="1246091" cy="22161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3">
              <a:extLst>
                <a:ext uri="{FF2B5EF4-FFF2-40B4-BE49-F238E27FC236}">
                  <a16:creationId xmlns:a16="http://schemas.microsoft.com/office/drawing/2014/main" id="{334360E5-EC67-DDF1-7FBB-9DC17B3ACF69}"/>
                </a:ext>
              </a:extLst>
            </p:cNvPr>
            <p:cNvSpPr/>
            <p:nvPr/>
          </p:nvSpPr>
          <p:spPr>
            <a:xfrm>
              <a:off x="8772242" y="496804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grpSp>
    </p:spTree>
    <p:extLst>
      <p:ext uri="{BB962C8B-B14F-4D97-AF65-F5344CB8AC3E}">
        <p14:creationId xmlns:p14="http://schemas.microsoft.com/office/powerpoint/2010/main" val="2808278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502334" y="21605"/>
            <a:ext cx="9377198" cy="810627"/>
          </a:xfrm>
        </p:spPr>
        <p:txBody>
          <a:bodyPr>
            <a:noAutofit/>
          </a:bodyPr>
          <a:lstStyle/>
          <a:p>
            <a:pPr algn="ctr"/>
            <a:r>
              <a:rPr lang="lt-LT" sz="3600" b="1"/>
              <a:t>Pranešimo be užklausos sukūrimas ir išsiuntimas</a:t>
            </a:r>
            <a:endParaRPr lang="en-US" sz="3600" b="1"/>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29</a:t>
            </a:fld>
            <a:endParaRPr lang="en-US"/>
          </a:p>
        </p:txBody>
      </p:sp>
      <p:grpSp>
        <p:nvGrpSpPr>
          <p:cNvPr id="27" name="Grupė 26">
            <a:extLst>
              <a:ext uri="{FF2B5EF4-FFF2-40B4-BE49-F238E27FC236}">
                <a16:creationId xmlns:a16="http://schemas.microsoft.com/office/drawing/2014/main" id="{024488F6-CC7A-988D-AAFD-197F26454942}"/>
              </a:ext>
            </a:extLst>
          </p:cNvPr>
          <p:cNvGrpSpPr/>
          <p:nvPr/>
        </p:nvGrpSpPr>
        <p:grpSpPr>
          <a:xfrm>
            <a:off x="1312468" y="680490"/>
            <a:ext cx="10004613" cy="1182788"/>
            <a:chOff x="1071282" y="897701"/>
            <a:chExt cx="10282518" cy="1284946"/>
          </a:xfrm>
        </p:grpSpPr>
        <p:pic>
          <p:nvPicPr>
            <p:cNvPr id="18" name="Paveikslėlis 17">
              <a:extLst>
                <a:ext uri="{FF2B5EF4-FFF2-40B4-BE49-F238E27FC236}">
                  <a16:creationId xmlns:a16="http://schemas.microsoft.com/office/drawing/2014/main" id="{53980F47-360B-F359-4EA6-0C0D55017429}"/>
                </a:ext>
              </a:extLst>
            </p:cNvPr>
            <p:cNvPicPr>
              <a:picLocks noChangeAspect="1"/>
            </p:cNvPicPr>
            <p:nvPr/>
          </p:nvPicPr>
          <p:blipFill>
            <a:blip r:embed="rId4"/>
            <a:srcRect b="46911"/>
            <a:stretch/>
          </p:blipFill>
          <p:spPr>
            <a:xfrm>
              <a:off x="1071282" y="897701"/>
              <a:ext cx="10282518" cy="1284946"/>
            </a:xfrm>
            <a:prstGeom prst="rect">
              <a:avLst/>
            </a:prstGeom>
          </p:spPr>
        </p:pic>
        <p:sp>
          <p:nvSpPr>
            <p:cNvPr id="20" name="Rectangle 10">
              <a:extLst>
                <a:ext uri="{FF2B5EF4-FFF2-40B4-BE49-F238E27FC236}">
                  <a16:creationId xmlns:a16="http://schemas.microsoft.com/office/drawing/2014/main" id="{0387B46E-74AC-EA04-B669-862017E4E6A3}"/>
                </a:ext>
              </a:extLst>
            </p:cNvPr>
            <p:cNvSpPr/>
            <p:nvPr/>
          </p:nvSpPr>
          <p:spPr>
            <a:xfrm>
              <a:off x="3574254" y="1698127"/>
              <a:ext cx="1315878" cy="2376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94848FC-E39E-A2C9-B3BC-E89B0773558F}"/>
                </a:ext>
              </a:extLst>
            </p:cNvPr>
            <p:cNvSpPr txBox="1"/>
            <p:nvPr/>
          </p:nvSpPr>
          <p:spPr>
            <a:xfrm>
              <a:off x="6752606" y="1217008"/>
              <a:ext cx="2738719" cy="646331"/>
            </a:xfrm>
            <a:prstGeom prst="rect">
              <a:avLst/>
            </a:prstGeom>
            <a:solidFill>
              <a:schemeClr val="accent4">
                <a:lumMod val="20000"/>
                <a:lumOff val="80000"/>
              </a:schemeClr>
            </a:solidFill>
          </p:spPr>
          <p:txBody>
            <a:bodyPr wrap="square">
              <a:spAutoFit/>
            </a:bodyPr>
            <a:lstStyle/>
            <a:p>
              <a:r>
                <a:rPr lang="lt-LT"/>
                <a:t>Pasirenkama „Sukurti paaiškinimą be užklausos“</a:t>
              </a:r>
              <a:endParaRPr lang="en-US"/>
            </a:p>
          </p:txBody>
        </p:sp>
        <p:cxnSp>
          <p:nvCxnSpPr>
            <p:cNvPr id="24" name="Straight Arrow Connector 2">
              <a:extLst>
                <a:ext uri="{FF2B5EF4-FFF2-40B4-BE49-F238E27FC236}">
                  <a16:creationId xmlns:a16="http://schemas.microsoft.com/office/drawing/2014/main" id="{0DCE4049-16D6-F6AF-F3E4-A332173C902D}"/>
                </a:ext>
              </a:extLst>
            </p:cNvPr>
            <p:cNvCxnSpPr>
              <a:cxnSpLocks/>
            </p:cNvCxnSpPr>
            <p:nvPr/>
          </p:nvCxnSpPr>
          <p:spPr>
            <a:xfrm flipH="1">
              <a:off x="4975412" y="1653744"/>
              <a:ext cx="1777194" cy="16318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1" name="Grupė 30">
            <a:extLst>
              <a:ext uri="{FF2B5EF4-FFF2-40B4-BE49-F238E27FC236}">
                <a16:creationId xmlns:a16="http://schemas.microsoft.com/office/drawing/2014/main" id="{C0F2941C-7C19-1D46-F209-68FCAFAD5030}"/>
              </a:ext>
            </a:extLst>
          </p:cNvPr>
          <p:cNvGrpSpPr/>
          <p:nvPr/>
        </p:nvGrpSpPr>
        <p:grpSpPr>
          <a:xfrm>
            <a:off x="288610" y="6070297"/>
            <a:ext cx="4030712" cy="644629"/>
            <a:chOff x="1283949" y="4934895"/>
            <a:chExt cx="4030712" cy="644629"/>
          </a:xfrm>
        </p:grpSpPr>
        <p:sp>
          <p:nvSpPr>
            <p:cNvPr id="32" name="TextBox 31">
              <a:extLst>
                <a:ext uri="{FF2B5EF4-FFF2-40B4-BE49-F238E27FC236}">
                  <a16:creationId xmlns:a16="http://schemas.microsoft.com/office/drawing/2014/main" id="{C7994E9F-0BCA-DC3B-345B-7469AA174502}"/>
                </a:ext>
              </a:extLst>
            </p:cNvPr>
            <p:cNvSpPr txBox="1"/>
            <p:nvPr/>
          </p:nvSpPr>
          <p:spPr>
            <a:xfrm>
              <a:off x="1297064" y="5210192"/>
              <a:ext cx="3650067" cy="369332"/>
            </a:xfrm>
            <a:prstGeom prst="rect">
              <a:avLst/>
            </a:prstGeom>
            <a:noFill/>
          </p:spPr>
          <p:txBody>
            <a:bodyPr wrap="square" rtlCol="0">
              <a:spAutoFit/>
            </a:bodyPr>
            <a:lstStyle/>
            <a:p>
              <a:r>
                <a:rPr lang="lt-LT"/>
                <a:t>Neprivalomas laukas </a:t>
              </a:r>
              <a:endParaRPr lang="en-US"/>
            </a:p>
          </p:txBody>
        </p:sp>
        <p:sp>
          <p:nvSpPr>
            <p:cNvPr id="33" name="Arrow: Right 17">
              <a:extLst>
                <a:ext uri="{FF2B5EF4-FFF2-40B4-BE49-F238E27FC236}">
                  <a16:creationId xmlns:a16="http://schemas.microsoft.com/office/drawing/2014/main" id="{3CA3FBBE-BD4C-88B2-EB48-3186E39C5D46}"/>
                </a:ext>
              </a:extLst>
            </p:cNvPr>
            <p:cNvSpPr/>
            <p:nvPr/>
          </p:nvSpPr>
          <p:spPr>
            <a:xfrm>
              <a:off x="3409138" y="5270683"/>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1754EC53-8E2E-B923-3980-70E75D85F543}"/>
                </a:ext>
              </a:extLst>
            </p:cNvPr>
            <p:cNvSpPr txBox="1"/>
            <p:nvPr/>
          </p:nvSpPr>
          <p:spPr>
            <a:xfrm>
              <a:off x="1283949" y="4934895"/>
              <a:ext cx="4030712" cy="369332"/>
            </a:xfrm>
            <a:prstGeom prst="rect">
              <a:avLst/>
            </a:prstGeom>
            <a:noFill/>
          </p:spPr>
          <p:txBody>
            <a:bodyPr wrap="square" rtlCol="0">
              <a:spAutoFit/>
            </a:bodyPr>
            <a:lstStyle/>
            <a:p>
              <a:r>
                <a:rPr lang="lt-LT"/>
                <a:t>Privalomas laukas</a:t>
              </a:r>
              <a:endParaRPr lang="en-US"/>
            </a:p>
          </p:txBody>
        </p:sp>
        <p:sp>
          <p:nvSpPr>
            <p:cNvPr id="35" name="Arrow: Right 11">
              <a:extLst>
                <a:ext uri="{FF2B5EF4-FFF2-40B4-BE49-F238E27FC236}">
                  <a16:creationId xmlns:a16="http://schemas.microsoft.com/office/drawing/2014/main" id="{A62D27B2-07B0-97DE-05A9-F9BF39E97072}"/>
                </a:ext>
              </a:extLst>
            </p:cNvPr>
            <p:cNvSpPr/>
            <p:nvPr/>
          </p:nvSpPr>
          <p:spPr>
            <a:xfrm>
              <a:off x="3409137" y="497479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9" name="TextBox 48">
            <a:extLst>
              <a:ext uri="{FF2B5EF4-FFF2-40B4-BE49-F238E27FC236}">
                <a16:creationId xmlns:a16="http://schemas.microsoft.com/office/drawing/2014/main" id="{A357106C-2BE4-666E-79DB-3ED6854FE2A9}"/>
              </a:ext>
            </a:extLst>
          </p:cNvPr>
          <p:cNvSpPr txBox="1"/>
          <p:nvPr/>
        </p:nvSpPr>
        <p:spPr>
          <a:xfrm>
            <a:off x="1081627" y="4924939"/>
            <a:ext cx="10479464" cy="923330"/>
          </a:xfrm>
          <a:prstGeom prst="rect">
            <a:avLst/>
          </a:prstGeom>
          <a:solidFill>
            <a:schemeClr val="accent4">
              <a:lumMod val="20000"/>
              <a:lumOff val="80000"/>
            </a:schemeClr>
          </a:solidFill>
        </p:spPr>
        <p:txBody>
          <a:bodyPr wrap="square">
            <a:spAutoFit/>
          </a:bodyPr>
          <a:lstStyle/>
          <a:p>
            <a:r>
              <a:rPr lang="lt-LT" dirty="0"/>
              <a:t>Kai užpildomi visi privalomi laukai, atliekami veiksmai (1) ir (2). Pastaba. Skaidrėje pateiktas pavyzdys kaip pildomas pranešimas, kuris siunčiamas visiems suinteresuotiems tiekėjams. Pirkimo vykdytojas, norėdamas pranešimą siųsti konkrečiam tiekėjui, lauke „Atsakymo dėl paaiškinimo gavėjai“ turi nurodyti konkretų tiekėją.</a:t>
            </a:r>
            <a:endParaRPr lang="en-US" dirty="0"/>
          </a:p>
        </p:txBody>
      </p:sp>
      <p:grpSp>
        <p:nvGrpSpPr>
          <p:cNvPr id="60" name="Grupė 59">
            <a:extLst>
              <a:ext uri="{FF2B5EF4-FFF2-40B4-BE49-F238E27FC236}">
                <a16:creationId xmlns:a16="http://schemas.microsoft.com/office/drawing/2014/main" id="{2B819E36-3B7F-C444-DE25-46D1906961A8}"/>
              </a:ext>
            </a:extLst>
          </p:cNvPr>
          <p:cNvGrpSpPr/>
          <p:nvPr/>
        </p:nvGrpSpPr>
        <p:grpSpPr>
          <a:xfrm>
            <a:off x="1312468" y="1928654"/>
            <a:ext cx="10513989" cy="2951306"/>
            <a:chOff x="1373989" y="2096560"/>
            <a:chExt cx="10513989" cy="2951306"/>
          </a:xfrm>
        </p:grpSpPr>
        <p:grpSp>
          <p:nvGrpSpPr>
            <p:cNvPr id="48" name="Grupė 47">
              <a:extLst>
                <a:ext uri="{FF2B5EF4-FFF2-40B4-BE49-F238E27FC236}">
                  <a16:creationId xmlns:a16="http://schemas.microsoft.com/office/drawing/2014/main" id="{825AFFB3-5EAD-35CB-9AFB-175E3E0C070F}"/>
                </a:ext>
              </a:extLst>
            </p:cNvPr>
            <p:cNvGrpSpPr/>
            <p:nvPr/>
          </p:nvGrpSpPr>
          <p:grpSpPr>
            <a:xfrm>
              <a:off x="1373989" y="2096560"/>
              <a:ext cx="10513989" cy="2951306"/>
              <a:chOff x="1178858" y="2127902"/>
              <a:chExt cx="10791837" cy="3252974"/>
            </a:xfrm>
          </p:grpSpPr>
          <p:grpSp>
            <p:nvGrpSpPr>
              <p:cNvPr id="47" name="Grupė 46">
                <a:extLst>
                  <a:ext uri="{FF2B5EF4-FFF2-40B4-BE49-F238E27FC236}">
                    <a16:creationId xmlns:a16="http://schemas.microsoft.com/office/drawing/2014/main" id="{CC8C52DF-1C01-D77C-D541-54496D8C2094}"/>
                  </a:ext>
                </a:extLst>
              </p:cNvPr>
              <p:cNvGrpSpPr/>
              <p:nvPr/>
            </p:nvGrpSpPr>
            <p:grpSpPr>
              <a:xfrm>
                <a:off x="1178858" y="2127902"/>
                <a:ext cx="10791837" cy="3252974"/>
                <a:chOff x="1178858" y="2117436"/>
                <a:chExt cx="10791837" cy="3252974"/>
              </a:xfrm>
            </p:grpSpPr>
            <p:pic>
              <p:nvPicPr>
                <p:cNvPr id="30" name="Paveikslėlis 29">
                  <a:extLst>
                    <a:ext uri="{FF2B5EF4-FFF2-40B4-BE49-F238E27FC236}">
                      <a16:creationId xmlns:a16="http://schemas.microsoft.com/office/drawing/2014/main" id="{F44621E5-58DA-4F89-C23C-082490697373}"/>
                    </a:ext>
                  </a:extLst>
                </p:cNvPr>
                <p:cNvPicPr>
                  <a:picLocks noChangeAspect="1"/>
                </p:cNvPicPr>
                <p:nvPr/>
              </p:nvPicPr>
              <p:blipFill>
                <a:blip r:embed="rId5"/>
                <a:stretch>
                  <a:fillRect/>
                </a:stretch>
              </p:blipFill>
              <p:spPr>
                <a:xfrm>
                  <a:off x="1178858" y="2117436"/>
                  <a:ext cx="10282518" cy="3252974"/>
                </a:xfrm>
                <a:prstGeom prst="rect">
                  <a:avLst/>
                </a:prstGeom>
              </p:spPr>
            </p:pic>
            <p:sp>
              <p:nvSpPr>
                <p:cNvPr id="28" name="Rectangle 10">
                  <a:extLst>
                    <a:ext uri="{FF2B5EF4-FFF2-40B4-BE49-F238E27FC236}">
                      <a16:creationId xmlns:a16="http://schemas.microsoft.com/office/drawing/2014/main" id="{66CC5C37-96C9-AE7B-85F1-C1F7F599CC75}"/>
                    </a:ext>
                  </a:extLst>
                </p:cNvPr>
                <p:cNvSpPr/>
                <p:nvPr/>
              </p:nvSpPr>
              <p:spPr>
                <a:xfrm>
                  <a:off x="9906000" y="5011271"/>
                  <a:ext cx="840920" cy="21400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Right 11">
                  <a:extLst>
                    <a:ext uri="{FF2B5EF4-FFF2-40B4-BE49-F238E27FC236}">
                      <a16:creationId xmlns:a16="http://schemas.microsoft.com/office/drawing/2014/main" id="{5FB23C17-9098-0075-5392-C869F2240E45}"/>
                    </a:ext>
                  </a:extLst>
                </p:cNvPr>
                <p:cNvSpPr/>
                <p:nvPr/>
              </p:nvSpPr>
              <p:spPr>
                <a:xfrm>
                  <a:off x="3753433" y="262692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Right 11">
                  <a:extLst>
                    <a:ext uri="{FF2B5EF4-FFF2-40B4-BE49-F238E27FC236}">
                      <a16:creationId xmlns:a16="http://schemas.microsoft.com/office/drawing/2014/main" id="{0592EB57-B231-E7DE-3C49-4561729CA3F7}"/>
                    </a:ext>
                  </a:extLst>
                </p:cNvPr>
                <p:cNvSpPr/>
                <p:nvPr/>
              </p:nvSpPr>
              <p:spPr>
                <a:xfrm>
                  <a:off x="3753434" y="34290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Right 11">
                  <a:extLst>
                    <a:ext uri="{FF2B5EF4-FFF2-40B4-BE49-F238E27FC236}">
                      <a16:creationId xmlns:a16="http://schemas.microsoft.com/office/drawing/2014/main" id="{CE1ACE19-13A1-AF62-EC9B-59F40B3C489B}"/>
                    </a:ext>
                  </a:extLst>
                </p:cNvPr>
                <p:cNvSpPr/>
                <p:nvPr/>
              </p:nvSpPr>
              <p:spPr>
                <a:xfrm>
                  <a:off x="3753434" y="398521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11">
                  <a:extLst>
                    <a:ext uri="{FF2B5EF4-FFF2-40B4-BE49-F238E27FC236}">
                      <a16:creationId xmlns:a16="http://schemas.microsoft.com/office/drawing/2014/main" id="{18B2D2AC-3201-30BD-21EE-F87ACEABF195}"/>
                    </a:ext>
                  </a:extLst>
                </p:cNvPr>
                <p:cNvSpPr/>
                <p:nvPr/>
              </p:nvSpPr>
              <p:spPr>
                <a:xfrm>
                  <a:off x="3753434" y="309349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Right 17">
                  <a:extLst>
                    <a:ext uri="{FF2B5EF4-FFF2-40B4-BE49-F238E27FC236}">
                      <a16:creationId xmlns:a16="http://schemas.microsoft.com/office/drawing/2014/main" id="{95C6E971-B53A-EFCE-BC92-A6856C6F6EAA}"/>
                    </a:ext>
                  </a:extLst>
                </p:cNvPr>
                <p:cNvSpPr/>
                <p:nvPr/>
              </p:nvSpPr>
              <p:spPr>
                <a:xfrm>
                  <a:off x="3753432" y="4665539"/>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10">
                  <a:extLst>
                    <a:ext uri="{FF2B5EF4-FFF2-40B4-BE49-F238E27FC236}">
                      <a16:creationId xmlns:a16="http://schemas.microsoft.com/office/drawing/2014/main" id="{FEB0E4EE-0005-336E-EB19-55B58D52E2DE}"/>
                    </a:ext>
                  </a:extLst>
                </p:cNvPr>
                <p:cNvSpPr/>
                <p:nvPr/>
              </p:nvSpPr>
              <p:spPr>
                <a:xfrm>
                  <a:off x="11013142" y="3128202"/>
                  <a:ext cx="340658" cy="17929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Paveikslėlis 41">
                  <a:extLst>
                    <a:ext uri="{FF2B5EF4-FFF2-40B4-BE49-F238E27FC236}">
                      <a16:creationId xmlns:a16="http://schemas.microsoft.com/office/drawing/2014/main" id="{A1DBB3BF-C709-306C-6D1A-D31F7B770375}"/>
                    </a:ext>
                  </a:extLst>
                </p:cNvPr>
                <p:cNvPicPr>
                  <a:picLocks noChangeAspect="1"/>
                </p:cNvPicPr>
                <p:nvPr/>
              </p:nvPicPr>
              <p:blipFill>
                <a:blip r:embed="rId6"/>
                <a:srcRect t="19606" r="79821"/>
                <a:stretch/>
              </p:blipFill>
              <p:spPr>
                <a:xfrm>
                  <a:off x="10396247" y="3537463"/>
                  <a:ext cx="1574448" cy="828654"/>
                </a:xfrm>
                <a:prstGeom prst="rect">
                  <a:avLst/>
                </a:prstGeom>
              </p:spPr>
            </p:pic>
            <p:cxnSp>
              <p:nvCxnSpPr>
                <p:cNvPr id="43" name="Straight Arrow Connector 2">
                  <a:extLst>
                    <a:ext uri="{FF2B5EF4-FFF2-40B4-BE49-F238E27FC236}">
                      <a16:creationId xmlns:a16="http://schemas.microsoft.com/office/drawing/2014/main" id="{7FC8DECF-2C34-0654-8AB6-9DB6C51AA893}"/>
                    </a:ext>
                  </a:extLst>
                </p:cNvPr>
                <p:cNvCxnSpPr>
                  <a:cxnSpLocks/>
                </p:cNvCxnSpPr>
                <p:nvPr/>
              </p:nvCxnSpPr>
              <p:spPr>
                <a:xfrm>
                  <a:off x="11183471" y="3320537"/>
                  <a:ext cx="0" cy="2169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46" name="Rectangle 10">
                <a:extLst>
                  <a:ext uri="{FF2B5EF4-FFF2-40B4-BE49-F238E27FC236}">
                    <a16:creationId xmlns:a16="http://schemas.microsoft.com/office/drawing/2014/main" id="{850E24E4-BF6F-AB6F-B84B-3A714119EE3F}"/>
                  </a:ext>
                </a:extLst>
              </p:cNvPr>
              <p:cNvSpPr/>
              <p:nvPr/>
            </p:nvSpPr>
            <p:spPr>
              <a:xfrm>
                <a:off x="10396246" y="3754389"/>
                <a:ext cx="1574441" cy="2376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0" name="Paveikslėlis 49">
              <a:extLst>
                <a:ext uri="{FF2B5EF4-FFF2-40B4-BE49-F238E27FC236}">
                  <a16:creationId xmlns:a16="http://schemas.microsoft.com/office/drawing/2014/main" id="{C6C73A8E-D291-2F9B-F1FC-329906AAE2BE}"/>
                </a:ext>
              </a:extLst>
            </p:cNvPr>
            <p:cNvPicPr>
              <a:picLocks noChangeAspect="1"/>
            </p:cNvPicPr>
            <p:nvPr/>
          </p:nvPicPr>
          <p:blipFill>
            <a:blip r:embed="rId7"/>
            <a:stretch>
              <a:fillRect/>
            </a:stretch>
          </p:blipFill>
          <p:spPr>
            <a:xfrm>
              <a:off x="7140478" y="4216138"/>
              <a:ext cx="2312053" cy="823357"/>
            </a:xfrm>
            <a:prstGeom prst="rect">
              <a:avLst/>
            </a:prstGeom>
          </p:spPr>
        </p:pic>
        <p:sp>
          <p:nvSpPr>
            <p:cNvPr id="51" name="Rectangle 10">
              <a:extLst>
                <a:ext uri="{FF2B5EF4-FFF2-40B4-BE49-F238E27FC236}">
                  <a16:creationId xmlns:a16="http://schemas.microsoft.com/office/drawing/2014/main" id="{D9FEEA7D-6B00-83AC-586A-0A62E8185A19}"/>
                </a:ext>
              </a:extLst>
            </p:cNvPr>
            <p:cNvSpPr/>
            <p:nvPr/>
          </p:nvSpPr>
          <p:spPr>
            <a:xfrm>
              <a:off x="8507505" y="4684489"/>
              <a:ext cx="448235" cy="32583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3">
              <a:extLst>
                <a:ext uri="{FF2B5EF4-FFF2-40B4-BE49-F238E27FC236}">
                  <a16:creationId xmlns:a16="http://schemas.microsoft.com/office/drawing/2014/main" id="{F02FA810-4B36-F2FA-D130-82C6C0B03284}"/>
                </a:ext>
              </a:extLst>
            </p:cNvPr>
            <p:cNvSpPr/>
            <p:nvPr/>
          </p:nvSpPr>
          <p:spPr>
            <a:xfrm>
              <a:off x="10018958" y="428442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53" name="Oval 3">
              <a:extLst>
                <a:ext uri="{FF2B5EF4-FFF2-40B4-BE49-F238E27FC236}">
                  <a16:creationId xmlns:a16="http://schemas.microsoft.com/office/drawing/2014/main" id="{5A820439-8F16-3834-5860-48F139E531A6}"/>
                </a:ext>
              </a:extLst>
            </p:cNvPr>
            <p:cNvSpPr/>
            <p:nvPr/>
          </p:nvSpPr>
          <p:spPr>
            <a:xfrm>
              <a:off x="7950948" y="46483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grpSp>
      <p:sp>
        <p:nvSpPr>
          <p:cNvPr id="59" name="TextBox 58">
            <a:extLst>
              <a:ext uri="{FF2B5EF4-FFF2-40B4-BE49-F238E27FC236}">
                <a16:creationId xmlns:a16="http://schemas.microsoft.com/office/drawing/2014/main" id="{9D494E50-B588-CC54-6AA7-ED22DBEC4063}"/>
              </a:ext>
            </a:extLst>
          </p:cNvPr>
          <p:cNvSpPr txBox="1"/>
          <p:nvPr/>
        </p:nvSpPr>
        <p:spPr>
          <a:xfrm>
            <a:off x="3747792" y="5878938"/>
            <a:ext cx="6283922" cy="923330"/>
          </a:xfrm>
          <a:prstGeom prst="rect">
            <a:avLst/>
          </a:prstGeom>
          <a:solidFill>
            <a:schemeClr val="accent4">
              <a:lumMod val="20000"/>
              <a:lumOff val="80000"/>
            </a:schemeClr>
          </a:solidFill>
        </p:spPr>
        <p:txBody>
          <a:bodyPr wrap="square">
            <a:spAutoFit/>
          </a:bodyPr>
          <a:lstStyle/>
          <a:p>
            <a:r>
              <a:rPr lang="lt-LT" dirty="0">
                <a:solidFill>
                  <a:srgbClr val="FF0000"/>
                </a:solidFill>
              </a:rPr>
              <a:t>SVARBU</a:t>
            </a:r>
            <a:r>
              <a:rPr lang="en-US" dirty="0">
                <a:solidFill>
                  <a:srgbClr val="FF0000"/>
                </a:solidFill>
              </a:rPr>
              <a:t>! </a:t>
            </a:r>
            <a:r>
              <a:rPr lang="lt-LT" dirty="0"/>
              <a:t>Jei pranešimas siunčiamas visiems suinteresuotiems tiekėjams, pranešimo informacija turi būti patalpinama ir skiltyje „Rinkos konsultacijų dokumentai“ (žr. 12-16 skaidres).</a:t>
            </a:r>
            <a:endParaRPr lang="en-US" dirty="0"/>
          </a:p>
        </p:txBody>
      </p:sp>
    </p:spTree>
    <p:extLst>
      <p:ext uri="{BB962C8B-B14F-4D97-AF65-F5344CB8AC3E}">
        <p14:creationId xmlns:p14="http://schemas.microsoft.com/office/powerpoint/2010/main" val="1241192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 </a:t>
            </a:r>
            <a:endParaRPr lang="en-US" sz="3600" b="1">
              <a:solidFill>
                <a:srgbClr val="FF0000"/>
              </a:solidFill>
            </a:endParaRPr>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extLst>
              <p:ext uri="{D42A27DB-BD31-4B8C-83A1-F6EECF244321}">
                <p14:modId xmlns:p14="http://schemas.microsoft.com/office/powerpoint/2010/main" val="1492618028"/>
              </p:ext>
            </p:extLst>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882362" y="911356"/>
            <a:ext cx="10649743" cy="369332"/>
          </a:xfrm>
          <a:prstGeom prst="rect">
            <a:avLst/>
          </a:prstGeom>
          <a:noFill/>
        </p:spPr>
        <p:txBody>
          <a:bodyPr wrap="square" lIns="91440" tIns="45720" rIns="91440" bIns="45720" anchor="t">
            <a:spAutoFit/>
          </a:bodyPr>
          <a:lstStyle/>
          <a:p>
            <a:pPr>
              <a:defRPr/>
            </a:pPr>
            <a:r>
              <a:rPr kumimoji="0" lang="lt-LT" sz="1800" b="0" i="0" u="none" strike="noStrike" kern="1200" cap="none" spc="0" normalizeH="0" baseline="0" noProof="0" dirty="0">
                <a:ln>
                  <a:noFill/>
                </a:ln>
                <a:effectLst/>
                <a:uLnTx/>
                <a:uFillTx/>
                <a:latin typeface="Calibri"/>
                <a:ea typeface="+mn-ea"/>
                <a:cs typeface="+mn-cs"/>
              </a:rPr>
              <a:t>Prisijunkite prie </a:t>
            </a:r>
            <a:r>
              <a:rPr lang="lt-LT" dirty="0">
                <a:latin typeface="Calibri"/>
              </a:rPr>
              <a:t>gamybinės CVP</a:t>
            </a:r>
            <a:r>
              <a:rPr kumimoji="0" lang="lt-LT" sz="1800" b="0" i="0" u="none" strike="noStrike" kern="1200" cap="none" spc="0" normalizeH="0" baseline="0" noProof="0" dirty="0">
                <a:ln>
                  <a:noFill/>
                </a:ln>
                <a:effectLst/>
                <a:uLnTx/>
                <a:uFillTx/>
                <a:latin typeface="Calibri"/>
                <a:ea typeface="+mn-ea"/>
                <a:cs typeface="+mn-cs"/>
              </a:rPr>
              <a:t> IS</a:t>
            </a:r>
            <a:r>
              <a:rPr lang="lt-LT" dirty="0">
                <a:latin typeface="Calibri"/>
              </a:rPr>
              <a:t> aplinkos su nuoroda </a:t>
            </a:r>
            <a:r>
              <a:rPr lang="lt-LT" dirty="0">
                <a:ea typeface="+mn-lt"/>
                <a:cs typeface="+mn-lt"/>
              </a:rPr>
              <a:t>https://viesiejipirkimai.lt/epps/home.do</a:t>
            </a:r>
            <a:endParaRPr lang="lt-LT" dirty="0">
              <a:cs typeface="Calibri"/>
            </a:endParaRPr>
          </a:p>
        </p:txBody>
      </p:sp>
      <p:pic>
        <p:nvPicPr>
          <p:cNvPr id="11" name="Paveikslėlis 10">
            <a:extLst>
              <a:ext uri="{FF2B5EF4-FFF2-40B4-BE49-F238E27FC236}">
                <a16:creationId xmlns:a16="http://schemas.microsoft.com/office/drawing/2014/main" id="{08CDD654-0287-BCEC-6C4C-215C6180CAA3}"/>
              </a:ext>
            </a:extLst>
          </p:cNvPr>
          <p:cNvPicPr>
            <a:picLocks noChangeAspect="1"/>
          </p:cNvPicPr>
          <p:nvPr/>
        </p:nvPicPr>
        <p:blipFill>
          <a:blip r:embed="rId8"/>
          <a:stretch>
            <a:fillRect/>
          </a:stretch>
        </p:blipFill>
        <p:spPr>
          <a:xfrm>
            <a:off x="959853" y="1407249"/>
            <a:ext cx="10614212" cy="4487734"/>
          </a:xfrm>
          <a:prstGeom prst="rect">
            <a:avLst/>
          </a:prstGeom>
        </p:spPr>
      </p:pic>
      <p:sp>
        <p:nvSpPr>
          <p:cNvPr id="12" name="Stačiakampis 6">
            <a:extLst>
              <a:ext uri="{FF2B5EF4-FFF2-40B4-BE49-F238E27FC236}">
                <a16:creationId xmlns:a16="http://schemas.microsoft.com/office/drawing/2014/main" id="{F2CC2CAF-EB9B-D56C-98AB-2603EC0DFBD2}"/>
              </a:ext>
            </a:extLst>
          </p:cNvPr>
          <p:cNvSpPr/>
          <p:nvPr/>
        </p:nvSpPr>
        <p:spPr>
          <a:xfrm>
            <a:off x="10676964" y="1631576"/>
            <a:ext cx="686167" cy="250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E9498AD-4D04-5EEA-A228-40FD5BD72FE0}"/>
              </a:ext>
            </a:extLst>
          </p:cNvPr>
          <p:cNvSpPr>
            <a:spLocks noGrp="1"/>
          </p:cNvSpPr>
          <p:nvPr>
            <p:ph type="sldNum" sz="quarter" idx="12"/>
          </p:nvPr>
        </p:nvSpPr>
        <p:spPr/>
        <p:txBody>
          <a:bodyPr/>
          <a:lstStyle/>
          <a:p>
            <a:fld id="{49EC5416-78B8-4F37-B286-A40543F63F6D}" type="slidenum">
              <a:rPr lang="en-US" smtClean="0"/>
              <a:pPr/>
              <a:t>3</a:t>
            </a:fld>
            <a:endParaRPr lang="en-US"/>
          </a:p>
        </p:txBody>
      </p:sp>
    </p:spTree>
    <p:extLst>
      <p:ext uri="{BB962C8B-B14F-4D97-AF65-F5344CB8AC3E}">
        <p14:creationId xmlns:p14="http://schemas.microsoft.com/office/powerpoint/2010/main" val="3180558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550894" y="274538"/>
            <a:ext cx="9377198" cy="810627"/>
          </a:xfrm>
        </p:spPr>
        <p:txBody>
          <a:bodyPr>
            <a:noAutofit/>
          </a:bodyPr>
          <a:lstStyle/>
          <a:p>
            <a:pPr algn="ctr"/>
            <a:r>
              <a:rPr lang="lt-LT" sz="3600" b="1"/>
              <a:t>Pranešimo be užklausos sukūrimas ir išsiuntimas</a:t>
            </a:r>
            <a:endParaRPr lang="en-US" sz="3600" b="1"/>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30</a:t>
            </a:fld>
            <a:endParaRPr lang="en-US"/>
          </a:p>
        </p:txBody>
      </p:sp>
      <p:sp>
        <p:nvSpPr>
          <p:cNvPr id="59" name="TextBox 58">
            <a:extLst>
              <a:ext uri="{FF2B5EF4-FFF2-40B4-BE49-F238E27FC236}">
                <a16:creationId xmlns:a16="http://schemas.microsoft.com/office/drawing/2014/main" id="{9D494E50-B588-CC54-6AA7-ED22DBEC4063}"/>
              </a:ext>
            </a:extLst>
          </p:cNvPr>
          <p:cNvSpPr txBox="1"/>
          <p:nvPr/>
        </p:nvSpPr>
        <p:spPr>
          <a:xfrm>
            <a:off x="1240750" y="1198420"/>
            <a:ext cx="5016615" cy="369332"/>
          </a:xfrm>
          <a:prstGeom prst="rect">
            <a:avLst/>
          </a:prstGeom>
          <a:solidFill>
            <a:schemeClr val="accent4">
              <a:lumMod val="20000"/>
              <a:lumOff val="80000"/>
            </a:schemeClr>
          </a:solidFill>
        </p:spPr>
        <p:txBody>
          <a:bodyPr wrap="square">
            <a:spAutoFit/>
          </a:bodyPr>
          <a:lstStyle/>
          <a:p>
            <a:r>
              <a:rPr lang="lt-LT"/>
              <a:t>Išsiųstas pranešimas matomas paaiškinimų skiltyje.</a:t>
            </a:r>
            <a:endParaRPr lang="en-US"/>
          </a:p>
        </p:txBody>
      </p:sp>
      <p:grpSp>
        <p:nvGrpSpPr>
          <p:cNvPr id="11" name="Grupė 10">
            <a:extLst>
              <a:ext uri="{FF2B5EF4-FFF2-40B4-BE49-F238E27FC236}">
                <a16:creationId xmlns:a16="http://schemas.microsoft.com/office/drawing/2014/main" id="{1E78BDCD-CC49-5880-B5E8-880AD77924FD}"/>
              </a:ext>
            </a:extLst>
          </p:cNvPr>
          <p:cNvGrpSpPr/>
          <p:nvPr/>
        </p:nvGrpSpPr>
        <p:grpSpPr>
          <a:xfrm>
            <a:off x="1240750" y="1748568"/>
            <a:ext cx="10434357" cy="2722247"/>
            <a:chOff x="1312467" y="1544808"/>
            <a:chExt cx="10434357" cy="2722247"/>
          </a:xfrm>
        </p:grpSpPr>
        <p:pic>
          <p:nvPicPr>
            <p:cNvPr id="8" name="Paveikslėlis 7">
              <a:extLst>
                <a:ext uri="{FF2B5EF4-FFF2-40B4-BE49-F238E27FC236}">
                  <a16:creationId xmlns:a16="http://schemas.microsoft.com/office/drawing/2014/main" id="{04A94B90-1B5B-AF04-6442-52CED85E2CC7}"/>
                </a:ext>
              </a:extLst>
            </p:cNvPr>
            <p:cNvPicPr>
              <a:picLocks noChangeAspect="1"/>
            </p:cNvPicPr>
            <p:nvPr/>
          </p:nvPicPr>
          <p:blipFill>
            <a:blip r:embed="rId4"/>
            <a:stretch>
              <a:fillRect/>
            </a:stretch>
          </p:blipFill>
          <p:spPr>
            <a:xfrm>
              <a:off x="1312467" y="1544808"/>
              <a:ext cx="10434357" cy="2722247"/>
            </a:xfrm>
            <a:prstGeom prst="rect">
              <a:avLst/>
            </a:prstGeom>
          </p:spPr>
        </p:pic>
        <p:sp>
          <p:nvSpPr>
            <p:cNvPr id="9" name="Rectangle 10">
              <a:extLst>
                <a:ext uri="{FF2B5EF4-FFF2-40B4-BE49-F238E27FC236}">
                  <a16:creationId xmlns:a16="http://schemas.microsoft.com/office/drawing/2014/main" id="{77A9C113-2C91-DC25-EA7D-50874581CC54}"/>
                </a:ext>
              </a:extLst>
            </p:cNvPr>
            <p:cNvSpPr/>
            <p:nvPr/>
          </p:nvSpPr>
          <p:spPr>
            <a:xfrm>
              <a:off x="1502334" y="3320609"/>
              <a:ext cx="10053172" cy="26165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2" name="Straight Arrow Connector 2">
            <a:extLst>
              <a:ext uri="{FF2B5EF4-FFF2-40B4-BE49-F238E27FC236}">
                <a16:creationId xmlns:a16="http://schemas.microsoft.com/office/drawing/2014/main" id="{0B578DF8-7189-D95B-89B4-1E98A78D6368}"/>
              </a:ext>
            </a:extLst>
          </p:cNvPr>
          <p:cNvCxnSpPr>
            <a:cxnSpLocks/>
            <a:stCxn id="59" idx="2"/>
          </p:cNvCxnSpPr>
          <p:nvPr/>
        </p:nvCxnSpPr>
        <p:spPr>
          <a:xfrm>
            <a:off x="3749058" y="1567752"/>
            <a:ext cx="0" cy="186124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9999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407401" y="0"/>
            <a:ext cx="9377198" cy="810627"/>
          </a:xfrm>
        </p:spPr>
        <p:txBody>
          <a:bodyPr>
            <a:noAutofit/>
          </a:bodyPr>
          <a:lstStyle/>
          <a:p>
            <a:pPr algn="ctr"/>
            <a:r>
              <a:rPr lang="lt-LT" sz="3600" b="1"/>
              <a:t>Pasiūlymų peržiūra</a:t>
            </a:r>
            <a:endParaRPr lang="en-US" sz="3600" b="1"/>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31</a:t>
            </a:fld>
            <a:endParaRPr lang="en-US"/>
          </a:p>
        </p:txBody>
      </p:sp>
      <p:sp>
        <p:nvSpPr>
          <p:cNvPr id="9" name="TextBox 8">
            <a:extLst>
              <a:ext uri="{FF2B5EF4-FFF2-40B4-BE49-F238E27FC236}">
                <a16:creationId xmlns:a16="http://schemas.microsoft.com/office/drawing/2014/main" id="{2FE2AB91-2789-3B98-9C43-2195CDA7E4CC}"/>
              </a:ext>
            </a:extLst>
          </p:cNvPr>
          <p:cNvSpPr txBox="1"/>
          <p:nvPr/>
        </p:nvSpPr>
        <p:spPr>
          <a:xfrm>
            <a:off x="611146" y="680714"/>
            <a:ext cx="10969707" cy="646331"/>
          </a:xfrm>
          <a:prstGeom prst="rect">
            <a:avLst/>
          </a:prstGeom>
          <a:solidFill>
            <a:schemeClr val="accent4">
              <a:lumMod val="20000"/>
              <a:lumOff val="80000"/>
            </a:schemeClr>
          </a:solidFill>
          <a:ln>
            <a:noFill/>
          </a:ln>
        </p:spPr>
        <p:txBody>
          <a:bodyPr wrap="square" rtlCol="0">
            <a:spAutoFit/>
          </a:bodyPr>
          <a:lstStyle/>
          <a:p>
            <a:r>
              <a:rPr lang="lt-LT"/>
              <a:t>Tiekėjų pateiktus pasiūlymus galima peržiūrėti bet kuriuo metu, nebūtina laukti kol pasibaigs pasiūlymų pateikimo terminas. Tiekėjų pasiūlymus  galima peržiūrėti prisijungus CVP IS ir pasirenkant užduotį „Peržiūrėti pasiūlymus“ (1):</a:t>
            </a:r>
          </a:p>
        </p:txBody>
      </p:sp>
      <p:grpSp>
        <p:nvGrpSpPr>
          <p:cNvPr id="26" name="Grupė 25">
            <a:extLst>
              <a:ext uri="{FF2B5EF4-FFF2-40B4-BE49-F238E27FC236}">
                <a16:creationId xmlns:a16="http://schemas.microsoft.com/office/drawing/2014/main" id="{026BBC7F-EF85-7E39-C3DD-38B310324FC8}"/>
              </a:ext>
            </a:extLst>
          </p:cNvPr>
          <p:cNvGrpSpPr/>
          <p:nvPr/>
        </p:nvGrpSpPr>
        <p:grpSpPr>
          <a:xfrm>
            <a:off x="420646" y="4891587"/>
            <a:ext cx="9053038" cy="1834194"/>
            <a:chOff x="838200" y="4710064"/>
            <a:chExt cx="9454903" cy="1867092"/>
          </a:xfrm>
        </p:grpSpPr>
        <p:pic>
          <p:nvPicPr>
            <p:cNvPr id="17" name="Paveikslėlis 16">
              <a:extLst>
                <a:ext uri="{FF2B5EF4-FFF2-40B4-BE49-F238E27FC236}">
                  <a16:creationId xmlns:a16="http://schemas.microsoft.com/office/drawing/2014/main" id="{880F3845-E0C1-62B0-C84A-EE65DAB345EB}"/>
                </a:ext>
              </a:extLst>
            </p:cNvPr>
            <p:cNvPicPr>
              <a:picLocks noChangeAspect="1"/>
            </p:cNvPicPr>
            <p:nvPr/>
          </p:nvPicPr>
          <p:blipFill>
            <a:blip r:embed="rId4"/>
            <a:stretch>
              <a:fillRect/>
            </a:stretch>
          </p:blipFill>
          <p:spPr>
            <a:xfrm>
              <a:off x="838200" y="4710064"/>
              <a:ext cx="9031400" cy="1867092"/>
            </a:xfrm>
            <a:prstGeom prst="rect">
              <a:avLst/>
            </a:prstGeom>
          </p:spPr>
        </p:pic>
        <p:sp>
          <p:nvSpPr>
            <p:cNvPr id="20" name="Oval 3">
              <a:extLst>
                <a:ext uri="{FF2B5EF4-FFF2-40B4-BE49-F238E27FC236}">
                  <a16:creationId xmlns:a16="http://schemas.microsoft.com/office/drawing/2014/main" id="{B62E7FB1-AA8A-1F9E-7950-D167661CC597}"/>
                </a:ext>
              </a:extLst>
            </p:cNvPr>
            <p:cNvSpPr/>
            <p:nvPr/>
          </p:nvSpPr>
          <p:spPr>
            <a:xfrm>
              <a:off x="9869600" y="5162436"/>
              <a:ext cx="423503" cy="293233"/>
            </a:xfrm>
            <a:prstGeom prst="ellipse">
              <a:avLst/>
            </a:prstGeom>
            <a:solidFill>
              <a:schemeClr val="accent6">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1" name="Oval 3">
              <a:extLst>
                <a:ext uri="{FF2B5EF4-FFF2-40B4-BE49-F238E27FC236}">
                  <a16:creationId xmlns:a16="http://schemas.microsoft.com/office/drawing/2014/main" id="{5D31981A-91BA-4655-96B2-102B11D8770B}"/>
                </a:ext>
              </a:extLst>
            </p:cNvPr>
            <p:cNvSpPr/>
            <p:nvPr/>
          </p:nvSpPr>
          <p:spPr>
            <a:xfrm>
              <a:off x="8107031" y="5961005"/>
              <a:ext cx="423503" cy="293233"/>
            </a:xfrm>
            <a:prstGeom prst="ellipse">
              <a:avLst/>
            </a:prstGeom>
            <a:solidFill>
              <a:schemeClr val="accent6">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2" name="Rectangle 10">
              <a:extLst>
                <a:ext uri="{FF2B5EF4-FFF2-40B4-BE49-F238E27FC236}">
                  <a16:creationId xmlns:a16="http://schemas.microsoft.com/office/drawing/2014/main" id="{7E1C18ED-2397-BAD0-CB5A-77358F3EC364}"/>
                </a:ext>
              </a:extLst>
            </p:cNvPr>
            <p:cNvSpPr/>
            <p:nvPr/>
          </p:nvSpPr>
          <p:spPr>
            <a:xfrm>
              <a:off x="8615603" y="5990501"/>
              <a:ext cx="528861" cy="21474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23C7B144-2D6B-9F24-D469-BDAF360A11C7}"/>
                </a:ext>
              </a:extLst>
            </p:cNvPr>
            <p:cNvSpPr/>
            <p:nvPr/>
          </p:nvSpPr>
          <p:spPr>
            <a:xfrm>
              <a:off x="9555043" y="5179820"/>
              <a:ext cx="211849" cy="2758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upė 40">
            <a:extLst>
              <a:ext uri="{FF2B5EF4-FFF2-40B4-BE49-F238E27FC236}">
                <a16:creationId xmlns:a16="http://schemas.microsoft.com/office/drawing/2014/main" id="{7EFE867C-99CA-67C4-40DD-2DE46C8058AA}"/>
              </a:ext>
            </a:extLst>
          </p:cNvPr>
          <p:cNvGrpSpPr/>
          <p:nvPr/>
        </p:nvGrpSpPr>
        <p:grpSpPr>
          <a:xfrm>
            <a:off x="2104690" y="3284603"/>
            <a:ext cx="10001585" cy="1973352"/>
            <a:chOff x="1082832" y="3350223"/>
            <a:chExt cx="10170458" cy="1582657"/>
          </a:xfrm>
        </p:grpSpPr>
        <p:grpSp>
          <p:nvGrpSpPr>
            <p:cNvPr id="38" name="Grupė 37">
              <a:extLst>
                <a:ext uri="{FF2B5EF4-FFF2-40B4-BE49-F238E27FC236}">
                  <a16:creationId xmlns:a16="http://schemas.microsoft.com/office/drawing/2014/main" id="{6673276E-4640-302A-CEDF-620E0B866EF4}"/>
                </a:ext>
              </a:extLst>
            </p:cNvPr>
            <p:cNvGrpSpPr/>
            <p:nvPr/>
          </p:nvGrpSpPr>
          <p:grpSpPr>
            <a:xfrm>
              <a:off x="1082832" y="3350223"/>
              <a:ext cx="10170458" cy="1582657"/>
              <a:chOff x="-1" y="430343"/>
              <a:chExt cx="12192001" cy="1935081"/>
            </a:xfrm>
          </p:grpSpPr>
          <p:pic>
            <p:nvPicPr>
              <p:cNvPr id="39" name="Paveikslėlis 38">
                <a:extLst>
                  <a:ext uri="{FF2B5EF4-FFF2-40B4-BE49-F238E27FC236}">
                    <a16:creationId xmlns:a16="http://schemas.microsoft.com/office/drawing/2014/main" id="{25FBCBA5-36AB-05DA-30A7-AAB23F35868A}"/>
                  </a:ext>
                </a:extLst>
              </p:cNvPr>
              <p:cNvPicPr>
                <a:picLocks noChangeAspect="1"/>
              </p:cNvPicPr>
              <p:nvPr/>
            </p:nvPicPr>
            <p:blipFill>
              <a:blip r:embed="rId5"/>
              <a:srcRect b="40428"/>
              <a:stretch/>
            </p:blipFill>
            <p:spPr>
              <a:xfrm>
                <a:off x="0" y="430343"/>
                <a:ext cx="12192000" cy="1786352"/>
              </a:xfrm>
              <a:prstGeom prst="rect">
                <a:avLst/>
              </a:prstGeom>
            </p:spPr>
          </p:pic>
          <p:pic>
            <p:nvPicPr>
              <p:cNvPr id="40" name="Paveikslėlis 39">
                <a:extLst>
                  <a:ext uri="{FF2B5EF4-FFF2-40B4-BE49-F238E27FC236}">
                    <a16:creationId xmlns:a16="http://schemas.microsoft.com/office/drawing/2014/main" id="{B409BE8E-C306-BCAE-99D4-F5B41CDB5489}"/>
                  </a:ext>
                </a:extLst>
              </p:cNvPr>
              <p:cNvPicPr>
                <a:picLocks noChangeAspect="1"/>
              </p:cNvPicPr>
              <p:nvPr/>
            </p:nvPicPr>
            <p:blipFill>
              <a:blip r:embed="rId5"/>
              <a:srcRect t="85212"/>
              <a:stretch/>
            </p:blipFill>
            <p:spPr>
              <a:xfrm>
                <a:off x="-1" y="1921979"/>
                <a:ext cx="12192000" cy="443445"/>
              </a:xfrm>
              <a:prstGeom prst="rect">
                <a:avLst/>
              </a:prstGeom>
            </p:spPr>
          </p:pic>
        </p:grpSp>
        <p:sp>
          <p:nvSpPr>
            <p:cNvPr id="18" name="Rectangle 10">
              <a:extLst>
                <a:ext uri="{FF2B5EF4-FFF2-40B4-BE49-F238E27FC236}">
                  <a16:creationId xmlns:a16="http://schemas.microsoft.com/office/drawing/2014/main" id="{9DFD20E7-1FC6-E531-22A9-84BE08A81AF4}"/>
                </a:ext>
              </a:extLst>
            </p:cNvPr>
            <p:cNvSpPr/>
            <p:nvPr/>
          </p:nvSpPr>
          <p:spPr>
            <a:xfrm>
              <a:off x="1120933" y="4702455"/>
              <a:ext cx="1647243" cy="20313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3">
              <a:extLst>
                <a:ext uri="{FF2B5EF4-FFF2-40B4-BE49-F238E27FC236}">
                  <a16:creationId xmlns:a16="http://schemas.microsoft.com/office/drawing/2014/main" id="{B3CDAC84-7B3B-2E02-7D12-7A7C46CB5F94}"/>
                </a:ext>
              </a:extLst>
            </p:cNvPr>
            <p:cNvSpPr/>
            <p:nvPr/>
          </p:nvSpPr>
          <p:spPr>
            <a:xfrm>
              <a:off x="2653930" y="4337173"/>
              <a:ext cx="430506" cy="321569"/>
            </a:xfrm>
            <a:prstGeom prst="ellipse">
              <a:avLst/>
            </a:prstGeom>
            <a:solidFill>
              <a:schemeClr val="accent6">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grpSp>
      <p:grpSp>
        <p:nvGrpSpPr>
          <p:cNvPr id="37" name="Grupė 36">
            <a:extLst>
              <a:ext uri="{FF2B5EF4-FFF2-40B4-BE49-F238E27FC236}">
                <a16:creationId xmlns:a16="http://schemas.microsoft.com/office/drawing/2014/main" id="{48B418AB-4A3B-6457-F3DA-31574ACCCD90}"/>
              </a:ext>
            </a:extLst>
          </p:cNvPr>
          <p:cNvGrpSpPr/>
          <p:nvPr/>
        </p:nvGrpSpPr>
        <p:grpSpPr>
          <a:xfrm>
            <a:off x="614140" y="1366103"/>
            <a:ext cx="10170459" cy="1566292"/>
            <a:chOff x="968186" y="1365172"/>
            <a:chExt cx="10811436" cy="1593311"/>
          </a:xfrm>
        </p:grpSpPr>
        <p:grpSp>
          <p:nvGrpSpPr>
            <p:cNvPr id="34" name="Grupė 33">
              <a:extLst>
                <a:ext uri="{FF2B5EF4-FFF2-40B4-BE49-F238E27FC236}">
                  <a16:creationId xmlns:a16="http://schemas.microsoft.com/office/drawing/2014/main" id="{3977B6E3-81A2-B142-8EC2-10AC28B5100A}"/>
                </a:ext>
              </a:extLst>
            </p:cNvPr>
            <p:cNvGrpSpPr/>
            <p:nvPr/>
          </p:nvGrpSpPr>
          <p:grpSpPr>
            <a:xfrm>
              <a:off x="968186" y="1365172"/>
              <a:ext cx="10811436" cy="1593311"/>
              <a:chOff x="-1" y="430343"/>
              <a:chExt cx="12192001" cy="1935081"/>
            </a:xfrm>
          </p:grpSpPr>
          <p:pic>
            <p:nvPicPr>
              <p:cNvPr id="35" name="Paveikslėlis 34">
                <a:extLst>
                  <a:ext uri="{FF2B5EF4-FFF2-40B4-BE49-F238E27FC236}">
                    <a16:creationId xmlns:a16="http://schemas.microsoft.com/office/drawing/2014/main" id="{AA59EF15-EFB5-6CEC-2A56-9E91D7D594E4}"/>
                  </a:ext>
                </a:extLst>
              </p:cNvPr>
              <p:cNvPicPr>
                <a:picLocks noChangeAspect="1"/>
              </p:cNvPicPr>
              <p:nvPr/>
            </p:nvPicPr>
            <p:blipFill>
              <a:blip r:embed="rId5"/>
              <a:srcRect b="40428"/>
              <a:stretch/>
            </p:blipFill>
            <p:spPr>
              <a:xfrm>
                <a:off x="0" y="430343"/>
                <a:ext cx="12192000" cy="1786352"/>
              </a:xfrm>
              <a:prstGeom prst="rect">
                <a:avLst/>
              </a:prstGeom>
            </p:spPr>
          </p:pic>
          <p:pic>
            <p:nvPicPr>
              <p:cNvPr id="36" name="Paveikslėlis 35">
                <a:extLst>
                  <a:ext uri="{FF2B5EF4-FFF2-40B4-BE49-F238E27FC236}">
                    <a16:creationId xmlns:a16="http://schemas.microsoft.com/office/drawing/2014/main" id="{91F8FC40-F14D-236B-98A4-158BAF1CE1B0}"/>
                  </a:ext>
                </a:extLst>
              </p:cNvPr>
              <p:cNvPicPr>
                <a:picLocks noChangeAspect="1"/>
              </p:cNvPicPr>
              <p:nvPr/>
            </p:nvPicPr>
            <p:blipFill>
              <a:blip r:embed="rId5"/>
              <a:srcRect t="85212"/>
              <a:stretch/>
            </p:blipFill>
            <p:spPr>
              <a:xfrm>
                <a:off x="-1" y="1921979"/>
                <a:ext cx="12192000" cy="443445"/>
              </a:xfrm>
              <a:prstGeom prst="rect">
                <a:avLst/>
              </a:prstGeom>
            </p:spPr>
          </p:pic>
        </p:grpSp>
        <p:sp>
          <p:nvSpPr>
            <p:cNvPr id="30" name="Rectangle 10">
              <a:extLst>
                <a:ext uri="{FF2B5EF4-FFF2-40B4-BE49-F238E27FC236}">
                  <a16:creationId xmlns:a16="http://schemas.microsoft.com/office/drawing/2014/main" id="{D6064759-1E6C-5689-FE73-1BD612E39173}"/>
                </a:ext>
              </a:extLst>
            </p:cNvPr>
            <p:cNvSpPr/>
            <p:nvPr/>
          </p:nvSpPr>
          <p:spPr>
            <a:xfrm>
              <a:off x="3611625" y="2761348"/>
              <a:ext cx="816940" cy="1905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
              <a:extLst>
                <a:ext uri="{FF2B5EF4-FFF2-40B4-BE49-F238E27FC236}">
                  <a16:creationId xmlns:a16="http://schemas.microsoft.com/office/drawing/2014/main" id="{9A95A01A-254B-85C6-FE49-7035879C593B}"/>
                </a:ext>
              </a:extLst>
            </p:cNvPr>
            <p:cNvSpPr/>
            <p:nvPr/>
          </p:nvSpPr>
          <p:spPr>
            <a:xfrm>
              <a:off x="4583442" y="254581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grpSp>
      <p:sp>
        <p:nvSpPr>
          <p:cNvPr id="44" name="TextBox 43">
            <a:extLst>
              <a:ext uri="{FF2B5EF4-FFF2-40B4-BE49-F238E27FC236}">
                <a16:creationId xmlns:a16="http://schemas.microsoft.com/office/drawing/2014/main" id="{BE1BC5E1-F3D0-DB65-C82E-618EBB773BBE}"/>
              </a:ext>
            </a:extLst>
          </p:cNvPr>
          <p:cNvSpPr txBox="1"/>
          <p:nvPr/>
        </p:nvSpPr>
        <p:spPr>
          <a:xfrm>
            <a:off x="611146" y="3132933"/>
            <a:ext cx="4008479" cy="369332"/>
          </a:xfrm>
          <a:prstGeom prst="rect">
            <a:avLst/>
          </a:prstGeom>
          <a:solidFill>
            <a:schemeClr val="accent4">
              <a:lumMod val="20000"/>
              <a:lumOff val="80000"/>
            </a:schemeClr>
          </a:solidFill>
          <a:ln>
            <a:noFill/>
          </a:ln>
        </p:spPr>
        <p:txBody>
          <a:bodyPr wrap="square" rtlCol="0">
            <a:spAutoFit/>
          </a:bodyPr>
          <a:lstStyle/>
          <a:p>
            <a:r>
              <a:rPr lang="lt-LT"/>
              <a:t>Arba atliekant (2), (3) ir (4) veiksmus:</a:t>
            </a:r>
          </a:p>
        </p:txBody>
      </p:sp>
    </p:spTree>
    <p:extLst>
      <p:ext uri="{BB962C8B-B14F-4D97-AF65-F5344CB8AC3E}">
        <p14:creationId xmlns:p14="http://schemas.microsoft.com/office/powerpoint/2010/main" val="823143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36002" y="164541"/>
            <a:ext cx="7801946" cy="810627"/>
          </a:xfrm>
        </p:spPr>
        <p:txBody>
          <a:bodyPr>
            <a:noAutofit/>
          </a:bodyPr>
          <a:lstStyle/>
          <a:p>
            <a:pPr algn="ctr"/>
            <a:r>
              <a:rPr lang="lt-LT" sz="3600" b="1"/>
              <a:t>Pasiūlymų peržiūra</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32</a:t>
            </a:fld>
            <a:endParaRPr lang="en-US"/>
          </a:p>
        </p:txBody>
      </p:sp>
      <p:sp>
        <p:nvSpPr>
          <p:cNvPr id="32" name="TextBox 31">
            <a:extLst>
              <a:ext uri="{FF2B5EF4-FFF2-40B4-BE49-F238E27FC236}">
                <a16:creationId xmlns:a16="http://schemas.microsoft.com/office/drawing/2014/main" id="{782A7C2E-E8E2-CA95-5C12-00DCF7D297E1}"/>
              </a:ext>
            </a:extLst>
          </p:cNvPr>
          <p:cNvSpPr txBox="1"/>
          <p:nvPr/>
        </p:nvSpPr>
        <p:spPr>
          <a:xfrm>
            <a:off x="915715" y="987249"/>
            <a:ext cx="10776493" cy="369332"/>
          </a:xfrm>
          <a:prstGeom prst="rect">
            <a:avLst/>
          </a:prstGeom>
          <a:solidFill>
            <a:schemeClr val="accent4">
              <a:lumMod val="20000"/>
              <a:lumOff val="80000"/>
            </a:schemeClr>
          </a:solidFill>
        </p:spPr>
        <p:txBody>
          <a:bodyPr wrap="square" rtlCol="0">
            <a:spAutoFit/>
          </a:bodyPr>
          <a:lstStyle/>
          <a:p>
            <a:r>
              <a:rPr lang="lt-LT"/>
              <a:t>Norėdami peržiūrėti tiekėjo pateiktą pasiūlymą, pažymime pasiūlymą (1) ir spaudžiame „Peržiūrėti Pasiūlymą“ (2).</a:t>
            </a:r>
            <a:endParaRPr lang="en-US"/>
          </a:p>
        </p:txBody>
      </p:sp>
      <p:grpSp>
        <p:nvGrpSpPr>
          <p:cNvPr id="42" name="Grupė 41">
            <a:extLst>
              <a:ext uri="{FF2B5EF4-FFF2-40B4-BE49-F238E27FC236}">
                <a16:creationId xmlns:a16="http://schemas.microsoft.com/office/drawing/2014/main" id="{8C39F33B-E7B8-B23F-BBF5-AF8BA62954DF}"/>
              </a:ext>
            </a:extLst>
          </p:cNvPr>
          <p:cNvGrpSpPr/>
          <p:nvPr/>
        </p:nvGrpSpPr>
        <p:grpSpPr>
          <a:xfrm>
            <a:off x="554833" y="1399126"/>
            <a:ext cx="10373259" cy="2856058"/>
            <a:chOff x="614097" y="1572504"/>
            <a:chExt cx="11033814" cy="3246095"/>
          </a:xfrm>
        </p:grpSpPr>
        <p:grpSp>
          <p:nvGrpSpPr>
            <p:cNvPr id="35" name="Grupė 34">
              <a:extLst>
                <a:ext uri="{FF2B5EF4-FFF2-40B4-BE49-F238E27FC236}">
                  <a16:creationId xmlns:a16="http://schemas.microsoft.com/office/drawing/2014/main" id="{B8EAEABF-DCFE-5671-065C-44C7A9374D46}"/>
                </a:ext>
              </a:extLst>
            </p:cNvPr>
            <p:cNvGrpSpPr/>
            <p:nvPr/>
          </p:nvGrpSpPr>
          <p:grpSpPr>
            <a:xfrm>
              <a:off x="1030022" y="1572504"/>
              <a:ext cx="10617889" cy="3054070"/>
              <a:chOff x="1062198" y="1059542"/>
              <a:chExt cx="10617889" cy="3054070"/>
            </a:xfrm>
          </p:grpSpPr>
          <p:pic>
            <p:nvPicPr>
              <p:cNvPr id="31" name="Paveikslėlis 30">
                <a:extLst>
                  <a:ext uri="{FF2B5EF4-FFF2-40B4-BE49-F238E27FC236}">
                    <a16:creationId xmlns:a16="http://schemas.microsoft.com/office/drawing/2014/main" id="{C2059B1A-636D-E1B5-B9BC-1AA45D1DE81A}"/>
                  </a:ext>
                </a:extLst>
              </p:cNvPr>
              <p:cNvPicPr>
                <a:picLocks noChangeAspect="1"/>
              </p:cNvPicPr>
              <p:nvPr/>
            </p:nvPicPr>
            <p:blipFill>
              <a:blip r:embed="rId3"/>
              <a:stretch>
                <a:fillRect/>
              </a:stretch>
            </p:blipFill>
            <p:spPr>
              <a:xfrm>
                <a:off x="1062198" y="1059542"/>
                <a:ext cx="10617889" cy="3054070"/>
              </a:xfrm>
              <a:prstGeom prst="rect">
                <a:avLst/>
              </a:prstGeom>
            </p:spPr>
          </p:pic>
          <p:sp>
            <p:nvSpPr>
              <p:cNvPr id="17" name="TextBox 16">
                <a:extLst>
                  <a:ext uri="{FF2B5EF4-FFF2-40B4-BE49-F238E27FC236}">
                    <a16:creationId xmlns:a16="http://schemas.microsoft.com/office/drawing/2014/main" id="{209133C1-A2EA-2EF8-7EA9-EFE419E0B4D9}"/>
                  </a:ext>
                </a:extLst>
              </p:cNvPr>
              <p:cNvSpPr txBox="1"/>
              <p:nvPr/>
            </p:nvSpPr>
            <p:spPr>
              <a:xfrm>
                <a:off x="6540552" y="2170807"/>
                <a:ext cx="2663474" cy="646331"/>
              </a:xfrm>
              <a:prstGeom prst="rect">
                <a:avLst/>
              </a:prstGeom>
              <a:solidFill>
                <a:schemeClr val="accent4">
                  <a:lumMod val="20000"/>
                  <a:lumOff val="80000"/>
                </a:schemeClr>
              </a:solidFill>
            </p:spPr>
            <p:txBody>
              <a:bodyPr wrap="square">
                <a:spAutoFit/>
              </a:bodyPr>
              <a:lstStyle/>
              <a:p>
                <a:r>
                  <a:rPr lang="lt-LT"/>
                  <a:t>Tiekėjo pateikto pasiūlymo atsisiuntimas.</a:t>
                </a:r>
                <a:endParaRPr lang="en-US"/>
              </a:p>
            </p:txBody>
          </p:sp>
          <p:grpSp>
            <p:nvGrpSpPr>
              <p:cNvPr id="21" name="Grupė 20">
                <a:extLst>
                  <a:ext uri="{FF2B5EF4-FFF2-40B4-BE49-F238E27FC236}">
                    <a16:creationId xmlns:a16="http://schemas.microsoft.com/office/drawing/2014/main" id="{3033FA78-8A39-95AC-FFEA-874EBC92DB98}"/>
                  </a:ext>
                </a:extLst>
              </p:cNvPr>
              <p:cNvGrpSpPr/>
              <p:nvPr/>
            </p:nvGrpSpPr>
            <p:grpSpPr>
              <a:xfrm>
                <a:off x="9712183" y="2179711"/>
                <a:ext cx="1795139" cy="567424"/>
                <a:chOff x="9867656" y="2170806"/>
                <a:chExt cx="1795139" cy="567424"/>
              </a:xfrm>
            </p:grpSpPr>
            <p:pic>
              <p:nvPicPr>
                <p:cNvPr id="18" name="Paveikslėlis 17">
                  <a:extLst>
                    <a:ext uri="{FF2B5EF4-FFF2-40B4-BE49-F238E27FC236}">
                      <a16:creationId xmlns:a16="http://schemas.microsoft.com/office/drawing/2014/main" id="{AAACF3CF-7911-0ABF-E9FE-FCC824790EA5}"/>
                    </a:ext>
                  </a:extLst>
                </p:cNvPr>
                <p:cNvPicPr>
                  <a:picLocks noChangeAspect="1"/>
                </p:cNvPicPr>
                <p:nvPr/>
              </p:nvPicPr>
              <p:blipFill>
                <a:blip r:embed="rId4"/>
                <a:stretch>
                  <a:fillRect/>
                </a:stretch>
              </p:blipFill>
              <p:spPr>
                <a:xfrm>
                  <a:off x="9867656" y="2187547"/>
                  <a:ext cx="1795139" cy="550683"/>
                </a:xfrm>
                <a:prstGeom prst="rect">
                  <a:avLst/>
                </a:prstGeom>
              </p:spPr>
            </p:pic>
            <p:sp>
              <p:nvSpPr>
                <p:cNvPr id="19" name="Rectangle 10">
                  <a:extLst>
                    <a:ext uri="{FF2B5EF4-FFF2-40B4-BE49-F238E27FC236}">
                      <a16:creationId xmlns:a16="http://schemas.microsoft.com/office/drawing/2014/main" id="{AD7BF901-B53E-1717-4B33-A837CCB5D1F9}"/>
                    </a:ext>
                  </a:extLst>
                </p:cNvPr>
                <p:cNvSpPr/>
                <p:nvPr/>
              </p:nvSpPr>
              <p:spPr>
                <a:xfrm>
                  <a:off x="9867656" y="2170806"/>
                  <a:ext cx="1795139" cy="5674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10">
                <a:extLst>
                  <a:ext uri="{FF2B5EF4-FFF2-40B4-BE49-F238E27FC236}">
                    <a16:creationId xmlns:a16="http://schemas.microsoft.com/office/drawing/2014/main" id="{EEA9F8C1-8A48-A8AB-02D8-71BC30132D31}"/>
                  </a:ext>
                </a:extLst>
              </p:cNvPr>
              <p:cNvSpPr/>
              <p:nvPr/>
            </p:nvSpPr>
            <p:spPr>
              <a:xfrm>
                <a:off x="10206341" y="3331528"/>
                <a:ext cx="806824" cy="2346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
                <a:extLst>
                  <a:ext uri="{FF2B5EF4-FFF2-40B4-BE49-F238E27FC236}">
                    <a16:creationId xmlns:a16="http://schemas.microsoft.com/office/drawing/2014/main" id="{27077663-1E63-D06D-754C-BBF474234E6E}"/>
                  </a:ext>
                </a:extLst>
              </p:cNvPr>
              <p:cNvCxnSpPr>
                <a:cxnSpLocks/>
                <a:stCxn id="20" idx="0"/>
              </p:cNvCxnSpPr>
              <p:nvPr/>
            </p:nvCxnSpPr>
            <p:spPr>
              <a:xfrm flipV="1">
                <a:off x="10609753" y="2823882"/>
                <a:ext cx="0" cy="50764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
                <a:extLst>
                  <a:ext uri="{FF2B5EF4-FFF2-40B4-BE49-F238E27FC236}">
                    <a16:creationId xmlns:a16="http://schemas.microsoft.com/office/drawing/2014/main" id="{AC0C7EED-C8DA-BB63-8F9B-A0F42F2F7ED2}"/>
                  </a:ext>
                </a:extLst>
              </p:cNvPr>
              <p:cNvCxnSpPr>
                <a:cxnSpLocks/>
                <a:stCxn id="17" idx="3"/>
              </p:cNvCxnSpPr>
              <p:nvPr/>
            </p:nvCxnSpPr>
            <p:spPr>
              <a:xfrm>
                <a:off x="9204026" y="2493973"/>
                <a:ext cx="899197" cy="8140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36" name="Rectangle 10">
              <a:extLst>
                <a:ext uri="{FF2B5EF4-FFF2-40B4-BE49-F238E27FC236}">
                  <a16:creationId xmlns:a16="http://schemas.microsoft.com/office/drawing/2014/main" id="{C6083517-D3E7-E054-5F39-DAFB4C5A95C1}"/>
                </a:ext>
              </a:extLst>
            </p:cNvPr>
            <p:cNvSpPr/>
            <p:nvPr/>
          </p:nvSpPr>
          <p:spPr>
            <a:xfrm>
              <a:off x="10425954" y="4145543"/>
              <a:ext cx="1129552" cy="2346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
              <a:extLst>
                <a:ext uri="{FF2B5EF4-FFF2-40B4-BE49-F238E27FC236}">
                  <a16:creationId xmlns:a16="http://schemas.microsoft.com/office/drawing/2014/main" id="{0A9EE92F-71C7-E895-5232-657D83200D60}"/>
                </a:ext>
              </a:extLst>
            </p:cNvPr>
            <p:cNvSpPr/>
            <p:nvPr/>
          </p:nvSpPr>
          <p:spPr>
            <a:xfrm>
              <a:off x="614097" y="34680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41" name="Oval 3">
              <a:extLst>
                <a:ext uri="{FF2B5EF4-FFF2-40B4-BE49-F238E27FC236}">
                  <a16:creationId xmlns:a16="http://schemas.microsoft.com/office/drawing/2014/main" id="{86407D85-C75E-D6B1-3286-5C0D88E01EC5}"/>
                </a:ext>
              </a:extLst>
            </p:cNvPr>
            <p:cNvSpPr/>
            <p:nvPr/>
          </p:nvSpPr>
          <p:spPr>
            <a:xfrm>
              <a:off x="10677346" y="44345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grpSp>
      <p:sp>
        <p:nvSpPr>
          <p:cNvPr id="43" name="TextBox 42">
            <a:extLst>
              <a:ext uri="{FF2B5EF4-FFF2-40B4-BE49-F238E27FC236}">
                <a16:creationId xmlns:a16="http://schemas.microsoft.com/office/drawing/2014/main" id="{40BA5483-E7CB-681A-D989-E5790AA9B9F3}"/>
              </a:ext>
            </a:extLst>
          </p:cNvPr>
          <p:cNvSpPr txBox="1"/>
          <p:nvPr/>
        </p:nvSpPr>
        <p:spPr>
          <a:xfrm>
            <a:off x="915716" y="4224932"/>
            <a:ext cx="7403532" cy="369332"/>
          </a:xfrm>
          <a:prstGeom prst="rect">
            <a:avLst/>
          </a:prstGeom>
          <a:solidFill>
            <a:schemeClr val="accent4">
              <a:lumMod val="20000"/>
              <a:lumOff val="80000"/>
            </a:schemeClr>
          </a:solidFill>
        </p:spPr>
        <p:txBody>
          <a:bodyPr wrap="square" rtlCol="0">
            <a:spAutoFit/>
          </a:bodyPr>
          <a:lstStyle/>
          <a:p>
            <a:pPr algn="just"/>
            <a:r>
              <a:rPr lang="lt-LT"/>
              <a:t>Atsivėrusiame lange galima peržiūrėti tiekėjo pasiūlymo informaciją ir priedą.</a:t>
            </a:r>
            <a:endParaRPr lang="en-US"/>
          </a:p>
        </p:txBody>
      </p:sp>
      <p:grpSp>
        <p:nvGrpSpPr>
          <p:cNvPr id="68" name="Grupė 67">
            <a:extLst>
              <a:ext uri="{FF2B5EF4-FFF2-40B4-BE49-F238E27FC236}">
                <a16:creationId xmlns:a16="http://schemas.microsoft.com/office/drawing/2014/main" id="{2FA0207B-A5DF-CF62-F3E8-E2CB75378140}"/>
              </a:ext>
            </a:extLst>
          </p:cNvPr>
          <p:cNvGrpSpPr/>
          <p:nvPr/>
        </p:nvGrpSpPr>
        <p:grpSpPr>
          <a:xfrm>
            <a:off x="915715" y="4642426"/>
            <a:ext cx="9638749" cy="2095406"/>
            <a:chOff x="915715" y="4642426"/>
            <a:chExt cx="9638749" cy="2095406"/>
          </a:xfrm>
        </p:grpSpPr>
        <p:grpSp>
          <p:nvGrpSpPr>
            <p:cNvPr id="59" name="Grupė 58">
              <a:extLst>
                <a:ext uri="{FF2B5EF4-FFF2-40B4-BE49-F238E27FC236}">
                  <a16:creationId xmlns:a16="http://schemas.microsoft.com/office/drawing/2014/main" id="{DFD7CB7C-6B91-0D93-2C20-5734EB148675}"/>
                </a:ext>
              </a:extLst>
            </p:cNvPr>
            <p:cNvGrpSpPr/>
            <p:nvPr/>
          </p:nvGrpSpPr>
          <p:grpSpPr>
            <a:xfrm>
              <a:off x="915715" y="4642426"/>
              <a:ext cx="9158068" cy="2095406"/>
              <a:chOff x="945858" y="4635544"/>
              <a:chExt cx="9158068" cy="2095406"/>
            </a:xfrm>
          </p:grpSpPr>
          <p:pic>
            <p:nvPicPr>
              <p:cNvPr id="44" name="Paveikslėlis 43">
                <a:extLst>
                  <a:ext uri="{FF2B5EF4-FFF2-40B4-BE49-F238E27FC236}">
                    <a16:creationId xmlns:a16="http://schemas.microsoft.com/office/drawing/2014/main" id="{E3FA1937-C72D-5308-36C5-39AC140CDE1F}"/>
                  </a:ext>
                </a:extLst>
              </p:cNvPr>
              <p:cNvPicPr>
                <a:picLocks noChangeAspect="1"/>
              </p:cNvPicPr>
              <p:nvPr/>
            </p:nvPicPr>
            <p:blipFill>
              <a:blip r:embed="rId5"/>
              <a:stretch>
                <a:fillRect/>
              </a:stretch>
            </p:blipFill>
            <p:spPr>
              <a:xfrm>
                <a:off x="945858" y="4635544"/>
                <a:ext cx="9158068" cy="2095406"/>
              </a:xfrm>
              <a:prstGeom prst="rect">
                <a:avLst/>
              </a:prstGeom>
            </p:spPr>
          </p:pic>
          <p:sp>
            <p:nvSpPr>
              <p:cNvPr id="45" name="TextBox 44">
                <a:extLst>
                  <a:ext uri="{FF2B5EF4-FFF2-40B4-BE49-F238E27FC236}">
                    <a16:creationId xmlns:a16="http://schemas.microsoft.com/office/drawing/2014/main" id="{518BDEF3-56C0-42DE-0595-10E3CF963C73}"/>
                  </a:ext>
                </a:extLst>
              </p:cNvPr>
              <p:cNvSpPr txBox="1"/>
              <p:nvPr/>
            </p:nvSpPr>
            <p:spPr>
              <a:xfrm>
                <a:off x="1904819" y="5654028"/>
                <a:ext cx="1712293" cy="923330"/>
              </a:xfrm>
              <a:prstGeom prst="rect">
                <a:avLst/>
              </a:prstGeom>
              <a:solidFill>
                <a:schemeClr val="accent4">
                  <a:lumMod val="20000"/>
                  <a:lumOff val="80000"/>
                </a:schemeClr>
              </a:solidFill>
            </p:spPr>
            <p:txBody>
              <a:bodyPr wrap="square">
                <a:spAutoFit/>
              </a:bodyPr>
              <a:lstStyle/>
              <a:p>
                <a:r>
                  <a:rPr lang="lt-LT"/>
                  <a:t>Tiekėjo pateikto pasiūlymo atsisiuntimas.</a:t>
                </a:r>
                <a:endParaRPr lang="en-US"/>
              </a:p>
            </p:txBody>
          </p:sp>
          <p:sp>
            <p:nvSpPr>
              <p:cNvPr id="46" name="Rectangle 10">
                <a:extLst>
                  <a:ext uri="{FF2B5EF4-FFF2-40B4-BE49-F238E27FC236}">
                    <a16:creationId xmlns:a16="http://schemas.microsoft.com/office/drawing/2014/main" id="{C1827B02-F06F-434D-C9D8-F2263E645707}"/>
                  </a:ext>
                </a:extLst>
              </p:cNvPr>
              <p:cNvSpPr/>
              <p:nvPr/>
            </p:nvSpPr>
            <p:spPr>
              <a:xfrm>
                <a:off x="3948597" y="6078072"/>
                <a:ext cx="686388" cy="24216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Paveikslėlis 46">
                <a:extLst>
                  <a:ext uri="{FF2B5EF4-FFF2-40B4-BE49-F238E27FC236}">
                    <a16:creationId xmlns:a16="http://schemas.microsoft.com/office/drawing/2014/main" id="{93652507-BD6B-6EC0-3CDE-AFD000203DD4}"/>
                  </a:ext>
                </a:extLst>
              </p:cNvPr>
              <p:cNvPicPr>
                <a:picLocks noChangeAspect="1"/>
              </p:cNvPicPr>
              <p:nvPr/>
            </p:nvPicPr>
            <p:blipFill>
              <a:blip r:embed="rId4"/>
              <a:stretch>
                <a:fillRect/>
              </a:stretch>
            </p:blipFill>
            <p:spPr>
              <a:xfrm>
                <a:off x="5252165" y="5956894"/>
                <a:ext cx="1687670" cy="573303"/>
              </a:xfrm>
              <a:prstGeom prst="rect">
                <a:avLst/>
              </a:prstGeom>
            </p:spPr>
          </p:pic>
          <p:sp>
            <p:nvSpPr>
              <p:cNvPr id="48" name="Rectangle 10">
                <a:extLst>
                  <a:ext uri="{FF2B5EF4-FFF2-40B4-BE49-F238E27FC236}">
                    <a16:creationId xmlns:a16="http://schemas.microsoft.com/office/drawing/2014/main" id="{E7F886A3-2904-EE4A-FB87-458BC6AF216A}"/>
                  </a:ext>
                </a:extLst>
              </p:cNvPr>
              <p:cNvSpPr/>
              <p:nvPr/>
            </p:nvSpPr>
            <p:spPr>
              <a:xfrm>
                <a:off x="5252164" y="5956990"/>
                <a:ext cx="1720979" cy="6272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Arrow Connector 2">
                <a:extLst>
                  <a:ext uri="{FF2B5EF4-FFF2-40B4-BE49-F238E27FC236}">
                    <a16:creationId xmlns:a16="http://schemas.microsoft.com/office/drawing/2014/main" id="{2C169A65-3D7B-95D9-DCC4-AD8BE4C6A3F5}"/>
                  </a:ext>
                </a:extLst>
              </p:cNvPr>
              <p:cNvCxnSpPr>
                <a:cxnSpLocks/>
              </p:cNvCxnSpPr>
              <p:nvPr/>
            </p:nvCxnSpPr>
            <p:spPr>
              <a:xfrm>
                <a:off x="3617112" y="6191209"/>
                <a:ext cx="29135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2">
                <a:extLst>
                  <a:ext uri="{FF2B5EF4-FFF2-40B4-BE49-F238E27FC236}">
                    <a16:creationId xmlns:a16="http://schemas.microsoft.com/office/drawing/2014/main" id="{8436EBF0-B781-124D-D23B-B126116AD42E}"/>
                  </a:ext>
                </a:extLst>
              </p:cNvPr>
              <p:cNvCxnSpPr>
                <a:cxnSpLocks/>
              </p:cNvCxnSpPr>
              <p:nvPr/>
            </p:nvCxnSpPr>
            <p:spPr>
              <a:xfrm>
                <a:off x="4643672" y="6199153"/>
                <a:ext cx="57518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60" name="Rectangle 10">
              <a:extLst>
                <a:ext uri="{FF2B5EF4-FFF2-40B4-BE49-F238E27FC236}">
                  <a16:creationId xmlns:a16="http://schemas.microsoft.com/office/drawing/2014/main" id="{659EC050-5ABB-65EE-6E40-1C26C7D0016E}"/>
                </a:ext>
              </a:extLst>
            </p:cNvPr>
            <p:cNvSpPr/>
            <p:nvPr/>
          </p:nvSpPr>
          <p:spPr>
            <a:xfrm>
              <a:off x="9542573" y="6440879"/>
              <a:ext cx="531209" cy="24216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DD678721-4F84-89DC-6813-40B43D3A4009}"/>
                </a:ext>
              </a:extLst>
            </p:cNvPr>
            <p:cNvSpPr txBox="1"/>
            <p:nvPr/>
          </p:nvSpPr>
          <p:spPr>
            <a:xfrm>
              <a:off x="7811265" y="5398104"/>
              <a:ext cx="2743199" cy="646331"/>
            </a:xfrm>
            <a:prstGeom prst="rect">
              <a:avLst/>
            </a:prstGeom>
            <a:solidFill>
              <a:schemeClr val="accent4">
                <a:lumMod val="20000"/>
                <a:lumOff val="80000"/>
              </a:schemeClr>
            </a:solidFill>
          </p:spPr>
          <p:txBody>
            <a:bodyPr wrap="square">
              <a:spAutoFit/>
            </a:bodyPr>
            <a:lstStyle/>
            <a:p>
              <a:r>
                <a:rPr lang="lt-LT"/>
                <a:t>Norint grįžti į pasiūlymų langą, spaudžiama „Atgal“.</a:t>
              </a:r>
              <a:endParaRPr lang="en-US"/>
            </a:p>
          </p:txBody>
        </p:sp>
        <p:cxnSp>
          <p:nvCxnSpPr>
            <p:cNvPr id="62" name="Straight Arrow Connector 2">
              <a:extLst>
                <a:ext uri="{FF2B5EF4-FFF2-40B4-BE49-F238E27FC236}">
                  <a16:creationId xmlns:a16="http://schemas.microsoft.com/office/drawing/2014/main" id="{F8D9CB0F-BAB1-CF77-CB5D-CCF8CEDA7CF8}"/>
                </a:ext>
              </a:extLst>
            </p:cNvPr>
            <p:cNvCxnSpPr>
              <a:cxnSpLocks/>
            </p:cNvCxnSpPr>
            <p:nvPr/>
          </p:nvCxnSpPr>
          <p:spPr>
            <a:xfrm>
              <a:off x="9292198" y="6044435"/>
              <a:ext cx="371986" cy="34165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23792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735901" y="5325849"/>
            <a:ext cx="2527816" cy="1470849"/>
          </a:xfrm>
          <a:prstGeom prst="rect">
            <a:avLst/>
          </a:prstGeom>
        </p:spPr>
      </p:pic>
      <p:sp>
        <p:nvSpPr>
          <p:cNvPr id="7" name="Pavadinimas 1"/>
          <p:cNvSpPr>
            <a:spLocks noGrp="1"/>
          </p:cNvSpPr>
          <p:nvPr>
            <p:ph type="title"/>
          </p:nvPr>
        </p:nvSpPr>
        <p:spPr>
          <a:xfrm>
            <a:off x="1622583" y="343382"/>
            <a:ext cx="8946834" cy="810627"/>
          </a:xfrm>
        </p:spPr>
        <p:txBody>
          <a:bodyPr>
            <a:noAutofit/>
          </a:bodyPr>
          <a:lstStyle/>
          <a:p>
            <a:pPr algn="ctr"/>
            <a:r>
              <a:rPr lang="lt-LT" sz="3600" b="1"/>
              <a:t>Priimtų sprendimų dėl gautų prašymų paaiškinti ir pateiktų pasiūlymų paskelbimas </a:t>
            </a:r>
            <a:endParaRPr lang="en-US" sz="3600" b="1"/>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33</a:t>
            </a:fld>
            <a:endParaRPr lang="en-US"/>
          </a:p>
        </p:txBody>
      </p:sp>
      <p:sp>
        <p:nvSpPr>
          <p:cNvPr id="5" name="TextBox 4">
            <a:extLst>
              <a:ext uri="{FF2B5EF4-FFF2-40B4-BE49-F238E27FC236}">
                <a16:creationId xmlns:a16="http://schemas.microsoft.com/office/drawing/2014/main" id="{494848FC-E39E-A2C9-B3BC-E89B0773558F}"/>
              </a:ext>
            </a:extLst>
          </p:cNvPr>
          <p:cNvSpPr txBox="1"/>
          <p:nvPr/>
        </p:nvSpPr>
        <p:spPr>
          <a:xfrm>
            <a:off x="1018951" y="1269811"/>
            <a:ext cx="10309901" cy="646331"/>
          </a:xfrm>
          <a:prstGeom prst="rect">
            <a:avLst/>
          </a:prstGeom>
          <a:solidFill>
            <a:schemeClr val="accent4">
              <a:lumMod val="20000"/>
              <a:lumOff val="80000"/>
            </a:schemeClr>
          </a:solidFill>
        </p:spPr>
        <p:txBody>
          <a:bodyPr wrap="square">
            <a:spAutoFit/>
          </a:bodyPr>
          <a:lstStyle/>
          <a:p>
            <a:r>
              <a:rPr lang="lt-LT"/>
              <a:t>Priimti sprendimai dėl gautų prašymų paaiškinti ir pateiktų pasiūlymų skelbiami skiltyje „Rinkos konsultacijos dokumentai“. Pastaba. Sprendimai privalo būti paskelbti ne vėliau kaip iki pirkimo procedūrų pradžios datos.</a:t>
            </a:r>
            <a:endParaRPr lang="en-US"/>
          </a:p>
        </p:txBody>
      </p:sp>
      <p:grpSp>
        <p:nvGrpSpPr>
          <p:cNvPr id="21" name="Grupė 20">
            <a:extLst>
              <a:ext uri="{FF2B5EF4-FFF2-40B4-BE49-F238E27FC236}">
                <a16:creationId xmlns:a16="http://schemas.microsoft.com/office/drawing/2014/main" id="{D4378EA1-5DCE-D45A-4E93-D4EB6180ADF6}"/>
              </a:ext>
            </a:extLst>
          </p:cNvPr>
          <p:cNvGrpSpPr/>
          <p:nvPr/>
        </p:nvGrpSpPr>
        <p:grpSpPr>
          <a:xfrm>
            <a:off x="928712" y="1914441"/>
            <a:ext cx="10400140" cy="2185176"/>
            <a:chOff x="534162" y="1639107"/>
            <a:chExt cx="11276834" cy="2263152"/>
          </a:xfrm>
        </p:grpSpPr>
        <p:grpSp>
          <p:nvGrpSpPr>
            <p:cNvPr id="3" name="Grupė 2">
              <a:extLst>
                <a:ext uri="{FF2B5EF4-FFF2-40B4-BE49-F238E27FC236}">
                  <a16:creationId xmlns:a16="http://schemas.microsoft.com/office/drawing/2014/main" id="{1EEFEE4D-9518-846B-2C3F-E103F85E76C7}"/>
                </a:ext>
              </a:extLst>
            </p:cNvPr>
            <p:cNvGrpSpPr/>
            <p:nvPr/>
          </p:nvGrpSpPr>
          <p:grpSpPr>
            <a:xfrm>
              <a:off x="632008" y="1716069"/>
              <a:ext cx="11178988" cy="2121474"/>
              <a:chOff x="627529" y="4013062"/>
              <a:chExt cx="11178988" cy="2121474"/>
            </a:xfrm>
          </p:grpSpPr>
          <p:pic>
            <p:nvPicPr>
              <p:cNvPr id="11" name="Paveikslėlis 10">
                <a:extLst>
                  <a:ext uri="{FF2B5EF4-FFF2-40B4-BE49-F238E27FC236}">
                    <a16:creationId xmlns:a16="http://schemas.microsoft.com/office/drawing/2014/main" id="{225EEE6C-2D68-0750-5CBF-9A5CED838E23}"/>
                  </a:ext>
                </a:extLst>
              </p:cNvPr>
              <p:cNvPicPr>
                <a:picLocks noChangeAspect="1"/>
              </p:cNvPicPr>
              <p:nvPr/>
            </p:nvPicPr>
            <p:blipFill>
              <a:blip r:embed="rId4"/>
              <a:stretch>
                <a:fillRect/>
              </a:stretch>
            </p:blipFill>
            <p:spPr>
              <a:xfrm>
                <a:off x="627529" y="4013062"/>
                <a:ext cx="11178988" cy="2121474"/>
              </a:xfrm>
              <a:prstGeom prst="rect">
                <a:avLst/>
              </a:prstGeom>
            </p:spPr>
          </p:pic>
          <p:pic>
            <p:nvPicPr>
              <p:cNvPr id="20" name="Paveikslėlis 19">
                <a:extLst>
                  <a:ext uri="{FF2B5EF4-FFF2-40B4-BE49-F238E27FC236}">
                    <a16:creationId xmlns:a16="http://schemas.microsoft.com/office/drawing/2014/main" id="{0B37B97D-62B9-B842-CCC1-80B45F2177A0}"/>
                  </a:ext>
                </a:extLst>
              </p:cNvPr>
              <p:cNvPicPr>
                <a:picLocks noChangeAspect="1"/>
              </p:cNvPicPr>
              <p:nvPr/>
            </p:nvPicPr>
            <p:blipFill>
              <a:blip r:embed="rId5"/>
              <a:stretch>
                <a:fillRect/>
              </a:stretch>
            </p:blipFill>
            <p:spPr>
              <a:xfrm>
                <a:off x="1147482" y="5919501"/>
                <a:ext cx="2788024" cy="137018"/>
              </a:xfrm>
              <a:prstGeom prst="rect">
                <a:avLst/>
              </a:prstGeom>
            </p:spPr>
          </p:pic>
        </p:grpSp>
        <p:sp>
          <p:nvSpPr>
            <p:cNvPr id="6" name="Rectangle 10">
              <a:extLst>
                <a:ext uri="{FF2B5EF4-FFF2-40B4-BE49-F238E27FC236}">
                  <a16:creationId xmlns:a16="http://schemas.microsoft.com/office/drawing/2014/main" id="{5803826D-8BFA-A760-7138-34DDDFC4F46A}"/>
                </a:ext>
              </a:extLst>
            </p:cNvPr>
            <p:cNvSpPr/>
            <p:nvPr/>
          </p:nvSpPr>
          <p:spPr>
            <a:xfrm>
              <a:off x="5801191" y="1686388"/>
              <a:ext cx="985092" cy="2460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D98968FA-E2DF-7405-3A32-70D4BE208AF7}"/>
                </a:ext>
              </a:extLst>
            </p:cNvPr>
            <p:cNvSpPr/>
            <p:nvPr/>
          </p:nvSpPr>
          <p:spPr>
            <a:xfrm>
              <a:off x="1116640" y="3583617"/>
              <a:ext cx="2365658" cy="2229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10">
              <a:extLst>
                <a:ext uri="{FF2B5EF4-FFF2-40B4-BE49-F238E27FC236}">
                  <a16:creationId xmlns:a16="http://schemas.microsoft.com/office/drawing/2014/main" id="{5D72ABB7-2A5D-3EA0-F418-E5FFE520D68E}"/>
                </a:ext>
              </a:extLst>
            </p:cNvPr>
            <p:cNvSpPr/>
            <p:nvPr/>
          </p:nvSpPr>
          <p:spPr>
            <a:xfrm>
              <a:off x="5801191" y="2181337"/>
              <a:ext cx="1334715" cy="18310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3">
              <a:extLst>
                <a:ext uri="{FF2B5EF4-FFF2-40B4-BE49-F238E27FC236}">
                  <a16:creationId xmlns:a16="http://schemas.microsoft.com/office/drawing/2014/main" id="{B4751B12-79D4-0368-26F1-74CFC1E6CD84}"/>
                </a:ext>
              </a:extLst>
            </p:cNvPr>
            <p:cNvSpPr/>
            <p:nvPr/>
          </p:nvSpPr>
          <p:spPr>
            <a:xfrm>
              <a:off x="6962672" y="163910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4" name="Oval 3">
              <a:extLst>
                <a:ext uri="{FF2B5EF4-FFF2-40B4-BE49-F238E27FC236}">
                  <a16:creationId xmlns:a16="http://schemas.microsoft.com/office/drawing/2014/main" id="{5C654DB2-1966-0BC1-DB74-C414B9192ADF}"/>
                </a:ext>
              </a:extLst>
            </p:cNvPr>
            <p:cNvSpPr/>
            <p:nvPr/>
          </p:nvSpPr>
          <p:spPr>
            <a:xfrm>
              <a:off x="5257260" y="210415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5" name="Oval 3">
              <a:extLst>
                <a:ext uri="{FF2B5EF4-FFF2-40B4-BE49-F238E27FC236}">
                  <a16:creationId xmlns:a16="http://schemas.microsoft.com/office/drawing/2014/main" id="{C76CF1D1-3B05-ECEA-11B0-78D75CD78CF6}"/>
                </a:ext>
              </a:extLst>
            </p:cNvPr>
            <p:cNvSpPr/>
            <p:nvPr/>
          </p:nvSpPr>
          <p:spPr>
            <a:xfrm>
              <a:off x="534162" y="35182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grpSp>
      <p:grpSp>
        <p:nvGrpSpPr>
          <p:cNvPr id="24" name="Grupė 23">
            <a:extLst>
              <a:ext uri="{FF2B5EF4-FFF2-40B4-BE49-F238E27FC236}">
                <a16:creationId xmlns:a16="http://schemas.microsoft.com/office/drawing/2014/main" id="{CEF534B0-CBDE-A8F1-AEC6-0C1490D31A98}"/>
              </a:ext>
            </a:extLst>
          </p:cNvPr>
          <p:cNvGrpSpPr/>
          <p:nvPr/>
        </p:nvGrpSpPr>
        <p:grpSpPr>
          <a:xfrm>
            <a:off x="2347230" y="4040291"/>
            <a:ext cx="7786582" cy="2703931"/>
            <a:chOff x="785365" y="3880327"/>
            <a:chExt cx="8040619" cy="2748492"/>
          </a:xfrm>
        </p:grpSpPr>
        <p:pic>
          <p:nvPicPr>
            <p:cNvPr id="23" name="Paveikslėlis 22">
              <a:extLst>
                <a:ext uri="{FF2B5EF4-FFF2-40B4-BE49-F238E27FC236}">
                  <a16:creationId xmlns:a16="http://schemas.microsoft.com/office/drawing/2014/main" id="{C8A1FBDA-148C-169E-B1CD-435EF89AF1BA}"/>
                </a:ext>
              </a:extLst>
            </p:cNvPr>
            <p:cNvPicPr>
              <a:picLocks noChangeAspect="1"/>
            </p:cNvPicPr>
            <p:nvPr/>
          </p:nvPicPr>
          <p:blipFill>
            <a:blip r:embed="rId6"/>
            <a:stretch>
              <a:fillRect/>
            </a:stretch>
          </p:blipFill>
          <p:spPr>
            <a:xfrm>
              <a:off x="785365" y="3880327"/>
              <a:ext cx="8040619" cy="2748492"/>
            </a:xfrm>
            <a:prstGeom prst="rect">
              <a:avLst/>
            </a:prstGeom>
          </p:spPr>
        </p:pic>
        <p:sp>
          <p:nvSpPr>
            <p:cNvPr id="16" name="Rectangle 10">
              <a:extLst>
                <a:ext uri="{FF2B5EF4-FFF2-40B4-BE49-F238E27FC236}">
                  <a16:creationId xmlns:a16="http://schemas.microsoft.com/office/drawing/2014/main" id="{396FAFE3-C11A-A2E1-F42F-C57B417D80DC}"/>
                </a:ext>
              </a:extLst>
            </p:cNvPr>
            <p:cNvSpPr/>
            <p:nvPr/>
          </p:nvSpPr>
          <p:spPr>
            <a:xfrm>
              <a:off x="7736541" y="4688540"/>
              <a:ext cx="1021977" cy="16136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3">
              <a:extLst>
                <a:ext uri="{FF2B5EF4-FFF2-40B4-BE49-F238E27FC236}">
                  <a16:creationId xmlns:a16="http://schemas.microsoft.com/office/drawing/2014/main" id="{334360E5-EC67-DDF1-7FBB-9DC17B3ACF69}"/>
                </a:ext>
              </a:extLst>
            </p:cNvPr>
            <p:cNvSpPr/>
            <p:nvPr/>
          </p:nvSpPr>
          <p:spPr>
            <a:xfrm>
              <a:off x="7089368" y="46106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grpSp>
    </p:spTree>
    <p:extLst>
      <p:ext uri="{BB962C8B-B14F-4D97-AF65-F5344CB8AC3E}">
        <p14:creationId xmlns:p14="http://schemas.microsoft.com/office/powerpoint/2010/main" val="4176034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622583" y="343382"/>
            <a:ext cx="8946834" cy="810627"/>
          </a:xfrm>
        </p:spPr>
        <p:txBody>
          <a:bodyPr>
            <a:noAutofit/>
          </a:bodyPr>
          <a:lstStyle/>
          <a:p>
            <a:pPr algn="ctr"/>
            <a:r>
              <a:rPr lang="lt-LT" sz="3600" b="1"/>
              <a:t>Priimtų sprendimų dėl gautų prašymų paaiškinti ir pateiktų pasiūlymų paskelbimas </a:t>
            </a:r>
            <a:endParaRPr lang="en-US" sz="3600" b="1"/>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34</a:t>
            </a:fld>
            <a:endParaRPr lang="en-US"/>
          </a:p>
        </p:txBody>
      </p:sp>
      <p:pic>
        <p:nvPicPr>
          <p:cNvPr id="29" name="Paveikslėlis 28">
            <a:extLst>
              <a:ext uri="{FF2B5EF4-FFF2-40B4-BE49-F238E27FC236}">
                <a16:creationId xmlns:a16="http://schemas.microsoft.com/office/drawing/2014/main" id="{08E21A64-EEDC-16A6-AE8F-DDD90B9EC600}"/>
              </a:ext>
            </a:extLst>
          </p:cNvPr>
          <p:cNvPicPr>
            <a:picLocks noChangeAspect="1"/>
          </p:cNvPicPr>
          <p:nvPr/>
        </p:nvPicPr>
        <p:blipFill>
          <a:blip r:embed="rId4"/>
          <a:stretch>
            <a:fillRect/>
          </a:stretch>
        </p:blipFill>
        <p:spPr>
          <a:xfrm>
            <a:off x="1048870" y="1469459"/>
            <a:ext cx="10461812" cy="3390609"/>
          </a:xfrm>
          <a:prstGeom prst="rect">
            <a:avLst/>
          </a:prstGeom>
        </p:spPr>
      </p:pic>
      <p:sp>
        <p:nvSpPr>
          <p:cNvPr id="31" name="TextBox 30">
            <a:extLst>
              <a:ext uri="{FF2B5EF4-FFF2-40B4-BE49-F238E27FC236}">
                <a16:creationId xmlns:a16="http://schemas.microsoft.com/office/drawing/2014/main" id="{80E78FD2-AEB2-3772-C979-AB6372BE5248}"/>
              </a:ext>
            </a:extLst>
          </p:cNvPr>
          <p:cNvSpPr txBox="1"/>
          <p:nvPr/>
        </p:nvSpPr>
        <p:spPr>
          <a:xfrm>
            <a:off x="1048870" y="5052637"/>
            <a:ext cx="8408895" cy="369332"/>
          </a:xfrm>
          <a:prstGeom prst="rect">
            <a:avLst/>
          </a:prstGeom>
          <a:solidFill>
            <a:schemeClr val="accent4">
              <a:lumMod val="20000"/>
              <a:lumOff val="80000"/>
            </a:schemeClr>
          </a:solidFill>
        </p:spPr>
        <p:txBody>
          <a:bodyPr wrap="square">
            <a:spAutoFit/>
          </a:bodyPr>
          <a:lstStyle/>
          <a:p>
            <a:r>
              <a:rPr lang="lt-LT" dirty="0"/>
              <a:t>Kaip skiltyje „Rinkos konsultacijų dokumentai“ talpinami dokumentai žr. 12-16 skaidrėse.</a:t>
            </a:r>
            <a:endParaRPr lang="en-US" dirty="0"/>
          </a:p>
        </p:txBody>
      </p:sp>
    </p:spTree>
    <p:extLst>
      <p:ext uri="{BB962C8B-B14F-4D97-AF65-F5344CB8AC3E}">
        <p14:creationId xmlns:p14="http://schemas.microsoft.com/office/powerpoint/2010/main" val="2380803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622583" y="343382"/>
            <a:ext cx="8946834" cy="810627"/>
          </a:xfrm>
        </p:spPr>
        <p:txBody>
          <a:bodyPr>
            <a:noAutofit/>
          </a:bodyPr>
          <a:lstStyle/>
          <a:p>
            <a:pPr algn="ctr"/>
            <a:r>
              <a:rPr lang="lt-LT" sz="3600" b="1"/>
              <a:t>Priimtų sprendimų dėl gautų prašymų paaiškinti ir pateiktų pasiūlymų paskelbimas </a:t>
            </a:r>
            <a:endParaRPr lang="en-US" sz="3600" b="1"/>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35</a:t>
            </a:fld>
            <a:endParaRPr lang="en-US"/>
          </a:p>
        </p:txBody>
      </p:sp>
      <p:pic>
        <p:nvPicPr>
          <p:cNvPr id="29" name="Paveikslėlis 28">
            <a:extLst>
              <a:ext uri="{FF2B5EF4-FFF2-40B4-BE49-F238E27FC236}">
                <a16:creationId xmlns:a16="http://schemas.microsoft.com/office/drawing/2014/main" id="{08E21A64-EEDC-16A6-AE8F-DDD90B9EC600}"/>
              </a:ext>
            </a:extLst>
          </p:cNvPr>
          <p:cNvPicPr>
            <a:picLocks noChangeAspect="1"/>
          </p:cNvPicPr>
          <p:nvPr/>
        </p:nvPicPr>
        <p:blipFill>
          <a:blip r:embed="rId4"/>
          <a:stretch>
            <a:fillRect/>
          </a:stretch>
        </p:blipFill>
        <p:spPr>
          <a:xfrm>
            <a:off x="1048870" y="1469459"/>
            <a:ext cx="10461812" cy="3390609"/>
          </a:xfrm>
          <a:prstGeom prst="rect">
            <a:avLst/>
          </a:prstGeom>
        </p:spPr>
      </p:pic>
      <p:sp>
        <p:nvSpPr>
          <p:cNvPr id="31" name="TextBox 30">
            <a:extLst>
              <a:ext uri="{FF2B5EF4-FFF2-40B4-BE49-F238E27FC236}">
                <a16:creationId xmlns:a16="http://schemas.microsoft.com/office/drawing/2014/main" id="{80E78FD2-AEB2-3772-C979-AB6372BE5248}"/>
              </a:ext>
            </a:extLst>
          </p:cNvPr>
          <p:cNvSpPr txBox="1"/>
          <p:nvPr/>
        </p:nvSpPr>
        <p:spPr>
          <a:xfrm>
            <a:off x="1048870" y="5052637"/>
            <a:ext cx="8408895" cy="369332"/>
          </a:xfrm>
          <a:prstGeom prst="rect">
            <a:avLst/>
          </a:prstGeom>
          <a:solidFill>
            <a:schemeClr val="accent4">
              <a:lumMod val="20000"/>
              <a:lumOff val="80000"/>
            </a:schemeClr>
          </a:solidFill>
        </p:spPr>
        <p:txBody>
          <a:bodyPr wrap="square">
            <a:spAutoFit/>
          </a:bodyPr>
          <a:lstStyle/>
          <a:p>
            <a:r>
              <a:rPr lang="lt-LT" dirty="0"/>
              <a:t>Kaip skiltyje „Rinkos konsultacijų dokumentai“ talpinami dokumentai žr. 12-16 skaidrėse.</a:t>
            </a:r>
            <a:endParaRPr lang="en-US" dirty="0"/>
          </a:p>
        </p:txBody>
      </p:sp>
    </p:spTree>
    <p:extLst>
      <p:ext uri="{BB962C8B-B14F-4D97-AF65-F5344CB8AC3E}">
        <p14:creationId xmlns:p14="http://schemas.microsoft.com/office/powerpoint/2010/main" val="3108762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622583" y="343382"/>
            <a:ext cx="8946834" cy="810627"/>
          </a:xfrm>
        </p:spPr>
        <p:txBody>
          <a:bodyPr>
            <a:noAutofit/>
          </a:bodyPr>
          <a:lstStyle/>
          <a:p>
            <a:pPr algn="ctr"/>
            <a:r>
              <a:rPr lang="lt-LT" sz="3600" b="1"/>
              <a:t>Procedūrų užbaigimas</a:t>
            </a:r>
            <a:endParaRPr lang="en-US" sz="3600" b="1"/>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36</a:t>
            </a:fld>
            <a:endParaRPr lang="en-US"/>
          </a:p>
        </p:txBody>
      </p:sp>
      <p:sp>
        <p:nvSpPr>
          <p:cNvPr id="4" name="TextBox 3">
            <a:extLst>
              <a:ext uri="{FF2B5EF4-FFF2-40B4-BE49-F238E27FC236}">
                <a16:creationId xmlns:a16="http://schemas.microsoft.com/office/drawing/2014/main" id="{AF2129E6-A91B-A0ED-F4BB-1BB6C5D55E38}"/>
              </a:ext>
            </a:extLst>
          </p:cNvPr>
          <p:cNvSpPr txBox="1"/>
          <p:nvPr/>
        </p:nvSpPr>
        <p:spPr>
          <a:xfrm>
            <a:off x="785647" y="1081357"/>
            <a:ext cx="10700611" cy="923330"/>
          </a:xfrm>
          <a:prstGeom prst="rect">
            <a:avLst/>
          </a:prstGeom>
          <a:solidFill>
            <a:schemeClr val="accent4">
              <a:lumMod val="20000"/>
              <a:lumOff val="80000"/>
            </a:schemeClr>
          </a:solidFill>
        </p:spPr>
        <p:txBody>
          <a:bodyPr wrap="square">
            <a:spAutoFit/>
          </a:bodyPr>
          <a:lstStyle/>
          <a:p>
            <a:r>
              <a:rPr lang="lt-LT"/>
              <a:t>Skiltyje „Rinkos konsultacijos dokumentai“ paskelbus priimtus sprendimus dėl gautų prašymų paaiškinti ir pateiktų pasiūlymų, CVP IS Užduočių sąraše pasirenkama užduotis „Atlikti Rinkos konsultaciją“ (1) ir užbaigiamos rinkos konsultacijos / techninių specifikacijų projekto paskelbimo procedūros (2).</a:t>
            </a:r>
            <a:endParaRPr lang="en-US"/>
          </a:p>
        </p:txBody>
      </p:sp>
      <p:grpSp>
        <p:nvGrpSpPr>
          <p:cNvPr id="13" name="Grupė 12">
            <a:extLst>
              <a:ext uri="{FF2B5EF4-FFF2-40B4-BE49-F238E27FC236}">
                <a16:creationId xmlns:a16="http://schemas.microsoft.com/office/drawing/2014/main" id="{48534844-3116-1BA7-E0E9-7EC2E276F622}"/>
              </a:ext>
            </a:extLst>
          </p:cNvPr>
          <p:cNvGrpSpPr/>
          <p:nvPr/>
        </p:nvGrpSpPr>
        <p:grpSpPr>
          <a:xfrm>
            <a:off x="763852" y="2117803"/>
            <a:ext cx="10744200" cy="1902382"/>
            <a:chOff x="785647" y="2031944"/>
            <a:chExt cx="10744200" cy="1902382"/>
          </a:xfrm>
        </p:grpSpPr>
        <p:grpSp>
          <p:nvGrpSpPr>
            <p:cNvPr id="5" name="Grupė 4">
              <a:extLst>
                <a:ext uri="{FF2B5EF4-FFF2-40B4-BE49-F238E27FC236}">
                  <a16:creationId xmlns:a16="http://schemas.microsoft.com/office/drawing/2014/main" id="{949A97CB-7DFF-74A9-45C5-D36C7922BCAA}"/>
                </a:ext>
              </a:extLst>
            </p:cNvPr>
            <p:cNvGrpSpPr/>
            <p:nvPr/>
          </p:nvGrpSpPr>
          <p:grpSpPr>
            <a:xfrm>
              <a:off x="785647" y="2031944"/>
              <a:ext cx="10744200" cy="1902382"/>
              <a:chOff x="114300" y="170195"/>
              <a:chExt cx="12192000" cy="2329143"/>
            </a:xfrm>
          </p:grpSpPr>
          <p:pic>
            <p:nvPicPr>
              <p:cNvPr id="6" name="Paveikslėlis 5">
                <a:extLst>
                  <a:ext uri="{FF2B5EF4-FFF2-40B4-BE49-F238E27FC236}">
                    <a16:creationId xmlns:a16="http://schemas.microsoft.com/office/drawing/2014/main" id="{5448D6F4-FD7B-0BA8-8B09-9E66760C5F04}"/>
                  </a:ext>
                </a:extLst>
              </p:cNvPr>
              <p:cNvPicPr>
                <a:picLocks noChangeAspect="1"/>
              </p:cNvPicPr>
              <p:nvPr/>
            </p:nvPicPr>
            <p:blipFill>
              <a:blip r:embed="rId4"/>
              <a:srcRect b="16661"/>
              <a:stretch/>
            </p:blipFill>
            <p:spPr>
              <a:xfrm>
                <a:off x="114300" y="170195"/>
                <a:ext cx="12192000" cy="2329143"/>
              </a:xfrm>
              <a:prstGeom prst="rect">
                <a:avLst/>
              </a:prstGeom>
            </p:spPr>
          </p:pic>
          <p:pic>
            <p:nvPicPr>
              <p:cNvPr id="8" name="Paveikslėlis 7">
                <a:extLst>
                  <a:ext uri="{FF2B5EF4-FFF2-40B4-BE49-F238E27FC236}">
                    <a16:creationId xmlns:a16="http://schemas.microsoft.com/office/drawing/2014/main" id="{16C302BA-E19C-0978-8D37-407828EA2082}"/>
                  </a:ext>
                </a:extLst>
              </p:cNvPr>
              <p:cNvPicPr>
                <a:picLocks noChangeAspect="1"/>
              </p:cNvPicPr>
              <p:nvPr/>
            </p:nvPicPr>
            <p:blipFill>
              <a:blip r:embed="rId4"/>
              <a:srcRect t="81655"/>
              <a:stretch/>
            </p:blipFill>
            <p:spPr>
              <a:xfrm>
                <a:off x="114300" y="1986646"/>
                <a:ext cx="12192000" cy="512692"/>
              </a:xfrm>
              <a:prstGeom prst="rect">
                <a:avLst/>
              </a:prstGeom>
            </p:spPr>
          </p:pic>
        </p:grpSp>
        <p:sp>
          <p:nvSpPr>
            <p:cNvPr id="9" name="Rectangle 10">
              <a:extLst>
                <a:ext uri="{FF2B5EF4-FFF2-40B4-BE49-F238E27FC236}">
                  <a16:creationId xmlns:a16="http://schemas.microsoft.com/office/drawing/2014/main" id="{ED474AFE-F544-DD0B-E869-50A057E39D15}"/>
                </a:ext>
              </a:extLst>
            </p:cNvPr>
            <p:cNvSpPr/>
            <p:nvPr/>
          </p:nvSpPr>
          <p:spPr>
            <a:xfrm>
              <a:off x="3381375" y="3686175"/>
              <a:ext cx="1181100" cy="2481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upė 16">
            <a:extLst>
              <a:ext uri="{FF2B5EF4-FFF2-40B4-BE49-F238E27FC236}">
                <a16:creationId xmlns:a16="http://schemas.microsoft.com/office/drawing/2014/main" id="{FD8E1D45-7E08-B0D1-5C31-C39C16E2A2CE}"/>
              </a:ext>
            </a:extLst>
          </p:cNvPr>
          <p:cNvGrpSpPr/>
          <p:nvPr/>
        </p:nvGrpSpPr>
        <p:grpSpPr>
          <a:xfrm>
            <a:off x="745694" y="4121376"/>
            <a:ext cx="10700611" cy="1751420"/>
            <a:chOff x="785647" y="4315750"/>
            <a:chExt cx="10700611" cy="1751420"/>
          </a:xfrm>
        </p:grpSpPr>
        <p:pic>
          <p:nvPicPr>
            <p:cNvPr id="12" name="Paveikslėlis 11">
              <a:extLst>
                <a:ext uri="{FF2B5EF4-FFF2-40B4-BE49-F238E27FC236}">
                  <a16:creationId xmlns:a16="http://schemas.microsoft.com/office/drawing/2014/main" id="{8135BA15-56F0-FC86-54B1-131C2B15ADCF}"/>
                </a:ext>
              </a:extLst>
            </p:cNvPr>
            <p:cNvPicPr>
              <a:picLocks noChangeAspect="1"/>
            </p:cNvPicPr>
            <p:nvPr/>
          </p:nvPicPr>
          <p:blipFill>
            <a:blip r:embed="rId5"/>
            <a:stretch>
              <a:fillRect/>
            </a:stretch>
          </p:blipFill>
          <p:spPr>
            <a:xfrm>
              <a:off x="785647" y="4315750"/>
              <a:ext cx="10700611" cy="1751420"/>
            </a:xfrm>
            <a:prstGeom prst="rect">
              <a:avLst/>
            </a:prstGeom>
          </p:spPr>
        </p:pic>
        <p:sp>
          <p:nvSpPr>
            <p:cNvPr id="14" name="Rectangle 10">
              <a:extLst>
                <a:ext uri="{FF2B5EF4-FFF2-40B4-BE49-F238E27FC236}">
                  <a16:creationId xmlns:a16="http://schemas.microsoft.com/office/drawing/2014/main" id="{37BAFD47-C3F4-6685-31CF-312DE3E3E4DC}"/>
                </a:ext>
              </a:extLst>
            </p:cNvPr>
            <p:cNvSpPr/>
            <p:nvPr/>
          </p:nvSpPr>
          <p:spPr>
            <a:xfrm>
              <a:off x="9982200" y="5212323"/>
              <a:ext cx="1371600" cy="2481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3">
              <a:extLst>
                <a:ext uri="{FF2B5EF4-FFF2-40B4-BE49-F238E27FC236}">
                  <a16:creationId xmlns:a16="http://schemas.microsoft.com/office/drawing/2014/main" id="{3D5B9F80-65A7-60AE-203A-F362AC6FE337}"/>
                </a:ext>
              </a:extLst>
            </p:cNvPr>
            <p:cNvSpPr/>
            <p:nvPr/>
          </p:nvSpPr>
          <p:spPr>
            <a:xfrm>
              <a:off x="10481137" y="5517374"/>
              <a:ext cx="446955" cy="370816"/>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grpSp>
      <p:grpSp>
        <p:nvGrpSpPr>
          <p:cNvPr id="24" name="Grupė 23">
            <a:extLst>
              <a:ext uri="{FF2B5EF4-FFF2-40B4-BE49-F238E27FC236}">
                <a16:creationId xmlns:a16="http://schemas.microsoft.com/office/drawing/2014/main" id="{FC7D5CCB-D0F2-47BD-034F-23808253AF81}"/>
              </a:ext>
            </a:extLst>
          </p:cNvPr>
          <p:cNvGrpSpPr/>
          <p:nvPr/>
        </p:nvGrpSpPr>
        <p:grpSpPr>
          <a:xfrm>
            <a:off x="1058928" y="5486107"/>
            <a:ext cx="9382256" cy="1146959"/>
            <a:chOff x="1404872" y="5501976"/>
            <a:chExt cx="9382256" cy="1146959"/>
          </a:xfrm>
        </p:grpSpPr>
        <p:pic>
          <p:nvPicPr>
            <p:cNvPr id="19" name="Paveikslėlis 18">
              <a:extLst>
                <a:ext uri="{FF2B5EF4-FFF2-40B4-BE49-F238E27FC236}">
                  <a16:creationId xmlns:a16="http://schemas.microsoft.com/office/drawing/2014/main" id="{00B2E1BF-D049-DF33-ED0C-3A2505B506B8}"/>
                </a:ext>
              </a:extLst>
            </p:cNvPr>
            <p:cNvPicPr>
              <a:picLocks noChangeAspect="1"/>
            </p:cNvPicPr>
            <p:nvPr/>
          </p:nvPicPr>
          <p:blipFill>
            <a:blip r:embed="rId6"/>
            <a:srcRect l="-1" t="11866" r="78282" b="56960"/>
            <a:stretch/>
          </p:blipFill>
          <p:spPr>
            <a:xfrm>
              <a:off x="1404872" y="5501976"/>
              <a:ext cx="3095677" cy="1146959"/>
            </a:xfrm>
            <a:prstGeom prst="rect">
              <a:avLst/>
            </a:prstGeom>
          </p:spPr>
        </p:pic>
        <p:sp>
          <p:nvSpPr>
            <p:cNvPr id="20" name="TextBox 19">
              <a:extLst>
                <a:ext uri="{FF2B5EF4-FFF2-40B4-BE49-F238E27FC236}">
                  <a16:creationId xmlns:a16="http://schemas.microsoft.com/office/drawing/2014/main" id="{30254186-570D-96F7-8E6F-74B2FA54AAF0}"/>
                </a:ext>
              </a:extLst>
            </p:cNvPr>
            <p:cNvSpPr txBox="1"/>
            <p:nvPr/>
          </p:nvSpPr>
          <p:spPr>
            <a:xfrm>
              <a:off x="5380488" y="5973988"/>
              <a:ext cx="5406640" cy="646331"/>
            </a:xfrm>
            <a:prstGeom prst="rect">
              <a:avLst/>
            </a:prstGeom>
            <a:solidFill>
              <a:schemeClr val="accent4">
                <a:lumMod val="20000"/>
                <a:lumOff val="80000"/>
              </a:schemeClr>
            </a:solidFill>
          </p:spPr>
          <p:txBody>
            <a:bodyPr wrap="square" rtlCol="0">
              <a:spAutoFit/>
            </a:bodyPr>
            <a:lstStyle/>
            <a:p>
              <a:r>
                <a:rPr lang="lt-LT"/>
                <a:t>Pranešimas, kad rinkos konsultacijos / techninių specifikacijų projekto paskelbimo procedūros užbaigtos.                    </a:t>
              </a:r>
              <a:endParaRPr lang="en-US"/>
            </a:p>
          </p:txBody>
        </p:sp>
        <p:cxnSp>
          <p:nvCxnSpPr>
            <p:cNvPr id="21" name="Straight Arrow Connector 2">
              <a:extLst>
                <a:ext uri="{FF2B5EF4-FFF2-40B4-BE49-F238E27FC236}">
                  <a16:creationId xmlns:a16="http://schemas.microsoft.com/office/drawing/2014/main" id="{3C0B45A3-156F-6A8A-8EB9-8E132B2D48F5}"/>
                </a:ext>
              </a:extLst>
            </p:cNvPr>
            <p:cNvCxnSpPr>
              <a:cxnSpLocks/>
              <a:stCxn id="20" idx="1"/>
            </p:cNvCxnSpPr>
            <p:nvPr/>
          </p:nvCxnSpPr>
          <p:spPr>
            <a:xfrm flipH="1" flipV="1">
              <a:off x="4500549" y="6181725"/>
              <a:ext cx="879939" cy="1154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5" name="Oval 3">
            <a:extLst>
              <a:ext uri="{FF2B5EF4-FFF2-40B4-BE49-F238E27FC236}">
                <a16:creationId xmlns:a16="http://schemas.microsoft.com/office/drawing/2014/main" id="{B0BC2BAA-2848-6307-044E-331E21FA3D4B}"/>
              </a:ext>
            </a:extLst>
          </p:cNvPr>
          <p:cNvSpPr/>
          <p:nvPr/>
        </p:nvSpPr>
        <p:spPr>
          <a:xfrm>
            <a:off x="4697990" y="3707899"/>
            <a:ext cx="446955" cy="370816"/>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Tree>
    <p:extLst>
      <p:ext uri="{BB962C8B-B14F-4D97-AF65-F5344CB8AC3E}">
        <p14:creationId xmlns:p14="http://schemas.microsoft.com/office/powerpoint/2010/main" val="2056939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617733" y="505298"/>
            <a:ext cx="8946834" cy="810627"/>
          </a:xfrm>
        </p:spPr>
        <p:txBody>
          <a:bodyPr>
            <a:noAutofit/>
          </a:bodyPr>
          <a:lstStyle/>
          <a:p>
            <a:pPr algn="ctr"/>
            <a:r>
              <a:rPr lang="lt-LT" sz="3600" b="1"/>
              <a:t>Procedūrų užbaigimas</a:t>
            </a:r>
            <a:endParaRPr lang="en-US" sz="3600" b="1"/>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37</a:t>
            </a:fld>
            <a:endParaRPr lang="en-US"/>
          </a:p>
        </p:txBody>
      </p:sp>
      <p:grpSp>
        <p:nvGrpSpPr>
          <p:cNvPr id="12" name="Grupė 11">
            <a:extLst>
              <a:ext uri="{FF2B5EF4-FFF2-40B4-BE49-F238E27FC236}">
                <a16:creationId xmlns:a16="http://schemas.microsoft.com/office/drawing/2014/main" id="{F3137A36-0C0A-9FAE-162A-83672DE4DE00}"/>
              </a:ext>
            </a:extLst>
          </p:cNvPr>
          <p:cNvGrpSpPr/>
          <p:nvPr/>
        </p:nvGrpSpPr>
        <p:grpSpPr>
          <a:xfrm>
            <a:off x="653189" y="2302660"/>
            <a:ext cx="11000776" cy="2540000"/>
            <a:chOff x="815286" y="1275071"/>
            <a:chExt cx="11000776" cy="2540000"/>
          </a:xfrm>
        </p:grpSpPr>
        <p:grpSp>
          <p:nvGrpSpPr>
            <p:cNvPr id="11" name="Grupė 10">
              <a:extLst>
                <a:ext uri="{FF2B5EF4-FFF2-40B4-BE49-F238E27FC236}">
                  <a16:creationId xmlns:a16="http://schemas.microsoft.com/office/drawing/2014/main" id="{355A54CB-C781-1D29-319B-94425E437796}"/>
                </a:ext>
              </a:extLst>
            </p:cNvPr>
            <p:cNvGrpSpPr/>
            <p:nvPr/>
          </p:nvGrpSpPr>
          <p:grpSpPr>
            <a:xfrm>
              <a:off x="815286" y="1275071"/>
              <a:ext cx="11000776" cy="2540000"/>
              <a:chOff x="0" y="1775416"/>
              <a:chExt cx="12192000" cy="2844209"/>
            </a:xfrm>
          </p:grpSpPr>
          <p:pic>
            <p:nvPicPr>
              <p:cNvPr id="4" name="Paveikslėlis 3">
                <a:extLst>
                  <a:ext uri="{FF2B5EF4-FFF2-40B4-BE49-F238E27FC236}">
                    <a16:creationId xmlns:a16="http://schemas.microsoft.com/office/drawing/2014/main" id="{6615B6B4-E4F4-BE72-B96D-18322C639F8C}"/>
                  </a:ext>
                </a:extLst>
              </p:cNvPr>
              <p:cNvPicPr>
                <a:picLocks noChangeAspect="1"/>
              </p:cNvPicPr>
              <p:nvPr/>
            </p:nvPicPr>
            <p:blipFill>
              <a:blip r:embed="rId4"/>
              <a:srcRect b="13999"/>
              <a:stretch/>
            </p:blipFill>
            <p:spPr>
              <a:xfrm>
                <a:off x="0" y="1775416"/>
                <a:ext cx="12192000" cy="2844209"/>
              </a:xfrm>
              <a:prstGeom prst="rect">
                <a:avLst/>
              </a:prstGeom>
            </p:spPr>
          </p:pic>
          <p:pic>
            <p:nvPicPr>
              <p:cNvPr id="8" name="Paveikslėlis 7">
                <a:extLst>
                  <a:ext uri="{FF2B5EF4-FFF2-40B4-BE49-F238E27FC236}">
                    <a16:creationId xmlns:a16="http://schemas.microsoft.com/office/drawing/2014/main" id="{C0490F6F-3874-2E7E-7D45-70B163708E1B}"/>
                  </a:ext>
                </a:extLst>
              </p:cNvPr>
              <p:cNvPicPr>
                <a:picLocks noChangeAspect="1"/>
              </p:cNvPicPr>
              <p:nvPr/>
            </p:nvPicPr>
            <p:blipFill>
              <a:blip r:embed="rId5"/>
              <a:stretch>
                <a:fillRect/>
              </a:stretch>
            </p:blipFill>
            <p:spPr>
              <a:xfrm>
                <a:off x="514350" y="4339442"/>
                <a:ext cx="5581650" cy="159112"/>
              </a:xfrm>
              <a:prstGeom prst="rect">
                <a:avLst/>
              </a:prstGeom>
            </p:spPr>
          </p:pic>
        </p:grpSp>
        <p:pic>
          <p:nvPicPr>
            <p:cNvPr id="5" name="Paveikslėlis 4">
              <a:extLst>
                <a:ext uri="{FF2B5EF4-FFF2-40B4-BE49-F238E27FC236}">
                  <a16:creationId xmlns:a16="http://schemas.microsoft.com/office/drawing/2014/main" id="{5D9B19A1-9928-7C8A-1E4E-4F3BF322BF4E}"/>
                </a:ext>
              </a:extLst>
            </p:cNvPr>
            <p:cNvPicPr>
              <a:picLocks noChangeAspect="1"/>
            </p:cNvPicPr>
            <p:nvPr/>
          </p:nvPicPr>
          <p:blipFill>
            <a:blip r:embed="rId6"/>
            <a:stretch>
              <a:fillRect/>
            </a:stretch>
          </p:blipFill>
          <p:spPr>
            <a:xfrm>
              <a:off x="1279381" y="2937867"/>
              <a:ext cx="5197619" cy="167107"/>
            </a:xfrm>
            <a:prstGeom prst="rect">
              <a:avLst/>
            </a:prstGeom>
          </p:spPr>
        </p:pic>
      </p:grpSp>
      <p:sp>
        <p:nvSpPr>
          <p:cNvPr id="13" name="TextBox 12">
            <a:extLst>
              <a:ext uri="{FF2B5EF4-FFF2-40B4-BE49-F238E27FC236}">
                <a16:creationId xmlns:a16="http://schemas.microsoft.com/office/drawing/2014/main" id="{199B782D-500E-B5E8-EB27-05097E238A4C}"/>
              </a:ext>
            </a:extLst>
          </p:cNvPr>
          <p:cNvSpPr txBox="1"/>
          <p:nvPr/>
        </p:nvSpPr>
        <p:spPr>
          <a:xfrm>
            <a:off x="653189" y="1428612"/>
            <a:ext cx="10943199" cy="646331"/>
          </a:xfrm>
          <a:prstGeom prst="rect">
            <a:avLst/>
          </a:prstGeom>
          <a:solidFill>
            <a:schemeClr val="accent4">
              <a:lumMod val="20000"/>
              <a:lumOff val="80000"/>
            </a:schemeClr>
          </a:solidFill>
        </p:spPr>
        <p:txBody>
          <a:bodyPr wrap="square">
            <a:spAutoFit/>
          </a:bodyPr>
          <a:lstStyle/>
          <a:p>
            <a:r>
              <a:rPr lang="lt-LT"/>
              <a:t>Visus paskelbtus kvietimus suteikti rinkos konsultaciją / techninių specifikacijų projektus galima rasti skiltyje „Mano rinkos konsultacijų sąrašas (1).</a:t>
            </a:r>
            <a:endParaRPr lang="en-US"/>
          </a:p>
        </p:txBody>
      </p:sp>
      <p:sp>
        <p:nvSpPr>
          <p:cNvPr id="14" name="Rectangle 10">
            <a:extLst>
              <a:ext uri="{FF2B5EF4-FFF2-40B4-BE49-F238E27FC236}">
                <a16:creationId xmlns:a16="http://schemas.microsoft.com/office/drawing/2014/main" id="{4482A2A6-529F-AFE0-4397-D7F0D84EE701}"/>
              </a:ext>
            </a:extLst>
          </p:cNvPr>
          <p:cNvSpPr/>
          <p:nvPr/>
        </p:nvSpPr>
        <p:spPr>
          <a:xfrm>
            <a:off x="5724353" y="2746556"/>
            <a:ext cx="1314622" cy="2481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5AC906-FBF6-DD30-F50B-015AB7D62B6D}"/>
              </a:ext>
            </a:extLst>
          </p:cNvPr>
          <p:cNvSpPr/>
          <p:nvPr/>
        </p:nvSpPr>
        <p:spPr>
          <a:xfrm>
            <a:off x="6457950" y="2286674"/>
            <a:ext cx="257175" cy="2481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3">
            <a:extLst>
              <a:ext uri="{FF2B5EF4-FFF2-40B4-BE49-F238E27FC236}">
                <a16:creationId xmlns:a16="http://schemas.microsoft.com/office/drawing/2014/main" id="{007B9566-26AE-53FF-E57B-0231A60B40A7}"/>
              </a:ext>
            </a:extLst>
          </p:cNvPr>
          <p:cNvSpPr/>
          <p:nvPr/>
        </p:nvSpPr>
        <p:spPr>
          <a:xfrm>
            <a:off x="5166666" y="2695809"/>
            <a:ext cx="446955" cy="370816"/>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7" name="Rectangle 10">
            <a:extLst>
              <a:ext uri="{FF2B5EF4-FFF2-40B4-BE49-F238E27FC236}">
                <a16:creationId xmlns:a16="http://schemas.microsoft.com/office/drawing/2014/main" id="{BBC7DB3A-B2D8-83B0-3E1D-16A86A8EF500}"/>
              </a:ext>
            </a:extLst>
          </p:cNvPr>
          <p:cNvSpPr/>
          <p:nvPr/>
        </p:nvSpPr>
        <p:spPr>
          <a:xfrm>
            <a:off x="828502" y="4539416"/>
            <a:ext cx="10525297" cy="2481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7DB66741-5D0D-977D-8A79-0A38670F6B1A}"/>
              </a:ext>
            </a:extLst>
          </p:cNvPr>
          <p:cNvSpPr txBox="1"/>
          <p:nvPr/>
        </p:nvSpPr>
        <p:spPr>
          <a:xfrm>
            <a:off x="4481371" y="5194420"/>
            <a:ext cx="3344412" cy="369332"/>
          </a:xfrm>
          <a:prstGeom prst="rect">
            <a:avLst/>
          </a:prstGeom>
          <a:solidFill>
            <a:schemeClr val="accent4">
              <a:lumMod val="20000"/>
              <a:lumOff val="80000"/>
            </a:schemeClr>
          </a:solidFill>
        </p:spPr>
        <p:txBody>
          <a:bodyPr wrap="square" rtlCol="0">
            <a:spAutoFit/>
          </a:bodyPr>
          <a:lstStyle/>
          <a:p>
            <a:r>
              <a:rPr lang="lt-LT"/>
              <a:t>Atlikta rinkos konsultacija.                    </a:t>
            </a:r>
            <a:endParaRPr lang="en-US"/>
          </a:p>
        </p:txBody>
      </p:sp>
      <p:cxnSp>
        <p:nvCxnSpPr>
          <p:cNvPr id="19" name="Straight Arrow Connector 2">
            <a:extLst>
              <a:ext uri="{FF2B5EF4-FFF2-40B4-BE49-F238E27FC236}">
                <a16:creationId xmlns:a16="http://schemas.microsoft.com/office/drawing/2014/main" id="{7DC6EB39-F3EB-1878-DCAC-E9A591E6164A}"/>
              </a:ext>
            </a:extLst>
          </p:cNvPr>
          <p:cNvCxnSpPr>
            <a:cxnSpLocks/>
            <a:stCxn id="18" idx="1"/>
          </p:cNvCxnSpPr>
          <p:nvPr/>
        </p:nvCxnSpPr>
        <p:spPr>
          <a:xfrm flipH="1" flipV="1">
            <a:off x="3384223" y="4840596"/>
            <a:ext cx="1097148" cy="5384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2516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38</a:t>
            </a:fld>
            <a:endParaRPr lang="en-US"/>
          </a:p>
        </p:txBody>
      </p:sp>
      <p:sp>
        <p:nvSpPr>
          <p:cNvPr id="4" name="Pavadinimas 3">
            <a:extLst>
              <a:ext uri="{FF2B5EF4-FFF2-40B4-BE49-F238E27FC236}">
                <a16:creationId xmlns:a16="http://schemas.microsoft.com/office/drawing/2014/main" id="{3B4DA3CD-3E0E-E52D-8203-54BFC45EAD32}"/>
              </a:ext>
            </a:extLst>
          </p:cNvPr>
          <p:cNvSpPr>
            <a:spLocks noGrp="1"/>
          </p:cNvSpPr>
          <p:nvPr>
            <p:ph type="title"/>
          </p:nvPr>
        </p:nvSpPr>
        <p:spPr>
          <a:xfrm>
            <a:off x="838200" y="2103437"/>
            <a:ext cx="10515600" cy="1325563"/>
          </a:xfrm>
        </p:spPr>
        <p:txBody>
          <a:bodyPr>
            <a:normAutofit fontScale="90000"/>
          </a:bodyPr>
          <a:lstStyle/>
          <a:p>
            <a:r>
              <a:rPr lang="lt-LT" sz="4400">
                <a:latin typeface="+mj-lt"/>
              </a:rPr>
              <a:t>Dėl papildomai iškilusių klausimų galite kreiptis</a:t>
            </a:r>
            <a:br>
              <a:rPr lang="lt-LT" sz="4400">
                <a:latin typeface="+mj-lt"/>
              </a:rPr>
            </a:br>
            <a:r>
              <a:rPr lang="lt-LT" sz="4400">
                <a:latin typeface="+mj-lt"/>
              </a:rPr>
              <a:t>tel.</a:t>
            </a:r>
            <a:r>
              <a:rPr lang="lt-LT" sz="4400"/>
              <a:t> </a:t>
            </a:r>
            <a:r>
              <a:rPr lang="en-GB" sz="4400" b="1">
                <a:solidFill>
                  <a:schemeClr val="accent1">
                    <a:lumMod val="75000"/>
                  </a:schemeClr>
                </a:solidFill>
                <a:latin typeface="+mj-lt"/>
              </a:rPr>
              <a:t>+370</a:t>
            </a:r>
            <a:r>
              <a:rPr lang="lt-LT" sz="4400" b="1">
                <a:solidFill>
                  <a:schemeClr val="accent1">
                    <a:lumMod val="75000"/>
                  </a:schemeClr>
                </a:solidFill>
                <a:latin typeface="+mj-lt"/>
              </a:rPr>
              <a:t> 5 219 7000 </a:t>
            </a:r>
            <a:r>
              <a:rPr lang="lt-LT" sz="4400">
                <a:latin typeface="+mj-lt"/>
              </a:rPr>
              <a:t>arba el. paštu </a:t>
            </a:r>
            <a:r>
              <a:rPr lang="lt-LT" sz="4400" b="1">
                <a:solidFill>
                  <a:schemeClr val="accent1">
                    <a:lumMod val="75000"/>
                  </a:schemeClr>
                </a:solidFill>
                <a:latin typeface="+mj-lt"/>
              </a:rPr>
              <a:t>pagalba@vpt.lt</a:t>
            </a:r>
            <a:endParaRPr lang="en-US"/>
          </a:p>
        </p:txBody>
      </p:sp>
    </p:spTree>
    <p:extLst>
      <p:ext uri="{BB962C8B-B14F-4D97-AF65-F5344CB8AC3E}">
        <p14:creationId xmlns:p14="http://schemas.microsoft.com/office/powerpoint/2010/main" val="399576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13116642-D06B-A6E4-4537-8CB364A1EEE0}"/>
              </a:ext>
            </a:extLst>
          </p:cNvPr>
          <p:cNvPicPr>
            <a:picLocks noChangeAspect="1"/>
          </p:cNvPicPr>
          <p:nvPr/>
        </p:nvPicPr>
        <p:blipFill>
          <a:blip r:embed="rId2"/>
          <a:stretch>
            <a:fillRect/>
          </a:stretch>
        </p:blipFill>
        <p:spPr>
          <a:xfrm>
            <a:off x="3639671" y="1351212"/>
            <a:ext cx="5891564" cy="5042111"/>
          </a:xfrm>
          <a:prstGeom prst="rect">
            <a:avLst/>
          </a:prstGeom>
        </p:spPr>
      </p:pic>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362635" y="92575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Įveskite </a:t>
            </a:r>
            <a:r>
              <a:rPr kumimoji="0" lang="lt-LT" sz="1800" b="0" i="0" u="none" strike="noStrike" kern="1200" cap="none" spc="0" normalizeH="0" baseline="0">
                <a:ln>
                  <a:noFill/>
                </a:ln>
                <a:solidFill>
                  <a:prstClr val="black"/>
                </a:solidFill>
                <a:effectLst/>
                <a:uLnTx/>
                <a:uFillTx/>
                <a:latin typeface="Calibri"/>
                <a:ea typeface="+mn-ea"/>
                <a:cs typeface="+mn-cs"/>
              </a:rPr>
              <a:t>naudotojo vardą (1), slaptažodį </a:t>
            </a:r>
            <a:r>
              <a:rPr kumimoji="0" lang="en-US" sz="1800" b="0" i="0" u="none" strike="noStrike" kern="1200" cap="none" spc="0" normalizeH="0" baseline="0" noProof="0">
                <a:ln>
                  <a:noFill/>
                </a:ln>
                <a:solidFill>
                  <a:prstClr val="black"/>
                </a:solidFill>
                <a:effectLst/>
                <a:uLnTx/>
                <a:uFillTx/>
                <a:latin typeface="Calibri"/>
                <a:ea typeface="+mn-ea"/>
                <a:cs typeface="+mn-cs"/>
              </a:rPr>
              <a:t>(2)</a:t>
            </a: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12" name="Stačiakampis 6">
            <a:extLst>
              <a:ext uri="{FF2B5EF4-FFF2-40B4-BE49-F238E27FC236}">
                <a16:creationId xmlns:a16="http://schemas.microsoft.com/office/drawing/2014/main" id="{F2CC2CAF-EB9B-D56C-98AB-2603EC0DFBD2}"/>
              </a:ext>
            </a:extLst>
          </p:cNvPr>
          <p:cNvSpPr/>
          <p:nvPr/>
        </p:nvSpPr>
        <p:spPr>
          <a:xfrm>
            <a:off x="4966447" y="4746712"/>
            <a:ext cx="3164003" cy="3452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8D0189AC-6921-1BBC-8E14-37B830ECD3B1}"/>
              </a:ext>
            </a:extLst>
          </p:cNvPr>
          <p:cNvSpPr/>
          <p:nvPr/>
        </p:nvSpPr>
        <p:spPr>
          <a:xfrm>
            <a:off x="4237258" y="34290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9" name="Oval 4">
            <a:extLst>
              <a:ext uri="{FF2B5EF4-FFF2-40B4-BE49-F238E27FC236}">
                <a16:creationId xmlns:a16="http://schemas.microsoft.com/office/drawing/2014/main" id="{938A6F36-5963-2728-EAA9-657723F593B1}"/>
              </a:ext>
            </a:extLst>
          </p:cNvPr>
          <p:cNvSpPr/>
          <p:nvPr/>
        </p:nvSpPr>
        <p:spPr>
          <a:xfrm>
            <a:off x="4237258" y="40192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 name="Slide Number Placeholder 2">
            <a:extLst>
              <a:ext uri="{FF2B5EF4-FFF2-40B4-BE49-F238E27FC236}">
                <a16:creationId xmlns:a16="http://schemas.microsoft.com/office/drawing/2014/main" id="{2F3C07D3-6A47-0F5B-7D1E-A0C828DF32C7}"/>
              </a:ext>
            </a:extLst>
          </p:cNvPr>
          <p:cNvSpPr>
            <a:spLocks noGrp="1"/>
          </p:cNvSpPr>
          <p:nvPr>
            <p:ph type="sldNum" sz="quarter" idx="12"/>
          </p:nvPr>
        </p:nvSpPr>
        <p:spPr/>
        <p:txBody>
          <a:bodyPr/>
          <a:lstStyle/>
          <a:p>
            <a:fld id="{49EC5416-78B8-4F37-B286-A40543F63F6D}" type="slidenum">
              <a:rPr lang="en-US" smtClean="0"/>
              <a:pPr/>
              <a:t>4</a:t>
            </a:fld>
            <a:endParaRPr lang="en-US"/>
          </a:p>
        </p:txBody>
      </p:sp>
    </p:spTree>
    <p:extLst>
      <p:ext uri="{BB962C8B-B14F-4D97-AF65-F5344CB8AC3E}">
        <p14:creationId xmlns:p14="http://schemas.microsoft.com/office/powerpoint/2010/main" val="2207453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611511" y="549626"/>
            <a:ext cx="8968978" cy="810627"/>
          </a:xfrm>
        </p:spPr>
        <p:txBody>
          <a:bodyPr>
            <a:noAutofit/>
          </a:bodyPr>
          <a:lstStyle/>
          <a:p>
            <a:pPr algn="ctr"/>
            <a:r>
              <a:rPr lang="lt-LT" sz="3600" b="1"/>
              <a:t>Kvietimo suteikti rinkos konsultaciją / techninių specifikacijų projekto paskelbimas</a:t>
            </a:r>
            <a:endParaRPr lang="en-US" sz="3600" b="1"/>
          </a:p>
        </p:txBody>
      </p:sp>
      <p:grpSp>
        <p:nvGrpSpPr>
          <p:cNvPr id="8" name="Grupė 7">
            <a:extLst>
              <a:ext uri="{FF2B5EF4-FFF2-40B4-BE49-F238E27FC236}">
                <a16:creationId xmlns:a16="http://schemas.microsoft.com/office/drawing/2014/main" id="{8842B141-7C79-D588-0E03-FFD9DB8ED868}"/>
              </a:ext>
            </a:extLst>
          </p:cNvPr>
          <p:cNvGrpSpPr/>
          <p:nvPr/>
        </p:nvGrpSpPr>
        <p:grpSpPr>
          <a:xfrm>
            <a:off x="1097194" y="2448240"/>
            <a:ext cx="9997612" cy="2161706"/>
            <a:chOff x="751071" y="2117299"/>
            <a:chExt cx="10551459" cy="2225439"/>
          </a:xfrm>
        </p:grpSpPr>
        <p:pic>
          <p:nvPicPr>
            <p:cNvPr id="6" name="Paveikslėlis 5">
              <a:extLst>
                <a:ext uri="{FF2B5EF4-FFF2-40B4-BE49-F238E27FC236}">
                  <a16:creationId xmlns:a16="http://schemas.microsoft.com/office/drawing/2014/main" id="{0E2A984E-A4EB-1B53-0A55-F21EB5670007}"/>
                </a:ext>
              </a:extLst>
            </p:cNvPr>
            <p:cNvPicPr>
              <a:picLocks noChangeAspect="1"/>
            </p:cNvPicPr>
            <p:nvPr/>
          </p:nvPicPr>
          <p:blipFill>
            <a:blip r:embed="rId3"/>
            <a:stretch>
              <a:fillRect/>
            </a:stretch>
          </p:blipFill>
          <p:spPr>
            <a:xfrm>
              <a:off x="751071" y="2117299"/>
              <a:ext cx="10551459" cy="2225439"/>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6369428" y="2117299"/>
              <a:ext cx="165844" cy="186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4AF05D8B-DDAA-B905-6360-45FE404AB416}"/>
                </a:ext>
              </a:extLst>
            </p:cNvPr>
            <p:cNvSpPr/>
            <p:nvPr/>
          </p:nvSpPr>
          <p:spPr>
            <a:xfrm>
              <a:off x="5567083" y="2350736"/>
              <a:ext cx="1344706"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2293B548-66D1-F67B-568E-33BC25CB9F1C}"/>
              </a:ext>
            </a:extLst>
          </p:cNvPr>
          <p:cNvSpPr txBox="1"/>
          <p:nvPr/>
        </p:nvSpPr>
        <p:spPr>
          <a:xfrm>
            <a:off x="1097194" y="1671035"/>
            <a:ext cx="9997612" cy="646331"/>
          </a:xfrm>
          <a:prstGeom prst="rect">
            <a:avLst/>
          </a:prstGeom>
          <a:solidFill>
            <a:schemeClr val="accent4">
              <a:lumMod val="20000"/>
              <a:lumOff val="80000"/>
            </a:schemeClr>
          </a:solidFill>
        </p:spPr>
        <p:txBody>
          <a:bodyPr wrap="square" rtlCol="0">
            <a:spAutoFit/>
          </a:bodyPr>
          <a:lstStyle/>
          <a:p>
            <a:r>
              <a:rPr lang="lt-LT"/>
              <a:t>Norint paskelbti kvietimą suteikti rinkos konsultaciją arba techninių specifikacijų projektą, reikia pasirinkti „Sukurti naują rinkos konsultaciją“.</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a:t>
            </a:fld>
            <a:endParaRPr lang="en-US"/>
          </a:p>
        </p:txBody>
      </p:sp>
    </p:spTree>
    <p:extLst>
      <p:ext uri="{BB962C8B-B14F-4D97-AF65-F5344CB8AC3E}">
        <p14:creationId xmlns:p14="http://schemas.microsoft.com/office/powerpoint/2010/main" val="2518839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764125" y="277659"/>
            <a:ext cx="8663750" cy="810627"/>
          </a:xfrm>
        </p:spPr>
        <p:txBody>
          <a:bodyPr>
            <a:noAutofit/>
          </a:bodyPr>
          <a:lstStyle/>
          <a:p>
            <a:pPr algn="ctr"/>
            <a:r>
              <a:rPr lang="lt-LT" sz="3600" b="1"/>
              <a:t>Kvietimo suteikti rinkos konsultaciją / techninių specifikacijų projekto paskelbimas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6</a:t>
            </a:fld>
            <a:endParaRPr lang="en-US"/>
          </a:p>
        </p:txBody>
      </p:sp>
      <p:sp>
        <p:nvSpPr>
          <p:cNvPr id="20" name="TextBox 19">
            <a:extLst>
              <a:ext uri="{FF2B5EF4-FFF2-40B4-BE49-F238E27FC236}">
                <a16:creationId xmlns:a16="http://schemas.microsoft.com/office/drawing/2014/main" id="{D11C4823-CC34-C3B8-C8E9-70E35AB7920C}"/>
              </a:ext>
            </a:extLst>
          </p:cNvPr>
          <p:cNvSpPr txBox="1"/>
          <p:nvPr/>
        </p:nvSpPr>
        <p:spPr>
          <a:xfrm>
            <a:off x="1719896" y="4542057"/>
            <a:ext cx="9457531" cy="1477328"/>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a:buFont typeface="Arial" panose="020B0604020202020204" pitchFamily="34" charset="0"/>
              <a:buChar char="•"/>
            </a:pPr>
            <a:r>
              <a:rPr lang="lt-LT" dirty="0"/>
              <a:t>Lauke „Pavadinimas“ nurodoma kas bus vykdoma: rinkos konsultacija ar skelbiamas techninių specifikacijų projektas, </a:t>
            </a:r>
            <a:r>
              <a:rPr lang="lt" dirty="0"/>
              <a:t>pvz., „</a:t>
            </a:r>
            <a:r>
              <a:rPr lang="lt-LT" dirty="0"/>
              <a:t>Rinkos konsultacija dėl kompiuterinės technikos pirkimo</a:t>
            </a:r>
            <a:r>
              <a:rPr lang="lt" dirty="0"/>
              <a:t>“ arba „Techninių specifikacijų projektas dėl </a:t>
            </a:r>
            <a:r>
              <a:rPr lang="lt-LT" dirty="0"/>
              <a:t>kompiuterinės technikos pirkimo“.</a:t>
            </a:r>
            <a:endParaRPr lang="lt-LT" dirty="0">
              <a:cs typeface="Calibri"/>
            </a:endParaRPr>
          </a:p>
          <a:p>
            <a:pPr marL="285750" indent="-285750">
              <a:buFont typeface="Arial" panose="020B0604020202020204" pitchFamily="34" charset="0"/>
              <a:buChar char="•"/>
            </a:pPr>
            <a:r>
              <a:rPr lang="lt-LT" dirty="0"/>
              <a:t>Užpildomas pirkimo aprašymo laukas.</a:t>
            </a:r>
          </a:p>
          <a:p>
            <a:pPr marL="285750" indent="-285750">
              <a:buFont typeface="Arial" panose="020B0604020202020204" pitchFamily="34" charset="0"/>
              <a:buChar char="•"/>
            </a:pPr>
            <a:r>
              <a:rPr lang="lt-LT" dirty="0"/>
              <a:t>Pasirenkamas pirkimo objekto tipas: paslaugos, darbai ar prekės.</a:t>
            </a:r>
            <a:endParaRPr lang="en-US" dirty="0"/>
          </a:p>
        </p:txBody>
      </p:sp>
      <p:grpSp>
        <p:nvGrpSpPr>
          <p:cNvPr id="23" name="Grupė 22">
            <a:extLst>
              <a:ext uri="{FF2B5EF4-FFF2-40B4-BE49-F238E27FC236}">
                <a16:creationId xmlns:a16="http://schemas.microsoft.com/office/drawing/2014/main" id="{8C11EABC-1C56-9B34-F365-BC6CEF357DE1}"/>
              </a:ext>
            </a:extLst>
          </p:cNvPr>
          <p:cNvGrpSpPr/>
          <p:nvPr/>
        </p:nvGrpSpPr>
        <p:grpSpPr>
          <a:xfrm>
            <a:off x="1014571" y="1212165"/>
            <a:ext cx="10162857" cy="3370408"/>
            <a:chOff x="703883" y="1022392"/>
            <a:chExt cx="10816889" cy="3624672"/>
          </a:xfrm>
        </p:grpSpPr>
        <p:pic>
          <p:nvPicPr>
            <p:cNvPr id="19" name="Paveikslėlis 18">
              <a:extLst>
                <a:ext uri="{FF2B5EF4-FFF2-40B4-BE49-F238E27FC236}">
                  <a16:creationId xmlns:a16="http://schemas.microsoft.com/office/drawing/2014/main" id="{4BC1C0EE-0D74-32C3-04CB-1A9B84722725}"/>
                </a:ext>
              </a:extLst>
            </p:cNvPr>
            <p:cNvPicPr>
              <a:picLocks noChangeAspect="1"/>
            </p:cNvPicPr>
            <p:nvPr/>
          </p:nvPicPr>
          <p:blipFill>
            <a:blip r:embed="rId3"/>
            <a:stretch>
              <a:fillRect/>
            </a:stretch>
          </p:blipFill>
          <p:spPr>
            <a:xfrm>
              <a:off x="1454600" y="1022392"/>
              <a:ext cx="10066172" cy="3624672"/>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1676400" y="1937854"/>
              <a:ext cx="9677400" cy="2372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4AF05D8B-DDAA-B905-6360-45FE404AB416}"/>
                </a:ext>
              </a:extLst>
            </p:cNvPr>
            <p:cNvSpPr/>
            <p:nvPr/>
          </p:nvSpPr>
          <p:spPr>
            <a:xfrm>
              <a:off x="1648986" y="2709855"/>
              <a:ext cx="9704814" cy="5293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1">
              <a:extLst>
                <a:ext uri="{FF2B5EF4-FFF2-40B4-BE49-F238E27FC236}">
                  <a16:creationId xmlns:a16="http://schemas.microsoft.com/office/drawing/2014/main" id="{6CF6CB6C-DB49-2894-38B6-AD22137FB88D}"/>
                </a:ext>
              </a:extLst>
            </p:cNvPr>
            <p:cNvSpPr/>
            <p:nvPr/>
          </p:nvSpPr>
          <p:spPr>
            <a:xfrm>
              <a:off x="709190" y="188105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E4666D90-3DDF-B33C-62BE-5146FDC1B02B}"/>
                </a:ext>
              </a:extLst>
            </p:cNvPr>
            <p:cNvSpPr/>
            <p:nvPr/>
          </p:nvSpPr>
          <p:spPr>
            <a:xfrm>
              <a:off x="703883" y="259471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1">
              <a:extLst>
                <a:ext uri="{FF2B5EF4-FFF2-40B4-BE49-F238E27FC236}">
                  <a16:creationId xmlns:a16="http://schemas.microsoft.com/office/drawing/2014/main" id="{45444047-7F02-A0B1-4F11-F679C1074A2F}"/>
                </a:ext>
              </a:extLst>
            </p:cNvPr>
            <p:cNvSpPr/>
            <p:nvPr/>
          </p:nvSpPr>
          <p:spPr>
            <a:xfrm>
              <a:off x="703883" y="339649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tačiakampis 6">
              <a:extLst>
                <a:ext uri="{FF2B5EF4-FFF2-40B4-BE49-F238E27FC236}">
                  <a16:creationId xmlns:a16="http://schemas.microsoft.com/office/drawing/2014/main" id="{2E8A0DC8-080A-EBFF-0F81-08B5A1127D45}"/>
                </a:ext>
              </a:extLst>
            </p:cNvPr>
            <p:cNvSpPr/>
            <p:nvPr/>
          </p:nvSpPr>
          <p:spPr>
            <a:xfrm>
              <a:off x="1681520" y="3862564"/>
              <a:ext cx="9672280" cy="7174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čiakampis 6">
              <a:extLst>
                <a:ext uri="{FF2B5EF4-FFF2-40B4-BE49-F238E27FC236}">
                  <a16:creationId xmlns:a16="http://schemas.microsoft.com/office/drawing/2014/main" id="{A5091C66-EF7F-95CB-DD89-463153E5DC46}"/>
                </a:ext>
              </a:extLst>
            </p:cNvPr>
            <p:cNvSpPr/>
            <p:nvPr/>
          </p:nvSpPr>
          <p:spPr>
            <a:xfrm>
              <a:off x="11187956" y="3544774"/>
              <a:ext cx="165844" cy="186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upė 4">
            <a:extLst>
              <a:ext uri="{FF2B5EF4-FFF2-40B4-BE49-F238E27FC236}">
                <a16:creationId xmlns:a16="http://schemas.microsoft.com/office/drawing/2014/main" id="{639F5037-E1E1-7303-9176-FC1EAA594D08}"/>
              </a:ext>
            </a:extLst>
          </p:cNvPr>
          <p:cNvGrpSpPr/>
          <p:nvPr/>
        </p:nvGrpSpPr>
        <p:grpSpPr>
          <a:xfrm>
            <a:off x="1482017" y="6089360"/>
            <a:ext cx="7823348" cy="675647"/>
            <a:chOff x="1482017" y="6089360"/>
            <a:chExt cx="7823348" cy="675647"/>
          </a:xfrm>
        </p:grpSpPr>
        <p:grpSp>
          <p:nvGrpSpPr>
            <p:cNvPr id="13" name="Grupė 12">
              <a:extLst>
                <a:ext uri="{FF2B5EF4-FFF2-40B4-BE49-F238E27FC236}">
                  <a16:creationId xmlns:a16="http://schemas.microsoft.com/office/drawing/2014/main" id="{EED1AB76-479A-2A79-6A1B-B3470F9DCCD8}"/>
                </a:ext>
              </a:extLst>
            </p:cNvPr>
            <p:cNvGrpSpPr/>
            <p:nvPr/>
          </p:nvGrpSpPr>
          <p:grpSpPr>
            <a:xfrm>
              <a:off x="1482017" y="6089360"/>
              <a:ext cx="6239438" cy="369332"/>
              <a:chOff x="1426364" y="5202485"/>
              <a:chExt cx="6239438" cy="369332"/>
            </a:xfrm>
          </p:grpSpPr>
          <p:sp>
            <p:nvSpPr>
              <p:cNvPr id="2" name="TextBox 1">
                <a:extLst>
                  <a:ext uri="{FF2B5EF4-FFF2-40B4-BE49-F238E27FC236}">
                    <a16:creationId xmlns:a16="http://schemas.microsoft.com/office/drawing/2014/main" id="{2293B548-66D1-F67B-568E-33BC25CB9F1C}"/>
                  </a:ext>
                </a:extLst>
              </p:cNvPr>
              <p:cNvSpPr txBox="1"/>
              <p:nvPr/>
            </p:nvSpPr>
            <p:spPr>
              <a:xfrm>
                <a:off x="1426364" y="5202485"/>
                <a:ext cx="6239438" cy="369332"/>
              </a:xfrm>
              <a:prstGeom prst="rect">
                <a:avLst/>
              </a:prstGeom>
              <a:noFill/>
            </p:spPr>
            <p:txBody>
              <a:bodyPr wrap="square" rtlCol="0">
                <a:spAutoFit/>
              </a:bodyPr>
              <a:lstStyle/>
              <a:p>
                <a:r>
                  <a:rPr lang="lt-LT"/>
                  <a:t>Privalomi laukai </a:t>
                </a:r>
              </a:p>
            </p:txBody>
          </p:sp>
          <p:sp>
            <p:nvSpPr>
              <p:cNvPr id="12" name="Arrow: Right 11">
                <a:extLst>
                  <a:ext uri="{FF2B5EF4-FFF2-40B4-BE49-F238E27FC236}">
                    <a16:creationId xmlns:a16="http://schemas.microsoft.com/office/drawing/2014/main" id="{1A8586C6-AEFC-95A4-6475-8A3E687E955B}"/>
                  </a:ext>
                </a:extLst>
              </p:cNvPr>
              <p:cNvSpPr/>
              <p:nvPr/>
            </p:nvSpPr>
            <p:spPr>
              <a:xfrm>
                <a:off x="3235275" y="529451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TextBox 24">
              <a:extLst>
                <a:ext uri="{FF2B5EF4-FFF2-40B4-BE49-F238E27FC236}">
                  <a16:creationId xmlns:a16="http://schemas.microsoft.com/office/drawing/2014/main" id="{346E77B4-323F-A6A9-DBD3-E220A6F4EE92}"/>
                </a:ext>
              </a:extLst>
            </p:cNvPr>
            <p:cNvSpPr txBox="1"/>
            <p:nvPr/>
          </p:nvSpPr>
          <p:spPr>
            <a:xfrm>
              <a:off x="1482017" y="6395675"/>
              <a:ext cx="7823348" cy="369332"/>
            </a:xfrm>
            <a:prstGeom prst="rect">
              <a:avLst/>
            </a:prstGeom>
            <a:noFill/>
          </p:spPr>
          <p:txBody>
            <a:bodyPr wrap="square">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grpSp>
    </p:spTree>
    <p:extLst>
      <p:ext uri="{BB962C8B-B14F-4D97-AF65-F5344CB8AC3E}">
        <p14:creationId xmlns:p14="http://schemas.microsoft.com/office/powerpoint/2010/main" val="3313778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596314" y="332779"/>
            <a:ext cx="8999372" cy="810627"/>
          </a:xfrm>
        </p:spPr>
        <p:txBody>
          <a:bodyPr>
            <a:noAutofit/>
          </a:bodyPr>
          <a:lstStyle/>
          <a:p>
            <a:pPr algn="ctr"/>
            <a:r>
              <a:rPr lang="lt-LT" sz="3600" b="1"/>
              <a:t>Kvietimo suteikti rinkos konsultaciją / techninių specifikacijų projekto paskelbimas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7</a:t>
            </a:fld>
            <a:endParaRPr lang="en-US"/>
          </a:p>
        </p:txBody>
      </p:sp>
      <p:sp>
        <p:nvSpPr>
          <p:cNvPr id="17" name="Arrow: Right 17">
            <a:extLst>
              <a:ext uri="{FF2B5EF4-FFF2-40B4-BE49-F238E27FC236}">
                <a16:creationId xmlns:a16="http://schemas.microsoft.com/office/drawing/2014/main" id="{F8AE934E-6A5F-C4D0-5721-F543E97799D5}"/>
              </a:ext>
            </a:extLst>
          </p:cNvPr>
          <p:cNvSpPr/>
          <p:nvPr/>
        </p:nvSpPr>
        <p:spPr>
          <a:xfrm>
            <a:off x="351691" y="1928174"/>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07AF2462-A695-9611-11B7-9C73EDE3DEF7}"/>
              </a:ext>
            </a:extLst>
          </p:cNvPr>
          <p:cNvSpPr/>
          <p:nvPr/>
        </p:nvSpPr>
        <p:spPr>
          <a:xfrm>
            <a:off x="349278" y="2665567"/>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upė 36">
            <a:extLst>
              <a:ext uri="{FF2B5EF4-FFF2-40B4-BE49-F238E27FC236}">
                <a16:creationId xmlns:a16="http://schemas.microsoft.com/office/drawing/2014/main" id="{2CBA65E0-DA18-36ED-64A8-6F8077D4734D}"/>
              </a:ext>
            </a:extLst>
          </p:cNvPr>
          <p:cNvGrpSpPr/>
          <p:nvPr/>
        </p:nvGrpSpPr>
        <p:grpSpPr>
          <a:xfrm>
            <a:off x="1033007" y="5991516"/>
            <a:ext cx="6239438" cy="641510"/>
            <a:chOff x="838200" y="6095485"/>
            <a:chExt cx="6239438" cy="641510"/>
          </a:xfrm>
        </p:grpSpPr>
        <p:sp>
          <p:nvSpPr>
            <p:cNvPr id="2" name="TextBox 1">
              <a:extLst>
                <a:ext uri="{FF2B5EF4-FFF2-40B4-BE49-F238E27FC236}">
                  <a16:creationId xmlns:a16="http://schemas.microsoft.com/office/drawing/2014/main" id="{2293B548-66D1-F67B-568E-33BC25CB9F1C}"/>
                </a:ext>
              </a:extLst>
            </p:cNvPr>
            <p:cNvSpPr txBox="1"/>
            <p:nvPr/>
          </p:nvSpPr>
          <p:spPr>
            <a:xfrm>
              <a:off x="838200" y="6095485"/>
              <a:ext cx="6239438" cy="369332"/>
            </a:xfrm>
            <a:prstGeom prst="rect">
              <a:avLst/>
            </a:prstGeom>
            <a:noFill/>
          </p:spPr>
          <p:txBody>
            <a:bodyPr wrap="square" rtlCol="0">
              <a:spAutoFit/>
            </a:bodyPr>
            <a:lstStyle/>
            <a:p>
              <a:r>
                <a:rPr lang="lt-LT"/>
                <a:t>Neprivalomi laukai </a:t>
              </a:r>
              <a:endParaRPr lang="en-US"/>
            </a:p>
          </p:txBody>
        </p:sp>
        <p:sp>
          <p:nvSpPr>
            <p:cNvPr id="5" name="Arrow: Right 17">
              <a:extLst>
                <a:ext uri="{FF2B5EF4-FFF2-40B4-BE49-F238E27FC236}">
                  <a16:creationId xmlns:a16="http://schemas.microsoft.com/office/drawing/2014/main" id="{A9532067-137F-151D-D9DB-5BF3E4BC0A98}"/>
                </a:ext>
              </a:extLst>
            </p:cNvPr>
            <p:cNvSpPr/>
            <p:nvPr/>
          </p:nvSpPr>
          <p:spPr>
            <a:xfrm>
              <a:off x="2818561" y="6193059"/>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63115B22-5A6D-CEC9-B986-B0B369B1E85E}"/>
                </a:ext>
              </a:extLst>
            </p:cNvPr>
            <p:cNvSpPr txBox="1"/>
            <p:nvPr/>
          </p:nvSpPr>
          <p:spPr>
            <a:xfrm>
              <a:off x="838200" y="6367663"/>
              <a:ext cx="6239438" cy="369332"/>
            </a:xfrm>
            <a:prstGeom prst="rect">
              <a:avLst/>
            </a:prstGeom>
            <a:noFill/>
          </p:spPr>
          <p:txBody>
            <a:bodyPr wrap="square" rtlCol="0">
              <a:spAutoFit/>
            </a:bodyPr>
            <a:lstStyle/>
            <a:p>
              <a:r>
                <a:rPr lang="lt-LT"/>
                <a:t>Privalomi laukai </a:t>
              </a:r>
            </a:p>
          </p:txBody>
        </p:sp>
        <p:sp>
          <p:nvSpPr>
            <p:cNvPr id="26" name="Arrow: Right 11">
              <a:extLst>
                <a:ext uri="{FF2B5EF4-FFF2-40B4-BE49-F238E27FC236}">
                  <a16:creationId xmlns:a16="http://schemas.microsoft.com/office/drawing/2014/main" id="{175CF03F-A14A-6A35-5A04-49F3BC580E6C}"/>
                </a:ext>
              </a:extLst>
            </p:cNvPr>
            <p:cNvSpPr/>
            <p:nvPr/>
          </p:nvSpPr>
          <p:spPr>
            <a:xfrm>
              <a:off x="2818561" y="646268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9" name="Paveikslėlis 28">
            <a:extLst>
              <a:ext uri="{FF2B5EF4-FFF2-40B4-BE49-F238E27FC236}">
                <a16:creationId xmlns:a16="http://schemas.microsoft.com/office/drawing/2014/main" id="{6AA72061-7A91-B911-09A2-80FFF1A34C4C}"/>
              </a:ext>
            </a:extLst>
          </p:cNvPr>
          <p:cNvPicPr>
            <a:picLocks noChangeAspect="1"/>
          </p:cNvPicPr>
          <p:nvPr/>
        </p:nvPicPr>
        <p:blipFill>
          <a:blip r:embed="rId3"/>
          <a:srcRect t="-1" b="683"/>
          <a:stretch/>
        </p:blipFill>
        <p:spPr>
          <a:xfrm>
            <a:off x="1033007" y="1192193"/>
            <a:ext cx="10874188" cy="2368611"/>
          </a:xfrm>
          <a:prstGeom prst="rect">
            <a:avLst/>
          </a:prstGeom>
        </p:spPr>
      </p:pic>
      <p:sp>
        <p:nvSpPr>
          <p:cNvPr id="30" name="Arrow: Right 11">
            <a:extLst>
              <a:ext uri="{FF2B5EF4-FFF2-40B4-BE49-F238E27FC236}">
                <a16:creationId xmlns:a16="http://schemas.microsoft.com/office/drawing/2014/main" id="{7CACB769-E140-0F00-E074-DCA25E5304FA}"/>
              </a:ext>
            </a:extLst>
          </p:cNvPr>
          <p:cNvSpPr/>
          <p:nvPr/>
        </p:nvSpPr>
        <p:spPr>
          <a:xfrm>
            <a:off x="351691" y="313317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843A0CBF-2258-1E8D-DAA8-75308211B715}"/>
              </a:ext>
            </a:extLst>
          </p:cNvPr>
          <p:cNvSpPr txBox="1"/>
          <p:nvPr/>
        </p:nvSpPr>
        <p:spPr>
          <a:xfrm>
            <a:off x="1033007" y="3520865"/>
            <a:ext cx="10874188" cy="2585323"/>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a:buFont typeface="Arial" panose="020B0604020202020204" pitchFamily="34" charset="0"/>
              <a:buChar char="•"/>
            </a:pPr>
            <a:r>
              <a:rPr lang="lt-LT" dirty="0"/>
              <a:t>Lauke „BVPŽ kodai“ pasirenkamas (-i) pirkimo objektui taikomas (-i) BVPŽ kodas (-ai). Kaip pasirinkti BVPŽ kodus žr. 8-9 skaidrėse. </a:t>
            </a:r>
            <a:endParaRPr lang="lt-LT" dirty="0">
              <a:solidFill>
                <a:srgbClr val="FF0000"/>
              </a:solidFill>
              <a:highlight>
                <a:srgbClr val="FFFF00"/>
              </a:highlight>
              <a:ea typeface="Calibri"/>
              <a:cs typeface="Calibri"/>
            </a:endParaRPr>
          </a:p>
          <a:p>
            <a:pPr marL="285750" indent="-285750">
              <a:buFont typeface="Arial" panose="020B0604020202020204" pitchFamily="34" charset="0"/>
              <a:buChar char="•"/>
            </a:pPr>
            <a:r>
              <a:rPr lang="lt-LT" dirty="0"/>
              <a:t>Pastaba. Laukas „Numatoma vertė (EUR)“ </a:t>
            </a:r>
            <a:r>
              <a:rPr lang="lt-LT" sz="1800" dirty="0"/>
              <a:t>pildomas, jei pirkimo vykdytojas nusprendžia rinkos konsultacijos ar techninių specifikacijų projekto paskelbimo metu </a:t>
            </a:r>
            <a:r>
              <a:rPr lang="lt-LT" dirty="0"/>
              <a:t>išviešinti tiekėjams planuojamą </a:t>
            </a:r>
            <a:r>
              <a:rPr lang="lt-LT" sz="1800" dirty="0"/>
              <a:t>pirkimui skirtų lėšų </a:t>
            </a:r>
            <a:r>
              <a:rPr lang="lt-LT" sz="1800" b="0" i="0" dirty="0">
                <a:effectLst/>
              </a:rPr>
              <a:t>dydį</a:t>
            </a:r>
            <a:r>
              <a:rPr lang="lt-LT" sz="1800" dirty="0"/>
              <a:t>. Tokiu atveju vertė nurodoma be PVM.</a:t>
            </a:r>
            <a:endParaRPr lang="lt-LT" dirty="0"/>
          </a:p>
          <a:p>
            <a:pPr marL="285750" indent="-285750">
              <a:buFont typeface="Arial" panose="020B0604020202020204" pitchFamily="34" charset="0"/>
              <a:buChar char="•"/>
            </a:pPr>
            <a:r>
              <a:rPr lang="lt-LT" dirty="0"/>
              <a:t>Lauke „Pasiūlymų pateikimo terminas“ nurodomas terminas (data ir laikas), iki kurio tiekėjai gali pateikti pirkimo vykdytojui savo prašymus paaiškinti ir pasiūlymus dėl paskelbtos rinkos konsultacijos ar techninių specifikacijų projekto. </a:t>
            </a:r>
            <a:r>
              <a:rPr lang="lt-LT" dirty="0">
                <a:solidFill>
                  <a:srgbClr val="FF0000"/>
                </a:solidFill>
              </a:rPr>
              <a:t>SVARBU! Norint pratęsti terminą, tai galite padaryti taip pat redaguojant šią eilutę, kol pasiūlymų pateikimo terminas dar nėra pasibaigęs.</a:t>
            </a:r>
            <a:endParaRPr lang="lt-LT" dirty="0">
              <a:ea typeface="Calibri"/>
              <a:cs typeface="Calibri"/>
            </a:endParaRPr>
          </a:p>
        </p:txBody>
      </p:sp>
      <p:sp>
        <p:nvSpPr>
          <p:cNvPr id="32" name="Arrow: Right 11">
            <a:extLst>
              <a:ext uri="{FF2B5EF4-FFF2-40B4-BE49-F238E27FC236}">
                <a16:creationId xmlns:a16="http://schemas.microsoft.com/office/drawing/2014/main" id="{AD87E5D9-6ADB-FBE4-06D8-373794FC436C}"/>
              </a:ext>
            </a:extLst>
          </p:cNvPr>
          <p:cNvSpPr/>
          <p:nvPr/>
        </p:nvSpPr>
        <p:spPr>
          <a:xfrm>
            <a:off x="356173" y="119078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tačiakampis 6">
            <a:extLst>
              <a:ext uri="{FF2B5EF4-FFF2-40B4-BE49-F238E27FC236}">
                <a16:creationId xmlns:a16="http://schemas.microsoft.com/office/drawing/2014/main" id="{3CE71BB0-943F-A9C0-DD14-004E1351417E}"/>
              </a:ext>
            </a:extLst>
          </p:cNvPr>
          <p:cNvSpPr/>
          <p:nvPr/>
        </p:nvSpPr>
        <p:spPr>
          <a:xfrm>
            <a:off x="1138517" y="1415584"/>
            <a:ext cx="10578353" cy="5125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čiakampis 6">
            <a:extLst>
              <a:ext uri="{FF2B5EF4-FFF2-40B4-BE49-F238E27FC236}">
                <a16:creationId xmlns:a16="http://schemas.microsoft.com/office/drawing/2014/main" id="{7655EA57-C420-9287-F422-ECE633026AFF}"/>
              </a:ext>
            </a:extLst>
          </p:cNvPr>
          <p:cNvSpPr/>
          <p:nvPr/>
        </p:nvSpPr>
        <p:spPr>
          <a:xfrm>
            <a:off x="6096000" y="3225835"/>
            <a:ext cx="273234" cy="2949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tačiakampis 6">
            <a:extLst>
              <a:ext uri="{FF2B5EF4-FFF2-40B4-BE49-F238E27FC236}">
                <a16:creationId xmlns:a16="http://schemas.microsoft.com/office/drawing/2014/main" id="{C0E77092-0165-1DB8-552F-335519677CD7}"/>
              </a:ext>
            </a:extLst>
          </p:cNvPr>
          <p:cNvSpPr/>
          <p:nvPr/>
        </p:nvSpPr>
        <p:spPr>
          <a:xfrm>
            <a:off x="8781118" y="3225835"/>
            <a:ext cx="273234" cy="3045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ačiakampis 6">
            <a:extLst>
              <a:ext uri="{FF2B5EF4-FFF2-40B4-BE49-F238E27FC236}">
                <a16:creationId xmlns:a16="http://schemas.microsoft.com/office/drawing/2014/main" id="{89C9B9B3-22B8-71E6-5F8C-60E5565A9893}"/>
              </a:ext>
            </a:extLst>
          </p:cNvPr>
          <p:cNvSpPr/>
          <p:nvPr/>
        </p:nvSpPr>
        <p:spPr>
          <a:xfrm>
            <a:off x="11466236" y="3216225"/>
            <a:ext cx="273234" cy="3045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616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27216" y="176467"/>
            <a:ext cx="8542288" cy="810627"/>
          </a:xfrm>
        </p:spPr>
        <p:txBody>
          <a:bodyPr>
            <a:noAutofit/>
          </a:bodyPr>
          <a:lstStyle/>
          <a:p>
            <a:pPr algn="ctr"/>
            <a:r>
              <a:rPr lang="lt-LT" sz="3600" b="1"/>
              <a:t>Kvietimo suteikti rinkos konsultaciją / techninių specifikacijų projekto paskelbimas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8</a:t>
            </a:fld>
            <a:endParaRPr lang="en-US"/>
          </a:p>
        </p:txBody>
      </p:sp>
      <p:grpSp>
        <p:nvGrpSpPr>
          <p:cNvPr id="6" name="Grupė 5">
            <a:extLst>
              <a:ext uri="{FF2B5EF4-FFF2-40B4-BE49-F238E27FC236}">
                <a16:creationId xmlns:a16="http://schemas.microsoft.com/office/drawing/2014/main" id="{16189506-3444-9CF7-53D1-A093065EF07C}"/>
              </a:ext>
            </a:extLst>
          </p:cNvPr>
          <p:cNvGrpSpPr/>
          <p:nvPr/>
        </p:nvGrpSpPr>
        <p:grpSpPr>
          <a:xfrm>
            <a:off x="1274281" y="1625296"/>
            <a:ext cx="10195270" cy="751579"/>
            <a:chOff x="1274281" y="1167450"/>
            <a:chExt cx="10195270" cy="751579"/>
          </a:xfrm>
        </p:grpSpPr>
        <p:pic>
          <p:nvPicPr>
            <p:cNvPr id="55" name="Paveikslėlis 54">
              <a:extLst>
                <a:ext uri="{FF2B5EF4-FFF2-40B4-BE49-F238E27FC236}">
                  <a16:creationId xmlns:a16="http://schemas.microsoft.com/office/drawing/2014/main" id="{B3BFB1FD-81E7-F0F8-4D44-653AD6661783}"/>
                </a:ext>
              </a:extLst>
            </p:cNvPr>
            <p:cNvPicPr>
              <a:picLocks noChangeAspect="1"/>
            </p:cNvPicPr>
            <p:nvPr/>
          </p:nvPicPr>
          <p:blipFill>
            <a:blip r:embed="rId3"/>
            <a:stretch>
              <a:fillRect/>
            </a:stretch>
          </p:blipFill>
          <p:spPr>
            <a:xfrm>
              <a:off x="1274281" y="1167450"/>
              <a:ext cx="9710638" cy="735238"/>
            </a:xfrm>
            <a:prstGeom prst="rect">
              <a:avLst/>
            </a:prstGeom>
          </p:spPr>
        </p:pic>
        <p:sp>
          <p:nvSpPr>
            <p:cNvPr id="27" name="Rectangle 10">
              <a:extLst>
                <a:ext uri="{FF2B5EF4-FFF2-40B4-BE49-F238E27FC236}">
                  <a16:creationId xmlns:a16="http://schemas.microsoft.com/office/drawing/2014/main" id="{F1AB78CB-F4F5-091F-11E5-542360C6EF27}"/>
                </a:ext>
              </a:extLst>
            </p:cNvPr>
            <p:cNvSpPr/>
            <p:nvPr/>
          </p:nvSpPr>
          <p:spPr>
            <a:xfrm>
              <a:off x="10569505" y="1363946"/>
              <a:ext cx="170214" cy="55508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3">
              <a:extLst>
                <a:ext uri="{FF2B5EF4-FFF2-40B4-BE49-F238E27FC236}">
                  <a16:creationId xmlns:a16="http://schemas.microsoft.com/office/drawing/2014/main" id="{30C918AB-1D0A-89BD-59EC-CF45A29D32C8}"/>
                </a:ext>
              </a:extLst>
            </p:cNvPr>
            <p:cNvSpPr/>
            <p:nvPr/>
          </p:nvSpPr>
          <p:spPr>
            <a:xfrm>
              <a:off x="10984919" y="144680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grpSp>
      <p:sp>
        <p:nvSpPr>
          <p:cNvPr id="53" name="TextBox 52">
            <a:extLst>
              <a:ext uri="{FF2B5EF4-FFF2-40B4-BE49-F238E27FC236}">
                <a16:creationId xmlns:a16="http://schemas.microsoft.com/office/drawing/2014/main" id="{26E2DDE5-8DF5-0A3F-D77B-90FCCE3E0D10}"/>
              </a:ext>
            </a:extLst>
          </p:cNvPr>
          <p:cNvSpPr txBox="1"/>
          <p:nvPr/>
        </p:nvSpPr>
        <p:spPr>
          <a:xfrm>
            <a:off x="1274281" y="1189075"/>
            <a:ext cx="2463110" cy="369332"/>
          </a:xfrm>
          <a:prstGeom prst="rect">
            <a:avLst/>
          </a:prstGeom>
          <a:solidFill>
            <a:schemeClr val="accent4">
              <a:lumMod val="20000"/>
              <a:lumOff val="80000"/>
            </a:schemeClr>
          </a:solidFill>
        </p:spPr>
        <p:txBody>
          <a:bodyPr wrap="none" rtlCol="0">
            <a:spAutoFit/>
          </a:bodyPr>
          <a:lstStyle/>
          <a:p>
            <a:r>
              <a:rPr lang="lt-LT"/>
              <a:t>BVPŽ kodo pasirinkimas:</a:t>
            </a:r>
            <a:endParaRPr lang="en-US"/>
          </a:p>
        </p:txBody>
      </p:sp>
      <p:grpSp>
        <p:nvGrpSpPr>
          <p:cNvPr id="3" name="Grupė 2">
            <a:extLst>
              <a:ext uri="{FF2B5EF4-FFF2-40B4-BE49-F238E27FC236}">
                <a16:creationId xmlns:a16="http://schemas.microsoft.com/office/drawing/2014/main" id="{B54C7F7D-527F-CFDF-79AE-5307C82150A8}"/>
              </a:ext>
            </a:extLst>
          </p:cNvPr>
          <p:cNvGrpSpPr/>
          <p:nvPr/>
        </p:nvGrpSpPr>
        <p:grpSpPr>
          <a:xfrm>
            <a:off x="714944" y="2454492"/>
            <a:ext cx="11166832" cy="4047779"/>
            <a:chOff x="804578" y="1788742"/>
            <a:chExt cx="11166832" cy="4047779"/>
          </a:xfrm>
        </p:grpSpPr>
        <p:pic>
          <p:nvPicPr>
            <p:cNvPr id="4" name="Paveikslėlis 3">
              <a:extLst>
                <a:ext uri="{FF2B5EF4-FFF2-40B4-BE49-F238E27FC236}">
                  <a16:creationId xmlns:a16="http://schemas.microsoft.com/office/drawing/2014/main" id="{F62F79C9-0D6C-94A8-203F-DB37AB5A9632}"/>
                </a:ext>
              </a:extLst>
            </p:cNvPr>
            <p:cNvPicPr>
              <a:picLocks noChangeAspect="1"/>
            </p:cNvPicPr>
            <p:nvPr/>
          </p:nvPicPr>
          <p:blipFill>
            <a:blip r:embed="rId4"/>
            <a:stretch>
              <a:fillRect/>
            </a:stretch>
          </p:blipFill>
          <p:spPr>
            <a:xfrm>
              <a:off x="1363915" y="2023035"/>
              <a:ext cx="7625114" cy="3646794"/>
            </a:xfrm>
            <a:prstGeom prst="rect">
              <a:avLst/>
            </a:prstGeom>
          </p:spPr>
        </p:pic>
        <p:grpSp>
          <p:nvGrpSpPr>
            <p:cNvPr id="11" name="Grupė 10">
              <a:extLst>
                <a:ext uri="{FF2B5EF4-FFF2-40B4-BE49-F238E27FC236}">
                  <a16:creationId xmlns:a16="http://schemas.microsoft.com/office/drawing/2014/main" id="{C4F6D9B9-4BFB-BCEA-A7C1-EF8308C7FFDC}"/>
                </a:ext>
              </a:extLst>
            </p:cNvPr>
            <p:cNvGrpSpPr/>
            <p:nvPr/>
          </p:nvGrpSpPr>
          <p:grpSpPr>
            <a:xfrm>
              <a:off x="804578" y="1788742"/>
              <a:ext cx="11166832" cy="4047779"/>
              <a:chOff x="786649" y="1768899"/>
              <a:chExt cx="11166832" cy="4047779"/>
            </a:xfrm>
          </p:grpSpPr>
          <p:sp>
            <p:nvSpPr>
              <p:cNvPr id="29" name="Rectangle 10">
                <a:extLst>
                  <a:ext uri="{FF2B5EF4-FFF2-40B4-BE49-F238E27FC236}">
                    <a16:creationId xmlns:a16="http://schemas.microsoft.com/office/drawing/2014/main" id="{5B6741D6-30C8-30B0-16EC-B9ADE8E8583B}"/>
                  </a:ext>
                </a:extLst>
              </p:cNvPr>
              <p:cNvSpPr/>
              <p:nvPr/>
            </p:nvSpPr>
            <p:spPr>
              <a:xfrm>
                <a:off x="4528993" y="3247527"/>
                <a:ext cx="1434352" cy="19162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4">
                <a:extLst>
                  <a:ext uri="{FF2B5EF4-FFF2-40B4-BE49-F238E27FC236}">
                    <a16:creationId xmlns:a16="http://schemas.microsoft.com/office/drawing/2014/main" id="{7E3F5C01-293A-2093-667C-A3A3B0DD2315}"/>
                  </a:ext>
                </a:extLst>
              </p:cNvPr>
              <p:cNvSpPr/>
              <p:nvPr/>
            </p:nvSpPr>
            <p:spPr>
              <a:xfrm>
                <a:off x="5977950" y="343938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1" name="TextBox 30">
                <a:extLst>
                  <a:ext uri="{FF2B5EF4-FFF2-40B4-BE49-F238E27FC236}">
                    <a16:creationId xmlns:a16="http://schemas.microsoft.com/office/drawing/2014/main" id="{FD4DA0BD-9C20-3443-8784-6DB924B25C6D}"/>
                  </a:ext>
                </a:extLst>
              </p:cNvPr>
              <p:cNvSpPr txBox="1"/>
              <p:nvPr/>
            </p:nvSpPr>
            <p:spPr>
              <a:xfrm>
                <a:off x="8241111" y="2618823"/>
                <a:ext cx="3675394" cy="923330"/>
              </a:xfrm>
              <a:prstGeom prst="rect">
                <a:avLst/>
              </a:prstGeom>
              <a:solidFill>
                <a:schemeClr val="accent4">
                  <a:lumMod val="20000"/>
                  <a:lumOff val="80000"/>
                </a:schemeClr>
              </a:solidFill>
            </p:spPr>
            <p:txBody>
              <a:bodyPr wrap="square" rtlCol="0">
                <a:spAutoFit/>
              </a:bodyPr>
              <a:lstStyle/>
              <a:p>
                <a:r>
                  <a:rPr lang="lt-LT"/>
                  <a:t>Norėdami pasirinkti reikiamą BVPŽ kodą, du kartus spustelėkite jo pavadinimą.</a:t>
                </a:r>
              </a:p>
            </p:txBody>
          </p:sp>
          <p:cxnSp>
            <p:nvCxnSpPr>
              <p:cNvPr id="33" name="Straight Arrow Connector 2">
                <a:extLst>
                  <a:ext uri="{FF2B5EF4-FFF2-40B4-BE49-F238E27FC236}">
                    <a16:creationId xmlns:a16="http://schemas.microsoft.com/office/drawing/2014/main" id="{AAABDE2C-469A-886F-1D12-A2FA8E4D2E1E}"/>
                  </a:ext>
                </a:extLst>
              </p:cNvPr>
              <p:cNvCxnSpPr>
                <a:cxnSpLocks/>
                <a:stCxn id="31" idx="1"/>
              </p:cNvCxnSpPr>
              <p:nvPr/>
            </p:nvCxnSpPr>
            <p:spPr>
              <a:xfrm flipH="1">
                <a:off x="6033247" y="3080488"/>
                <a:ext cx="2207864" cy="2812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4DF3442-D0A6-B9D9-D208-BE46B65A1517}"/>
                  </a:ext>
                </a:extLst>
              </p:cNvPr>
              <p:cNvSpPr txBox="1"/>
              <p:nvPr/>
            </p:nvSpPr>
            <p:spPr>
              <a:xfrm>
                <a:off x="786649" y="5170347"/>
                <a:ext cx="3629513" cy="646331"/>
              </a:xfrm>
              <a:prstGeom prst="rect">
                <a:avLst/>
              </a:prstGeom>
              <a:solidFill>
                <a:schemeClr val="accent4">
                  <a:lumMod val="20000"/>
                  <a:lumOff val="80000"/>
                </a:schemeClr>
              </a:solidFill>
            </p:spPr>
            <p:txBody>
              <a:bodyPr wrap="square" rtlCol="0">
                <a:spAutoFit/>
              </a:bodyPr>
              <a:lstStyle/>
              <a:p>
                <a:r>
                  <a:rPr lang="lt-LT"/>
                  <a:t>Pasirinktas BVPŽ kodas matomas prie pasirinktų elementų.</a:t>
                </a:r>
                <a:endParaRPr lang="en-US"/>
              </a:p>
            </p:txBody>
          </p:sp>
          <p:cxnSp>
            <p:nvCxnSpPr>
              <p:cNvPr id="39" name="Straight Arrow Connector 2">
                <a:extLst>
                  <a:ext uri="{FF2B5EF4-FFF2-40B4-BE49-F238E27FC236}">
                    <a16:creationId xmlns:a16="http://schemas.microsoft.com/office/drawing/2014/main" id="{BF73F5FA-E483-7DDE-765A-7FB2B58B7672}"/>
                  </a:ext>
                </a:extLst>
              </p:cNvPr>
              <p:cNvCxnSpPr>
                <a:cxnSpLocks/>
              </p:cNvCxnSpPr>
              <p:nvPr/>
            </p:nvCxnSpPr>
            <p:spPr>
              <a:xfrm flipV="1">
                <a:off x="2239531" y="4769762"/>
                <a:ext cx="0" cy="4005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CC3D9E1-05C7-2CB3-F230-174283927BF3}"/>
                  </a:ext>
                </a:extLst>
              </p:cNvPr>
              <p:cNvSpPr txBox="1"/>
              <p:nvPr/>
            </p:nvSpPr>
            <p:spPr>
              <a:xfrm>
                <a:off x="8278087" y="3846432"/>
                <a:ext cx="3675394" cy="923330"/>
              </a:xfrm>
              <a:prstGeom prst="rect">
                <a:avLst/>
              </a:prstGeom>
              <a:solidFill>
                <a:schemeClr val="accent4">
                  <a:lumMod val="20000"/>
                  <a:lumOff val="80000"/>
                </a:schemeClr>
              </a:solidFill>
            </p:spPr>
            <p:txBody>
              <a:bodyPr wrap="square" rtlCol="0">
                <a:spAutoFit/>
              </a:bodyPr>
              <a:lstStyle/>
              <a:p>
                <a:r>
                  <a:rPr lang="lt-LT"/>
                  <a:t>Norėdami pašalinti BVPŽ kodą iš pasirinktų elementų, pažymėkite jį ir spauskite mygtuką:</a:t>
                </a:r>
                <a:endParaRPr lang="en-US"/>
              </a:p>
            </p:txBody>
          </p:sp>
          <p:cxnSp>
            <p:nvCxnSpPr>
              <p:cNvPr id="43" name="Straight Arrow Connector 2">
                <a:extLst>
                  <a:ext uri="{FF2B5EF4-FFF2-40B4-BE49-F238E27FC236}">
                    <a16:creationId xmlns:a16="http://schemas.microsoft.com/office/drawing/2014/main" id="{5B10B8B5-AF3D-08E7-60A5-F125332F1445}"/>
                  </a:ext>
                </a:extLst>
              </p:cNvPr>
              <p:cNvCxnSpPr>
                <a:cxnSpLocks/>
              </p:cNvCxnSpPr>
              <p:nvPr/>
            </p:nvCxnSpPr>
            <p:spPr>
              <a:xfrm flipH="1">
                <a:off x="7081813" y="4493932"/>
                <a:ext cx="1196274" cy="2035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10">
                <a:extLst>
                  <a:ext uri="{FF2B5EF4-FFF2-40B4-BE49-F238E27FC236}">
                    <a16:creationId xmlns:a16="http://schemas.microsoft.com/office/drawing/2014/main" id="{096AE599-965F-5125-A9C3-233B46F57148}"/>
                  </a:ext>
                </a:extLst>
              </p:cNvPr>
              <p:cNvSpPr/>
              <p:nvPr/>
            </p:nvSpPr>
            <p:spPr>
              <a:xfrm>
                <a:off x="7736541" y="4598894"/>
                <a:ext cx="269137" cy="4967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2">
                <a:extLst>
                  <a:ext uri="{FF2B5EF4-FFF2-40B4-BE49-F238E27FC236}">
                    <a16:creationId xmlns:a16="http://schemas.microsoft.com/office/drawing/2014/main" id="{2671E134-EA6C-4C81-A8E1-B325CA541B7B}"/>
                  </a:ext>
                </a:extLst>
              </p:cNvPr>
              <p:cNvCxnSpPr>
                <a:cxnSpLocks/>
              </p:cNvCxnSpPr>
              <p:nvPr/>
            </p:nvCxnSpPr>
            <p:spPr>
              <a:xfrm flipH="1">
                <a:off x="8049545" y="4697525"/>
                <a:ext cx="1306891" cy="2821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Rectangle 10">
                <a:extLst>
                  <a:ext uri="{FF2B5EF4-FFF2-40B4-BE49-F238E27FC236}">
                    <a16:creationId xmlns:a16="http://schemas.microsoft.com/office/drawing/2014/main" id="{5EE9D0FF-5A29-ADFE-B114-B27B25531985}"/>
                  </a:ext>
                </a:extLst>
              </p:cNvPr>
              <p:cNvSpPr/>
              <p:nvPr/>
            </p:nvSpPr>
            <p:spPr>
              <a:xfrm>
                <a:off x="8417860" y="5289367"/>
                <a:ext cx="578626" cy="3314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4">
                <a:extLst>
                  <a:ext uri="{FF2B5EF4-FFF2-40B4-BE49-F238E27FC236}">
                    <a16:creationId xmlns:a16="http://schemas.microsoft.com/office/drawing/2014/main" id="{E30DF23D-B8AC-C29B-45FB-940C44357811}"/>
                  </a:ext>
                </a:extLst>
              </p:cNvPr>
              <p:cNvSpPr/>
              <p:nvPr/>
            </p:nvSpPr>
            <p:spPr>
              <a:xfrm>
                <a:off x="9080562" y="526308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5" name="TextBox 4">
                <a:extLst>
                  <a:ext uri="{FF2B5EF4-FFF2-40B4-BE49-F238E27FC236}">
                    <a16:creationId xmlns:a16="http://schemas.microsoft.com/office/drawing/2014/main" id="{DCB40CBC-E0C5-4815-0255-6BB11F990E77}"/>
                  </a:ext>
                </a:extLst>
              </p:cNvPr>
              <p:cNvSpPr txBox="1"/>
              <p:nvPr/>
            </p:nvSpPr>
            <p:spPr>
              <a:xfrm>
                <a:off x="8255716" y="1768899"/>
                <a:ext cx="3675393" cy="646331"/>
              </a:xfrm>
              <a:prstGeom prst="rect">
                <a:avLst/>
              </a:prstGeom>
              <a:solidFill>
                <a:schemeClr val="accent4">
                  <a:lumMod val="20000"/>
                  <a:lumOff val="80000"/>
                </a:schemeClr>
              </a:solidFill>
            </p:spPr>
            <p:txBody>
              <a:bodyPr wrap="square">
                <a:spAutoFit/>
              </a:bodyPr>
              <a:lstStyle/>
              <a:p>
                <a:r>
                  <a:rPr lang="lt-LT"/>
                  <a:t>Norėdami išskleisti BVPŽ kodą, spustelkite skaičių arba „+“. </a:t>
                </a:r>
                <a:endParaRPr lang="en-US"/>
              </a:p>
            </p:txBody>
          </p:sp>
          <p:cxnSp>
            <p:nvCxnSpPr>
              <p:cNvPr id="8" name="Straight Arrow Connector 2">
                <a:extLst>
                  <a:ext uri="{FF2B5EF4-FFF2-40B4-BE49-F238E27FC236}">
                    <a16:creationId xmlns:a16="http://schemas.microsoft.com/office/drawing/2014/main" id="{0915E1DA-53B9-C0AE-0027-BFEDB354D6A7}"/>
                  </a:ext>
                </a:extLst>
              </p:cNvPr>
              <p:cNvCxnSpPr>
                <a:cxnSpLocks/>
                <a:stCxn id="5" idx="1"/>
              </p:cNvCxnSpPr>
              <p:nvPr/>
            </p:nvCxnSpPr>
            <p:spPr>
              <a:xfrm flipH="1">
                <a:off x="4715435" y="2092065"/>
                <a:ext cx="3540281" cy="101038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0">
                <a:extLst>
                  <a:ext uri="{FF2B5EF4-FFF2-40B4-BE49-F238E27FC236}">
                    <a16:creationId xmlns:a16="http://schemas.microsoft.com/office/drawing/2014/main" id="{96B654AA-6416-E76A-6F4C-07602157FCB3}"/>
                  </a:ext>
                </a:extLst>
              </p:cNvPr>
              <p:cNvSpPr/>
              <p:nvPr/>
            </p:nvSpPr>
            <p:spPr>
              <a:xfrm>
                <a:off x="3950890" y="3029113"/>
                <a:ext cx="694951" cy="19162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869749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407401" y="317859"/>
            <a:ext cx="9377198" cy="810627"/>
          </a:xfrm>
        </p:spPr>
        <p:txBody>
          <a:bodyPr>
            <a:noAutofit/>
          </a:bodyPr>
          <a:lstStyle/>
          <a:p>
            <a:pPr algn="ctr"/>
            <a:r>
              <a:rPr lang="lt-LT" sz="3600" b="1"/>
              <a:t>Kvietimo suteikti rinkos konsultaciją / techninių specifikacijų projekto paskelbimas</a:t>
            </a:r>
            <a:endParaRPr lang="en-US" sz="3600" b="1"/>
          </a:p>
        </p:txBody>
      </p:sp>
      <p:sp>
        <p:nvSpPr>
          <p:cNvPr id="5" name="TextBox 4">
            <a:extLst>
              <a:ext uri="{FF2B5EF4-FFF2-40B4-BE49-F238E27FC236}">
                <a16:creationId xmlns:a16="http://schemas.microsoft.com/office/drawing/2014/main" id="{B1EB6315-C9DD-AECD-CE39-8CB7C6358FC7}"/>
              </a:ext>
            </a:extLst>
          </p:cNvPr>
          <p:cNvSpPr txBox="1"/>
          <p:nvPr/>
        </p:nvSpPr>
        <p:spPr>
          <a:xfrm>
            <a:off x="1431468" y="1211134"/>
            <a:ext cx="9353131" cy="369332"/>
          </a:xfrm>
          <a:prstGeom prst="rect">
            <a:avLst/>
          </a:prstGeom>
          <a:solidFill>
            <a:schemeClr val="accent4">
              <a:lumMod val="20000"/>
              <a:lumOff val="80000"/>
            </a:schemeClr>
          </a:solidFill>
        </p:spPr>
        <p:txBody>
          <a:bodyPr wrap="square" rtlCol="0">
            <a:spAutoFit/>
          </a:bodyPr>
          <a:lstStyle/>
          <a:p>
            <a:r>
              <a:rPr lang="lt-LT"/>
              <a:t>BVPŽ kodo pasirinkimas naudojant paieškos funkciją:</a:t>
            </a:r>
            <a:endParaRPr lang="en-US"/>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9</a:t>
            </a:fld>
            <a:endParaRPr lang="en-US"/>
          </a:p>
        </p:txBody>
      </p:sp>
      <p:grpSp>
        <p:nvGrpSpPr>
          <p:cNvPr id="9" name="Grupė 8">
            <a:extLst>
              <a:ext uri="{FF2B5EF4-FFF2-40B4-BE49-F238E27FC236}">
                <a16:creationId xmlns:a16="http://schemas.microsoft.com/office/drawing/2014/main" id="{4268D911-E83E-1E6A-F645-23BA140C8DBD}"/>
              </a:ext>
            </a:extLst>
          </p:cNvPr>
          <p:cNvGrpSpPr/>
          <p:nvPr/>
        </p:nvGrpSpPr>
        <p:grpSpPr>
          <a:xfrm>
            <a:off x="492338" y="1663114"/>
            <a:ext cx="10292261" cy="4551552"/>
            <a:chOff x="528183" y="1363110"/>
            <a:chExt cx="10292261" cy="4551552"/>
          </a:xfrm>
        </p:grpSpPr>
        <p:pic>
          <p:nvPicPr>
            <p:cNvPr id="4" name="Paveikslėlis 3">
              <a:extLst>
                <a:ext uri="{FF2B5EF4-FFF2-40B4-BE49-F238E27FC236}">
                  <a16:creationId xmlns:a16="http://schemas.microsoft.com/office/drawing/2014/main" id="{7C992541-1BFB-1EE2-42C0-5F45811042E5}"/>
                </a:ext>
              </a:extLst>
            </p:cNvPr>
            <p:cNvPicPr>
              <a:picLocks noChangeAspect="1"/>
            </p:cNvPicPr>
            <p:nvPr/>
          </p:nvPicPr>
          <p:blipFill>
            <a:blip r:embed="rId4"/>
            <a:stretch>
              <a:fillRect/>
            </a:stretch>
          </p:blipFill>
          <p:spPr>
            <a:xfrm>
              <a:off x="1482629" y="1363110"/>
              <a:ext cx="9337815" cy="4411115"/>
            </a:xfrm>
            <a:prstGeom prst="rect">
              <a:avLst/>
            </a:prstGeom>
          </p:spPr>
        </p:pic>
        <p:grpSp>
          <p:nvGrpSpPr>
            <p:cNvPr id="8" name="Grupė 7">
              <a:extLst>
                <a:ext uri="{FF2B5EF4-FFF2-40B4-BE49-F238E27FC236}">
                  <a16:creationId xmlns:a16="http://schemas.microsoft.com/office/drawing/2014/main" id="{7A87E2A6-91A3-14C2-AE3C-5AB45C184354}"/>
                </a:ext>
              </a:extLst>
            </p:cNvPr>
            <p:cNvGrpSpPr/>
            <p:nvPr/>
          </p:nvGrpSpPr>
          <p:grpSpPr>
            <a:xfrm>
              <a:off x="528183" y="1589669"/>
              <a:ext cx="10225800" cy="4324993"/>
              <a:chOff x="528183" y="1589669"/>
              <a:chExt cx="10225800" cy="4324993"/>
            </a:xfrm>
          </p:grpSpPr>
          <p:sp>
            <p:nvSpPr>
              <p:cNvPr id="19" name="Rectangle 10">
                <a:extLst>
                  <a:ext uri="{FF2B5EF4-FFF2-40B4-BE49-F238E27FC236}">
                    <a16:creationId xmlns:a16="http://schemas.microsoft.com/office/drawing/2014/main" id="{ADC12883-D361-E072-66EF-06107310F690}"/>
                  </a:ext>
                </a:extLst>
              </p:cNvPr>
              <p:cNvSpPr/>
              <p:nvPr/>
            </p:nvSpPr>
            <p:spPr>
              <a:xfrm>
                <a:off x="1673891" y="1668107"/>
                <a:ext cx="904842" cy="2570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EEE5A1D3-CDD7-8FEB-877C-C122F787FCA0}"/>
                  </a:ext>
                </a:extLst>
              </p:cNvPr>
              <p:cNvSpPr/>
              <p:nvPr/>
            </p:nvSpPr>
            <p:spPr>
              <a:xfrm>
                <a:off x="3783105" y="1653903"/>
                <a:ext cx="420748" cy="3010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EF2368EC-2BFB-B91D-DFA6-3387EBF42131}"/>
                  </a:ext>
                </a:extLst>
              </p:cNvPr>
              <p:cNvSpPr/>
              <p:nvPr/>
            </p:nvSpPr>
            <p:spPr>
              <a:xfrm>
                <a:off x="1714770" y="3139509"/>
                <a:ext cx="887506" cy="28687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12B09E1A-3E82-5A4F-C0FB-0D646BBC259A}"/>
                  </a:ext>
                </a:extLst>
              </p:cNvPr>
              <p:cNvSpPr/>
              <p:nvPr/>
            </p:nvSpPr>
            <p:spPr>
              <a:xfrm>
                <a:off x="1796451" y="2220355"/>
                <a:ext cx="2103182" cy="13850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3849421D-0FBD-A9CE-0829-CC181351BB9E}"/>
                  </a:ext>
                </a:extLst>
              </p:cNvPr>
              <p:cNvSpPr/>
              <p:nvPr/>
            </p:nvSpPr>
            <p:spPr>
              <a:xfrm>
                <a:off x="1081504" y="162953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6" name="Oval 4">
                <a:extLst>
                  <a:ext uri="{FF2B5EF4-FFF2-40B4-BE49-F238E27FC236}">
                    <a16:creationId xmlns:a16="http://schemas.microsoft.com/office/drawing/2014/main" id="{9AC32C58-D8E3-D2E2-465C-90E2335AB1A7}"/>
                  </a:ext>
                </a:extLst>
              </p:cNvPr>
              <p:cNvSpPr/>
              <p:nvPr/>
            </p:nvSpPr>
            <p:spPr>
              <a:xfrm>
                <a:off x="3249407" y="15896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7" name="Oval 5">
                <a:extLst>
                  <a:ext uri="{FF2B5EF4-FFF2-40B4-BE49-F238E27FC236}">
                    <a16:creationId xmlns:a16="http://schemas.microsoft.com/office/drawing/2014/main" id="{43A3E82A-F10F-FC6C-D4A0-8C05C525EFBB}"/>
                  </a:ext>
                </a:extLst>
              </p:cNvPr>
              <p:cNvSpPr/>
              <p:nvPr/>
            </p:nvSpPr>
            <p:spPr>
              <a:xfrm>
                <a:off x="1086771" y="251462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28" name="Oval 6">
                <a:extLst>
                  <a:ext uri="{FF2B5EF4-FFF2-40B4-BE49-F238E27FC236}">
                    <a16:creationId xmlns:a16="http://schemas.microsoft.com/office/drawing/2014/main" id="{6BC40FE4-4FA3-A352-F1A1-C960DE62D5D2}"/>
                  </a:ext>
                </a:extLst>
              </p:cNvPr>
              <p:cNvSpPr/>
              <p:nvPr/>
            </p:nvSpPr>
            <p:spPr>
              <a:xfrm>
                <a:off x="1081504" y="306501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29" name="TextBox 28">
                <a:extLst>
                  <a:ext uri="{FF2B5EF4-FFF2-40B4-BE49-F238E27FC236}">
                    <a16:creationId xmlns:a16="http://schemas.microsoft.com/office/drawing/2014/main" id="{EA14E14F-4085-30A7-EAF5-81C87C0C34C6}"/>
                  </a:ext>
                </a:extLst>
              </p:cNvPr>
              <p:cNvSpPr txBox="1"/>
              <p:nvPr/>
            </p:nvSpPr>
            <p:spPr>
              <a:xfrm>
                <a:off x="4846038" y="1832763"/>
                <a:ext cx="4168589" cy="646331"/>
              </a:xfrm>
              <a:prstGeom prst="rect">
                <a:avLst/>
              </a:prstGeom>
              <a:solidFill>
                <a:schemeClr val="accent4">
                  <a:lumMod val="20000"/>
                  <a:lumOff val="80000"/>
                </a:schemeClr>
              </a:solidFill>
            </p:spPr>
            <p:txBody>
              <a:bodyPr wrap="square" rtlCol="0">
                <a:spAutoFit/>
              </a:bodyPr>
              <a:lstStyle/>
              <a:p>
                <a:r>
                  <a:rPr lang="lt-LT"/>
                  <a:t>Norėdami pasirinkti reikiamą BVPŽ kodą, du kartus spustelėkite jo pavadinimą.</a:t>
                </a:r>
              </a:p>
            </p:txBody>
          </p:sp>
          <p:cxnSp>
            <p:nvCxnSpPr>
              <p:cNvPr id="30" name="Straight Arrow Connector 2">
                <a:extLst>
                  <a:ext uri="{FF2B5EF4-FFF2-40B4-BE49-F238E27FC236}">
                    <a16:creationId xmlns:a16="http://schemas.microsoft.com/office/drawing/2014/main" id="{46A64692-6E6F-5F97-89C3-35EC54B38FEB}"/>
                  </a:ext>
                </a:extLst>
              </p:cNvPr>
              <p:cNvCxnSpPr>
                <a:cxnSpLocks/>
                <a:stCxn id="29" idx="1"/>
              </p:cNvCxnSpPr>
              <p:nvPr/>
            </p:nvCxnSpPr>
            <p:spPr>
              <a:xfrm flipH="1">
                <a:off x="3948699" y="2155929"/>
                <a:ext cx="897339" cy="13850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10">
                <a:extLst>
                  <a:ext uri="{FF2B5EF4-FFF2-40B4-BE49-F238E27FC236}">
                    <a16:creationId xmlns:a16="http://schemas.microsoft.com/office/drawing/2014/main" id="{F7484BCE-2C07-F645-582F-6FE2B13AB49D}"/>
                  </a:ext>
                </a:extLst>
              </p:cNvPr>
              <p:cNvSpPr/>
              <p:nvPr/>
            </p:nvSpPr>
            <p:spPr>
              <a:xfrm>
                <a:off x="10169754" y="5455597"/>
                <a:ext cx="584229" cy="2717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6">
                <a:extLst>
                  <a:ext uri="{FF2B5EF4-FFF2-40B4-BE49-F238E27FC236}">
                    <a16:creationId xmlns:a16="http://schemas.microsoft.com/office/drawing/2014/main" id="{6C3615C1-C5A0-B84A-9153-DAD7B018A131}"/>
                  </a:ext>
                </a:extLst>
              </p:cNvPr>
              <p:cNvSpPr/>
              <p:nvPr/>
            </p:nvSpPr>
            <p:spPr>
              <a:xfrm>
                <a:off x="10224739" y="5006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36" name="TextBox 35">
                <a:extLst>
                  <a:ext uri="{FF2B5EF4-FFF2-40B4-BE49-F238E27FC236}">
                    <a16:creationId xmlns:a16="http://schemas.microsoft.com/office/drawing/2014/main" id="{9FB7320A-D45A-6B41-C103-BC088EDC5753}"/>
                  </a:ext>
                </a:extLst>
              </p:cNvPr>
              <p:cNvSpPr txBox="1"/>
              <p:nvPr/>
            </p:nvSpPr>
            <p:spPr>
              <a:xfrm>
                <a:off x="528183" y="5268331"/>
                <a:ext cx="3254922" cy="646331"/>
              </a:xfrm>
              <a:prstGeom prst="rect">
                <a:avLst/>
              </a:prstGeom>
              <a:solidFill>
                <a:schemeClr val="accent4">
                  <a:lumMod val="20000"/>
                  <a:lumOff val="80000"/>
                </a:schemeClr>
              </a:solidFill>
            </p:spPr>
            <p:txBody>
              <a:bodyPr wrap="square">
                <a:spAutoFit/>
              </a:bodyPr>
              <a:lstStyle/>
              <a:p>
                <a:r>
                  <a:rPr lang="lt-LT"/>
                  <a:t>Pasirinktas BVPŽ kodas matomas prie pasirinktų elementų.</a:t>
                </a:r>
                <a:endParaRPr lang="en-US"/>
              </a:p>
            </p:txBody>
          </p:sp>
          <p:cxnSp>
            <p:nvCxnSpPr>
              <p:cNvPr id="38" name="Straight Arrow Connector 2">
                <a:extLst>
                  <a:ext uri="{FF2B5EF4-FFF2-40B4-BE49-F238E27FC236}">
                    <a16:creationId xmlns:a16="http://schemas.microsoft.com/office/drawing/2014/main" id="{A6F6D9E3-926A-136E-E46D-F6867D981885}"/>
                  </a:ext>
                </a:extLst>
              </p:cNvPr>
              <p:cNvCxnSpPr>
                <a:cxnSpLocks/>
              </p:cNvCxnSpPr>
              <p:nvPr/>
            </p:nvCxnSpPr>
            <p:spPr>
              <a:xfrm flipV="1">
                <a:off x="2017059" y="4763172"/>
                <a:ext cx="0" cy="4924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4045242563"/>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00E2F40A7367419FC7F5E36C0AFEBC" ma:contentTypeVersion="12" ma:contentTypeDescription="Create a new document." ma:contentTypeScope="" ma:versionID="af18eab128a37410d2854ef1f1913ad6">
  <xsd:schema xmlns:xsd="http://www.w3.org/2001/XMLSchema" xmlns:xs="http://www.w3.org/2001/XMLSchema" xmlns:p="http://schemas.microsoft.com/office/2006/metadata/properties" xmlns:ns2="f9c884a0-80fa-49f1-80f8-084d90b87028" xmlns:ns3="103a8c4c-3415-44a0-a799-d5a1400d594a" targetNamespace="http://schemas.microsoft.com/office/2006/metadata/properties" ma:root="true" ma:fieldsID="aba95fd757e58c31442b2687e9570bdf" ns2:_="" ns3:_="">
    <xsd:import namespace="f9c884a0-80fa-49f1-80f8-084d90b87028"/>
    <xsd:import namespace="103a8c4c-3415-44a0-a799-d5a1400d59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884a0-80fa-49f1-80f8-084d90b87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68c3b55-3e8a-4e8f-9286-46d15c50dfe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a8c4c-3415-44a0-a799-d5a1400d59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0f5d79-ab87-4486-8ee5-8cddb4339359}" ma:internalName="TaxCatchAll" ma:showField="CatchAllData" ma:web="103a8c4c-3415-44a0-a799-d5a1400d59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03a8c4c-3415-44a0-a799-d5a1400d594a" xsi:nil="true"/>
    <lcf76f155ced4ddcb4097134ff3c332f xmlns="f9c884a0-80fa-49f1-80f8-084d90b870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C87326-BD66-4135-870F-EF10FF13280A}">
  <ds:schemaRefs>
    <ds:schemaRef ds:uri="http://schemas.microsoft.com/sharepoint/v3/contenttype/forms"/>
  </ds:schemaRefs>
</ds:datastoreItem>
</file>

<file path=customXml/itemProps2.xml><?xml version="1.0" encoding="utf-8"?>
<ds:datastoreItem xmlns:ds="http://schemas.openxmlformats.org/officeDocument/2006/customXml" ds:itemID="{BD550741-C663-44BF-91B0-AE0D55D674AD}">
  <ds:schemaRefs>
    <ds:schemaRef ds:uri="103a8c4c-3415-44a0-a799-d5a1400d594a"/>
    <ds:schemaRef ds:uri="f9c884a0-80fa-49f1-80f8-084d90b870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9CCB5AC-D550-45B4-AC72-296DFA990DC3}">
  <ds:schemaRefs>
    <ds:schemaRef ds:uri="103a8c4c-3415-44a0-a799-d5a1400d594a"/>
    <ds:schemaRef ds:uri="f9c884a0-80fa-49f1-80f8-084d90b870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40</TotalTime>
  <Words>2000</Words>
  <Application>Microsoft Office PowerPoint</Application>
  <PresentationFormat>Widescreen</PresentationFormat>
  <Paragraphs>283</Paragraphs>
  <Slides>38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Times New Roman</vt:lpstr>
      <vt:lpstr>„Office“ tema</vt:lpstr>
      <vt:lpstr>     Kvietimo suteikti rinkos konsultaciją / techninių specifikacijų projekto paskelbimas Centrinės viešųjų pirkimų informacinės sistemos (CVP IS) priemonėmis</vt:lpstr>
      <vt:lpstr>PowerPoint Presentation</vt:lpstr>
      <vt:lpstr>Prisijungimas prie CVP IS </vt:lpstr>
      <vt:lpstr>Prisijungimas prie CVP IS</vt:lpstr>
      <vt:lpstr>Kvietimo suteikti rinkos konsultaciją / techninių specifikacijų projekto paskelbimas</vt:lpstr>
      <vt:lpstr>Kvietimo suteikti rinkos konsultaciją / techninių specifikacijų projekto paskelbimas</vt:lpstr>
      <vt:lpstr>Kvietimo suteikti rinkos konsultaciją / techninių specifikacijų projekto paskelbimas</vt:lpstr>
      <vt:lpstr>Kvietimo suteikti rinkos konsultaciją / techninių specifikacijų projekto paskelbimas</vt:lpstr>
      <vt:lpstr>Kvietimo suteikti rinkos konsultaciją / techninių specifikacijų projekto paskelbimas</vt:lpstr>
      <vt:lpstr>Kvietimo suteikti rinkos konsultaciją / techninių specifikacijų projekto paskelbimas</vt:lpstr>
      <vt:lpstr>Kvietimo suteikti rinkos konsultaciją / techninių specifikacijų projekto paskelbimas</vt:lpstr>
      <vt:lpstr>Kvietimo suteikti rinkos konsultaciją / techninių specifikacijų projekto paskelbimas</vt:lpstr>
      <vt:lpstr>Kvietimo suteikti rinkos konsultaciją / techninių specifikacijų projekto paskelbimas</vt:lpstr>
      <vt:lpstr>Kvietimo suteikti rinkos konsultaciją / techninių specifikacijų projekto paskelbimas</vt:lpstr>
      <vt:lpstr>Kvietimo suteikti rinkos konsultaciją / techninių specifikacijų projekto paskelbimas</vt:lpstr>
      <vt:lpstr>Kvietimo suteikti rinkos konsultaciją / techninių specifikacijų projekto paskelbimas</vt:lpstr>
      <vt:lpstr>Kvietimo suteikti rinkos konsultaciją / techninių specifikacijų projekto paskelbimas</vt:lpstr>
      <vt:lpstr>Kvietimo suteikti rinkos konsultaciją / techninių specifikacijų projekto paskelbimas</vt:lpstr>
      <vt:lpstr>Kvietimo suteikti rinkos konsultaciją / techninių specifikacijų projekto paskelbimas</vt:lpstr>
      <vt:lpstr>Kvietimo suteikti rinkos konsultaciją / techninių specifikacijų projekto paskelbimas</vt:lpstr>
      <vt:lpstr>Kvietimo suteikti rinkos konsultaciją / techninių specifikacijų projekto paskelbimas</vt:lpstr>
      <vt:lpstr>Tiekėjų prašymų paaiškinti dokumentus peržiūra</vt:lpstr>
      <vt:lpstr>Tiekėjų prašymų paaiškinti dokumentus peržiūra</vt:lpstr>
      <vt:lpstr>Tiekėjų prašymų paaiškinti dokumentus peržiūra</vt:lpstr>
      <vt:lpstr>Atsakymų pateikimas į tiekėjų pateiktus prašymus</vt:lpstr>
      <vt:lpstr>Atsakymų pateikimas į tiekėjų pateiktus prašymus</vt:lpstr>
      <vt:lpstr>Atsakymų pateikimas į tiekėjų pateiktus prašymus</vt:lpstr>
      <vt:lpstr>Pranešimo be užklausos sukūrimas ir išsiuntimas</vt:lpstr>
      <vt:lpstr>Pranešimo be užklausos sukūrimas ir išsiuntimas</vt:lpstr>
      <vt:lpstr>Pranešimo be užklausos sukūrimas ir išsiuntimas</vt:lpstr>
      <vt:lpstr>Pasiūlymų peržiūra</vt:lpstr>
      <vt:lpstr>Pasiūlymų peržiūra</vt:lpstr>
      <vt:lpstr>Priimtų sprendimų dėl gautų prašymų paaiškinti ir pateiktų pasiūlymų paskelbimas </vt:lpstr>
      <vt:lpstr>Priimtų sprendimų dėl gautų prašymų paaiškinti ir pateiktų pasiūlymų paskelbimas </vt:lpstr>
      <vt:lpstr>Priimtų sprendimų dėl gautų prašymų paaiškinti ir pateiktų pasiūlymų paskelbimas </vt:lpstr>
      <vt:lpstr>Procedūrų užbaigimas</vt:lpstr>
      <vt:lpstr>Procedūrų užbaigimas</vt:lpstr>
      <vt:lpstr>Dėl papildomai iškilusių klausimų galite kreiptis tel. +370 5 219 7000 arba el. paštu pagalba@vpt.lt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Julija Grinko</cp:lastModifiedBy>
  <cp:revision>14</cp:revision>
  <dcterms:created xsi:type="dcterms:W3CDTF">2016-01-12T08:28:32Z</dcterms:created>
  <dcterms:modified xsi:type="dcterms:W3CDTF">2025-12-18T07:01:46Z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0x010100CF00E2F40A7367419FC7F5E36C0AFEBC</vt:lpwstr>
  </property>
  <property fmtid="{D5CDD505-2E9C-101B-9397-08002B2CF9AE}" pid="3" name="MediaServiceImageTags">
    <vt:lpwstr/>
  </property>
</Properties>
</file>