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6" r:id="rId5"/>
    <p:sldId id="354" r:id="rId6"/>
    <p:sldId id="421" r:id="rId7"/>
    <p:sldId id="419" r:id="rId8"/>
    <p:sldId id="343" r:id="rId9"/>
    <p:sldId id="355" r:id="rId10"/>
    <p:sldId id="424" r:id="rId11"/>
    <p:sldId id="420" r:id="rId12"/>
    <p:sldId id="426" r:id="rId13"/>
    <p:sldId id="425" r:id="rId14"/>
    <p:sldId id="423" r:id="rId15"/>
    <p:sldId id="428" r:id="rId16"/>
    <p:sldId id="430" r:id="rId17"/>
    <p:sldId id="431" r:id="rId18"/>
    <p:sldId id="432" r:id="rId19"/>
    <p:sldId id="427" r:id="rId20"/>
    <p:sldId id="433" r:id="rId21"/>
    <p:sldId id="434" r:id="rId22"/>
    <p:sldId id="435" r:id="rId23"/>
    <p:sldId id="436" r:id="rId24"/>
    <p:sldId id="437" r:id="rId25"/>
    <p:sldId id="438" r:id="rId26"/>
    <p:sldId id="439" r:id="rId27"/>
    <p:sldId id="440" r:id="rId28"/>
    <p:sldId id="441" r:id="rId29"/>
    <p:sldId id="442" r:id="rId30"/>
    <p:sldId id="443" r:id="rId31"/>
    <p:sldId id="444" r:id="rId32"/>
    <p:sldId id="445" r:id="rId33"/>
    <p:sldId id="446" r:id="rId34"/>
    <p:sldId id="447" r:id="rId35"/>
    <p:sldId id="448" r:id="rId36"/>
    <p:sldId id="449" r:id="rId37"/>
    <p:sldId id="450" r:id="rId38"/>
    <p:sldId id="451" r:id="rId39"/>
    <p:sldId id="452" r:id="rId40"/>
    <p:sldId id="456" r:id="rId41"/>
    <p:sldId id="457" r:id="rId42"/>
    <p:sldId id="458" r:id="rId43"/>
    <p:sldId id="30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da Mechonošina" initials="MM" lastIdx="4" clrIdx="0">
    <p:extLst>
      <p:ext uri="{19B8F6BF-5375-455C-9EA6-DF929625EA0E}">
        <p15:presenceInfo xmlns:p15="http://schemas.microsoft.com/office/powerpoint/2012/main" userId="S::Milda.Mechonosina@vpt.lt::fb84b751-bbf6-407a-b20a-36f1b8238e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21BE48-A25F-4976-A349-9D410A0F38FE}" v="45" dt="2025-09-11T11:35:41.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599E6-21E6-47C9-895B-008443FD8CAD}" type="datetimeFigureOut">
              <a:rPr lang="en-GB" smtClean="0"/>
              <a:t>16/12/2025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C3663-B379-43C2-A9F6-6283756DD7A6}" type="slidenum">
              <a:rPr lang="en-GB" smtClean="0"/>
              <a:t>‹#›</a:t>
            </a:fld>
            <a:endParaRPr lang="en-GB"/>
          </a:p>
        </p:txBody>
      </p:sp>
    </p:spTree>
    <p:extLst>
      <p:ext uri="{BB962C8B-B14F-4D97-AF65-F5344CB8AC3E}">
        <p14:creationId xmlns:p14="http://schemas.microsoft.com/office/powerpoint/2010/main" val="39445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D8025187-1E96-477F-BFEF-2E6F80B360C0}" type="datetimeFigureOut">
              <a:rPr lang="en-US" smtClean="0"/>
              <a:t>12/16/2025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D8025187-1E96-477F-BFEF-2E6F80B360C0}" type="datetimeFigureOut">
              <a:rPr lang="en-US" smtClean="0"/>
              <a:t>12/16/2025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D8025187-1E96-477F-BFEF-2E6F80B360C0}" type="datetimeFigureOut">
              <a:rPr lang="en-US" smtClean="0"/>
              <a:t>12/16/2025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D8025187-1E96-477F-BFEF-2E6F80B360C0}" type="datetimeFigureOut">
              <a:rPr lang="en-US" smtClean="0"/>
              <a:t>12/16/2025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D8025187-1E96-477F-BFEF-2E6F80B360C0}" type="datetimeFigureOut">
              <a:rPr lang="en-US" smtClean="0"/>
              <a:t>12/16/2025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D8025187-1E96-477F-BFEF-2E6F80B360C0}" type="datetimeFigureOut">
              <a:rPr lang="en-US" smtClean="0"/>
              <a:t>12/16/2025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D8025187-1E96-477F-BFEF-2E6F80B360C0}" type="datetimeFigureOut">
              <a:rPr lang="en-US" smtClean="0"/>
              <a:t>12/16/2025</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D8025187-1E96-477F-BFEF-2E6F80B360C0}" type="datetimeFigureOut">
              <a:rPr lang="en-US" smtClean="0"/>
              <a:t>12/16/2025</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D8025187-1E96-477F-BFEF-2E6F80B360C0}" type="datetimeFigureOut">
              <a:rPr lang="en-US" smtClean="0"/>
              <a:t>12/16/2025</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D8025187-1E96-477F-BFEF-2E6F80B360C0}" type="datetimeFigureOut">
              <a:rPr lang="en-US" smtClean="0"/>
              <a:t>12/16/2025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D8025187-1E96-477F-BFEF-2E6F80B360C0}" type="datetimeFigureOut">
              <a:rPr lang="en-US" smtClean="0"/>
              <a:t>12/16/2025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25187-1E96-477F-BFEF-2E6F80B360C0}" type="datetimeFigureOut">
              <a:rPr lang="en-US" smtClean="0"/>
              <a:t>12/16/2025</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6.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69.png"/><Relationship Id="rId4" Type="http://schemas.openxmlformats.org/officeDocument/2006/relationships/image" Target="../media/image76.png"/></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3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3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3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3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6.png"/><Relationship Id="rId4" Type="http://schemas.openxmlformats.org/officeDocument/2006/relationships/image" Target="../media/image99.png"/></Relationships>
</file>

<file path=ppt/slides/_rels/slide3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1847758" y="2095256"/>
            <a:ext cx="8364353" cy="2844970"/>
          </a:xfrm>
        </p:spPr>
        <p:txBody>
          <a:bodyPr>
            <a:normAutofit fontScale="90000"/>
          </a:bodyPr>
          <a:lstStyle/>
          <a:p>
            <a:br>
              <a:rPr lang="en-US" sz="5400" dirty="0"/>
            </a:br>
            <a:r>
              <a:rPr lang="lt-LT" sz="5000" b="1" dirty="0"/>
              <a:t>Dinaminės pirkimų sistemos (DPS) sukūrimas ir vykdymas </a:t>
            </a:r>
            <a:r>
              <a:rPr lang="lt-LT" sz="5000" b="1" dirty="0">
                <a:cs typeface="Times New Roman" panose="02020603050405020304" pitchFamily="18" charset="0"/>
              </a:rPr>
              <a:t>Ce</a:t>
            </a:r>
            <a:r>
              <a:rPr lang="lt-LT" sz="5000" b="1" spc="-50" dirty="0">
                <a:cs typeface="Times New Roman" panose="02020603050405020304" pitchFamily="18" charset="0"/>
              </a:rPr>
              <a:t>n</a:t>
            </a:r>
            <a:r>
              <a:rPr lang="lt-LT" sz="5000" b="1" dirty="0">
                <a:cs typeface="Times New Roman" panose="02020603050405020304" pitchFamily="18" charset="0"/>
              </a:rPr>
              <a:t>trin</a:t>
            </a:r>
            <a:r>
              <a:rPr lang="lt-LT" sz="5000" b="1" spc="-15" dirty="0">
                <a:cs typeface="Times New Roman" panose="02020603050405020304" pitchFamily="18" charset="0"/>
              </a:rPr>
              <a:t>ė</a:t>
            </a:r>
            <a:r>
              <a:rPr lang="lt-LT" sz="5000" b="1" dirty="0">
                <a:cs typeface="Times New Roman" panose="02020603050405020304" pitchFamily="18" charset="0"/>
              </a:rPr>
              <a:t>s vi</a:t>
            </a:r>
            <a:r>
              <a:rPr lang="lt-LT" sz="5000" b="1" spc="-20" dirty="0">
                <a:cs typeface="Times New Roman" panose="02020603050405020304" pitchFamily="18" charset="0"/>
              </a:rPr>
              <a:t>e</a:t>
            </a:r>
            <a:r>
              <a:rPr lang="lt-LT" sz="5000" b="1" dirty="0">
                <a:cs typeface="Times New Roman" panose="02020603050405020304" pitchFamily="18" charset="0"/>
              </a:rPr>
              <a:t>šųjų</a:t>
            </a:r>
            <a:r>
              <a:rPr lang="lt-LT" sz="5000" b="1" spc="-20" dirty="0">
                <a:cs typeface="Times New Roman" panose="02020603050405020304" pitchFamily="18" charset="0"/>
              </a:rPr>
              <a:t> </a:t>
            </a:r>
            <a:r>
              <a:rPr lang="lt-LT" sz="5000" b="1" dirty="0">
                <a:cs typeface="Times New Roman" panose="02020603050405020304" pitchFamily="18" charset="0"/>
              </a:rPr>
              <a:t>pirkimų i</a:t>
            </a:r>
            <a:r>
              <a:rPr lang="lt-LT" sz="5000" b="1" spc="-20" dirty="0">
                <a:cs typeface="Times New Roman" panose="02020603050405020304" pitchFamily="18" charset="0"/>
              </a:rPr>
              <a:t>n</a:t>
            </a:r>
            <a:r>
              <a:rPr lang="lt-LT" sz="5000" b="1" spc="-110" dirty="0">
                <a:cs typeface="Times New Roman" panose="02020603050405020304" pitchFamily="18" charset="0"/>
              </a:rPr>
              <a:t>f</a:t>
            </a:r>
            <a:r>
              <a:rPr lang="lt-LT" sz="5000" b="1" dirty="0">
                <a:cs typeface="Times New Roman" panose="02020603050405020304" pitchFamily="18" charset="0"/>
              </a:rPr>
              <a:t>or</a:t>
            </a:r>
            <a:r>
              <a:rPr lang="lt-LT" sz="5000" b="1" spc="5" dirty="0">
                <a:cs typeface="Times New Roman" panose="02020603050405020304" pitchFamily="18" charset="0"/>
              </a:rPr>
              <a:t>m</a:t>
            </a:r>
            <a:r>
              <a:rPr lang="lt-LT" sz="5000" b="1" dirty="0">
                <a:cs typeface="Times New Roman" panose="02020603050405020304" pitchFamily="18" charset="0"/>
              </a:rPr>
              <a:t>acinės	si</a:t>
            </a:r>
            <a:r>
              <a:rPr lang="lt-LT" sz="5000" b="1" spc="-65" dirty="0">
                <a:cs typeface="Times New Roman" panose="02020603050405020304" pitchFamily="18" charset="0"/>
              </a:rPr>
              <a:t>s</a:t>
            </a:r>
            <a:r>
              <a:rPr lang="lt-LT" sz="5000" b="1" spc="-50" dirty="0">
                <a:cs typeface="Times New Roman" panose="02020603050405020304" pitchFamily="18" charset="0"/>
              </a:rPr>
              <a:t>t</a:t>
            </a:r>
            <a:r>
              <a:rPr lang="lt-LT" sz="5000" b="1" dirty="0">
                <a:cs typeface="Times New Roman" panose="02020603050405020304" pitchFamily="18" charset="0"/>
              </a:rPr>
              <a:t>em</a:t>
            </a:r>
            <a:r>
              <a:rPr lang="lt-LT" sz="5000" b="1" spc="10" dirty="0">
                <a:cs typeface="Times New Roman" panose="02020603050405020304" pitchFamily="18" charset="0"/>
              </a:rPr>
              <a:t>o</a:t>
            </a:r>
            <a:r>
              <a:rPr lang="lt-LT" sz="5000" b="1" dirty="0">
                <a:cs typeface="Times New Roman" panose="02020603050405020304" pitchFamily="18" charset="0"/>
              </a:rPr>
              <a:t>s</a:t>
            </a:r>
            <a:r>
              <a:rPr lang="lt-LT" sz="5000" b="1" spc="-20" dirty="0">
                <a:cs typeface="Times New Roman" panose="02020603050405020304" pitchFamily="18" charset="0"/>
              </a:rPr>
              <a:t> </a:t>
            </a:r>
            <a:r>
              <a:rPr lang="lt-LT" sz="5000" b="1" dirty="0">
                <a:cs typeface="Times New Roman" panose="02020603050405020304" pitchFamily="18" charset="0"/>
              </a:rPr>
              <a:t>(CVP</a:t>
            </a:r>
            <a:r>
              <a:rPr lang="lt-LT" sz="5000" b="1" spc="20" dirty="0">
                <a:cs typeface="Times New Roman" panose="02020603050405020304" pitchFamily="18" charset="0"/>
              </a:rPr>
              <a:t> </a:t>
            </a:r>
            <a:r>
              <a:rPr lang="lt-LT" sz="5000" b="1" dirty="0">
                <a:cs typeface="Times New Roman" panose="02020603050405020304" pitchFamily="18" charset="0"/>
              </a:rPr>
              <a:t>IS) priemonėmis</a:t>
            </a:r>
            <a:endParaRPr lang="en-US" sz="5000" b="1" dirty="0"/>
          </a:p>
        </p:txBody>
      </p:sp>
      <p:pic>
        <p:nvPicPr>
          <p:cNvPr id="5" name="Paveikslėlis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pic>
        <p:nvPicPr>
          <p:cNvPr id="6" name="Paveikslėlis 5"/>
          <p:cNvPicPr>
            <a:picLocks noChangeAspect="1"/>
          </p:cNvPicPr>
          <p:nvPr/>
        </p:nvPicPr>
        <p:blipFill rotWithShape="1">
          <a:blip r:embed="rId2">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D9191FA8-5EAB-A213-33EB-47A3CABFD946}"/>
              </a:ext>
            </a:extLst>
          </p:cNvPr>
          <p:cNvSpPr txBox="1"/>
          <p:nvPr/>
        </p:nvSpPr>
        <p:spPr>
          <a:xfrm>
            <a:off x="4333841" y="6038484"/>
            <a:ext cx="4677878" cy="369332"/>
          </a:xfrm>
          <a:prstGeom prst="rect">
            <a:avLst/>
          </a:prstGeom>
          <a:noFill/>
        </p:spPr>
        <p:txBody>
          <a:bodyPr wrap="square" lIns="91440" tIns="45720" rIns="91440" bIns="45720" rtlCol="0" anchor="t">
            <a:spAutoFit/>
          </a:bodyPr>
          <a:lstStyle/>
          <a:p>
            <a:r>
              <a:rPr lang="lt-LT" dirty="0"/>
              <a:t>Galiojanti nuo 2025-09-11</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0295443-FE84-24B0-F51E-ED882C41A95F}"/>
              </a:ext>
            </a:extLst>
          </p:cNvPr>
          <p:cNvPicPr>
            <a:picLocks noChangeAspect="1"/>
          </p:cNvPicPr>
          <p:nvPr/>
        </p:nvPicPr>
        <p:blipFill>
          <a:blip r:embed="rId2"/>
          <a:stretch>
            <a:fillRect/>
          </a:stretch>
        </p:blipFill>
        <p:spPr>
          <a:xfrm>
            <a:off x="1110781" y="1132461"/>
            <a:ext cx="11046185" cy="4257966"/>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38200" y="225023"/>
            <a:ext cx="10515600" cy="1032037"/>
          </a:xfrm>
        </p:spPr>
        <p:txBody>
          <a:bodyPr>
            <a:noAutofit/>
          </a:bodyPr>
          <a:lstStyle/>
          <a:p>
            <a:pPr algn="ctr"/>
            <a:r>
              <a:rPr lang="lt-LT" sz="3600" b="1" dirty="0"/>
              <a:t>DPS sukūrimas. Pagrindinė informacija apie pirkimą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631930" y="6343048"/>
            <a:ext cx="560070" cy="369332"/>
          </a:xfrm>
          <a:prstGeom prst="rect">
            <a:avLst/>
          </a:prstGeom>
          <a:noFill/>
        </p:spPr>
        <p:txBody>
          <a:bodyPr wrap="square" rtlCol="0">
            <a:spAutoFit/>
          </a:bodyPr>
          <a:lstStyle/>
          <a:p>
            <a:r>
              <a:rPr lang="en-US"/>
              <a:t>10</a:t>
            </a:r>
          </a:p>
        </p:txBody>
      </p:sp>
      <p:sp>
        <p:nvSpPr>
          <p:cNvPr id="7" name="Arrow: Right 6">
            <a:extLst>
              <a:ext uri="{FF2B5EF4-FFF2-40B4-BE49-F238E27FC236}">
                <a16:creationId xmlns:a16="http://schemas.microsoft.com/office/drawing/2014/main" id="{BC53294C-BCB8-50EA-5B31-ADAEACDFB9CD}"/>
              </a:ext>
            </a:extLst>
          </p:cNvPr>
          <p:cNvSpPr/>
          <p:nvPr/>
        </p:nvSpPr>
        <p:spPr>
          <a:xfrm>
            <a:off x="512657" y="245527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Arrow: Right 15">
            <a:extLst>
              <a:ext uri="{FF2B5EF4-FFF2-40B4-BE49-F238E27FC236}">
                <a16:creationId xmlns:a16="http://schemas.microsoft.com/office/drawing/2014/main" id="{5D15C986-7744-4985-5D26-A320E3506085}"/>
              </a:ext>
            </a:extLst>
          </p:cNvPr>
          <p:cNvSpPr/>
          <p:nvPr/>
        </p:nvSpPr>
        <p:spPr>
          <a:xfrm>
            <a:off x="524419" y="216051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Arrow: Right 16">
            <a:extLst>
              <a:ext uri="{FF2B5EF4-FFF2-40B4-BE49-F238E27FC236}">
                <a16:creationId xmlns:a16="http://schemas.microsoft.com/office/drawing/2014/main" id="{AD11B98D-A9A9-0B88-E514-4B23B9FB837E}"/>
              </a:ext>
            </a:extLst>
          </p:cNvPr>
          <p:cNvSpPr/>
          <p:nvPr/>
        </p:nvSpPr>
        <p:spPr>
          <a:xfrm>
            <a:off x="512656" y="278915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9" name="Arrow: Right 18">
            <a:extLst>
              <a:ext uri="{FF2B5EF4-FFF2-40B4-BE49-F238E27FC236}">
                <a16:creationId xmlns:a16="http://schemas.microsoft.com/office/drawing/2014/main" id="{E93CF2B2-3EA4-CC1B-BB83-800023531128}"/>
              </a:ext>
            </a:extLst>
          </p:cNvPr>
          <p:cNvSpPr/>
          <p:nvPr/>
        </p:nvSpPr>
        <p:spPr>
          <a:xfrm>
            <a:off x="512654" y="382574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 name="Arrow: Right 20">
            <a:extLst>
              <a:ext uri="{FF2B5EF4-FFF2-40B4-BE49-F238E27FC236}">
                <a16:creationId xmlns:a16="http://schemas.microsoft.com/office/drawing/2014/main" id="{5C33184C-3AB5-9664-87F3-2405F84F7ADA}"/>
              </a:ext>
            </a:extLst>
          </p:cNvPr>
          <p:cNvSpPr/>
          <p:nvPr/>
        </p:nvSpPr>
        <p:spPr>
          <a:xfrm>
            <a:off x="497797" y="346969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Arrow: Right 21">
            <a:extLst>
              <a:ext uri="{FF2B5EF4-FFF2-40B4-BE49-F238E27FC236}">
                <a16:creationId xmlns:a16="http://schemas.microsoft.com/office/drawing/2014/main" id="{3F790EF4-53D2-CACD-398D-ACD40444B794}"/>
              </a:ext>
            </a:extLst>
          </p:cNvPr>
          <p:cNvSpPr/>
          <p:nvPr/>
        </p:nvSpPr>
        <p:spPr>
          <a:xfrm>
            <a:off x="499446" y="314265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TextBox 19">
            <a:extLst>
              <a:ext uri="{FF2B5EF4-FFF2-40B4-BE49-F238E27FC236}">
                <a16:creationId xmlns:a16="http://schemas.microsoft.com/office/drawing/2014/main" id="{6C240592-9851-B253-9F3E-5608EFF79030}"/>
              </a:ext>
            </a:extLst>
          </p:cNvPr>
          <p:cNvSpPr txBox="1"/>
          <p:nvPr/>
        </p:nvSpPr>
        <p:spPr>
          <a:xfrm>
            <a:off x="5676804" y="3070426"/>
            <a:ext cx="6499948" cy="1600438"/>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Pasirenkama, ar DPS skaidoma į kategorijas. Jei „Taip“, tuomet nurodomas kategorijų skaičius ir pasirenkama „Didžiausias Dalis (-</a:t>
            </a:r>
            <a:r>
              <a:rPr lang="lt-LT" sz="1400" err="1"/>
              <a:t>ių</a:t>
            </a:r>
            <a:r>
              <a:rPr lang="lt-LT" sz="1400"/>
              <a:t>) skaičius“. Tokiu atveju paraiškas tiekėjai galės teikti į visas nurodytas kategorijas arba į pasirinktą skaičių kategorijų. Vėlesniame žingsnyje bus privaloma nurodyti DPS kategorijų pavadinimus. </a:t>
            </a:r>
            <a:r>
              <a:rPr lang="lt-LT" sz="1400">
                <a:solidFill>
                  <a:srgbClr val="FF0000"/>
                </a:solidFill>
              </a:rPr>
              <a:t>SVARBU</a:t>
            </a:r>
            <a:r>
              <a:rPr lang="lt-LT" sz="1400"/>
              <a:t>: vykdant konkrečius pirkimus galima kiekvienam objektui kurti atskirą konkretų pirkimą arba sukurti vieną konkretų pirkimą ir pirkimo objekto skaidymą į dalis aiškiai apibrėžti pirkimo dokumentuose.</a:t>
            </a:r>
            <a:endParaRPr lang="lt-LT" sz="1400">
              <a:ea typeface="Calibri"/>
              <a:cs typeface="Calibri"/>
            </a:endParaRPr>
          </a:p>
        </p:txBody>
      </p:sp>
      <p:cxnSp>
        <p:nvCxnSpPr>
          <p:cNvPr id="32" name="Straight Arrow Connector 31">
            <a:extLst>
              <a:ext uri="{FF2B5EF4-FFF2-40B4-BE49-F238E27FC236}">
                <a16:creationId xmlns:a16="http://schemas.microsoft.com/office/drawing/2014/main" id="{B8437A11-B39F-80DB-5C50-ABFE135E8AA6}"/>
              </a:ext>
            </a:extLst>
          </p:cNvPr>
          <p:cNvCxnSpPr>
            <a:cxnSpLocks/>
          </p:cNvCxnSpPr>
          <p:nvPr/>
        </p:nvCxnSpPr>
        <p:spPr>
          <a:xfrm flipH="1">
            <a:off x="2887847" y="3257297"/>
            <a:ext cx="2773372" cy="726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68280A49-AD84-A266-490A-B6B6F953A932}"/>
              </a:ext>
            </a:extLst>
          </p:cNvPr>
          <p:cNvCxnSpPr>
            <a:cxnSpLocks/>
          </p:cNvCxnSpPr>
          <p:nvPr/>
        </p:nvCxnSpPr>
        <p:spPr>
          <a:xfrm flipH="1">
            <a:off x="1866254" y="3377829"/>
            <a:ext cx="3774237" cy="26118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C1F69FBC-5C3E-0BD8-AB3F-38AEB01CDF7E}"/>
              </a:ext>
            </a:extLst>
          </p:cNvPr>
          <p:cNvCxnSpPr>
            <a:cxnSpLocks/>
          </p:cNvCxnSpPr>
          <p:nvPr/>
        </p:nvCxnSpPr>
        <p:spPr>
          <a:xfrm flipH="1">
            <a:off x="1821010" y="2186793"/>
            <a:ext cx="3856783" cy="42819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0C11203-2F72-E1F6-C4CB-CA6CD2335989}"/>
              </a:ext>
            </a:extLst>
          </p:cNvPr>
          <p:cNvCxnSpPr>
            <a:cxnSpLocks/>
            <a:stCxn id="23" idx="1"/>
          </p:cNvCxnSpPr>
          <p:nvPr/>
        </p:nvCxnSpPr>
        <p:spPr>
          <a:xfrm flipH="1">
            <a:off x="2879088" y="3870645"/>
            <a:ext cx="2797716" cy="10267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073" name="Straight Arrow Connector 3072">
            <a:extLst>
              <a:ext uri="{FF2B5EF4-FFF2-40B4-BE49-F238E27FC236}">
                <a16:creationId xmlns:a16="http://schemas.microsoft.com/office/drawing/2014/main" id="{DC5E655F-7505-534A-E3D1-FD026DEF93CC}"/>
              </a:ext>
            </a:extLst>
          </p:cNvPr>
          <p:cNvCxnSpPr>
            <a:cxnSpLocks/>
          </p:cNvCxnSpPr>
          <p:nvPr/>
        </p:nvCxnSpPr>
        <p:spPr>
          <a:xfrm flipH="1">
            <a:off x="2151993" y="2705131"/>
            <a:ext cx="3523532" cy="3067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076" name="Picture 3075">
            <a:extLst>
              <a:ext uri="{FF2B5EF4-FFF2-40B4-BE49-F238E27FC236}">
                <a16:creationId xmlns:a16="http://schemas.microsoft.com/office/drawing/2014/main" id="{ADADD9AC-5ED2-7FAF-571B-BE5C28BC497E}"/>
              </a:ext>
            </a:extLst>
          </p:cNvPr>
          <p:cNvPicPr>
            <a:picLocks noChangeAspect="1"/>
          </p:cNvPicPr>
          <p:nvPr/>
        </p:nvPicPr>
        <p:blipFill>
          <a:blip r:embed="rId4"/>
          <a:stretch>
            <a:fillRect/>
          </a:stretch>
        </p:blipFill>
        <p:spPr>
          <a:xfrm>
            <a:off x="6244091" y="5504558"/>
            <a:ext cx="3499193" cy="1237586"/>
          </a:xfrm>
          <a:prstGeom prst="rect">
            <a:avLst/>
          </a:prstGeom>
        </p:spPr>
      </p:pic>
      <p:sp>
        <p:nvSpPr>
          <p:cNvPr id="3077" name="Stačiakampis 6">
            <a:extLst>
              <a:ext uri="{FF2B5EF4-FFF2-40B4-BE49-F238E27FC236}">
                <a16:creationId xmlns:a16="http://schemas.microsoft.com/office/drawing/2014/main" id="{C63E4EC3-4C71-F0D0-96CB-15CD21B4258F}"/>
              </a:ext>
            </a:extLst>
          </p:cNvPr>
          <p:cNvSpPr/>
          <p:nvPr/>
        </p:nvSpPr>
        <p:spPr>
          <a:xfrm>
            <a:off x="8409504" y="6333673"/>
            <a:ext cx="664234" cy="3908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Arrow: Right 4">
            <a:extLst>
              <a:ext uri="{FF2B5EF4-FFF2-40B4-BE49-F238E27FC236}">
                <a16:creationId xmlns:a16="http://schemas.microsoft.com/office/drawing/2014/main" id="{06B23B7D-C0F4-D99B-823C-134B833E449C}"/>
              </a:ext>
            </a:extLst>
          </p:cNvPr>
          <p:cNvSpPr/>
          <p:nvPr/>
        </p:nvSpPr>
        <p:spPr>
          <a:xfrm>
            <a:off x="527980" y="1181489"/>
            <a:ext cx="588381" cy="151142"/>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38" name="Straight Arrow Connector 37">
            <a:extLst>
              <a:ext uri="{FF2B5EF4-FFF2-40B4-BE49-F238E27FC236}">
                <a16:creationId xmlns:a16="http://schemas.microsoft.com/office/drawing/2014/main" id="{99DDEEDE-6D12-798D-891B-490404F40F10}"/>
              </a:ext>
            </a:extLst>
          </p:cNvPr>
          <p:cNvCxnSpPr>
            <a:cxnSpLocks/>
          </p:cNvCxnSpPr>
          <p:nvPr/>
        </p:nvCxnSpPr>
        <p:spPr>
          <a:xfrm flipH="1">
            <a:off x="2784280" y="1441726"/>
            <a:ext cx="2906492" cy="75265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TextBox 28">
            <a:extLst>
              <a:ext uri="{FF2B5EF4-FFF2-40B4-BE49-F238E27FC236}">
                <a16:creationId xmlns:a16="http://schemas.microsoft.com/office/drawing/2014/main" id="{259F2643-384A-7D02-59FA-2FBF59E2AB76}"/>
              </a:ext>
            </a:extLst>
          </p:cNvPr>
          <p:cNvSpPr txBox="1"/>
          <p:nvPr/>
        </p:nvSpPr>
        <p:spPr>
          <a:xfrm>
            <a:off x="5676804" y="1165692"/>
            <a:ext cx="6499948" cy="800219"/>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b="0" i="0" u="none" strike="noStrike">
                <a:solidFill>
                  <a:srgbClr val="000000"/>
                </a:solidFill>
                <a:effectLst/>
                <a:latin typeface="Calibri" panose="020F0502020204030204" pitchFamily="34" charset="0"/>
              </a:rPr>
              <a:t>Lauke „Virš arba žemiau tarptautinio pirkimo vertės ribos“ pasirenkama „Virš“, jei pirkimas yra tarptautinės vertės. Jei pirkimas yra supaprastintos vertės, pasirenkama „Žemiau“. </a:t>
            </a:r>
            <a:r>
              <a:rPr lang="en-US" sz="1800" b="0" i="0">
                <a:solidFill>
                  <a:srgbClr val="000000"/>
                </a:solidFill>
                <a:effectLst/>
                <a:latin typeface="Calibri" panose="020F0502020204030204" pitchFamily="34" charset="0"/>
              </a:rPr>
              <a:t>​</a:t>
            </a:r>
            <a:endParaRPr lang="en-US" sz="1800" b="0" i="0">
              <a:solidFill>
                <a:srgbClr val="000000"/>
              </a:solidFill>
              <a:effectLst/>
              <a:latin typeface="Arial" panose="020B0604020202020204" pitchFamily="34" charset="0"/>
            </a:endParaRPr>
          </a:p>
        </p:txBody>
      </p:sp>
      <p:sp>
        <p:nvSpPr>
          <p:cNvPr id="9" name="TextBox 28">
            <a:extLst>
              <a:ext uri="{FF2B5EF4-FFF2-40B4-BE49-F238E27FC236}">
                <a16:creationId xmlns:a16="http://schemas.microsoft.com/office/drawing/2014/main" id="{13C68C43-2831-DD50-33A8-DE77BBD10E38}"/>
              </a:ext>
            </a:extLst>
          </p:cNvPr>
          <p:cNvSpPr txBox="1"/>
          <p:nvPr/>
        </p:nvSpPr>
        <p:spPr>
          <a:xfrm>
            <a:off x="5692052" y="2012501"/>
            <a:ext cx="6499948" cy="584775"/>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Nurodoma ar p</a:t>
            </a:r>
            <a:r>
              <a:rPr lang="lt-LT" sz="1400" b="0" i="0">
                <a:effectLst/>
              </a:rPr>
              <a:t>irkimas yra susijęs su projektu ir (arba) programa, finansuojama Europos Sąjungos lėšomis.</a:t>
            </a:r>
            <a:r>
              <a:rPr lang="lt-LT" sz="1400" b="0" i="0" u="none" strike="noStrike">
                <a:effectLst/>
              </a:rPr>
              <a:t> </a:t>
            </a:r>
            <a:r>
              <a:rPr lang="en-US" sz="1800" b="0" i="0">
                <a:effectLst/>
              </a:rPr>
              <a:t>​</a:t>
            </a:r>
          </a:p>
        </p:txBody>
      </p:sp>
      <p:sp>
        <p:nvSpPr>
          <p:cNvPr id="11" name="TextBox 28">
            <a:extLst>
              <a:ext uri="{FF2B5EF4-FFF2-40B4-BE49-F238E27FC236}">
                <a16:creationId xmlns:a16="http://schemas.microsoft.com/office/drawing/2014/main" id="{DE9B292A-9F1C-9013-2576-F7828E4B753A}"/>
              </a:ext>
            </a:extLst>
          </p:cNvPr>
          <p:cNvSpPr txBox="1"/>
          <p:nvPr/>
        </p:nvSpPr>
        <p:spPr>
          <a:xfrm>
            <a:off x="5692052" y="2557212"/>
            <a:ext cx="6499948" cy="584775"/>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Pasirenkamas pasiūlymų vertinimo kriterijus. </a:t>
            </a:r>
            <a:r>
              <a:rPr lang="lt-LT" sz="1400">
                <a:solidFill>
                  <a:srgbClr val="FF0000"/>
                </a:solidFill>
              </a:rPr>
              <a:t>SVARBU: </a:t>
            </a:r>
            <a:r>
              <a:rPr lang="lt-LT" sz="1400"/>
              <a:t>vėlesniuose žingsniuose šio pasirinkimo pakeisti nebus galima.</a:t>
            </a:r>
            <a:r>
              <a:rPr lang="lt-LT" sz="1400" b="0" i="0" u="none" strike="noStrike">
                <a:effectLst/>
              </a:rPr>
              <a:t> </a:t>
            </a:r>
            <a:r>
              <a:rPr lang="en-US" sz="1800" b="0" i="0">
                <a:effectLst/>
              </a:rPr>
              <a:t>​</a:t>
            </a:r>
          </a:p>
        </p:txBody>
      </p:sp>
      <p:sp>
        <p:nvSpPr>
          <p:cNvPr id="37" name="Arrow: Right 36">
            <a:extLst>
              <a:ext uri="{FF2B5EF4-FFF2-40B4-BE49-F238E27FC236}">
                <a16:creationId xmlns:a16="http://schemas.microsoft.com/office/drawing/2014/main" id="{4F2B6BEC-80EB-379B-EC2A-F765DBB5EC28}"/>
              </a:ext>
            </a:extLst>
          </p:cNvPr>
          <p:cNvSpPr/>
          <p:nvPr/>
        </p:nvSpPr>
        <p:spPr>
          <a:xfrm>
            <a:off x="527979" y="1782772"/>
            <a:ext cx="588381" cy="151142"/>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9" name="Arrow: Right 38">
            <a:extLst>
              <a:ext uri="{FF2B5EF4-FFF2-40B4-BE49-F238E27FC236}">
                <a16:creationId xmlns:a16="http://schemas.microsoft.com/office/drawing/2014/main" id="{3638F91F-CBB2-966D-F130-6CFE1866CEA8}"/>
              </a:ext>
            </a:extLst>
          </p:cNvPr>
          <p:cNvSpPr/>
          <p:nvPr/>
        </p:nvSpPr>
        <p:spPr>
          <a:xfrm>
            <a:off x="512655" y="450882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3" name="Oval 42">
            <a:extLst>
              <a:ext uri="{FF2B5EF4-FFF2-40B4-BE49-F238E27FC236}">
                <a16:creationId xmlns:a16="http://schemas.microsoft.com/office/drawing/2014/main" id="{A3AF8652-4EC8-EC95-DD2D-101CA3FA3F65}"/>
              </a:ext>
            </a:extLst>
          </p:cNvPr>
          <p:cNvSpPr/>
          <p:nvPr/>
        </p:nvSpPr>
        <p:spPr>
          <a:xfrm>
            <a:off x="1116360" y="843246"/>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45" name="Oval 44">
            <a:extLst>
              <a:ext uri="{FF2B5EF4-FFF2-40B4-BE49-F238E27FC236}">
                <a16:creationId xmlns:a16="http://schemas.microsoft.com/office/drawing/2014/main" id="{92668180-E16A-515E-C8D3-01375DA217F5}"/>
              </a:ext>
            </a:extLst>
          </p:cNvPr>
          <p:cNvSpPr/>
          <p:nvPr/>
        </p:nvSpPr>
        <p:spPr>
          <a:xfrm>
            <a:off x="5857222" y="5968549"/>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4" name="Picture 3" descr="A green and white rectangular sign&#10;&#10;AI-generated content may be incorrect.">
            <a:extLst>
              <a:ext uri="{FF2B5EF4-FFF2-40B4-BE49-F238E27FC236}">
                <a16:creationId xmlns:a16="http://schemas.microsoft.com/office/drawing/2014/main" id="{67A23F21-C5EE-EF54-E1B7-CA51FC4D3ECB}"/>
              </a:ext>
            </a:extLst>
          </p:cNvPr>
          <p:cNvPicPr>
            <a:picLocks noChangeAspect="1"/>
          </p:cNvPicPr>
          <p:nvPr/>
        </p:nvPicPr>
        <p:blipFill>
          <a:blip r:embed="rId5"/>
          <a:stretch>
            <a:fillRect/>
          </a:stretch>
        </p:blipFill>
        <p:spPr>
          <a:xfrm>
            <a:off x="8922899" y="4663583"/>
            <a:ext cx="3209925" cy="771525"/>
          </a:xfrm>
          <a:prstGeom prst="rect">
            <a:avLst/>
          </a:prstGeom>
        </p:spPr>
      </p:pic>
      <p:sp>
        <p:nvSpPr>
          <p:cNvPr id="6" name="Stačiakampis 6">
            <a:extLst>
              <a:ext uri="{FF2B5EF4-FFF2-40B4-BE49-F238E27FC236}">
                <a16:creationId xmlns:a16="http://schemas.microsoft.com/office/drawing/2014/main" id="{0D2F1729-1E28-22DB-8B4C-A91BC47055AE}"/>
              </a:ext>
            </a:extLst>
          </p:cNvPr>
          <p:cNvSpPr/>
          <p:nvPr/>
        </p:nvSpPr>
        <p:spPr>
          <a:xfrm>
            <a:off x="10247664" y="4960265"/>
            <a:ext cx="1914995" cy="3209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2" name="Straight Arrow Connector 11">
            <a:extLst>
              <a:ext uri="{FF2B5EF4-FFF2-40B4-BE49-F238E27FC236}">
                <a16:creationId xmlns:a16="http://schemas.microsoft.com/office/drawing/2014/main" id="{187D8D1A-2FFF-50BD-2118-CD3448548C20}"/>
              </a:ext>
            </a:extLst>
          </p:cNvPr>
          <p:cNvCxnSpPr>
            <a:cxnSpLocks/>
          </p:cNvCxnSpPr>
          <p:nvPr/>
        </p:nvCxnSpPr>
        <p:spPr>
          <a:xfrm flipH="1">
            <a:off x="9038704" y="5170191"/>
            <a:ext cx="1331842" cy="113720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6FB8AE80-7346-8C72-14F1-9BCED5A0E2E7}"/>
              </a:ext>
            </a:extLst>
          </p:cNvPr>
          <p:cNvSpPr/>
          <p:nvPr/>
        </p:nvSpPr>
        <p:spPr>
          <a:xfrm>
            <a:off x="8876084" y="4972822"/>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2</a:t>
            </a:r>
            <a:endParaRPr lang="en-GB">
              <a:solidFill>
                <a:schemeClr val="tx1"/>
              </a:solidFill>
            </a:endParaRPr>
          </a:p>
        </p:txBody>
      </p:sp>
    </p:spTree>
    <p:extLst>
      <p:ext uri="{BB962C8B-B14F-4D97-AF65-F5344CB8AC3E}">
        <p14:creationId xmlns:p14="http://schemas.microsoft.com/office/powerpoint/2010/main" val="1337083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4ACAA95-103C-466A-FE2F-074282B4279C}"/>
              </a:ext>
            </a:extLst>
          </p:cNvPr>
          <p:cNvPicPr>
            <a:picLocks noChangeAspect="1"/>
          </p:cNvPicPr>
          <p:nvPr/>
        </p:nvPicPr>
        <p:blipFill>
          <a:blip r:embed="rId2"/>
          <a:stretch>
            <a:fillRect/>
          </a:stretch>
        </p:blipFill>
        <p:spPr>
          <a:xfrm>
            <a:off x="1131732" y="1081241"/>
            <a:ext cx="10069327" cy="2700483"/>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Pagrindinė informacija apie pirkimą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11</a:t>
            </a:r>
          </a:p>
        </p:txBody>
      </p:sp>
      <p:pic>
        <p:nvPicPr>
          <p:cNvPr id="14" name="Picture 13">
            <a:extLst>
              <a:ext uri="{FF2B5EF4-FFF2-40B4-BE49-F238E27FC236}">
                <a16:creationId xmlns:a16="http://schemas.microsoft.com/office/drawing/2014/main" id="{D367F36A-C07F-703C-E680-F232F0E0805C}"/>
              </a:ext>
            </a:extLst>
          </p:cNvPr>
          <p:cNvPicPr>
            <a:picLocks noChangeAspect="1"/>
          </p:cNvPicPr>
          <p:nvPr/>
        </p:nvPicPr>
        <p:blipFill>
          <a:blip r:embed="rId4"/>
          <a:stretch>
            <a:fillRect/>
          </a:stretch>
        </p:blipFill>
        <p:spPr>
          <a:xfrm>
            <a:off x="11277443" y="1252577"/>
            <a:ext cx="397349" cy="364330"/>
          </a:xfrm>
          <a:prstGeom prst="rect">
            <a:avLst/>
          </a:prstGeom>
        </p:spPr>
      </p:pic>
      <p:pic>
        <p:nvPicPr>
          <p:cNvPr id="16" name="Picture 15">
            <a:extLst>
              <a:ext uri="{FF2B5EF4-FFF2-40B4-BE49-F238E27FC236}">
                <a16:creationId xmlns:a16="http://schemas.microsoft.com/office/drawing/2014/main" id="{860774A5-8E5C-CEC8-A0EF-F59D3ACF8EE7}"/>
              </a:ext>
            </a:extLst>
          </p:cNvPr>
          <p:cNvPicPr>
            <a:picLocks noChangeAspect="1"/>
          </p:cNvPicPr>
          <p:nvPr/>
        </p:nvPicPr>
        <p:blipFill>
          <a:blip r:embed="rId5"/>
          <a:stretch>
            <a:fillRect/>
          </a:stretch>
        </p:blipFill>
        <p:spPr>
          <a:xfrm>
            <a:off x="742378" y="4055451"/>
            <a:ext cx="376372" cy="377985"/>
          </a:xfrm>
          <a:prstGeom prst="rect">
            <a:avLst/>
          </a:prstGeom>
        </p:spPr>
      </p:pic>
      <p:pic>
        <p:nvPicPr>
          <p:cNvPr id="15" name="Picture 14">
            <a:extLst>
              <a:ext uri="{FF2B5EF4-FFF2-40B4-BE49-F238E27FC236}">
                <a16:creationId xmlns:a16="http://schemas.microsoft.com/office/drawing/2014/main" id="{DC7ABBD5-C4D5-D8E2-DB64-C3532DC1F627}"/>
              </a:ext>
            </a:extLst>
          </p:cNvPr>
          <p:cNvPicPr>
            <a:picLocks noChangeAspect="1"/>
          </p:cNvPicPr>
          <p:nvPr/>
        </p:nvPicPr>
        <p:blipFill>
          <a:blip r:embed="rId6"/>
          <a:stretch>
            <a:fillRect/>
          </a:stretch>
        </p:blipFill>
        <p:spPr>
          <a:xfrm>
            <a:off x="1179510" y="4013850"/>
            <a:ext cx="5396293" cy="1440309"/>
          </a:xfrm>
          <a:prstGeom prst="rect">
            <a:avLst/>
          </a:prstGeom>
        </p:spPr>
      </p:pic>
      <p:sp>
        <p:nvSpPr>
          <p:cNvPr id="18" name="TextBox 19">
            <a:extLst>
              <a:ext uri="{FF2B5EF4-FFF2-40B4-BE49-F238E27FC236}">
                <a16:creationId xmlns:a16="http://schemas.microsoft.com/office/drawing/2014/main" id="{880CB3FC-4B51-5BD0-8150-9DF5FAD696A6}"/>
              </a:ext>
            </a:extLst>
          </p:cNvPr>
          <p:cNvSpPr txBox="1"/>
          <p:nvPr/>
        </p:nvSpPr>
        <p:spPr>
          <a:xfrm>
            <a:off x="3558483" y="5652328"/>
            <a:ext cx="3056392" cy="307777"/>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solidFill>
                  <a:srgbClr val="000000"/>
                </a:solidFill>
                <a:latin typeface="Calibri" panose="020F0502020204030204" pitchFamily="34" charset="0"/>
              </a:rPr>
              <a:t>Nurodomi DPS kategorijų pavadinimai.</a:t>
            </a:r>
            <a:endParaRPr lang="lt-LT" sz="1400"/>
          </a:p>
        </p:txBody>
      </p:sp>
      <p:cxnSp>
        <p:nvCxnSpPr>
          <p:cNvPr id="19" name="Straight Arrow Connector 18">
            <a:extLst>
              <a:ext uri="{FF2B5EF4-FFF2-40B4-BE49-F238E27FC236}">
                <a16:creationId xmlns:a16="http://schemas.microsoft.com/office/drawing/2014/main" id="{355BCEBC-11CE-C5EA-F806-59A00888A944}"/>
              </a:ext>
            </a:extLst>
          </p:cNvPr>
          <p:cNvCxnSpPr>
            <a:cxnSpLocks/>
          </p:cNvCxnSpPr>
          <p:nvPr/>
        </p:nvCxnSpPr>
        <p:spPr>
          <a:xfrm flipH="1" flipV="1">
            <a:off x="2706602" y="4607112"/>
            <a:ext cx="1357398" cy="10452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6D3541F7-D5C1-F7E3-1DC3-D2E01C441945}"/>
              </a:ext>
            </a:extLst>
          </p:cNvPr>
          <p:cNvPicPr>
            <a:picLocks noChangeAspect="1"/>
          </p:cNvPicPr>
          <p:nvPr/>
        </p:nvPicPr>
        <p:blipFill>
          <a:blip r:embed="rId7"/>
          <a:stretch>
            <a:fillRect/>
          </a:stretch>
        </p:blipFill>
        <p:spPr>
          <a:xfrm>
            <a:off x="6682852" y="3872859"/>
            <a:ext cx="3598998" cy="640983"/>
          </a:xfrm>
          <a:prstGeom prst="rect">
            <a:avLst/>
          </a:prstGeom>
        </p:spPr>
      </p:pic>
      <p:sp>
        <p:nvSpPr>
          <p:cNvPr id="24" name="Stačiakampis 6">
            <a:extLst>
              <a:ext uri="{FF2B5EF4-FFF2-40B4-BE49-F238E27FC236}">
                <a16:creationId xmlns:a16="http://schemas.microsoft.com/office/drawing/2014/main" id="{F0C4B229-7550-70FD-81E7-BB7BAB40C084}"/>
              </a:ext>
            </a:extLst>
          </p:cNvPr>
          <p:cNvSpPr/>
          <p:nvPr/>
        </p:nvSpPr>
        <p:spPr>
          <a:xfrm>
            <a:off x="10676467" y="1327930"/>
            <a:ext cx="524592" cy="2136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Stačiakampis 6">
            <a:extLst>
              <a:ext uri="{FF2B5EF4-FFF2-40B4-BE49-F238E27FC236}">
                <a16:creationId xmlns:a16="http://schemas.microsoft.com/office/drawing/2014/main" id="{0D96DBCF-8C3F-70CE-5901-2A5EF57E06FC}"/>
              </a:ext>
            </a:extLst>
          </p:cNvPr>
          <p:cNvSpPr/>
          <p:nvPr/>
        </p:nvSpPr>
        <p:spPr>
          <a:xfrm>
            <a:off x="8759309" y="4193350"/>
            <a:ext cx="1380588" cy="2782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a:extLst>
              <a:ext uri="{FF2B5EF4-FFF2-40B4-BE49-F238E27FC236}">
                <a16:creationId xmlns:a16="http://schemas.microsoft.com/office/drawing/2014/main" id="{DFB50BB5-7ED5-FF1F-8EC6-42EFBDA85FCB}"/>
              </a:ext>
            </a:extLst>
          </p:cNvPr>
          <p:cNvPicPr>
            <a:picLocks noChangeAspect="1"/>
          </p:cNvPicPr>
          <p:nvPr/>
        </p:nvPicPr>
        <p:blipFill>
          <a:blip r:embed="rId8"/>
          <a:stretch>
            <a:fillRect/>
          </a:stretch>
        </p:blipFill>
        <p:spPr>
          <a:xfrm>
            <a:off x="6682852" y="4584565"/>
            <a:ext cx="3056392" cy="1088840"/>
          </a:xfrm>
          <a:prstGeom prst="rect">
            <a:avLst/>
          </a:prstGeom>
        </p:spPr>
      </p:pic>
      <p:sp>
        <p:nvSpPr>
          <p:cNvPr id="17" name="Stačiakampis 6">
            <a:extLst>
              <a:ext uri="{FF2B5EF4-FFF2-40B4-BE49-F238E27FC236}">
                <a16:creationId xmlns:a16="http://schemas.microsoft.com/office/drawing/2014/main" id="{090B2A63-B21D-28E8-59AA-FFB1AA178442}"/>
              </a:ext>
            </a:extLst>
          </p:cNvPr>
          <p:cNvSpPr/>
          <p:nvPr/>
        </p:nvSpPr>
        <p:spPr>
          <a:xfrm>
            <a:off x="8603696" y="5326032"/>
            <a:ext cx="510694" cy="3348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Ovalas 5">
            <a:extLst>
              <a:ext uri="{FF2B5EF4-FFF2-40B4-BE49-F238E27FC236}">
                <a16:creationId xmlns:a16="http://schemas.microsoft.com/office/drawing/2014/main" id="{FE22BA05-8EC1-108B-0F60-E0AED491DD9D}"/>
              </a:ext>
            </a:extLst>
          </p:cNvPr>
          <p:cNvSpPr/>
          <p:nvPr/>
        </p:nvSpPr>
        <p:spPr>
          <a:xfrm>
            <a:off x="10300095" y="410120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25" name="Ovalas 5">
            <a:extLst>
              <a:ext uri="{FF2B5EF4-FFF2-40B4-BE49-F238E27FC236}">
                <a16:creationId xmlns:a16="http://schemas.microsoft.com/office/drawing/2014/main" id="{2C423B88-189C-C7D8-0BDA-EFF6E83A0669}"/>
              </a:ext>
            </a:extLst>
          </p:cNvPr>
          <p:cNvSpPr/>
          <p:nvPr/>
        </p:nvSpPr>
        <p:spPr>
          <a:xfrm>
            <a:off x="9764893" y="532096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cxnSp>
        <p:nvCxnSpPr>
          <p:cNvPr id="21" name="Straight Arrow Connector 20">
            <a:extLst>
              <a:ext uri="{FF2B5EF4-FFF2-40B4-BE49-F238E27FC236}">
                <a16:creationId xmlns:a16="http://schemas.microsoft.com/office/drawing/2014/main" id="{83DAE453-BDDD-6F73-1400-8505BF0AEC88}"/>
              </a:ext>
            </a:extLst>
          </p:cNvPr>
          <p:cNvCxnSpPr>
            <a:cxnSpLocks/>
            <a:stCxn id="18" idx="1"/>
          </p:cNvCxnSpPr>
          <p:nvPr/>
        </p:nvCxnSpPr>
        <p:spPr>
          <a:xfrm flipH="1" flipV="1">
            <a:off x="2664379" y="5104414"/>
            <a:ext cx="894104" cy="70180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3225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8B66F6-10BF-4AA4-2D3B-79BF5B7D2155}"/>
              </a:ext>
            </a:extLst>
          </p:cNvPr>
          <p:cNvPicPr>
            <a:picLocks noChangeAspect="1"/>
          </p:cNvPicPr>
          <p:nvPr/>
        </p:nvPicPr>
        <p:blipFill>
          <a:blip r:embed="rId2"/>
          <a:stretch>
            <a:fillRect/>
          </a:stretch>
        </p:blipFill>
        <p:spPr>
          <a:xfrm>
            <a:off x="1189052" y="1792058"/>
            <a:ext cx="9789425" cy="684576"/>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Nustatyti pirkimo eigą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2</a:t>
            </a:r>
            <a:endParaRPr lang="en-US"/>
          </a:p>
        </p:txBody>
      </p:sp>
      <p:sp>
        <p:nvSpPr>
          <p:cNvPr id="38" name="Ovalas 5">
            <a:extLst>
              <a:ext uri="{FF2B5EF4-FFF2-40B4-BE49-F238E27FC236}">
                <a16:creationId xmlns:a16="http://schemas.microsoft.com/office/drawing/2014/main" id="{71A3DEA5-92D1-6D2F-5DC8-D01917D1B199}"/>
              </a:ext>
            </a:extLst>
          </p:cNvPr>
          <p:cNvSpPr/>
          <p:nvPr/>
        </p:nvSpPr>
        <p:spPr>
          <a:xfrm>
            <a:off x="703152" y="105533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39" name="Ovalas 5">
            <a:extLst>
              <a:ext uri="{FF2B5EF4-FFF2-40B4-BE49-F238E27FC236}">
                <a16:creationId xmlns:a16="http://schemas.microsoft.com/office/drawing/2014/main" id="{A91D69D3-9B2D-38E3-19BC-B45671E41BC9}"/>
              </a:ext>
            </a:extLst>
          </p:cNvPr>
          <p:cNvSpPr/>
          <p:nvPr/>
        </p:nvSpPr>
        <p:spPr>
          <a:xfrm>
            <a:off x="3238858" y="174381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13" name="Stačiakampis 6">
            <a:extLst>
              <a:ext uri="{FF2B5EF4-FFF2-40B4-BE49-F238E27FC236}">
                <a16:creationId xmlns:a16="http://schemas.microsoft.com/office/drawing/2014/main" id="{9912CB2D-8287-90D8-EF34-893F26769A6F}"/>
              </a:ext>
            </a:extLst>
          </p:cNvPr>
          <p:cNvSpPr/>
          <p:nvPr/>
        </p:nvSpPr>
        <p:spPr>
          <a:xfrm>
            <a:off x="3890513" y="1807179"/>
            <a:ext cx="1279859" cy="1518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9" name="Picture 28">
            <a:extLst>
              <a:ext uri="{FF2B5EF4-FFF2-40B4-BE49-F238E27FC236}">
                <a16:creationId xmlns:a16="http://schemas.microsoft.com/office/drawing/2014/main" id="{64B4FE7A-7873-66E0-1698-BB5E8C448C26}"/>
              </a:ext>
            </a:extLst>
          </p:cNvPr>
          <p:cNvPicPr>
            <a:picLocks noChangeAspect="1"/>
          </p:cNvPicPr>
          <p:nvPr/>
        </p:nvPicPr>
        <p:blipFill>
          <a:blip r:embed="rId4"/>
          <a:stretch>
            <a:fillRect/>
          </a:stretch>
        </p:blipFill>
        <p:spPr>
          <a:xfrm>
            <a:off x="8153400" y="3894668"/>
            <a:ext cx="694267" cy="197765"/>
          </a:xfrm>
          <a:prstGeom prst="rect">
            <a:avLst/>
          </a:prstGeom>
        </p:spPr>
      </p:pic>
      <p:pic>
        <p:nvPicPr>
          <p:cNvPr id="20" name="Picture 19">
            <a:extLst>
              <a:ext uri="{FF2B5EF4-FFF2-40B4-BE49-F238E27FC236}">
                <a16:creationId xmlns:a16="http://schemas.microsoft.com/office/drawing/2014/main" id="{09F0B164-E83F-6F38-8853-4B2843BDF68E}"/>
              </a:ext>
            </a:extLst>
          </p:cNvPr>
          <p:cNvPicPr>
            <a:picLocks noChangeAspect="1"/>
          </p:cNvPicPr>
          <p:nvPr/>
        </p:nvPicPr>
        <p:blipFill>
          <a:blip r:embed="rId5"/>
          <a:stretch>
            <a:fillRect/>
          </a:stretch>
        </p:blipFill>
        <p:spPr>
          <a:xfrm>
            <a:off x="1164583" y="2604547"/>
            <a:ext cx="9813894" cy="2326292"/>
          </a:xfrm>
          <a:prstGeom prst="rect">
            <a:avLst/>
          </a:prstGeom>
        </p:spPr>
      </p:pic>
      <p:sp>
        <p:nvSpPr>
          <p:cNvPr id="7" name="Stačiakampis 6">
            <a:extLst>
              <a:ext uri="{FF2B5EF4-FFF2-40B4-BE49-F238E27FC236}">
                <a16:creationId xmlns:a16="http://schemas.microsoft.com/office/drawing/2014/main" id="{BDCC0730-C858-E39C-93B0-9347FE0EB033}"/>
              </a:ext>
            </a:extLst>
          </p:cNvPr>
          <p:cNvSpPr/>
          <p:nvPr/>
        </p:nvSpPr>
        <p:spPr>
          <a:xfrm>
            <a:off x="8681569" y="3657600"/>
            <a:ext cx="1105897" cy="152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Stačiakampis 6">
            <a:extLst>
              <a:ext uri="{FF2B5EF4-FFF2-40B4-BE49-F238E27FC236}">
                <a16:creationId xmlns:a16="http://schemas.microsoft.com/office/drawing/2014/main" id="{9DA4E61B-C5BD-8AF2-D5C3-812DE59D0E22}"/>
              </a:ext>
            </a:extLst>
          </p:cNvPr>
          <p:cNvSpPr/>
          <p:nvPr/>
        </p:nvSpPr>
        <p:spPr>
          <a:xfrm>
            <a:off x="9949585" y="4713651"/>
            <a:ext cx="888848" cy="189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15">
            <a:extLst>
              <a:ext uri="{FF2B5EF4-FFF2-40B4-BE49-F238E27FC236}">
                <a16:creationId xmlns:a16="http://schemas.microsoft.com/office/drawing/2014/main" id="{938EC91A-3DEB-FE5B-FA34-FD9C186B071F}"/>
              </a:ext>
            </a:extLst>
          </p:cNvPr>
          <p:cNvPicPr>
            <a:picLocks noChangeAspect="1"/>
          </p:cNvPicPr>
          <p:nvPr/>
        </p:nvPicPr>
        <p:blipFill>
          <a:blip r:embed="rId6"/>
          <a:stretch>
            <a:fillRect/>
          </a:stretch>
        </p:blipFill>
        <p:spPr>
          <a:xfrm>
            <a:off x="1201289" y="5024553"/>
            <a:ext cx="2809925" cy="1272657"/>
          </a:xfrm>
          <a:prstGeom prst="rect">
            <a:avLst/>
          </a:prstGeom>
        </p:spPr>
      </p:pic>
      <p:sp>
        <p:nvSpPr>
          <p:cNvPr id="17" name="Ovalas 5">
            <a:extLst>
              <a:ext uri="{FF2B5EF4-FFF2-40B4-BE49-F238E27FC236}">
                <a16:creationId xmlns:a16="http://schemas.microsoft.com/office/drawing/2014/main" id="{66A3EA4B-28CD-DFFD-2DFE-96F9AD3A326C}"/>
              </a:ext>
            </a:extLst>
          </p:cNvPr>
          <p:cNvSpPr/>
          <p:nvPr/>
        </p:nvSpPr>
        <p:spPr>
          <a:xfrm>
            <a:off x="10930200" y="464350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pic>
        <p:nvPicPr>
          <p:cNvPr id="18" name="Picture 17">
            <a:extLst>
              <a:ext uri="{FF2B5EF4-FFF2-40B4-BE49-F238E27FC236}">
                <a16:creationId xmlns:a16="http://schemas.microsoft.com/office/drawing/2014/main" id="{71528621-E8EB-0496-9DBB-24E5330070E5}"/>
              </a:ext>
            </a:extLst>
          </p:cNvPr>
          <p:cNvPicPr>
            <a:picLocks noChangeAspect="1"/>
          </p:cNvPicPr>
          <p:nvPr/>
        </p:nvPicPr>
        <p:blipFill>
          <a:blip r:embed="rId4"/>
          <a:stretch>
            <a:fillRect/>
          </a:stretch>
        </p:blipFill>
        <p:spPr>
          <a:xfrm>
            <a:off x="2921000" y="5847559"/>
            <a:ext cx="506044" cy="390752"/>
          </a:xfrm>
          <a:prstGeom prst="rect">
            <a:avLst/>
          </a:prstGeom>
        </p:spPr>
      </p:pic>
      <p:pic>
        <p:nvPicPr>
          <p:cNvPr id="2" name="Picture 1">
            <a:extLst>
              <a:ext uri="{FF2B5EF4-FFF2-40B4-BE49-F238E27FC236}">
                <a16:creationId xmlns:a16="http://schemas.microsoft.com/office/drawing/2014/main" id="{1583C471-703F-331C-76F9-89AE403C9810}"/>
              </a:ext>
            </a:extLst>
          </p:cNvPr>
          <p:cNvPicPr>
            <a:picLocks noChangeAspect="1"/>
          </p:cNvPicPr>
          <p:nvPr/>
        </p:nvPicPr>
        <p:blipFill>
          <a:blip r:embed="rId7"/>
          <a:stretch>
            <a:fillRect/>
          </a:stretch>
        </p:blipFill>
        <p:spPr>
          <a:xfrm>
            <a:off x="1222230" y="1010441"/>
            <a:ext cx="9768481" cy="708401"/>
          </a:xfrm>
          <a:prstGeom prst="rect">
            <a:avLst/>
          </a:prstGeom>
        </p:spPr>
      </p:pic>
      <p:pic>
        <p:nvPicPr>
          <p:cNvPr id="9" name="Picture 8">
            <a:extLst>
              <a:ext uri="{FF2B5EF4-FFF2-40B4-BE49-F238E27FC236}">
                <a16:creationId xmlns:a16="http://schemas.microsoft.com/office/drawing/2014/main" id="{0B47F68E-ADBE-6C47-351D-088A8CD097DA}"/>
              </a:ext>
            </a:extLst>
          </p:cNvPr>
          <p:cNvPicPr>
            <a:picLocks noChangeAspect="1"/>
          </p:cNvPicPr>
          <p:nvPr/>
        </p:nvPicPr>
        <p:blipFill>
          <a:blip r:embed="rId4"/>
          <a:stretch>
            <a:fillRect/>
          </a:stretch>
        </p:blipFill>
        <p:spPr>
          <a:xfrm>
            <a:off x="1201289" y="1044113"/>
            <a:ext cx="464669" cy="400908"/>
          </a:xfrm>
          <a:prstGeom prst="rect">
            <a:avLst/>
          </a:prstGeom>
        </p:spPr>
      </p:pic>
      <p:sp>
        <p:nvSpPr>
          <p:cNvPr id="4" name="TextBox 19">
            <a:extLst>
              <a:ext uri="{FF2B5EF4-FFF2-40B4-BE49-F238E27FC236}">
                <a16:creationId xmlns:a16="http://schemas.microsoft.com/office/drawing/2014/main" id="{E5612EDF-17E7-6A2B-8F13-CACC589458CB}"/>
              </a:ext>
            </a:extLst>
          </p:cNvPr>
          <p:cNvSpPr txBox="1"/>
          <p:nvPr/>
        </p:nvSpPr>
        <p:spPr>
          <a:xfrm>
            <a:off x="4655688" y="5064905"/>
            <a:ext cx="4878976" cy="1169551"/>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t-LT" sz="1400" b="0" i="0">
                <a:solidFill>
                  <a:srgbClr val="00241A"/>
                </a:solidFill>
                <a:effectLst/>
              </a:rPr>
              <a:t>Pasirinkti „Ne sistemoje“: kriterijai, kurie bus naudojami pasiūlymų vertinimui, sistemoje nebus struktūrizuoti, visa informacija turi būti nurodoma pirkimo dokumentuose. Sistema automatiškai išjungs galimybę atlikti gautų pasiūlymų vertinimą sistemoje.</a:t>
            </a:r>
          </a:p>
        </p:txBody>
      </p:sp>
      <p:sp>
        <p:nvSpPr>
          <p:cNvPr id="6" name="Stačiakampis 6">
            <a:extLst>
              <a:ext uri="{FF2B5EF4-FFF2-40B4-BE49-F238E27FC236}">
                <a16:creationId xmlns:a16="http://schemas.microsoft.com/office/drawing/2014/main" id="{23A8AAB8-4F76-050B-F752-EE3539C07F97}"/>
              </a:ext>
            </a:extLst>
          </p:cNvPr>
          <p:cNvSpPr/>
          <p:nvPr/>
        </p:nvSpPr>
        <p:spPr>
          <a:xfrm>
            <a:off x="10116892" y="4092433"/>
            <a:ext cx="170107" cy="1279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1" name="Straight Arrow Connector 10">
            <a:extLst>
              <a:ext uri="{FF2B5EF4-FFF2-40B4-BE49-F238E27FC236}">
                <a16:creationId xmlns:a16="http://schemas.microsoft.com/office/drawing/2014/main" id="{34EC0730-12DD-26ED-8FD0-302237E3BB65}"/>
              </a:ext>
            </a:extLst>
          </p:cNvPr>
          <p:cNvCxnSpPr>
            <a:cxnSpLocks/>
          </p:cNvCxnSpPr>
          <p:nvPr/>
        </p:nvCxnSpPr>
        <p:spPr>
          <a:xfrm flipV="1">
            <a:off x="6341337" y="3766755"/>
            <a:ext cx="2221217" cy="129199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as 5">
            <a:extLst>
              <a:ext uri="{FF2B5EF4-FFF2-40B4-BE49-F238E27FC236}">
                <a16:creationId xmlns:a16="http://schemas.microsoft.com/office/drawing/2014/main" id="{0B6354F3-D38A-8C0C-4798-2749C73E4A6E}"/>
              </a:ext>
            </a:extLst>
          </p:cNvPr>
          <p:cNvSpPr/>
          <p:nvPr/>
        </p:nvSpPr>
        <p:spPr>
          <a:xfrm>
            <a:off x="8057504" y="354926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9" name="Ovalas 5">
            <a:extLst>
              <a:ext uri="{FF2B5EF4-FFF2-40B4-BE49-F238E27FC236}">
                <a16:creationId xmlns:a16="http://schemas.microsoft.com/office/drawing/2014/main" id="{EF498AE3-D971-EE0C-80AC-291D2F302138}"/>
              </a:ext>
            </a:extLst>
          </p:cNvPr>
          <p:cNvSpPr/>
          <p:nvPr/>
        </p:nvSpPr>
        <p:spPr>
          <a:xfrm>
            <a:off x="2418065" y="589360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spTree>
    <p:extLst>
      <p:ext uri="{BB962C8B-B14F-4D97-AF65-F5344CB8AC3E}">
        <p14:creationId xmlns:p14="http://schemas.microsoft.com/office/powerpoint/2010/main" val="2312454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2D99D3D-B639-6765-E25C-AEBFA11011FF}"/>
              </a:ext>
            </a:extLst>
          </p:cNvPr>
          <p:cNvPicPr>
            <a:picLocks noChangeAspect="1"/>
          </p:cNvPicPr>
          <p:nvPr/>
        </p:nvPicPr>
        <p:blipFill>
          <a:blip r:embed="rId2"/>
          <a:stretch>
            <a:fillRect/>
          </a:stretch>
        </p:blipFill>
        <p:spPr>
          <a:xfrm>
            <a:off x="1137517" y="2150069"/>
            <a:ext cx="10044823" cy="2273074"/>
          </a:xfrm>
          <a:prstGeom prst="rect">
            <a:avLst/>
          </a:prstGeom>
        </p:spPr>
      </p:pic>
      <p:pic>
        <p:nvPicPr>
          <p:cNvPr id="6" name="Picture 5">
            <a:extLst>
              <a:ext uri="{FF2B5EF4-FFF2-40B4-BE49-F238E27FC236}">
                <a16:creationId xmlns:a16="http://schemas.microsoft.com/office/drawing/2014/main" id="{E61952CF-BEB2-8801-9EE9-7C1D0CB2592D}"/>
              </a:ext>
            </a:extLst>
          </p:cNvPr>
          <p:cNvPicPr>
            <a:picLocks noChangeAspect="1"/>
          </p:cNvPicPr>
          <p:nvPr/>
        </p:nvPicPr>
        <p:blipFill>
          <a:blip r:embed="rId3"/>
          <a:stretch>
            <a:fillRect/>
          </a:stretch>
        </p:blipFill>
        <p:spPr>
          <a:xfrm>
            <a:off x="1126667" y="1076977"/>
            <a:ext cx="10027051" cy="460941"/>
          </a:xfrm>
          <a:prstGeom prst="rect">
            <a:avLst/>
          </a:prstGeom>
        </p:spPr>
      </p:pic>
      <p:pic>
        <p:nvPicPr>
          <p:cNvPr id="4" name="Picture 3">
            <a:extLst>
              <a:ext uri="{FF2B5EF4-FFF2-40B4-BE49-F238E27FC236}">
                <a16:creationId xmlns:a16="http://schemas.microsoft.com/office/drawing/2014/main" id="{F652AF00-A87F-1221-984B-D85E73472EA1}"/>
              </a:ext>
            </a:extLst>
          </p:cNvPr>
          <p:cNvPicPr>
            <a:picLocks noChangeAspect="1"/>
          </p:cNvPicPr>
          <p:nvPr/>
        </p:nvPicPr>
        <p:blipFill>
          <a:blip r:embed="rId4"/>
          <a:stretch>
            <a:fillRect/>
          </a:stretch>
        </p:blipFill>
        <p:spPr>
          <a:xfrm>
            <a:off x="1174792" y="1664492"/>
            <a:ext cx="9978926" cy="285882"/>
          </a:xfrm>
          <a:prstGeom prst="rect">
            <a:avLst/>
          </a:prstGeom>
        </p:spPr>
      </p:pic>
      <p:pic>
        <p:nvPicPr>
          <p:cNvPr id="10" name="Paveikslėlis 9"/>
          <p:cNvPicPr>
            <a:picLocks noChangeAspect="1"/>
          </p:cNvPicPr>
          <p:nvPr/>
        </p:nvPicPr>
        <p:blipFill rotWithShape="1">
          <a:blip r:embed="rId5">
            <a:extLst>
              <a:ext uri="{28A0092B-C50C-407E-A947-70E740481C1C}">
                <a14:useLocalDpi xmlns:a14="http://schemas.microsoft.com/office/drawing/2010/main" val="0"/>
              </a:ext>
            </a:extLst>
          </a:blip>
          <a:srcRect r="42055" b="62969"/>
          <a:stretch/>
        </p:blipFill>
        <p:spPr>
          <a:xfrm>
            <a:off x="9721870" y="5369626"/>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Sukurti DPS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3</a:t>
            </a:r>
            <a:endParaRPr lang="en-US"/>
          </a:p>
        </p:txBody>
      </p:sp>
      <p:sp>
        <p:nvSpPr>
          <p:cNvPr id="38" name="Ovalas 5">
            <a:extLst>
              <a:ext uri="{FF2B5EF4-FFF2-40B4-BE49-F238E27FC236}">
                <a16:creationId xmlns:a16="http://schemas.microsoft.com/office/drawing/2014/main" id="{71A3DEA5-92D1-6D2F-5DC8-D01917D1B199}"/>
              </a:ext>
            </a:extLst>
          </p:cNvPr>
          <p:cNvSpPr/>
          <p:nvPr/>
        </p:nvSpPr>
        <p:spPr>
          <a:xfrm>
            <a:off x="703152" y="105533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39" name="Ovalas 5">
            <a:extLst>
              <a:ext uri="{FF2B5EF4-FFF2-40B4-BE49-F238E27FC236}">
                <a16:creationId xmlns:a16="http://schemas.microsoft.com/office/drawing/2014/main" id="{A91D69D3-9B2D-38E3-19BC-B45671E41BC9}"/>
              </a:ext>
            </a:extLst>
          </p:cNvPr>
          <p:cNvSpPr/>
          <p:nvPr/>
        </p:nvSpPr>
        <p:spPr>
          <a:xfrm>
            <a:off x="2502777" y="164949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27" name="Ovalas 5">
            <a:extLst>
              <a:ext uri="{FF2B5EF4-FFF2-40B4-BE49-F238E27FC236}">
                <a16:creationId xmlns:a16="http://schemas.microsoft.com/office/drawing/2014/main" id="{0B6354F3-D38A-8C0C-4798-2749C73E4A6E}"/>
              </a:ext>
            </a:extLst>
          </p:cNvPr>
          <p:cNvSpPr/>
          <p:nvPr/>
        </p:nvSpPr>
        <p:spPr>
          <a:xfrm>
            <a:off x="668487" y="209352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3" name="Stačiakampis 6">
            <a:extLst>
              <a:ext uri="{FF2B5EF4-FFF2-40B4-BE49-F238E27FC236}">
                <a16:creationId xmlns:a16="http://schemas.microsoft.com/office/drawing/2014/main" id="{9912CB2D-8287-90D8-EF34-893F26769A6F}"/>
              </a:ext>
            </a:extLst>
          </p:cNvPr>
          <p:cNvSpPr/>
          <p:nvPr/>
        </p:nvSpPr>
        <p:spPr>
          <a:xfrm>
            <a:off x="3218844" y="1715336"/>
            <a:ext cx="661518" cy="2040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Stačiakampis 6">
            <a:extLst>
              <a:ext uri="{FF2B5EF4-FFF2-40B4-BE49-F238E27FC236}">
                <a16:creationId xmlns:a16="http://schemas.microsoft.com/office/drawing/2014/main" id="{BDCC0730-C858-E39C-93B0-9347FE0EB033}"/>
              </a:ext>
            </a:extLst>
          </p:cNvPr>
          <p:cNvSpPr/>
          <p:nvPr/>
        </p:nvSpPr>
        <p:spPr>
          <a:xfrm>
            <a:off x="10694201" y="3429000"/>
            <a:ext cx="200103" cy="3984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15">
            <a:extLst>
              <a:ext uri="{FF2B5EF4-FFF2-40B4-BE49-F238E27FC236}">
                <a16:creationId xmlns:a16="http://schemas.microsoft.com/office/drawing/2014/main" id="{938EC91A-3DEB-FE5B-FA34-FD9C186B071F}"/>
              </a:ext>
            </a:extLst>
          </p:cNvPr>
          <p:cNvPicPr>
            <a:picLocks noChangeAspect="1"/>
          </p:cNvPicPr>
          <p:nvPr/>
        </p:nvPicPr>
        <p:blipFill>
          <a:blip r:embed="rId6"/>
          <a:stretch>
            <a:fillRect/>
          </a:stretch>
        </p:blipFill>
        <p:spPr>
          <a:xfrm>
            <a:off x="1174792" y="4487355"/>
            <a:ext cx="2809925" cy="1272657"/>
          </a:xfrm>
          <a:prstGeom prst="rect">
            <a:avLst/>
          </a:prstGeom>
        </p:spPr>
      </p:pic>
      <p:sp>
        <p:nvSpPr>
          <p:cNvPr id="17" name="Ovalas 5">
            <a:extLst>
              <a:ext uri="{FF2B5EF4-FFF2-40B4-BE49-F238E27FC236}">
                <a16:creationId xmlns:a16="http://schemas.microsoft.com/office/drawing/2014/main" id="{66A3EA4B-28CD-DFFD-2DFE-96F9AD3A326C}"/>
              </a:ext>
            </a:extLst>
          </p:cNvPr>
          <p:cNvSpPr/>
          <p:nvPr/>
        </p:nvSpPr>
        <p:spPr>
          <a:xfrm>
            <a:off x="11246376" y="409433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pic>
        <p:nvPicPr>
          <p:cNvPr id="18" name="Picture 17">
            <a:extLst>
              <a:ext uri="{FF2B5EF4-FFF2-40B4-BE49-F238E27FC236}">
                <a16:creationId xmlns:a16="http://schemas.microsoft.com/office/drawing/2014/main" id="{71528621-E8EB-0496-9DBB-24E5330070E5}"/>
              </a:ext>
            </a:extLst>
          </p:cNvPr>
          <p:cNvPicPr>
            <a:picLocks noChangeAspect="1"/>
          </p:cNvPicPr>
          <p:nvPr/>
        </p:nvPicPr>
        <p:blipFill>
          <a:blip r:embed="rId7"/>
          <a:stretch>
            <a:fillRect/>
          </a:stretch>
        </p:blipFill>
        <p:spPr>
          <a:xfrm>
            <a:off x="2857266" y="5353068"/>
            <a:ext cx="538333" cy="332363"/>
          </a:xfrm>
          <a:prstGeom prst="rect">
            <a:avLst/>
          </a:prstGeom>
        </p:spPr>
      </p:pic>
      <p:sp>
        <p:nvSpPr>
          <p:cNvPr id="14" name="Stačiakampis 6">
            <a:extLst>
              <a:ext uri="{FF2B5EF4-FFF2-40B4-BE49-F238E27FC236}">
                <a16:creationId xmlns:a16="http://schemas.microsoft.com/office/drawing/2014/main" id="{9DA4E61B-C5BD-8AF2-D5C3-812DE59D0E22}"/>
              </a:ext>
            </a:extLst>
          </p:cNvPr>
          <p:cNvSpPr/>
          <p:nvPr/>
        </p:nvSpPr>
        <p:spPr>
          <a:xfrm>
            <a:off x="9669450" y="4176895"/>
            <a:ext cx="1484268" cy="1977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Stačiakampis 6">
            <a:extLst>
              <a:ext uri="{FF2B5EF4-FFF2-40B4-BE49-F238E27FC236}">
                <a16:creationId xmlns:a16="http://schemas.microsoft.com/office/drawing/2014/main" id="{DAD184F4-6A58-6481-6E82-3D7D6D779E8A}"/>
              </a:ext>
            </a:extLst>
          </p:cNvPr>
          <p:cNvSpPr/>
          <p:nvPr/>
        </p:nvSpPr>
        <p:spPr>
          <a:xfrm>
            <a:off x="6139737" y="2900174"/>
            <a:ext cx="244415" cy="2112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Stačiakampis 6">
            <a:extLst>
              <a:ext uri="{FF2B5EF4-FFF2-40B4-BE49-F238E27FC236}">
                <a16:creationId xmlns:a16="http://schemas.microsoft.com/office/drawing/2014/main" id="{B90F511E-5056-57C5-703B-BFE7813C4DFF}"/>
              </a:ext>
            </a:extLst>
          </p:cNvPr>
          <p:cNvSpPr/>
          <p:nvPr/>
        </p:nvSpPr>
        <p:spPr>
          <a:xfrm>
            <a:off x="8578951" y="2931246"/>
            <a:ext cx="158672" cy="1977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Stačiakampis 6">
            <a:extLst>
              <a:ext uri="{FF2B5EF4-FFF2-40B4-BE49-F238E27FC236}">
                <a16:creationId xmlns:a16="http://schemas.microsoft.com/office/drawing/2014/main" id="{B5D16165-836D-B2FE-FA9A-E9B5787C6B87}"/>
              </a:ext>
            </a:extLst>
          </p:cNvPr>
          <p:cNvSpPr/>
          <p:nvPr/>
        </p:nvSpPr>
        <p:spPr>
          <a:xfrm>
            <a:off x="10941451" y="2900174"/>
            <a:ext cx="220254" cy="2200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Stačiakampis 6">
            <a:extLst>
              <a:ext uri="{FF2B5EF4-FFF2-40B4-BE49-F238E27FC236}">
                <a16:creationId xmlns:a16="http://schemas.microsoft.com/office/drawing/2014/main" id="{0D568276-9F1D-362E-8439-616BBAC713CB}"/>
              </a:ext>
            </a:extLst>
          </p:cNvPr>
          <p:cNvSpPr/>
          <p:nvPr/>
        </p:nvSpPr>
        <p:spPr>
          <a:xfrm>
            <a:off x="8578951" y="3159303"/>
            <a:ext cx="158672" cy="174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Stačiakampis 6">
            <a:extLst>
              <a:ext uri="{FF2B5EF4-FFF2-40B4-BE49-F238E27FC236}">
                <a16:creationId xmlns:a16="http://schemas.microsoft.com/office/drawing/2014/main" id="{4660F4FA-A8E0-127C-3271-872C7FD8DD80}"/>
              </a:ext>
            </a:extLst>
          </p:cNvPr>
          <p:cNvSpPr/>
          <p:nvPr/>
        </p:nvSpPr>
        <p:spPr>
          <a:xfrm>
            <a:off x="10941452" y="3143241"/>
            <a:ext cx="220254" cy="174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Stačiakampis 6">
            <a:extLst>
              <a:ext uri="{FF2B5EF4-FFF2-40B4-BE49-F238E27FC236}">
                <a16:creationId xmlns:a16="http://schemas.microsoft.com/office/drawing/2014/main" id="{E29E2E8A-5C99-FBC1-F193-8B46951564BA}"/>
              </a:ext>
            </a:extLst>
          </p:cNvPr>
          <p:cNvSpPr/>
          <p:nvPr/>
        </p:nvSpPr>
        <p:spPr>
          <a:xfrm>
            <a:off x="4540846" y="3862387"/>
            <a:ext cx="661518" cy="2040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Arrow: Right 33">
            <a:extLst>
              <a:ext uri="{FF2B5EF4-FFF2-40B4-BE49-F238E27FC236}">
                <a16:creationId xmlns:a16="http://schemas.microsoft.com/office/drawing/2014/main" id="{5ED0C0E1-DAAF-C810-DD18-66BD5AC295B8}"/>
              </a:ext>
            </a:extLst>
          </p:cNvPr>
          <p:cNvSpPr/>
          <p:nvPr/>
        </p:nvSpPr>
        <p:spPr>
          <a:xfrm>
            <a:off x="482259" y="290017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5" name="Arrow: Right 34">
            <a:extLst>
              <a:ext uri="{FF2B5EF4-FFF2-40B4-BE49-F238E27FC236}">
                <a16:creationId xmlns:a16="http://schemas.microsoft.com/office/drawing/2014/main" id="{0143EC78-E51A-7D04-2704-72D8C0CF7907}"/>
              </a:ext>
            </a:extLst>
          </p:cNvPr>
          <p:cNvSpPr/>
          <p:nvPr/>
        </p:nvSpPr>
        <p:spPr>
          <a:xfrm>
            <a:off x="490332" y="312019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6" name="Arrow: Right 35">
            <a:extLst>
              <a:ext uri="{FF2B5EF4-FFF2-40B4-BE49-F238E27FC236}">
                <a16:creationId xmlns:a16="http://schemas.microsoft.com/office/drawing/2014/main" id="{B0CABDD7-DDB8-C4B1-1EC2-2BC1C35A7F8F}"/>
              </a:ext>
            </a:extLst>
          </p:cNvPr>
          <p:cNvSpPr/>
          <p:nvPr/>
        </p:nvSpPr>
        <p:spPr>
          <a:xfrm>
            <a:off x="482258" y="336794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7" name="Arrow: Right 36">
            <a:extLst>
              <a:ext uri="{FF2B5EF4-FFF2-40B4-BE49-F238E27FC236}">
                <a16:creationId xmlns:a16="http://schemas.microsoft.com/office/drawing/2014/main" id="{A391AB41-3449-5E14-6A87-45FEFF33302D}"/>
              </a:ext>
            </a:extLst>
          </p:cNvPr>
          <p:cNvSpPr/>
          <p:nvPr/>
        </p:nvSpPr>
        <p:spPr>
          <a:xfrm>
            <a:off x="511119" y="383015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9" name="Picture 8">
            <a:extLst>
              <a:ext uri="{FF2B5EF4-FFF2-40B4-BE49-F238E27FC236}">
                <a16:creationId xmlns:a16="http://schemas.microsoft.com/office/drawing/2014/main" id="{0B47F68E-ADBE-6C47-351D-088A8CD097DA}"/>
              </a:ext>
            </a:extLst>
          </p:cNvPr>
          <p:cNvPicPr>
            <a:picLocks noChangeAspect="1"/>
          </p:cNvPicPr>
          <p:nvPr/>
        </p:nvPicPr>
        <p:blipFill>
          <a:blip r:embed="rId7"/>
          <a:stretch>
            <a:fillRect/>
          </a:stretch>
        </p:blipFill>
        <p:spPr>
          <a:xfrm>
            <a:off x="1247331" y="1154537"/>
            <a:ext cx="348607" cy="392838"/>
          </a:xfrm>
          <a:prstGeom prst="rect">
            <a:avLst/>
          </a:prstGeom>
        </p:spPr>
      </p:pic>
      <p:sp>
        <p:nvSpPr>
          <p:cNvPr id="5" name="Stačiakampis 6">
            <a:extLst>
              <a:ext uri="{FF2B5EF4-FFF2-40B4-BE49-F238E27FC236}">
                <a16:creationId xmlns:a16="http://schemas.microsoft.com/office/drawing/2014/main" id="{70D040B0-AE61-BA8E-5FB7-53303EAA0E12}"/>
              </a:ext>
            </a:extLst>
          </p:cNvPr>
          <p:cNvSpPr/>
          <p:nvPr/>
        </p:nvSpPr>
        <p:spPr>
          <a:xfrm>
            <a:off x="6139737" y="3101727"/>
            <a:ext cx="244415" cy="1977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37">
            <a:extLst>
              <a:ext uri="{FF2B5EF4-FFF2-40B4-BE49-F238E27FC236}">
                <a16:creationId xmlns:a16="http://schemas.microsoft.com/office/drawing/2014/main" id="{EC9CA757-A38C-C2C4-3B3D-1F4AB31CDA6D}"/>
              </a:ext>
            </a:extLst>
          </p:cNvPr>
          <p:cNvSpPr txBox="1"/>
          <p:nvPr/>
        </p:nvSpPr>
        <p:spPr>
          <a:xfrm>
            <a:off x="7294472" y="4540896"/>
            <a:ext cx="2333965" cy="1384995"/>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DPS kuriantis pirkimo vykdytojas nurodomas automatiškai. Jei DPS ketina naudotis ne vienas pirkimo vykdytojas, jie įtraukiami naudojantis paieškos skiltimi.</a:t>
            </a:r>
            <a:endParaRPr lang="en-US" sz="1400"/>
          </a:p>
        </p:txBody>
      </p:sp>
      <p:sp>
        <p:nvSpPr>
          <p:cNvPr id="24" name="TextBox 37">
            <a:extLst>
              <a:ext uri="{FF2B5EF4-FFF2-40B4-BE49-F238E27FC236}">
                <a16:creationId xmlns:a16="http://schemas.microsoft.com/office/drawing/2014/main" id="{3B88BCAF-455E-E81C-6FFD-E892A2A0F2D7}"/>
              </a:ext>
            </a:extLst>
          </p:cNvPr>
          <p:cNvSpPr txBox="1"/>
          <p:nvPr/>
        </p:nvSpPr>
        <p:spPr>
          <a:xfrm>
            <a:off x="4134789" y="4544154"/>
            <a:ext cx="3056371" cy="954107"/>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Kadangi DPS laikoma sukurta įvertinus tiekėjų paraiškas, bei apie tai informavus tiekėjus, nurodoma preliminari DPS pradžios data ir laikas.</a:t>
            </a:r>
            <a:endParaRPr lang="en-US" sz="1400"/>
          </a:p>
        </p:txBody>
      </p:sp>
      <p:cxnSp>
        <p:nvCxnSpPr>
          <p:cNvPr id="26" name="Straight Arrow Connector 25">
            <a:extLst>
              <a:ext uri="{FF2B5EF4-FFF2-40B4-BE49-F238E27FC236}">
                <a16:creationId xmlns:a16="http://schemas.microsoft.com/office/drawing/2014/main" id="{27D700C3-2D3D-CC12-DC1D-C7B9681703F0}"/>
              </a:ext>
            </a:extLst>
          </p:cNvPr>
          <p:cNvCxnSpPr>
            <a:cxnSpLocks/>
          </p:cNvCxnSpPr>
          <p:nvPr/>
        </p:nvCxnSpPr>
        <p:spPr>
          <a:xfrm flipH="1" flipV="1">
            <a:off x="2406397" y="3005785"/>
            <a:ext cx="1925408" cy="150624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E4587C7A-5027-C0C2-FEC5-602BCAD3BE02}"/>
              </a:ext>
            </a:extLst>
          </p:cNvPr>
          <p:cNvCxnSpPr>
            <a:cxnSpLocks/>
          </p:cNvCxnSpPr>
          <p:nvPr/>
        </p:nvCxnSpPr>
        <p:spPr>
          <a:xfrm flipV="1">
            <a:off x="8548777" y="3650901"/>
            <a:ext cx="2116802" cy="8899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Ovalas 5">
            <a:extLst>
              <a:ext uri="{FF2B5EF4-FFF2-40B4-BE49-F238E27FC236}">
                <a16:creationId xmlns:a16="http://schemas.microsoft.com/office/drawing/2014/main" id="{BA5A095D-9BD8-476A-4134-97227C2E01B8}"/>
              </a:ext>
            </a:extLst>
          </p:cNvPr>
          <p:cNvSpPr/>
          <p:nvPr/>
        </p:nvSpPr>
        <p:spPr>
          <a:xfrm>
            <a:off x="2453187" y="533860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sp>
        <p:nvSpPr>
          <p:cNvPr id="29" name="TextBox 37">
            <a:extLst>
              <a:ext uri="{FF2B5EF4-FFF2-40B4-BE49-F238E27FC236}">
                <a16:creationId xmlns:a16="http://schemas.microsoft.com/office/drawing/2014/main" id="{02F68929-1B99-ECB6-14B0-EC7E2ABC8E92}"/>
              </a:ext>
            </a:extLst>
          </p:cNvPr>
          <p:cNvSpPr txBox="1"/>
          <p:nvPr/>
        </p:nvSpPr>
        <p:spPr>
          <a:xfrm>
            <a:off x="4144668" y="5579053"/>
            <a:ext cx="3056371" cy="307777"/>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Nurodoma DPS galiojimo trukmė data.</a:t>
            </a:r>
            <a:endParaRPr lang="en-US" sz="1400"/>
          </a:p>
        </p:txBody>
      </p:sp>
      <p:cxnSp>
        <p:nvCxnSpPr>
          <p:cNvPr id="30" name="Straight Arrow Connector 29">
            <a:extLst>
              <a:ext uri="{FF2B5EF4-FFF2-40B4-BE49-F238E27FC236}">
                <a16:creationId xmlns:a16="http://schemas.microsoft.com/office/drawing/2014/main" id="{75C30EB3-3491-7DB6-47F2-7BFE43FE48F2}"/>
              </a:ext>
            </a:extLst>
          </p:cNvPr>
          <p:cNvCxnSpPr>
            <a:cxnSpLocks/>
          </p:cNvCxnSpPr>
          <p:nvPr/>
        </p:nvCxnSpPr>
        <p:spPr>
          <a:xfrm flipH="1" flipV="1">
            <a:off x="2303085" y="3275314"/>
            <a:ext cx="1890673" cy="233107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7805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Paskelbti skelbimą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4</a:t>
            </a:r>
            <a:endParaRPr lang="en-US"/>
          </a:p>
        </p:txBody>
      </p:sp>
      <p:sp>
        <p:nvSpPr>
          <p:cNvPr id="38" name="Ovalas 5">
            <a:extLst>
              <a:ext uri="{FF2B5EF4-FFF2-40B4-BE49-F238E27FC236}">
                <a16:creationId xmlns:a16="http://schemas.microsoft.com/office/drawing/2014/main" id="{71A3DEA5-92D1-6D2F-5DC8-D01917D1B199}"/>
              </a:ext>
            </a:extLst>
          </p:cNvPr>
          <p:cNvSpPr/>
          <p:nvPr/>
        </p:nvSpPr>
        <p:spPr>
          <a:xfrm>
            <a:off x="703152" y="105533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27" name="Ovalas 5">
            <a:extLst>
              <a:ext uri="{FF2B5EF4-FFF2-40B4-BE49-F238E27FC236}">
                <a16:creationId xmlns:a16="http://schemas.microsoft.com/office/drawing/2014/main" id="{0B6354F3-D38A-8C0C-4798-2749C73E4A6E}"/>
              </a:ext>
            </a:extLst>
          </p:cNvPr>
          <p:cNvSpPr/>
          <p:nvPr/>
        </p:nvSpPr>
        <p:spPr>
          <a:xfrm>
            <a:off x="759169" y="220812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pic>
        <p:nvPicPr>
          <p:cNvPr id="5" name="Picture 4">
            <a:extLst>
              <a:ext uri="{FF2B5EF4-FFF2-40B4-BE49-F238E27FC236}">
                <a16:creationId xmlns:a16="http://schemas.microsoft.com/office/drawing/2014/main" id="{695E1FD8-72B8-8458-BE10-8F66F1ECD446}"/>
              </a:ext>
            </a:extLst>
          </p:cNvPr>
          <p:cNvPicPr>
            <a:picLocks noChangeAspect="1"/>
          </p:cNvPicPr>
          <p:nvPr/>
        </p:nvPicPr>
        <p:blipFill>
          <a:blip r:embed="rId3"/>
          <a:stretch>
            <a:fillRect/>
          </a:stretch>
        </p:blipFill>
        <p:spPr>
          <a:xfrm>
            <a:off x="1180343" y="1376772"/>
            <a:ext cx="9684377" cy="533618"/>
          </a:xfrm>
          <a:prstGeom prst="rect">
            <a:avLst/>
          </a:prstGeom>
        </p:spPr>
      </p:pic>
      <p:sp>
        <p:nvSpPr>
          <p:cNvPr id="13" name="Stačiakampis 6">
            <a:extLst>
              <a:ext uri="{FF2B5EF4-FFF2-40B4-BE49-F238E27FC236}">
                <a16:creationId xmlns:a16="http://schemas.microsoft.com/office/drawing/2014/main" id="{9912CB2D-8287-90D8-EF34-893F26769A6F}"/>
              </a:ext>
            </a:extLst>
          </p:cNvPr>
          <p:cNvSpPr/>
          <p:nvPr/>
        </p:nvSpPr>
        <p:spPr>
          <a:xfrm>
            <a:off x="3093080" y="1643581"/>
            <a:ext cx="909576" cy="2489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3" name="Picture 22">
            <a:extLst>
              <a:ext uri="{FF2B5EF4-FFF2-40B4-BE49-F238E27FC236}">
                <a16:creationId xmlns:a16="http://schemas.microsoft.com/office/drawing/2014/main" id="{0A1D5F62-1271-D35C-03E5-955B0017A866}"/>
              </a:ext>
            </a:extLst>
          </p:cNvPr>
          <p:cNvPicPr>
            <a:picLocks noChangeAspect="1"/>
          </p:cNvPicPr>
          <p:nvPr/>
        </p:nvPicPr>
        <p:blipFill>
          <a:blip r:embed="rId4"/>
          <a:stretch>
            <a:fillRect/>
          </a:stretch>
        </p:blipFill>
        <p:spPr>
          <a:xfrm>
            <a:off x="1157832" y="1947672"/>
            <a:ext cx="9684377" cy="1197003"/>
          </a:xfrm>
          <a:prstGeom prst="rect">
            <a:avLst/>
          </a:prstGeom>
        </p:spPr>
      </p:pic>
      <p:sp>
        <p:nvSpPr>
          <p:cNvPr id="20" name="Stačiakampis 6">
            <a:extLst>
              <a:ext uri="{FF2B5EF4-FFF2-40B4-BE49-F238E27FC236}">
                <a16:creationId xmlns:a16="http://schemas.microsoft.com/office/drawing/2014/main" id="{A28E0050-1CA3-38E9-982F-BE3BC9F3A87A}"/>
              </a:ext>
            </a:extLst>
          </p:cNvPr>
          <p:cNvSpPr/>
          <p:nvPr/>
        </p:nvSpPr>
        <p:spPr>
          <a:xfrm>
            <a:off x="1788405" y="2295838"/>
            <a:ext cx="776995" cy="1450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Stačiakampis 6">
            <a:extLst>
              <a:ext uri="{FF2B5EF4-FFF2-40B4-BE49-F238E27FC236}">
                <a16:creationId xmlns:a16="http://schemas.microsoft.com/office/drawing/2014/main" id="{9DE16BC9-439B-C6BC-85DB-A419BD9CCD93}"/>
              </a:ext>
            </a:extLst>
          </p:cNvPr>
          <p:cNvSpPr/>
          <p:nvPr/>
        </p:nvSpPr>
        <p:spPr>
          <a:xfrm>
            <a:off x="9076728" y="2624813"/>
            <a:ext cx="1227206" cy="2199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6" name="Picture 25">
            <a:extLst>
              <a:ext uri="{FF2B5EF4-FFF2-40B4-BE49-F238E27FC236}">
                <a16:creationId xmlns:a16="http://schemas.microsoft.com/office/drawing/2014/main" id="{120B2D67-9D5B-BC9B-6CFA-0FF247BCCCFB}"/>
              </a:ext>
            </a:extLst>
          </p:cNvPr>
          <p:cNvPicPr>
            <a:picLocks noChangeAspect="1"/>
          </p:cNvPicPr>
          <p:nvPr/>
        </p:nvPicPr>
        <p:blipFill>
          <a:blip r:embed="rId5"/>
          <a:stretch>
            <a:fillRect/>
          </a:stretch>
        </p:blipFill>
        <p:spPr>
          <a:xfrm>
            <a:off x="1135541" y="3216113"/>
            <a:ext cx="9728957" cy="2494936"/>
          </a:xfrm>
          <a:prstGeom prst="rect">
            <a:avLst/>
          </a:prstGeom>
        </p:spPr>
      </p:pic>
      <p:sp>
        <p:nvSpPr>
          <p:cNvPr id="40" name="Ovalas 5">
            <a:extLst>
              <a:ext uri="{FF2B5EF4-FFF2-40B4-BE49-F238E27FC236}">
                <a16:creationId xmlns:a16="http://schemas.microsoft.com/office/drawing/2014/main" id="{EE750A56-2F38-EFCA-B614-92B74227466F}"/>
              </a:ext>
            </a:extLst>
          </p:cNvPr>
          <p:cNvSpPr/>
          <p:nvPr/>
        </p:nvSpPr>
        <p:spPr>
          <a:xfrm>
            <a:off x="8668587" y="2585472"/>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41" name="Stačiakampis 6">
            <a:extLst>
              <a:ext uri="{FF2B5EF4-FFF2-40B4-BE49-F238E27FC236}">
                <a16:creationId xmlns:a16="http://schemas.microsoft.com/office/drawing/2014/main" id="{09A750F6-B129-24DC-A484-48A22418FF05}"/>
              </a:ext>
            </a:extLst>
          </p:cNvPr>
          <p:cNvSpPr/>
          <p:nvPr/>
        </p:nvSpPr>
        <p:spPr>
          <a:xfrm>
            <a:off x="1574727" y="3975538"/>
            <a:ext cx="1371600" cy="1698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Stačiakampis 6">
            <a:extLst>
              <a:ext uri="{FF2B5EF4-FFF2-40B4-BE49-F238E27FC236}">
                <a16:creationId xmlns:a16="http://schemas.microsoft.com/office/drawing/2014/main" id="{F88B83D1-37CE-853D-46B1-8576D31DBCAA}"/>
              </a:ext>
            </a:extLst>
          </p:cNvPr>
          <p:cNvSpPr/>
          <p:nvPr/>
        </p:nvSpPr>
        <p:spPr>
          <a:xfrm>
            <a:off x="10112767" y="3934634"/>
            <a:ext cx="250515" cy="2307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Stačiakampis 6">
            <a:extLst>
              <a:ext uri="{FF2B5EF4-FFF2-40B4-BE49-F238E27FC236}">
                <a16:creationId xmlns:a16="http://schemas.microsoft.com/office/drawing/2014/main" id="{08EA1ACD-8FA7-1D28-EBCD-ED39C46311E7}"/>
              </a:ext>
            </a:extLst>
          </p:cNvPr>
          <p:cNvSpPr/>
          <p:nvPr/>
        </p:nvSpPr>
        <p:spPr>
          <a:xfrm>
            <a:off x="1574728" y="4819722"/>
            <a:ext cx="593086" cy="1698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Stačiakampis 6">
            <a:extLst>
              <a:ext uri="{FF2B5EF4-FFF2-40B4-BE49-F238E27FC236}">
                <a16:creationId xmlns:a16="http://schemas.microsoft.com/office/drawing/2014/main" id="{56A9452B-74F2-8D4F-C735-7934571C5873}"/>
              </a:ext>
            </a:extLst>
          </p:cNvPr>
          <p:cNvSpPr/>
          <p:nvPr/>
        </p:nvSpPr>
        <p:spPr>
          <a:xfrm>
            <a:off x="6587067" y="4783364"/>
            <a:ext cx="179494" cy="1928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Stačiakampis 6">
            <a:extLst>
              <a:ext uri="{FF2B5EF4-FFF2-40B4-BE49-F238E27FC236}">
                <a16:creationId xmlns:a16="http://schemas.microsoft.com/office/drawing/2014/main" id="{CD143F9C-CB2A-EF89-C2AF-74204B8CC1D4}"/>
              </a:ext>
            </a:extLst>
          </p:cNvPr>
          <p:cNvSpPr/>
          <p:nvPr/>
        </p:nvSpPr>
        <p:spPr>
          <a:xfrm>
            <a:off x="9839331" y="5054004"/>
            <a:ext cx="539621" cy="1928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7" name="Picture 46">
            <a:extLst>
              <a:ext uri="{FF2B5EF4-FFF2-40B4-BE49-F238E27FC236}">
                <a16:creationId xmlns:a16="http://schemas.microsoft.com/office/drawing/2014/main" id="{FB901B1F-322E-9017-36E9-79251633EC0F}"/>
              </a:ext>
            </a:extLst>
          </p:cNvPr>
          <p:cNvPicPr>
            <a:picLocks noChangeAspect="1"/>
          </p:cNvPicPr>
          <p:nvPr/>
        </p:nvPicPr>
        <p:blipFill>
          <a:blip r:embed="rId6"/>
          <a:stretch>
            <a:fillRect/>
          </a:stretch>
        </p:blipFill>
        <p:spPr>
          <a:xfrm>
            <a:off x="1574727" y="5353083"/>
            <a:ext cx="2884629" cy="1164519"/>
          </a:xfrm>
          <a:prstGeom prst="rect">
            <a:avLst/>
          </a:prstGeom>
        </p:spPr>
      </p:pic>
      <p:sp>
        <p:nvSpPr>
          <p:cNvPr id="48" name="Ovalas 5">
            <a:extLst>
              <a:ext uri="{FF2B5EF4-FFF2-40B4-BE49-F238E27FC236}">
                <a16:creationId xmlns:a16="http://schemas.microsoft.com/office/drawing/2014/main" id="{C3CC3E8D-627F-4912-6EB2-92EE34581A81}"/>
              </a:ext>
            </a:extLst>
          </p:cNvPr>
          <p:cNvSpPr/>
          <p:nvPr/>
        </p:nvSpPr>
        <p:spPr>
          <a:xfrm>
            <a:off x="1117815" y="386927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sp>
        <p:nvSpPr>
          <p:cNvPr id="49" name="Stačiakampis 6">
            <a:extLst>
              <a:ext uri="{FF2B5EF4-FFF2-40B4-BE49-F238E27FC236}">
                <a16:creationId xmlns:a16="http://schemas.microsoft.com/office/drawing/2014/main" id="{A8C5BA46-BE26-CF78-50DC-7539878B2DE4}"/>
              </a:ext>
            </a:extLst>
          </p:cNvPr>
          <p:cNvSpPr/>
          <p:nvPr/>
        </p:nvSpPr>
        <p:spPr>
          <a:xfrm>
            <a:off x="3383734" y="6201961"/>
            <a:ext cx="483543" cy="2821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 name="Picture 50">
            <a:extLst>
              <a:ext uri="{FF2B5EF4-FFF2-40B4-BE49-F238E27FC236}">
                <a16:creationId xmlns:a16="http://schemas.microsoft.com/office/drawing/2014/main" id="{11A8548A-189E-9CBD-7B66-C6F02A416BC2}"/>
              </a:ext>
            </a:extLst>
          </p:cNvPr>
          <p:cNvPicPr>
            <a:picLocks noChangeAspect="1"/>
          </p:cNvPicPr>
          <p:nvPr/>
        </p:nvPicPr>
        <p:blipFill>
          <a:blip r:embed="rId7"/>
          <a:stretch>
            <a:fillRect/>
          </a:stretch>
        </p:blipFill>
        <p:spPr>
          <a:xfrm>
            <a:off x="1164614" y="1015459"/>
            <a:ext cx="9677595" cy="446229"/>
          </a:xfrm>
          <a:prstGeom prst="rect">
            <a:avLst/>
          </a:prstGeom>
        </p:spPr>
      </p:pic>
      <p:pic>
        <p:nvPicPr>
          <p:cNvPr id="9" name="Picture 8">
            <a:extLst>
              <a:ext uri="{FF2B5EF4-FFF2-40B4-BE49-F238E27FC236}">
                <a16:creationId xmlns:a16="http://schemas.microsoft.com/office/drawing/2014/main" id="{0B47F68E-ADBE-6C47-351D-088A8CD097DA}"/>
              </a:ext>
            </a:extLst>
          </p:cNvPr>
          <p:cNvPicPr>
            <a:picLocks noChangeAspect="1"/>
          </p:cNvPicPr>
          <p:nvPr/>
        </p:nvPicPr>
        <p:blipFill>
          <a:blip r:embed="rId8"/>
          <a:stretch>
            <a:fillRect/>
          </a:stretch>
        </p:blipFill>
        <p:spPr>
          <a:xfrm>
            <a:off x="1180342" y="1055336"/>
            <a:ext cx="501809" cy="378596"/>
          </a:xfrm>
          <a:prstGeom prst="rect">
            <a:avLst/>
          </a:prstGeom>
        </p:spPr>
      </p:pic>
      <p:sp>
        <p:nvSpPr>
          <p:cNvPr id="2" name="Ovalas 5">
            <a:extLst>
              <a:ext uri="{FF2B5EF4-FFF2-40B4-BE49-F238E27FC236}">
                <a16:creationId xmlns:a16="http://schemas.microsoft.com/office/drawing/2014/main" id="{07F6A05E-717A-5B0E-741D-8B05FABA7CFE}"/>
              </a:ext>
            </a:extLst>
          </p:cNvPr>
          <p:cNvSpPr/>
          <p:nvPr/>
        </p:nvSpPr>
        <p:spPr>
          <a:xfrm>
            <a:off x="10433539" y="389325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6</a:t>
            </a:r>
          </a:p>
        </p:txBody>
      </p:sp>
      <p:sp>
        <p:nvSpPr>
          <p:cNvPr id="4" name="Ovalas 5">
            <a:extLst>
              <a:ext uri="{FF2B5EF4-FFF2-40B4-BE49-F238E27FC236}">
                <a16:creationId xmlns:a16="http://schemas.microsoft.com/office/drawing/2014/main" id="{B1D05952-F8A4-F5AA-569C-F874F07EFA95}"/>
              </a:ext>
            </a:extLst>
          </p:cNvPr>
          <p:cNvSpPr/>
          <p:nvPr/>
        </p:nvSpPr>
        <p:spPr>
          <a:xfrm>
            <a:off x="1108291" y="475533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7</a:t>
            </a:r>
          </a:p>
        </p:txBody>
      </p:sp>
      <p:sp>
        <p:nvSpPr>
          <p:cNvPr id="6" name="Ovalas 5">
            <a:extLst>
              <a:ext uri="{FF2B5EF4-FFF2-40B4-BE49-F238E27FC236}">
                <a16:creationId xmlns:a16="http://schemas.microsoft.com/office/drawing/2014/main" id="{9ACC9C40-BB95-B5F6-86B7-65B98591F6F8}"/>
              </a:ext>
            </a:extLst>
          </p:cNvPr>
          <p:cNvSpPr/>
          <p:nvPr/>
        </p:nvSpPr>
        <p:spPr>
          <a:xfrm>
            <a:off x="7110799" y="475533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8</a:t>
            </a:r>
          </a:p>
        </p:txBody>
      </p:sp>
      <p:sp>
        <p:nvSpPr>
          <p:cNvPr id="7" name="Ovalas 5">
            <a:extLst>
              <a:ext uri="{FF2B5EF4-FFF2-40B4-BE49-F238E27FC236}">
                <a16:creationId xmlns:a16="http://schemas.microsoft.com/office/drawing/2014/main" id="{0253E5CF-DEEE-7DE8-5D07-B41C85870DD9}"/>
              </a:ext>
            </a:extLst>
          </p:cNvPr>
          <p:cNvSpPr/>
          <p:nvPr/>
        </p:nvSpPr>
        <p:spPr>
          <a:xfrm>
            <a:off x="10433539" y="493844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9</a:t>
            </a:r>
          </a:p>
        </p:txBody>
      </p:sp>
      <p:sp>
        <p:nvSpPr>
          <p:cNvPr id="11" name="Ovalas 5">
            <a:extLst>
              <a:ext uri="{FF2B5EF4-FFF2-40B4-BE49-F238E27FC236}">
                <a16:creationId xmlns:a16="http://schemas.microsoft.com/office/drawing/2014/main" id="{3AAFDCA6-37C5-4004-D5FC-CAF0E4F11EE6}"/>
              </a:ext>
            </a:extLst>
          </p:cNvPr>
          <p:cNvSpPr/>
          <p:nvPr/>
        </p:nvSpPr>
        <p:spPr>
          <a:xfrm>
            <a:off x="2751831" y="6088171"/>
            <a:ext cx="529050" cy="382303"/>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10</a:t>
            </a:r>
          </a:p>
        </p:txBody>
      </p:sp>
      <p:sp>
        <p:nvSpPr>
          <p:cNvPr id="39" name="Ovalas 5">
            <a:extLst>
              <a:ext uri="{FF2B5EF4-FFF2-40B4-BE49-F238E27FC236}">
                <a16:creationId xmlns:a16="http://schemas.microsoft.com/office/drawing/2014/main" id="{A91D69D3-9B2D-38E3-19BC-B45671E41BC9}"/>
              </a:ext>
            </a:extLst>
          </p:cNvPr>
          <p:cNvSpPr/>
          <p:nvPr/>
        </p:nvSpPr>
        <p:spPr>
          <a:xfrm>
            <a:off x="2375459" y="162748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12" name="TextBox 37">
            <a:extLst>
              <a:ext uri="{FF2B5EF4-FFF2-40B4-BE49-F238E27FC236}">
                <a16:creationId xmlns:a16="http://schemas.microsoft.com/office/drawing/2014/main" id="{9595FE8F-2D65-BF16-6DB4-CEDE9967D357}"/>
              </a:ext>
            </a:extLst>
          </p:cNvPr>
          <p:cNvSpPr txBox="1"/>
          <p:nvPr/>
        </p:nvSpPr>
        <p:spPr>
          <a:xfrm>
            <a:off x="4898542" y="5599355"/>
            <a:ext cx="3056371"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Nustatoma, kad DPS sukūrimo dokumentų statusas yra „Galutinis“. </a:t>
            </a:r>
            <a:endParaRPr lang="en-US" sz="1400"/>
          </a:p>
        </p:txBody>
      </p:sp>
      <p:cxnSp>
        <p:nvCxnSpPr>
          <p:cNvPr id="14" name="Straight Arrow Connector 13">
            <a:extLst>
              <a:ext uri="{FF2B5EF4-FFF2-40B4-BE49-F238E27FC236}">
                <a16:creationId xmlns:a16="http://schemas.microsoft.com/office/drawing/2014/main" id="{D400F636-38E8-C0CC-DBE4-DB71FE7B0EB6}"/>
              </a:ext>
            </a:extLst>
          </p:cNvPr>
          <p:cNvCxnSpPr>
            <a:cxnSpLocks/>
          </p:cNvCxnSpPr>
          <p:nvPr/>
        </p:nvCxnSpPr>
        <p:spPr>
          <a:xfrm flipH="1" flipV="1">
            <a:off x="6811516" y="4989621"/>
            <a:ext cx="487469" cy="59024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9424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BA43B65-4DDC-5015-F882-8A405CA2A3B3}"/>
              </a:ext>
            </a:extLst>
          </p:cNvPr>
          <p:cNvPicPr>
            <a:picLocks noChangeAspect="1"/>
          </p:cNvPicPr>
          <p:nvPr/>
        </p:nvPicPr>
        <p:blipFill>
          <a:blip r:embed="rId2"/>
          <a:stretch>
            <a:fillRect/>
          </a:stretch>
        </p:blipFill>
        <p:spPr>
          <a:xfrm>
            <a:off x="1135540" y="1068562"/>
            <a:ext cx="9227660" cy="2457718"/>
          </a:xfrm>
          <a:prstGeom prst="rect">
            <a:avLst/>
          </a:prstGeom>
        </p:spPr>
      </p:pic>
      <p:pic>
        <p:nvPicPr>
          <p:cNvPr id="12" name="Picture 11">
            <a:extLst>
              <a:ext uri="{FF2B5EF4-FFF2-40B4-BE49-F238E27FC236}">
                <a16:creationId xmlns:a16="http://schemas.microsoft.com/office/drawing/2014/main" id="{E67C1ADB-7CAC-2E59-09EA-7BEF3276DB39}"/>
              </a:ext>
            </a:extLst>
          </p:cNvPr>
          <p:cNvPicPr>
            <a:picLocks noChangeAspect="1"/>
          </p:cNvPicPr>
          <p:nvPr/>
        </p:nvPicPr>
        <p:blipFill>
          <a:blip r:embed="rId3"/>
          <a:stretch>
            <a:fillRect/>
          </a:stretch>
        </p:blipFill>
        <p:spPr>
          <a:xfrm>
            <a:off x="1136197" y="3673491"/>
            <a:ext cx="9226346" cy="1912055"/>
          </a:xfrm>
          <a:prstGeom prst="rect">
            <a:avLst/>
          </a:prstGeom>
        </p:spPr>
      </p:pic>
      <p:pic>
        <p:nvPicPr>
          <p:cNvPr id="10" name="Paveikslėlis 9"/>
          <p:cNvPicPr>
            <a:picLocks noChangeAspect="1"/>
          </p:cNvPicPr>
          <p:nvPr/>
        </p:nvPicPr>
        <p:blipFill rotWithShape="1">
          <a:blip r:embed="rId4">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Paskelbti skelbimą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5</a:t>
            </a:r>
            <a:endParaRPr lang="en-US"/>
          </a:p>
        </p:txBody>
      </p:sp>
      <p:sp>
        <p:nvSpPr>
          <p:cNvPr id="38" name="Ovalas 5">
            <a:extLst>
              <a:ext uri="{FF2B5EF4-FFF2-40B4-BE49-F238E27FC236}">
                <a16:creationId xmlns:a16="http://schemas.microsoft.com/office/drawing/2014/main" id="{71A3DEA5-92D1-6D2F-5DC8-D01917D1B199}"/>
              </a:ext>
            </a:extLst>
          </p:cNvPr>
          <p:cNvSpPr/>
          <p:nvPr/>
        </p:nvSpPr>
        <p:spPr>
          <a:xfrm>
            <a:off x="752800" y="183898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39" name="Ovalas 5">
            <a:extLst>
              <a:ext uri="{FF2B5EF4-FFF2-40B4-BE49-F238E27FC236}">
                <a16:creationId xmlns:a16="http://schemas.microsoft.com/office/drawing/2014/main" id="{A91D69D3-9B2D-38E3-19BC-B45671E41BC9}"/>
              </a:ext>
            </a:extLst>
          </p:cNvPr>
          <p:cNvSpPr/>
          <p:nvPr/>
        </p:nvSpPr>
        <p:spPr>
          <a:xfrm>
            <a:off x="752800" y="472034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27" name="Ovalas 5">
            <a:extLst>
              <a:ext uri="{FF2B5EF4-FFF2-40B4-BE49-F238E27FC236}">
                <a16:creationId xmlns:a16="http://schemas.microsoft.com/office/drawing/2014/main" id="{0B6354F3-D38A-8C0C-4798-2749C73E4A6E}"/>
              </a:ext>
            </a:extLst>
          </p:cNvPr>
          <p:cNvSpPr/>
          <p:nvPr/>
        </p:nvSpPr>
        <p:spPr>
          <a:xfrm>
            <a:off x="8446734" y="520347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20" name="Stačiakampis 6">
            <a:extLst>
              <a:ext uri="{FF2B5EF4-FFF2-40B4-BE49-F238E27FC236}">
                <a16:creationId xmlns:a16="http://schemas.microsoft.com/office/drawing/2014/main" id="{A28E0050-1CA3-38E9-982F-BE3BC9F3A87A}"/>
              </a:ext>
            </a:extLst>
          </p:cNvPr>
          <p:cNvSpPr/>
          <p:nvPr/>
        </p:nvSpPr>
        <p:spPr>
          <a:xfrm>
            <a:off x="1287727" y="1914423"/>
            <a:ext cx="556853" cy="2568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Stačiakampis 6">
            <a:extLst>
              <a:ext uri="{FF2B5EF4-FFF2-40B4-BE49-F238E27FC236}">
                <a16:creationId xmlns:a16="http://schemas.microsoft.com/office/drawing/2014/main" id="{9DE16BC9-439B-C6BC-85DB-A419BD9CCD93}"/>
              </a:ext>
            </a:extLst>
          </p:cNvPr>
          <p:cNvSpPr/>
          <p:nvPr/>
        </p:nvSpPr>
        <p:spPr>
          <a:xfrm>
            <a:off x="8938086" y="5245330"/>
            <a:ext cx="1309477" cy="2568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Stačiakampis 6">
            <a:extLst>
              <a:ext uri="{FF2B5EF4-FFF2-40B4-BE49-F238E27FC236}">
                <a16:creationId xmlns:a16="http://schemas.microsoft.com/office/drawing/2014/main" id="{09A750F6-B129-24DC-A484-48A22418FF05}"/>
              </a:ext>
            </a:extLst>
          </p:cNvPr>
          <p:cNvSpPr/>
          <p:nvPr/>
        </p:nvSpPr>
        <p:spPr>
          <a:xfrm>
            <a:off x="1227896" y="4745810"/>
            <a:ext cx="556853" cy="2477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24">
            <a:extLst>
              <a:ext uri="{FF2B5EF4-FFF2-40B4-BE49-F238E27FC236}">
                <a16:creationId xmlns:a16="http://schemas.microsoft.com/office/drawing/2014/main" id="{D2C760D3-8B44-E912-4DFB-58BF86E23701}"/>
              </a:ext>
            </a:extLst>
          </p:cNvPr>
          <p:cNvSpPr txBox="1"/>
          <p:nvPr/>
        </p:nvSpPr>
        <p:spPr>
          <a:xfrm>
            <a:off x="5388481" y="1278837"/>
            <a:ext cx="4989737"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Įsitikinus, kad sukelti visi pirkimo dokumentai pasirenkama skiltis „Skelbimai“</a:t>
            </a:r>
            <a:endParaRPr lang="en-US" sz="1400"/>
          </a:p>
        </p:txBody>
      </p:sp>
      <p:sp>
        <p:nvSpPr>
          <p:cNvPr id="7" name="TextBox 8">
            <a:extLst>
              <a:ext uri="{FF2B5EF4-FFF2-40B4-BE49-F238E27FC236}">
                <a16:creationId xmlns:a16="http://schemas.microsoft.com/office/drawing/2014/main" id="{EC03C4A5-1992-D945-5148-62BA7C154B40}"/>
              </a:ext>
            </a:extLst>
          </p:cNvPr>
          <p:cNvSpPr txBox="1"/>
          <p:nvPr/>
        </p:nvSpPr>
        <p:spPr>
          <a:xfrm>
            <a:off x="6096000" y="5631134"/>
            <a:ext cx="3697739" cy="954107"/>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t-LT" sz="1400"/>
              <a:t>Skelbimo pildymo instrukciją rasite mokymo skaidrėse „Skelbimo apie pirkimą pildymas Centrinės viešųjų pirkimų informacinės sistemos (CVP IS) priemonėmis“</a:t>
            </a:r>
            <a:endParaRPr lang="en-US" sz="1400"/>
          </a:p>
        </p:txBody>
      </p:sp>
      <p:sp>
        <p:nvSpPr>
          <p:cNvPr id="5" name="TextBox 37">
            <a:extLst>
              <a:ext uri="{FF2B5EF4-FFF2-40B4-BE49-F238E27FC236}">
                <a16:creationId xmlns:a16="http://schemas.microsoft.com/office/drawing/2014/main" id="{D389F7DF-AC42-1563-7C2A-A6FD5E151DCC}"/>
              </a:ext>
            </a:extLst>
          </p:cNvPr>
          <p:cNvSpPr txBox="1"/>
          <p:nvPr/>
        </p:nvSpPr>
        <p:spPr>
          <a:xfrm>
            <a:off x="1135540" y="5240942"/>
            <a:ext cx="4717646" cy="954107"/>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SVARBU: paskelbus skelbimą sistema nurodo, kad DPS yra sukurta, tačiau tai tik sistemos informacija. DPS bus sukurta, kai pirkimo vykdytojas, įvertinęs tiekėjų paraiškas informuos apie jų (ne)priėmimą į DPS.</a:t>
            </a:r>
            <a:endParaRPr lang="en-US" sz="1400"/>
          </a:p>
        </p:txBody>
      </p:sp>
      <p:cxnSp>
        <p:nvCxnSpPr>
          <p:cNvPr id="15" name="Straight Arrow Connector 14">
            <a:extLst>
              <a:ext uri="{FF2B5EF4-FFF2-40B4-BE49-F238E27FC236}">
                <a16:creationId xmlns:a16="http://schemas.microsoft.com/office/drawing/2014/main" id="{90DFED55-D05E-0F5C-35DD-CE3C9F8644D7}"/>
              </a:ext>
            </a:extLst>
          </p:cNvPr>
          <p:cNvCxnSpPr>
            <a:cxnSpLocks/>
            <a:stCxn id="6" idx="1"/>
          </p:cNvCxnSpPr>
          <p:nvPr/>
        </p:nvCxnSpPr>
        <p:spPr>
          <a:xfrm flipH="1">
            <a:off x="1830114" y="1540447"/>
            <a:ext cx="3558367" cy="38748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224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940E35-4E88-3FAC-56C7-E2FF9F52B2BB}"/>
              </a:ext>
            </a:extLst>
          </p:cNvPr>
          <p:cNvPicPr>
            <a:picLocks noChangeAspect="1"/>
          </p:cNvPicPr>
          <p:nvPr/>
        </p:nvPicPr>
        <p:blipFill>
          <a:blip r:embed="rId2"/>
          <a:stretch>
            <a:fillRect/>
          </a:stretch>
        </p:blipFill>
        <p:spPr>
          <a:xfrm>
            <a:off x="1140111" y="1169038"/>
            <a:ext cx="9164588" cy="2324105"/>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Priskirti naudotojus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6</a:t>
            </a:r>
            <a:endParaRPr lang="en-US"/>
          </a:p>
        </p:txBody>
      </p:sp>
      <p:sp>
        <p:nvSpPr>
          <p:cNvPr id="38" name="Ovalas 5">
            <a:extLst>
              <a:ext uri="{FF2B5EF4-FFF2-40B4-BE49-F238E27FC236}">
                <a16:creationId xmlns:a16="http://schemas.microsoft.com/office/drawing/2014/main" id="{71A3DEA5-92D1-6D2F-5DC8-D01917D1B199}"/>
              </a:ext>
            </a:extLst>
          </p:cNvPr>
          <p:cNvSpPr/>
          <p:nvPr/>
        </p:nvSpPr>
        <p:spPr>
          <a:xfrm>
            <a:off x="738558" y="125654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39" name="Ovalas 5">
            <a:extLst>
              <a:ext uri="{FF2B5EF4-FFF2-40B4-BE49-F238E27FC236}">
                <a16:creationId xmlns:a16="http://schemas.microsoft.com/office/drawing/2014/main" id="{A91D69D3-9B2D-38E3-19BC-B45671E41BC9}"/>
              </a:ext>
            </a:extLst>
          </p:cNvPr>
          <p:cNvSpPr/>
          <p:nvPr/>
        </p:nvSpPr>
        <p:spPr>
          <a:xfrm>
            <a:off x="719525" y="363714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11" name="Picture 10">
            <a:extLst>
              <a:ext uri="{FF2B5EF4-FFF2-40B4-BE49-F238E27FC236}">
                <a16:creationId xmlns:a16="http://schemas.microsoft.com/office/drawing/2014/main" id="{624FC10C-DECB-EC23-C9EB-D2DA7376723D}"/>
              </a:ext>
            </a:extLst>
          </p:cNvPr>
          <p:cNvPicPr>
            <a:picLocks noChangeAspect="1"/>
          </p:cNvPicPr>
          <p:nvPr/>
        </p:nvPicPr>
        <p:blipFill>
          <a:blip r:embed="rId4"/>
          <a:stretch>
            <a:fillRect/>
          </a:stretch>
        </p:blipFill>
        <p:spPr>
          <a:xfrm>
            <a:off x="9269564" y="2416310"/>
            <a:ext cx="789240" cy="192073"/>
          </a:xfrm>
          <a:prstGeom prst="rect">
            <a:avLst/>
          </a:prstGeom>
        </p:spPr>
      </p:pic>
      <p:pic>
        <p:nvPicPr>
          <p:cNvPr id="12" name="Picture 11">
            <a:extLst>
              <a:ext uri="{FF2B5EF4-FFF2-40B4-BE49-F238E27FC236}">
                <a16:creationId xmlns:a16="http://schemas.microsoft.com/office/drawing/2014/main" id="{7B52C29F-B75C-2F2A-B6D9-3F059FC36E30}"/>
              </a:ext>
            </a:extLst>
          </p:cNvPr>
          <p:cNvPicPr>
            <a:picLocks noChangeAspect="1"/>
          </p:cNvPicPr>
          <p:nvPr/>
        </p:nvPicPr>
        <p:blipFill>
          <a:blip r:embed="rId5"/>
          <a:stretch>
            <a:fillRect/>
          </a:stretch>
        </p:blipFill>
        <p:spPr>
          <a:xfrm>
            <a:off x="1114930" y="3637149"/>
            <a:ext cx="9164588" cy="1792121"/>
          </a:xfrm>
          <a:prstGeom prst="rect">
            <a:avLst/>
          </a:prstGeom>
        </p:spPr>
      </p:pic>
      <p:sp>
        <p:nvSpPr>
          <p:cNvPr id="13" name="Stačiakampis 6">
            <a:extLst>
              <a:ext uri="{FF2B5EF4-FFF2-40B4-BE49-F238E27FC236}">
                <a16:creationId xmlns:a16="http://schemas.microsoft.com/office/drawing/2014/main" id="{9912CB2D-8287-90D8-EF34-893F26769A6F}"/>
              </a:ext>
            </a:extLst>
          </p:cNvPr>
          <p:cNvSpPr/>
          <p:nvPr/>
        </p:nvSpPr>
        <p:spPr>
          <a:xfrm>
            <a:off x="4274547" y="5065453"/>
            <a:ext cx="1422677" cy="1518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37">
            <a:extLst>
              <a:ext uri="{FF2B5EF4-FFF2-40B4-BE49-F238E27FC236}">
                <a16:creationId xmlns:a16="http://schemas.microsoft.com/office/drawing/2014/main" id="{E0C2D593-79E1-3732-FE05-2F8797283CC0}"/>
              </a:ext>
            </a:extLst>
          </p:cNvPr>
          <p:cNvSpPr txBox="1"/>
          <p:nvPr/>
        </p:nvSpPr>
        <p:spPr>
          <a:xfrm>
            <a:off x="1184770" y="5573276"/>
            <a:ext cx="5020316" cy="954107"/>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Paskelbus skelbimą DPS, laukiama paraiškų iki pirkimo dokumentuose nurodytojo pirminių paraiškų pateikimo termino, tačiau susipažinimą su paraiškomis galima pradėti ir nesuėjus minėtam terminui.</a:t>
            </a:r>
            <a:endParaRPr lang="en-US" sz="1400"/>
          </a:p>
        </p:txBody>
      </p:sp>
      <p:pic>
        <p:nvPicPr>
          <p:cNvPr id="4" name="Picture 3">
            <a:extLst>
              <a:ext uri="{FF2B5EF4-FFF2-40B4-BE49-F238E27FC236}">
                <a16:creationId xmlns:a16="http://schemas.microsoft.com/office/drawing/2014/main" id="{990F9676-F88B-4311-D479-B9B29329C08C}"/>
              </a:ext>
            </a:extLst>
          </p:cNvPr>
          <p:cNvPicPr>
            <a:picLocks noChangeAspect="1"/>
          </p:cNvPicPr>
          <p:nvPr/>
        </p:nvPicPr>
        <p:blipFill>
          <a:blip r:embed="rId6"/>
          <a:stretch>
            <a:fillRect/>
          </a:stretch>
        </p:blipFill>
        <p:spPr>
          <a:xfrm>
            <a:off x="719525" y="3138171"/>
            <a:ext cx="11217612" cy="510584"/>
          </a:xfrm>
          <a:prstGeom prst="rect">
            <a:avLst/>
          </a:prstGeom>
        </p:spPr>
      </p:pic>
    </p:spTree>
    <p:extLst>
      <p:ext uri="{BB962C8B-B14F-4D97-AF65-F5344CB8AC3E}">
        <p14:creationId xmlns:p14="http://schemas.microsoft.com/office/powerpoint/2010/main" val="68065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green sign with white text&#10;&#10;Description automatically generated">
            <a:extLst>
              <a:ext uri="{FF2B5EF4-FFF2-40B4-BE49-F238E27FC236}">
                <a16:creationId xmlns:a16="http://schemas.microsoft.com/office/drawing/2014/main" id="{85E6FCCC-6C02-99D5-7910-F089889E41B0}"/>
              </a:ext>
            </a:extLst>
          </p:cNvPr>
          <p:cNvPicPr>
            <a:picLocks noChangeAspect="1"/>
          </p:cNvPicPr>
          <p:nvPr/>
        </p:nvPicPr>
        <p:blipFill>
          <a:blip r:embed="rId2"/>
          <a:stretch>
            <a:fillRect/>
          </a:stretch>
        </p:blipFill>
        <p:spPr>
          <a:xfrm>
            <a:off x="1126667" y="1076977"/>
            <a:ext cx="10027051" cy="460941"/>
          </a:xfrm>
          <a:prstGeom prst="rect">
            <a:avLst/>
          </a:prstGeom>
        </p:spPr>
      </p:pic>
      <p:sp>
        <p:nvSpPr>
          <p:cNvPr id="25" name="Ovalas 5">
            <a:extLst>
              <a:ext uri="{FF2B5EF4-FFF2-40B4-BE49-F238E27FC236}">
                <a16:creationId xmlns:a16="http://schemas.microsoft.com/office/drawing/2014/main" id="{FEDC1255-6443-A90C-B92F-D47A22CBDCAC}"/>
              </a:ext>
            </a:extLst>
          </p:cNvPr>
          <p:cNvSpPr/>
          <p:nvPr/>
        </p:nvSpPr>
        <p:spPr>
          <a:xfrm>
            <a:off x="703152" y="105533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27" name="Picture 26" descr="A red rectangle with black border&#10;&#10;Description automatically generated">
            <a:extLst>
              <a:ext uri="{FF2B5EF4-FFF2-40B4-BE49-F238E27FC236}">
                <a16:creationId xmlns:a16="http://schemas.microsoft.com/office/drawing/2014/main" id="{B0A48A32-FBA6-BEE5-64D6-30BC5D7DE0A6}"/>
              </a:ext>
            </a:extLst>
          </p:cNvPr>
          <p:cNvPicPr>
            <a:picLocks noChangeAspect="1"/>
          </p:cNvPicPr>
          <p:nvPr/>
        </p:nvPicPr>
        <p:blipFill>
          <a:blip r:embed="rId3"/>
          <a:stretch>
            <a:fillRect/>
          </a:stretch>
        </p:blipFill>
        <p:spPr>
          <a:xfrm>
            <a:off x="1247331" y="1154537"/>
            <a:ext cx="348607" cy="392838"/>
          </a:xfrm>
          <a:prstGeom prst="rect">
            <a:avLst/>
          </a:prstGeom>
        </p:spPr>
      </p:pic>
      <p:pic>
        <p:nvPicPr>
          <p:cNvPr id="20" name="Picture 19">
            <a:extLst>
              <a:ext uri="{FF2B5EF4-FFF2-40B4-BE49-F238E27FC236}">
                <a16:creationId xmlns:a16="http://schemas.microsoft.com/office/drawing/2014/main" id="{B1AFF9D1-18E8-51EC-BFAB-F2DE20A8E2DC}"/>
              </a:ext>
            </a:extLst>
          </p:cNvPr>
          <p:cNvPicPr>
            <a:picLocks noChangeAspect="1"/>
          </p:cNvPicPr>
          <p:nvPr/>
        </p:nvPicPr>
        <p:blipFill>
          <a:blip r:embed="rId4"/>
          <a:stretch>
            <a:fillRect/>
          </a:stretch>
        </p:blipFill>
        <p:spPr>
          <a:xfrm>
            <a:off x="5515133" y="5667346"/>
            <a:ext cx="2796874" cy="1045034"/>
          </a:xfrm>
          <a:prstGeom prst="rect">
            <a:avLst/>
          </a:prstGeom>
        </p:spPr>
      </p:pic>
      <p:pic>
        <p:nvPicPr>
          <p:cNvPr id="9" name="Picture 8">
            <a:extLst>
              <a:ext uri="{FF2B5EF4-FFF2-40B4-BE49-F238E27FC236}">
                <a16:creationId xmlns:a16="http://schemas.microsoft.com/office/drawing/2014/main" id="{86BF3C63-1EE3-C2B0-D52F-8BD9EBB0096D}"/>
              </a:ext>
            </a:extLst>
          </p:cNvPr>
          <p:cNvPicPr>
            <a:picLocks noChangeAspect="1"/>
          </p:cNvPicPr>
          <p:nvPr/>
        </p:nvPicPr>
        <p:blipFill>
          <a:blip r:embed="rId5"/>
          <a:stretch>
            <a:fillRect/>
          </a:stretch>
        </p:blipFill>
        <p:spPr>
          <a:xfrm>
            <a:off x="1321508" y="2130573"/>
            <a:ext cx="9153091" cy="1163570"/>
          </a:xfrm>
          <a:prstGeom prst="rect">
            <a:avLst/>
          </a:prstGeom>
        </p:spPr>
      </p:pic>
      <p:pic>
        <p:nvPicPr>
          <p:cNvPr id="10" name="Paveikslėlis 9"/>
          <p:cNvPicPr>
            <a:picLocks noChangeAspect="1"/>
          </p:cNvPicPr>
          <p:nvPr/>
        </p:nvPicPr>
        <p:blipFill rotWithShape="1">
          <a:blip r:embed="rId6">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Įvertinti pateiktus dokumentus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7</a:t>
            </a:r>
            <a:endParaRPr lang="en-US"/>
          </a:p>
        </p:txBody>
      </p:sp>
      <p:sp>
        <p:nvSpPr>
          <p:cNvPr id="39" name="Ovalas 5">
            <a:extLst>
              <a:ext uri="{FF2B5EF4-FFF2-40B4-BE49-F238E27FC236}">
                <a16:creationId xmlns:a16="http://schemas.microsoft.com/office/drawing/2014/main" id="{A91D69D3-9B2D-38E3-19BC-B45671E41BC9}"/>
              </a:ext>
            </a:extLst>
          </p:cNvPr>
          <p:cNvSpPr/>
          <p:nvPr/>
        </p:nvSpPr>
        <p:spPr>
          <a:xfrm>
            <a:off x="2748594" y="2298872"/>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13" name="Stačiakampis 6">
            <a:extLst>
              <a:ext uri="{FF2B5EF4-FFF2-40B4-BE49-F238E27FC236}">
                <a16:creationId xmlns:a16="http://schemas.microsoft.com/office/drawing/2014/main" id="{9912CB2D-8287-90D8-EF34-893F26769A6F}"/>
              </a:ext>
            </a:extLst>
          </p:cNvPr>
          <p:cNvSpPr/>
          <p:nvPr/>
        </p:nvSpPr>
        <p:spPr>
          <a:xfrm>
            <a:off x="3176688" y="2372261"/>
            <a:ext cx="1225612" cy="1518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Picture 14">
            <a:extLst>
              <a:ext uri="{FF2B5EF4-FFF2-40B4-BE49-F238E27FC236}">
                <a16:creationId xmlns:a16="http://schemas.microsoft.com/office/drawing/2014/main" id="{AEB4949E-42D6-03C8-0E39-DBB2FE31C83A}"/>
              </a:ext>
            </a:extLst>
          </p:cNvPr>
          <p:cNvPicPr>
            <a:picLocks noChangeAspect="1"/>
          </p:cNvPicPr>
          <p:nvPr/>
        </p:nvPicPr>
        <p:blipFill>
          <a:blip r:embed="rId7"/>
          <a:stretch>
            <a:fillRect/>
          </a:stretch>
        </p:blipFill>
        <p:spPr>
          <a:xfrm>
            <a:off x="1310360" y="3335835"/>
            <a:ext cx="9153091" cy="2389149"/>
          </a:xfrm>
          <a:prstGeom prst="rect">
            <a:avLst/>
          </a:prstGeom>
        </p:spPr>
      </p:pic>
      <p:sp>
        <p:nvSpPr>
          <p:cNvPr id="16" name="Stačiakampis 6">
            <a:extLst>
              <a:ext uri="{FF2B5EF4-FFF2-40B4-BE49-F238E27FC236}">
                <a16:creationId xmlns:a16="http://schemas.microsoft.com/office/drawing/2014/main" id="{8176AFD5-8C5E-D984-100A-3CC96E0CFE0B}"/>
              </a:ext>
            </a:extLst>
          </p:cNvPr>
          <p:cNvSpPr/>
          <p:nvPr/>
        </p:nvSpPr>
        <p:spPr>
          <a:xfrm>
            <a:off x="10220325" y="5013025"/>
            <a:ext cx="185206" cy="2066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Ovalas 5">
            <a:extLst>
              <a:ext uri="{FF2B5EF4-FFF2-40B4-BE49-F238E27FC236}">
                <a16:creationId xmlns:a16="http://schemas.microsoft.com/office/drawing/2014/main" id="{FAC7F455-05C4-DC95-892F-713F85F0AA1D}"/>
              </a:ext>
            </a:extLst>
          </p:cNvPr>
          <p:cNvSpPr/>
          <p:nvPr/>
        </p:nvSpPr>
        <p:spPr>
          <a:xfrm>
            <a:off x="2465192" y="386381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8" name="TextBox 37">
            <a:extLst>
              <a:ext uri="{FF2B5EF4-FFF2-40B4-BE49-F238E27FC236}">
                <a16:creationId xmlns:a16="http://schemas.microsoft.com/office/drawing/2014/main" id="{833C4ED2-F7F0-50AB-53AF-FB7EE7194415}"/>
              </a:ext>
            </a:extLst>
          </p:cNvPr>
          <p:cNvSpPr txBox="1"/>
          <p:nvPr/>
        </p:nvSpPr>
        <p:spPr>
          <a:xfrm>
            <a:off x="1271237" y="5764902"/>
            <a:ext cx="3810902" cy="954107"/>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DPS kategorijoje „Kietieji biuro baldai“ gauta tiekėjo „</a:t>
            </a:r>
            <a:r>
              <a:rPr lang="lt-LT" sz="1400" err="1"/>
              <a:t>European</a:t>
            </a:r>
            <a:r>
              <a:rPr lang="lt-LT" sz="1400"/>
              <a:t> Dynamics“ paraiška. Įvertinus paraišką, jei ši atitinka reikalavimus, tiekėjas yra patvirtinamas.</a:t>
            </a:r>
            <a:endParaRPr lang="en-US" sz="1400"/>
          </a:p>
        </p:txBody>
      </p:sp>
      <p:sp>
        <p:nvSpPr>
          <p:cNvPr id="2" name="Stačiakampis 6">
            <a:extLst>
              <a:ext uri="{FF2B5EF4-FFF2-40B4-BE49-F238E27FC236}">
                <a16:creationId xmlns:a16="http://schemas.microsoft.com/office/drawing/2014/main" id="{BB0623AA-B6E2-64DB-FB4D-371F6486206F}"/>
              </a:ext>
            </a:extLst>
          </p:cNvPr>
          <p:cNvSpPr/>
          <p:nvPr/>
        </p:nvSpPr>
        <p:spPr>
          <a:xfrm>
            <a:off x="9333406" y="5464930"/>
            <a:ext cx="1088812" cy="2297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Ovalas 5">
            <a:extLst>
              <a:ext uri="{FF2B5EF4-FFF2-40B4-BE49-F238E27FC236}">
                <a16:creationId xmlns:a16="http://schemas.microsoft.com/office/drawing/2014/main" id="{48EAEF25-4A56-D13C-68A8-5A2E64B54066}"/>
              </a:ext>
            </a:extLst>
          </p:cNvPr>
          <p:cNvSpPr/>
          <p:nvPr/>
        </p:nvSpPr>
        <p:spPr>
          <a:xfrm>
            <a:off x="10463451" y="491830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6" name="Stačiakampis 6">
            <a:extLst>
              <a:ext uri="{FF2B5EF4-FFF2-40B4-BE49-F238E27FC236}">
                <a16:creationId xmlns:a16="http://schemas.microsoft.com/office/drawing/2014/main" id="{C93601BC-9F51-DC5A-3683-A51E86C90FDF}"/>
              </a:ext>
            </a:extLst>
          </p:cNvPr>
          <p:cNvSpPr/>
          <p:nvPr/>
        </p:nvSpPr>
        <p:spPr>
          <a:xfrm>
            <a:off x="2190751" y="4053917"/>
            <a:ext cx="152400" cy="1867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as 5">
            <a:extLst>
              <a:ext uri="{FF2B5EF4-FFF2-40B4-BE49-F238E27FC236}">
                <a16:creationId xmlns:a16="http://schemas.microsoft.com/office/drawing/2014/main" id="{98BC9B07-88A8-D344-95B2-5BE29689E5A1}"/>
              </a:ext>
            </a:extLst>
          </p:cNvPr>
          <p:cNvSpPr/>
          <p:nvPr/>
        </p:nvSpPr>
        <p:spPr>
          <a:xfrm>
            <a:off x="10463451" y="545455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sp>
        <p:nvSpPr>
          <p:cNvPr id="14" name="Ovalas 5">
            <a:extLst>
              <a:ext uri="{FF2B5EF4-FFF2-40B4-BE49-F238E27FC236}">
                <a16:creationId xmlns:a16="http://schemas.microsoft.com/office/drawing/2014/main" id="{39A3DBBA-AD41-E65E-BA83-6249479460A1}"/>
              </a:ext>
            </a:extLst>
          </p:cNvPr>
          <p:cNvSpPr/>
          <p:nvPr/>
        </p:nvSpPr>
        <p:spPr>
          <a:xfrm>
            <a:off x="6791834" y="639406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6</a:t>
            </a:r>
          </a:p>
        </p:txBody>
      </p:sp>
      <p:sp>
        <p:nvSpPr>
          <p:cNvPr id="21" name="Stačiakampis 6">
            <a:extLst>
              <a:ext uri="{FF2B5EF4-FFF2-40B4-BE49-F238E27FC236}">
                <a16:creationId xmlns:a16="http://schemas.microsoft.com/office/drawing/2014/main" id="{A0347531-B83C-E9C1-01D4-31BA7B1A07F0}"/>
              </a:ext>
            </a:extLst>
          </p:cNvPr>
          <p:cNvSpPr/>
          <p:nvPr/>
        </p:nvSpPr>
        <p:spPr>
          <a:xfrm>
            <a:off x="7258050" y="6343048"/>
            <a:ext cx="588490" cy="3137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9" name="Straight Arrow Connector 18">
            <a:extLst>
              <a:ext uri="{FF2B5EF4-FFF2-40B4-BE49-F238E27FC236}">
                <a16:creationId xmlns:a16="http://schemas.microsoft.com/office/drawing/2014/main" id="{D1F08B16-DA47-7121-7B3A-6092AD0CE1B5}"/>
              </a:ext>
            </a:extLst>
          </p:cNvPr>
          <p:cNvCxnSpPr>
            <a:cxnSpLocks/>
          </p:cNvCxnSpPr>
          <p:nvPr/>
        </p:nvCxnSpPr>
        <p:spPr>
          <a:xfrm flipV="1">
            <a:off x="4889769" y="5116363"/>
            <a:ext cx="3523814" cy="6480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4293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711778-2173-63E0-203F-57D3797BF183}"/>
              </a:ext>
            </a:extLst>
          </p:cNvPr>
          <p:cNvPicPr>
            <a:picLocks noChangeAspect="1"/>
          </p:cNvPicPr>
          <p:nvPr/>
        </p:nvPicPr>
        <p:blipFill>
          <a:blip r:embed="rId2"/>
          <a:stretch>
            <a:fillRect/>
          </a:stretch>
        </p:blipFill>
        <p:spPr>
          <a:xfrm>
            <a:off x="1129233" y="1108737"/>
            <a:ext cx="9858086" cy="2493480"/>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Įvertinti pateiktus dokumentus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8</a:t>
            </a:r>
            <a:endParaRPr lang="en-US"/>
          </a:p>
        </p:txBody>
      </p:sp>
      <p:sp>
        <p:nvSpPr>
          <p:cNvPr id="18" name="TextBox 37">
            <a:extLst>
              <a:ext uri="{FF2B5EF4-FFF2-40B4-BE49-F238E27FC236}">
                <a16:creationId xmlns:a16="http://schemas.microsoft.com/office/drawing/2014/main" id="{833C4ED2-F7F0-50AB-53AF-FB7EE7194415}"/>
              </a:ext>
            </a:extLst>
          </p:cNvPr>
          <p:cNvSpPr txBox="1"/>
          <p:nvPr/>
        </p:nvSpPr>
        <p:spPr>
          <a:xfrm>
            <a:off x="6382257" y="3885610"/>
            <a:ext cx="3363590" cy="954107"/>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DPS kategorijoje „Minkštieji biuro baldai“ gauta „</a:t>
            </a:r>
            <a:r>
              <a:rPr lang="lt-LT" sz="1400" err="1"/>
              <a:t>European</a:t>
            </a:r>
            <a:r>
              <a:rPr lang="lt-LT" sz="1400"/>
              <a:t> Dynamics2“ paraiška. Įvertinus paraišką, jei ši atitinka reikalavimus, tiekėjas yra patvirtinamas.</a:t>
            </a:r>
            <a:endParaRPr lang="en-US" sz="1400"/>
          </a:p>
        </p:txBody>
      </p:sp>
      <p:sp>
        <p:nvSpPr>
          <p:cNvPr id="20" name="Ovalas 5">
            <a:extLst>
              <a:ext uri="{FF2B5EF4-FFF2-40B4-BE49-F238E27FC236}">
                <a16:creationId xmlns:a16="http://schemas.microsoft.com/office/drawing/2014/main" id="{27DA4CC5-7719-5EF9-0EB1-D9E230EC985D}"/>
              </a:ext>
            </a:extLst>
          </p:cNvPr>
          <p:cNvSpPr/>
          <p:nvPr/>
        </p:nvSpPr>
        <p:spPr>
          <a:xfrm>
            <a:off x="5433373" y="383132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38" name="Ovalas 5">
            <a:extLst>
              <a:ext uri="{FF2B5EF4-FFF2-40B4-BE49-F238E27FC236}">
                <a16:creationId xmlns:a16="http://schemas.microsoft.com/office/drawing/2014/main" id="{71A3DEA5-92D1-6D2F-5DC8-D01917D1B199}"/>
              </a:ext>
            </a:extLst>
          </p:cNvPr>
          <p:cNvSpPr/>
          <p:nvPr/>
        </p:nvSpPr>
        <p:spPr>
          <a:xfrm>
            <a:off x="8256378" y="286219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6" name="Picture 5">
            <a:extLst>
              <a:ext uri="{FF2B5EF4-FFF2-40B4-BE49-F238E27FC236}">
                <a16:creationId xmlns:a16="http://schemas.microsoft.com/office/drawing/2014/main" id="{A9A60C46-EA05-1193-5834-D3475C994927}"/>
              </a:ext>
            </a:extLst>
          </p:cNvPr>
          <p:cNvPicPr>
            <a:picLocks noChangeAspect="1"/>
          </p:cNvPicPr>
          <p:nvPr/>
        </p:nvPicPr>
        <p:blipFill>
          <a:blip r:embed="rId4"/>
          <a:stretch>
            <a:fillRect/>
          </a:stretch>
        </p:blipFill>
        <p:spPr>
          <a:xfrm>
            <a:off x="1203683" y="3702480"/>
            <a:ext cx="4229690" cy="552527"/>
          </a:xfrm>
          <a:prstGeom prst="rect">
            <a:avLst/>
          </a:prstGeom>
        </p:spPr>
      </p:pic>
      <p:sp>
        <p:nvSpPr>
          <p:cNvPr id="7" name="Stačiakampis 6">
            <a:extLst>
              <a:ext uri="{FF2B5EF4-FFF2-40B4-BE49-F238E27FC236}">
                <a16:creationId xmlns:a16="http://schemas.microsoft.com/office/drawing/2014/main" id="{A59173BF-2069-AD6A-F55B-D2E2614757C1}"/>
              </a:ext>
            </a:extLst>
          </p:cNvPr>
          <p:cNvSpPr/>
          <p:nvPr/>
        </p:nvSpPr>
        <p:spPr>
          <a:xfrm>
            <a:off x="3505920" y="3831326"/>
            <a:ext cx="1799505" cy="3077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Stačiakampis 6">
            <a:extLst>
              <a:ext uri="{FF2B5EF4-FFF2-40B4-BE49-F238E27FC236}">
                <a16:creationId xmlns:a16="http://schemas.microsoft.com/office/drawing/2014/main" id="{76A1D60D-DD8E-821D-971B-D2A1D21FBD71}"/>
              </a:ext>
            </a:extLst>
          </p:cNvPr>
          <p:cNvSpPr/>
          <p:nvPr/>
        </p:nvSpPr>
        <p:spPr>
          <a:xfrm>
            <a:off x="8768791" y="2935705"/>
            <a:ext cx="2098132" cy="2251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Stačiakampis 6">
            <a:extLst>
              <a:ext uri="{FF2B5EF4-FFF2-40B4-BE49-F238E27FC236}">
                <a16:creationId xmlns:a16="http://schemas.microsoft.com/office/drawing/2014/main" id="{8CA847C5-1A77-34A1-8CA1-7A2037E9BC7A}"/>
              </a:ext>
            </a:extLst>
          </p:cNvPr>
          <p:cNvSpPr/>
          <p:nvPr/>
        </p:nvSpPr>
        <p:spPr>
          <a:xfrm>
            <a:off x="2088583" y="1810205"/>
            <a:ext cx="164609" cy="1583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as 5">
            <a:extLst>
              <a:ext uri="{FF2B5EF4-FFF2-40B4-BE49-F238E27FC236}">
                <a16:creationId xmlns:a16="http://schemas.microsoft.com/office/drawing/2014/main" id="{5B3E6B78-C16F-26E8-23C2-38E5B328A1CF}"/>
              </a:ext>
            </a:extLst>
          </p:cNvPr>
          <p:cNvSpPr/>
          <p:nvPr/>
        </p:nvSpPr>
        <p:spPr>
          <a:xfrm>
            <a:off x="2337566" y="174004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16" name="Picture 15">
            <a:extLst>
              <a:ext uri="{FF2B5EF4-FFF2-40B4-BE49-F238E27FC236}">
                <a16:creationId xmlns:a16="http://schemas.microsoft.com/office/drawing/2014/main" id="{A495CFE8-E97A-F519-5752-9C7EC7451F56}"/>
              </a:ext>
            </a:extLst>
          </p:cNvPr>
          <p:cNvPicPr>
            <a:picLocks noChangeAspect="1"/>
          </p:cNvPicPr>
          <p:nvPr/>
        </p:nvPicPr>
        <p:blipFill>
          <a:blip r:embed="rId5"/>
          <a:stretch>
            <a:fillRect/>
          </a:stretch>
        </p:blipFill>
        <p:spPr>
          <a:xfrm>
            <a:off x="1203683" y="4509742"/>
            <a:ext cx="3645532" cy="1319934"/>
          </a:xfrm>
          <a:prstGeom prst="rect">
            <a:avLst/>
          </a:prstGeom>
        </p:spPr>
      </p:pic>
      <p:sp>
        <p:nvSpPr>
          <p:cNvPr id="17" name="Stačiakampis 6">
            <a:extLst>
              <a:ext uri="{FF2B5EF4-FFF2-40B4-BE49-F238E27FC236}">
                <a16:creationId xmlns:a16="http://schemas.microsoft.com/office/drawing/2014/main" id="{73DAE1F4-2730-1201-C0E7-3F6EE343A869}"/>
              </a:ext>
            </a:extLst>
          </p:cNvPr>
          <p:cNvSpPr/>
          <p:nvPr/>
        </p:nvSpPr>
        <p:spPr>
          <a:xfrm>
            <a:off x="3505921" y="5387151"/>
            <a:ext cx="594360" cy="4163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Ovalas 5">
            <a:extLst>
              <a:ext uri="{FF2B5EF4-FFF2-40B4-BE49-F238E27FC236}">
                <a16:creationId xmlns:a16="http://schemas.microsoft.com/office/drawing/2014/main" id="{FC1AEFF9-7DC5-C93D-A2D8-720645659FC1}"/>
              </a:ext>
            </a:extLst>
          </p:cNvPr>
          <p:cNvSpPr/>
          <p:nvPr/>
        </p:nvSpPr>
        <p:spPr>
          <a:xfrm>
            <a:off x="3026449" y="545059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cxnSp>
        <p:nvCxnSpPr>
          <p:cNvPr id="4" name="Straight Arrow Connector 3">
            <a:extLst>
              <a:ext uri="{FF2B5EF4-FFF2-40B4-BE49-F238E27FC236}">
                <a16:creationId xmlns:a16="http://schemas.microsoft.com/office/drawing/2014/main" id="{8134473B-2B41-258B-C572-251DBF711407}"/>
              </a:ext>
            </a:extLst>
          </p:cNvPr>
          <p:cNvCxnSpPr>
            <a:cxnSpLocks/>
            <a:stCxn id="18" idx="0"/>
          </p:cNvCxnSpPr>
          <p:nvPr/>
        </p:nvCxnSpPr>
        <p:spPr>
          <a:xfrm flipV="1">
            <a:off x="8064052" y="3160866"/>
            <a:ext cx="704739" cy="72474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6765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Rezultatų paskelbimas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9</a:t>
            </a:r>
            <a:endParaRPr lang="en-US"/>
          </a:p>
        </p:txBody>
      </p:sp>
      <p:pic>
        <p:nvPicPr>
          <p:cNvPr id="9" name="Picture 8">
            <a:extLst>
              <a:ext uri="{FF2B5EF4-FFF2-40B4-BE49-F238E27FC236}">
                <a16:creationId xmlns:a16="http://schemas.microsoft.com/office/drawing/2014/main" id="{0A0F551F-F3F0-441A-DBC5-DFA992DAD39C}"/>
              </a:ext>
            </a:extLst>
          </p:cNvPr>
          <p:cNvPicPr>
            <a:picLocks noChangeAspect="1"/>
          </p:cNvPicPr>
          <p:nvPr/>
        </p:nvPicPr>
        <p:blipFill>
          <a:blip r:embed="rId3"/>
          <a:stretch>
            <a:fillRect/>
          </a:stretch>
        </p:blipFill>
        <p:spPr>
          <a:xfrm>
            <a:off x="740114" y="990629"/>
            <a:ext cx="10328215" cy="2814273"/>
          </a:xfrm>
          <a:prstGeom prst="rect">
            <a:avLst/>
          </a:prstGeom>
        </p:spPr>
      </p:pic>
      <p:sp>
        <p:nvSpPr>
          <p:cNvPr id="27" name="Stačiakampis 6">
            <a:extLst>
              <a:ext uri="{FF2B5EF4-FFF2-40B4-BE49-F238E27FC236}">
                <a16:creationId xmlns:a16="http://schemas.microsoft.com/office/drawing/2014/main" id="{D1B0001D-C63F-891D-C6D2-D05F33524AAA}"/>
              </a:ext>
            </a:extLst>
          </p:cNvPr>
          <p:cNvSpPr/>
          <p:nvPr/>
        </p:nvSpPr>
        <p:spPr>
          <a:xfrm>
            <a:off x="9856268" y="3549203"/>
            <a:ext cx="1101119" cy="255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37">
            <a:extLst>
              <a:ext uri="{FF2B5EF4-FFF2-40B4-BE49-F238E27FC236}">
                <a16:creationId xmlns:a16="http://schemas.microsoft.com/office/drawing/2014/main" id="{ED6CBA4C-CCA7-73A5-7DAE-06BBF5D68831}"/>
              </a:ext>
            </a:extLst>
          </p:cNvPr>
          <p:cNvSpPr txBox="1"/>
          <p:nvPr/>
        </p:nvSpPr>
        <p:spPr>
          <a:xfrm>
            <a:off x="740114" y="3916197"/>
            <a:ext cx="6431363" cy="2677656"/>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dirty="0"/>
              <a:t>Jei paraiškos buvo gautos ir įvertintos ne vienu metu, šioje skiltyje matomas tik tuo metu vertinamas tiekėjas. Visi paraiškų vertinimo etape patvirtinti tiekėjai matomi DPS meniu skiltyje „Dalyviai“. Patvirtinus tiekėjus apie įtraukimą į DPS jie informuojami atskiru pranešimu „DPS meniu skiltyje“- „Susirašinėjimas“ ir laikoma, kad </a:t>
            </a:r>
            <a:r>
              <a:rPr lang="lt-LT" sz="1400" b="1" dirty="0"/>
              <a:t>DPS sukurta. </a:t>
            </a:r>
            <a:r>
              <a:rPr lang="lt-LT" sz="1400" dirty="0"/>
              <a:t>DPS veikimo metu (pasibaigus pirminių paraiškų teikimo terminui) gautos paraiškos vertinamos ir tiekėjai priimami į DPS atliekant tokią pačią veiksmų seką, kaip ir priimant tiekėjus kuriant DPS (galiojant pirminių paraiškų terminui). </a:t>
            </a:r>
          </a:p>
          <a:p>
            <a:r>
              <a:rPr lang="lt-LT" sz="1400" b="1" dirty="0"/>
              <a:t>Svarbu</a:t>
            </a:r>
            <a:r>
              <a:rPr lang="en-GB" sz="1400" b="1" dirty="0"/>
              <a:t>! </a:t>
            </a:r>
            <a:r>
              <a:rPr lang="lt-LT" sz="1400" b="1" dirty="0"/>
              <a:t>Nuo 2025-12-17 tiekėjai, pakartotinai teikdami naujas paraiškas kitoms kategorijoms, turi teikti paraiškas tik naujoms kategorijoms</a:t>
            </a:r>
            <a:r>
              <a:rPr lang="lt-LT" sz="1400" dirty="0"/>
              <a:t>. Pateikus paraišką tik naujoms kategorijoms, anksčiau pateiktose kategorijose tiekėjas lieka kvalifikuotas.</a:t>
            </a:r>
          </a:p>
          <a:p>
            <a:r>
              <a:rPr lang="lt-LT" sz="1400" dirty="0"/>
              <a:t>Jeigu tiekėjas pateikia paraišką tai pačiai kategorijai dar kartą, jis tampa nekvalifikuotas toje kategorijoje ir pirkimo vykdytojas turi vertinti kvalifikaciją iš naujo. </a:t>
            </a:r>
          </a:p>
        </p:txBody>
      </p:sp>
      <p:sp>
        <p:nvSpPr>
          <p:cNvPr id="38" name="Ovalas 5">
            <a:extLst>
              <a:ext uri="{FF2B5EF4-FFF2-40B4-BE49-F238E27FC236}">
                <a16:creationId xmlns:a16="http://schemas.microsoft.com/office/drawing/2014/main" id="{71A3DEA5-92D1-6D2F-5DC8-D01917D1B199}"/>
              </a:ext>
            </a:extLst>
          </p:cNvPr>
          <p:cNvSpPr/>
          <p:nvPr/>
        </p:nvSpPr>
        <p:spPr>
          <a:xfrm>
            <a:off x="9405108" y="350455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15" name="Picture 14">
            <a:extLst>
              <a:ext uri="{FF2B5EF4-FFF2-40B4-BE49-F238E27FC236}">
                <a16:creationId xmlns:a16="http://schemas.microsoft.com/office/drawing/2014/main" id="{C17467EF-619C-9FF8-D9A6-0FF6F8BF27EA}"/>
              </a:ext>
            </a:extLst>
          </p:cNvPr>
          <p:cNvPicPr>
            <a:picLocks noChangeAspect="1"/>
          </p:cNvPicPr>
          <p:nvPr/>
        </p:nvPicPr>
        <p:blipFill>
          <a:blip r:embed="rId4"/>
          <a:stretch>
            <a:fillRect/>
          </a:stretch>
        </p:blipFill>
        <p:spPr>
          <a:xfrm>
            <a:off x="9882563" y="1431008"/>
            <a:ext cx="1140051" cy="1749704"/>
          </a:xfrm>
          <a:prstGeom prst="rect">
            <a:avLst/>
          </a:prstGeom>
        </p:spPr>
      </p:pic>
      <p:sp>
        <p:nvSpPr>
          <p:cNvPr id="31" name="Stačiakampis 6">
            <a:extLst>
              <a:ext uri="{FF2B5EF4-FFF2-40B4-BE49-F238E27FC236}">
                <a16:creationId xmlns:a16="http://schemas.microsoft.com/office/drawing/2014/main" id="{C1C2A784-4DDC-B454-97F0-208E737FBF1B}"/>
              </a:ext>
            </a:extLst>
          </p:cNvPr>
          <p:cNvSpPr/>
          <p:nvPr/>
        </p:nvSpPr>
        <p:spPr>
          <a:xfrm>
            <a:off x="10747175" y="1431008"/>
            <a:ext cx="224095" cy="255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Stačiakampis 6">
            <a:extLst>
              <a:ext uri="{FF2B5EF4-FFF2-40B4-BE49-F238E27FC236}">
                <a16:creationId xmlns:a16="http://schemas.microsoft.com/office/drawing/2014/main" id="{07679423-B1A0-4CAE-0599-883B712CBEE6}"/>
              </a:ext>
            </a:extLst>
          </p:cNvPr>
          <p:cNvSpPr/>
          <p:nvPr/>
        </p:nvSpPr>
        <p:spPr>
          <a:xfrm>
            <a:off x="9882563" y="2635331"/>
            <a:ext cx="570026" cy="1801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97093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745218"/>
          </a:xfrm>
          <a:effectLst>
            <a:outerShdw blurRad="50800" dist="38100" dir="8100000" algn="tr" rotWithShape="0">
              <a:prstClr val="black">
                <a:alpha val="40000"/>
              </a:prstClr>
            </a:outerShdw>
          </a:effectLst>
        </p:spPr>
        <p:txBody>
          <a:bodyPr>
            <a:noAutofit/>
          </a:bodyPr>
          <a:lstStyle/>
          <a:p>
            <a:pPr algn="ctr"/>
            <a:r>
              <a:rPr lang="en-US" sz="3600" b="1" dirty="0" err="1"/>
              <a:t>Prisijungimas</a:t>
            </a:r>
            <a:r>
              <a:rPr lang="en-US" sz="3600" b="1" dirty="0"/>
              <a:t> </a:t>
            </a:r>
            <a:r>
              <a:rPr lang="en-US" sz="3600" b="1" dirty="0" err="1"/>
              <a:t>prie</a:t>
            </a:r>
            <a:r>
              <a:rPr lang="en-US" sz="3600" b="1" dirty="0"/>
              <a:t> CVP IS </a:t>
            </a:r>
          </a:p>
        </p:txBody>
      </p:sp>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1" name="Stačiakampis 10"/>
          <p:cNvSpPr/>
          <p:nvPr/>
        </p:nvSpPr>
        <p:spPr>
          <a:xfrm>
            <a:off x="1185768" y="1169736"/>
            <a:ext cx="6678751" cy="369332"/>
          </a:xfrm>
          <a:prstGeom prst="rect">
            <a:avLst/>
          </a:prstGeom>
        </p:spPr>
        <p:txBody>
          <a:bodyPr wrap="none">
            <a:spAutoFit/>
          </a:bodyPr>
          <a:lstStyle/>
          <a:p>
            <a:r>
              <a:rPr lang="lt-LT" i="1"/>
              <a:t>Norėdami prisijungti prie CVP IS, tinklapyje</a:t>
            </a:r>
            <a:r>
              <a:rPr lang="en-US" i="1"/>
              <a:t> </a:t>
            </a:r>
            <a:r>
              <a:rPr lang="en-US"/>
              <a:t>https://</a:t>
            </a:r>
            <a:r>
              <a:rPr lang="en-US" b="1"/>
              <a:t>viesiejipirkimai.lt</a:t>
            </a:r>
            <a:r>
              <a:rPr lang="en-US"/>
              <a:t>/</a:t>
            </a:r>
            <a:endParaRPr lang="lt-LT" i="1"/>
          </a:p>
        </p:txBody>
      </p:sp>
      <p:sp>
        <p:nvSpPr>
          <p:cNvPr id="3" name="TextBox 2">
            <a:extLst>
              <a:ext uri="{FF2B5EF4-FFF2-40B4-BE49-F238E27FC236}">
                <a16:creationId xmlns:a16="http://schemas.microsoft.com/office/drawing/2014/main" id="{C074C979-A212-5D80-8CF5-FA0F636C182E}"/>
              </a:ext>
            </a:extLst>
          </p:cNvPr>
          <p:cNvSpPr txBox="1"/>
          <p:nvPr/>
        </p:nvSpPr>
        <p:spPr>
          <a:xfrm flipH="1">
            <a:off x="11608067" y="6405069"/>
            <a:ext cx="375385" cy="369332"/>
          </a:xfrm>
          <a:prstGeom prst="rect">
            <a:avLst/>
          </a:prstGeom>
          <a:noFill/>
        </p:spPr>
        <p:txBody>
          <a:bodyPr wrap="square" rtlCol="0">
            <a:spAutoFit/>
          </a:bodyPr>
          <a:lstStyle/>
          <a:p>
            <a:r>
              <a:rPr lang="lt-LT"/>
              <a:t>2</a:t>
            </a:r>
            <a:endParaRPr lang="en-US"/>
          </a:p>
        </p:txBody>
      </p:sp>
      <p:grpSp>
        <p:nvGrpSpPr>
          <p:cNvPr id="7" name="Group 6">
            <a:extLst>
              <a:ext uri="{FF2B5EF4-FFF2-40B4-BE49-F238E27FC236}">
                <a16:creationId xmlns:a16="http://schemas.microsoft.com/office/drawing/2014/main" id="{56D1DEB5-A0A6-BAE1-B24B-238AA7CE2941}"/>
              </a:ext>
            </a:extLst>
          </p:cNvPr>
          <p:cNvGrpSpPr/>
          <p:nvPr/>
        </p:nvGrpSpPr>
        <p:grpSpPr>
          <a:xfrm>
            <a:off x="736841" y="1582046"/>
            <a:ext cx="10871226" cy="3805105"/>
            <a:chOff x="530827" y="1635783"/>
            <a:chExt cx="10871226" cy="3805105"/>
          </a:xfrm>
        </p:grpSpPr>
        <p:pic>
          <p:nvPicPr>
            <p:cNvPr id="6" name="Picture 5">
              <a:extLst>
                <a:ext uri="{FF2B5EF4-FFF2-40B4-BE49-F238E27FC236}">
                  <a16:creationId xmlns:a16="http://schemas.microsoft.com/office/drawing/2014/main" id="{ADF263C4-3550-ED28-FE8A-47494C1B35B5}"/>
                </a:ext>
              </a:extLst>
            </p:cNvPr>
            <p:cNvPicPr>
              <a:picLocks noChangeAspect="1"/>
            </p:cNvPicPr>
            <p:nvPr/>
          </p:nvPicPr>
          <p:blipFill>
            <a:blip r:embed="rId3"/>
            <a:stretch>
              <a:fillRect/>
            </a:stretch>
          </p:blipFill>
          <p:spPr>
            <a:xfrm>
              <a:off x="530827" y="1635783"/>
              <a:ext cx="10871226" cy="3805105"/>
            </a:xfrm>
            <a:prstGeom prst="rect">
              <a:avLst/>
            </a:prstGeom>
          </p:spPr>
        </p:pic>
        <p:sp>
          <p:nvSpPr>
            <p:cNvPr id="5" name="Stačiakampis 6">
              <a:extLst>
                <a:ext uri="{FF2B5EF4-FFF2-40B4-BE49-F238E27FC236}">
                  <a16:creationId xmlns:a16="http://schemas.microsoft.com/office/drawing/2014/main" id="{F2CC2CAF-EB9B-D56C-98AB-2603EC0DFBD2}"/>
                </a:ext>
              </a:extLst>
            </p:cNvPr>
            <p:cNvSpPr/>
            <p:nvPr/>
          </p:nvSpPr>
          <p:spPr>
            <a:xfrm>
              <a:off x="10638666" y="1767994"/>
              <a:ext cx="763387" cy="3105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629847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04E70CD-D0BB-795F-B5F8-A7024A24FBD4}"/>
              </a:ext>
            </a:extLst>
          </p:cNvPr>
          <p:cNvPicPr>
            <a:picLocks noChangeAspect="1"/>
          </p:cNvPicPr>
          <p:nvPr/>
        </p:nvPicPr>
        <p:blipFill>
          <a:blip r:embed="rId2"/>
          <a:stretch>
            <a:fillRect/>
          </a:stretch>
        </p:blipFill>
        <p:spPr>
          <a:xfrm>
            <a:off x="492018" y="1115577"/>
            <a:ext cx="9697674" cy="3532611"/>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Rezultatų paskelbimas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20</a:t>
            </a:r>
            <a:endParaRPr lang="en-US"/>
          </a:p>
        </p:txBody>
      </p:sp>
      <p:sp>
        <p:nvSpPr>
          <p:cNvPr id="27" name="Stačiakampis 6">
            <a:extLst>
              <a:ext uri="{FF2B5EF4-FFF2-40B4-BE49-F238E27FC236}">
                <a16:creationId xmlns:a16="http://schemas.microsoft.com/office/drawing/2014/main" id="{D1B0001D-C63F-891D-C6D2-D05F33524AAA}"/>
              </a:ext>
            </a:extLst>
          </p:cNvPr>
          <p:cNvSpPr/>
          <p:nvPr/>
        </p:nvSpPr>
        <p:spPr>
          <a:xfrm>
            <a:off x="7912370" y="2409207"/>
            <a:ext cx="1297529" cy="2239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TextBox 37">
            <a:extLst>
              <a:ext uri="{FF2B5EF4-FFF2-40B4-BE49-F238E27FC236}">
                <a16:creationId xmlns:a16="http://schemas.microsoft.com/office/drawing/2014/main" id="{AEB265AE-97E7-A331-E462-BF1C3D974D6E}"/>
              </a:ext>
            </a:extLst>
          </p:cNvPr>
          <p:cNvSpPr txBox="1"/>
          <p:nvPr/>
        </p:nvSpPr>
        <p:spPr>
          <a:xfrm>
            <a:off x="9840540" y="3556404"/>
            <a:ext cx="1805390"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dirty="0"/>
              <a:t>Paspaudus tiekėjas pašalinamas iš DPS</a:t>
            </a:r>
            <a:endParaRPr lang="en-US" sz="1400" dirty="0"/>
          </a:p>
        </p:txBody>
      </p:sp>
      <p:cxnSp>
        <p:nvCxnSpPr>
          <p:cNvPr id="6" name="Straight Arrow Connector 5">
            <a:extLst>
              <a:ext uri="{FF2B5EF4-FFF2-40B4-BE49-F238E27FC236}">
                <a16:creationId xmlns:a16="http://schemas.microsoft.com/office/drawing/2014/main" id="{012334CD-423F-7B49-6C77-A21D076804DE}"/>
              </a:ext>
            </a:extLst>
          </p:cNvPr>
          <p:cNvCxnSpPr>
            <a:cxnSpLocks/>
            <a:stCxn id="16" idx="1"/>
          </p:cNvCxnSpPr>
          <p:nvPr/>
        </p:nvCxnSpPr>
        <p:spPr>
          <a:xfrm flipH="1" flipV="1">
            <a:off x="8575580" y="3465790"/>
            <a:ext cx="1264960" cy="35222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9E04362E-847F-A468-2147-7A479454FB0B}"/>
              </a:ext>
            </a:extLst>
          </p:cNvPr>
          <p:cNvCxnSpPr>
            <a:cxnSpLocks/>
          </p:cNvCxnSpPr>
          <p:nvPr/>
        </p:nvCxnSpPr>
        <p:spPr>
          <a:xfrm flipH="1" flipV="1">
            <a:off x="8684557" y="3051526"/>
            <a:ext cx="1152998" cy="62768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37">
            <a:extLst>
              <a:ext uri="{FF2B5EF4-FFF2-40B4-BE49-F238E27FC236}">
                <a16:creationId xmlns:a16="http://schemas.microsoft.com/office/drawing/2014/main" id="{803AF140-2A37-77CB-A86F-FABE1A871638}"/>
              </a:ext>
            </a:extLst>
          </p:cNvPr>
          <p:cNvSpPr txBox="1"/>
          <p:nvPr/>
        </p:nvSpPr>
        <p:spPr>
          <a:xfrm>
            <a:off x="9619318" y="857957"/>
            <a:ext cx="2323329" cy="2462213"/>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dirty="0"/>
              <a:t>Pirkimo vykdytojas šioje skiltyje turi galimybę nutraukti DPS arba koreguoti jos terminą (prailginti). Nutraukiant sukurtą DPS (tarptautinį) pirkimo vykdytojas turi užpildyti skelbimą </a:t>
            </a:r>
            <a:r>
              <a:rPr lang="lt-LT" sz="1400" dirty="0">
                <a:ea typeface="Arial" panose="020B0604020202020204" pitchFamily="34" charset="0"/>
              </a:rPr>
              <a:t>apie pirkimo sutarties sudarymą, koreguojant DPS terminą – pranešimą apie pakeitimus.</a:t>
            </a:r>
            <a:endParaRPr lang="en-US" sz="1400" dirty="0"/>
          </a:p>
        </p:txBody>
      </p:sp>
      <p:sp>
        <p:nvSpPr>
          <p:cNvPr id="28" name="TextBox 37">
            <a:extLst>
              <a:ext uri="{FF2B5EF4-FFF2-40B4-BE49-F238E27FC236}">
                <a16:creationId xmlns:a16="http://schemas.microsoft.com/office/drawing/2014/main" id="{6547C311-69AD-43E2-7923-6C9431B3A807}"/>
              </a:ext>
            </a:extLst>
          </p:cNvPr>
          <p:cNvSpPr txBox="1"/>
          <p:nvPr/>
        </p:nvSpPr>
        <p:spPr>
          <a:xfrm>
            <a:off x="492018" y="4730572"/>
            <a:ext cx="2214171"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DPS patvirtinti dalyviai dviejose DPS kategorijose</a:t>
            </a:r>
            <a:endParaRPr lang="en-US" sz="1400"/>
          </a:p>
        </p:txBody>
      </p:sp>
      <p:cxnSp>
        <p:nvCxnSpPr>
          <p:cNvPr id="29" name="Straight Arrow Connector 28">
            <a:extLst>
              <a:ext uri="{FF2B5EF4-FFF2-40B4-BE49-F238E27FC236}">
                <a16:creationId xmlns:a16="http://schemas.microsoft.com/office/drawing/2014/main" id="{4C9984BF-5C8C-E152-5F12-7840EA69B0B8}"/>
              </a:ext>
            </a:extLst>
          </p:cNvPr>
          <p:cNvCxnSpPr>
            <a:cxnSpLocks/>
          </p:cNvCxnSpPr>
          <p:nvPr/>
        </p:nvCxnSpPr>
        <p:spPr>
          <a:xfrm flipV="1">
            <a:off x="644893" y="3081046"/>
            <a:ext cx="954210" cy="165189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C5747C15-5953-020E-7154-CC572D988E3A}"/>
              </a:ext>
            </a:extLst>
          </p:cNvPr>
          <p:cNvCxnSpPr>
            <a:cxnSpLocks/>
          </p:cNvCxnSpPr>
          <p:nvPr/>
        </p:nvCxnSpPr>
        <p:spPr>
          <a:xfrm flipV="1">
            <a:off x="856673" y="3446012"/>
            <a:ext cx="734165" cy="128456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 name="Straight Arrow Connector 1">
            <a:extLst>
              <a:ext uri="{FF2B5EF4-FFF2-40B4-BE49-F238E27FC236}">
                <a16:creationId xmlns:a16="http://schemas.microsoft.com/office/drawing/2014/main" id="{A4766592-868A-5675-C672-73F6173787B7}"/>
              </a:ext>
            </a:extLst>
          </p:cNvPr>
          <p:cNvCxnSpPr>
            <a:cxnSpLocks/>
          </p:cNvCxnSpPr>
          <p:nvPr/>
        </p:nvCxnSpPr>
        <p:spPr>
          <a:xfrm flipH="1">
            <a:off x="9113450" y="1878693"/>
            <a:ext cx="505868" cy="49298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1586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575414" y="5387151"/>
            <a:ext cx="2527816" cy="1470849"/>
          </a:xfrm>
          <a:prstGeom prst="rect">
            <a:avLst/>
          </a:prstGeom>
        </p:spPr>
      </p:pic>
      <p:sp>
        <p:nvSpPr>
          <p:cNvPr id="8" name="Pavadinimas 1"/>
          <p:cNvSpPr>
            <a:spLocks noGrp="1"/>
          </p:cNvSpPr>
          <p:nvPr>
            <p:ph type="title"/>
          </p:nvPr>
        </p:nvSpPr>
        <p:spPr>
          <a:xfrm>
            <a:off x="665636" y="116705"/>
            <a:ext cx="10860727" cy="1032037"/>
          </a:xfrm>
        </p:spPr>
        <p:txBody>
          <a:bodyPr>
            <a:noAutofit/>
          </a:bodyPr>
          <a:lstStyle/>
          <a:p>
            <a:pPr algn="ctr"/>
            <a:r>
              <a:rPr lang="lt-LT" sz="3600" b="1" dirty="0"/>
              <a:t>Konkrečių pirkimų vykdymas DPS. Sukurti konkrečią sutartį</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21</a:t>
            </a:r>
            <a:endParaRPr lang="en-US"/>
          </a:p>
        </p:txBody>
      </p:sp>
      <p:sp>
        <p:nvSpPr>
          <p:cNvPr id="12" name="Ovalas 5">
            <a:extLst>
              <a:ext uri="{FF2B5EF4-FFF2-40B4-BE49-F238E27FC236}">
                <a16:creationId xmlns:a16="http://schemas.microsoft.com/office/drawing/2014/main" id="{8BEDA278-D36C-611E-51CC-F96B084FFA25}"/>
              </a:ext>
            </a:extLst>
          </p:cNvPr>
          <p:cNvSpPr/>
          <p:nvPr/>
        </p:nvSpPr>
        <p:spPr>
          <a:xfrm>
            <a:off x="9461160" y="160713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14" name="Picture 13">
            <a:extLst>
              <a:ext uri="{FF2B5EF4-FFF2-40B4-BE49-F238E27FC236}">
                <a16:creationId xmlns:a16="http://schemas.microsoft.com/office/drawing/2014/main" id="{904385A3-7B87-80FE-47BA-128C511BEC7B}"/>
              </a:ext>
            </a:extLst>
          </p:cNvPr>
          <p:cNvPicPr>
            <a:picLocks noChangeAspect="1"/>
          </p:cNvPicPr>
          <p:nvPr/>
        </p:nvPicPr>
        <p:blipFill>
          <a:blip r:embed="rId3"/>
          <a:stretch>
            <a:fillRect/>
          </a:stretch>
        </p:blipFill>
        <p:spPr>
          <a:xfrm>
            <a:off x="474600" y="1050720"/>
            <a:ext cx="8991471" cy="3036181"/>
          </a:xfrm>
          <a:prstGeom prst="rect">
            <a:avLst/>
          </a:prstGeom>
        </p:spPr>
      </p:pic>
      <p:sp>
        <p:nvSpPr>
          <p:cNvPr id="9" name="Stačiakampis 6">
            <a:extLst>
              <a:ext uri="{FF2B5EF4-FFF2-40B4-BE49-F238E27FC236}">
                <a16:creationId xmlns:a16="http://schemas.microsoft.com/office/drawing/2014/main" id="{3D85F7B8-2F35-DF95-8DC4-CAC4A2551FFA}"/>
              </a:ext>
            </a:extLst>
          </p:cNvPr>
          <p:cNvSpPr/>
          <p:nvPr/>
        </p:nvSpPr>
        <p:spPr>
          <a:xfrm>
            <a:off x="8647431" y="1681241"/>
            <a:ext cx="744741" cy="1517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9" name="Picture 18">
            <a:extLst>
              <a:ext uri="{FF2B5EF4-FFF2-40B4-BE49-F238E27FC236}">
                <a16:creationId xmlns:a16="http://schemas.microsoft.com/office/drawing/2014/main" id="{D36873C6-70EB-4248-D3F9-6AD355A68A37}"/>
              </a:ext>
            </a:extLst>
          </p:cNvPr>
          <p:cNvPicPr>
            <a:picLocks noChangeAspect="1"/>
          </p:cNvPicPr>
          <p:nvPr/>
        </p:nvPicPr>
        <p:blipFill>
          <a:blip r:embed="rId4"/>
          <a:stretch>
            <a:fillRect/>
          </a:stretch>
        </p:blipFill>
        <p:spPr>
          <a:xfrm>
            <a:off x="520925" y="4194012"/>
            <a:ext cx="8991471" cy="2039714"/>
          </a:xfrm>
          <a:prstGeom prst="rect">
            <a:avLst/>
          </a:prstGeom>
        </p:spPr>
      </p:pic>
      <p:sp>
        <p:nvSpPr>
          <p:cNvPr id="21" name="Ovalas 5">
            <a:extLst>
              <a:ext uri="{FF2B5EF4-FFF2-40B4-BE49-F238E27FC236}">
                <a16:creationId xmlns:a16="http://schemas.microsoft.com/office/drawing/2014/main" id="{06F21578-82EC-BDF0-2A20-7E92605C07A2}"/>
              </a:ext>
            </a:extLst>
          </p:cNvPr>
          <p:cNvSpPr/>
          <p:nvPr/>
        </p:nvSpPr>
        <p:spPr>
          <a:xfrm>
            <a:off x="9533402" y="542011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27" name="Stačiakampis 6">
            <a:extLst>
              <a:ext uri="{FF2B5EF4-FFF2-40B4-BE49-F238E27FC236}">
                <a16:creationId xmlns:a16="http://schemas.microsoft.com/office/drawing/2014/main" id="{D1B0001D-C63F-891D-C6D2-D05F33524AAA}"/>
              </a:ext>
            </a:extLst>
          </p:cNvPr>
          <p:cNvSpPr/>
          <p:nvPr/>
        </p:nvSpPr>
        <p:spPr>
          <a:xfrm>
            <a:off x="8359962" y="5469819"/>
            <a:ext cx="1116987" cy="2655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Stačiakampis 6">
            <a:extLst>
              <a:ext uri="{FF2B5EF4-FFF2-40B4-BE49-F238E27FC236}">
                <a16:creationId xmlns:a16="http://schemas.microsoft.com/office/drawing/2014/main" id="{C1C2A784-4DDC-B454-97F0-208E737FBF1B}"/>
              </a:ext>
            </a:extLst>
          </p:cNvPr>
          <p:cNvSpPr/>
          <p:nvPr/>
        </p:nvSpPr>
        <p:spPr>
          <a:xfrm>
            <a:off x="8332296" y="5989798"/>
            <a:ext cx="1144653" cy="2655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TextBox 37">
            <a:extLst>
              <a:ext uri="{FF2B5EF4-FFF2-40B4-BE49-F238E27FC236}">
                <a16:creationId xmlns:a16="http://schemas.microsoft.com/office/drawing/2014/main" id="{88C93C56-D508-21E5-E01B-B7F62563183E}"/>
              </a:ext>
            </a:extLst>
          </p:cNvPr>
          <p:cNvSpPr txBox="1"/>
          <p:nvPr/>
        </p:nvSpPr>
        <p:spPr>
          <a:xfrm>
            <a:off x="9816205" y="3662946"/>
            <a:ext cx="2214171" cy="181588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Kiekvienoje atskiroje DPS kategorijose kuriami ir vykdomi konkretūs pirkimai. Šiuo konkrečiu atveju pasirinkome vykdyti konkretų pirkimą DPS kategorijoje „Minkštieji baldai“.</a:t>
            </a:r>
            <a:endParaRPr lang="en-US" sz="1400"/>
          </a:p>
        </p:txBody>
      </p:sp>
      <p:sp>
        <p:nvSpPr>
          <p:cNvPr id="2" name="TextBox 37">
            <a:extLst>
              <a:ext uri="{FF2B5EF4-FFF2-40B4-BE49-F238E27FC236}">
                <a16:creationId xmlns:a16="http://schemas.microsoft.com/office/drawing/2014/main" id="{392C9E8C-E07E-D654-37C6-41E5C5D6C3EB}"/>
              </a:ext>
            </a:extLst>
          </p:cNvPr>
          <p:cNvSpPr txBox="1"/>
          <p:nvPr/>
        </p:nvSpPr>
        <p:spPr>
          <a:xfrm>
            <a:off x="9816206" y="1938764"/>
            <a:ext cx="2167247" cy="1600438"/>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Konkrečių pirkimų vykdymui „DPS meniu“ skiltyje pasirenkama „Konkrečios sutartys“. Toje pačioje DPS kategorijoje galima sukurti daug atskirų konkrečių pirkimų.</a:t>
            </a:r>
            <a:endParaRPr lang="en-US" sz="1400"/>
          </a:p>
        </p:txBody>
      </p:sp>
      <p:cxnSp>
        <p:nvCxnSpPr>
          <p:cNvPr id="4" name="Straight Arrow Connector 3">
            <a:extLst>
              <a:ext uri="{FF2B5EF4-FFF2-40B4-BE49-F238E27FC236}">
                <a16:creationId xmlns:a16="http://schemas.microsoft.com/office/drawing/2014/main" id="{4482CB7B-C2E8-BB6E-5A5D-2ACF9EA6FC1E}"/>
              </a:ext>
            </a:extLst>
          </p:cNvPr>
          <p:cNvCxnSpPr>
            <a:cxnSpLocks/>
            <a:stCxn id="22" idx="1"/>
          </p:cNvCxnSpPr>
          <p:nvPr/>
        </p:nvCxnSpPr>
        <p:spPr>
          <a:xfrm flipH="1">
            <a:off x="9461160" y="4570887"/>
            <a:ext cx="355045" cy="8989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1033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Suvesti pirkimo informaciją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22</a:t>
            </a:r>
            <a:endParaRPr lang="en-US"/>
          </a:p>
        </p:txBody>
      </p:sp>
      <p:sp>
        <p:nvSpPr>
          <p:cNvPr id="9" name="Stačiakampis 6">
            <a:extLst>
              <a:ext uri="{FF2B5EF4-FFF2-40B4-BE49-F238E27FC236}">
                <a16:creationId xmlns:a16="http://schemas.microsoft.com/office/drawing/2014/main" id="{3D85F7B8-2F35-DF95-8DC4-CAC4A2551FFA}"/>
              </a:ext>
            </a:extLst>
          </p:cNvPr>
          <p:cNvSpPr/>
          <p:nvPr/>
        </p:nvSpPr>
        <p:spPr>
          <a:xfrm>
            <a:off x="9062588" y="1686602"/>
            <a:ext cx="816628" cy="1410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TextBox 37">
            <a:extLst>
              <a:ext uri="{FF2B5EF4-FFF2-40B4-BE49-F238E27FC236}">
                <a16:creationId xmlns:a16="http://schemas.microsoft.com/office/drawing/2014/main" id="{88C93C56-D508-21E5-E01B-B7F62563183E}"/>
              </a:ext>
            </a:extLst>
          </p:cNvPr>
          <p:cNvSpPr txBox="1"/>
          <p:nvPr/>
        </p:nvSpPr>
        <p:spPr>
          <a:xfrm>
            <a:off x="904207" y="5270384"/>
            <a:ext cx="3362993"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Dauguma reikiamos informacijos perkeliama iš DPS kūrimo etapo.</a:t>
            </a:r>
            <a:endParaRPr lang="en-US" sz="1400"/>
          </a:p>
        </p:txBody>
      </p:sp>
      <p:pic>
        <p:nvPicPr>
          <p:cNvPr id="4" name="Picture 3">
            <a:extLst>
              <a:ext uri="{FF2B5EF4-FFF2-40B4-BE49-F238E27FC236}">
                <a16:creationId xmlns:a16="http://schemas.microsoft.com/office/drawing/2014/main" id="{0147FD13-3074-3A21-572F-E3CA481A840C}"/>
              </a:ext>
            </a:extLst>
          </p:cNvPr>
          <p:cNvPicPr>
            <a:picLocks noChangeAspect="1"/>
          </p:cNvPicPr>
          <p:nvPr/>
        </p:nvPicPr>
        <p:blipFill>
          <a:blip r:embed="rId3"/>
          <a:stretch>
            <a:fillRect/>
          </a:stretch>
        </p:blipFill>
        <p:spPr>
          <a:xfrm>
            <a:off x="904207" y="1196920"/>
            <a:ext cx="10020467" cy="3918468"/>
          </a:xfrm>
          <a:prstGeom prst="rect">
            <a:avLst/>
          </a:prstGeom>
        </p:spPr>
      </p:pic>
      <p:sp>
        <p:nvSpPr>
          <p:cNvPr id="5" name="Arrow: Right 4">
            <a:extLst>
              <a:ext uri="{FF2B5EF4-FFF2-40B4-BE49-F238E27FC236}">
                <a16:creationId xmlns:a16="http://schemas.microsoft.com/office/drawing/2014/main" id="{65782BFA-0060-A1E4-DD1B-03F3263E0344}"/>
              </a:ext>
            </a:extLst>
          </p:cNvPr>
          <p:cNvSpPr/>
          <p:nvPr/>
        </p:nvSpPr>
        <p:spPr>
          <a:xfrm>
            <a:off x="272840" y="137245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 name="Arrow: Right 5">
            <a:extLst>
              <a:ext uri="{FF2B5EF4-FFF2-40B4-BE49-F238E27FC236}">
                <a16:creationId xmlns:a16="http://schemas.microsoft.com/office/drawing/2014/main" id="{F5F7DBEA-0A79-F236-52B2-FD79C41AC30F}"/>
              </a:ext>
            </a:extLst>
          </p:cNvPr>
          <p:cNvSpPr/>
          <p:nvPr/>
        </p:nvSpPr>
        <p:spPr>
          <a:xfrm>
            <a:off x="260037" y="249776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Ovalas 5">
            <a:extLst>
              <a:ext uri="{FF2B5EF4-FFF2-40B4-BE49-F238E27FC236}">
                <a16:creationId xmlns:a16="http://schemas.microsoft.com/office/drawing/2014/main" id="{3699966E-8C64-DFF8-FD83-7CCE5D718F15}"/>
              </a:ext>
            </a:extLst>
          </p:cNvPr>
          <p:cNvSpPr/>
          <p:nvPr/>
        </p:nvSpPr>
        <p:spPr>
          <a:xfrm>
            <a:off x="443355" y="89825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Tree>
    <p:extLst>
      <p:ext uri="{BB962C8B-B14F-4D97-AF65-F5344CB8AC3E}">
        <p14:creationId xmlns:p14="http://schemas.microsoft.com/office/powerpoint/2010/main" val="3298453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Suvesti pirkimo informaciją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23</a:t>
            </a:r>
            <a:endParaRPr lang="en-US"/>
          </a:p>
        </p:txBody>
      </p:sp>
      <p:sp>
        <p:nvSpPr>
          <p:cNvPr id="22" name="TextBox 37">
            <a:extLst>
              <a:ext uri="{FF2B5EF4-FFF2-40B4-BE49-F238E27FC236}">
                <a16:creationId xmlns:a16="http://schemas.microsoft.com/office/drawing/2014/main" id="{88C93C56-D508-21E5-E01B-B7F62563183E}"/>
              </a:ext>
            </a:extLst>
          </p:cNvPr>
          <p:cNvSpPr txBox="1"/>
          <p:nvPr/>
        </p:nvSpPr>
        <p:spPr>
          <a:xfrm>
            <a:off x="904207" y="5270384"/>
            <a:ext cx="2214171" cy="73866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Dauguma reikiamos informacijos perkeliama iš DPS kūrimo etapo</a:t>
            </a:r>
            <a:endParaRPr lang="en-US" sz="1400"/>
          </a:p>
        </p:txBody>
      </p:sp>
      <p:sp>
        <p:nvSpPr>
          <p:cNvPr id="5" name="Arrow: Right 4">
            <a:extLst>
              <a:ext uri="{FF2B5EF4-FFF2-40B4-BE49-F238E27FC236}">
                <a16:creationId xmlns:a16="http://schemas.microsoft.com/office/drawing/2014/main" id="{65782BFA-0060-A1E4-DD1B-03F3263E0344}"/>
              </a:ext>
            </a:extLst>
          </p:cNvPr>
          <p:cNvSpPr/>
          <p:nvPr/>
        </p:nvSpPr>
        <p:spPr>
          <a:xfrm>
            <a:off x="182691" y="120411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Arrow: Right 10">
            <a:extLst>
              <a:ext uri="{FF2B5EF4-FFF2-40B4-BE49-F238E27FC236}">
                <a16:creationId xmlns:a16="http://schemas.microsoft.com/office/drawing/2014/main" id="{BE020B01-896F-34B3-364A-0AC767F5EE95}"/>
              </a:ext>
            </a:extLst>
          </p:cNvPr>
          <p:cNvSpPr/>
          <p:nvPr/>
        </p:nvSpPr>
        <p:spPr>
          <a:xfrm>
            <a:off x="182690" y="278628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3" name="Arrow: Right 12">
            <a:extLst>
              <a:ext uri="{FF2B5EF4-FFF2-40B4-BE49-F238E27FC236}">
                <a16:creationId xmlns:a16="http://schemas.microsoft.com/office/drawing/2014/main" id="{36D3F745-E903-F3DF-F68A-034EC17D30D0}"/>
              </a:ext>
            </a:extLst>
          </p:cNvPr>
          <p:cNvSpPr/>
          <p:nvPr/>
        </p:nvSpPr>
        <p:spPr>
          <a:xfrm>
            <a:off x="174307" y="311792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Arrow: Right 13">
            <a:extLst>
              <a:ext uri="{FF2B5EF4-FFF2-40B4-BE49-F238E27FC236}">
                <a16:creationId xmlns:a16="http://schemas.microsoft.com/office/drawing/2014/main" id="{66935F3F-5607-8ECC-A90F-F1105C279C5D}"/>
              </a:ext>
            </a:extLst>
          </p:cNvPr>
          <p:cNvSpPr/>
          <p:nvPr/>
        </p:nvSpPr>
        <p:spPr>
          <a:xfrm>
            <a:off x="196805" y="344650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5" name="Arrow: Right 14">
            <a:extLst>
              <a:ext uri="{FF2B5EF4-FFF2-40B4-BE49-F238E27FC236}">
                <a16:creationId xmlns:a16="http://schemas.microsoft.com/office/drawing/2014/main" id="{8B67CD65-3778-79A6-09E9-B44316240784}"/>
              </a:ext>
            </a:extLst>
          </p:cNvPr>
          <p:cNvSpPr/>
          <p:nvPr/>
        </p:nvSpPr>
        <p:spPr>
          <a:xfrm>
            <a:off x="204870" y="379786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Arrow: Right 15">
            <a:extLst>
              <a:ext uri="{FF2B5EF4-FFF2-40B4-BE49-F238E27FC236}">
                <a16:creationId xmlns:a16="http://schemas.microsoft.com/office/drawing/2014/main" id="{4F992493-02A3-6EDF-5010-682455786A67}"/>
              </a:ext>
            </a:extLst>
          </p:cNvPr>
          <p:cNvSpPr/>
          <p:nvPr/>
        </p:nvSpPr>
        <p:spPr>
          <a:xfrm>
            <a:off x="174307" y="411879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Arrow: Right 16">
            <a:extLst>
              <a:ext uri="{FF2B5EF4-FFF2-40B4-BE49-F238E27FC236}">
                <a16:creationId xmlns:a16="http://schemas.microsoft.com/office/drawing/2014/main" id="{11B0E43D-FA5D-0C13-78A1-0E6B4CC899B8}"/>
              </a:ext>
            </a:extLst>
          </p:cNvPr>
          <p:cNvSpPr/>
          <p:nvPr/>
        </p:nvSpPr>
        <p:spPr>
          <a:xfrm>
            <a:off x="204870" y="436771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Arrow: Right 17">
            <a:extLst>
              <a:ext uri="{FF2B5EF4-FFF2-40B4-BE49-F238E27FC236}">
                <a16:creationId xmlns:a16="http://schemas.microsoft.com/office/drawing/2014/main" id="{6EFC5136-E8A1-67EE-C427-EE8376D10D42}"/>
              </a:ext>
            </a:extLst>
          </p:cNvPr>
          <p:cNvSpPr/>
          <p:nvPr/>
        </p:nvSpPr>
        <p:spPr>
          <a:xfrm>
            <a:off x="182690" y="467240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23" name="Picture 22">
            <a:extLst>
              <a:ext uri="{FF2B5EF4-FFF2-40B4-BE49-F238E27FC236}">
                <a16:creationId xmlns:a16="http://schemas.microsoft.com/office/drawing/2014/main" id="{CA9E0188-A66D-E373-7C05-CC680C70EB94}"/>
              </a:ext>
            </a:extLst>
          </p:cNvPr>
          <p:cNvPicPr>
            <a:picLocks noChangeAspect="1"/>
          </p:cNvPicPr>
          <p:nvPr/>
        </p:nvPicPr>
        <p:blipFill>
          <a:blip r:embed="rId3"/>
          <a:stretch>
            <a:fillRect/>
          </a:stretch>
        </p:blipFill>
        <p:spPr>
          <a:xfrm>
            <a:off x="3230023" y="5248037"/>
            <a:ext cx="3161258" cy="1279677"/>
          </a:xfrm>
          <a:prstGeom prst="rect">
            <a:avLst/>
          </a:prstGeom>
        </p:spPr>
      </p:pic>
      <p:sp>
        <p:nvSpPr>
          <p:cNvPr id="2" name="Stačiakampis 6">
            <a:extLst>
              <a:ext uri="{FF2B5EF4-FFF2-40B4-BE49-F238E27FC236}">
                <a16:creationId xmlns:a16="http://schemas.microsoft.com/office/drawing/2014/main" id="{56B756C3-6CFA-635C-3053-6513B4B2368E}"/>
              </a:ext>
            </a:extLst>
          </p:cNvPr>
          <p:cNvSpPr/>
          <p:nvPr/>
        </p:nvSpPr>
        <p:spPr>
          <a:xfrm>
            <a:off x="5223647" y="6122575"/>
            <a:ext cx="596128" cy="3258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as 5">
            <a:extLst>
              <a:ext uri="{FF2B5EF4-FFF2-40B4-BE49-F238E27FC236}">
                <a16:creationId xmlns:a16="http://schemas.microsoft.com/office/drawing/2014/main" id="{9ADBAD62-4640-72DE-5425-00AF5AA51EA0}"/>
              </a:ext>
            </a:extLst>
          </p:cNvPr>
          <p:cNvSpPr/>
          <p:nvPr/>
        </p:nvSpPr>
        <p:spPr>
          <a:xfrm>
            <a:off x="4705600" y="614975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grpSp>
        <p:nvGrpSpPr>
          <p:cNvPr id="24" name="Group 23">
            <a:extLst>
              <a:ext uri="{FF2B5EF4-FFF2-40B4-BE49-F238E27FC236}">
                <a16:creationId xmlns:a16="http://schemas.microsoft.com/office/drawing/2014/main" id="{7B50DB8D-9C2C-898C-D0E9-0C3E0815651E}"/>
              </a:ext>
            </a:extLst>
          </p:cNvPr>
          <p:cNvGrpSpPr/>
          <p:nvPr/>
        </p:nvGrpSpPr>
        <p:grpSpPr>
          <a:xfrm>
            <a:off x="752967" y="769089"/>
            <a:ext cx="11263527" cy="4530865"/>
            <a:chOff x="752967" y="769089"/>
            <a:chExt cx="11263527" cy="4530865"/>
          </a:xfrm>
        </p:grpSpPr>
        <p:pic>
          <p:nvPicPr>
            <p:cNvPr id="7" name="Picture 6">
              <a:extLst>
                <a:ext uri="{FF2B5EF4-FFF2-40B4-BE49-F238E27FC236}">
                  <a16:creationId xmlns:a16="http://schemas.microsoft.com/office/drawing/2014/main" id="{9E195F0B-332A-1D2F-87A2-74258B907EF3}"/>
                </a:ext>
              </a:extLst>
            </p:cNvPr>
            <p:cNvPicPr>
              <a:picLocks noChangeAspect="1"/>
            </p:cNvPicPr>
            <p:nvPr/>
          </p:nvPicPr>
          <p:blipFill>
            <a:blip r:embed="rId4"/>
            <a:stretch>
              <a:fillRect/>
            </a:stretch>
          </p:blipFill>
          <p:spPr>
            <a:xfrm>
              <a:off x="845615" y="1147207"/>
              <a:ext cx="11126518" cy="4100830"/>
            </a:xfrm>
            <a:prstGeom prst="rect">
              <a:avLst/>
            </a:prstGeom>
          </p:spPr>
        </p:pic>
        <p:sp>
          <p:nvSpPr>
            <p:cNvPr id="19" name="Stačiakampis 6">
              <a:extLst>
                <a:ext uri="{FF2B5EF4-FFF2-40B4-BE49-F238E27FC236}">
                  <a16:creationId xmlns:a16="http://schemas.microsoft.com/office/drawing/2014/main" id="{65A75A4A-C741-BE30-15E0-6EB404865AC5}"/>
                </a:ext>
              </a:extLst>
            </p:cNvPr>
            <p:cNvSpPr/>
            <p:nvPr/>
          </p:nvSpPr>
          <p:spPr>
            <a:xfrm>
              <a:off x="11264440" y="5016355"/>
              <a:ext cx="752054" cy="2835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Ovalas 5">
              <a:extLst>
                <a:ext uri="{FF2B5EF4-FFF2-40B4-BE49-F238E27FC236}">
                  <a16:creationId xmlns:a16="http://schemas.microsoft.com/office/drawing/2014/main" id="{C4FCBFCE-D3D1-767F-587A-C61360E50216}"/>
                </a:ext>
              </a:extLst>
            </p:cNvPr>
            <p:cNvSpPr/>
            <p:nvPr/>
          </p:nvSpPr>
          <p:spPr>
            <a:xfrm>
              <a:off x="752967" y="76908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9" name="Ovalas 5">
              <a:extLst>
                <a:ext uri="{FF2B5EF4-FFF2-40B4-BE49-F238E27FC236}">
                  <a16:creationId xmlns:a16="http://schemas.microsoft.com/office/drawing/2014/main" id="{8C054740-1748-6D4E-1FAF-E485C8EBF5FA}"/>
                </a:ext>
              </a:extLst>
            </p:cNvPr>
            <p:cNvSpPr/>
            <p:nvPr/>
          </p:nvSpPr>
          <p:spPr>
            <a:xfrm>
              <a:off x="11562065" y="4646884"/>
              <a:ext cx="376372" cy="331629"/>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20" name="TextBox 37">
              <a:extLst>
                <a:ext uri="{FF2B5EF4-FFF2-40B4-BE49-F238E27FC236}">
                  <a16:creationId xmlns:a16="http://schemas.microsoft.com/office/drawing/2014/main" id="{7C4AD3B5-7F2C-7972-5D23-8F3D2913A42E}"/>
                </a:ext>
              </a:extLst>
            </p:cNvPr>
            <p:cNvSpPr txBox="1"/>
            <p:nvPr/>
          </p:nvSpPr>
          <p:spPr>
            <a:xfrm>
              <a:off x="5223647" y="1271719"/>
              <a:ext cx="2214171" cy="73866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DPS pirkimo vykdytojai gali taikyti aukciono procedūrą konkrečiame pirkime</a:t>
              </a:r>
              <a:endParaRPr lang="en-US" sz="1400"/>
            </a:p>
          </p:txBody>
        </p:sp>
        <p:cxnSp>
          <p:nvCxnSpPr>
            <p:cNvPr id="21" name="Straight Arrow Connector 20">
              <a:extLst>
                <a:ext uri="{FF2B5EF4-FFF2-40B4-BE49-F238E27FC236}">
                  <a16:creationId xmlns:a16="http://schemas.microsoft.com/office/drawing/2014/main" id="{343D97F0-D54F-33B7-11C2-757426A4BAC7}"/>
                </a:ext>
              </a:extLst>
            </p:cNvPr>
            <p:cNvCxnSpPr>
              <a:cxnSpLocks/>
            </p:cNvCxnSpPr>
            <p:nvPr/>
          </p:nvCxnSpPr>
          <p:spPr>
            <a:xfrm flipH="1" flipV="1">
              <a:off x="1530702" y="1370404"/>
              <a:ext cx="3698208" cy="27064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25" name="Arrow: Right 24">
            <a:extLst>
              <a:ext uri="{FF2B5EF4-FFF2-40B4-BE49-F238E27FC236}">
                <a16:creationId xmlns:a16="http://schemas.microsoft.com/office/drawing/2014/main" id="{E188B328-DA13-D55D-296C-4FF946505F54}"/>
              </a:ext>
            </a:extLst>
          </p:cNvPr>
          <p:cNvSpPr/>
          <p:nvPr/>
        </p:nvSpPr>
        <p:spPr>
          <a:xfrm>
            <a:off x="238108" y="2181560"/>
            <a:ext cx="588381" cy="151142"/>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1252371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Nustatyti pirkimo eigą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24</a:t>
            </a:r>
            <a:endParaRPr lang="en-US"/>
          </a:p>
        </p:txBody>
      </p:sp>
      <p:sp>
        <p:nvSpPr>
          <p:cNvPr id="22" name="TextBox 37">
            <a:extLst>
              <a:ext uri="{FF2B5EF4-FFF2-40B4-BE49-F238E27FC236}">
                <a16:creationId xmlns:a16="http://schemas.microsoft.com/office/drawing/2014/main" id="{88C93C56-D508-21E5-E01B-B7F62563183E}"/>
              </a:ext>
            </a:extLst>
          </p:cNvPr>
          <p:cNvSpPr txBox="1"/>
          <p:nvPr/>
        </p:nvSpPr>
        <p:spPr>
          <a:xfrm>
            <a:off x="6353603" y="5173623"/>
            <a:ext cx="3456335" cy="1384995"/>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Nustatome pirkimo struktūrą ir vertinimo kriterijus „Ne sistemoje“, kai pasiūlymai teikiami viename voke. Kai pasiūlymai vertinami dviejuose vokuose, pasirenkama „sistemoje“ (bus papildytos instrukcijos atskirose skaidrėse)</a:t>
            </a:r>
            <a:endParaRPr lang="lt-LT" sz="1400">
              <a:ea typeface="Calibri"/>
              <a:cs typeface="Calibri"/>
            </a:endParaRPr>
          </a:p>
        </p:txBody>
      </p:sp>
      <p:pic>
        <p:nvPicPr>
          <p:cNvPr id="5" name="Picture 4">
            <a:extLst>
              <a:ext uri="{FF2B5EF4-FFF2-40B4-BE49-F238E27FC236}">
                <a16:creationId xmlns:a16="http://schemas.microsoft.com/office/drawing/2014/main" id="{14F90EA7-B0B9-A754-FB1A-C7765F1DDAA3}"/>
              </a:ext>
            </a:extLst>
          </p:cNvPr>
          <p:cNvPicPr>
            <a:picLocks noChangeAspect="1"/>
          </p:cNvPicPr>
          <p:nvPr/>
        </p:nvPicPr>
        <p:blipFill>
          <a:blip r:embed="rId3"/>
          <a:stretch>
            <a:fillRect/>
          </a:stretch>
        </p:blipFill>
        <p:spPr>
          <a:xfrm>
            <a:off x="792436" y="1233249"/>
            <a:ext cx="8154538" cy="285790"/>
          </a:xfrm>
          <a:prstGeom prst="rect">
            <a:avLst/>
          </a:prstGeom>
        </p:spPr>
      </p:pic>
      <p:sp>
        <p:nvSpPr>
          <p:cNvPr id="27" name="Stačiakampis 6">
            <a:extLst>
              <a:ext uri="{FF2B5EF4-FFF2-40B4-BE49-F238E27FC236}">
                <a16:creationId xmlns:a16="http://schemas.microsoft.com/office/drawing/2014/main" id="{D1B0001D-C63F-891D-C6D2-D05F33524AAA}"/>
              </a:ext>
            </a:extLst>
          </p:cNvPr>
          <p:cNvSpPr/>
          <p:nvPr/>
        </p:nvSpPr>
        <p:spPr>
          <a:xfrm>
            <a:off x="802674" y="1233249"/>
            <a:ext cx="381569" cy="2756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1CF7C37D-A0A5-4D3F-9144-9A08861EFFC0}"/>
              </a:ext>
            </a:extLst>
          </p:cNvPr>
          <p:cNvPicPr>
            <a:picLocks noChangeAspect="1"/>
          </p:cNvPicPr>
          <p:nvPr/>
        </p:nvPicPr>
        <p:blipFill>
          <a:blip r:embed="rId4"/>
          <a:stretch>
            <a:fillRect/>
          </a:stretch>
        </p:blipFill>
        <p:spPr>
          <a:xfrm>
            <a:off x="764859" y="1618697"/>
            <a:ext cx="10607414" cy="716869"/>
          </a:xfrm>
          <a:prstGeom prst="rect">
            <a:avLst/>
          </a:prstGeom>
        </p:spPr>
      </p:pic>
      <p:sp>
        <p:nvSpPr>
          <p:cNvPr id="9" name="Stačiakampis 6">
            <a:extLst>
              <a:ext uri="{FF2B5EF4-FFF2-40B4-BE49-F238E27FC236}">
                <a16:creationId xmlns:a16="http://schemas.microsoft.com/office/drawing/2014/main" id="{987E9F7E-D3E8-6B08-B1C6-5BA74E92A0E1}"/>
              </a:ext>
            </a:extLst>
          </p:cNvPr>
          <p:cNvSpPr/>
          <p:nvPr/>
        </p:nvSpPr>
        <p:spPr>
          <a:xfrm>
            <a:off x="3118378" y="1819276"/>
            <a:ext cx="977372" cy="1912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as 5">
            <a:extLst>
              <a:ext uri="{FF2B5EF4-FFF2-40B4-BE49-F238E27FC236}">
                <a16:creationId xmlns:a16="http://schemas.microsoft.com/office/drawing/2014/main" id="{B2D76811-8F06-DD4A-2240-0347CAF9C9F0}"/>
              </a:ext>
            </a:extLst>
          </p:cNvPr>
          <p:cNvSpPr/>
          <p:nvPr/>
        </p:nvSpPr>
        <p:spPr>
          <a:xfrm>
            <a:off x="369660" y="121025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12" name="Ovalas 5">
            <a:extLst>
              <a:ext uri="{FF2B5EF4-FFF2-40B4-BE49-F238E27FC236}">
                <a16:creationId xmlns:a16="http://schemas.microsoft.com/office/drawing/2014/main" id="{81BB1020-4DBC-AB60-7779-5369880D7B66}"/>
              </a:ext>
            </a:extLst>
          </p:cNvPr>
          <p:cNvSpPr/>
          <p:nvPr/>
        </p:nvSpPr>
        <p:spPr>
          <a:xfrm>
            <a:off x="2427060" y="1765590"/>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14" name="Picture 13">
            <a:extLst>
              <a:ext uri="{FF2B5EF4-FFF2-40B4-BE49-F238E27FC236}">
                <a16:creationId xmlns:a16="http://schemas.microsoft.com/office/drawing/2014/main" id="{E678D0E1-25B0-BA08-B3CA-F460426AACAE}"/>
              </a:ext>
            </a:extLst>
          </p:cNvPr>
          <p:cNvPicPr>
            <a:picLocks noChangeAspect="1"/>
          </p:cNvPicPr>
          <p:nvPr/>
        </p:nvPicPr>
        <p:blipFill>
          <a:blip r:embed="rId5"/>
          <a:stretch>
            <a:fillRect/>
          </a:stretch>
        </p:blipFill>
        <p:spPr>
          <a:xfrm>
            <a:off x="746032" y="2470750"/>
            <a:ext cx="10639425" cy="2348088"/>
          </a:xfrm>
          <a:prstGeom prst="rect">
            <a:avLst/>
          </a:prstGeom>
        </p:spPr>
      </p:pic>
      <p:sp>
        <p:nvSpPr>
          <p:cNvPr id="19" name="Stačiakampis 6">
            <a:extLst>
              <a:ext uri="{FF2B5EF4-FFF2-40B4-BE49-F238E27FC236}">
                <a16:creationId xmlns:a16="http://schemas.microsoft.com/office/drawing/2014/main" id="{65A75A4A-C741-BE30-15E0-6EB404865AC5}"/>
              </a:ext>
            </a:extLst>
          </p:cNvPr>
          <p:cNvSpPr/>
          <p:nvPr/>
        </p:nvSpPr>
        <p:spPr>
          <a:xfrm>
            <a:off x="10318466" y="4628304"/>
            <a:ext cx="952500" cy="1796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Stačiakampis 6">
            <a:extLst>
              <a:ext uri="{FF2B5EF4-FFF2-40B4-BE49-F238E27FC236}">
                <a16:creationId xmlns:a16="http://schemas.microsoft.com/office/drawing/2014/main" id="{C28150C8-F7D3-EB14-8BFB-9E3B1E47D87F}"/>
              </a:ext>
            </a:extLst>
          </p:cNvPr>
          <p:cNvSpPr/>
          <p:nvPr/>
        </p:nvSpPr>
        <p:spPr>
          <a:xfrm>
            <a:off x="10429875" y="3984678"/>
            <a:ext cx="171450" cy="1796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as 5">
            <a:extLst>
              <a:ext uri="{FF2B5EF4-FFF2-40B4-BE49-F238E27FC236}">
                <a16:creationId xmlns:a16="http://schemas.microsoft.com/office/drawing/2014/main" id="{D3C87606-5603-480C-4EA6-278BCFFAE590}"/>
              </a:ext>
            </a:extLst>
          </p:cNvPr>
          <p:cNvSpPr/>
          <p:nvPr/>
        </p:nvSpPr>
        <p:spPr>
          <a:xfrm>
            <a:off x="7837260" y="386564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7" name="Ovalas 5">
            <a:extLst>
              <a:ext uri="{FF2B5EF4-FFF2-40B4-BE49-F238E27FC236}">
                <a16:creationId xmlns:a16="http://schemas.microsoft.com/office/drawing/2014/main" id="{CEC6C760-7C52-2DBD-2865-71BC81FA6791}"/>
              </a:ext>
            </a:extLst>
          </p:cNvPr>
          <p:cNvSpPr/>
          <p:nvPr/>
        </p:nvSpPr>
        <p:spPr>
          <a:xfrm>
            <a:off x="11332888" y="457992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pic>
        <p:nvPicPr>
          <p:cNvPr id="18" name="Picture 17">
            <a:extLst>
              <a:ext uri="{FF2B5EF4-FFF2-40B4-BE49-F238E27FC236}">
                <a16:creationId xmlns:a16="http://schemas.microsoft.com/office/drawing/2014/main" id="{2BB3E726-F030-1ECD-DAF6-F54F1830317C}"/>
              </a:ext>
            </a:extLst>
          </p:cNvPr>
          <p:cNvPicPr>
            <a:picLocks noChangeAspect="1"/>
          </p:cNvPicPr>
          <p:nvPr/>
        </p:nvPicPr>
        <p:blipFill>
          <a:blip r:embed="rId6"/>
          <a:stretch>
            <a:fillRect/>
          </a:stretch>
        </p:blipFill>
        <p:spPr>
          <a:xfrm>
            <a:off x="856673" y="4943808"/>
            <a:ext cx="3321088" cy="1361885"/>
          </a:xfrm>
          <a:prstGeom prst="rect">
            <a:avLst/>
          </a:prstGeom>
        </p:spPr>
      </p:pic>
      <p:sp>
        <p:nvSpPr>
          <p:cNvPr id="20" name="Stačiakampis 6">
            <a:extLst>
              <a:ext uri="{FF2B5EF4-FFF2-40B4-BE49-F238E27FC236}">
                <a16:creationId xmlns:a16="http://schemas.microsoft.com/office/drawing/2014/main" id="{26C89442-0A8D-E8CD-FDA7-F70B60067429}"/>
              </a:ext>
            </a:extLst>
          </p:cNvPr>
          <p:cNvSpPr/>
          <p:nvPr/>
        </p:nvSpPr>
        <p:spPr>
          <a:xfrm>
            <a:off x="2924175" y="5935259"/>
            <a:ext cx="564974" cy="3746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Ovalas 5">
            <a:extLst>
              <a:ext uri="{FF2B5EF4-FFF2-40B4-BE49-F238E27FC236}">
                <a16:creationId xmlns:a16="http://schemas.microsoft.com/office/drawing/2014/main" id="{766E9C9B-B392-C3DB-82E9-0B5C9B226486}"/>
              </a:ext>
            </a:extLst>
          </p:cNvPr>
          <p:cNvSpPr/>
          <p:nvPr/>
        </p:nvSpPr>
        <p:spPr>
          <a:xfrm>
            <a:off x="2427060" y="597324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cxnSp>
        <p:nvCxnSpPr>
          <p:cNvPr id="23" name="Straight Arrow Connector 22">
            <a:extLst>
              <a:ext uri="{FF2B5EF4-FFF2-40B4-BE49-F238E27FC236}">
                <a16:creationId xmlns:a16="http://schemas.microsoft.com/office/drawing/2014/main" id="{57A1B9B3-EBB3-D3BB-CCCF-CADB5F719143}"/>
              </a:ext>
            </a:extLst>
          </p:cNvPr>
          <p:cNvCxnSpPr>
            <a:cxnSpLocks/>
          </p:cNvCxnSpPr>
          <p:nvPr/>
        </p:nvCxnSpPr>
        <p:spPr>
          <a:xfrm flipH="1" flipV="1">
            <a:off x="8946974" y="4074494"/>
            <a:ext cx="100187" cy="10949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9431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Siųsti kvietimą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25</a:t>
            </a:r>
            <a:endParaRPr lang="en-US"/>
          </a:p>
        </p:txBody>
      </p:sp>
      <p:pic>
        <p:nvPicPr>
          <p:cNvPr id="5" name="Picture 4">
            <a:extLst>
              <a:ext uri="{FF2B5EF4-FFF2-40B4-BE49-F238E27FC236}">
                <a16:creationId xmlns:a16="http://schemas.microsoft.com/office/drawing/2014/main" id="{14F90EA7-B0B9-A754-FB1A-C7765F1DDAA3}"/>
              </a:ext>
            </a:extLst>
          </p:cNvPr>
          <p:cNvPicPr>
            <a:picLocks noChangeAspect="1"/>
          </p:cNvPicPr>
          <p:nvPr/>
        </p:nvPicPr>
        <p:blipFill>
          <a:blip r:embed="rId3"/>
          <a:stretch>
            <a:fillRect/>
          </a:stretch>
        </p:blipFill>
        <p:spPr>
          <a:xfrm>
            <a:off x="792436" y="1233249"/>
            <a:ext cx="8154538" cy="285790"/>
          </a:xfrm>
          <a:prstGeom prst="rect">
            <a:avLst/>
          </a:prstGeom>
        </p:spPr>
      </p:pic>
      <p:sp>
        <p:nvSpPr>
          <p:cNvPr id="27" name="Stačiakampis 6">
            <a:extLst>
              <a:ext uri="{FF2B5EF4-FFF2-40B4-BE49-F238E27FC236}">
                <a16:creationId xmlns:a16="http://schemas.microsoft.com/office/drawing/2014/main" id="{D1B0001D-C63F-891D-C6D2-D05F33524AAA}"/>
              </a:ext>
            </a:extLst>
          </p:cNvPr>
          <p:cNvSpPr/>
          <p:nvPr/>
        </p:nvSpPr>
        <p:spPr>
          <a:xfrm>
            <a:off x="802674" y="1233249"/>
            <a:ext cx="381569" cy="2756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as 5">
            <a:extLst>
              <a:ext uri="{FF2B5EF4-FFF2-40B4-BE49-F238E27FC236}">
                <a16:creationId xmlns:a16="http://schemas.microsoft.com/office/drawing/2014/main" id="{B2D76811-8F06-DD4A-2240-0347CAF9C9F0}"/>
              </a:ext>
            </a:extLst>
          </p:cNvPr>
          <p:cNvSpPr/>
          <p:nvPr/>
        </p:nvSpPr>
        <p:spPr>
          <a:xfrm>
            <a:off x="369660" y="121025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20" name="Picture 19">
            <a:extLst>
              <a:ext uri="{FF2B5EF4-FFF2-40B4-BE49-F238E27FC236}">
                <a16:creationId xmlns:a16="http://schemas.microsoft.com/office/drawing/2014/main" id="{C06C7AD3-134C-32A2-F94F-1EA862181591}"/>
              </a:ext>
            </a:extLst>
          </p:cNvPr>
          <p:cNvPicPr>
            <a:picLocks noChangeAspect="1"/>
          </p:cNvPicPr>
          <p:nvPr/>
        </p:nvPicPr>
        <p:blipFill>
          <a:blip r:embed="rId4"/>
          <a:stretch>
            <a:fillRect/>
          </a:stretch>
        </p:blipFill>
        <p:spPr>
          <a:xfrm>
            <a:off x="746032" y="1597732"/>
            <a:ext cx="11007757" cy="1478914"/>
          </a:xfrm>
          <a:prstGeom prst="rect">
            <a:avLst/>
          </a:prstGeom>
        </p:spPr>
      </p:pic>
      <p:sp>
        <p:nvSpPr>
          <p:cNvPr id="9" name="Stačiakampis 6">
            <a:extLst>
              <a:ext uri="{FF2B5EF4-FFF2-40B4-BE49-F238E27FC236}">
                <a16:creationId xmlns:a16="http://schemas.microsoft.com/office/drawing/2014/main" id="{987E9F7E-D3E8-6B08-B1C6-5BA74E92A0E1}"/>
              </a:ext>
            </a:extLst>
          </p:cNvPr>
          <p:cNvSpPr/>
          <p:nvPr/>
        </p:nvSpPr>
        <p:spPr>
          <a:xfrm>
            <a:off x="3156478" y="2541173"/>
            <a:ext cx="977372" cy="1912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as 5">
            <a:extLst>
              <a:ext uri="{FF2B5EF4-FFF2-40B4-BE49-F238E27FC236}">
                <a16:creationId xmlns:a16="http://schemas.microsoft.com/office/drawing/2014/main" id="{81BB1020-4DBC-AB60-7779-5369880D7B66}"/>
              </a:ext>
            </a:extLst>
          </p:cNvPr>
          <p:cNvSpPr/>
          <p:nvPr/>
        </p:nvSpPr>
        <p:spPr>
          <a:xfrm>
            <a:off x="2425839" y="236448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23" name="Picture 22">
            <a:extLst>
              <a:ext uri="{FF2B5EF4-FFF2-40B4-BE49-F238E27FC236}">
                <a16:creationId xmlns:a16="http://schemas.microsoft.com/office/drawing/2014/main" id="{54E6B9F2-7533-F0DC-332F-B0BE237045B0}"/>
              </a:ext>
            </a:extLst>
          </p:cNvPr>
          <p:cNvPicPr>
            <a:picLocks noChangeAspect="1"/>
          </p:cNvPicPr>
          <p:nvPr/>
        </p:nvPicPr>
        <p:blipFill>
          <a:blip r:embed="rId5"/>
          <a:stretch>
            <a:fillRect/>
          </a:stretch>
        </p:blipFill>
        <p:spPr>
          <a:xfrm>
            <a:off x="746032" y="3147421"/>
            <a:ext cx="11007757" cy="815176"/>
          </a:xfrm>
          <a:prstGeom prst="rect">
            <a:avLst/>
          </a:prstGeom>
        </p:spPr>
      </p:pic>
      <p:sp>
        <p:nvSpPr>
          <p:cNvPr id="16" name="Ovalas 5">
            <a:extLst>
              <a:ext uri="{FF2B5EF4-FFF2-40B4-BE49-F238E27FC236}">
                <a16:creationId xmlns:a16="http://schemas.microsoft.com/office/drawing/2014/main" id="{D3C87606-5603-480C-4EA6-278BCFFAE590}"/>
              </a:ext>
            </a:extLst>
          </p:cNvPr>
          <p:cNvSpPr/>
          <p:nvPr/>
        </p:nvSpPr>
        <p:spPr>
          <a:xfrm>
            <a:off x="10178751" y="364393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9" name="Stačiakampis 6">
            <a:extLst>
              <a:ext uri="{FF2B5EF4-FFF2-40B4-BE49-F238E27FC236}">
                <a16:creationId xmlns:a16="http://schemas.microsoft.com/office/drawing/2014/main" id="{65A75A4A-C741-BE30-15E0-6EB404865AC5}"/>
              </a:ext>
            </a:extLst>
          </p:cNvPr>
          <p:cNvSpPr/>
          <p:nvPr/>
        </p:nvSpPr>
        <p:spPr>
          <a:xfrm>
            <a:off x="10729856" y="3778505"/>
            <a:ext cx="952500" cy="1796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223329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Siųsti kvietimą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26</a:t>
            </a:r>
            <a:endParaRPr lang="en-US"/>
          </a:p>
        </p:txBody>
      </p:sp>
      <p:sp>
        <p:nvSpPr>
          <p:cNvPr id="17" name="Ovalas 5">
            <a:extLst>
              <a:ext uri="{FF2B5EF4-FFF2-40B4-BE49-F238E27FC236}">
                <a16:creationId xmlns:a16="http://schemas.microsoft.com/office/drawing/2014/main" id="{CEC6C760-7C52-2DBD-2865-71BC81FA6791}"/>
              </a:ext>
            </a:extLst>
          </p:cNvPr>
          <p:cNvSpPr/>
          <p:nvPr/>
        </p:nvSpPr>
        <p:spPr>
          <a:xfrm>
            <a:off x="11270966" y="452243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pic>
        <p:nvPicPr>
          <p:cNvPr id="4" name="Picture 3">
            <a:extLst>
              <a:ext uri="{FF2B5EF4-FFF2-40B4-BE49-F238E27FC236}">
                <a16:creationId xmlns:a16="http://schemas.microsoft.com/office/drawing/2014/main" id="{258201E8-7188-3A9A-F04A-EE1473D8D14C}"/>
              </a:ext>
            </a:extLst>
          </p:cNvPr>
          <p:cNvPicPr>
            <a:picLocks noChangeAspect="1"/>
          </p:cNvPicPr>
          <p:nvPr/>
        </p:nvPicPr>
        <p:blipFill>
          <a:blip r:embed="rId3"/>
          <a:stretch>
            <a:fillRect/>
          </a:stretch>
        </p:blipFill>
        <p:spPr>
          <a:xfrm>
            <a:off x="807092" y="1074911"/>
            <a:ext cx="10965667" cy="3781706"/>
          </a:xfrm>
          <a:prstGeom prst="rect">
            <a:avLst/>
          </a:prstGeom>
        </p:spPr>
      </p:pic>
      <p:sp>
        <p:nvSpPr>
          <p:cNvPr id="7" name="Arrow: Right 6">
            <a:extLst>
              <a:ext uri="{FF2B5EF4-FFF2-40B4-BE49-F238E27FC236}">
                <a16:creationId xmlns:a16="http://schemas.microsoft.com/office/drawing/2014/main" id="{E993E421-327B-C4F1-E861-6160A14C7D4C}"/>
              </a:ext>
            </a:extLst>
          </p:cNvPr>
          <p:cNvSpPr/>
          <p:nvPr/>
        </p:nvSpPr>
        <p:spPr>
          <a:xfrm>
            <a:off x="1295982" y="185375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3" name="Arrow: Right 12">
            <a:extLst>
              <a:ext uri="{FF2B5EF4-FFF2-40B4-BE49-F238E27FC236}">
                <a16:creationId xmlns:a16="http://schemas.microsoft.com/office/drawing/2014/main" id="{F5EE94B6-FBF0-1C54-5562-34B743C3659C}"/>
              </a:ext>
            </a:extLst>
          </p:cNvPr>
          <p:cNvSpPr/>
          <p:nvPr/>
        </p:nvSpPr>
        <p:spPr>
          <a:xfrm>
            <a:off x="1295982" y="218147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Arrow: Right 13">
            <a:extLst>
              <a:ext uri="{FF2B5EF4-FFF2-40B4-BE49-F238E27FC236}">
                <a16:creationId xmlns:a16="http://schemas.microsoft.com/office/drawing/2014/main" id="{B7A46798-575F-F02A-2665-0E2264D939D2}"/>
              </a:ext>
            </a:extLst>
          </p:cNvPr>
          <p:cNvSpPr/>
          <p:nvPr/>
        </p:nvSpPr>
        <p:spPr>
          <a:xfrm>
            <a:off x="1295982" y="295528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Arrow: Right 17">
            <a:extLst>
              <a:ext uri="{FF2B5EF4-FFF2-40B4-BE49-F238E27FC236}">
                <a16:creationId xmlns:a16="http://schemas.microsoft.com/office/drawing/2014/main" id="{7F1F6228-A157-9756-23B4-E4AAB397C3DD}"/>
              </a:ext>
            </a:extLst>
          </p:cNvPr>
          <p:cNvSpPr/>
          <p:nvPr/>
        </p:nvSpPr>
        <p:spPr>
          <a:xfrm>
            <a:off x="1275315" y="345869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 name="Arrow: Right 20">
            <a:extLst>
              <a:ext uri="{FF2B5EF4-FFF2-40B4-BE49-F238E27FC236}">
                <a16:creationId xmlns:a16="http://schemas.microsoft.com/office/drawing/2014/main" id="{E0A6E0E1-DD1A-052B-E111-4AEDEF9A23E4}"/>
              </a:ext>
            </a:extLst>
          </p:cNvPr>
          <p:cNvSpPr/>
          <p:nvPr/>
        </p:nvSpPr>
        <p:spPr>
          <a:xfrm>
            <a:off x="1281995" y="381361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Arrow: Right 21">
            <a:extLst>
              <a:ext uri="{FF2B5EF4-FFF2-40B4-BE49-F238E27FC236}">
                <a16:creationId xmlns:a16="http://schemas.microsoft.com/office/drawing/2014/main" id="{360359EE-764D-F428-55C8-56AF60B0286A}"/>
              </a:ext>
            </a:extLst>
          </p:cNvPr>
          <p:cNvSpPr/>
          <p:nvPr/>
        </p:nvSpPr>
        <p:spPr>
          <a:xfrm>
            <a:off x="1272470" y="417973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Stačiakampis 6">
            <a:extLst>
              <a:ext uri="{FF2B5EF4-FFF2-40B4-BE49-F238E27FC236}">
                <a16:creationId xmlns:a16="http://schemas.microsoft.com/office/drawing/2014/main" id="{C091ED4F-DC76-EE42-CF86-96C79BC077B0}"/>
              </a:ext>
            </a:extLst>
          </p:cNvPr>
          <p:cNvSpPr/>
          <p:nvPr/>
        </p:nvSpPr>
        <p:spPr>
          <a:xfrm>
            <a:off x="2095499" y="1382508"/>
            <a:ext cx="390525" cy="1934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Stačiakampis 6">
            <a:extLst>
              <a:ext uri="{FF2B5EF4-FFF2-40B4-BE49-F238E27FC236}">
                <a16:creationId xmlns:a16="http://schemas.microsoft.com/office/drawing/2014/main" id="{C28150C8-F7D3-EB14-8BFB-9E3B1E47D87F}"/>
              </a:ext>
            </a:extLst>
          </p:cNvPr>
          <p:cNvSpPr/>
          <p:nvPr/>
        </p:nvSpPr>
        <p:spPr>
          <a:xfrm>
            <a:off x="6019800" y="3939462"/>
            <a:ext cx="219075" cy="2515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TextBox 37">
            <a:extLst>
              <a:ext uri="{FF2B5EF4-FFF2-40B4-BE49-F238E27FC236}">
                <a16:creationId xmlns:a16="http://schemas.microsoft.com/office/drawing/2014/main" id="{CB5F2BE4-C0BB-FA9B-9DCF-45D6D521DC4F}"/>
              </a:ext>
            </a:extLst>
          </p:cNvPr>
          <p:cNvSpPr txBox="1"/>
          <p:nvPr/>
        </p:nvSpPr>
        <p:spPr>
          <a:xfrm>
            <a:off x="904207" y="5121009"/>
            <a:ext cx="2600993" cy="73866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Nurodome reikalaujamą kvietimo informaciją (1) ir siunčiame kvietimą (2)</a:t>
            </a:r>
            <a:endParaRPr lang="en-US" sz="1400"/>
          </a:p>
        </p:txBody>
      </p:sp>
      <p:sp>
        <p:nvSpPr>
          <p:cNvPr id="26" name="Stačiakampis 6">
            <a:extLst>
              <a:ext uri="{FF2B5EF4-FFF2-40B4-BE49-F238E27FC236}">
                <a16:creationId xmlns:a16="http://schemas.microsoft.com/office/drawing/2014/main" id="{CE551D6A-EA2F-7D3E-65B4-A84887E2589C}"/>
              </a:ext>
            </a:extLst>
          </p:cNvPr>
          <p:cNvSpPr/>
          <p:nvPr/>
        </p:nvSpPr>
        <p:spPr>
          <a:xfrm>
            <a:off x="6019800" y="4254636"/>
            <a:ext cx="219075" cy="2515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Stačiakampis 6">
            <a:extLst>
              <a:ext uri="{FF2B5EF4-FFF2-40B4-BE49-F238E27FC236}">
                <a16:creationId xmlns:a16="http://schemas.microsoft.com/office/drawing/2014/main" id="{D1B0001D-C63F-891D-C6D2-D05F33524AAA}"/>
              </a:ext>
            </a:extLst>
          </p:cNvPr>
          <p:cNvSpPr/>
          <p:nvPr/>
        </p:nvSpPr>
        <p:spPr>
          <a:xfrm>
            <a:off x="2011292" y="3097915"/>
            <a:ext cx="474733" cy="1792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Stačiakampis 6">
            <a:extLst>
              <a:ext uri="{FF2B5EF4-FFF2-40B4-BE49-F238E27FC236}">
                <a16:creationId xmlns:a16="http://schemas.microsoft.com/office/drawing/2014/main" id="{65A75A4A-C741-BE30-15E0-6EB404865AC5}"/>
              </a:ext>
            </a:extLst>
          </p:cNvPr>
          <p:cNvSpPr/>
          <p:nvPr/>
        </p:nvSpPr>
        <p:spPr>
          <a:xfrm>
            <a:off x="9496425" y="4641469"/>
            <a:ext cx="685800" cy="1796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369660" y="121025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29" name="Ovalas 5">
            <a:extLst>
              <a:ext uri="{FF2B5EF4-FFF2-40B4-BE49-F238E27FC236}">
                <a16:creationId xmlns:a16="http://schemas.microsoft.com/office/drawing/2014/main" id="{CCDBFC27-1E78-1634-716D-599ED7984612}"/>
              </a:ext>
            </a:extLst>
          </p:cNvPr>
          <p:cNvSpPr/>
          <p:nvPr/>
        </p:nvSpPr>
        <p:spPr>
          <a:xfrm>
            <a:off x="9001624" y="458195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31" name="Picture 30">
            <a:extLst>
              <a:ext uri="{FF2B5EF4-FFF2-40B4-BE49-F238E27FC236}">
                <a16:creationId xmlns:a16="http://schemas.microsoft.com/office/drawing/2014/main" id="{B0B323A9-F607-19E3-0309-4068C6843FEF}"/>
              </a:ext>
            </a:extLst>
          </p:cNvPr>
          <p:cNvPicPr>
            <a:picLocks noChangeAspect="1"/>
          </p:cNvPicPr>
          <p:nvPr/>
        </p:nvPicPr>
        <p:blipFill>
          <a:blip r:embed="rId4"/>
          <a:stretch>
            <a:fillRect/>
          </a:stretch>
        </p:blipFill>
        <p:spPr>
          <a:xfrm>
            <a:off x="3845725" y="5121009"/>
            <a:ext cx="3717125" cy="1227269"/>
          </a:xfrm>
          <a:prstGeom prst="rect">
            <a:avLst/>
          </a:prstGeom>
        </p:spPr>
      </p:pic>
      <p:sp>
        <p:nvSpPr>
          <p:cNvPr id="32" name="Stačiakampis 6">
            <a:extLst>
              <a:ext uri="{FF2B5EF4-FFF2-40B4-BE49-F238E27FC236}">
                <a16:creationId xmlns:a16="http://schemas.microsoft.com/office/drawing/2014/main" id="{AB21ABF8-1972-279D-10A1-A1E15F05382C}"/>
              </a:ext>
            </a:extLst>
          </p:cNvPr>
          <p:cNvSpPr/>
          <p:nvPr/>
        </p:nvSpPr>
        <p:spPr>
          <a:xfrm>
            <a:off x="6096000" y="5839304"/>
            <a:ext cx="714375" cy="4281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a:off x="5643428" y="5904042"/>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Tree>
    <p:extLst>
      <p:ext uri="{BB962C8B-B14F-4D97-AF65-F5344CB8AC3E}">
        <p14:creationId xmlns:p14="http://schemas.microsoft.com/office/powerpoint/2010/main" val="2915914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Priskirti naudotojus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27</a:t>
            </a:r>
            <a:endParaRPr lang="en-US"/>
          </a:p>
        </p:txBody>
      </p:sp>
      <p:sp>
        <p:nvSpPr>
          <p:cNvPr id="25" name="TextBox 37">
            <a:extLst>
              <a:ext uri="{FF2B5EF4-FFF2-40B4-BE49-F238E27FC236}">
                <a16:creationId xmlns:a16="http://schemas.microsoft.com/office/drawing/2014/main" id="{CB5F2BE4-C0BB-FA9B-9DCF-45D6D521DC4F}"/>
              </a:ext>
            </a:extLst>
          </p:cNvPr>
          <p:cNvSpPr txBox="1"/>
          <p:nvPr/>
        </p:nvSpPr>
        <p:spPr>
          <a:xfrm>
            <a:off x="912663" y="2599268"/>
            <a:ext cx="3240237"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dirty="0"/>
              <a:t>Šioje aplinkoje „Pirkimo meniu“ (1) pasirinkti „Priskirti naudotojus“ (2)</a:t>
            </a:r>
            <a:endParaRPr lang="en-US" sz="1400" dirty="0"/>
          </a:p>
        </p:txBody>
      </p:sp>
      <p:sp>
        <p:nvSpPr>
          <p:cNvPr id="28" name="Ovalas 5">
            <a:extLst>
              <a:ext uri="{FF2B5EF4-FFF2-40B4-BE49-F238E27FC236}">
                <a16:creationId xmlns:a16="http://schemas.microsoft.com/office/drawing/2014/main" id="{E8FAB3D4-76D4-016F-8D2F-4647DB30FBD1}"/>
              </a:ext>
            </a:extLst>
          </p:cNvPr>
          <p:cNvSpPr/>
          <p:nvPr/>
        </p:nvSpPr>
        <p:spPr>
          <a:xfrm>
            <a:off x="11795267" y="155940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5" name="Picture 4">
            <a:extLst>
              <a:ext uri="{FF2B5EF4-FFF2-40B4-BE49-F238E27FC236}">
                <a16:creationId xmlns:a16="http://schemas.microsoft.com/office/drawing/2014/main" id="{E62C7C56-7F21-4421-668D-A69CB7A66FBA}"/>
              </a:ext>
            </a:extLst>
          </p:cNvPr>
          <p:cNvPicPr>
            <a:picLocks noChangeAspect="1"/>
          </p:cNvPicPr>
          <p:nvPr/>
        </p:nvPicPr>
        <p:blipFill>
          <a:blip r:embed="rId3"/>
          <a:stretch>
            <a:fillRect/>
          </a:stretch>
        </p:blipFill>
        <p:spPr>
          <a:xfrm>
            <a:off x="912663" y="998761"/>
            <a:ext cx="10734675" cy="1541622"/>
          </a:xfrm>
          <a:prstGeom prst="rect">
            <a:avLst/>
          </a:prstGeom>
        </p:spPr>
      </p:pic>
      <p:pic>
        <p:nvPicPr>
          <p:cNvPr id="9" name="Picture 8">
            <a:extLst>
              <a:ext uri="{FF2B5EF4-FFF2-40B4-BE49-F238E27FC236}">
                <a16:creationId xmlns:a16="http://schemas.microsoft.com/office/drawing/2014/main" id="{545DBB1A-F8E3-144C-9B78-6F534730F883}"/>
              </a:ext>
            </a:extLst>
          </p:cNvPr>
          <p:cNvPicPr>
            <a:picLocks noChangeAspect="1"/>
          </p:cNvPicPr>
          <p:nvPr/>
        </p:nvPicPr>
        <p:blipFill>
          <a:blip r:embed="rId4"/>
          <a:stretch>
            <a:fillRect/>
          </a:stretch>
        </p:blipFill>
        <p:spPr>
          <a:xfrm>
            <a:off x="10143757" y="1572803"/>
            <a:ext cx="1629002" cy="1829055"/>
          </a:xfrm>
          <a:prstGeom prst="rect">
            <a:avLst/>
          </a:prstGeom>
        </p:spPr>
      </p:pic>
      <p:sp>
        <p:nvSpPr>
          <p:cNvPr id="19" name="Stačiakampis 6">
            <a:extLst>
              <a:ext uri="{FF2B5EF4-FFF2-40B4-BE49-F238E27FC236}">
                <a16:creationId xmlns:a16="http://schemas.microsoft.com/office/drawing/2014/main" id="{65A75A4A-C741-BE30-15E0-6EB404865AC5}"/>
              </a:ext>
            </a:extLst>
          </p:cNvPr>
          <p:cNvSpPr/>
          <p:nvPr/>
        </p:nvSpPr>
        <p:spPr>
          <a:xfrm>
            <a:off x="10358182" y="2295034"/>
            <a:ext cx="1090867" cy="1338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as 5">
            <a:extLst>
              <a:ext uri="{FF2B5EF4-FFF2-40B4-BE49-F238E27FC236}">
                <a16:creationId xmlns:a16="http://schemas.microsoft.com/office/drawing/2014/main" id="{1DF05725-39C0-7F0D-0A58-F92B1343CECB}"/>
              </a:ext>
            </a:extLst>
          </p:cNvPr>
          <p:cNvSpPr/>
          <p:nvPr/>
        </p:nvSpPr>
        <p:spPr>
          <a:xfrm>
            <a:off x="11558297" y="218866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20" name="Picture 19">
            <a:extLst>
              <a:ext uri="{FF2B5EF4-FFF2-40B4-BE49-F238E27FC236}">
                <a16:creationId xmlns:a16="http://schemas.microsoft.com/office/drawing/2014/main" id="{0483350C-2E46-0012-3E2F-2FC69F939235}"/>
              </a:ext>
            </a:extLst>
          </p:cNvPr>
          <p:cNvPicPr>
            <a:picLocks noChangeAspect="1"/>
          </p:cNvPicPr>
          <p:nvPr/>
        </p:nvPicPr>
        <p:blipFill>
          <a:blip r:embed="rId5"/>
          <a:stretch>
            <a:fillRect/>
          </a:stretch>
        </p:blipFill>
        <p:spPr>
          <a:xfrm>
            <a:off x="904875" y="3500232"/>
            <a:ext cx="10867884" cy="2237506"/>
          </a:xfrm>
          <a:prstGeom prst="rect">
            <a:avLst/>
          </a:prstGeom>
        </p:spPr>
      </p:pic>
      <p:sp>
        <p:nvSpPr>
          <p:cNvPr id="33" name="Ovalas 5">
            <a:extLst>
              <a:ext uri="{FF2B5EF4-FFF2-40B4-BE49-F238E27FC236}">
                <a16:creationId xmlns:a16="http://schemas.microsoft.com/office/drawing/2014/main" id="{27917550-9A7C-0E82-3BA7-02DD76E3BC1D}"/>
              </a:ext>
            </a:extLst>
          </p:cNvPr>
          <p:cNvSpPr/>
          <p:nvPr/>
        </p:nvSpPr>
        <p:spPr>
          <a:xfrm>
            <a:off x="9124950" y="481825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32" name="Stačiakampis 6">
            <a:extLst>
              <a:ext uri="{FF2B5EF4-FFF2-40B4-BE49-F238E27FC236}">
                <a16:creationId xmlns:a16="http://schemas.microsoft.com/office/drawing/2014/main" id="{AB21ABF8-1972-279D-10A1-A1E15F05382C}"/>
              </a:ext>
            </a:extLst>
          </p:cNvPr>
          <p:cNvSpPr/>
          <p:nvPr/>
        </p:nvSpPr>
        <p:spPr>
          <a:xfrm flipH="1">
            <a:off x="3086098" y="5581650"/>
            <a:ext cx="2733676" cy="156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Stačiakampis 6">
            <a:extLst>
              <a:ext uri="{FF2B5EF4-FFF2-40B4-BE49-F238E27FC236}">
                <a16:creationId xmlns:a16="http://schemas.microsoft.com/office/drawing/2014/main" id="{EC13C3BC-C1A2-EB2D-BBD0-9B899944FC78}"/>
              </a:ext>
            </a:extLst>
          </p:cNvPr>
          <p:cNvSpPr/>
          <p:nvPr/>
        </p:nvSpPr>
        <p:spPr>
          <a:xfrm flipH="1">
            <a:off x="9664184" y="4895850"/>
            <a:ext cx="128588" cy="221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Stačiakampis 6">
            <a:extLst>
              <a:ext uri="{FF2B5EF4-FFF2-40B4-BE49-F238E27FC236}">
                <a16:creationId xmlns:a16="http://schemas.microsoft.com/office/drawing/2014/main" id="{E97DF992-BBAE-9542-FAEC-4412C2C6B461}"/>
              </a:ext>
            </a:extLst>
          </p:cNvPr>
          <p:cNvSpPr/>
          <p:nvPr/>
        </p:nvSpPr>
        <p:spPr>
          <a:xfrm flipH="1">
            <a:off x="9792772" y="5204495"/>
            <a:ext cx="1075388" cy="1826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as 5">
            <a:extLst>
              <a:ext uri="{FF2B5EF4-FFF2-40B4-BE49-F238E27FC236}">
                <a16:creationId xmlns:a16="http://schemas.microsoft.com/office/drawing/2014/main" id="{45982339-5696-5E27-4997-B42ACD1D60DB}"/>
              </a:ext>
            </a:extLst>
          </p:cNvPr>
          <p:cNvSpPr/>
          <p:nvPr/>
        </p:nvSpPr>
        <p:spPr>
          <a:xfrm>
            <a:off x="10739906" y="539667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35" name="Stačiakampis 6">
            <a:extLst>
              <a:ext uri="{FF2B5EF4-FFF2-40B4-BE49-F238E27FC236}">
                <a16:creationId xmlns:a16="http://schemas.microsoft.com/office/drawing/2014/main" id="{77744F0D-80DE-E787-3DFB-A4597C11A683}"/>
              </a:ext>
            </a:extLst>
          </p:cNvPr>
          <p:cNvSpPr/>
          <p:nvPr/>
        </p:nvSpPr>
        <p:spPr>
          <a:xfrm flipH="1">
            <a:off x="11398039" y="1563538"/>
            <a:ext cx="198288" cy="2858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872111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Susipažinti su pasiūlymais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28</a:t>
            </a:r>
            <a:endParaRPr lang="en-US"/>
          </a:p>
        </p:txBody>
      </p:sp>
      <p:sp>
        <p:nvSpPr>
          <p:cNvPr id="34" name="Ovalas 5">
            <a:extLst>
              <a:ext uri="{FF2B5EF4-FFF2-40B4-BE49-F238E27FC236}">
                <a16:creationId xmlns:a16="http://schemas.microsoft.com/office/drawing/2014/main" id="{45982339-5696-5E27-4997-B42ACD1D60DB}"/>
              </a:ext>
            </a:extLst>
          </p:cNvPr>
          <p:cNvSpPr/>
          <p:nvPr/>
        </p:nvSpPr>
        <p:spPr>
          <a:xfrm>
            <a:off x="6841958" y="459653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grpSp>
        <p:nvGrpSpPr>
          <p:cNvPr id="7" name="Group 6">
            <a:extLst>
              <a:ext uri="{FF2B5EF4-FFF2-40B4-BE49-F238E27FC236}">
                <a16:creationId xmlns:a16="http://schemas.microsoft.com/office/drawing/2014/main" id="{0D9BC761-5C0E-2300-3ED6-E206B792C180}"/>
              </a:ext>
            </a:extLst>
          </p:cNvPr>
          <p:cNvGrpSpPr/>
          <p:nvPr/>
        </p:nvGrpSpPr>
        <p:grpSpPr>
          <a:xfrm>
            <a:off x="664560" y="2189159"/>
            <a:ext cx="9131662" cy="298667"/>
            <a:chOff x="532522" y="1426815"/>
            <a:chExt cx="9131662" cy="298667"/>
          </a:xfrm>
        </p:grpSpPr>
        <p:sp>
          <p:nvSpPr>
            <p:cNvPr id="28" name="Ovalas 5">
              <a:extLst>
                <a:ext uri="{FF2B5EF4-FFF2-40B4-BE49-F238E27FC236}">
                  <a16:creationId xmlns:a16="http://schemas.microsoft.com/office/drawing/2014/main" id="{E8FAB3D4-76D4-016F-8D2F-4647DB30FBD1}"/>
                </a:ext>
              </a:extLst>
            </p:cNvPr>
            <p:cNvSpPr/>
            <p:nvPr/>
          </p:nvSpPr>
          <p:spPr>
            <a:xfrm>
              <a:off x="532522" y="142681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13" name="Picture 12">
              <a:extLst>
                <a:ext uri="{FF2B5EF4-FFF2-40B4-BE49-F238E27FC236}">
                  <a16:creationId xmlns:a16="http://schemas.microsoft.com/office/drawing/2014/main" id="{2CAA502C-1139-FE16-E7D7-C87B222687AE}"/>
                </a:ext>
              </a:extLst>
            </p:cNvPr>
            <p:cNvPicPr>
              <a:picLocks noChangeAspect="1"/>
            </p:cNvPicPr>
            <p:nvPr/>
          </p:nvPicPr>
          <p:blipFill>
            <a:blip r:embed="rId3"/>
            <a:stretch>
              <a:fillRect/>
            </a:stretch>
          </p:blipFill>
          <p:spPr>
            <a:xfrm>
              <a:off x="1014277" y="1426815"/>
              <a:ext cx="8649907" cy="295316"/>
            </a:xfrm>
            <a:prstGeom prst="rect">
              <a:avLst/>
            </a:prstGeom>
          </p:spPr>
        </p:pic>
        <p:sp>
          <p:nvSpPr>
            <p:cNvPr id="30" name="Stačiakampis 6">
              <a:extLst>
                <a:ext uri="{FF2B5EF4-FFF2-40B4-BE49-F238E27FC236}">
                  <a16:creationId xmlns:a16="http://schemas.microsoft.com/office/drawing/2014/main" id="{E97DF992-BBAE-9542-FAEC-4412C2C6B461}"/>
                </a:ext>
              </a:extLst>
            </p:cNvPr>
            <p:cNvSpPr/>
            <p:nvPr/>
          </p:nvSpPr>
          <p:spPr>
            <a:xfrm flipH="1">
              <a:off x="1014277" y="1449180"/>
              <a:ext cx="404948" cy="2505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 name="Group 5">
            <a:extLst>
              <a:ext uri="{FF2B5EF4-FFF2-40B4-BE49-F238E27FC236}">
                <a16:creationId xmlns:a16="http://schemas.microsoft.com/office/drawing/2014/main" id="{49113DD4-B381-2FC2-E567-7E873C7A8092}"/>
              </a:ext>
            </a:extLst>
          </p:cNvPr>
          <p:cNvGrpSpPr/>
          <p:nvPr/>
        </p:nvGrpSpPr>
        <p:grpSpPr>
          <a:xfrm>
            <a:off x="650705" y="2686275"/>
            <a:ext cx="10463379" cy="557091"/>
            <a:chOff x="1014277" y="1895557"/>
            <a:chExt cx="10463379" cy="557091"/>
          </a:xfrm>
        </p:grpSpPr>
        <p:pic>
          <p:nvPicPr>
            <p:cNvPr id="15" name="Picture 14">
              <a:extLst>
                <a:ext uri="{FF2B5EF4-FFF2-40B4-BE49-F238E27FC236}">
                  <a16:creationId xmlns:a16="http://schemas.microsoft.com/office/drawing/2014/main" id="{F5D8D8D0-71CF-5930-0F46-57A88CB4CA0D}"/>
                </a:ext>
              </a:extLst>
            </p:cNvPr>
            <p:cNvPicPr>
              <a:picLocks noChangeAspect="1"/>
            </p:cNvPicPr>
            <p:nvPr/>
          </p:nvPicPr>
          <p:blipFill>
            <a:blip r:embed="rId4"/>
            <a:stretch>
              <a:fillRect/>
            </a:stretch>
          </p:blipFill>
          <p:spPr>
            <a:xfrm>
              <a:off x="1014277" y="1895557"/>
              <a:ext cx="10463379" cy="557091"/>
            </a:xfrm>
            <a:prstGeom prst="rect">
              <a:avLst/>
            </a:prstGeom>
          </p:spPr>
        </p:pic>
        <p:sp>
          <p:nvSpPr>
            <p:cNvPr id="32" name="Stačiakampis 6">
              <a:extLst>
                <a:ext uri="{FF2B5EF4-FFF2-40B4-BE49-F238E27FC236}">
                  <a16:creationId xmlns:a16="http://schemas.microsoft.com/office/drawing/2014/main" id="{AB21ABF8-1972-279D-10A1-A1E15F05382C}"/>
                </a:ext>
              </a:extLst>
            </p:cNvPr>
            <p:cNvSpPr/>
            <p:nvPr/>
          </p:nvSpPr>
          <p:spPr>
            <a:xfrm flipH="1">
              <a:off x="4112938" y="2133735"/>
              <a:ext cx="1021036" cy="2319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a:off x="3318751" y="208422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2</a:t>
              </a:r>
            </a:p>
          </p:txBody>
        </p:sp>
      </p:grpSp>
      <p:grpSp>
        <p:nvGrpSpPr>
          <p:cNvPr id="5" name="Group 4">
            <a:extLst>
              <a:ext uri="{FF2B5EF4-FFF2-40B4-BE49-F238E27FC236}">
                <a16:creationId xmlns:a16="http://schemas.microsoft.com/office/drawing/2014/main" id="{D9091B2F-A900-565A-1D78-8CDCD04C48CE}"/>
              </a:ext>
            </a:extLst>
          </p:cNvPr>
          <p:cNvGrpSpPr/>
          <p:nvPr/>
        </p:nvGrpSpPr>
        <p:grpSpPr>
          <a:xfrm>
            <a:off x="664560" y="3429000"/>
            <a:ext cx="10540850" cy="2759195"/>
            <a:chOff x="908894" y="2595528"/>
            <a:chExt cx="10540850" cy="2759195"/>
          </a:xfrm>
        </p:grpSpPr>
        <p:pic>
          <p:nvPicPr>
            <p:cNvPr id="21" name="Picture 20">
              <a:extLst>
                <a:ext uri="{FF2B5EF4-FFF2-40B4-BE49-F238E27FC236}">
                  <a16:creationId xmlns:a16="http://schemas.microsoft.com/office/drawing/2014/main" id="{A2A4DCFD-47A0-C8AF-D6D6-5DC42FD6C85F}"/>
                </a:ext>
              </a:extLst>
            </p:cNvPr>
            <p:cNvPicPr>
              <a:picLocks noChangeAspect="1"/>
            </p:cNvPicPr>
            <p:nvPr/>
          </p:nvPicPr>
          <p:blipFill>
            <a:blip r:embed="rId5"/>
            <a:stretch>
              <a:fillRect/>
            </a:stretch>
          </p:blipFill>
          <p:spPr>
            <a:xfrm>
              <a:off x="908894" y="2595528"/>
              <a:ext cx="10540850" cy="2736301"/>
            </a:xfrm>
            <a:prstGeom prst="rect">
              <a:avLst/>
            </a:prstGeom>
          </p:spPr>
        </p:pic>
        <p:sp>
          <p:nvSpPr>
            <p:cNvPr id="24" name="Stačiakampis 6">
              <a:extLst>
                <a:ext uri="{FF2B5EF4-FFF2-40B4-BE49-F238E27FC236}">
                  <a16:creationId xmlns:a16="http://schemas.microsoft.com/office/drawing/2014/main" id="{508BD9EB-66E5-4982-8E2C-4455ECED3CD6}"/>
                </a:ext>
              </a:extLst>
            </p:cNvPr>
            <p:cNvSpPr/>
            <p:nvPr/>
          </p:nvSpPr>
          <p:spPr>
            <a:xfrm flipH="1">
              <a:off x="3931963" y="5090305"/>
              <a:ext cx="1021036" cy="2319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Stačiakampis 6">
              <a:extLst>
                <a:ext uri="{FF2B5EF4-FFF2-40B4-BE49-F238E27FC236}">
                  <a16:creationId xmlns:a16="http://schemas.microsoft.com/office/drawing/2014/main" id="{92F05A81-3220-1CA0-7BEF-038DB50D5146}"/>
                </a:ext>
              </a:extLst>
            </p:cNvPr>
            <p:cNvSpPr/>
            <p:nvPr/>
          </p:nvSpPr>
          <p:spPr>
            <a:xfrm flipH="1">
              <a:off x="2152247" y="4744774"/>
              <a:ext cx="248053" cy="1504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Ovalas 5">
              <a:extLst>
                <a:ext uri="{FF2B5EF4-FFF2-40B4-BE49-F238E27FC236}">
                  <a16:creationId xmlns:a16="http://schemas.microsoft.com/office/drawing/2014/main" id="{70C402D0-7879-D856-EC44-8B448B4126E5}"/>
                </a:ext>
              </a:extLst>
            </p:cNvPr>
            <p:cNvSpPr/>
            <p:nvPr/>
          </p:nvSpPr>
          <p:spPr>
            <a:xfrm>
              <a:off x="1593123" y="467065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4</a:t>
              </a:r>
            </a:p>
          </p:txBody>
        </p:sp>
        <p:sp>
          <p:nvSpPr>
            <p:cNvPr id="29" name="Ovalas 5">
              <a:extLst>
                <a:ext uri="{FF2B5EF4-FFF2-40B4-BE49-F238E27FC236}">
                  <a16:creationId xmlns:a16="http://schemas.microsoft.com/office/drawing/2014/main" id="{27FA03D8-7687-6BF9-BCE6-2BF934208678}"/>
                </a:ext>
              </a:extLst>
            </p:cNvPr>
            <p:cNvSpPr/>
            <p:nvPr/>
          </p:nvSpPr>
          <p:spPr>
            <a:xfrm>
              <a:off x="5088086" y="505605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5</a:t>
              </a:r>
            </a:p>
          </p:txBody>
        </p:sp>
      </p:grpSp>
      <p:sp>
        <p:nvSpPr>
          <p:cNvPr id="4" name="TextBox 3">
            <a:extLst>
              <a:ext uri="{FF2B5EF4-FFF2-40B4-BE49-F238E27FC236}">
                <a16:creationId xmlns:a16="http://schemas.microsoft.com/office/drawing/2014/main" id="{A8C3742B-25B1-6443-F344-2EF5325B26D7}"/>
              </a:ext>
            </a:extLst>
          </p:cNvPr>
          <p:cNvSpPr txBox="1"/>
          <p:nvPr/>
        </p:nvSpPr>
        <p:spPr>
          <a:xfrm>
            <a:off x="664560" y="1540827"/>
            <a:ext cx="9744307" cy="369332"/>
          </a:xfrm>
          <a:prstGeom prst="rect">
            <a:avLst/>
          </a:prstGeom>
          <a:solidFill>
            <a:schemeClr val="accent4">
              <a:lumMod val="20000"/>
              <a:lumOff val="80000"/>
            </a:schemeClr>
          </a:solidFill>
        </p:spPr>
        <p:txBody>
          <a:bodyPr wrap="square" rtlCol="0">
            <a:spAutoFit/>
          </a:bodyPr>
          <a:lstStyle>
            <a:defPPr>
              <a:defRPr lang="en-US"/>
            </a:defPPr>
            <a:lvl1pPr>
              <a:defRPr sz="1400"/>
            </a:lvl1pPr>
          </a:lstStyle>
          <a:p>
            <a:r>
              <a:rPr lang="lt-LT" dirty="0"/>
              <a:t>Suėjus pasiūlymų pateikimo terminui atsiranda užduotis „Susipažinti su </a:t>
            </a:r>
            <a:r>
              <a:rPr lang="lt-LT"/>
              <a:t>pasiūlymais“.</a:t>
            </a:r>
            <a:endParaRPr lang="en-US" dirty="0"/>
          </a:p>
        </p:txBody>
      </p:sp>
      <p:pic>
        <p:nvPicPr>
          <p:cNvPr id="9" name="Paveikslėlis 4">
            <a:extLst>
              <a:ext uri="{FF2B5EF4-FFF2-40B4-BE49-F238E27FC236}">
                <a16:creationId xmlns:a16="http://schemas.microsoft.com/office/drawing/2014/main" id="{B9521169-2836-D05E-5CD0-EE87A0F2C442}"/>
              </a:ext>
            </a:extLst>
          </p:cNvPr>
          <p:cNvPicPr>
            <a:picLocks noChangeAspect="1"/>
          </p:cNvPicPr>
          <p:nvPr/>
        </p:nvPicPr>
        <p:blipFill>
          <a:blip r:embed="rId6"/>
          <a:stretch>
            <a:fillRect/>
          </a:stretch>
        </p:blipFill>
        <p:spPr>
          <a:xfrm>
            <a:off x="7972230" y="3363185"/>
            <a:ext cx="3484480" cy="1655499"/>
          </a:xfrm>
          <a:prstGeom prst="rect">
            <a:avLst/>
          </a:prstGeom>
        </p:spPr>
      </p:pic>
      <p:sp>
        <p:nvSpPr>
          <p:cNvPr id="11" name="Oval 3">
            <a:extLst>
              <a:ext uri="{FF2B5EF4-FFF2-40B4-BE49-F238E27FC236}">
                <a16:creationId xmlns:a16="http://schemas.microsoft.com/office/drawing/2014/main" id="{69F7174A-CF10-65D8-C9FA-6FD9DA00DCE7}"/>
              </a:ext>
            </a:extLst>
          </p:cNvPr>
          <p:cNvSpPr/>
          <p:nvPr/>
        </p:nvSpPr>
        <p:spPr>
          <a:xfrm>
            <a:off x="9087570" y="4315301"/>
            <a:ext cx="361230" cy="311142"/>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14" name="Rectangle 10">
            <a:extLst>
              <a:ext uri="{FF2B5EF4-FFF2-40B4-BE49-F238E27FC236}">
                <a16:creationId xmlns:a16="http://schemas.microsoft.com/office/drawing/2014/main" id="{7EDDFCE6-2FDE-4003-0CF2-D7C3D9AA0B9A}"/>
              </a:ext>
            </a:extLst>
          </p:cNvPr>
          <p:cNvSpPr/>
          <p:nvPr/>
        </p:nvSpPr>
        <p:spPr>
          <a:xfrm>
            <a:off x="8100980" y="4638364"/>
            <a:ext cx="1010173"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2183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Patikrinkite interesų konfliktą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29</a:t>
            </a: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832726" y="112365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33" name="Ovalas 5">
            <a:extLst>
              <a:ext uri="{FF2B5EF4-FFF2-40B4-BE49-F238E27FC236}">
                <a16:creationId xmlns:a16="http://schemas.microsoft.com/office/drawing/2014/main" id="{27917550-9A7C-0E82-3BA7-02DD76E3BC1D}"/>
              </a:ext>
            </a:extLst>
          </p:cNvPr>
          <p:cNvSpPr/>
          <p:nvPr/>
        </p:nvSpPr>
        <p:spPr>
          <a:xfrm>
            <a:off x="832726" y="274385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4" name="Picture 3">
            <a:extLst>
              <a:ext uri="{FF2B5EF4-FFF2-40B4-BE49-F238E27FC236}">
                <a16:creationId xmlns:a16="http://schemas.microsoft.com/office/drawing/2014/main" id="{5AC65917-8933-6A1A-78DB-193CB8E72EBE}"/>
              </a:ext>
            </a:extLst>
          </p:cNvPr>
          <p:cNvPicPr>
            <a:picLocks noChangeAspect="1"/>
          </p:cNvPicPr>
          <p:nvPr/>
        </p:nvPicPr>
        <p:blipFill>
          <a:blip r:embed="rId3"/>
          <a:stretch>
            <a:fillRect/>
          </a:stretch>
        </p:blipFill>
        <p:spPr>
          <a:xfrm>
            <a:off x="1323345" y="1178845"/>
            <a:ext cx="9982200" cy="1310902"/>
          </a:xfrm>
          <a:prstGeom prst="rect">
            <a:avLst/>
          </a:prstGeom>
        </p:spPr>
      </p:pic>
      <p:sp>
        <p:nvSpPr>
          <p:cNvPr id="30" name="Stačiakampis 6">
            <a:extLst>
              <a:ext uri="{FF2B5EF4-FFF2-40B4-BE49-F238E27FC236}">
                <a16:creationId xmlns:a16="http://schemas.microsoft.com/office/drawing/2014/main" id="{E97DF992-BBAE-9542-FAEC-4412C2C6B461}"/>
              </a:ext>
            </a:extLst>
          </p:cNvPr>
          <p:cNvSpPr/>
          <p:nvPr/>
        </p:nvSpPr>
        <p:spPr>
          <a:xfrm flipH="1">
            <a:off x="6336491" y="1667809"/>
            <a:ext cx="505467" cy="2505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6BFFE586-0915-EB01-A0FC-006996E0ABC8}"/>
              </a:ext>
            </a:extLst>
          </p:cNvPr>
          <p:cNvPicPr>
            <a:picLocks noChangeAspect="1"/>
          </p:cNvPicPr>
          <p:nvPr/>
        </p:nvPicPr>
        <p:blipFill>
          <a:blip r:embed="rId4"/>
          <a:stretch>
            <a:fillRect/>
          </a:stretch>
        </p:blipFill>
        <p:spPr>
          <a:xfrm>
            <a:off x="1254798" y="3331460"/>
            <a:ext cx="9560598" cy="486390"/>
          </a:xfrm>
          <a:prstGeom prst="rect">
            <a:avLst/>
          </a:prstGeom>
        </p:spPr>
      </p:pic>
      <p:pic>
        <p:nvPicPr>
          <p:cNvPr id="9" name="Picture 8">
            <a:extLst>
              <a:ext uri="{FF2B5EF4-FFF2-40B4-BE49-F238E27FC236}">
                <a16:creationId xmlns:a16="http://schemas.microsoft.com/office/drawing/2014/main" id="{9ABC16B1-4CA2-2737-EB83-161C428510ED}"/>
              </a:ext>
            </a:extLst>
          </p:cNvPr>
          <p:cNvPicPr>
            <a:picLocks noChangeAspect="1"/>
          </p:cNvPicPr>
          <p:nvPr/>
        </p:nvPicPr>
        <p:blipFill>
          <a:blip r:embed="rId5"/>
          <a:stretch>
            <a:fillRect/>
          </a:stretch>
        </p:blipFill>
        <p:spPr>
          <a:xfrm>
            <a:off x="1254798" y="2743851"/>
            <a:ext cx="8649907" cy="295316"/>
          </a:xfrm>
          <a:prstGeom prst="rect">
            <a:avLst/>
          </a:prstGeom>
        </p:spPr>
      </p:pic>
      <p:sp>
        <p:nvSpPr>
          <p:cNvPr id="32" name="Stačiakampis 6">
            <a:extLst>
              <a:ext uri="{FF2B5EF4-FFF2-40B4-BE49-F238E27FC236}">
                <a16:creationId xmlns:a16="http://schemas.microsoft.com/office/drawing/2014/main" id="{AB21ABF8-1972-279D-10A1-A1E15F05382C}"/>
              </a:ext>
            </a:extLst>
          </p:cNvPr>
          <p:cNvSpPr/>
          <p:nvPr/>
        </p:nvSpPr>
        <p:spPr>
          <a:xfrm flipH="1">
            <a:off x="1280871" y="2743851"/>
            <a:ext cx="366954" cy="2852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 name="Straight Arrow Connector 4">
            <a:extLst>
              <a:ext uri="{FF2B5EF4-FFF2-40B4-BE49-F238E27FC236}">
                <a16:creationId xmlns:a16="http://schemas.microsoft.com/office/drawing/2014/main" id="{2A1CF0E7-6A59-6CAD-9C70-7A48502B5CD0}"/>
              </a:ext>
            </a:extLst>
          </p:cNvPr>
          <p:cNvCxnSpPr>
            <a:cxnSpLocks/>
          </p:cNvCxnSpPr>
          <p:nvPr/>
        </p:nvCxnSpPr>
        <p:spPr>
          <a:xfrm flipH="1">
            <a:off x="6952891" y="1326787"/>
            <a:ext cx="828135" cy="3319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37">
            <a:extLst>
              <a:ext uri="{FF2B5EF4-FFF2-40B4-BE49-F238E27FC236}">
                <a16:creationId xmlns:a16="http://schemas.microsoft.com/office/drawing/2014/main" id="{0133D0CC-2F9D-6D5B-D986-1C9A002C3E1B}"/>
              </a:ext>
            </a:extLst>
          </p:cNvPr>
          <p:cNvSpPr txBox="1"/>
          <p:nvPr/>
        </p:nvSpPr>
        <p:spPr>
          <a:xfrm>
            <a:off x="7781026" y="1130885"/>
            <a:ext cx="2915729" cy="523220"/>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Šiame faile pateikiama susipažinimo su pasiūlymais informacija/ataskaita </a:t>
            </a:r>
            <a:endParaRPr lang="en-GB" sz="1400">
              <a:ea typeface="Calibri"/>
              <a:cs typeface="Calibri"/>
            </a:endParaRPr>
          </a:p>
        </p:txBody>
      </p:sp>
      <p:sp>
        <p:nvSpPr>
          <p:cNvPr id="18" name="Ovalas 5">
            <a:extLst>
              <a:ext uri="{FF2B5EF4-FFF2-40B4-BE49-F238E27FC236}">
                <a16:creationId xmlns:a16="http://schemas.microsoft.com/office/drawing/2014/main" id="{9CE9E1BF-4F1C-7208-064F-CFE021677FF9}"/>
              </a:ext>
            </a:extLst>
          </p:cNvPr>
          <p:cNvSpPr/>
          <p:nvPr/>
        </p:nvSpPr>
        <p:spPr>
          <a:xfrm>
            <a:off x="823297" y="327966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9" name="Stačiakampis 6">
            <a:extLst>
              <a:ext uri="{FF2B5EF4-FFF2-40B4-BE49-F238E27FC236}">
                <a16:creationId xmlns:a16="http://schemas.microsoft.com/office/drawing/2014/main" id="{5A5D70F9-AAAC-99E2-6838-4D161403A39A}"/>
              </a:ext>
            </a:extLst>
          </p:cNvPr>
          <p:cNvSpPr/>
          <p:nvPr/>
        </p:nvSpPr>
        <p:spPr>
          <a:xfrm flipH="1">
            <a:off x="4150228" y="3534265"/>
            <a:ext cx="1056771" cy="1623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879596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745218"/>
          </a:xfrm>
          <a:effectLst>
            <a:outerShdw blurRad="50800" dist="38100" dir="8100000" algn="tr" rotWithShape="0">
              <a:prstClr val="black">
                <a:alpha val="40000"/>
              </a:prstClr>
            </a:outerShdw>
          </a:effectLst>
        </p:spPr>
        <p:txBody>
          <a:bodyPr>
            <a:noAutofit/>
          </a:bodyPr>
          <a:lstStyle/>
          <a:p>
            <a:pPr algn="ctr"/>
            <a:r>
              <a:rPr lang="lt-LT" sz="3600" b="1" noProof="0" dirty="0"/>
              <a:t>Prisijungimas prie </a:t>
            </a:r>
            <a:r>
              <a:rPr lang="en-US" sz="3600" b="1" dirty="0"/>
              <a:t>CVP IS </a:t>
            </a:r>
          </a:p>
        </p:txBody>
      </p:sp>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1" name="Stačiakampis 10"/>
          <p:cNvSpPr/>
          <p:nvPr/>
        </p:nvSpPr>
        <p:spPr>
          <a:xfrm>
            <a:off x="1185768" y="1169736"/>
            <a:ext cx="4171206" cy="369332"/>
          </a:xfrm>
          <a:prstGeom prst="rect">
            <a:avLst/>
          </a:prstGeom>
        </p:spPr>
        <p:txBody>
          <a:bodyPr wrap="none">
            <a:spAutoFit/>
          </a:bodyPr>
          <a:lstStyle/>
          <a:p>
            <a:r>
              <a:rPr lang="lt-LT" i="1"/>
              <a:t>Įveskite naudotojo vardą (1), slaptažodį (2)</a:t>
            </a:r>
          </a:p>
        </p:txBody>
      </p:sp>
      <p:sp>
        <p:nvSpPr>
          <p:cNvPr id="3" name="TextBox 2">
            <a:extLst>
              <a:ext uri="{FF2B5EF4-FFF2-40B4-BE49-F238E27FC236}">
                <a16:creationId xmlns:a16="http://schemas.microsoft.com/office/drawing/2014/main" id="{C074C979-A212-5D80-8CF5-FA0F636C182E}"/>
              </a:ext>
            </a:extLst>
          </p:cNvPr>
          <p:cNvSpPr txBox="1"/>
          <p:nvPr/>
        </p:nvSpPr>
        <p:spPr>
          <a:xfrm flipH="1">
            <a:off x="11608067" y="6405069"/>
            <a:ext cx="375385" cy="369332"/>
          </a:xfrm>
          <a:prstGeom prst="rect">
            <a:avLst/>
          </a:prstGeom>
          <a:noFill/>
        </p:spPr>
        <p:txBody>
          <a:bodyPr wrap="square" rtlCol="0">
            <a:spAutoFit/>
          </a:bodyPr>
          <a:lstStyle/>
          <a:p>
            <a:r>
              <a:rPr lang="lt-LT"/>
              <a:t>3</a:t>
            </a:r>
            <a:endParaRPr lang="en-US"/>
          </a:p>
        </p:txBody>
      </p:sp>
      <p:grpSp>
        <p:nvGrpSpPr>
          <p:cNvPr id="12" name="Group 11">
            <a:extLst>
              <a:ext uri="{FF2B5EF4-FFF2-40B4-BE49-F238E27FC236}">
                <a16:creationId xmlns:a16="http://schemas.microsoft.com/office/drawing/2014/main" id="{739237CA-DF75-2B5D-A920-97DE7EF6AA5C}"/>
              </a:ext>
            </a:extLst>
          </p:cNvPr>
          <p:cNvGrpSpPr/>
          <p:nvPr/>
        </p:nvGrpSpPr>
        <p:grpSpPr>
          <a:xfrm>
            <a:off x="3403185" y="1675836"/>
            <a:ext cx="5207418" cy="4854361"/>
            <a:chOff x="2986900" y="1539068"/>
            <a:chExt cx="5207418" cy="4854361"/>
          </a:xfrm>
        </p:grpSpPr>
        <p:grpSp>
          <p:nvGrpSpPr>
            <p:cNvPr id="7" name="Group 6">
              <a:extLst>
                <a:ext uri="{FF2B5EF4-FFF2-40B4-BE49-F238E27FC236}">
                  <a16:creationId xmlns:a16="http://schemas.microsoft.com/office/drawing/2014/main" id="{59FF64FB-CC41-163F-6E4C-653EB063920C}"/>
                </a:ext>
              </a:extLst>
            </p:cNvPr>
            <p:cNvGrpSpPr/>
            <p:nvPr/>
          </p:nvGrpSpPr>
          <p:grpSpPr>
            <a:xfrm>
              <a:off x="3271371" y="1539068"/>
              <a:ext cx="4922947" cy="4854361"/>
              <a:chOff x="4754453" y="1410892"/>
              <a:chExt cx="4922947" cy="4854361"/>
            </a:xfrm>
          </p:grpSpPr>
          <p:pic>
            <p:nvPicPr>
              <p:cNvPr id="5" name="Picture 4">
                <a:extLst>
                  <a:ext uri="{FF2B5EF4-FFF2-40B4-BE49-F238E27FC236}">
                    <a16:creationId xmlns:a16="http://schemas.microsoft.com/office/drawing/2014/main" id="{94F2B95A-ABA0-0F80-75E8-14E563BE1140}"/>
                  </a:ext>
                </a:extLst>
              </p:cNvPr>
              <p:cNvPicPr>
                <a:picLocks noChangeAspect="1"/>
              </p:cNvPicPr>
              <p:nvPr/>
            </p:nvPicPr>
            <p:blipFill>
              <a:blip r:embed="rId3"/>
              <a:stretch>
                <a:fillRect/>
              </a:stretch>
            </p:blipFill>
            <p:spPr>
              <a:xfrm>
                <a:off x="4754453" y="1410892"/>
                <a:ext cx="4922947" cy="4854361"/>
              </a:xfrm>
              <a:prstGeom prst="rect">
                <a:avLst/>
              </a:prstGeom>
            </p:spPr>
          </p:pic>
          <p:sp>
            <p:nvSpPr>
              <p:cNvPr id="6" name="Stačiakampis 6">
                <a:extLst>
                  <a:ext uri="{FF2B5EF4-FFF2-40B4-BE49-F238E27FC236}">
                    <a16:creationId xmlns:a16="http://schemas.microsoft.com/office/drawing/2014/main" id="{CAE4A144-F3BA-0F9E-6452-7886EA9C684E}"/>
                  </a:ext>
                </a:extLst>
              </p:cNvPr>
              <p:cNvSpPr/>
              <p:nvPr/>
            </p:nvSpPr>
            <p:spPr>
              <a:xfrm>
                <a:off x="4909874" y="4676274"/>
                <a:ext cx="4612104" cy="6336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8" name="Ovalas 5"/>
            <p:cNvSpPr/>
            <p:nvPr/>
          </p:nvSpPr>
          <p:spPr>
            <a:xfrm>
              <a:off x="2986901" y="3201534"/>
              <a:ext cx="439891"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1</a:t>
              </a:r>
            </a:p>
          </p:txBody>
        </p:sp>
        <p:sp>
          <p:nvSpPr>
            <p:cNvPr id="9" name="Ovalas 5"/>
            <p:cNvSpPr/>
            <p:nvPr/>
          </p:nvSpPr>
          <p:spPr>
            <a:xfrm>
              <a:off x="2986900" y="4002992"/>
              <a:ext cx="439891"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2</a:t>
              </a:r>
            </a:p>
          </p:txBody>
        </p:sp>
      </p:grpSp>
    </p:spTree>
    <p:extLst>
      <p:ext uri="{BB962C8B-B14F-4D97-AF65-F5344CB8AC3E}">
        <p14:creationId xmlns:p14="http://schemas.microsoft.com/office/powerpoint/2010/main" val="688677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Įvesti vertinimo rezultatus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30</a:t>
            </a: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856673" y="122898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13" name="Picture 12">
            <a:extLst>
              <a:ext uri="{FF2B5EF4-FFF2-40B4-BE49-F238E27FC236}">
                <a16:creationId xmlns:a16="http://schemas.microsoft.com/office/drawing/2014/main" id="{93E8C1A7-3441-23B8-FE84-19A5B668B3AB}"/>
              </a:ext>
            </a:extLst>
          </p:cNvPr>
          <p:cNvPicPr>
            <a:picLocks noChangeAspect="1"/>
          </p:cNvPicPr>
          <p:nvPr/>
        </p:nvPicPr>
        <p:blipFill>
          <a:blip r:embed="rId3"/>
          <a:stretch>
            <a:fillRect/>
          </a:stretch>
        </p:blipFill>
        <p:spPr>
          <a:xfrm>
            <a:off x="1464349" y="1740293"/>
            <a:ext cx="10153650" cy="649019"/>
          </a:xfrm>
          <a:prstGeom prst="rect">
            <a:avLst/>
          </a:prstGeom>
        </p:spPr>
      </p:pic>
      <p:sp>
        <p:nvSpPr>
          <p:cNvPr id="11" name="Stačiakampis 6">
            <a:extLst>
              <a:ext uri="{FF2B5EF4-FFF2-40B4-BE49-F238E27FC236}">
                <a16:creationId xmlns:a16="http://schemas.microsoft.com/office/drawing/2014/main" id="{FD451292-31C0-CFA7-7575-DD5EE3E38E64}"/>
              </a:ext>
            </a:extLst>
          </p:cNvPr>
          <p:cNvSpPr/>
          <p:nvPr/>
        </p:nvSpPr>
        <p:spPr>
          <a:xfrm flipH="1">
            <a:off x="4563582" y="1954661"/>
            <a:ext cx="999018" cy="1708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DE956858-90F8-0462-A17F-14B5CA71CE2E}"/>
              </a:ext>
            </a:extLst>
          </p:cNvPr>
          <p:cNvPicPr>
            <a:picLocks noChangeAspect="1"/>
          </p:cNvPicPr>
          <p:nvPr/>
        </p:nvPicPr>
        <p:blipFill>
          <a:blip r:embed="rId4"/>
          <a:stretch>
            <a:fillRect/>
          </a:stretch>
        </p:blipFill>
        <p:spPr>
          <a:xfrm>
            <a:off x="1447852" y="2496091"/>
            <a:ext cx="10153650" cy="1481302"/>
          </a:xfrm>
          <a:prstGeom prst="rect">
            <a:avLst/>
          </a:prstGeom>
        </p:spPr>
      </p:pic>
      <p:pic>
        <p:nvPicPr>
          <p:cNvPr id="7" name="Picture 6">
            <a:extLst>
              <a:ext uri="{FF2B5EF4-FFF2-40B4-BE49-F238E27FC236}">
                <a16:creationId xmlns:a16="http://schemas.microsoft.com/office/drawing/2014/main" id="{D91E2328-A678-1E65-BB97-E53860575D8E}"/>
              </a:ext>
            </a:extLst>
          </p:cNvPr>
          <p:cNvPicPr>
            <a:picLocks noChangeAspect="1"/>
          </p:cNvPicPr>
          <p:nvPr/>
        </p:nvPicPr>
        <p:blipFill>
          <a:blip r:embed="rId5"/>
          <a:stretch>
            <a:fillRect/>
          </a:stretch>
        </p:blipFill>
        <p:spPr>
          <a:xfrm>
            <a:off x="1464348" y="1230662"/>
            <a:ext cx="8649907" cy="295316"/>
          </a:xfrm>
          <a:prstGeom prst="rect">
            <a:avLst/>
          </a:prstGeom>
        </p:spPr>
      </p:pic>
      <p:sp>
        <p:nvSpPr>
          <p:cNvPr id="32" name="Stačiakampis 6">
            <a:extLst>
              <a:ext uri="{FF2B5EF4-FFF2-40B4-BE49-F238E27FC236}">
                <a16:creationId xmlns:a16="http://schemas.microsoft.com/office/drawing/2014/main" id="{AB21ABF8-1972-279D-10A1-A1E15F05382C}"/>
              </a:ext>
            </a:extLst>
          </p:cNvPr>
          <p:cNvSpPr/>
          <p:nvPr/>
        </p:nvSpPr>
        <p:spPr>
          <a:xfrm flipH="1">
            <a:off x="1464348" y="1248765"/>
            <a:ext cx="376372" cy="2953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a:off x="3852151" y="184695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30" name="Stačiakampis 6">
            <a:extLst>
              <a:ext uri="{FF2B5EF4-FFF2-40B4-BE49-F238E27FC236}">
                <a16:creationId xmlns:a16="http://schemas.microsoft.com/office/drawing/2014/main" id="{E97DF992-BBAE-9542-FAEC-4412C2C6B461}"/>
              </a:ext>
            </a:extLst>
          </p:cNvPr>
          <p:cNvSpPr/>
          <p:nvPr/>
        </p:nvSpPr>
        <p:spPr>
          <a:xfrm flipH="1">
            <a:off x="8254248" y="3512352"/>
            <a:ext cx="1860005" cy="2119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Stačiakampis 6">
            <a:extLst>
              <a:ext uri="{FF2B5EF4-FFF2-40B4-BE49-F238E27FC236}">
                <a16:creationId xmlns:a16="http://schemas.microsoft.com/office/drawing/2014/main" id="{FD398418-C161-05E4-97D7-96FBA0CE61AD}"/>
              </a:ext>
            </a:extLst>
          </p:cNvPr>
          <p:cNvSpPr/>
          <p:nvPr/>
        </p:nvSpPr>
        <p:spPr>
          <a:xfrm flipH="1">
            <a:off x="11372273" y="3509979"/>
            <a:ext cx="189790" cy="142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Stačiakampis 6">
            <a:extLst>
              <a:ext uri="{FF2B5EF4-FFF2-40B4-BE49-F238E27FC236}">
                <a16:creationId xmlns:a16="http://schemas.microsoft.com/office/drawing/2014/main" id="{62E7642C-B13C-C42F-52FA-FC9DCA4D4EA5}"/>
              </a:ext>
            </a:extLst>
          </p:cNvPr>
          <p:cNvSpPr/>
          <p:nvPr/>
        </p:nvSpPr>
        <p:spPr>
          <a:xfrm flipH="1">
            <a:off x="10658473" y="3799070"/>
            <a:ext cx="903590" cy="1783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as 5">
            <a:extLst>
              <a:ext uri="{FF2B5EF4-FFF2-40B4-BE49-F238E27FC236}">
                <a16:creationId xmlns:a16="http://schemas.microsoft.com/office/drawing/2014/main" id="{45982339-5696-5E27-4997-B42ACD1D60DB}"/>
              </a:ext>
            </a:extLst>
          </p:cNvPr>
          <p:cNvSpPr/>
          <p:nvPr/>
        </p:nvSpPr>
        <p:spPr>
          <a:xfrm>
            <a:off x="7765883" y="344023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6" name="Ovalas 5">
            <a:extLst>
              <a:ext uri="{FF2B5EF4-FFF2-40B4-BE49-F238E27FC236}">
                <a16:creationId xmlns:a16="http://schemas.microsoft.com/office/drawing/2014/main" id="{3D3003CE-217E-6471-D195-FD9658191527}"/>
              </a:ext>
            </a:extLst>
          </p:cNvPr>
          <p:cNvSpPr/>
          <p:nvPr/>
        </p:nvSpPr>
        <p:spPr>
          <a:xfrm>
            <a:off x="11584573" y="3383772"/>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4</a:t>
            </a:r>
          </a:p>
        </p:txBody>
      </p:sp>
      <p:sp>
        <p:nvSpPr>
          <p:cNvPr id="17" name="Ovalas 5">
            <a:extLst>
              <a:ext uri="{FF2B5EF4-FFF2-40B4-BE49-F238E27FC236}">
                <a16:creationId xmlns:a16="http://schemas.microsoft.com/office/drawing/2014/main" id="{38C99034-F650-F5F0-9BF1-7EC9A6D43782}"/>
              </a:ext>
            </a:extLst>
          </p:cNvPr>
          <p:cNvSpPr/>
          <p:nvPr/>
        </p:nvSpPr>
        <p:spPr>
          <a:xfrm>
            <a:off x="11617999" y="382805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5</a:t>
            </a:r>
          </a:p>
        </p:txBody>
      </p:sp>
      <p:pic>
        <p:nvPicPr>
          <p:cNvPr id="19" name="Picture 18">
            <a:extLst>
              <a:ext uri="{FF2B5EF4-FFF2-40B4-BE49-F238E27FC236}">
                <a16:creationId xmlns:a16="http://schemas.microsoft.com/office/drawing/2014/main" id="{75EB8B29-69C5-C4EF-FE1D-3ACA688B618E}"/>
              </a:ext>
            </a:extLst>
          </p:cNvPr>
          <p:cNvPicPr>
            <a:picLocks noChangeAspect="1"/>
          </p:cNvPicPr>
          <p:nvPr/>
        </p:nvPicPr>
        <p:blipFill>
          <a:blip r:embed="rId6"/>
          <a:stretch>
            <a:fillRect/>
          </a:stretch>
        </p:blipFill>
        <p:spPr>
          <a:xfrm>
            <a:off x="1494858" y="4101817"/>
            <a:ext cx="3568234" cy="1236765"/>
          </a:xfrm>
          <a:prstGeom prst="rect">
            <a:avLst/>
          </a:prstGeom>
        </p:spPr>
      </p:pic>
      <p:sp>
        <p:nvSpPr>
          <p:cNvPr id="20" name="Stačiakampis 6">
            <a:extLst>
              <a:ext uri="{FF2B5EF4-FFF2-40B4-BE49-F238E27FC236}">
                <a16:creationId xmlns:a16="http://schemas.microsoft.com/office/drawing/2014/main" id="{49A835F1-6395-AD43-C54F-452BA8158BD4}"/>
              </a:ext>
            </a:extLst>
          </p:cNvPr>
          <p:cNvSpPr/>
          <p:nvPr/>
        </p:nvSpPr>
        <p:spPr>
          <a:xfrm flipH="1">
            <a:off x="3742266" y="4909784"/>
            <a:ext cx="696383" cy="4287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121428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Pasiūlymų eilė prieš atidėjimo laikotarpį</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31</a:t>
            </a: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856673" y="122898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7" name="Picture 6">
            <a:extLst>
              <a:ext uri="{FF2B5EF4-FFF2-40B4-BE49-F238E27FC236}">
                <a16:creationId xmlns:a16="http://schemas.microsoft.com/office/drawing/2014/main" id="{D91E2328-A678-1E65-BB97-E53860575D8E}"/>
              </a:ext>
            </a:extLst>
          </p:cNvPr>
          <p:cNvPicPr>
            <a:picLocks noChangeAspect="1"/>
          </p:cNvPicPr>
          <p:nvPr/>
        </p:nvPicPr>
        <p:blipFill>
          <a:blip r:embed="rId3"/>
          <a:stretch>
            <a:fillRect/>
          </a:stretch>
        </p:blipFill>
        <p:spPr>
          <a:xfrm>
            <a:off x="1464348" y="1230662"/>
            <a:ext cx="8649907" cy="295316"/>
          </a:xfrm>
          <a:prstGeom prst="rect">
            <a:avLst/>
          </a:prstGeom>
        </p:spPr>
      </p:pic>
      <p:sp>
        <p:nvSpPr>
          <p:cNvPr id="32" name="Stačiakampis 6">
            <a:extLst>
              <a:ext uri="{FF2B5EF4-FFF2-40B4-BE49-F238E27FC236}">
                <a16:creationId xmlns:a16="http://schemas.microsoft.com/office/drawing/2014/main" id="{AB21ABF8-1972-279D-10A1-A1E15F05382C}"/>
              </a:ext>
            </a:extLst>
          </p:cNvPr>
          <p:cNvSpPr/>
          <p:nvPr/>
        </p:nvSpPr>
        <p:spPr>
          <a:xfrm flipH="1">
            <a:off x="1464348" y="1248765"/>
            <a:ext cx="376372" cy="2953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Stačiakampis 6">
            <a:extLst>
              <a:ext uri="{FF2B5EF4-FFF2-40B4-BE49-F238E27FC236}">
                <a16:creationId xmlns:a16="http://schemas.microsoft.com/office/drawing/2014/main" id="{E97DF992-BBAE-9542-FAEC-4412C2C6B461}"/>
              </a:ext>
            </a:extLst>
          </p:cNvPr>
          <p:cNvSpPr/>
          <p:nvPr/>
        </p:nvSpPr>
        <p:spPr>
          <a:xfrm flipH="1">
            <a:off x="8254248" y="3512352"/>
            <a:ext cx="1860005" cy="2119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as 5">
            <a:extLst>
              <a:ext uri="{FF2B5EF4-FFF2-40B4-BE49-F238E27FC236}">
                <a16:creationId xmlns:a16="http://schemas.microsoft.com/office/drawing/2014/main" id="{45982339-5696-5E27-4997-B42ACD1D60DB}"/>
              </a:ext>
            </a:extLst>
          </p:cNvPr>
          <p:cNvSpPr/>
          <p:nvPr/>
        </p:nvSpPr>
        <p:spPr>
          <a:xfrm>
            <a:off x="7765883" y="344023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pic>
        <p:nvPicPr>
          <p:cNvPr id="4" name="Picture 3">
            <a:extLst>
              <a:ext uri="{FF2B5EF4-FFF2-40B4-BE49-F238E27FC236}">
                <a16:creationId xmlns:a16="http://schemas.microsoft.com/office/drawing/2014/main" id="{6B483D33-904F-9B9E-CC5E-3D0308A56C0F}"/>
              </a:ext>
            </a:extLst>
          </p:cNvPr>
          <p:cNvPicPr>
            <a:picLocks noChangeAspect="1"/>
          </p:cNvPicPr>
          <p:nvPr/>
        </p:nvPicPr>
        <p:blipFill>
          <a:blip r:embed="rId4"/>
          <a:stretch>
            <a:fillRect/>
          </a:stretch>
        </p:blipFill>
        <p:spPr>
          <a:xfrm>
            <a:off x="1379626" y="1619233"/>
            <a:ext cx="9878924" cy="1349013"/>
          </a:xfrm>
          <a:prstGeom prst="rect">
            <a:avLst/>
          </a:prstGeom>
        </p:spPr>
      </p:pic>
      <p:sp>
        <p:nvSpPr>
          <p:cNvPr id="11" name="Stačiakampis 6">
            <a:extLst>
              <a:ext uri="{FF2B5EF4-FFF2-40B4-BE49-F238E27FC236}">
                <a16:creationId xmlns:a16="http://schemas.microsoft.com/office/drawing/2014/main" id="{FD451292-31C0-CFA7-7575-DD5EE3E38E64}"/>
              </a:ext>
            </a:extLst>
          </p:cNvPr>
          <p:cNvSpPr/>
          <p:nvPr/>
        </p:nvSpPr>
        <p:spPr>
          <a:xfrm flipH="1">
            <a:off x="4438649" y="2486024"/>
            <a:ext cx="1152524" cy="1524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a:off x="3848178" y="240609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9" name="Picture 8">
            <a:extLst>
              <a:ext uri="{FF2B5EF4-FFF2-40B4-BE49-F238E27FC236}">
                <a16:creationId xmlns:a16="http://schemas.microsoft.com/office/drawing/2014/main" id="{D15CB44C-7242-D96E-E420-DC991195780C}"/>
              </a:ext>
            </a:extLst>
          </p:cNvPr>
          <p:cNvPicPr>
            <a:picLocks noChangeAspect="1"/>
          </p:cNvPicPr>
          <p:nvPr/>
        </p:nvPicPr>
        <p:blipFill>
          <a:blip r:embed="rId5"/>
          <a:stretch>
            <a:fillRect/>
          </a:stretch>
        </p:blipFill>
        <p:spPr>
          <a:xfrm>
            <a:off x="1379626" y="3062278"/>
            <a:ext cx="9878924" cy="1376296"/>
          </a:xfrm>
          <a:prstGeom prst="rect">
            <a:avLst/>
          </a:prstGeom>
        </p:spPr>
      </p:pic>
      <p:sp>
        <p:nvSpPr>
          <p:cNvPr id="16" name="Ovalas 5">
            <a:extLst>
              <a:ext uri="{FF2B5EF4-FFF2-40B4-BE49-F238E27FC236}">
                <a16:creationId xmlns:a16="http://schemas.microsoft.com/office/drawing/2014/main" id="{3D3003CE-217E-6471-D195-FD9658191527}"/>
              </a:ext>
            </a:extLst>
          </p:cNvPr>
          <p:cNvSpPr/>
          <p:nvPr/>
        </p:nvSpPr>
        <p:spPr>
          <a:xfrm>
            <a:off x="10312178" y="402836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5" name="Stačiakampis 6">
            <a:extLst>
              <a:ext uri="{FF2B5EF4-FFF2-40B4-BE49-F238E27FC236}">
                <a16:creationId xmlns:a16="http://schemas.microsoft.com/office/drawing/2014/main" id="{62E7642C-B13C-C42F-52FA-FC9DCA4D4EA5}"/>
              </a:ext>
            </a:extLst>
          </p:cNvPr>
          <p:cNvSpPr/>
          <p:nvPr/>
        </p:nvSpPr>
        <p:spPr>
          <a:xfrm flipH="1">
            <a:off x="10752667" y="4174738"/>
            <a:ext cx="439206" cy="1522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1" name="Picture 20">
            <a:extLst>
              <a:ext uri="{FF2B5EF4-FFF2-40B4-BE49-F238E27FC236}">
                <a16:creationId xmlns:a16="http://schemas.microsoft.com/office/drawing/2014/main" id="{7B6A0C73-6EE1-37B9-FFAB-7C5D66911D42}"/>
              </a:ext>
            </a:extLst>
          </p:cNvPr>
          <p:cNvPicPr>
            <a:picLocks noChangeAspect="1"/>
          </p:cNvPicPr>
          <p:nvPr/>
        </p:nvPicPr>
        <p:blipFill>
          <a:blip r:embed="rId6"/>
          <a:stretch>
            <a:fillRect/>
          </a:stretch>
        </p:blipFill>
        <p:spPr>
          <a:xfrm>
            <a:off x="1379626" y="4596652"/>
            <a:ext cx="2656738" cy="1030686"/>
          </a:xfrm>
          <a:prstGeom prst="rect">
            <a:avLst/>
          </a:prstGeom>
        </p:spPr>
      </p:pic>
      <p:sp>
        <p:nvSpPr>
          <p:cNvPr id="17" name="Ovalas 5">
            <a:extLst>
              <a:ext uri="{FF2B5EF4-FFF2-40B4-BE49-F238E27FC236}">
                <a16:creationId xmlns:a16="http://schemas.microsoft.com/office/drawing/2014/main" id="{38C99034-F650-F5F0-9BF1-7EC9A6D43782}"/>
              </a:ext>
            </a:extLst>
          </p:cNvPr>
          <p:cNvSpPr/>
          <p:nvPr/>
        </p:nvSpPr>
        <p:spPr>
          <a:xfrm>
            <a:off x="2519809" y="532867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22" name="Stačiakampis 6">
            <a:extLst>
              <a:ext uri="{FF2B5EF4-FFF2-40B4-BE49-F238E27FC236}">
                <a16:creationId xmlns:a16="http://schemas.microsoft.com/office/drawing/2014/main" id="{8ADEC61B-ED4D-85B6-F687-05E088AE3BA7}"/>
              </a:ext>
            </a:extLst>
          </p:cNvPr>
          <p:cNvSpPr/>
          <p:nvPr/>
        </p:nvSpPr>
        <p:spPr>
          <a:xfrm flipH="1">
            <a:off x="3046074" y="5238767"/>
            <a:ext cx="517703" cy="3682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267371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Paskelbti vertinimo rezultatus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32</a:t>
            </a: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432099" y="122731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7" name="Picture 6">
            <a:extLst>
              <a:ext uri="{FF2B5EF4-FFF2-40B4-BE49-F238E27FC236}">
                <a16:creationId xmlns:a16="http://schemas.microsoft.com/office/drawing/2014/main" id="{D91E2328-A678-1E65-BB97-E53860575D8E}"/>
              </a:ext>
            </a:extLst>
          </p:cNvPr>
          <p:cNvPicPr>
            <a:picLocks noChangeAspect="1"/>
          </p:cNvPicPr>
          <p:nvPr/>
        </p:nvPicPr>
        <p:blipFill>
          <a:blip r:embed="rId3"/>
          <a:stretch>
            <a:fillRect/>
          </a:stretch>
        </p:blipFill>
        <p:spPr>
          <a:xfrm>
            <a:off x="972541" y="1244331"/>
            <a:ext cx="8649907" cy="295316"/>
          </a:xfrm>
          <a:prstGeom prst="rect">
            <a:avLst/>
          </a:prstGeom>
        </p:spPr>
      </p:pic>
      <p:sp>
        <p:nvSpPr>
          <p:cNvPr id="32" name="Stačiakampis 6">
            <a:extLst>
              <a:ext uri="{FF2B5EF4-FFF2-40B4-BE49-F238E27FC236}">
                <a16:creationId xmlns:a16="http://schemas.microsoft.com/office/drawing/2014/main" id="{AB21ABF8-1972-279D-10A1-A1E15F05382C}"/>
              </a:ext>
            </a:extLst>
          </p:cNvPr>
          <p:cNvSpPr/>
          <p:nvPr/>
        </p:nvSpPr>
        <p:spPr>
          <a:xfrm flipH="1">
            <a:off x="972541" y="1255413"/>
            <a:ext cx="376372" cy="2953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as 5">
            <a:extLst>
              <a:ext uri="{FF2B5EF4-FFF2-40B4-BE49-F238E27FC236}">
                <a16:creationId xmlns:a16="http://schemas.microsoft.com/office/drawing/2014/main" id="{45982339-5696-5E27-4997-B42ACD1D60DB}"/>
              </a:ext>
            </a:extLst>
          </p:cNvPr>
          <p:cNvSpPr/>
          <p:nvPr/>
        </p:nvSpPr>
        <p:spPr>
          <a:xfrm>
            <a:off x="432099" y="3108910"/>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6" name="Ovalas 5">
            <a:extLst>
              <a:ext uri="{FF2B5EF4-FFF2-40B4-BE49-F238E27FC236}">
                <a16:creationId xmlns:a16="http://schemas.microsoft.com/office/drawing/2014/main" id="{3D3003CE-217E-6471-D195-FD9658191527}"/>
              </a:ext>
            </a:extLst>
          </p:cNvPr>
          <p:cNvSpPr/>
          <p:nvPr/>
        </p:nvSpPr>
        <p:spPr>
          <a:xfrm>
            <a:off x="10312178" y="402836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pic>
        <p:nvPicPr>
          <p:cNvPr id="5" name="Picture 4">
            <a:extLst>
              <a:ext uri="{FF2B5EF4-FFF2-40B4-BE49-F238E27FC236}">
                <a16:creationId xmlns:a16="http://schemas.microsoft.com/office/drawing/2014/main" id="{A183E818-02ED-DABD-B4B6-E5B08B4A9CAE}"/>
              </a:ext>
            </a:extLst>
          </p:cNvPr>
          <p:cNvPicPr>
            <a:picLocks noChangeAspect="1"/>
          </p:cNvPicPr>
          <p:nvPr/>
        </p:nvPicPr>
        <p:blipFill>
          <a:blip r:embed="rId4"/>
          <a:stretch>
            <a:fillRect/>
          </a:stretch>
        </p:blipFill>
        <p:spPr>
          <a:xfrm>
            <a:off x="972541" y="1637457"/>
            <a:ext cx="9955551" cy="1366859"/>
          </a:xfrm>
          <a:prstGeom prst="rect">
            <a:avLst/>
          </a:prstGeom>
        </p:spPr>
      </p:pic>
      <p:sp>
        <p:nvSpPr>
          <p:cNvPr id="11" name="Stačiakampis 6">
            <a:extLst>
              <a:ext uri="{FF2B5EF4-FFF2-40B4-BE49-F238E27FC236}">
                <a16:creationId xmlns:a16="http://schemas.microsoft.com/office/drawing/2014/main" id="{FD451292-31C0-CFA7-7575-DD5EE3E38E64}"/>
              </a:ext>
            </a:extLst>
          </p:cNvPr>
          <p:cNvSpPr/>
          <p:nvPr/>
        </p:nvSpPr>
        <p:spPr>
          <a:xfrm flipH="1">
            <a:off x="4003580" y="2522297"/>
            <a:ext cx="1152524" cy="1524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a:off x="3563777" y="243239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18" name="Picture 17">
            <a:extLst>
              <a:ext uri="{FF2B5EF4-FFF2-40B4-BE49-F238E27FC236}">
                <a16:creationId xmlns:a16="http://schemas.microsoft.com/office/drawing/2014/main" id="{8472CFFB-1AC4-4D9F-0C04-57867875FA0C}"/>
              </a:ext>
            </a:extLst>
          </p:cNvPr>
          <p:cNvPicPr>
            <a:picLocks noChangeAspect="1"/>
          </p:cNvPicPr>
          <p:nvPr/>
        </p:nvPicPr>
        <p:blipFill>
          <a:blip r:embed="rId5"/>
          <a:stretch>
            <a:fillRect/>
          </a:stretch>
        </p:blipFill>
        <p:spPr>
          <a:xfrm>
            <a:off x="972540" y="3052695"/>
            <a:ext cx="9955552" cy="2420193"/>
          </a:xfrm>
          <a:prstGeom prst="rect">
            <a:avLst/>
          </a:prstGeom>
        </p:spPr>
      </p:pic>
      <p:pic>
        <p:nvPicPr>
          <p:cNvPr id="20" name="Picture 19">
            <a:extLst>
              <a:ext uri="{FF2B5EF4-FFF2-40B4-BE49-F238E27FC236}">
                <a16:creationId xmlns:a16="http://schemas.microsoft.com/office/drawing/2014/main" id="{BE5A45B7-BAAE-3C0E-03DC-D29E36A42029}"/>
              </a:ext>
            </a:extLst>
          </p:cNvPr>
          <p:cNvPicPr>
            <a:picLocks noChangeAspect="1"/>
          </p:cNvPicPr>
          <p:nvPr/>
        </p:nvPicPr>
        <p:blipFill>
          <a:blip r:embed="rId6"/>
          <a:stretch>
            <a:fillRect/>
          </a:stretch>
        </p:blipFill>
        <p:spPr>
          <a:xfrm>
            <a:off x="7321032" y="5552146"/>
            <a:ext cx="2527817" cy="1029182"/>
          </a:xfrm>
          <a:prstGeom prst="rect">
            <a:avLst/>
          </a:prstGeom>
        </p:spPr>
      </p:pic>
      <p:sp>
        <p:nvSpPr>
          <p:cNvPr id="15" name="Stačiakampis 6">
            <a:extLst>
              <a:ext uri="{FF2B5EF4-FFF2-40B4-BE49-F238E27FC236}">
                <a16:creationId xmlns:a16="http://schemas.microsoft.com/office/drawing/2014/main" id="{62E7642C-B13C-C42F-52FA-FC9DCA4D4EA5}"/>
              </a:ext>
            </a:extLst>
          </p:cNvPr>
          <p:cNvSpPr/>
          <p:nvPr/>
        </p:nvSpPr>
        <p:spPr>
          <a:xfrm flipH="1" flipV="1">
            <a:off x="9519200" y="5118239"/>
            <a:ext cx="289968" cy="1745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Ovalas 5">
            <a:extLst>
              <a:ext uri="{FF2B5EF4-FFF2-40B4-BE49-F238E27FC236}">
                <a16:creationId xmlns:a16="http://schemas.microsoft.com/office/drawing/2014/main" id="{38C99034-F650-F5F0-9BF1-7EC9A6D43782}"/>
              </a:ext>
            </a:extLst>
          </p:cNvPr>
          <p:cNvSpPr/>
          <p:nvPr/>
        </p:nvSpPr>
        <p:spPr>
          <a:xfrm>
            <a:off x="9018440" y="5101920"/>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23" name="Ovalas 5">
            <a:extLst>
              <a:ext uri="{FF2B5EF4-FFF2-40B4-BE49-F238E27FC236}">
                <a16:creationId xmlns:a16="http://schemas.microsoft.com/office/drawing/2014/main" id="{5157118B-B3B8-C7F0-03D5-AFE2C40BA974}"/>
              </a:ext>
            </a:extLst>
          </p:cNvPr>
          <p:cNvSpPr/>
          <p:nvPr/>
        </p:nvSpPr>
        <p:spPr>
          <a:xfrm>
            <a:off x="8396754" y="623457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sp>
        <p:nvSpPr>
          <p:cNvPr id="24" name="Stačiakampis 6">
            <a:extLst>
              <a:ext uri="{FF2B5EF4-FFF2-40B4-BE49-F238E27FC236}">
                <a16:creationId xmlns:a16="http://schemas.microsoft.com/office/drawing/2014/main" id="{A56EB30B-A116-FC5E-A69D-E1F87505B876}"/>
              </a:ext>
            </a:extLst>
          </p:cNvPr>
          <p:cNvSpPr/>
          <p:nvPr/>
        </p:nvSpPr>
        <p:spPr>
          <a:xfrm flipH="1" flipV="1">
            <a:off x="8886825" y="6265983"/>
            <a:ext cx="456936" cy="2986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931360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Netaikyti atidėjimo termino</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33</a:t>
            </a:r>
            <a:endParaRPr lang="en-US"/>
          </a:p>
        </p:txBody>
      </p:sp>
      <p:sp>
        <p:nvSpPr>
          <p:cNvPr id="11" name="Stačiakampis 6">
            <a:extLst>
              <a:ext uri="{FF2B5EF4-FFF2-40B4-BE49-F238E27FC236}">
                <a16:creationId xmlns:a16="http://schemas.microsoft.com/office/drawing/2014/main" id="{FD451292-31C0-CFA7-7575-DD5EE3E38E64}"/>
              </a:ext>
            </a:extLst>
          </p:cNvPr>
          <p:cNvSpPr/>
          <p:nvPr/>
        </p:nvSpPr>
        <p:spPr>
          <a:xfrm flipH="1">
            <a:off x="4060729" y="2505529"/>
            <a:ext cx="1263745" cy="2255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a:off x="3563777" y="243239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5" name="Picture 4">
            <a:extLst>
              <a:ext uri="{FF2B5EF4-FFF2-40B4-BE49-F238E27FC236}">
                <a16:creationId xmlns:a16="http://schemas.microsoft.com/office/drawing/2014/main" id="{FF167757-00C5-6B6D-8D14-6042C3A10381}"/>
              </a:ext>
            </a:extLst>
          </p:cNvPr>
          <p:cNvPicPr>
            <a:picLocks noChangeAspect="1"/>
          </p:cNvPicPr>
          <p:nvPr/>
        </p:nvPicPr>
        <p:blipFill>
          <a:blip r:embed="rId3"/>
          <a:stretch>
            <a:fillRect/>
          </a:stretch>
        </p:blipFill>
        <p:spPr>
          <a:xfrm>
            <a:off x="951882" y="1152549"/>
            <a:ext cx="9736667" cy="2516217"/>
          </a:xfrm>
          <a:prstGeom prst="rect">
            <a:avLst/>
          </a:prstGeom>
        </p:spPr>
      </p:pic>
      <p:sp>
        <p:nvSpPr>
          <p:cNvPr id="30" name="Stačiakampis 6">
            <a:extLst>
              <a:ext uri="{FF2B5EF4-FFF2-40B4-BE49-F238E27FC236}">
                <a16:creationId xmlns:a16="http://schemas.microsoft.com/office/drawing/2014/main" id="{E97DF992-BBAE-9542-FAEC-4412C2C6B461}"/>
              </a:ext>
            </a:extLst>
          </p:cNvPr>
          <p:cNvSpPr/>
          <p:nvPr/>
        </p:nvSpPr>
        <p:spPr>
          <a:xfrm flipH="1">
            <a:off x="6913120" y="2071646"/>
            <a:ext cx="1483633" cy="2243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6489144" y="182617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grpSp>
        <p:nvGrpSpPr>
          <p:cNvPr id="7" name="Group 6">
            <a:extLst>
              <a:ext uri="{FF2B5EF4-FFF2-40B4-BE49-F238E27FC236}">
                <a16:creationId xmlns:a16="http://schemas.microsoft.com/office/drawing/2014/main" id="{EE280337-DA61-BA48-74B9-348F75C90594}"/>
              </a:ext>
            </a:extLst>
          </p:cNvPr>
          <p:cNvGrpSpPr/>
          <p:nvPr/>
        </p:nvGrpSpPr>
        <p:grpSpPr>
          <a:xfrm>
            <a:off x="7757618" y="2395725"/>
            <a:ext cx="3543921" cy="1619444"/>
            <a:chOff x="7146168" y="2891993"/>
            <a:chExt cx="3543921" cy="1619444"/>
          </a:xfrm>
        </p:grpSpPr>
        <p:pic>
          <p:nvPicPr>
            <p:cNvPr id="13" name="Picture 12">
              <a:extLst>
                <a:ext uri="{FF2B5EF4-FFF2-40B4-BE49-F238E27FC236}">
                  <a16:creationId xmlns:a16="http://schemas.microsoft.com/office/drawing/2014/main" id="{9C5C16DB-63FE-DBA2-7598-F727E41735C9}"/>
                </a:ext>
              </a:extLst>
            </p:cNvPr>
            <p:cNvPicPr>
              <a:picLocks noChangeAspect="1"/>
            </p:cNvPicPr>
            <p:nvPr/>
          </p:nvPicPr>
          <p:blipFill>
            <a:blip r:embed="rId4"/>
            <a:stretch>
              <a:fillRect/>
            </a:stretch>
          </p:blipFill>
          <p:spPr>
            <a:xfrm>
              <a:off x="7146168" y="2891993"/>
              <a:ext cx="3543921" cy="1619444"/>
            </a:xfrm>
            <a:prstGeom prst="rect">
              <a:avLst/>
            </a:prstGeom>
          </p:spPr>
        </p:pic>
        <p:sp>
          <p:nvSpPr>
            <p:cNvPr id="17" name="Ovalas 5">
              <a:extLst>
                <a:ext uri="{FF2B5EF4-FFF2-40B4-BE49-F238E27FC236}">
                  <a16:creationId xmlns:a16="http://schemas.microsoft.com/office/drawing/2014/main" id="{38C99034-F650-F5F0-9BF1-7EC9A6D43782}"/>
                </a:ext>
              </a:extLst>
            </p:cNvPr>
            <p:cNvSpPr/>
            <p:nvPr/>
          </p:nvSpPr>
          <p:spPr>
            <a:xfrm>
              <a:off x="8864548" y="407818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2</a:t>
              </a:r>
            </a:p>
          </p:txBody>
        </p:sp>
        <p:sp>
          <p:nvSpPr>
            <p:cNvPr id="25" name="Stačiakampis 6">
              <a:extLst>
                <a:ext uri="{FF2B5EF4-FFF2-40B4-BE49-F238E27FC236}">
                  <a16:creationId xmlns:a16="http://schemas.microsoft.com/office/drawing/2014/main" id="{D8CA2403-12B7-02B2-6024-6EC190571733}"/>
                </a:ext>
              </a:extLst>
            </p:cNvPr>
            <p:cNvSpPr/>
            <p:nvPr/>
          </p:nvSpPr>
          <p:spPr>
            <a:xfrm flipH="1" flipV="1">
              <a:off x="9381042" y="4078188"/>
              <a:ext cx="596106" cy="2986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 name="Group 5">
            <a:extLst>
              <a:ext uri="{FF2B5EF4-FFF2-40B4-BE49-F238E27FC236}">
                <a16:creationId xmlns:a16="http://schemas.microsoft.com/office/drawing/2014/main" id="{E6867224-E6BF-261F-BD27-194973E5B6A7}"/>
              </a:ext>
            </a:extLst>
          </p:cNvPr>
          <p:cNvGrpSpPr/>
          <p:nvPr/>
        </p:nvGrpSpPr>
        <p:grpSpPr>
          <a:xfrm>
            <a:off x="951882" y="4003344"/>
            <a:ext cx="10033117" cy="2222895"/>
            <a:chOff x="894975" y="4889338"/>
            <a:chExt cx="10033117" cy="2222895"/>
          </a:xfrm>
        </p:grpSpPr>
        <p:pic>
          <p:nvPicPr>
            <p:cNvPr id="4" name="Paveikslėlis 37">
              <a:extLst>
                <a:ext uri="{FF2B5EF4-FFF2-40B4-BE49-F238E27FC236}">
                  <a16:creationId xmlns:a16="http://schemas.microsoft.com/office/drawing/2014/main" id="{D97A5050-DE43-6296-CBEA-B139C2368256}"/>
                </a:ext>
              </a:extLst>
            </p:cNvPr>
            <p:cNvPicPr>
              <a:picLocks noChangeAspect="1"/>
            </p:cNvPicPr>
            <p:nvPr/>
          </p:nvPicPr>
          <p:blipFill>
            <a:blip r:embed="rId5"/>
            <a:stretch>
              <a:fillRect/>
            </a:stretch>
          </p:blipFill>
          <p:spPr>
            <a:xfrm>
              <a:off x="894975" y="4889338"/>
              <a:ext cx="10033117" cy="2222895"/>
            </a:xfrm>
            <a:prstGeom prst="rect">
              <a:avLst/>
            </a:prstGeom>
          </p:spPr>
        </p:pic>
        <p:sp>
          <p:nvSpPr>
            <p:cNvPr id="2" name="Stačiakampis 6">
              <a:extLst>
                <a:ext uri="{FF2B5EF4-FFF2-40B4-BE49-F238E27FC236}">
                  <a16:creationId xmlns:a16="http://schemas.microsoft.com/office/drawing/2014/main" id="{D85B8998-44C8-E94F-9B07-C268F9983017}"/>
                </a:ext>
              </a:extLst>
            </p:cNvPr>
            <p:cNvSpPr/>
            <p:nvPr/>
          </p:nvSpPr>
          <p:spPr>
            <a:xfrm flipH="1">
              <a:off x="2400317" y="6656788"/>
              <a:ext cx="1660412" cy="1831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2" name="TextBox 11">
            <a:extLst>
              <a:ext uri="{FF2B5EF4-FFF2-40B4-BE49-F238E27FC236}">
                <a16:creationId xmlns:a16="http://schemas.microsoft.com/office/drawing/2014/main" id="{16254ED1-FC4B-BDCC-5E17-528919B8DCF0}"/>
              </a:ext>
            </a:extLst>
          </p:cNvPr>
          <p:cNvSpPr txBox="1"/>
          <p:nvPr/>
        </p:nvSpPr>
        <p:spPr>
          <a:xfrm>
            <a:off x="1012464" y="6219937"/>
            <a:ext cx="8099451" cy="307777"/>
          </a:xfrm>
          <a:prstGeom prst="rect">
            <a:avLst/>
          </a:prstGeom>
          <a:solidFill>
            <a:schemeClr val="accent4">
              <a:lumMod val="20000"/>
              <a:lumOff val="80000"/>
            </a:schemeClr>
          </a:solidFill>
        </p:spPr>
        <p:txBody>
          <a:bodyPr wrap="square" rtlCol="0">
            <a:spAutoFit/>
          </a:bodyPr>
          <a:lstStyle>
            <a:defPPr>
              <a:defRPr lang="en-US"/>
            </a:defPPr>
            <a:lvl1pPr>
              <a:defRPr sz="1400"/>
            </a:lvl1pPr>
          </a:lstStyle>
          <a:p>
            <a:r>
              <a:rPr lang="lt-LT" dirty="0"/>
              <a:t>Pasirenkama užduotis „Pasiūlymų eilė po atidėjimo termino pabaigos“.</a:t>
            </a:r>
            <a:endParaRPr lang="en-US" dirty="0"/>
          </a:p>
        </p:txBody>
      </p:sp>
      <p:sp>
        <p:nvSpPr>
          <p:cNvPr id="9" name="Ovalas 5">
            <a:extLst>
              <a:ext uri="{FF2B5EF4-FFF2-40B4-BE49-F238E27FC236}">
                <a16:creationId xmlns:a16="http://schemas.microsoft.com/office/drawing/2014/main" id="{E5FF5B6A-B24F-8AB4-34C1-C207AE5E2A4A}"/>
              </a:ext>
            </a:extLst>
          </p:cNvPr>
          <p:cNvSpPr/>
          <p:nvPr/>
        </p:nvSpPr>
        <p:spPr>
          <a:xfrm>
            <a:off x="3179083" y="538715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3</a:t>
            </a:r>
          </a:p>
        </p:txBody>
      </p:sp>
    </p:spTree>
    <p:extLst>
      <p:ext uri="{BB962C8B-B14F-4D97-AF65-F5344CB8AC3E}">
        <p14:creationId xmlns:p14="http://schemas.microsoft.com/office/powerpoint/2010/main" val="4244141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82768" y="539118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Sudaryti sutartį</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34</a:t>
            </a:r>
            <a:endParaRPr lang="en-US"/>
          </a:p>
        </p:txBody>
      </p:sp>
      <p:sp>
        <p:nvSpPr>
          <p:cNvPr id="30" name="Stačiakampis 6">
            <a:extLst>
              <a:ext uri="{FF2B5EF4-FFF2-40B4-BE49-F238E27FC236}">
                <a16:creationId xmlns:a16="http://schemas.microsoft.com/office/drawing/2014/main" id="{E97DF992-BBAE-9542-FAEC-4412C2C6B461}"/>
              </a:ext>
            </a:extLst>
          </p:cNvPr>
          <p:cNvSpPr/>
          <p:nvPr/>
        </p:nvSpPr>
        <p:spPr>
          <a:xfrm flipH="1">
            <a:off x="7217920" y="5488306"/>
            <a:ext cx="1483633" cy="2243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952300" y="100364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4" name="Picture 3">
            <a:extLst>
              <a:ext uri="{FF2B5EF4-FFF2-40B4-BE49-F238E27FC236}">
                <a16:creationId xmlns:a16="http://schemas.microsoft.com/office/drawing/2014/main" id="{DF3EF503-003A-D90B-9F42-DE17CE0968CD}"/>
              </a:ext>
            </a:extLst>
          </p:cNvPr>
          <p:cNvPicPr>
            <a:picLocks noChangeAspect="1"/>
          </p:cNvPicPr>
          <p:nvPr/>
        </p:nvPicPr>
        <p:blipFill>
          <a:blip r:embed="rId3"/>
          <a:stretch>
            <a:fillRect/>
          </a:stretch>
        </p:blipFill>
        <p:spPr>
          <a:xfrm>
            <a:off x="1328672" y="1507305"/>
            <a:ext cx="8692038" cy="1927406"/>
          </a:xfrm>
          <a:prstGeom prst="rect">
            <a:avLst/>
          </a:prstGeom>
        </p:spPr>
      </p:pic>
      <p:pic>
        <p:nvPicPr>
          <p:cNvPr id="6" name="Picture 5">
            <a:extLst>
              <a:ext uri="{FF2B5EF4-FFF2-40B4-BE49-F238E27FC236}">
                <a16:creationId xmlns:a16="http://schemas.microsoft.com/office/drawing/2014/main" id="{C400B150-61E4-3B5A-83C8-EE4036573AA5}"/>
              </a:ext>
            </a:extLst>
          </p:cNvPr>
          <p:cNvPicPr>
            <a:picLocks noChangeAspect="1"/>
          </p:cNvPicPr>
          <p:nvPr/>
        </p:nvPicPr>
        <p:blipFill>
          <a:blip r:embed="rId4"/>
          <a:stretch>
            <a:fillRect/>
          </a:stretch>
        </p:blipFill>
        <p:spPr>
          <a:xfrm>
            <a:off x="1375833" y="1118295"/>
            <a:ext cx="8644877" cy="298730"/>
          </a:xfrm>
          <a:prstGeom prst="rect">
            <a:avLst/>
          </a:prstGeom>
        </p:spPr>
      </p:pic>
      <p:sp>
        <p:nvSpPr>
          <p:cNvPr id="25" name="Stačiakampis 6">
            <a:extLst>
              <a:ext uri="{FF2B5EF4-FFF2-40B4-BE49-F238E27FC236}">
                <a16:creationId xmlns:a16="http://schemas.microsoft.com/office/drawing/2014/main" id="{D8CA2403-12B7-02B2-6024-6EC190571733}"/>
              </a:ext>
            </a:extLst>
          </p:cNvPr>
          <p:cNvSpPr/>
          <p:nvPr/>
        </p:nvSpPr>
        <p:spPr>
          <a:xfrm flipH="1" flipV="1">
            <a:off x="1373519" y="1125018"/>
            <a:ext cx="381000" cy="318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Stačiakampis 6">
            <a:extLst>
              <a:ext uri="{FF2B5EF4-FFF2-40B4-BE49-F238E27FC236}">
                <a16:creationId xmlns:a16="http://schemas.microsoft.com/office/drawing/2014/main" id="{FD451292-31C0-CFA7-7575-DD5EE3E38E64}"/>
              </a:ext>
            </a:extLst>
          </p:cNvPr>
          <p:cNvSpPr/>
          <p:nvPr/>
        </p:nvSpPr>
        <p:spPr>
          <a:xfrm flipH="1">
            <a:off x="2725595" y="2831459"/>
            <a:ext cx="1263745" cy="2255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rot="21436883">
            <a:off x="2240752" y="267255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14" name="Picture 13">
            <a:extLst>
              <a:ext uri="{FF2B5EF4-FFF2-40B4-BE49-F238E27FC236}">
                <a16:creationId xmlns:a16="http://schemas.microsoft.com/office/drawing/2014/main" id="{1D20DF9C-7233-918A-4B07-C80DDC2025FD}"/>
              </a:ext>
            </a:extLst>
          </p:cNvPr>
          <p:cNvPicPr>
            <a:picLocks noChangeAspect="1"/>
          </p:cNvPicPr>
          <p:nvPr/>
        </p:nvPicPr>
        <p:blipFill>
          <a:blip r:embed="rId5"/>
          <a:stretch>
            <a:fillRect/>
          </a:stretch>
        </p:blipFill>
        <p:spPr>
          <a:xfrm>
            <a:off x="1339058" y="3484160"/>
            <a:ext cx="1970161" cy="770524"/>
          </a:xfrm>
          <a:prstGeom prst="rect">
            <a:avLst/>
          </a:prstGeom>
        </p:spPr>
      </p:pic>
      <p:pic>
        <p:nvPicPr>
          <p:cNvPr id="9" name="Picture 8">
            <a:extLst>
              <a:ext uri="{FF2B5EF4-FFF2-40B4-BE49-F238E27FC236}">
                <a16:creationId xmlns:a16="http://schemas.microsoft.com/office/drawing/2014/main" id="{BAF73D2B-2870-F73F-B3DC-FD8E28B847D2}"/>
              </a:ext>
            </a:extLst>
          </p:cNvPr>
          <p:cNvPicPr>
            <a:picLocks noChangeAspect="1"/>
          </p:cNvPicPr>
          <p:nvPr/>
        </p:nvPicPr>
        <p:blipFill>
          <a:blip r:embed="rId6"/>
          <a:stretch>
            <a:fillRect/>
          </a:stretch>
        </p:blipFill>
        <p:spPr>
          <a:xfrm>
            <a:off x="1328672" y="4331331"/>
            <a:ext cx="7560809" cy="2246651"/>
          </a:xfrm>
          <a:prstGeom prst="rect">
            <a:avLst/>
          </a:prstGeom>
        </p:spPr>
      </p:pic>
      <p:sp>
        <p:nvSpPr>
          <p:cNvPr id="24" name="Stačiakampis 6">
            <a:extLst>
              <a:ext uri="{FF2B5EF4-FFF2-40B4-BE49-F238E27FC236}">
                <a16:creationId xmlns:a16="http://schemas.microsoft.com/office/drawing/2014/main" id="{A56EB30B-A116-FC5E-A69D-E1F87505B876}"/>
              </a:ext>
            </a:extLst>
          </p:cNvPr>
          <p:cNvSpPr/>
          <p:nvPr/>
        </p:nvSpPr>
        <p:spPr>
          <a:xfrm flipH="1" flipV="1">
            <a:off x="2509065" y="3972352"/>
            <a:ext cx="433059" cy="2624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as 5">
            <a:extLst>
              <a:ext uri="{FF2B5EF4-FFF2-40B4-BE49-F238E27FC236}">
                <a16:creationId xmlns:a16="http://schemas.microsoft.com/office/drawing/2014/main" id="{5157118B-B3B8-C7F0-03D5-AFE2C40BA974}"/>
              </a:ext>
            </a:extLst>
          </p:cNvPr>
          <p:cNvSpPr/>
          <p:nvPr/>
        </p:nvSpPr>
        <p:spPr>
          <a:xfrm>
            <a:off x="3304581" y="387248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5" name="Stačiakampis 6">
            <a:extLst>
              <a:ext uri="{FF2B5EF4-FFF2-40B4-BE49-F238E27FC236}">
                <a16:creationId xmlns:a16="http://schemas.microsoft.com/office/drawing/2014/main" id="{FA4D474E-9CE2-CE35-5DF3-E25C918BC2A3}"/>
              </a:ext>
            </a:extLst>
          </p:cNvPr>
          <p:cNvSpPr/>
          <p:nvPr/>
        </p:nvSpPr>
        <p:spPr>
          <a:xfrm flipH="1" flipV="1">
            <a:off x="6839029" y="5621866"/>
            <a:ext cx="1524426" cy="1465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as 5">
            <a:extLst>
              <a:ext uri="{FF2B5EF4-FFF2-40B4-BE49-F238E27FC236}">
                <a16:creationId xmlns:a16="http://schemas.microsoft.com/office/drawing/2014/main" id="{3D3003CE-217E-6471-D195-FD9658191527}"/>
              </a:ext>
            </a:extLst>
          </p:cNvPr>
          <p:cNvSpPr/>
          <p:nvPr/>
        </p:nvSpPr>
        <p:spPr>
          <a:xfrm>
            <a:off x="8551383" y="545116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2" name="Ovalas 5">
            <a:extLst>
              <a:ext uri="{FF2B5EF4-FFF2-40B4-BE49-F238E27FC236}">
                <a16:creationId xmlns:a16="http://schemas.microsoft.com/office/drawing/2014/main" id="{353AFB4F-FE76-6470-6A79-FB4BB6967BF5}"/>
              </a:ext>
            </a:extLst>
          </p:cNvPr>
          <p:cNvSpPr/>
          <p:nvPr/>
        </p:nvSpPr>
        <p:spPr>
          <a:xfrm>
            <a:off x="8981657" y="632609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sp>
        <p:nvSpPr>
          <p:cNvPr id="5" name="Stačiakampis 6">
            <a:extLst>
              <a:ext uri="{FF2B5EF4-FFF2-40B4-BE49-F238E27FC236}">
                <a16:creationId xmlns:a16="http://schemas.microsoft.com/office/drawing/2014/main" id="{18A4B0A0-19B2-A5A3-4F9F-3CEB8696618C}"/>
              </a:ext>
            </a:extLst>
          </p:cNvPr>
          <p:cNvSpPr/>
          <p:nvPr/>
        </p:nvSpPr>
        <p:spPr>
          <a:xfrm flipH="1" flipV="1">
            <a:off x="8388395" y="6391518"/>
            <a:ext cx="501085" cy="1864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147932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97244" y="131306"/>
            <a:ext cx="10515600" cy="1032037"/>
          </a:xfrm>
        </p:spPr>
        <p:txBody>
          <a:bodyPr>
            <a:noAutofit/>
          </a:bodyPr>
          <a:lstStyle/>
          <a:p>
            <a:pPr algn="ctr"/>
            <a:r>
              <a:rPr lang="lt-LT" sz="3600" b="1" dirty="0"/>
              <a:t>Konkrečių pirkimų vykdymas DPS. Įveskite laimėjusių tiekėjų atsakymus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35</a:t>
            </a:r>
            <a:endParaRPr lang="en-US"/>
          </a:p>
        </p:txBody>
      </p:sp>
      <p:grpSp>
        <p:nvGrpSpPr>
          <p:cNvPr id="7" name="Group 6">
            <a:extLst>
              <a:ext uri="{FF2B5EF4-FFF2-40B4-BE49-F238E27FC236}">
                <a16:creationId xmlns:a16="http://schemas.microsoft.com/office/drawing/2014/main" id="{1ADA82E2-F4F2-284D-51A3-EFF488A05A98}"/>
              </a:ext>
            </a:extLst>
          </p:cNvPr>
          <p:cNvGrpSpPr/>
          <p:nvPr/>
        </p:nvGrpSpPr>
        <p:grpSpPr>
          <a:xfrm>
            <a:off x="536910" y="1200635"/>
            <a:ext cx="9021249" cy="329179"/>
            <a:chOff x="916519" y="1466902"/>
            <a:chExt cx="9021249" cy="329179"/>
          </a:xfrm>
        </p:grpSpPr>
        <p:sp>
          <p:nvSpPr>
            <p:cNvPr id="28" name="Ovalas 5">
              <a:extLst>
                <a:ext uri="{FF2B5EF4-FFF2-40B4-BE49-F238E27FC236}">
                  <a16:creationId xmlns:a16="http://schemas.microsoft.com/office/drawing/2014/main" id="{E8FAB3D4-76D4-016F-8D2F-4647DB30FBD1}"/>
                </a:ext>
              </a:extLst>
            </p:cNvPr>
            <p:cNvSpPr/>
            <p:nvPr/>
          </p:nvSpPr>
          <p:spPr>
            <a:xfrm>
              <a:off x="916519" y="1466902"/>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6" name="Picture 5">
              <a:extLst>
                <a:ext uri="{FF2B5EF4-FFF2-40B4-BE49-F238E27FC236}">
                  <a16:creationId xmlns:a16="http://schemas.microsoft.com/office/drawing/2014/main" id="{C400B150-61E4-3B5A-83C8-EE4036573AA5}"/>
                </a:ext>
              </a:extLst>
            </p:cNvPr>
            <p:cNvPicPr>
              <a:picLocks noChangeAspect="1"/>
            </p:cNvPicPr>
            <p:nvPr/>
          </p:nvPicPr>
          <p:blipFill>
            <a:blip r:embed="rId3"/>
            <a:stretch>
              <a:fillRect/>
            </a:stretch>
          </p:blipFill>
          <p:spPr>
            <a:xfrm>
              <a:off x="1292891" y="1478018"/>
              <a:ext cx="8644877" cy="298730"/>
            </a:xfrm>
            <a:prstGeom prst="rect">
              <a:avLst/>
            </a:prstGeom>
          </p:spPr>
        </p:pic>
        <p:sp>
          <p:nvSpPr>
            <p:cNvPr id="25" name="Stačiakampis 6">
              <a:extLst>
                <a:ext uri="{FF2B5EF4-FFF2-40B4-BE49-F238E27FC236}">
                  <a16:creationId xmlns:a16="http://schemas.microsoft.com/office/drawing/2014/main" id="{D8CA2403-12B7-02B2-6024-6EC190571733}"/>
                </a:ext>
              </a:extLst>
            </p:cNvPr>
            <p:cNvSpPr/>
            <p:nvPr/>
          </p:nvSpPr>
          <p:spPr>
            <a:xfrm flipH="1" flipV="1">
              <a:off x="1328672" y="1478018"/>
              <a:ext cx="381000" cy="318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9" name="Group 8">
            <a:extLst>
              <a:ext uri="{FF2B5EF4-FFF2-40B4-BE49-F238E27FC236}">
                <a16:creationId xmlns:a16="http://schemas.microsoft.com/office/drawing/2014/main" id="{6C37A951-3F94-20AD-16E8-30CD45D5155A}"/>
              </a:ext>
            </a:extLst>
          </p:cNvPr>
          <p:cNvGrpSpPr/>
          <p:nvPr/>
        </p:nvGrpSpPr>
        <p:grpSpPr>
          <a:xfrm>
            <a:off x="536910" y="1529814"/>
            <a:ext cx="9855200" cy="2178238"/>
            <a:chOff x="1303867" y="1837453"/>
            <a:chExt cx="9855200" cy="2178238"/>
          </a:xfrm>
        </p:grpSpPr>
        <p:pic>
          <p:nvPicPr>
            <p:cNvPr id="5" name="Picture 4">
              <a:extLst>
                <a:ext uri="{FF2B5EF4-FFF2-40B4-BE49-F238E27FC236}">
                  <a16:creationId xmlns:a16="http://schemas.microsoft.com/office/drawing/2014/main" id="{6C9D2393-66AB-17B6-4D2E-2206C092F61E}"/>
                </a:ext>
              </a:extLst>
            </p:cNvPr>
            <p:cNvPicPr>
              <a:picLocks noChangeAspect="1"/>
            </p:cNvPicPr>
            <p:nvPr/>
          </p:nvPicPr>
          <p:blipFill>
            <a:blip r:embed="rId4"/>
            <a:stretch>
              <a:fillRect/>
            </a:stretch>
          </p:blipFill>
          <p:spPr>
            <a:xfrm>
              <a:off x="1303867" y="1837453"/>
              <a:ext cx="9855200" cy="2178238"/>
            </a:xfrm>
            <a:prstGeom prst="rect">
              <a:avLst/>
            </a:prstGeom>
          </p:spPr>
        </p:pic>
        <p:sp>
          <p:nvSpPr>
            <p:cNvPr id="11" name="Stačiakampis 6">
              <a:extLst>
                <a:ext uri="{FF2B5EF4-FFF2-40B4-BE49-F238E27FC236}">
                  <a16:creationId xmlns:a16="http://schemas.microsoft.com/office/drawing/2014/main" id="{FD451292-31C0-CFA7-7575-DD5EE3E38E64}"/>
                </a:ext>
              </a:extLst>
            </p:cNvPr>
            <p:cNvSpPr/>
            <p:nvPr/>
          </p:nvSpPr>
          <p:spPr>
            <a:xfrm flipH="1">
              <a:off x="3318584" y="3328799"/>
              <a:ext cx="1558215" cy="1872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rot="21436883">
              <a:off x="2818404" y="327311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grpSp>
      <p:grpSp>
        <p:nvGrpSpPr>
          <p:cNvPr id="13" name="Group 12">
            <a:extLst>
              <a:ext uri="{FF2B5EF4-FFF2-40B4-BE49-F238E27FC236}">
                <a16:creationId xmlns:a16="http://schemas.microsoft.com/office/drawing/2014/main" id="{FA5D0037-B3DD-1785-2F9A-60EF29C0BF4E}"/>
              </a:ext>
            </a:extLst>
          </p:cNvPr>
          <p:cNvGrpSpPr/>
          <p:nvPr/>
        </p:nvGrpSpPr>
        <p:grpSpPr>
          <a:xfrm>
            <a:off x="478440" y="4292763"/>
            <a:ext cx="9830395" cy="2244478"/>
            <a:chOff x="1328672" y="4071667"/>
            <a:chExt cx="9830395" cy="2244478"/>
          </a:xfrm>
        </p:grpSpPr>
        <p:pic>
          <p:nvPicPr>
            <p:cNvPr id="12" name="Picture 11">
              <a:extLst>
                <a:ext uri="{FF2B5EF4-FFF2-40B4-BE49-F238E27FC236}">
                  <a16:creationId xmlns:a16="http://schemas.microsoft.com/office/drawing/2014/main" id="{DC9F14FD-9825-153E-40CA-A49B3AF64091}"/>
                </a:ext>
              </a:extLst>
            </p:cNvPr>
            <p:cNvPicPr>
              <a:picLocks noChangeAspect="1"/>
            </p:cNvPicPr>
            <p:nvPr/>
          </p:nvPicPr>
          <p:blipFill>
            <a:blip r:embed="rId5"/>
            <a:stretch>
              <a:fillRect/>
            </a:stretch>
          </p:blipFill>
          <p:spPr>
            <a:xfrm>
              <a:off x="1328672" y="4071667"/>
              <a:ext cx="9830395" cy="2230758"/>
            </a:xfrm>
            <a:prstGeom prst="rect">
              <a:avLst/>
            </a:prstGeom>
          </p:spPr>
        </p:pic>
        <p:sp>
          <p:nvSpPr>
            <p:cNvPr id="15" name="Stačiakampis 6">
              <a:extLst>
                <a:ext uri="{FF2B5EF4-FFF2-40B4-BE49-F238E27FC236}">
                  <a16:creationId xmlns:a16="http://schemas.microsoft.com/office/drawing/2014/main" id="{FA4D474E-9CE2-CE35-5DF3-E25C918BC2A3}"/>
                </a:ext>
              </a:extLst>
            </p:cNvPr>
            <p:cNvSpPr/>
            <p:nvPr/>
          </p:nvSpPr>
          <p:spPr>
            <a:xfrm flipH="1" flipV="1">
              <a:off x="2402954" y="5061379"/>
              <a:ext cx="603636" cy="2081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as 5">
              <a:extLst>
                <a:ext uri="{FF2B5EF4-FFF2-40B4-BE49-F238E27FC236}">
                  <a16:creationId xmlns:a16="http://schemas.microsoft.com/office/drawing/2014/main" id="{5157118B-B3B8-C7F0-03D5-AFE2C40BA974}"/>
                </a:ext>
              </a:extLst>
            </p:cNvPr>
            <p:cNvSpPr/>
            <p:nvPr/>
          </p:nvSpPr>
          <p:spPr>
            <a:xfrm>
              <a:off x="1941684" y="501612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accent1">
                      <a:lumMod val="75000"/>
                    </a:schemeClr>
                  </a:solidFill>
                </a:rPr>
                <a:t>4</a:t>
              </a:r>
              <a:endParaRPr lang="lt-LT" sz="1400" dirty="0">
                <a:solidFill>
                  <a:schemeClr val="accent1">
                    <a:lumMod val="75000"/>
                  </a:schemeClr>
                </a:solidFill>
              </a:endParaRPr>
            </a:p>
          </p:txBody>
        </p:sp>
        <p:sp>
          <p:nvSpPr>
            <p:cNvPr id="30" name="Stačiakampis 6">
              <a:extLst>
                <a:ext uri="{FF2B5EF4-FFF2-40B4-BE49-F238E27FC236}">
                  <a16:creationId xmlns:a16="http://schemas.microsoft.com/office/drawing/2014/main" id="{E97DF992-BBAE-9542-FAEC-4412C2C6B461}"/>
                </a:ext>
              </a:extLst>
            </p:cNvPr>
            <p:cNvSpPr/>
            <p:nvPr/>
          </p:nvSpPr>
          <p:spPr>
            <a:xfrm flipH="1">
              <a:off x="8967673" y="6048425"/>
              <a:ext cx="590486" cy="236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Ovalas 5">
              <a:extLst>
                <a:ext uri="{FF2B5EF4-FFF2-40B4-BE49-F238E27FC236}">
                  <a16:creationId xmlns:a16="http://schemas.microsoft.com/office/drawing/2014/main" id="{0214AE87-90CB-A605-E7A6-DBD9612D0983}"/>
                </a:ext>
              </a:extLst>
            </p:cNvPr>
            <p:cNvSpPr/>
            <p:nvPr/>
          </p:nvSpPr>
          <p:spPr>
            <a:xfrm>
              <a:off x="8485276" y="601747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accent1">
                      <a:lumMod val="75000"/>
                    </a:schemeClr>
                  </a:solidFill>
                </a:rPr>
                <a:t>5</a:t>
              </a:r>
              <a:endParaRPr lang="lt-LT" sz="1400" dirty="0">
                <a:solidFill>
                  <a:schemeClr val="accent1">
                    <a:lumMod val="75000"/>
                  </a:schemeClr>
                </a:solidFill>
              </a:endParaRPr>
            </a:p>
          </p:txBody>
        </p:sp>
      </p:grpSp>
      <p:pic>
        <p:nvPicPr>
          <p:cNvPr id="4" name="Picture 3" descr="A screenshot of a computer&#10;&#10;AI-generated content may be incorrect.">
            <a:extLst>
              <a:ext uri="{FF2B5EF4-FFF2-40B4-BE49-F238E27FC236}">
                <a16:creationId xmlns:a16="http://schemas.microsoft.com/office/drawing/2014/main" id="{8B731AD3-51C1-59C6-F2E5-0E7888D29A27}"/>
              </a:ext>
            </a:extLst>
          </p:cNvPr>
          <p:cNvPicPr>
            <a:picLocks noChangeAspect="1"/>
          </p:cNvPicPr>
          <p:nvPr/>
        </p:nvPicPr>
        <p:blipFill>
          <a:blip r:embed="rId6"/>
          <a:stretch>
            <a:fillRect/>
          </a:stretch>
        </p:blipFill>
        <p:spPr>
          <a:xfrm>
            <a:off x="4109842" y="3388133"/>
            <a:ext cx="6282268" cy="1059180"/>
          </a:xfrm>
          <a:prstGeom prst="rect">
            <a:avLst/>
          </a:prstGeom>
        </p:spPr>
      </p:pic>
      <p:sp>
        <p:nvSpPr>
          <p:cNvPr id="16" name="Ovalas 5">
            <a:extLst>
              <a:ext uri="{FF2B5EF4-FFF2-40B4-BE49-F238E27FC236}">
                <a16:creationId xmlns:a16="http://schemas.microsoft.com/office/drawing/2014/main" id="{8D38C0E5-793C-5B13-99AD-B01DA066EDEC}"/>
              </a:ext>
            </a:extLst>
          </p:cNvPr>
          <p:cNvSpPr/>
          <p:nvPr/>
        </p:nvSpPr>
        <p:spPr>
          <a:xfrm>
            <a:off x="4350843" y="405511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3</a:t>
            </a:r>
          </a:p>
        </p:txBody>
      </p:sp>
      <p:sp>
        <p:nvSpPr>
          <p:cNvPr id="17" name="Stačiakampis 6">
            <a:extLst>
              <a:ext uri="{FF2B5EF4-FFF2-40B4-BE49-F238E27FC236}">
                <a16:creationId xmlns:a16="http://schemas.microsoft.com/office/drawing/2014/main" id="{E70BEF16-2945-3FC2-4836-24C809AAEBE1}"/>
              </a:ext>
            </a:extLst>
          </p:cNvPr>
          <p:cNvSpPr/>
          <p:nvPr/>
        </p:nvSpPr>
        <p:spPr>
          <a:xfrm flipH="1">
            <a:off x="4810490" y="4078141"/>
            <a:ext cx="266835" cy="2258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28592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55577"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Paskelbti skelbimą apie sutarties skyrimą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36</a:t>
            </a:r>
            <a:endParaRPr lang="en-US"/>
          </a:p>
        </p:txBody>
      </p:sp>
      <p:grpSp>
        <p:nvGrpSpPr>
          <p:cNvPr id="14" name="Group 13">
            <a:extLst>
              <a:ext uri="{FF2B5EF4-FFF2-40B4-BE49-F238E27FC236}">
                <a16:creationId xmlns:a16="http://schemas.microsoft.com/office/drawing/2014/main" id="{67674B7B-E6A0-64B6-60C0-2557792C7CEC}"/>
              </a:ext>
            </a:extLst>
          </p:cNvPr>
          <p:cNvGrpSpPr/>
          <p:nvPr/>
        </p:nvGrpSpPr>
        <p:grpSpPr>
          <a:xfrm>
            <a:off x="856673" y="1097390"/>
            <a:ext cx="9068410" cy="439435"/>
            <a:chOff x="952300" y="1003646"/>
            <a:chExt cx="9068410" cy="439435"/>
          </a:xfrm>
        </p:grpSpPr>
        <p:sp>
          <p:nvSpPr>
            <p:cNvPr id="28" name="Ovalas 5">
              <a:extLst>
                <a:ext uri="{FF2B5EF4-FFF2-40B4-BE49-F238E27FC236}">
                  <a16:creationId xmlns:a16="http://schemas.microsoft.com/office/drawing/2014/main" id="{E8FAB3D4-76D4-016F-8D2F-4647DB30FBD1}"/>
                </a:ext>
              </a:extLst>
            </p:cNvPr>
            <p:cNvSpPr/>
            <p:nvPr/>
          </p:nvSpPr>
          <p:spPr>
            <a:xfrm>
              <a:off x="952300" y="100364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1</a:t>
              </a:r>
            </a:p>
          </p:txBody>
        </p:sp>
        <p:pic>
          <p:nvPicPr>
            <p:cNvPr id="6" name="Picture 5">
              <a:extLst>
                <a:ext uri="{FF2B5EF4-FFF2-40B4-BE49-F238E27FC236}">
                  <a16:creationId xmlns:a16="http://schemas.microsoft.com/office/drawing/2014/main" id="{C400B150-61E4-3B5A-83C8-EE4036573AA5}"/>
                </a:ext>
              </a:extLst>
            </p:cNvPr>
            <p:cNvPicPr>
              <a:picLocks noChangeAspect="1"/>
            </p:cNvPicPr>
            <p:nvPr/>
          </p:nvPicPr>
          <p:blipFill>
            <a:blip r:embed="rId3"/>
            <a:stretch>
              <a:fillRect/>
            </a:stretch>
          </p:blipFill>
          <p:spPr>
            <a:xfrm>
              <a:off x="1375833" y="1118295"/>
              <a:ext cx="8644877" cy="298730"/>
            </a:xfrm>
            <a:prstGeom prst="rect">
              <a:avLst/>
            </a:prstGeom>
          </p:spPr>
        </p:pic>
        <p:sp>
          <p:nvSpPr>
            <p:cNvPr id="25" name="Stačiakampis 6">
              <a:extLst>
                <a:ext uri="{FF2B5EF4-FFF2-40B4-BE49-F238E27FC236}">
                  <a16:creationId xmlns:a16="http://schemas.microsoft.com/office/drawing/2014/main" id="{D8CA2403-12B7-02B2-6024-6EC190571733}"/>
                </a:ext>
              </a:extLst>
            </p:cNvPr>
            <p:cNvSpPr/>
            <p:nvPr/>
          </p:nvSpPr>
          <p:spPr>
            <a:xfrm flipH="1" flipV="1">
              <a:off x="1373519" y="1125018"/>
              <a:ext cx="381000" cy="318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 name="Group 1">
            <a:extLst>
              <a:ext uri="{FF2B5EF4-FFF2-40B4-BE49-F238E27FC236}">
                <a16:creationId xmlns:a16="http://schemas.microsoft.com/office/drawing/2014/main" id="{F3E64E98-C2CB-0B0C-DB71-80833D8435B5}"/>
              </a:ext>
            </a:extLst>
          </p:cNvPr>
          <p:cNvGrpSpPr/>
          <p:nvPr/>
        </p:nvGrpSpPr>
        <p:grpSpPr>
          <a:xfrm>
            <a:off x="1296564" y="1547170"/>
            <a:ext cx="9559165" cy="1992991"/>
            <a:chOff x="1360320" y="1542504"/>
            <a:chExt cx="9559165" cy="1992991"/>
          </a:xfrm>
        </p:grpSpPr>
        <p:pic>
          <p:nvPicPr>
            <p:cNvPr id="4" name="Picture 3">
              <a:extLst>
                <a:ext uri="{FF2B5EF4-FFF2-40B4-BE49-F238E27FC236}">
                  <a16:creationId xmlns:a16="http://schemas.microsoft.com/office/drawing/2014/main" id="{424C7495-D21F-887F-57F7-A980C1E29B51}"/>
                </a:ext>
              </a:extLst>
            </p:cNvPr>
            <p:cNvPicPr>
              <a:picLocks noChangeAspect="1"/>
            </p:cNvPicPr>
            <p:nvPr/>
          </p:nvPicPr>
          <p:blipFill>
            <a:blip r:embed="rId4"/>
            <a:stretch>
              <a:fillRect/>
            </a:stretch>
          </p:blipFill>
          <p:spPr>
            <a:xfrm>
              <a:off x="1360320" y="1542504"/>
              <a:ext cx="9559165" cy="1992991"/>
            </a:xfrm>
            <a:prstGeom prst="rect">
              <a:avLst/>
            </a:prstGeom>
          </p:spPr>
        </p:pic>
        <p:sp>
          <p:nvSpPr>
            <p:cNvPr id="11" name="Stačiakampis 6">
              <a:extLst>
                <a:ext uri="{FF2B5EF4-FFF2-40B4-BE49-F238E27FC236}">
                  <a16:creationId xmlns:a16="http://schemas.microsoft.com/office/drawing/2014/main" id="{FD451292-31C0-CFA7-7575-DD5EE3E38E64}"/>
                </a:ext>
              </a:extLst>
            </p:cNvPr>
            <p:cNvSpPr/>
            <p:nvPr/>
          </p:nvSpPr>
          <p:spPr>
            <a:xfrm flipH="1">
              <a:off x="3219076" y="2887697"/>
              <a:ext cx="1801656" cy="2534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rot="21436883">
              <a:off x="2898980" y="264967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grpSp>
      <p:sp>
        <p:nvSpPr>
          <p:cNvPr id="5" name="TextBox 37">
            <a:extLst>
              <a:ext uri="{FF2B5EF4-FFF2-40B4-BE49-F238E27FC236}">
                <a16:creationId xmlns:a16="http://schemas.microsoft.com/office/drawing/2014/main" id="{A81CD0D3-A4E6-8BD7-8E7D-465D01B34ADB}"/>
              </a:ext>
            </a:extLst>
          </p:cNvPr>
          <p:cNvSpPr txBox="1"/>
          <p:nvPr/>
        </p:nvSpPr>
        <p:spPr>
          <a:xfrm>
            <a:off x="8991103" y="3374993"/>
            <a:ext cx="3094356" cy="2031325"/>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dirty="0">
                <a:solidFill>
                  <a:srgbClr val="FF0000"/>
                </a:solidFill>
              </a:rPr>
              <a:t>SVARBU:</a:t>
            </a:r>
            <a:r>
              <a:rPr lang="lt-LT" sz="1400" dirty="0"/>
              <a:t> supaprastinto DPS atveju skelbimo pildyti nereikia, šis žingsnis praleidžiamas. Pildoma tik tuo atveju, jei DPS yra tarptautinės vertės pasirenkant Skelbimas apie sutarties skyrimą – bendroji direktyva, įprasta tvarka. Šio skelbimo pildymo tvarka nurodyta instrukcijoje „</a:t>
            </a:r>
            <a:r>
              <a:rPr lang="lt-LT" sz="1400" i="0" u="none" strike="noStrike" dirty="0">
                <a:solidFill>
                  <a:srgbClr val="000000"/>
                </a:solidFill>
                <a:effectLst/>
              </a:rPr>
              <a:t>Skelbimo apie </a:t>
            </a:r>
            <a:r>
              <a:rPr lang="lt-LT" sz="1400" i="0" u="none" strike="noStrike">
                <a:solidFill>
                  <a:srgbClr val="000000"/>
                </a:solidFill>
                <a:effectLst/>
              </a:rPr>
              <a:t>sutarties skyrimą“</a:t>
            </a:r>
            <a:endParaRPr lang="en-GB" sz="1400" dirty="0"/>
          </a:p>
        </p:txBody>
      </p:sp>
      <p:grpSp>
        <p:nvGrpSpPr>
          <p:cNvPr id="9" name="Group 8">
            <a:extLst>
              <a:ext uri="{FF2B5EF4-FFF2-40B4-BE49-F238E27FC236}">
                <a16:creationId xmlns:a16="http://schemas.microsoft.com/office/drawing/2014/main" id="{E2CC4690-BE9E-7EE8-4A2F-15566A2674C7}"/>
              </a:ext>
            </a:extLst>
          </p:cNvPr>
          <p:cNvGrpSpPr/>
          <p:nvPr/>
        </p:nvGrpSpPr>
        <p:grpSpPr>
          <a:xfrm>
            <a:off x="920192" y="3632603"/>
            <a:ext cx="8403148" cy="2758937"/>
            <a:chOff x="910394" y="3660974"/>
            <a:chExt cx="8403148" cy="2758937"/>
          </a:xfrm>
        </p:grpSpPr>
        <p:sp>
          <p:nvSpPr>
            <p:cNvPr id="23" name="Ovalas 5">
              <a:extLst>
                <a:ext uri="{FF2B5EF4-FFF2-40B4-BE49-F238E27FC236}">
                  <a16:creationId xmlns:a16="http://schemas.microsoft.com/office/drawing/2014/main" id="{5157118B-B3B8-C7F0-03D5-AFE2C40BA974}"/>
                </a:ext>
              </a:extLst>
            </p:cNvPr>
            <p:cNvSpPr/>
            <p:nvPr/>
          </p:nvSpPr>
          <p:spPr>
            <a:xfrm>
              <a:off x="910394" y="465686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pic>
          <p:nvPicPr>
            <p:cNvPr id="12" name="Picture 11">
              <a:extLst>
                <a:ext uri="{FF2B5EF4-FFF2-40B4-BE49-F238E27FC236}">
                  <a16:creationId xmlns:a16="http://schemas.microsoft.com/office/drawing/2014/main" id="{E0475CB5-CD44-8F33-6B64-CDCEF57CE2E0}"/>
                </a:ext>
              </a:extLst>
            </p:cNvPr>
            <p:cNvPicPr>
              <a:picLocks noChangeAspect="1"/>
            </p:cNvPicPr>
            <p:nvPr/>
          </p:nvPicPr>
          <p:blipFill>
            <a:blip r:embed="rId5"/>
            <a:stretch>
              <a:fillRect/>
            </a:stretch>
          </p:blipFill>
          <p:spPr>
            <a:xfrm>
              <a:off x="1340903" y="3660974"/>
              <a:ext cx="7596063" cy="2758937"/>
            </a:xfrm>
            <a:prstGeom prst="rect">
              <a:avLst/>
            </a:prstGeom>
          </p:spPr>
        </p:pic>
        <p:sp>
          <p:nvSpPr>
            <p:cNvPr id="15" name="Stačiakampis 6">
              <a:extLst>
                <a:ext uri="{FF2B5EF4-FFF2-40B4-BE49-F238E27FC236}">
                  <a16:creationId xmlns:a16="http://schemas.microsoft.com/office/drawing/2014/main" id="{EC63AA03-FA60-8B84-83C5-428B762845A7}"/>
                </a:ext>
              </a:extLst>
            </p:cNvPr>
            <p:cNvSpPr/>
            <p:nvPr/>
          </p:nvSpPr>
          <p:spPr>
            <a:xfrm flipH="1">
              <a:off x="1609000" y="4661745"/>
              <a:ext cx="3411731" cy="2534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Ovalas 5">
              <a:extLst>
                <a:ext uri="{FF2B5EF4-FFF2-40B4-BE49-F238E27FC236}">
                  <a16:creationId xmlns:a16="http://schemas.microsoft.com/office/drawing/2014/main" id="{DB7959CD-76B2-1FD6-8E39-B640BEB8A0CC}"/>
                </a:ext>
              </a:extLst>
            </p:cNvPr>
            <p:cNvSpPr/>
            <p:nvPr/>
          </p:nvSpPr>
          <p:spPr>
            <a:xfrm>
              <a:off x="8937170" y="604438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18" name="Stačiakampis 6">
              <a:extLst>
                <a:ext uri="{FF2B5EF4-FFF2-40B4-BE49-F238E27FC236}">
                  <a16:creationId xmlns:a16="http://schemas.microsoft.com/office/drawing/2014/main" id="{579138E4-E906-6D8E-EB68-FA62E5A5411E}"/>
                </a:ext>
              </a:extLst>
            </p:cNvPr>
            <p:cNvSpPr/>
            <p:nvPr/>
          </p:nvSpPr>
          <p:spPr>
            <a:xfrm flipH="1">
              <a:off x="8272731" y="6089612"/>
              <a:ext cx="627860" cy="2534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7" name="Straight Arrow Connector 6">
            <a:extLst>
              <a:ext uri="{FF2B5EF4-FFF2-40B4-BE49-F238E27FC236}">
                <a16:creationId xmlns:a16="http://schemas.microsoft.com/office/drawing/2014/main" id="{58CF490C-7B19-C68A-A3CC-5A2E89EBD046}"/>
              </a:ext>
            </a:extLst>
          </p:cNvPr>
          <p:cNvCxnSpPr>
            <a:cxnSpLocks/>
            <a:endCxn id="11" idx="1"/>
          </p:cNvCxnSpPr>
          <p:nvPr/>
        </p:nvCxnSpPr>
        <p:spPr>
          <a:xfrm flipH="1" flipV="1">
            <a:off x="4956976" y="3019081"/>
            <a:ext cx="3970371" cy="88654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08ED0FE4-C938-E9CD-B857-6A087451BC3F}"/>
              </a:ext>
            </a:extLst>
          </p:cNvPr>
          <p:cNvCxnSpPr>
            <a:cxnSpLocks/>
          </p:cNvCxnSpPr>
          <p:nvPr/>
        </p:nvCxnSpPr>
        <p:spPr>
          <a:xfrm flipH="1" flipV="1">
            <a:off x="5094285" y="4758439"/>
            <a:ext cx="3896818" cy="1938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9252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a:t>
            </a:r>
            <a:r>
              <a:rPr lang="lt-LT" sz="3600" b="1" noProof="0" dirty="0"/>
              <a:t>Tarptautinės</a:t>
            </a:r>
            <a:r>
              <a:rPr lang="en-US" sz="3600" b="1" dirty="0"/>
              <a:t> </a:t>
            </a:r>
            <a:r>
              <a:rPr lang="lt-LT" sz="3600" b="1" dirty="0"/>
              <a:t>vertės </a:t>
            </a:r>
            <a:r>
              <a:rPr lang="lt-LT" sz="3600" b="1" noProof="0" dirty="0"/>
              <a:t>pirkimas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37</a:t>
            </a:r>
            <a:endParaRPr lang="en-US"/>
          </a:p>
        </p:txBody>
      </p:sp>
      <p:pic>
        <p:nvPicPr>
          <p:cNvPr id="11" name="Picture 10">
            <a:extLst>
              <a:ext uri="{FF2B5EF4-FFF2-40B4-BE49-F238E27FC236}">
                <a16:creationId xmlns:a16="http://schemas.microsoft.com/office/drawing/2014/main" id="{A26C9073-586E-98CB-35F7-438A7D9A096A}"/>
              </a:ext>
            </a:extLst>
          </p:cNvPr>
          <p:cNvPicPr>
            <a:picLocks noChangeAspect="1"/>
          </p:cNvPicPr>
          <p:nvPr/>
        </p:nvPicPr>
        <p:blipFill>
          <a:blip r:embed="rId3"/>
          <a:stretch>
            <a:fillRect/>
          </a:stretch>
        </p:blipFill>
        <p:spPr>
          <a:xfrm>
            <a:off x="9664184" y="2913309"/>
            <a:ext cx="298730" cy="280440"/>
          </a:xfrm>
          <a:prstGeom prst="rect">
            <a:avLst/>
          </a:prstGeom>
        </p:spPr>
      </p:pic>
      <p:sp>
        <p:nvSpPr>
          <p:cNvPr id="13" name="Ovalas 5">
            <a:extLst>
              <a:ext uri="{FF2B5EF4-FFF2-40B4-BE49-F238E27FC236}">
                <a16:creationId xmlns:a16="http://schemas.microsoft.com/office/drawing/2014/main" id="{CADCA1A3-61E8-E172-D26F-FB545E51829B}"/>
              </a:ext>
            </a:extLst>
          </p:cNvPr>
          <p:cNvSpPr/>
          <p:nvPr/>
        </p:nvSpPr>
        <p:spPr>
          <a:xfrm>
            <a:off x="10425954" y="288596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4" name="Picture 3">
            <a:extLst>
              <a:ext uri="{FF2B5EF4-FFF2-40B4-BE49-F238E27FC236}">
                <a16:creationId xmlns:a16="http://schemas.microsoft.com/office/drawing/2014/main" id="{45E0E5C3-B284-D826-21D4-DF4D0CEA7408}"/>
              </a:ext>
            </a:extLst>
          </p:cNvPr>
          <p:cNvPicPr>
            <a:picLocks noChangeAspect="1"/>
          </p:cNvPicPr>
          <p:nvPr/>
        </p:nvPicPr>
        <p:blipFill>
          <a:blip r:embed="rId4"/>
          <a:stretch>
            <a:fillRect/>
          </a:stretch>
        </p:blipFill>
        <p:spPr>
          <a:xfrm>
            <a:off x="965178" y="1299140"/>
            <a:ext cx="9962914" cy="3026168"/>
          </a:xfrm>
          <a:prstGeom prst="rect">
            <a:avLst/>
          </a:prstGeom>
        </p:spPr>
      </p:pic>
      <p:sp>
        <p:nvSpPr>
          <p:cNvPr id="12" name="Stačiakampis 6">
            <a:extLst>
              <a:ext uri="{FF2B5EF4-FFF2-40B4-BE49-F238E27FC236}">
                <a16:creationId xmlns:a16="http://schemas.microsoft.com/office/drawing/2014/main" id="{D9F6D41B-EC53-64F9-3672-C7682CC55C31}"/>
              </a:ext>
            </a:extLst>
          </p:cNvPr>
          <p:cNvSpPr/>
          <p:nvPr/>
        </p:nvSpPr>
        <p:spPr>
          <a:xfrm flipH="1">
            <a:off x="10092266" y="3541825"/>
            <a:ext cx="492532" cy="2986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Ovalas 5">
            <a:extLst>
              <a:ext uri="{FF2B5EF4-FFF2-40B4-BE49-F238E27FC236}">
                <a16:creationId xmlns:a16="http://schemas.microsoft.com/office/drawing/2014/main" id="{8533DCD9-97A2-DBAE-6CB6-4D0182BB688C}"/>
              </a:ext>
            </a:extLst>
          </p:cNvPr>
          <p:cNvSpPr/>
          <p:nvPr/>
        </p:nvSpPr>
        <p:spPr>
          <a:xfrm>
            <a:off x="10723367" y="356622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1</a:t>
            </a:r>
          </a:p>
        </p:txBody>
      </p:sp>
    </p:spTree>
    <p:extLst>
      <p:ext uri="{BB962C8B-B14F-4D97-AF65-F5344CB8AC3E}">
        <p14:creationId xmlns:p14="http://schemas.microsoft.com/office/powerpoint/2010/main" val="3667795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a:t>
            </a:r>
            <a:r>
              <a:rPr lang="lt-LT" sz="3600" b="1" noProof="0" dirty="0"/>
              <a:t>Tarptautinės vertės</a:t>
            </a:r>
            <a:r>
              <a:rPr lang="en-US" sz="3600" b="1" dirty="0"/>
              <a:t> </a:t>
            </a:r>
            <a:r>
              <a:rPr lang="lt-LT" sz="3600" b="1" noProof="0" dirty="0"/>
              <a:t>pirkimas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38</a:t>
            </a:r>
            <a:endParaRPr lang="en-US"/>
          </a:p>
        </p:txBody>
      </p:sp>
      <p:sp>
        <p:nvSpPr>
          <p:cNvPr id="13" name="Ovalas 5">
            <a:extLst>
              <a:ext uri="{FF2B5EF4-FFF2-40B4-BE49-F238E27FC236}">
                <a16:creationId xmlns:a16="http://schemas.microsoft.com/office/drawing/2014/main" id="{CADCA1A3-61E8-E172-D26F-FB545E51829B}"/>
              </a:ext>
            </a:extLst>
          </p:cNvPr>
          <p:cNvSpPr/>
          <p:nvPr/>
        </p:nvSpPr>
        <p:spPr>
          <a:xfrm>
            <a:off x="480301" y="135622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5" name="Picture 4">
            <a:extLst>
              <a:ext uri="{FF2B5EF4-FFF2-40B4-BE49-F238E27FC236}">
                <a16:creationId xmlns:a16="http://schemas.microsoft.com/office/drawing/2014/main" id="{1F5E3125-9899-D5EA-C4A5-1B9776B3B462}"/>
              </a:ext>
            </a:extLst>
          </p:cNvPr>
          <p:cNvPicPr>
            <a:picLocks noChangeAspect="1"/>
          </p:cNvPicPr>
          <p:nvPr/>
        </p:nvPicPr>
        <p:blipFill>
          <a:blip r:embed="rId3"/>
          <a:stretch>
            <a:fillRect/>
          </a:stretch>
        </p:blipFill>
        <p:spPr>
          <a:xfrm>
            <a:off x="952295" y="1872440"/>
            <a:ext cx="9396971" cy="427135"/>
          </a:xfrm>
          <a:prstGeom prst="rect">
            <a:avLst/>
          </a:prstGeom>
        </p:spPr>
      </p:pic>
      <p:pic>
        <p:nvPicPr>
          <p:cNvPr id="7" name="Picture 6">
            <a:extLst>
              <a:ext uri="{FF2B5EF4-FFF2-40B4-BE49-F238E27FC236}">
                <a16:creationId xmlns:a16="http://schemas.microsoft.com/office/drawing/2014/main" id="{C9F81F5A-AC82-E977-2650-535304DCA49B}"/>
              </a:ext>
            </a:extLst>
          </p:cNvPr>
          <p:cNvPicPr>
            <a:picLocks noChangeAspect="1"/>
          </p:cNvPicPr>
          <p:nvPr/>
        </p:nvPicPr>
        <p:blipFill>
          <a:blip r:embed="rId4"/>
          <a:stretch>
            <a:fillRect/>
          </a:stretch>
        </p:blipFill>
        <p:spPr>
          <a:xfrm>
            <a:off x="952295" y="1373878"/>
            <a:ext cx="8644877" cy="298730"/>
          </a:xfrm>
          <a:prstGeom prst="rect">
            <a:avLst/>
          </a:prstGeom>
        </p:spPr>
      </p:pic>
      <p:pic>
        <p:nvPicPr>
          <p:cNvPr id="11" name="Picture 10">
            <a:extLst>
              <a:ext uri="{FF2B5EF4-FFF2-40B4-BE49-F238E27FC236}">
                <a16:creationId xmlns:a16="http://schemas.microsoft.com/office/drawing/2014/main" id="{A26C9073-586E-98CB-35F7-438A7D9A096A}"/>
              </a:ext>
            </a:extLst>
          </p:cNvPr>
          <p:cNvPicPr>
            <a:picLocks noChangeAspect="1"/>
          </p:cNvPicPr>
          <p:nvPr/>
        </p:nvPicPr>
        <p:blipFill>
          <a:blip r:embed="rId5"/>
          <a:stretch>
            <a:fillRect/>
          </a:stretch>
        </p:blipFill>
        <p:spPr>
          <a:xfrm>
            <a:off x="952295" y="1338519"/>
            <a:ext cx="453171" cy="334089"/>
          </a:xfrm>
          <a:prstGeom prst="rect">
            <a:avLst/>
          </a:prstGeom>
        </p:spPr>
      </p:pic>
      <p:sp>
        <p:nvSpPr>
          <p:cNvPr id="12" name="Stačiakampis 6">
            <a:extLst>
              <a:ext uri="{FF2B5EF4-FFF2-40B4-BE49-F238E27FC236}">
                <a16:creationId xmlns:a16="http://schemas.microsoft.com/office/drawing/2014/main" id="{D9F6D41B-EC53-64F9-3672-C7682CC55C31}"/>
              </a:ext>
            </a:extLst>
          </p:cNvPr>
          <p:cNvSpPr/>
          <p:nvPr/>
        </p:nvSpPr>
        <p:spPr>
          <a:xfrm flipH="1">
            <a:off x="2760133" y="1960271"/>
            <a:ext cx="1236134" cy="2384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as 5">
            <a:extLst>
              <a:ext uri="{FF2B5EF4-FFF2-40B4-BE49-F238E27FC236}">
                <a16:creationId xmlns:a16="http://schemas.microsoft.com/office/drawing/2014/main" id="{58542262-4778-4B05-42DA-16BF98704671}"/>
              </a:ext>
            </a:extLst>
          </p:cNvPr>
          <p:cNvSpPr/>
          <p:nvPr/>
        </p:nvSpPr>
        <p:spPr>
          <a:xfrm>
            <a:off x="2376834" y="1704112"/>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17" name="Ovalas 5">
            <a:extLst>
              <a:ext uri="{FF2B5EF4-FFF2-40B4-BE49-F238E27FC236}">
                <a16:creationId xmlns:a16="http://schemas.microsoft.com/office/drawing/2014/main" id="{C9D63FD3-E8EA-E39D-D037-B48CEFAF9838}"/>
              </a:ext>
            </a:extLst>
          </p:cNvPr>
          <p:cNvSpPr/>
          <p:nvPr/>
        </p:nvSpPr>
        <p:spPr>
          <a:xfrm>
            <a:off x="480301" y="229957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8" name="TextBox 37">
            <a:extLst>
              <a:ext uri="{FF2B5EF4-FFF2-40B4-BE49-F238E27FC236}">
                <a16:creationId xmlns:a16="http://schemas.microsoft.com/office/drawing/2014/main" id="{5A9FE855-548E-02DE-54D7-A7D1D9C89B2E}"/>
              </a:ext>
            </a:extLst>
          </p:cNvPr>
          <p:cNvSpPr txBox="1"/>
          <p:nvPr/>
        </p:nvSpPr>
        <p:spPr>
          <a:xfrm>
            <a:off x="1032933" y="5147042"/>
            <a:ext cx="5735651" cy="1169551"/>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dirty="0"/>
              <a:t>Jei vykdomas tarptautinis DPS ir pirkimo vykdytojas užpildė Skelbimą apie sutarties skyrimą, šioje skiltyje (3) įvedama pagrindinė informacija apie sutartį. Visos pildytinos reikšmės turi būti nurodomos tik skaičiais (pvz. sutarties trukmė, sutarties galiojimo data ir kt.). Ši skiltis nepildoma supaprastinto pirkimo atveju.</a:t>
            </a:r>
            <a:endParaRPr lang="en-US" sz="1400" dirty="0"/>
          </a:p>
        </p:txBody>
      </p:sp>
      <p:sp>
        <p:nvSpPr>
          <p:cNvPr id="21" name="Arrow: Right 20">
            <a:extLst>
              <a:ext uri="{FF2B5EF4-FFF2-40B4-BE49-F238E27FC236}">
                <a16:creationId xmlns:a16="http://schemas.microsoft.com/office/drawing/2014/main" id="{4A08434F-6246-ABDF-CAEA-3D185E218683}"/>
              </a:ext>
            </a:extLst>
          </p:cNvPr>
          <p:cNvSpPr/>
          <p:nvPr/>
        </p:nvSpPr>
        <p:spPr>
          <a:xfrm>
            <a:off x="333732" y="476835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25" name="Picture 24">
            <a:extLst>
              <a:ext uri="{FF2B5EF4-FFF2-40B4-BE49-F238E27FC236}">
                <a16:creationId xmlns:a16="http://schemas.microsoft.com/office/drawing/2014/main" id="{A766D937-A254-CB02-A489-7606A8FA83D3}"/>
              </a:ext>
            </a:extLst>
          </p:cNvPr>
          <p:cNvPicPr>
            <a:picLocks noChangeAspect="1"/>
          </p:cNvPicPr>
          <p:nvPr/>
        </p:nvPicPr>
        <p:blipFill>
          <a:blip r:embed="rId6"/>
          <a:stretch>
            <a:fillRect/>
          </a:stretch>
        </p:blipFill>
        <p:spPr>
          <a:xfrm>
            <a:off x="952295" y="2387406"/>
            <a:ext cx="10098763" cy="2570990"/>
          </a:xfrm>
          <a:prstGeom prst="rect">
            <a:avLst/>
          </a:prstGeom>
        </p:spPr>
      </p:pic>
    </p:spTree>
    <p:extLst>
      <p:ext uri="{BB962C8B-B14F-4D97-AF65-F5344CB8AC3E}">
        <p14:creationId xmlns:p14="http://schemas.microsoft.com/office/powerpoint/2010/main" val="1239156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a:t>
            </a:r>
            <a:r>
              <a:rPr lang="lt-LT" sz="3600" b="1" noProof="0" dirty="0"/>
              <a:t>Tarptautinės vertės</a:t>
            </a:r>
            <a:r>
              <a:rPr lang="en-US" sz="3600" b="1" dirty="0"/>
              <a:t> </a:t>
            </a:r>
            <a:r>
              <a:rPr lang="lt-LT" sz="3600" b="1" noProof="0" dirty="0"/>
              <a:t>pirkimas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39</a:t>
            </a:r>
            <a:endParaRPr lang="en-US"/>
          </a:p>
        </p:txBody>
      </p:sp>
      <p:sp>
        <p:nvSpPr>
          <p:cNvPr id="13" name="Ovalas 5">
            <a:extLst>
              <a:ext uri="{FF2B5EF4-FFF2-40B4-BE49-F238E27FC236}">
                <a16:creationId xmlns:a16="http://schemas.microsoft.com/office/drawing/2014/main" id="{CADCA1A3-61E8-E172-D26F-FB545E51829B}"/>
              </a:ext>
            </a:extLst>
          </p:cNvPr>
          <p:cNvSpPr/>
          <p:nvPr/>
        </p:nvSpPr>
        <p:spPr>
          <a:xfrm>
            <a:off x="397834" y="112119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6" name="Arrow: Right 5">
            <a:extLst>
              <a:ext uri="{FF2B5EF4-FFF2-40B4-BE49-F238E27FC236}">
                <a16:creationId xmlns:a16="http://schemas.microsoft.com/office/drawing/2014/main" id="{6942093F-7BDC-515B-C32B-B930F8EE8855}"/>
              </a:ext>
            </a:extLst>
          </p:cNvPr>
          <p:cNvSpPr/>
          <p:nvPr/>
        </p:nvSpPr>
        <p:spPr>
          <a:xfrm>
            <a:off x="213809" y="256468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7" name="Picture 16">
            <a:extLst>
              <a:ext uri="{FF2B5EF4-FFF2-40B4-BE49-F238E27FC236}">
                <a16:creationId xmlns:a16="http://schemas.microsoft.com/office/drawing/2014/main" id="{081E7576-7F9E-47B4-9615-7CA1290834FF}"/>
              </a:ext>
            </a:extLst>
          </p:cNvPr>
          <p:cNvPicPr>
            <a:picLocks noChangeAspect="1"/>
          </p:cNvPicPr>
          <p:nvPr/>
        </p:nvPicPr>
        <p:blipFill>
          <a:blip r:embed="rId3"/>
          <a:stretch>
            <a:fillRect/>
          </a:stretch>
        </p:blipFill>
        <p:spPr>
          <a:xfrm>
            <a:off x="2108200" y="4878321"/>
            <a:ext cx="3546898" cy="1161915"/>
          </a:xfrm>
          <a:prstGeom prst="rect">
            <a:avLst/>
          </a:prstGeom>
        </p:spPr>
      </p:pic>
      <p:pic>
        <p:nvPicPr>
          <p:cNvPr id="19" name="Picture 18">
            <a:extLst>
              <a:ext uri="{FF2B5EF4-FFF2-40B4-BE49-F238E27FC236}">
                <a16:creationId xmlns:a16="http://schemas.microsoft.com/office/drawing/2014/main" id="{F83C8E80-16BC-0FBB-49C4-CDADE891D4CA}"/>
              </a:ext>
            </a:extLst>
          </p:cNvPr>
          <p:cNvPicPr>
            <a:picLocks noChangeAspect="1"/>
          </p:cNvPicPr>
          <p:nvPr/>
        </p:nvPicPr>
        <p:blipFill>
          <a:blip r:embed="rId4"/>
          <a:stretch>
            <a:fillRect/>
          </a:stretch>
        </p:blipFill>
        <p:spPr>
          <a:xfrm>
            <a:off x="856673" y="1259480"/>
            <a:ext cx="10660106" cy="3618841"/>
          </a:xfrm>
          <a:prstGeom prst="rect">
            <a:avLst/>
          </a:prstGeom>
        </p:spPr>
      </p:pic>
      <p:sp>
        <p:nvSpPr>
          <p:cNvPr id="20" name="Stačiakampis 6">
            <a:extLst>
              <a:ext uri="{FF2B5EF4-FFF2-40B4-BE49-F238E27FC236}">
                <a16:creationId xmlns:a16="http://schemas.microsoft.com/office/drawing/2014/main" id="{8914A9F1-7815-DD6C-E1CC-D4CC50F0E30E}"/>
              </a:ext>
            </a:extLst>
          </p:cNvPr>
          <p:cNvSpPr/>
          <p:nvPr/>
        </p:nvSpPr>
        <p:spPr>
          <a:xfrm flipH="1">
            <a:off x="10549467" y="4614333"/>
            <a:ext cx="1012598" cy="2639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Stačiakampis 6">
            <a:extLst>
              <a:ext uri="{FF2B5EF4-FFF2-40B4-BE49-F238E27FC236}">
                <a16:creationId xmlns:a16="http://schemas.microsoft.com/office/drawing/2014/main" id="{1D24D362-7FA8-5FBF-2ED7-497BBA4C9275}"/>
              </a:ext>
            </a:extLst>
          </p:cNvPr>
          <p:cNvSpPr/>
          <p:nvPr/>
        </p:nvSpPr>
        <p:spPr>
          <a:xfrm flipH="1">
            <a:off x="4233332" y="5598521"/>
            <a:ext cx="694268" cy="345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Arrow: Right 22">
            <a:extLst>
              <a:ext uri="{FF2B5EF4-FFF2-40B4-BE49-F238E27FC236}">
                <a16:creationId xmlns:a16="http://schemas.microsoft.com/office/drawing/2014/main" id="{9ADDAA37-7D2E-52C1-C2E0-F5AE3970DCBD}"/>
              </a:ext>
            </a:extLst>
          </p:cNvPr>
          <p:cNvSpPr/>
          <p:nvPr/>
        </p:nvSpPr>
        <p:spPr>
          <a:xfrm>
            <a:off x="192824" y="378209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Arrow: Right 23">
            <a:extLst>
              <a:ext uri="{FF2B5EF4-FFF2-40B4-BE49-F238E27FC236}">
                <a16:creationId xmlns:a16="http://schemas.microsoft.com/office/drawing/2014/main" id="{8AEE1F88-A9A6-87DC-3EDC-978AB95EBAB0}"/>
              </a:ext>
            </a:extLst>
          </p:cNvPr>
          <p:cNvSpPr/>
          <p:nvPr/>
        </p:nvSpPr>
        <p:spPr>
          <a:xfrm>
            <a:off x="213809" y="224614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5" name="Arrow: Right 24">
            <a:extLst>
              <a:ext uri="{FF2B5EF4-FFF2-40B4-BE49-F238E27FC236}">
                <a16:creationId xmlns:a16="http://schemas.microsoft.com/office/drawing/2014/main" id="{8F4B1770-91E3-F2B3-6410-365D2236B22F}"/>
              </a:ext>
            </a:extLst>
          </p:cNvPr>
          <p:cNvSpPr/>
          <p:nvPr/>
        </p:nvSpPr>
        <p:spPr>
          <a:xfrm>
            <a:off x="225959" y="199723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6" name="Arrow: Right 25">
            <a:extLst>
              <a:ext uri="{FF2B5EF4-FFF2-40B4-BE49-F238E27FC236}">
                <a16:creationId xmlns:a16="http://schemas.microsoft.com/office/drawing/2014/main" id="{5A53A3A9-A5E7-35EA-93F2-DB8512C897EC}"/>
              </a:ext>
            </a:extLst>
          </p:cNvPr>
          <p:cNvSpPr/>
          <p:nvPr/>
        </p:nvSpPr>
        <p:spPr>
          <a:xfrm>
            <a:off x="201716" y="153687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8" name="Ovalas 5">
            <a:extLst>
              <a:ext uri="{FF2B5EF4-FFF2-40B4-BE49-F238E27FC236}">
                <a16:creationId xmlns:a16="http://schemas.microsoft.com/office/drawing/2014/main" id="{81CEE0CF-B493-4BA2-A672-2108C31A5E4A}"/>
              </a:ext>
            </a:extLst>
          </p:cNvPr>
          <p:cNvSpPr/>
          <p:nvPr/>
        </p:nvSpPr>
        <p:spPr>
          <a:xfrm>
            <a:off x="11607081" y="453251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29" name="Ovalas 5">
            <a:extLst>
              <a:ext uri="{FF2B5EF4-FFF2-40B4-BE49-F238E27FC236}">
                <a16:creationId xmlns:a16="http://schemas.microsoft.com/office/drawing/2014/main" id="{DC5C1481-6AE8-7AA4-5EC3-BC55711F5FFA}"/>
              </a:ext>
            </a:extLst>
          </p:cNvPr>
          <p:cNvSpPr/>
          <p:nvPr/>
        </p:nvSpPr>
        <p:spPr>
          <a:xfrm>
            <a:off x="3776034" y="5598520"/>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spTree>
    <p:extLst>
      <p:ext uri="{BB962C8B-B14F-4D97-AF65-F5344CB8AC3E}">
        <p14:creationId xmlns:p14="http://schemas.microsoft.com/office/powerpoint/2010/main" val="1231988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745218"/>
          </a:xfrm>
          <a:effectLst>
            <a:outerShdw blurRad="50800" dist="38100" dir="8100000" algn="tr" rotWithShape="0">
              <a:prstClr val="black">
                <a:alpha val="40000"/>
              </a:prstClr>
            </a:outerShdw>
          </a:effectLst>
        </p:spPr>
        <p:txBody>
          <a:bodyPr>
            <a:noAutofit/>
          </a:bodyPr>
          <a:lstStyle/>
          <a:p>
            <a:pPr algn="ctr"/>
            <a:r>
              <a:rPr lang="lt-LT" sz="3600" b="1" dirty="0"/>
              <a:t>DPS sukūrimas ir vykdymas etapais</a:t>
            </a:r>
            <a:endParaRPr lang="en-US" sz="3600" b="1" dirty="0"/>
          </a:p>
        </p:txBody>
      </p:sp>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3" name="TextBox 2">
            <a:extLst>
              <a:ext uri="{FF2B5EF4-FFF2-40B4-BE49-F238E27FC236}">
                <a16:creationId xmlns:a16="http://schemas.microsoft.com/office/drawing/2014/main" id="{EFB4ECCA-2C04-2FEB-706F-A6A7B84BE9DA}"/>
              </a:ext>
            </a:extLst>
          </p:cNvPr>
          <p:cNvSpPr txBox="1"/>
          <p:nvPr/>
        </p:nvSpPr>
        <p:spPr>
          <a:xfrm>
            <a:off x="1566788" y="1997839"/>
            <a:ext cx="5312606" cy="2862322"/>
          </a:xfrm>
          <a:prstGeom prst="rect">
            <a:avLst/>
          </a:prstGeom>
          <a:noFill/>
        </p:spPr>
        <p:txBody>
          <a:bodyPr wrap="square" rtlCol="0">
            <a:spAutoFit/>
          </a:bodyPr>
          <a:lstStyle/>
          <a:p>
            <a:r>
              <a:rPr lang="lt-LT" u="sng"/>
              <a:t>DPS sukūrimo etapai </a:t>
            </a:r>
          </a:p>
          <a:p>
            <a:pPr marL="285750" indent="-285750">
              <a:buFont typeface="Arial" panose="020B0604020202020204" pitchFamily="34" charset="0"/>
              <a:buChar char="•"/>
            </a:pPr>
            <a:r>
              <a:rPr lang="lt-LT"/>
              <a:t>DPS darbo aplinkos sukūrimas/DPS pagrindinės informacijos pateikimas</a:t>
            </a:r>
          </a:p>
          <a:p>
            <a:pPr marL="285750" indent="-285750">
              <a:buFont typeface="Arial" panose="020B0604020202020204" pitchFamily="34" charset="0"/>
              <a:buChar char="•"/>
            </a:pPr>
            <a:r>
              <a:rPr lang="lt-LT"/>
              <a:t>Atsakingų asmenų pirkime paskyrimas</a:t>
            </a:r>
          </a:p>
          <a:p>
            <a:pPr marL="285750" indent="-285750">
              <a:buFont typeface="Arial" panose="020B0604020202020204" pitchFamily="34" charset="0"/>
              <a:buChar char="•"/>
            </a:pPr>
            <a:r>
              <a:rPr lang="lt-LT"/>
              <a:t>Pirkimo dokumentų pateikimas</a:t>
            </a:r>
          </a:p>
          <a:p>
            <a:pPr marL="285750" indent="-285750">
              <a:buFont typeface="Arial" panose="020B0604020202020204" pitchFamily="34" charset="0"/>
              <a:buChar char="•"/>
            </a:pPr>
            <a:r>
              <a:rPr lang="lt-LT"/>
              <a:t>Skelbimo apie pirkimą pateikimas</a:t>
            </a:r>
          </a:p>
          <a:p>
            <a:pPr marL="285750" indent="-285750">
              <a:buFont typeface="Arial" panose="020B0604020202020204" pitchFamily="34" charset="0"/>
              <a:buChar char="•"/>
            </a:pPr>
            <a:r>
              <a:rPr lang="lt-LT"/>
              <a:t>Susipažinimas su paraiškomis, jų vertinimas</a:t>
            </a:r>
          </a:p>
          <a:p>
            <a:pPr marL="285750" indent="-285750">
              <a:buFont typeface="Arial" panose="020B0604020202020204" pitchFamily="34" charset="0"/>
              <a:buChar char="•"/>
            </a:pPr>
            <a:r>
              <a:rPr lang="lt-LT"/>
              <a:t>Tiekėjų (ne)priėmimas į DPS, informavimas</a:t>
            </a:r>
          </a:p>
          <a:p>
            <a:pPr marL="285750" indent="-285750">
              <a:buFont typeface="Arial" panose="020B0604020202020204" pitchFamily="34" charset="0"/>
              <a:buChar char="•"/>
            </a:pPr>
            <a:endParaRPr lang="lt-LT">
              <a:solidFill>
                <a:srgbClr val="FF0000"/>
              </a:solidFill>
            </a:endParaRPr>
          </a:p>
          <a:p>
            <a:endParaRPr lang="en-US"/>
          </a:p>
        </p:txBody>
      </p:sp>
      <p:sp>
        <p:nvSpPr>
          <p:cNvPr id="5" name="TextBox 4">
            <a:extLst>
              <a:ext uri="{FF2B5EF4-FFF2-40B4-BE49-F238E27FC236}">
                <a16:creationId xmlns:a16="http://schemas.microsoft.com/office/drawing/2014/main" id="{3FA6C41E-E9F6-C699-D861-1562167C65A4}"/>
              </a:ext>
            </a:extLst>
          </p:cNvPr>
          <p:cNvSpPr txBox="1"/>
          <p:nvPr/>
        </p:nvSpPr>
        <p:spPr>
          <a:xfrm>
            <a:off x="6879394" y="1994945"/>
            <a:ext cx="5312606" cy="3416320"/>
          </a:xfrm>
          <a:prstGeom prst="rect">
            <a:avLst/>
          </a:prstGeom>
          <a:noFill/>
        </p:spPr>
        <p:txBody>
          <a:bodyPr wrap="square" rtlCol="0">
            <a:spAutoFit/>
          </a:bodyPr>
          <a:lstStyle/>
          <a:p>
            <a:r>
              <a:rPr lang="lt-LT" u="sng"/>
              <a:t>Konkrečių pirkimų vykdymo DPS etapai </a:t>
            </a:r>
          </a:p>
          <a:p>
            <a:pPr marL="285750" indent="-285750">
              <a:buFont typeface="Arial" panose="020B0604020202020204" pitchFamily="34" charset="0"/>
              <a:buChar char="•"/>
            </a:pPr>
            <a:r>
              <a:rPr lang="lt-LT"/>
              <a:t>Konkrečių pirkimų darbo aplinkos sukūrimas/pagrindinės informacijos pateikimas</a:t>
            </a:r>
          </a:p>
          <a:p>
            <a:pPr marL="285750" indent="-285750">
              <a:buFont typeface="Arial" panose="020B0604020202020204" pitchFamily="34" charset="0"/>
              <a:buChar char="•"/>
            </a:pPr>
            <a:r>
              <a:rPr lang="lt-LT"/>
              <a:t>Atsakingų asmenų konkrečiame pirkime paskyrimas</a:t>
            </a:r>
          </a:p>
          <a:p>
            <a:pPr marL="285750" indent="-285750">
              <a:buFont typeface="Arial" panose="020B0604020202020204" pitchFamily="34" charset="0"/>
              <a:buChar char="•"/>
            </a:pPr>
            <a:r>
              <a:rPr lang="lt-LT"/>
              <a:t>Kvietimų pateikti pasiūlymus siuntimas tiekėjams, priimtiems į DPS</a:t>
            </a:r>
          </a:p>
          <a:p>
            <a:pPr marL="285750" indent="-285750">
              <a:buFont typeface="Arial" panose="020B0604020202020204" pitchFamily="34" charset="0"/>
              <a:buChar char="•"/>
            </a:pPr>
            <a:r>
              <a:rPr lang="lt-LT"/>
              <a:t>Susipažinimas su pasiūlymais</a:t>
            </a:r>
          </a:p>
          <a:p>
            <a:pPr marL="285750" indent="-285750">
              <a:buFont typeface="Arial" panose="020B0604020202020204" pitchFamily="34" charset="0"/>
              <a:buChar char="•"/>
            </a:pPr>
            <a:r>
              <a:rPr lang="lt-LT"/>
              <a:t>Pasiūlymų vertinimas</a:t>
            </a:r>
          </a:p>
          <a:p>
            <a:pPr marL="285750" indent="-285750">
              <a:buFont typeface="Arial" panose="020B0604020202020204" pitchFamily="34" charset="0"/>
              <a:buChar char="•"/>
            </a:pPr>
            <a:r>
              <a:rPr lang="lt-LT"/>
              <a:t>Pasiūlymų eilė ir laimėtojo nustatymas</a:t>
            </a:r>
          </a:p>
          <a:p>
            <a:pPr marL="285750" indent="-285750">
              <a:buFont typeface="Arial" panose="020B0604020202020204" pitchFamily="34" charset="0"/>
              <a:buChar char="•"/>
            </a:pPr>
            <a:r>
              <a:rPr lang="en-US" err="1"/>
              <a:t>Skelbim</a:t>
            </a:r>
            <a:r>
              <a:rPr lang="lt-LT"/>
              <a:t>ų pildymas</a:t>
            </a:r>
          </a:p>
          <a:p>
            <a:pPr marL="285750" indent="-285750">
              <a:buFont typeface="Arial" panose="020B0604020202020204" pitchFamily="34" charset="0"/>
              <a:buChar char="•"/>
            </a:pPr>
            <a:endParaRPr lang="lt-LT">
              <a:solidFill>
                <a:srgbClr val="FF0000"/>
              </a:solidFill>
            </a:endParaRPr>
          </a:p>
          <a:p>
            <a:endParaRPr lang="en-US"/>
          </a:p>
        </p:txBody>
      </p:sp>
      <p:sp>
        <p:nvSpPr>
          <p:cNvPr id="6" name="TextBox 5">
            <a:extLst>
              <a:ext uri="{FF2B5EF4-FFF2-40B4-BE49-F238E27FC236}">
                <a16:creationId xmlns:a16="http://schemas.microsoft.com/office/drawing/2014/main" id="{3962188E-F404-CD66-C07F-2B77C9614570}"/>
              </a:ext>
            </a:extLst>
          </p:cNvPr>
          <p:cNvSpPr txBox="1"/>
          <p:nvPr/>
        </p:nvSpPr>
        <p:spPr>
          <a:xfrm>
            <a:off x="11694695" y="6343048"/>
            <a:ext cx="288758" cy="365760"/>
          </a:xfrm>
          <a:prstGeom prst="rect">
            <a:avLst/>
          </a:prstGeom>
          <a:noFill/>
        </p:spPr>
        <p:txBody>
          <a:bodyPr wrap="square" rtlCol="0">
            <a:spAutoFit/>
          </a:bodyPr>
          <a:lstStyle/>
          <a:p>
            <a:r>
              <a:rPr lang="lt-LT"/>
              <a:t>4</a:t>
            </a:r>
            <a:endParaRPr lang="en-US"/>
          </a:p>
        </p:txBody>
      </p:sp>
    </p:spTree>
    <p:extLst>
      <p:ext uri="{BB962C8B-B14F-4D97-AF65-F5344CB8AC3E}">
        <p14:creationId xmlns:p14="http://schemas.microsoft.com/office/powerpoint/2010/main" val="49268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sp>
        <p:nvSpPr>
          <p:cNvPr id="2" name="Pavadinimas 3">
            <a:extLst>
              <a:ext uri="{FF2B5EF4-FFF2-40B4-BE49-F238E27FC236}">
                <a16:creationId xmlns:a16="http://schemas.microsoft.com/office/drawing/2014/main" id="{745D2952-22D1-3EE6-B59E-D862B798E274}"/>
              </a:ext>
            </a:extLst>
          </p:cNvPr>
          <p:cNvSpPr>
            <a:spLocks noGrp="1"/>
          </p:cNvSpPr>
          <p:nvPr>
            <p:ph type="title"/>
          </p:nvPr>
        </p:nvSpPr>
        <p:spPr>
          <a:xfrm>
            <a:off x="838200" y="2103437"/>
            <a:ext cx="10515600" cy="1325563"/>
          </a:xfrm>
        </p:spPr>
        <p:txBody>
          <a:bodyPr>
            <a:normAutofit fontScale="90000"/>
          </a:bodyPr>
          <a:lstStyle/>
          <a:p>
            <a:pPr algn="ctr"/>
            <a:r>
              <a:rPr lang="lt-LT" sz="4400" dirty="0">
                <a:latin typeface="+mj-lt"/>
              </a:rPr>
              <a:t>Jei kiltų klausimų galite kreiptis</a:t>
            </a:r>
            <a:br>
              <a:rPr lang="lt-LT" sz="4400" dirty="0">
                <a:latin typeface="+mj-lt"/>
              </a:rPr>
            </a:br>
            <a:r>
              <a:rPr lang="lt-LT" sz="4400" dirty="0">
                <a:latin typeface="+mj-lt"/>
              </a:rPr>
              <a:t>tel.</a:t>
            </a:r>
            <a:r>
              <a:rPr lang="lt-LT" sz="4400" dirty="0"/>
              <a:t> </a:t>
            </a:r>
            <a:r>
              <a:rPr lang="en-GB" sz="4400" b="1" dirty="0">
                <a:solidFill>
                  <a:schemeClr val="accent1">
                    <a:lumMod val="75000"/>
                  </a:schemeClr>
                </a:solidFill>
                <a:latin typeface="+mj-lt"/>
              </a:rPr>
              <a:t>+370</a:t>
            </a:r>
            <a:r>
              <a:rPr lang="lt-LT" sz="4400" b="1" dirty="0">
                <a:solidFill>
                  <a:schemeClr val="accent1">
                    <a:lumMod val="75000"/>
                  </a:schemeClr>
                </a:solidFill>
                <a:latin typeface="+mj-lt"/>
              </a:rPr>
              <a:t> 5 219 7000 </a:t>
            </a:r>
            <a:r>
              <a:rPr lang="lt-LT" sz="4400" dirty="0">
                <a:latin typeface="+mj-lt"/>
              </a:rPr>
              <a:t>arba el. paštu </a:t>
            </a:r>
            <a:r>
              <a:rPr lang="lt-LT" sz="4400" b="1" dirty="0">
                <a:solidFill>
                  <a:schemeClr val="accent1">
                    <a:lumMod val="75000"/>
                  </a:schemeClr>
                </a:solidFill>
                <a:latin typeface="+mj-lt"/>
              </a:rPr>
              <a:t>pagalba@vpt.lt</a:t>
            </a:r>
            <a:endParaRPr lang="en-US" dirty="0"/>
          </a:p>
        </p:txBody>
      </p:sp>
    </p:spTree>
    <p:extLst>
      <p:ext uri="{BB962C8B-B14F-4D97-AF65-F5344CB8AC3E}">
        <p14:creationId xmlns:p14="http://schemas.microsoft.com/office/powerpoint/2010/main" val="486537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9136437-7B59-45C7-CC3C-351CCDA42E78}"/>
              </a:ext>
            </a:extLst>
          </p:cNvPr>
          <p:cNvPicPr>
            <a:picLocks noChangeAspect="1"/>
          </p:cNvPicPr>
          <p:nvPr/>
        </p:nvPicPr>
        <p:blipFill>
          <a:blip r:embed="rId2"/>
          <a:stretch>
            <a:fillRect/>
          </a:stretch>
        </p:blipFill>
        <p:spPr>
          <a:xfrm>
            <a:off x="701237" y="1867719"/>
            <a:ext cx="11223733" cy="3049603"/>
          </a:xfrm>
          <a:prstGeom prst="rect">
            <a:avLst/>
          </a:prstGeom>
          <a:ln>
            <a:solidFill>
              <a:schemeClr val="accent1"/>
            </a:solidFill>
          </a:ln>
        </p:spPr>
      </p:pic>
      <p:sp>
        <p:nvSpPr>
          <p:cNvPr id="2" name="Pavadinimas 1"/>
          <p:cNvSpPr>
            <a:spLocks noGrp="1"/>
          </p:cNvSpPr>
          <p:nvPr>
            <p:ph type="title"/>
          </p:nvPr>
        </p:nvSpPr>
        <p:spPr>
          <a:xfrm>
            <a:off x="847532" y="327802"/>
            <a:ext cx="10515600" cy="810627"/>
          </a:xfrm>
        </p:spPr>
        <p:txBody>
          <a:bodyPr>
            <a:noAutofit/>
          </a:bodyPr>
          <a:lstStyle/>
          <a:p>
            <a:pPr algn="ctr"/>
            <a:r>
              <a:rPr lang="en-US" sz="3600" b="1" dirty="0"/>
              <a:t>DPS </a:t>
            </a:r>
            <a:r>
              <a:rPr lang="en-US" sz="3600" b="1" dirty="0" err="1"/>
              <a:t>suk</a:t>
            </a:r>
            <a:r>
              <a:rPr lang="lt-LT" sz="3600" b="1" dirty="0" err="1"/>
              <a:t>ūrimas</a:t>
            </a:r>
            <a:endParaRPr lang="en-US" sz="3600" b="1" dirty="0"/>
          </a:p>
        </p:txBody>
      </p:sp>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Rectangle 7">
            <a:extLst>
              <a:ext uri="{FF2B5EF4-FFF2-40B4-BE49-F238E27FC236}">
                <a16:creationId xmlns:a16="http://schemas.microsoft.com/office/drawing/2014/main" id="{6B913B2F-1ECB-42CB-B9A4-D160A11C1778}"/>
              </a:ext>
            </a:extLst>
          </p:cNvPr>
          <p:cNvSpPr/>
          <p:nvPr/>
        </p:nvSpPr>
        <p:spPr>
          <a:xfrm>
            <a:off x="749378" y="5164909"/>
            <a:ext cx="5225983" cy="584775"/>
          </a:xfrm>
          <a:prstGeom prst="rect">
            <a:avLst/>
          </a:prstGeom>
          <a:solidFill>
            <a:srgbClr val="FDEADA"/>
          </a:solidFill>
          <a:ln>
            <a:solidFill>
              <a:schemeClr val="tx1"/>
            </a:solidFill>
          </a:ln>
        </p:spPr>
        <p:txBody>
          <a:bodyPr wrap="square">
            <a:spAutoFit/>
          </a:bodyPr>
          <a:lstStyle/>
          <a:p>
            <a:r>
              <a:rPr lang="lt-LT" sz="1600" b="0" i="0" u="none" strike="noStrike">
                <a:solidFill>
                  <a:srgbClr val="000000"/>
                </a:solidFill>
                <a:effectLst/>
                <a:latin typeface="Calibri" panose="020F0502020204030204" pitchFamily="34" charset="0"/>
              </a:rPr>
              <a:t>Pasirenkama „Sukurti </a:t>
            </a:r>
            <a:r>
              <a:rPr lang="en-US" sz="1600" b="0" i="0" u="none" strike="noStrike">
                <a:solidFill>
                  <a:srgbClr val="000000"/>
                </a:solidFill>
                <a:effectLst/>
                <a:latin typeface="Calibri" panose="020F0502020204030204" pitchFamily="34" charset="0"/>
              </a:rPr>
              <a:t>DPS</a:t>
            </a:r>
            <a:r>
              <a:rPr lang="lt-LT" sz="1600" b="0" i="0" u="none" strike="noStrike">
                <a:solidFill>
                  <a:srgbClr val="000000"/>
                </a:solidFill>
                <a:effectLst/>
                <a:latin typeface="Calibri" panose="020F0502020204030204" pitchFamily="34" charset="0"/>
              </a:rPr>
              <a:t>“</a:t>
            </a:r>
            <a:r>
              <a:rPr lang="en-US" sz="1600" b="0" i="0" u="none" strike="noStrike">
                <a:solidFill>
                  <a:srgbClr val="000000"/>
                </a:solidFill>
                <a:effectLst/>
                <a:latin typeface="Calibri" panose="020F0502020204030204" pitchFamily="34" charset="0"/>
              </a:rPr>
              <a:t>. </a:t>
            </a:r>
            <a:r>
              <a:rPr lang="lt-LT" sz="1600" b="0" i="0" u="none" strike="noStrike">
                <a:solidFill>
                  <a:srgbClr val="000000"/>
                </a:solidFill>
                <a:effectLst/>
                <a:latin typeface="Calibri" panose="020F0502020204030204" pitchFamily="34" charset="0"/>
              </a:rPr>
              <a:t>Sukuriama DPS aplinka, kurioje pateikiama pagrindinė informacija apie DPS.</a:t>
            </a:r>
            <a:endParaRPr lang="en-US" sz="1600" b="0" i="0" u="none" strike="noStrike">
              <a:solidFill>
                <a:srgbClr val="000000"/>
              </a:solidFill>
              <a:effectLst/>
              <a:latin typeface="Calibri" panose="020F0502020204030204" pitchFamily="34" charset="0"/>
            </a:endParaRPr>
          </a:p>
        </p:txBody>
      </p:sp>
      <p:pic>
        <p:nvPicPr>
          <p:cNvPr id="3" name="Picture 2">
            <a:extLst>
              <a:ext uri="{FF2B5EF4-FFF2-40B4-BE49-F238E27FC236}">
                <a16:creationId xmlns:a16="http://schemas.microsoft.com/office/drawing/2014/main" id="{14DC3EF2-2503-01B9-D9A4-63FBF9587D3F}"/>
              </a:ext>
            </a:extLst>
          </p:cNvPr>
          <p:cNvPicPr>
            <a:picLocks noChangeAspect="1"/>
          </p:cNvPicPr>
          <p:nvPr/>
        </p:nvPicPr>
        <p:blipFill>
          <a:blip r:embed="rId4"/>
          <a:stretch>
            <a:fillRect/>
          </a:stretch>
        </p:blipFill>
        <p:spPr>
          <a:xfrm>
            <a:off x="614609" y="1877345"/>
            <a:ext cx="465845" cy="396598"/>
          </a:xfrm>
          <a:prstGeom prst="rect">
            <a:avLst/>
          </a:prstGeom>
        </p:spPr>
      </p:pic>
      <p:sp>
        <p:nvSpPr>
          <p:cNvPr id="4" name="Ovalas 5">
            <a:extLst>
              <a:ext uri="{FF2B5EF4-FFF2-40B4-BE49-F238E27FC236}">
                <a16:creationId xmlns:a16="http://schemas.microsoft.com/office/drawing/2014/main" id="{64A5E67E-9371-B6F4-7166-16410B06ED3B}"/>
              </a:ext>
            </a:extLst>
          </p:cNvPr>
          <p:cNvSpPr/>
          <p:nvPr/>
        </p:nvSpPr>
        <p:spPr>
          <a:xfrm>
            <a:off x="614609" y="2676254"/>
            <a:ext cx="439891"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7" name="Stačiakampis 6">
            <a:extLst>
              <a:ext uri="{FF2B5EF4-FFF2-40B4-BE49-F238E27FC236}">
                <a16:creationId xmlns:a16="http://schemas.microsoft.com/office/drawing/2014/main" id="{4AF05D8B-DDAA-B905-6360-45FE404AB416}"/>
              </a:ext>
            </a:extLst>
          </p:cNvPr>
          <p:cNvSpPr/>
          <p:nvPr/>
        </p:nvSpPr>
        <p:spPr>
          <a:xfrm>
            <a:off x="2367815" y="1950138"/>
            <a:ext cx="259771"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10">
            <a:extLst>
              <a:ext uri="{FF2B5EF4-FFF2-40B4-BE49-F238E27FC236}">
                <a16:creationId xmlns:a16="http://schemas.microsoft.com/office/drawing/2014/main" id="{F20E6BBB-CD9C-12A7-D882-B6A13F70A638}"/>
              </a:ext>
            </a:extLst>
          </p:cNvPr>
          <p:cNvSpPr txBox="1"/>
          <p:nvPr/>
        </p:nvSpPr>
        <p:spPr>
          <a:xfrm>
            <a:off x="11694695" y="6343048"/>
            <a:ext cx="288758" cy="365760"/>
          </a:xfrm>
          <a:prstGeom prst="rect">
            <a:avLst/>
          </a:prstGeom>
          <a:noFill/>
        </p:spPr>
        <p:txBody>
          <a:bodyPr wrap="square" rtlCol="0">
            <a:spAutoFit/>
          </a:bodyPr>
          <a:lstStyle/>
          <a:p>
            <a:r>
              <a:rPr lang="lt-LT"/>
              <a:t>5</a:t>
            </a:r>
            <a:endParaRPr lang="en-US"/>
          </a:p>
        </p:txBody>
      </p:sp>
      <p:pic>
        <p:nvPicPr>
          <p:cNvPr id="6" name="Picture 5" descr="A screenshot of a phone&#10;&#10;Description automatically generated">
            <a:extLst>
              <a:ext uri="{FF2B5EF4-FFF2-40B4-BE49-F238E27FC236}">
                <a16:creationId xmlns:a16="http://schemas.microsoft.com/office/drawing/2014/main" id="{0E5E6F28-806B-1FE3-7FB0-DAD525EF86BC}"/>
              </a:ext>
            </a:extLst>
          </p:cNvPr>
          <p:cNvPicPr>
            <a:picLocks noChangeAspect="1"/>
          </p:cNvPicPr>
          <p:nvPr/>
        </p:nvPicPr>
        <p:blipFill>
          <a:blip r:embed="rId5"/>
          <a:stretch>
            <a:fillRect/>
          </a:stretch>
        </p:blipFill>
        <p:spPr>
          <a:xfrm>
            <a:off x="1085413" y="2280690"/>
            <a:ext cx="2077108" cy="2471793"/>
          </a:xfrm>
          <a:prstGeom prst="rect">
            <a:avLst/>
          </a:prstGeom>
        </p:spPr>
      </p:pic>
      <p:sp>
        <p:nvSpPr>
          <p:cNvPr id="5" name="Stačiakampis 6">
            <a:extLst>
              <a:ext uri="{FF2B5EF4-FFF2-40B4-BE49-F238E27FC236}">
                <a16:creationId xmlns:a16="http://schemas.microsoft.com/office/drawing/2014/main" id="{4AF05D8B-DDAA-B905-6360-45FE404AB416}"/>
              </a:ext>
            </a:extLst>
          </p:cNvPr>
          <p:cNvSpPr/>
          <p:nvPr/>
        </p:nvSpPr>
        <p:spPr>
          <a:xfrm>
            <a:off x="1085862" y="2700081"/>
            <a:ext cx="1281953"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345836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4C6C18-8B35-10AC-29A9-1B9DAD1F4F78}"/>
              </a:ext>
            </a:extLst>
          </p:cNvPr>
          <p:cNvPicPr>
            <a:picLocks noChangeAspect="1"/>
          </p:cNvPicPr>
          <p:nvPr/>
        </p:nvPicPr>
        <p:blipFill>
          <a:blip r:embed="rId2"/>
          <a:stretch>
            <a:fillRect/>
          </a:stretch>
        </p:blipFill>
        <p:spPr>
          <a:xfrm>
            <a:off x="1137273" y="2089962"/>
            <a:ext cx="9843172" cy="1960204"/>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47532" y="477093"/>
            <a:ext cx="10515600" cy="1032037"/>
          </a:xfrm>
        </p:spPr>
        <p:txBody>
          <a:bodyPr>
            <a:noAutofit/>
          </a:bodyPr>
          <a:lstStyle/>
          <a:p>
            <a:pPr algn="ctr"/>
            <a:r>
              <a:rPr lang="lt-LT" sz="3600" b="1" dirty="0"/>
              <a:t>DPS sukūrimas</a:t>
            </a:r>
            <a:r>
              <a:rPr lang="en-US" sz="3600" b="1" dirty="0"/>
              <a:t>.</a:t>
            </a:r>
            <a:r>
              <a:rPr lang="lt-LT" sz="3600" b="1" dirty="0"/>
              <a:t> Pagrindinė informacija apie pirkimą</a:t>
            </a:r>
            <a:endParaRPr lang="en-US" sz="3600" b="1" dirty="0"/>
          </a:p>
        </p:txBody>
      </p:sp>
      <p:sp>
        <p:nvSpPr>
          <p:cNvPr id="2" name="TextBox 1">
            <a:extLst>
              <a:ext uri="{FF2B5EF4-FFF2-40B4-BE49-F238E27FC236}">
                <a16:creationId xmlns:a16="http://schemas.microsoft.com/office/drawing/2014/main" id="{577143F2-9BC1-457B-8540-FBB5EBB13A8E}"/>
              </a:ext>
            </a:extLst>
          </p:cNvPr>
          <p:cNvSpPr txBox="1"/>
          <p:nvPr/>
        </p:nvSpPr>
        <p:spPr>
          <a:xfrm>
            <a:off x="1038491" y="4210513"/>
            <a:ext cx="4253176" cy="646331"/>
          </a:xfrm>
          <a:prstGeom prst="rect">
            <a:avLst/>
          </a:prstGeom>
          <a:solidFill>
            <a:srgbClr val="FDEADA"/>
          </a:solidFill>
          <a:ln>
            <a:solidFill>
              <a:schemeClr val="tx1"/>
            </a:solidFill>
          </a:ln>
        </p:spPr>
        <p:txBody>
          <a:bodyPr wrap="square" rtlCol="0">
            <a:spAutoFit/>
          </a:bodyPr>
          <a:lstStyle/>
          <a:p>
            <a:r>
              <a:rPr lang="lt-LT"/>
              <a:t>Nurodant pirkimo objekto tipą, prašome nesirinkti „su darbais susijusios paslaugos“</a:t>
            </a:r>
          </a:p>
        </p:txBody>
      </p:sp>
      <p:sp>
        <p:nvSpPr>
          <p:cNvPr id="21" name="TextBox 12">
            <a:extLst>
              <a:ext uri="{FF2B5EF4-FFF2-40B4-BE49-F238E27FC236}">
                <a16:creationId xmlns:a16="http://schemas.microsoft.com/office/drawing/2014/main" id="{542A632E-CCA3-5E2F-005B-BB9E11D96360}"/>
              </a:ext>
            </a:extLst>
          </p:cNvPr>
          <p:cNvSpPr txBox="1"/>
          <p:nvPr/>
        </p:nvSpPr>
        <p:spPr>
          <a:xfrm>
            <a:off x="501527" y="1346891"/>
            <a:ext cx="2382419"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Privalomas laukas</a:t>
            </a:r>
            <a:endParaRPr lang="en-US"/>
          </a:p>
        </p:txBody>
      </p:sp>
      <p:sp>
        <p:nvSpPr>
          <p:cNvPr id="22" name="Arrow: Right 21">
            <a:extLst>
              <a:ext uri="{FF2B5EF4-FFF2-40B4-BE49-F238E27FC236}">
                <a16:creationId xmlns:a16="http://schemas.microsoft.com/office/drawing/2014/main" id="{329F0606-EC1B-BAB1-6105-9FEA3FEECDD0}"/>
              </a:ext>
            </a:extLst>
          </p:cNvPr>
          <p:cNvSpPr/>
          <p:nvPr/>
        </p:nvSpPr>
        <p:spPr>
          <a:xfrm>
            <a:off x="2326384" y="144715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7" name="TextBox 26">
            <a:extLst>
              <a:ext uri="{FF2B5EF4-FFF2-40B4-BE49-F238E27FC236}">
                <a16:creationId xmlns:a16="http://schemas.microsoft.com/office/drawing/2014/main" id="{B48D783A-0145-6F85-B7C3-8234C0DB6ED4}"/>
              </a:ext>
            </a:extLst>
          </p:cNvPr>
          <p:cNvSpPr txBox="1"/>
          <p:nvPr/>
        </p:nvSpPr>
        <p:spPr>
          <a:xfrm>
            <a:off x="11694695" y="6343048"/>
            <a:ext cx="288758" cy="365760"/>
          </a:xfrm>
          <a:prstGeom prst="rect">
            <a:avLst/>
          </a:prstGeom>
          <a:noFill/>
        </p:spPr>
        <p:txBody>
          <a:bodyPr wrap="square" rtlCol="0">
            <a:spAutoFit/>
          </a:bodyPr>
          <a:lstStyle/>
          <a:p>
            <a:r>
              <a:rPr lang="lt-LT"/>
              <a:t>6</a:t>
            </a:r>
            <a:endParaRPr lang="en-US"/>
          </a:p>
        </p:txBody>
      </p:sp>
      <p:sp>
        <p:nvSpPr>
          <p:cNvPr id="29" name="TextBox 2">
            <a:extLst>
              <a:ext uri="{FF2B5EF4-FFF2-40B4-BE49-F238E27FC236}">
                <a16:creationId xmlns:a16="http://schemas.microsoft.com/office/drawing/2014/main" id="{AD53A188-9AAB-E9D9-66B2-80A0162160CC}"/>
              </a:ext>
            </a:extLst>
          </p:cNvPr>
          <p:cNvSpPr txBox="1"/>
          <p:nvPr/>
        </p:nvSpPr>
        <p:spPr>
          <a:xfrm>
            <a:off x="501350" y="1706777"/>
            <a:ext cx="365006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Neprivalomas laukas </a:t>
            </a:r>
            <a:endParaRPr lang="en-US"/>
          </a:p>
        </p:txBody>
      </p:sp>
      <p:sp>
        <p:nvSpPr>
          <p:cNvPr id="31" name="Arrow: Right 30">
            <a:extLst>
              <a:ext uri="{FF2B5EF4-FFF2-40B4-BE49-F238E27FC236}">
                <a16:creationId xmlns:a16="http://schemas.microsoft.com/office/drawing/2014/main" id="{B932833B-9E71-3E57-A4FA-C677543F1A84}"/>
              </a:ext>
            </a:extLst>
          </p:cNvPr>
          <p:cNvSpPr/>
          <p:nvPr/>
        </p:nvSpPr>
        <p:spPr>
          <a:xfrm>
            <a:off x="2635665" y="1834362"/>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3" name="Arrow: Right 42">
            <a:extLst>
              <a:ext uri="{FF2B5EF4-FFF2-40B4-BE49-F238E27FC236}">
                <a16:creationId xmlns:a16="http://schemas.microsoft.com/office/drawing/2014/main" id="{B3A76DCE-F94E-F3B9-20F9-12C41D1549FF}"/>
              </a:ext>
            </a:extLst>
          </p:cNvPr>
          <p:cNvSpPr/>
          <p:nvPr/>
        </p:nvSpPr>
        <p:spPr>
          <a:xfrm>
            <a:off x="409804" y="329964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Rectangle 6">
            <a:extLst>
              <a:ext uri="{FF2B5EF4-FFF2-40B4-BE49-F238E27FC236}">
                <a16:creationId xmlns:a16="http://schemas.microsoft.com/office/drawing/2014/main" id="{FEA282B9-78BC-1871-779B-1CC8580E9D88}"/>
              </a:ext>
            </a:extLst>
          </p:cNvPr>
          <p:cNvSpPr/>
          <p:nvPr/>
        </p:nvSpPr>
        <p:spPr>
          <a:xfrm>
            <a:off x="1256858" y="2617193"/>
            <a:ext cx="9639742" cy="10517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Arrow: Right 8">
            <a:extLst>
              <a:ext uri="{FF2B5EF4-FFF2-40B4-BE49-F238E27FC236}">
                <a16:creationId xmlns:a16="http://schemas.microsoft.com/office/drawing/2014/main" id="{75A00CE5-0D58-EEB8-7EA9-7EDA02AC092D}"/>
              </a:ext>
            </a:extLst>
          </p:cNvPr>
          <p:cNvSpPr/>
          <p:nvPr/>
        </p:nvSpPr>
        <p:spPr>
          <a:xfrm>
            <a:off x="409804" y="2422231"/>
            <a:ext cx="618563" cy="179295"/>
          </a:xfrm>
          <a:prstGeom prst="rightArrow">
            <a:avLst/>
          </a:prstGeom>
          <a:solidFill>
            <a:srgbClr val="70AD47"/>
          </a:solidFill>
          <a:ln w="12700" cap="flat" cmpd="sng" algn="ctr">
            <a:solidFill>
              <a:srgbClr val="5B9BD5"/>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a:endParaRPr lang="en-GB"/>
          </a:p>
        </p:txBody>
      </p:sp>
      <p:sp>
        <p:nvSpPr>
          <p:cNvPr id="12" name="Rectangle 11">
            <a:extLst>
              <a:ext uri="{FF2B5EF4-FFF2-40B4-BE49-F238E27FC236}">
                <a16:creationId xmlns:a16="http://schemas.microsoft.com/office/drawing/2014/main" id="{A2F5DF6C-2E86-0916-75AF-23E9C1F49D9C}"/>
              </a:ext>
            </a:extLst>
          </p:cNvPr>
          <p:cNvSpPr/>
          <p:nvPr/>
        </p:nvSpPr>
        <p:spPr>
          <a:xfrm>
            <a:off x="1256858" y="3495152"/>
            <a:ext cx="9639742" cy="47606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3946116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38200" y="491697"/>
            <a:ext cx="10515600" cy="1032037"/>
          </a:xfrm>
        </p:spPr>
        <p:txBody>
          <a:bodyPr>
            <a:noAutofit/>
          </a:bodyPr>
          <a:lstStyle/>
          <a:p>
            <a:pPr algn="ctr"/>
            <a:r>
              <a:rPr lang="lt-LT" sz="3600" b="1" dirty="0"/>
              <a:t>DPS sukūrimas. Pagrindinė informacija apie pirkimą</a:t>
            </a:r>
            <a:endParaRPr lang="en-US" sz="3600" b="1" dirty="0"/>
          </a:p>
        </p:txBody>
      </p:sp>
      <p:pic>
        <p:nvPicPr>
          <p:cNvPr id="19" name="Picture 18">
            <a:extLst>
              <a:ext uri="{FF2B5EF4-FFF2-40B4-BE49-F238E27FC236}">
                <a16:creationId xmlns:a16="http://schemas.microsoft.com/office/drawing/2014/main" id="{C73D29A9-2D70-59D2-DAC1-5BDFBFE4B5C4}"/>
              </a:ext>
            </a:extLst>
          </p:cNvPr>
          <p:cNvPicPr>
            <a:picLocks noChangeAspect="1"/>
          </p:cNvPicPr>
          <p:nvPr/>
        </p:nvPicPr>
        <p:blipFill>
          <a:blip r:embed="rId3"/>
          <a:stretch>
            <a:fillRect/>
          </a:stretch>
        </p:blipFill>
        <p:spPr>
          <a:xfrm>
            <a:off x="1295547" y="1523734"/>
            <a:ext cx="9843172" cy="1397656"/>
          </a:xfrm>
          <a:prstGeom prst="rect">
            <a:avLst/>
          </a:prstGeom>
        </p:spPr>
      </p:pic>
      <p:sp>
        <p:nvSpPr>
          <p:cNvPr id="27" name="TextBox 26">
            <a:extLst>
              <a:ext uri="{FF2B5EF4-FFF2-40B4-BE49-F238E27FC236}">
                <a16:creationId xmlns:a16="http://schemas.microsoft.com/office/drawing/2014/main" id="{B48D783A-0145-6F85-B7C3-8234C0DB6ED4}"/>
              </a:ext>
            </a:extLst>
          </p:cNvPr>
          <p:cNvSpPr txBox="1"/>
          <p:nvPr/>
        </p:nvSpPr>
        <p:spPr>
          <a:xfrm>
            <a:off x="11694695" y="6343048"/>
            <a:ext cx="288758" cy="365760"/>
          </a:xfrm>
          <a:prstGeom prst="rect">
            <a:avLst/>
          </a:prstGeom>
          <a:noFill/>
        </p:spPr>
        <p:txBody>
          <a:bodyPr wrap="square" rtlCol="0">
            <a:spAutoFit/>
          </a:bodyPr>
          <a:lstStyle/>
          <a:p>
            <a:r>
              <a:rPr lang="en-US"/>
              <a:t>7</a:t>
            </a:r>
          </a:p>
        </p:txBody>
      </p:sp>
      <p:sp>
        <p:nvSpPr>
          <p:cNvPr id="16" name="Rectangle 15">
            <a:extLst>
              <a:ext uri="{FF2B5EF4-FFF2-40B4-BE49-F238E27FC236}">
                <a16:creationId xmlns:a16="http://schemas.microsoft.com/office/drawing/2014/main" id="{DF67D916-04F2-7BBC-4C14-62BF10761A49}"/>
              </a:ext>
            </a:extLst>
          </p:cNvPr>
          <p:cNvSpPr/>
          <p:nvPr/>
        </p:nvSpPr>
        <p:spPr>
          <a:xfrm flipH="1">
            <a:off x="10844448" y="1725019"/>
            <a:ext cx="235679" cy="1981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7" name="Picture 16">
            <a:extLst>
              <a:ext uri="{FF2B5EF4-FFF2-40B4-BE49-F238E27FC236}">
                <a16:creationId xmlns:a16="http://schemas.microsoft.com/office/drawing/2014/main" id="{C22E3786-9B98-AB76-611D-9CB15F038251}"/>
              </a:ext>
            </a:extLst>
          </p:cNvPr>
          <p:cNvPicPr>
            <a:picLocks noChangeAspect="1"/>
          </p:cNvPicPr>
          <p:nvPr/>
        </p:nvPicPr>
        <p:blipFill>
          <a:blip r:embed="rId4"/>
          <a:stretch>
            <a:fillRect/>
          </a:stretch>
        </p:blipFill>
        <p:spPr>
          <a:xfrm>
            <a:off x="597528" y="1513985"/>
            <a:ext cx="634039" cy="219475"/>
          </a:xfrm>
          <a:prstGeom prst="rect">
            <a:avLst/>
          </a:prstGeom>
        </p:spPr>
      </p:pic>
      <p:sp>
        <p:nvSpPr>
          <p:cNvPr id="18" name="TextBox 15">
            <a:extLst>
              <a:ext uri="{FF2B5EF4-FFF2-40B4-BE49-F238E27FC236}">
                <a16:creationId xmlns:a16="http://schemas.microsoft.com/office/drawing/2014/main" id="{4CA1EC57-1729-CBEA-1CDC-C2562E81E99C}"/>
              </a:ext>
            </a:extLst>
          </p:cNvPr>
          <p:cNvSpPr txBox="1"/>
          <p:nvPr/>
        </p:nvSpPr>
        <p:spPr>
          <a:xfrm>
            <a:off x="1295547" y="2935886"/>
            <a:ext cx="97332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solidFill>
                  <a:srgbClr val="FF0000"/>
                </a:solidFill>
              </a:rPr>
              <a:t>SVARBU</a:t>
            </a:r>
            <a:r>
              <a:rPr lang="en-US">
                <a:solidFill>
                  <a:srgbClr val="FF0000"/>
                </a:solidFill>
              </a:rPr>
              <a:t>!</a:t>
            </a:r>
            <a:r>
              <a:rPr lang="lt-LT"/>
              <a:t> Pasirinkus pirkimo objektą „Paslaugos“, atsiranda papildomas laukas, kurio prašome nepildyti.</a:t>
            </a:r>
            <a:endParaRPr lang="en-US"/>
          </a:p>
        </p:txBody>
      </p:sp>
      <p:pic>
        <p:nvPicPr>
          <p:cNvPr id="1028" name="Picture 4">
            <a:extLst>
              <a:ext uri="{FF2B5EF4-FFF2-40B4-BE49-F238E27FC236}">
                <a16:creationId xmlns:a16="http://schemas.microsoft.com/office/drawing/2014/main" id="{8713A002-A468-A466-0C05-FC3AC3B149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547" y="3264222"/>
            <a:ext cx="9759327" cy="4434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8">
            <a:extLst>
              <a:ext uri="{FF2B5EF4-FFF2-40B4-BE49-F238E27FC236}">
                <a16:creationId xmlns:a16="http://schemas.microsoft.com/office/drawing/2014/main" id="{8013B0A7-41AB-BD9D-BD8E-51F8B9137DDF}"/>
              </a:ext>
            </a:extLst>
          </p:cNvPr>
          <p:cNvSpPr txBox="1"/>
          <p:nvPr/>
        </p:nvSpPr>
        <p:spPr>
          <a:xfrm>
            <a:off x="1231567" y="3707712"/>
            <a:ext cx="97332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solidFill>
                  <a:srgbClr val="FF0000"/>
                </a:solidFill>
              </a:rPr>
              <a:t>SVARBU</a:t>
            </a:r>
            <a:r>
              <a:rPr lang="en-US">
                <a:solidFill>
                  <a:srgbClr val="FF0000"/>
                </a:solidFill>
              </a:rPr>
              <a:t>!</a:t>
            </a:r>
            <a:r>
              <a:rPr lang="lt-LT"/>
              <a:t> Pasirinkus pirkimo objektą „Darbai“, atsiranda papildomi laukai, kurių prašome nepildyti.</a:t>
            </a:r>
            <a:endParaRPr lang="en-US"/>
          </a:p>
        </p:txBody>
      </p:sp>
      <p:pic>
        <p:nvPicPr>
          <p:cNvPr id="2050" name="Picture 2">
            <a:extLst>
              <a:ext uri="{FF2B5EF4-FFF2-40B4-BE49-F238E27FC236}">
                <a16:creationId xmlns:a16="http://schemas.microsoft.com/office/drawing/2014/main" id="{C832B3B0-B7AB-2329-26A8-0FC4D0F89A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547" y="4118555"/>
            <a:ext cx="9839827" cy="1470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182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38200" y="225023"/>
            <a:ext cx="10515600" cy="1032037"/>
          </a:xfrm>
        </p:spPr>
        <p:txBody>
          <a:bodyPr>
            <a:noAutofit/>
          </a:bodyPr>
          <a:lstStyle/>
          <a:p>
            <a:pPr algn="ctr"/>
            <a:r>
              <a:rPr lang="lt-LT" sz="3600" b="1" dirty="0"/>
              <a:t>DPS sukūrimas. BVPŽ kodų pildymas</a:t>
            </a:r>
            <a:endParaRPr lang="en-US" sz="3600" b="1" dirty="0"/>
          </a:p>
        </p:txBody>
      </p:sp>
      <p:sp>
        <p:nvSpPr>
          <p:cNvPr id="27" name="Oval 26">
            <a:extLst>
              <a:ext uri="{FF2B5EF4-FFF2-40B4-BE49-F238E27FC236}">
                <a16:creationId xmlns:a16="http://schemas.microsoft.com/office/drawing/2014/main" id="{9F256045-76B7-F83D-39A3-54C21815C5E1}"/>
              </a:ext>
            </a:extLst>
          </p:cNvPr>
          <p:cNvSpPr/>
          <p:nvPr/>
        </p:nvSpPr>
        <p:spPr>
          <a:xfrm>
            <a:off x="11131550" y="2740847"/>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3" name="TextBox 2">
            <a:extLst>
              <a:ext uri="{FF2B5EF4-FFF2-40B4-BE49-F238E27FC236}">
                <a16:creationId xmlns:a16="http://schemas.microsoft.com/office/drawing/2014/main" id="{9E0A757D-DD7E-9A7E-9930-8682FBDA3C6D}"/>
              </a:ext>
            </a:extLst>
          </p:cNvPr>
          <p:cNvSpPr txBox="1"/>
          <p:nvPr/>
        </p:nvSpPr>
        <p:spPr>
          <a:xfrm>
            <a:off x="11694695" y="6343048"/>
            <a:ext cx="288758" cy="365760"/>
          </a:xfrm>
          <a:prstGeom prst="rect">
            <a:avLst/>
          </a:prstGeom>
          <a:noFill/>
        </p:spPr>
        <p:txBody>
          <a:bodyPr wrap="square" rtlCol="0">
            <a:spAutoFit/>
          </a:bodyPr>
          <a:lstStyle/>
          <a:p>
            <a:r>
              <a:rPr lang="en-US"/>
              <a:t>8</a:t>
            </a:r>
          </a:p>
        </p:txBody>
      </p:sp>
      <p:pic>
        <p:nvPicPr>
          <p:cNvPr id="6" name="Picture 5">
            <a:extLst>
              <a:ext uri="{FF2B5EF4-FFF2-40B4-BE49-F238E27FC236}">
                <a16:creationId xmlns:a16="http://schemas.microsoft.com/office/drawing/2014/main" id="{21DD7F58-0E23-1829-85E4-3E4597878F1F}"/>
              </a:ext>
            </a:extLst>
          </p:cNvPr>
          <p:cNvPicPr>
            <a:picLocks noChangeAspect="1"/>
          </p:cNvPicPr>
          <p:nvPr/>
        </p:nvPicPr>
        <p:blipFill>
          <a:blip r:embed="rId3"/>
          <a:stretch>
            <a:fillRect/>
          </a:stretch>
        </p:blipFill>
        <p:spPr>
          <a:xfrm>
            <a:off x="1314085" y="1060700"/>
            <a:ext cx="9709304" cy="1423888"/>
          </a:xfrm>
          <a:prstGeom prst="rect">
            <a:avLst/>
          </a:prstGeom>
        </p:spPr>
      </p:pic>
      <p:sp>
        <p:nvSpPr>
          <p:cNvPr id="7" name="Arrow: Right 6">
            <a:extLst>
              <a:ext uri="{FF2B5EF4-FFF2-40B4-BE49-F238E27FC236}">
                <a16:creationId xmlns:a16="http://schemas.microsoft.com/office/drawing/2014/main" id="{BC53294C-BCB8-50EA-5B31-ADAEACDFB9CD}"/>
              </a:ext>
            </a:extLst>
          </p:cNvPr>
          <p:cNvSpPr/>
          <p:nvPr/>
        </p:nvSpPr>
        <p:spPr>
          <a:xfrm>
            <a:off x="613712" y="248458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Arrow: Right 19">
            <a:extLst>
              <a:ext uri="{FF2B5EF4-FFF2-40B4-BE49-F238E27FC236}">
                <a16:creationId xmlns:a16="http://schemas.microsoft.com/office/drawing/2014/main" id="{66DE8552-FA2F-3CBF-284E-603124FCACB8}"/>
              </a:ext>
            </a:extLst>
          </p:cNvPr>
          <p:cNvSpPr/>
          <p:nvPr/>
        </p:nvSpPr>
        <p:spPr>
          <a:xfrm>
            <a:off x="550048" y="109432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 name="Stačiakampis 6">
            <a:extLst>
              <a:ext uri="{FF2B5EF4-FFF2-40B4-BE49-F238E27FC236}">
                <a16:creationId xmlns:a16="http://schemas.microsoft.com/office/drawing/2014/main" id="{CCCCC978-B5DE-23A6-FB3A-94CB6F1260FA}"/>
              </a:ext>
            </a:extLst>
          </p:cNvPr>
          <p:cNvSpPr/>
          <p:nvPr/>
        </p:nvSpPr>
        <p:spPr>
          <a:xfrm>
            <a:off x="10709835" y="1288800"/>
            <a:ext cx="259771"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a:extLst>
              <a:ext uri="{FF2B5EF4-FFF2-40B4-BE49-F238E27FC236}">
                <a16:creationId xmlns:a16="http://schemas.microsoft.com/office/drawing/2014/main" id="{EDD9DF3E-A7FA-5DE5-104F-09FEE85AA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085" y="2515727"/>
            <a:ext cx="9679321" cy="6415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1AB78CB-F4F5-091F-11E5-542360C6EF27}"/>
              </a:ext>
            </a:extLst>
          </p:cNvPr>
          <p:cNvSpPr/>
          <p:nvPr/>
        </p:nvSpPr>
        <p:spPr>
          <a:xfrm>
            <a:off x="10594713" y="2683258"/>
            <a:ext cx="196227" cy="45411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extBox 52">
            <a:extLst>
              <a:ext uri="{FF2B5EF4-FFF2-40B4-BE49-F238E27FC236}">
                <a16:creationId xmlns:a16="http://schemas.microsoft.com/office/drawing/2014/main" id="{26E2DDE5-8DF5-0A3F-D77B-90FCCE3E0D10}"/>
              </a:ext>
            </a:extLst>
          </p:cNvPr>
          <p:cNvSpPr txBox="1"/>
          <p:nvPr/>
        </p:nvSpPr>
        <p:spPr>
          <a:xfrm>
            <a:off x="1284101" y="3077403"/>
            <a:ext cx="246311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BVPŽ kodo pasirinkimas:</a:t>
            </a:r>
            <a:endParaRPr lang="en-US"/>
          </a:p>
        </p:txBody>
      </p:sp>
      <p:pic>
        <p:nvPicPr>
          <p:cNvPr id="12" name="Picture 11">
            <a:extLst>
              <a:ext uri="{FF2B5EF4-FFF2-40B4-BE49-F238E27FC236}">
                <a16:creationId xmlns:a16="http://schemas.microsoft.com/office/drawing/2014/main" id="{C52DA6BA-AEA3-4F94-9EAE-9770AD5CBF22}"/>
              </a:ext>
            </a:extLst>
          </p:cNvPr>
          <p:cNvPicPr>
            <a:picLocks noChangeAspect="1"/>
          </p:cNvPicPr>
          <p:nvPr/>
        </p:nvPicPr>
        <p:blipFill>
          <a:blip r:embed="rId5"/>
          <a:stretch>
            <a:fillRect/>
          </a:stretch>
        </p:blipFill>
        <p:spPr>
          <a:xfrm>
            <a:off x="1314085" y="3410923"/>
            <a:ext cx="8099042" cy="3339128"/>
          </a:xfrm>
          <a:prstGeom prst="rect">
            <a:avLst/>
          </a:prstGeom>
        </p:spPr>
      </p:pic>
      <p:sp>
        <p:nvSpPr>
          <p:cNvPr id="13" name="Oval 12">
            <a:extLst>
              <a:ext uri="{FF2B5EF4-FFF2-40B4-BE49-F238E27FC236}">
                <a16:creationId xmlns:a16="http://schemas.microsoft.com/office/drawing/2014/main" id="{39BEE526-B6E9-3D62-A865-D056D697ED7C}"/>
              </a:ext>
            </a:extLst>
          </p:cNvPr>
          <p:cNvSpPr/>
          <p:nvPr/>
        </p:nvSpPr>
        <p:spPr>
          <a:xfrm>
            <a:off x="4236833" y="3825934"/>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4" name="TextBox 4">
            <a:extLst>
              <a:ext uri="{FF2B5EF4-FFF2-40B4-BE49-F238E27FC236}">
                <a16:creationId xmlns:a16="http://schemas.microsoft.com/office/drawing/2014/main" id="{DCB40CBC-E0C5-4815-0255-6BB11F990E77}"/>
              </a:ext>
            </a:extLst>
          </p:cNvPr>
          <p:cNvSpPr txBox="1"/>
          <p:nvPr/>
        </p:nvSpPr>
        <p:spPr>
          <a:xfrm>
            <a:off x="8417226" y="3303690"/>
            <a:ext cx="3105907" cy="523220"/>
          </a:xfrm>
          <a:prstGeom prst="rect">
            <a:avLst/>
          </a:prstGeom>
          <a:solidFill>
            <a:schemeClr val="accent4">
              <a:lumMod val="20000"/>
              <a:lumOff val="8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Norėdami išskleisti BVPŽ kodą spustelkite skaičių arba „+“. </a:t>
            </a:r>
            <a:endParaRPr lang="en-US" sz="1400"/>
          </a:p>
        </p:txBody>
      </p:sp>
      <p:sp>
        <p:nvSpPr>
          <p:cNvPr id="16" name="Rectangle 15">
            <a:extLst>
              <a:ext uri="{FF2B5EF4-FFF2-40B4-BE49-F238E27FC236}">
                <a16:creationId xmlns:a16="http://schemas.microsoft.com/office/drawing/2014/main" id="{96B654AA-6416-E76A-6F4C-07602157FCB3}"/>
              </a:ext>
            </a:extLst>
          </p:cNvPr>
          <p:cNvSpPr/>
          <p:nvPr/>
        </p:nvSpPr>
        <p:spPr>
          <a:xfrm>
            <a:off x="4484871" y="3446735"/>
            <a:ext cx="899929" cy="2172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17" name="Straight Arrow Connector 16">
            <a:extLst>
              <a:ext uri="{FF2B5EF4-FFF2-40B4-BE49-F238E27FC236}">
                <a16:creationId xmlns:a16="http://schemas.microsoft.com/office/drawing/2014/main" id="{0915E1DA-53B9-C0AE-0027-BFEDB354D6A7}"/>
              </a:ext>
            </a:extLst>
          </p:cNvPr>
          <p:cNvCxnSpPr>
            <a:cxnSpLocks/>
            <a:endCxn id="16" idx="3"/>
          </p:cNvCxnSpPr>
          <p:nvPr/>
        </p:nvCxnSpPr>
        <p:spPr>
          <a:xfrm flipH="1" flipV="1">
            <a:off x="5384800" y="3555367"/>
            <a:ext cx="3032426" cy="206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30">
            <a:extLst>
              <a:ext uri="{FF2B5EF4-FFF2-40B4-BE49-F238E27FC236}">
                <a16:creationId xmlns:a16="http://schemas.microsoft.com/office/drawing/2014/main" id="{FD4DA0BD-9C20-3443-8784-6DB924B25C6D}"/>
              </a:ext>
            </a:extLst>
          </p:cNvPr>
          <p:cNvSpPr txBox="1"/>
          <p:nvPr/>
        </p:nvSpPr>
        <p:spPr>
          <a:xfrm>
            <a:off x="8500122" y="3921032"/>
            <a:ext cx="3023011" cy="73866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Norėdami pasirinkti reikiamą BVPŽ kodą, du kartus spustelėkite jo pavadinimą.</a:t>
            </a:r>
          </a:p>
        </p:txBody>
      </p:sp>
      <p:sp>
        <p:nvSpPr>
          <p:cNvPr id="24" name="Rectangle 23">
            <a:extLst>
              <a:ext uri="{FF2B5EF4-FFF2-40B4-BE49-F238E27FC236}">
                <a16:creationId xmlns:a16="http://schemas.microsoft.com/office/drawing/2014/main" id="{5B6741D6-30C8-30B0-16EC-B9ADE8E8583B}"/>
              </a:ext>
            </a:extLst>
          </p:cNvPr>
          <p:cNvSpPr/>
          <p:nvPr/>
        </p:nvSpPr>
        <p:spPr>
          <a:xfrm>
            <a:off x="4642517" y="3874833"/>
            <a:ext cx="1061221" cy="12985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25" name="Straight Arrow Connector 24">
            <a:extLst>
              <a:ext uri="{FF2B5EF4-FFF2-40B4-BE49-F238E27FC236}">
                <a16:creationId xmlns:a16="http://schemas.microsoft.com/office/drawing/2014/main" id="{ADC797E5-CEFA-44CF-7DB5-426626658CAC}"/>
              </a:ext>
            </a:extLst>
          </p:cNvPr>
          <p:cNvCxnSpPr>
            <a:cxnSpLocks/>
            <a:stCxn id="23" idx="1"/>
            <a:endCxn id="24" idx="3"/>
          </p:cNvCxnSpPr>
          <p:nvPr/>
        </p:nvCxnSpPr>
        <p:spPr>
          <a:xfrm flipH="1" flipV="1">
            <a:off x="5703738" y="3939762"/>
            <a:ext cx="2796384" cy="35060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41">
            <a:extLst>
              <a:ext uri="{FF2B5EF4-FFF2-40B4-BE49-F238E27FC236}">
                <a16:creationId xmlns:a16="http://schemas.microsoft.com/office/drawing/2014/main" id="{0CC3D9E1-05C7-2CB3-F230-174283927BF3}"/>
              </a:ext>
            </a:extLst>
          </p:cNvPr>
          <p:cNvSpPr txBox="1"/>
          <p:nvPr/>
        </p:nvSpPr>
        <p:spPr>
          <a:xfrm>
            <a:off x="8534661" y="4850115"/>
            <a:ext cx="2988472" cy="73866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Norėdami pašalinti BVPŽ kodą iš pasirinktų elementų, pažymėkite jį ir spauskite ženklą:</a:t>
            </a:r>
            <a:endParaRPr lang="en-US" sz="1400"/>
          </a:p>
        </p:txBody>
      </p:sp>
      <p:pic>
        <p:nvPicPr>
          <p:cNvPr id="35" name="Picture 34">
            <a:extLst>
              <a:ext uri="{FF2B5EF4-FFF2-40B4-BE49-F238E27FC236}">
                <a16:creationId xmlns:a16="http://schemas.microsoft.com/office/drawing/2014/main" id="{F3F1DF8F-60E5-45B2-A7DB-7196B8E8B04D}"/>
              </a:ext>
            </a:extLst>
          </p:cNvPr>
          <p:cNvPicPr>
            <a:picLocks noChangeAspect="1"/>
          </p:cNvPicPr>
          <p:nvPr/>
        </p:nvPicPr>
        <p:blipFill>
          <a:blip r:embed="rId6"/>
          <a:stretch>
            <a:fillRect/>
          </a:stretch>
        </p:blipFill>
        <p:spPr>
          <a:xfrm>
            <a:off x="1498600" y="5854686"/>
            <a:ext cx="6918626" cy="114832"/>
          </a:xfrm>
          <a:prstGeom prst="rect">
            <a:avLst/>
          </a:prstGeom>
        </p:spPr>
      </p:pic>
      <p:cxnSp>
        <p:nvCxnSpPr>
          <p:cNvPr id="38" name="Straight Arrow Connector 37">
            <a:extLst>
              <a:ext uri="{FF2B5EF4-FFF2-40B4-BE49-F238E27FC236}">
                <a16:creationId xmlns:a16="http://schemas.microsoft.com/office/drawing/2014/main" id="{5B10B8B5-AF3D-08E7-60A5-F125332F1445}"/>
              </a:ext>
            </a:extLst>
          </p:cNvPr>
          <p:cNvCxnSpPr>
            <a:cxnSpLocks/>
          </p:cNvCxnSpPr>
          <p:nvPr/>
        </p:nvCxnSpPr>
        <p:spPr>
          <a:xfrm flipH="1" flipV="1">
            <a:off x="2515656" y="5890567"/>
            <a:ext cx="1460252" cy="3624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5B10B8B5-AF3D-08E7-60A5-F125332F1445}"/>
              </a:ext>
            </a:extLst>
          </p:cNvPr>
          <p:cNvCxnSpPr>
            <a:cxnSpLocks/>
          </p:cNvCxnSpPr>
          <p:nvPr/>
        </p:nvCxnSpPr>
        <p:spPr>
          <a:xfrm flipH="1">
            <a:off x="9297536" y="5588779"/>
            <a:ext cx="251058" cy="22980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Stačiakampis 6">
            <a:extLst>
              <a:ext uri="{FF2B5EF4-FFF2-40B4-BE49-F238E27FC236}">
                <a16:creationId xmlns:a16="http://schemas.microsoft.com/office/drawing/2014/main" id="{0D2F1729-1E28-22DB-8B4C-A91BC47055AE}"/>
              </a:ext>
            </a:extLst>
          </p:cNvPr>
          <p:cNvSpPr/>
          <p:nvPr/>
        </p:nvSpPr>
        <p:spPr>
          <a:xfrm>
            <a:off x="9093201" y="5818588"/>
            <a:ext cx="204336" cy="4343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Oval 44">
            <a:extLst>
              <a:ext uri="{FF2B5EF4-FFF2-40B4-BE49-F238E27FC236}">
                <a16:creationId xmlns:a16="http://schemas.microsoft.com/office/drawing/2014/main" id="{E30DF23D-B8AC-C29B-45FB-940C44357811}"/>
              </a:ext>
            </a:extLst>
          </p:cNvPr>
          <p:cNvSpPr/>
          <p:nvPr/>
        </p:nvSpPr>
        <p:spPr>
          <a:xfrm>
            <a:off x="9485547" y="6398709"/>
            <a:ext cx="420453" cy="31009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3</a:t>
            </a:r>
            <a:endParaRPr lang="en-GB">
              <a:solidFill>
                <a:schemeClr val="tx1"/>
              </a:solidFill>
            </a:endParaRPr>
          </a:p>
        </p:txBody>
      </p:sp>
      <p:sp>
        <p:nvSpPr>
          <p:cNvPr id="46" name="Rectangle 45">
            <a:extLst>
              <a:ext uri="{FF2B5EF4-FFF2-40B4-BE49-F238E27FC236}">
                <a16:creationId xmlns:a16="http://schemas.microsoft.com/office/drawing/2014/main" id="{8C1BC5F8-C1B2-B20B-B860-D3014D81013F}"/>
              </a:ext>
            </a:extLst>
          </p:cNvPr>
          <p:cNvSpPr/>
          <p:nvPr/>
        </p:nvSpPr>
        <p:spPr>
          <a:xfrm>
            <a:off x="8906933" y="6525928"/>
            <a:ext cx="520295" cy="2241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7" name="TextBox 37">
            <a:extLst>
              <a:ext uri="{FF2B5EF4-FFF2-40B4-BE49-F238E27FC236}">
                <a16:creationId xmlns:a16="http://schemas.microsoft.com/office/drawing/2014/main" id="{54DF3442-D0A6-B9D9-D208-BE46B65A1517}"/>
              </a:ext>
            </a:extLst>
          </p:cNvPr>
          <p:cNvSpPr txBox="1"/>
          <p:nvPr/>
        </p:nvSpPr>
        <p:spPr>
          <a:xfrm>
            <a:off x="3975908" y="6140725"/>
            <a:ext cx="3629513" cy="584775"/>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Pasirinktas BVPŽ kodas matomas prie pasirinktų elementų</a:t>
            </a:r>
            <a:r>
              <a:rPr lang="lt-LT"/>
              <a:t>.</a:t>
            </a:r>
            <a:endParaRPr lang="en-US"/>
          </a:p>
        </p:txBody>
      </p:sp>
      <p:cxnSp>
        <p:nvCxnSpPr>
          <p:cNvPr id="48" name="Straight Arrow Connector 47">
            <a:extLst>
              <a:ext uri="{FF2B5EF4-FFF2-40B4-BE49-F238E27FC236}">
                <a16:creationId xmlns:a16="http://schemas.microsoft.com/office/drawing/2014/main" id="{0296CE2D-334B-353F-D8F0-7BCA6216A964}"/>
              </a:ext>
            </a:extLst>
          </p:cNvPr>
          <p:cNvCxnSpPr>
            <a:cxnSpLocks/>
          </p:cNvCxnSpPr>
          <p:nvPr/>
        </p:nvCxnSpPr>
        <p:spPr>
          <a:xfrm flipH="1">
            <a:off x="7341079" y="5344353"/>
            <a:ext cx="1149880" cy="56774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9674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38200" y="225023"/>
            <a:ext cx="10515600" cy="1032037"/>
          </a:xfrm>
        </p:spPr>
        <p:txBody>
          <a:bodyPr>
            <a:noAutofit/>
          </a:bodyPr>
          <a:lstStyle/>
          <a:p>
            <a:pPr algn="ctr"/>
            <a:r>
              <a:rPr lang="lt-LT" sz="3600" b="1" dirty="0"/>
              <a:t>DPS sukūrimas. BVPŽ kodų pildymas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694695" y="6343048"/>
            <a:ext cx="288758" cy="365760"/>
          </a:xfrm>
          <a:prstGeom prst="rect">
            <a:avLst/>
          </a:prstGeom>
          <a:noFill/>
        </p:spPr>
        <p:txBody>
          <a:bodyPr wrap="square" rtlCol="0">
            <a:spAutoFit/>
          </a:bodyPr>
          <a:lstStyle/>
          <a:p>
            <a:r>
              <a:rPr lang="en-US"/>
              <a:t>9</a:t>
            </a:r>
          </a:p>
        </p:txBody>
      </p:sp>
      <p:sp>
        <p:nvSpPr>
          <p:cNvPr id="13" name="Oval 12">
            <a:extLst>
              <a:ext uri="{FF2B5EF4-FFF2-40B4-BE49-F238E27FC236}">
                <a16:creationId xmlns:a16="http://schemas.microsoft.com/office/drawing/2014/main" id="{39BEE526-B6E9-3D62-A865-D056D697ED7C}"/>
              </a:ext>
            </a:extLst>
          </p:cNvPr>
          <p:cNvSpPr/>
          <p:nvPr/>
        </p:nvSpPr>
        <p:spPr>
          <a:xfrm>
            <a:off x="4236833" y="3825934"/>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6" name="Rectangle 15">
            <a:extLst>
              <a:ext uri="{FF2B5EF4-FFF2-40B4-BE49-F238E27FC236}">
                <a16:creationId xmlns:a16="http://schemas.microsoft.com/office/drawing/2014/main" id="{96B654AA-6416-E76A-6F4C-07602157FCB3}"/>
              </a:ext>
            </a:extLst>
          </p:cNvPr>
          <p:cNvSpPr/>
          <p:nvPr/>
        </p:nvSpPr>
        <p:spPr>
          <a:xfrm>
            <a:off x="4484871" y="3446735"/>
            <a:ext cx="899929" cy="2172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17" name="Straight Arrow Connector 16">
            <a:extLst>
              <a:ext uri="{FF2B5EF4-FFF2-40B4-BE49-F238E27FC236}">
                <a16:creationId xmlns:a16="http://schemas.microsoft.com/office/drawing/2014/main" id="{0915E1DA-53B9-C0AE-0027-BFEDB354D6A7}"/>
              </a:ext>
            </a:extLst>
          </p:cNvPr>
          <p:cNvCxnSpPr>
            <a:cxnSpLocks/>
            <a:endCxn id="16" idx="3"/>
          </p:cNvCxnSpPr>
          <p:nvPr/>
        </p:nvCxnSpPr>
        <p:spPr>
          <a:xfrm flipH="1" flipV="1">
            <a:off x="5384800" y="3555367"/>
            <a:ext cx="3032426" cy="206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5B6741D6-30C8-30B0-16EC-B9ADE8E8583B}"/>
              </a:ext>
            </a:extLst>
          </p:cNvPr>
          <p:cNvSpPr/>
          <p:nvPr/>
        </p:nvSpPr>
        <p:spPr>
          <a:xfrm>
            <a:off x="4642517" y="3874833"/>
            <a:ext cx="1061221" cy="12985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25" name="Straight Arrow Connector 24">
            <a:extLst>
              <a:ext uri="{FF2B5EF4-FFF2-40B4-BE49-F238E27FC236}">
                <a16:creationId xmlns:a16="http://schemas.microsoft.com/office/drawing/2014/main" id="{ADC797E5-CEFA-44CF-7DB5-426626658CAC}"/>
              </a:ext>
            </a:extLst>
          </p:cNvPr>
          <p:cNvCxnSpPr>
            <a:cxnSpLocks/>
            <a:endCxn id="24" idx="3"/>
          </p:cNvCxnSpPr>
          <p:nvPr/>
        </p:nvCxnSpPr>
        <p:spPr>
          <a:xfrm flipH="1" flipV="1">
            <a:off x="5703738" y="3939762"/>
            <a:ext cx="2796384" cy="35060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5B10B8B5-AF3D-08E7-60A5-F125332F1445}"/>
              </a:ext>
            </a:extLst>
          </p:cNvPr>
          <p:cNvCxnSpPr>
            <a:cxnSpLocks/>
          </p:cNvCxnSpPr>
          <p:nvPr/>
        </p:nvCxnSpPr>
        <p:spPr>
          <a:xfrm flipH="1">
            <a:off x="9297536" y="5588779"/>
            <a:ext cx="251058" cy="22980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4">
            <a:extLst>
              <a:ext uri="{FF2B5EF4-FFF2-40B4-BE49-F238E27FC236}">
                <a16:creationId xmlns:a16="http://schemas.microsoft.com/office/drawing/2014/main" id="{B1EB6315-C9DD-AECD-CE39-8CB7C6358FC7}"/>
              </a:ext>
            </a:extLst>
          </p:cNvPr>
          <p:cNvSpPr txBox="1"/>
          <p:nvPr/>
        </p:nvSpPr>
        <p:spPr>
          <a:xfrm>
            <a:off x="1212198" y="1109180"/>
            <a:ext cx="1031093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BVPŽ kodo pasirinkimas naudojant paieškos funkciją:</a:t>
            </a:r>
            <a:endParaRPr lang="en-US"/>
          </a:p>
        </p:txBody>
      </p:sp>
      <p:pic>
        <p:nvPicPr>
          <p:cNvPr id="19" name="Picture 18">
            <a:extLst>
              <a:ext uri="{FF2B5EF4-FFF2-40B4-BE49-F238E27FC236}">
                <a16:creationId xmlns:a16="http://schemas.microsoft.com/office/drawing/2014/main" id="{606773D3-D7FE-A039-442E-5E352475104B}"/>
              </a:ext>
            </a:extLst>
          </p:cNvPr>
          <p:cNvPicPr>
            <a:picLocks noChangeAspect="1"/>
          </p:cNvPicPr>
          <p:nvPr/>
        </p:nvPicPr>
        <p:blipFill>
          <a:blip r:embed="rId3"/>
          <a:stretch>
            <a:fillRect/>
          </a:stretch>
        </p:blipFill>
        <p:spPr>
          <a:xfrm>
            <a:off x="1220665" y="1495628"/>
            <a:ext cx="9084953" cy="4361100"/>
          </a:xfrm>
          <a:prstGeom prst="rect">
            <a:avLst/>
          </a:prstGeom>
        </p:spPr>
      </p:pic>
      <p:sp>
        <p:nvSpPr>
          <p:cNvPr id="27" name="Oval 26">
            <a:extLst>
              <a:ext uri="{FF2B5EF4-FFF2-40B4-BE49-F238E27FC236}">
                <a16:creationId xmlns:a16="http://schemas.microsoft.com/office/drawing/2014/main" id="{9F256045-76B7-F83D-39A3-54C21815C5E1}"/>
              </a:ext>
            </a:extLst>
          </p:cNvPr>
          <p:cNvSpPr/>
          <p:nvPr/>
        </p:nvSpPr>
        <p:spPr>
          <a:xfrm>
            <a:off x="940295" y="1705273"/>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5" name="Rectangle 4">
            <a:extLst>
              <a:ext uri="{FF2B5EF4-FFF2-40B4-BE49-F238E27FC236}">
                <a16:creationId xmlns:a16="http://schemas.microsoft.com/office/drawing/2014/main" id="{F1AB78CB-F4F5-091F-11E5-542360C6EF27}"/>
              </a:ext>
            </a:extLst>
          </p:cNvPr>
          <p:cNvSpPr/>
          <p:nvPr/>
        </p:nvSpPr>
        <p:spPr>
          <a:xfrm>
            <a:off x="3794688" y="1758702"/>
            <a:ext cx="303179" cy="2214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6" name="Rectangle 45">
            <a:extLst>
              <a:ext uri="{FF2B5EF4-FFF2-40B4-BE49-F238E27FC236}">
                <a16:creationId xmlns:a16="http://schemas.microsoft.com/office/drawing/2014/main" id="{8C1BC5F8-C1B2-B20B-B860-D3014D81013F}"/>
              </a:ext>
            </a:extLst>
          </p:cNvPr>
          <p:cNvSpPr/>
          <p:nvPr/>
        </p:nvSpPr>
        <p:spPr>
          <a:xfrm>
            <a:off x="1376416" y="1768360"/>
            <a:ext cx="626555" cy="21414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 name="TextBox 28">
            <a:extLst>
              <a:ext uri="{FF2B5EF4-FFF2-40B4-BE49-F238E27FC236}">
                <a16:creationId xmlns:a16="http://schemas.microsoft.com/office/drawing/2014/main" id="{EA14E14F-4085-30A7-EAF5-81C87C0C34C6}"/>
              </a:ext>
            </a:extLst>
          </p:cNvPr>
          <p:cNvSpPr txBox="1"/>
          <p:nvPr/>
        </p:nvSpPr>
        <p:spPr>
          <a:xfrm>
            <a:off x="4432624" y="2209335"/>
            <a:ext cx="4168589"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Norėdami pasirinkti reikiamą BVPŽ kodą, du kartus spustelėkite jo pavadinimą.</a:t>
            </a:r>
          </a:p>
        </p:txBody>
      </p:sp>
      <p:cxnSp>
        <p:nvCxnSpPr>
          <p:cNvPr id="22" name="Straight Arrow Connector 21">
            <a:extLst>
              <a:ext uri="{FF2B5EF4-FFF2-40B4-BE49-F238E27FC236}">
                <a16:creationId xmlns:a16="http://schemas.microsoft.com/office/drawing/2014/main" id="{46A64692-6E6F-5F97-89C3-35EC54B38FEB}"/>
              </a:ext>
            </a:extLst>
          </p:cNvPr>
          <p:cNvCxnSpPr>
            <a:cxnSpLocks/>
          </p:cNvCxnSpPr>
          <p:nvPr/>
        </p:nvCxnSpPr>
        <p:spPr>
          <a:xfrm flipH="1">
            <a:off x="3125694" y="2358682"/>
            <a:ext cx="1317812" cy="9895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6" name="Oval 25">
            <a:extLst>
              <a:ext uri="{FF2B5EF4-FFF2-40B4-BE49-F238E27FC236}">
                <a16:creationId xmlns:a16="http://schemas.microsoft.com/office/drawing/2014/main" id="{9AC32C58-D8E3-D2E2-465C-90E2335AB1A7}"/>
              </a:ext>
            </a:extLst>
          </p:cNvPr>
          <p:cNvSpPr/>
          <p:nvPr/>
        </p:nvSpPr>
        <p:spPr>
          <a:xfrm>
            <a:off x="3300620" y="1705273"/>
            <a:ext cx="391583" cy="30715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2</a:t>
            </a:r>
          </a:p>
        </p:txBody>
      </p:sp>
      <p:sp>
        <p:nvSpPr>
          <p:cNvPr id="45" name="Oval 44">
            <a:extLst>
              <a:ext uri="{FF2B5EF4-FFF2-40B4-BE49-F238E27FC236}">
                <a16:creationId xmlns:a16="http://schemas.microsoft.com/office/drawing/2014/main" id="{E30DF23D-B8AC-C29B-45FB-940C44357811}"/>
              </a:ext>
            </a:extLst>
          </p:cNvPr>
          <p:cNvSpPr/>
          <p:nvPr/>
        </p:nvSpPr>
        <p:spPr>
          <a:xfrm>
            <a:off x="925859" y="2239188"/>
            <a:ext cx="420453" cy="31009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3</a:t>
            </a:r>
            <a:endParaRPr lang="en-GB">
              <a:solidFill>
                <a:schemeClr val="tx1"/>
              </a:solidFill>
            </a:endParaRPr>
          </a:p>
        </p:txBody>
      </p:sp>
      <p:sp>
        <p:nvSpPr>
          <p:cNvPr id="28" name="Rectangle 27">
            <a:extLst>
              <a:ext uri="{FF2B5EF4-FFF2-40B4-BE49-F238E27FC236}">
                <a16:creationId xmlns:a16="http://schemas.microsoft.com/office/drawing/2014/main" id="{6D227F89-5AA9-8BCA-6083-157AC03D50B1}"/>
              </a:ext>
            </a:extLst>
          </p:cNvPr>
          <p:cNvSpPr/>
          <p:nvPr/>
        </p:nvSpPr>
        <p:spPr>
          <a:xfrm>
            <a:off x="1405445" y="2265958"/>
            <a:ext cx="1110211" cy="2141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38" name="Straight Arrow Connector 37">
            <a:extLst>
              <a:ext uri="{FF2B5EF4-FFF2-40B4-BE49-F238E27FC236}">
                <a16:creationId xmlns:a16="http://schemas.microsoft.com/office/drawing/2014/main" id="{5B10B8B5-AF3D-08E7-60A5-F125332F1445}"/>
              </a:ext>
            </a:extLst>
          </p:cNvPr>
          <p:cNvCxnSpPr>
            <a:cxnSpLocks/>
          </p:cNvCxnSpPr>
          <p:nvPr/>
        </p:nvCxnSpPr>
        <p:spPr>
          <a:xfrm flipH="1" flipV="1">
            <a:off x="2650067" y="4763787"/>
            <a:ext cx="1380679" cy="4647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TextBox 37">
            <a:extLst>
              <a:ext uri="{FF2B5EF4-FFF2-40B4-BE49-F238E27FC236}">
                <a16:creationId xmlns:a16="http://schemas.microsoft.com/office/drawing/2014/main" id="{54DF3442-D0A6-B9D9-D208-BE46B65A1517}"/>
              </a:ext>
            </a:extLst>
          </p:cNvPr>
          <p:cNvSpPr txBox="1"/>
          <p:nvPr/>
        </p:nvSpPr>
        <p:spPr>
          <a:xfrm>
            <a:off x="3954019" y="5208997"/>
            <a:ext cx="3629513"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Pasirinktas BVPŽ kodas matomas prie pasirinktų elementų.</a:t>
            </a:r>
            <a:endParaRPr lang="en-US" sz="1400"/>
          </a:p>
        </p:txBody>
      </p:sp>
      <p:sp>
        <p:nvSpPr>
          <p:cNvPr id="29" name="Oval 28">
            <a:extLst>
              <a:ext uri="{FF2B5EF4-FFF2-40B4-BE49-F238E27FC236}">
                <a16:creationId xmlns:a16="http://schemas.microsoft.com/office/drawing/2014/main" id="{F1DB85DE-0597-2BDF-C99A-1CDB99018E96}"/>
              </a:ext>
            </a:extLst>
          </p:cNvPr>
          <p:cNvSpPr/>
          <p:nvPr/>
        </p:nvSpPr>
        <p:spPr>
          <a:xfrm>
            <a:off x="855517" y="3144468"/>
            <a:ext cx="420453" cy="31009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4</a:t>
            </a:r>
            <a:endParaRPr lang="en-GB">
              <a:solidFill>
                <a:schemeClr val="tx1"/>
              </a:solidFill>
            </a:endParaRPr>
          </a:p>
        </p:txBody>
      </p:sp>
      <p:sp>
        <p:nvSpPr>
          <p:cNvPr id="30" name="Rectangle 29">
            <a:extLst>
              <a:ext uri="{FF2B5EF4-FFF2-40B4-BE49-F238E27FC236}">
                <a16:creationId xmlns:a16="http://schemas.microsoft.com/office/drawing/2014/main" id="{13A14B2E-5974-9FB6-80FE-867F6DC37AE2}"/>
              </a:ext>
            </a:extLst>
          </p:cNvPr>
          <p:cNvSpPr/>
          <p:nvPr/>
        </p:nvSpPr>
        <p:spPr>
          <a:xfrm>
            <a:off x="1331276" y="3232594"/>
            <a:ext cx="899929" cy="22197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2" name="Oval 31">
            <a:extLst>
              <a:ext uri="{FF2B5EF4-FFF2-40B4-BE49-F238E27FC236}">
                <a16:creationId xmlns:a16="http://schemas.microsoft.com/office/drawing/2014/main" id="{763C5595-27A0-F0DF-B704-AFE52A6883DD}"/>
              </a:ext>
            </a:extLst>
          </p:cNvPr>
          <p:cNvSpPr/>
          <p:nvPr/>
        </p:nvSpPr>
        <p:spPr>
          <a:xfrm>
            <a:off x="10375761" y="5516956"/>
            <a:ext cx="420453" cy="31009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5</a:t>
            </a:r>
            <a:endParaRPr lang="en-GB">
              <a:solidFill>
                <a:schemeClr val="tx1"/>
              </a:solidFill>
            </a:endParaRPr>
          </a:p>
        </p:txBody>
      </p:sp>
      <p:sp>
        <p:nvSpPr>
          <p:cNvPr id="33" name="Rectangle 32">
            <a:extLst>
              <a:ext uri="{FF2B5EF4-FFF2-40B4-BE49-F238E27FC236}">
                <a16:creationId xmlns:a16="http://schemas.microsoft.com/office/drawing/2014/main" id="{B2824729-9612-C942-2241-4C10931486F7}"/>
              </a:ext>
            </a:extLst>
          </p:cNvPr>
          <p:cNvSpPr/>
          <p:nvPr/>
        </p:nvSpPr>
        <p:spPr>
          <a:xfrm>
            <a:off x="9745133" y="5572344"/>
            <a:ext cx="560485" cy="28438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2597801550"/>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00E2F40A7367419FC7F5E36C0AFEBC" ma:contentTypeVersion="12" ma:contentTypeDescription="Create a new document." ma:contentTypeScope="" ma:versionID="af18eab128a37410d2854ef1f1913ad6">
  <xsd:schema xmlns:xsd="http://www.w3.org/2001/XMLSchema" xmlns:xs="http://www.w3.org/2001/XMLSchema" xmlns:p="http://schemas.microsoft.com/office/2006/metadata/properties" xmlns:ns2="f9c884a0-80fa-49f1-80f8-084d90b87028" xmlns:ns3="103a8c4c-3415-44a0-a799-d5a1400d594a" targetNamespace="http://schemas.microsoft.com/office/2006/metadata/properties" ma:root="true" ma:fieldsID="aba95fd757e58c31442b2687e9570bdf" ns2:_="" ns3:_="">
    <xsd:import namespace="f9c884a0-80fa-49f1-80f8-084d90b87028"/>
    <xsd:import namespace="103a8c4c-3415-44a0-a799-d5a1400d59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884a0-80fa-49f1-80f8-084d90b87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68c3b55-3e8a-4e8f-9286-46d15c50dfe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a8c4c-3415-44a0-a799-d5a1400d594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0f5d79-ab87-4486-8ee5-8cddb4339359}" ma:internalName="TaxCatchAll" ma:showField="CatchAllData" ma:web="103a8c4c-3415-44a0-a799-d5a1400d59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03a8c4c-3415-44a0-a799-d5a1400d594a" xsi:nil="true"/>
    <lcf76f155ced4ddcb4097134ff3c332f xmlns="f9c884a0-80fa-49f1-80f8-084d90b870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DED53D5-42AB-43E5-B090-3B8ECC9FF556}">
  <ds:schemaRefs>
    <ds:schemaRef ds:uri="103a8c4c-3415-44a0-a799-d5a1400d594a"/>
    <ds:schemaRef ds:uri="f9c884a0-80fa-49f1-80f8-084d90b870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9AC613E-374F-4E88-B448-D1CA8B846FED}">
  <ds:schemaRefs>
    <ds:schemaRef ds:uri="http://schemas.microsoft.com/sharepoint/v3/contenttype/forms"/>
  </ds:schemaRefs>
</ds:datastoreItem>
</file>

<file path=customXml/itemProps3.xml><?xml version="1.0" encoding="utf-8"?>
<ds:datastoreItem xmlns:ds="http://schemas.openxmlformats.org/officeDocument/2006/customXml" ds:itemID="{5AB3AD87-1D07-45A6-9458-3597C5B0E7A3}">
  <ds:schemaRefs>
    <ds:schemaRef ds:uri="http://purl.org/dc/term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f9c884a0-80fa-49f1-80f8-084d90b87028"/>
    <ds:schemaRef ds:uri="http://www.w3.org/XML/1998/namespace"/>
    <ds:schemaRef ds:uri="103a8c4c-3415-44a0-a799-d5a1400d594a"/>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602</TotalTime>
  <Words>1578</Words>
  <Application>Microsoft Office PowerPoint</Application>
  <PresentationFormat>Widescreen</PresentationFormat>
  <Paragraphs>271</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Times New Roman</vt:lpstr>
      <vt:lpstr>„Office“ tema</vt:lpstr>
      <vt:lpstr> Dinaminės pirkimų sistemos (DPS) sukūrimas ir vykdymas Centrinės viešųjų pirkimų informacinės sistemos (CVP IS) priemonėmis</vt:lpstr>
      <vt:lpstr>Prisijungimas prie CVP IS </vt:lpstr>
      <vt:lpstr>Prisijungimas prie CVP IS </vt:lpstr>
      <vt:lpstr>DPS sukūrimas ir vykdymas etapais</vt:lpstr>
      <vt:lpstr>DPS sukūrimas</vt:lpstr>
      <vt:lpstr>DPS sukūrimas. Pagrindinė informacija apie pirkimą</vt:lpstr>
      <vt:lpstr>DPS sukūrimas. Pagrindinė informacija apie pirkimą</vt:lpstr>
      <vt:lpstr>DPS sukūrimas. BVPŽ kodų pildymas</vt:lpstr>
      <vt:lpstr>DPS sukūrimas. BVPŽ kodų pildymas</vt:lpstr>
      <vt:lpstr>DPS sukūrimas. Pagrindinė informacija apie pirkimą</vt:lpstr>
      <vt:lpstr>DPS sukūrimas. Pagrindinė informacija apie pirkimą</vt:lpstr>
      <vt:lpstr>DPS sukūrimas. Nustatyti pirkimo eigą</vt:lpstr>
      <vt:lpstr>DPS sukūrimas. Sukurti DPS</vt:lpstr>
      <vt:lpstr>DPS sukūrimas. Paskelbti skelbimą</vt:lpstr>
      <vt:lpstr>DPS sukūrimas. Paskelbti skelbimą</vt:lpstr>
      <vt:lpstr>DPS sukūrimas. Priskirti naudotojus</vt:lpstr>
      <vt:lpstr>DPS sukūrimas. Įvertinti pateiktus dokumentus</vt:lpstr>
      <vt:lpstr>DPS sukūrimas. Įvertinti pateiktus dokumentus</vt:lpstr>
      <vt:lpstr>DPS sukūrimas. Rezultatų paskelbimas</vt:lpstr>
      <vt:lpstr>DPS sukūrimas. Rezultatų paskelbimas</vt:lpstr>
      <vt:lpstr>Konkrečių pirkimų vykdymas DPS. Sukurti konkrečią sutartį</vt:lpstr>
      <vt:lpstr>Konkrečių pirkimų vykdymas DPS. Suvesti pirkimo informaciją</vt:lpstr>
      <vt:lpstr>Konkrečių pirkimų vykdymas DPS. Suvesti pirkimo informaciją</vt:lpstr>
      <vt:lpstr>Konkrečių pirkimų vykdymas DPS. Nustatyti pirkimo eigą</vt:lpstr>
      <vt:lpstr>Konkrečių pirkimų vykdymas DPS. Siųsti kvietimą</vt:lpstr>
      <vt:lpstr>Konkrečių pirkimų vykdymas DPS. Siųsti kvietimą</vt:lpstr>
      <vt:lpstr>Konkrečių pirkimų vykdymas DPS. Priskirti naudotojus</vt:lpstr>
      <vt:lpstr>Konkrečių pirkimų vykdymas DPS. Susipažinti su pasiūlymais</vt:lpstr>
      <vt:lpstr>Konkrečių pirkimų vykdymas DPS. Patikrinkite interesų konfliktą</vt:lpstr>
      <vt:lpstr>Konkrečių pirkimų vykdymas DPS. Įvesti vertinimo rezultatus</vt:lpstr>
      <vt:lpstr>Konkrečių pirkimų vykdymas DPS. Pasiūlymų eilė prieš atidėjimo laikotarpį</vt:lpstr>
      <vt:lpstr>Konkrečių pirkimų vykdymas DPS. Paskelbti vertinimo rezultatus</vt:lpstr>
      <vt:lpstr>Konkrečių pirkimų vykdymas DPS. Netaikyti atidėjimo termino</vt:lpstr>
      <vt:lpstr>Konkrečių pirkimų vykdymas DPS. Sudaryti sutartį</vt:lpstr>
      <vt:lpstr>Konkrečių pirkimų vykdymas DPS. Įveskite laimėjusių tiekėjų atsakymus</vt:lpstr>
      <vt:lpstr>Konkrečių pirkimų vykdymas DPS. Paskelbti skelbimą apie sutarties skyrimą</vt:lpstr>
      <vt:lpstr>Konkrečių pirkimų vykdymas DPS. Tarptautinės vertės pirkimas</vt:lpstr>
      <vt:lpstr>Konkrečių pirkimų vykdymas DPS. Tarptautinės vertės pirkimas</vt:lpstr>
      <vt:lpstr>Konkrečių pirkimų vykdymas DPS. Tarptautinės vertės pirkimas</vt:lpstr>
      <vt:lpstr>Jei kiltų klausimų galite kreiptis tel. +370 5 219 7000 arba el. paštu pagalba@vpt.lt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Lina Kriščiūnaitė</cp:lastModifiedBy>
  <cp:revision>28</cp:revision>
  <dcterms:created xsi:type="dcterms:W3CDTF">2016-01-12T08:28:32Z</dcterms:created>
  <dcterms:modified xsi:type="dcterms:W3CDTF">2025-12-16T07:49:27Z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0x010100CF00E2F40A7367419FC7F5E36C0AFEBC</vt:lpwstr>
  </property>
  <property fmtid="{D5CDD505-2E9C-101B-9397-08002B2CF9AE}" pid="3" name="MediaServiceImageTags">
    <vt:lpwstr/>
  </property>
</Properties>
</file>