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6" r:id="rId5"/>
    <p:sldId id="509" r:id="rId6"/>
    <p:sldId id="413" r:id="rId7"/>
    <p:sldId id="503" r:id="rId8"/>
    <p:sldId id="507" r:id="rId9"/>
    <p:sldId id="508" r:id="rId10"/>
    <p:sldId id="511" r:id="rId11"/>
    <p:sldId id="510" r:id="rId12"/>
    <p:sldId id="50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486426A-3909-DA84-16F0-878E884DD30D}" name="Jolanta Klimantavičienė" initials="JK" userId="S::Jolanta.Klimantaviciene@vpt.lt::ba339c8a-6c46-4385-8cf1-f6f65c79069e" providerId="AD"/>
  <p188:author id="{793CC0FA-BE2C-7306-3F7F-068AE3134956}" name="Viktorija Namavičienė" initials="VN" userId="S::Viktorija.Namaviciene@vpt.lt::770ee7b1-26ef-4989-be86-99569310602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ušra Mažulienė" initials="AM" lastIdx="3" clrIdx="0">
    <p:extLst>
      <p:ext uri="{19B8F6BF-5375-455C-9EA6-DF929625EA0E}">
        <p15:presenceInfo xmlns:p15="http://schemas.microsoft.com/office/powerpoint/2012/main" userId="S::Ausra.Mazuliene@vpt.lt::f25d8a55-4e67-43bb-95c8-94a38df513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189" autoAdjust="0"/>
  </p:normalViewPr>
  <p:slideViewPr>
    <p:cSldViewPr snapToGrid="0">
      <p:cViewPr varScale="1">
        <p:scale>
          <a:sx n="90" d="100"/>
          <a:sy n="90" d="100"/>
        </p:scale>
        <p:origin x="408"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a Kriščiūnaitė" userId="37ca03cb-027a-4cfc-9739-25a95265a2a4" providerId="ADAL" clId="{B2C5FE58-C41F-4152-8CDE-428FEF689FA2}"/>
    <pc:docChg chg="modSld">
      <pc:chgData name="Lina Kriščiūnaitė" userId="37ca03cb-027a-4cfc-9739-25a95265a2a4" providerId="ADAL" clId="{B2C5FE58-C41F-4152-8CDE-428FEF689FA2}" dt="2025-10-02T13:38:18.613" v="137" actId="20577"/>
      <pc:docMkLst>
        <pc:docMk/>
      </pc:docMkLst>
      <pc:sldChg chg="modSp mod">
        <pc:chgData name="Lina Kriščiūnaitė" userId="37ca03cb-027a-4cfc-9739-25a95265a2a4" providerId="ADAL" clId="{B2C5FE58-C41F-4152-8CDE-428FEF689FA2}" dt="2025-10-02T13:38:18.613" v="137" actId="20577"/>
        <pc:sldMkLst>
          <pc:docMk/>
          <pc:sldMk cId="1963881450" sldId="511"/>
        </pc:sldMkLst>
        <pc:spChg chg="mod">
          <ac:chgData name="Lina Kriščiūnaitė" userId="37ca03cb-027a-4cfc-9739-25a95265a2a4" providerId="ADAL" clId="{B2C5FE58-C41F-4152-8CDE-428FEF689FA2}" dt="2025-10-02T13:38:00.177" v="136" actId="20577"/>
          <ac:spMkLst>
            <pc:docMk/>
            <pc:sldMk cId="1963881450" sldId="511"/>
            <ac:spMk id="7" creationId="{A10E3BCF-EA02-0CF4-CA91-205009A77827}"/>
          </ac:spMkLst>
        </pc:spChg>
        <pc:spChg chg="mod">
          <ac:chgData name="Lina Kriščiūnaitė" userId="37ca03cb-027a-4cfc-9739-25a95265a2a4" providerId="ADAL" clId="{B2C5FE58-C41F-4152-8CDE-428FEF689FA2}" dt="2025-10-02T13:38:18.613" v="137" actId="20577"/>
          <ac:spMkLst>
            <pc:docMk/>
            <pc:sldMk cId="1963881450" sldId="511"/>
            <ac:spMk id="8" creationId="{F2139B62-BBAC-B5D0-BE92-6B3AF587039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9921A-8D5E-4F5E-ABFC-449DBA3710DA}" type="datetimeFigureOut">
              <a:rPr lang="en-GB" smtClean="0"/>
              <a:t>02/10/2025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1CEC2-438D-46D7-B767-1EACDABC8F8C}" type="slidenum">
              <a:rPr lang="en-GB" smtClean="0"/>
              <a:t>‹#›</a:t>
            </a:fld>
            <a:endParaRPr lang="en-GB"/>
          </a:p>
        </p:txBody>
      </p:sp>
    </p:spTree>
    <p:extLst>
      <p:ext uri="{BB962C8B-B14F-4D97-AF65-F5344CB8AC3E}">
        <p14:creationId xmlns:p14="http://schemas.microsoft.com/office/powerpoint/2010/main" val="3422784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3C1CEC2-438D-46D7-B767-1EACDABC8F8C}" type="slidenum">
              <a:rPr lang="en-GB" smtClean="0"/>
              <a:t>7</a:t>
            </a:fld>
            <a:endParaRPr lang="en-GB"/>
          </a:p>
        </p:txBody>
      </p:sp>
    </p:spTree>
    <p:extLst>
      <p:ext uri="{BB962C8B-B14F-4D97-AF65-F5344CB8AC3E}">
        <p14:creationId xmlns:p14="http://schemas.microsoft.com/office/powerpoint/2010/main" val="3173572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endParaRPr lang="en-US"/>
          </a:p>
        </p:txBody>
      </p:sp>
      <p:sp>
        <p:nvSpPr>
          <p:cNvPr id="4" name="Datos vietos rezervavimo ženklas 3"/>
          <p:cNvSpPr>
            <a:spLocks noGrp="1"/>
          </p:cNvSpPr>
          <p:nvPr>
            <p:ph type="dt" sz="half" idx="10"/>
          </p:nvPr>
        </p:nvSpPr>
        <p:spPr/>
        <p:txBody>
          <a:bodyPr/>
          <a:lstStyle/>
          <a:p>
            <a:fld id="{81B48097-A59C-4790-8B66-B48B54A29FB0}" type="datetime1">
              <a:rPr lang="en-US" smtClean="0"/>
              <a:t>10/2/2025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21446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9670FA96-763A-4BD7-864F-7E85EBE91AD2}" type="datetime1">
              <a:rPr lang="en-US" smtClean="0"/>
              <a:t>10/2/2025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69782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F90BAD97-9BAE-4CA2-82A7-C7F50EA3066C}" type="datetime1">
              <a:rPr lang="en-US" smtClean="0"/>
              <a:t>10/2/2025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19975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08A96441-7E17-4D05-A3AC-D8E660C5CFA1}" type="datetime1">
              <a:rPr lang="en-US" smtClean="0"/>
              <a:t>10/2/2025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a:xfrm>
            <a:off x="8610600" y="6476134"/>
            <a:ext cx="2743200" cy="365125"/>
          </a:xfrm>
        </p:spPr>
        <p:txBody>
          <a:bodyPr/>
          <a:lstStyle>
            <a:lvl1pPr>
              <a:defRPr sz="2000">
                <a:solidFill>
                  <a:schemeClr val="accent4"/>
                </a:solidFill>
              </a:defRPr>
            </a:lvl1p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414717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BA609923-A281-47E4-89BE-1B3E916C1E95}" type="datetime1">
              <a:rPr lang="en-US" smtClean="0"/>
              <a:t>10/2/2025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07005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Datos vietos rezervavimo ženklas 4"/>
          <p:cNvSpPr>
            <a:spLocks noGrp="1"/>
          </p:cNvSpPr>
          <p:nvPr>
            <p:ph type="dt" sz="half" idx="10"/>
          </p:nvPr>
        </p:nvSpPr>
        <p:spPr/>
        <p:txBody>
          <a:bodyPr/>
          <a:lstStyle/>
          <a:p>
            <a:fld id="{EA5FCB7B-370A-4DB2-911E-325CF50511AB}" type="datetime1">
              <a:rPr lang="en-US" smtClean="0"/>
              <a:t>10/2/2025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59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7" name="Datos vietos rezervavimo ženklas 6"/>
          <p:cNvSpPr>
            <a:spLocks noGrp="1"/>
          </p:cNvSpPr>
          <p:nvPr>
            <p:ph type="dt" sz="half" idx="10"/>
          </p:nvPr>
        </p:nvSpPr>
        <p:spPr/>
        <p:txBody>
          <a:bodyPr/>
          <a:lstStyle/>
          <a:p>
            <a:fld id="{1B136224-E9E6-424E-8709-6D41B04A8971}" type="datetime1">
              <a:rPr lang="en-US" smtClean="0"/>
              <a:t>10/2/2025</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6985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Datos vietos rezervavimo ženklas 2"/>
          <p:cNvSpPr>
            <a:spLocks noGrp="1"/>
          </p:cNvSpPr>
          <p:nvPr>
            <p:ph type="dt" sz="half" idx="10"/>
          </p:nvPr>
        </p:nvSpPr>
        <p:spPr/>
        <p:txBody>
          <a:bodyPr/>
          <a:lstStyle/>
          <a:p>
            <a:fld id="{2F9440CD-0A57-40AC-A2F2-4F4A2C8F62BD}" type="datetime1">
              <a:rPr lang="en-US" smtClean="0"/>
              <a:t>10/2/2025</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4445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54B4DA80-D399-46E9-9E70-3B63BFC972CB}" type="datetime1">
              <a:rPr lang="en-US" smtClean="0"/>
              <a:t>10/2/2025</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13919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46FDB782-E487-47DE-8446-02B6F452FF5E}" type="datetime1">
              <a:rPr lang="en-US" smtClean="0"/>
              <a:t>10/2/2025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92744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04D90C7E-C860-4C78-A935-72A0E50B01FE}" type="datetime1">
              <a:rPr lang="en-US" smtClean="0"/>
              <a:t>10/2/2025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851745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380D9-86CC-4D59-98DA-ACB99F0C421E}" type="datetime1">
              <a:rPr lang="en-US" smtClean="0"/>
              <a:t>10/2/2025</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C5416-78B8-4F37-B286-A40543F63F6D}" type="slidenum">
              <a:rPr lang="en-US" smtClean="0"/>
              <a:pPr/>
              <a:t>‹#›</a:t>
            </a:fld>
            <a:endParaRPr lang="en-US"/>
          </a:p>
        </p:txBody>
      </p:sp>
    </p:spTree>
    <p:extLst>
      <p:ext uri="{BB962C8B-B14F-4D97-AF65-F5344CB8AC3E}">
        <p14:creationId xmlns:p14="http://schemas.microsoft.com/office/powerpoint/2010/main" val="97534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png"/><Relationship Id="rId7" Type="http://schemas.openxmlformats.org/officeDocument/2006/relationships/diagramColors" Target="../diagrams/colors6.xm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as 1"/>
          <p:cNvSpPr>
            <a:spLocks noGrp="1"/>
          </p:cNvSpPr>
          <p:nvPr>
            <p:ph type="ctrTitle"/>
          </p:nvPr>
        </p:nvSpPr>
        <p:spPr>
          <a:xfrm>
            <a:off x="1075267" y="2132361"/>
            <a:ext cx="9405960" cy="2779316"/>
          </a:xfrm>
        </p:spPr>
        <p:txBody>
          <a:bodyPr>
            <a:normAutofit fontScale="90000"/>
          </a:bodyPr>
          <a:lstStyle/>
          <a:p>
            <a:pPr>
              <a:lnSpc>
                <a:spcPts val="5130"/>
              </a:lnSpc>
            </a:pPr>
            <a:br>
              <a:rPr lang="en-US" sz="5400" dirty="0"/>
            </a:br>
            <a:br>
              <a:rPr lang="en-US" sz="5400" dirty="0"/>
            </a:br>
            <a:r>
              <a:rPr lang="lt-LT" sz="5400" b="1" dirty="0"/>
              <a:t> </a:t>
            </a:r>
            <a:br>
              <a:rPr lang="lt-LT" sz="4800" dirty="0"/>
            </a:br>
            <a:br>
              <a:rPr lang="lt-LT" sz="4800" dirty="0"/>
            </a:br>
            <a:r>
              <a:rPr lang="lt-LT" sz="4900" b="1" dirty="0">
                <a:cs typeface="Times New Roman" panose="02020603050405020304" pitchFamily="18" charset="0"/>
              </a:rPr>
              <a:t> </a:t>
            </a:r>
            <a:r>
              <a:rPr lang="lt-LT" sz="4900" b="1" spc="-5" dirty="0">
                <a:cs typeface="Times New Roman" panose="02020603050405020304" pitchFamily="18" charset="0"/>
              </a:rPr>
              <a:t>Skelbiamų pirkimų prenumerata pagal pasirinktus BVPŽ kodus </a:t>
            </a:r>
            <a:r>
              <a:rPr lang="lt-LT" sz="4900" b="1" dirty="0">
                <a:cs typeface="Times New Roman" panose="02020603050405020304" pitchFamily="18" charset="0"/>
              </a:rPr>
              <a:t>Ce</a:t>
            </a:r>
            <a:r>
              <a:rPr lang="lt-LT" sz="4900" b="1" spc="-50" dirty="0">
                <a:cs typeface="Times New Roman" panose="02020603050405020304" pitchFamily="18" charset="0"/>
              </a:rPr>
              <a:t>n</a:t>
            </a:r>
            <a:r>
              <a:rPr lang="lt-LT" sz="4900" b="1" dirty="0">
                <a:cs typeface="Times New Roman" panose="02020603050405020304" pitchFamily="18" charset="0"/>
              </a:rPr>
              <a:t>trin</a:t>
            </a:r>
            <a:r>
              <a:rPr lang="lt-LT" sz="4900" b="1" spc="-15" dirty="0">
                <a:cs typeface="Times New Roman" panose="02020603050405020304" pitchFamily="18" charset="0"/>
              </a:rPr>
              <a:t>ė</a:t>
            </a:r>
            <a:r>
              <a:rPr lang="lt-LT" sz="4900" b="1" dirty="0">
                <a:cs typeface="Times New Roman" panose="02020603050405020304" pitchFamily="18" charset="0"/>
              </a:rPr>
              <a:t>je vi</a:t>
            </a:r>
            <a:r>
              <a:rPr lang="lt-LT" sz="4900" b="1" spc="-20" dirty="0">
                <a:cs typeface="Times New Roman" panose="02020603050405020304" pitchFamily="18" charset="0"/>
              </a:rPr>
              <a:t>e</a:t>
            </a:r>
            <a:r>
              <a:rPr lang="lt-LT" sz="4900" b="1" dirty="0">
                <a:cs typeface="Times New Roman" panose="02020603050405020304" pitchFamily="18" charset="0"/>
              </a:rPr>
              <a:t>šųjų</a:t>
            </a:r>
            <a:r>
              <a:rPr lang="lt-LT" sz="4900" b="1" spc="-20" dirty="0">
                <a:cs typeface="Times New Roman" panose="02020603050405020304" pitchFamily="18" charset="0"/>
              </a:rPr>
              <a:t> </a:t>
            </a:r>
            <a:r>
              <a:rPr lang="lt-LT" sz="4900" b="1" dirty="0">
                <a:cs typeface="Times New Roman" panose="02020603050405020304" pitchFamily="18" charset="0"/>
              </a:rPr>
              <a:t>pirkimų i</a:t>
            </a:r>
            <a:r>
              <a:rPr lang="lt-LT" sz="4900" b="1" spc="-20" dirty="0">
                <a:cs typeface="Times New Roman" panose="02020603050405020304" pitchFamily="18" charset="0"/>
              </a:rPr>
              <a:t>n</a:t>
            </a:r>
            <a:r>
              <a:rPr lang="lt-LT" sz="4900" b="1" spc="-110" dirty="0">
                <a:cs typeface="Times New Roman" panose="02020603050405020304" pitchFamily="18" charset="0"/>
              </a:rPr>
              <a:t>f</a:t>
            </a:r>
            <a:r>
              <a:rPr lang="lt-LT" sz="4900" b="1" dirty="0">
                <a:cs typeface="Times New Roman" panose="02020603050405020304" pitchFamily="18" charset="0"/>
              </a:rPr>
              <a:t>or</a:t>
            </a:r>
            <a:r>
              <a:rPr lang="lt-LT" sz="4900" b="1" spc="5" dirty="0">
                <a:cs typeface="Times New Roman" panose="02020603050405020304" pitchFamily="18" charset="0"/>
              </a:rPr>
              <a:t>m</a:t>
            </a:r>
            <a:r>
              <a:rPr lang="lt-LT" sz="4900" b="1" dirty="0">
                <a:cs typeface="Times New Roman" panose="02020603050405020304" pitchFamily="18" charset="0"/>
              </a:rPr>
              <a:t>acinėje si</a:t>
            </a:r>
            <a:r>
              <a:rPr lang="lt-LT" sz="4900" b="1" spc="-65" dirty="0">
                <a:cs typeface="Times New Roman" panose="02020603050405020304" pitchFamily="18" charset="0"/>
              </a:rPr>
              <a:t>s</a:t>
            </a:r>
            <a:r>
              <a:rPr lang="lt-LT" sz="4900" b="1" spc="-50" dirty="0">
                <a:cs typeface="Times New Roman" panose="02020603050405020304" pitchFamily="18" charset="0"/>
              </a:rPr>
              <a:t>t</a:t>
            </a:r>
            <a:r>
              <a:rPr lang="lt-LT" sz="4900" b="1" dirty="0">
                <a:cs typeface="Times New Roman" panose="02020603050405020304" pitchFamily="18" charset="0"/>
              </a:rPr>
              <a:t>em</a:t>
            </a:r>
            <a:r>
              <a:rPr lang="lt-LT" sz="4900" b="1" spc="10" dirty="0">
                <a:cs typeface="Times New Roman" panose="02020603050405020304" pitchFamily="18" charset="0"/>
              </a:rPr>
              <a:t>o</a:t>
            </a:r>
            <a:r>
              <a:rPr lang="lt-LT" sz="4900" b="1" dirty="0">
                <a:cs typeface="Times New Roman" panose="02020603050405020304" pitchFamily="18" charset="0"/>
              </a:rPr>
              <a:t>je</a:t>
            </a:r>
            <a:r>
              <a:rPr lang="lt-LT" sz="4900" b="1" spc="-20" dirty="0">
                <a:cs typeface="Times New Roman" panose="02020603050405020304" pitchFamily="18" charset="0"/>
              </a:rPr>
              <a:t> </a:t>
            </a:r>
            <a:r>
              <a:rPr lang="lt-LT" sz="4900" b="1" dirty="0">
                <a:cs typeface="Times New Roman" panose="02020603050405020304" pitchFamily="18" charset="0"/>
              </a:rPr>
              <a:t>(CVP</a:t>
            </a:r>
            <a:r>
              <a:rPr lang="lt-LT" sz="4900" b="1" spc="20" dirty="0">
                <a:cs typeface="Times New Roman" panose="02020603050405020304" pitchFamily="18" charset="0"/>
              </a:rPr>
              <a:t> </a:t>
            </a:r>
            <a:r>
              <a:rPr lang="lt-LT" sz="4900" b="1" dirty="0">
                <a:cs typeface="Times New Roman" panose="02020603050405020304" pitchFamily="18" charset="0"/>
              </a:rPr>
              <a:t>IS)</a:t>
            </a:r>
          </a:p>
        </p:txBody>
      </p:sp>
      <p:pic>
        <p:nvPicPr>
          <p:cNvPr id="5" name="Paveikslėlis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pic>
        <p:nvPicPr>
          <p:cNvPr id="6" name="Paveikslėlis 5"/>
          <p:cNvPicPr>
            <a:picLocks noChangeAspect="1"/>
          </p:cNvPicPr>
          <p:nvPr/>
        </p:nvPicPr>
        <p:blipFill rotWithShape="1">
          <a:blip r:embed="rId2" cstate="print">
            <a:extLst>
              <a:ext uri="{28A0092B-C50C-407E-A947-70E740481C1C}">
                <a14:useLocalDpi xmlns:a14="http://schemas.microsoft.com/office/drawing/2010/main" val="0"/>
              </a:ext>
            </a:extLst>
          </a:blip>
          <a:srcRect l="33462" t="9477" r="5087" b="53886"/>
          <a:stretch/>
        </p:blipFill>
        <p:spPr>
          <a:xfrm>
            <a:off x="0" y="0"/>
            <a:ext cx="5238284" cy="2843561"/>
          </a:xfrm>
          <a:prstGeom prst="rect">
            <a:avLst/>
          </a:prstGeom>
        </p:spPr>
      </p:pic>
      <p:sp>
        <p:nvSpPr>
          <p:cNvPr id="3" name="TextBox 2">
            <a:extLst>
              <a:ext uri="{FF2B5EF4-FFF2-40B4-BE49-F238E27FC236}">
                <a16:creationId xmlns:a16="http://schemas.microsoft.com/office/drawing/2014/main" id="{0C25C5B2-43E3-2C20-C255-40C87B7ED103}"/>
              </a:ext>
            </a:extLst>
          </p:cNvPr>
          <p:cNvSpPr txBox="1"/>
          <p:nvPr/>
        </p:nvSpPr>
        <p:spPr>
          <a:xfrm>
            <a:off x="4220212" y="5779084"/>
            <a:ext cx="2743199"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err="1">
                <a:cs typeface="Calibri"/>
              </a:rPr>
              <a:t>Galiojanti</a:t>
            </a:r>
            <a:r>
              <a:rPr lang="en-US" dirty="0">
                <a:cs typeface="Calibri"/>
              </a:rPr>
              <a:t> </a:t>
            </a:r>
            <a:r>
              <a:rPr lang="en-US" dirty="0" err="1">
                <a:cs typeface="Calibri"/>
              </a:rPr>
              <a:t>nuo</a:t>
            </a:r>
            <a:r>
              <a:rPr lang="en-US" dirty="0">
                <a:cs typeface="Calibri"/>
              </a:rPr>
              <a:t> </a:t>
            </a:r>
            <a:r>
              <a:rPr lang="lt-LT" dirty="0">
                <a:cs typeface="Calibri"/>
              </a:rPr>
              <a:t>2025-10-02</a:t>
            </a:r>
            <a:endParaRPr lang="en-US" dirty="0"/>
          </a:p>
        </p:txBody>
      </p:sp>
    </p:spTree>
    <p:extLst>
      <p:ext uri="{BB962C8B-B14F-4D97-AF65-F5344CB8AC3E}">
        <p14:creationId xmlns:p14="http://schemas.microsoft.com/office/powerpoint/2010/main" val="3155751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F0BA3-F823-F8F5-EBA0-4C47D60BE25F}"/>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53945EB8-483F-8AC5-6B2E-D35822125BAC}"/>
              </a:ext>
            </a:extLst>
          </p:cNvPr>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dirty="0">
                <a:ln>
                  <a:noFill/>
                </a:ln>
                <a:solidFill>
                  <a:prstClr val="black"/>
                </a:solidFill>
                <a:effectLst/>
                <a:uLnTx/>
                <a:uFillTx/>
                <a:latin typeface="Calibri Light"/>
                <a:ea typeface="+mj-ea"/>
                <a:cs typeface="+mj-cs"/>
              </a:rPr>
              <a:t>Skelbimų prenumerata pagal BVPŽ kodus</a:t>
            </a:r>
            <a:endParaRPr lang="en-US" sz="3600" b="1" dirty="0">
              <a:solidFill>
                <a:srgbClr val="FF0000"/>
              </a:solidFill>
            </a:endParaRPr>
          </a:p>
        </p:txBody>
      </p:sp>
      <p:pic>
        <p:nvPicPr>
          <p:cNvPr id="10" name="Paveikslėlis 9">
            <a:extLst>
              <a:ext uri="{FF2B5EF4-FFF2-40B4-BE49-F238E27FC236}">
                <a16:creationId xmlns:a16="http://schemas.microsoft.com/office/drawing/2014/main" id="{E2AF3A97-784B-74A5-1BA6-2B195587559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AF6B6A30-73B5-ACBD-8A9C-91D07D26CA58}"/>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B4FA1745-EAD5-9134-3EAB-5DFC337FAE82}"/>
              </a:ext>
            </a:extLst>
          </p:cNvPr>
          <p:cNvSpPr txBox="1"/>
          <p:nvPr/>
        </p:nvSpPr>
        <p:spPr>
          <a:xfrm>
            <a:off x="1828302" y="1777154"/>
            <a:ext cx="9991165" cy="3139321"/>
          </a:xfrm>
          <a:prstGeom prst="rect">
            <a:avLst/>
          </a:prstGeom>
          <a:noFill/>
        </p:spPr>
        <p:txBody>
          <a:bodyPr wrap="square">
            <a:spAutoFit/>
          </a:bodyPr>
          <a:lstStyle/>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Nuo 2025-09-12 pranešimus apie naujai paskelbtus skelbimus su pasirinktais BVPŽ kodais el. paštu, nurodytu CVP IS naudotojo paskyroje, gaus visi tiekėjo naudotojai. </a:t>
            </a: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Iki 2025-09-11 pranešimai apie skelbimus su pasirinktais BVPŽ kodais buvo siunčiami tik tiekėjo naudotojams, turintiems administratoriaus teises. </a:t>
            </a: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Tiekėjo pas</a:t>
            </a:r>
            <a:r>
              <a:rPr lang="lt-LT" dirty="0" err="1">
                <a:solidFill>
                  <a:prstClr val="black"/>
                </a:solidFill>
                <a:latin typeface="Calibri"/>
              </a:rPr>
              <a:t>kyroje</a:t>
            </a:r>
            <a:r>
              <a:rPr lang="lt-LT" dirty="0">
                <a:solidFill>
                  <a:prstClr val="black"/>
                </a:solidFill>
                <a:latin typeface="Calibri"/>
              </a:rPr>
              <a:t> turi būti pasirenkami dominantys BVPŽ kodai ne tik norint gauti pranešimus apie skelbiamus pirkimus, bet ir norint, kad pirkimo vykdytojai pakviestų dalyvauti neskelbiamuose pirkimuose. Pirkimo vykdytojai, kviesdami tiekėjus į neskelbiamus pirkimus, gali atlikti tiekėjų paiešką ne tik pagal įmonės kodą ar pavadinimą, bet ir pagal BVPŽ kodą.</a:t>
            </a:r>
          </a:p>
          <a:p>
            <a:pPr marL="285750" indent="-285750">
              <a:buFont typeface="Arial" panose="020B0604020202020204" pitchFamily="34" charset="0"/>
              <a:buChar char="•"/>
              <a:defRPr/>
            </a:pPr>
            <a:r>
              <a:rPr lang="lt-LT" dirty="0">
                <a:solidFill>
                  <a:prstClr val="black"/>
                </a:solidFill>
              </a:rPr>
              <a:t>Tiek tiekėjo administratorius, tiek tiekėjo naudotojas savo profilyje gali pasirinkti ar nori gauti paskelbtus skelbimus su pasirinktais BVPŽ kodais, pažymėję varnele lauką „Gauti el. pašto pranešimus pagal BVPŽ“</a:t>
            </a:r>
            <a:r>
              <a:rPr lang="lt-LT" dirty="0">
                <a:solidFill>
                  <a:prstClr val="black"/>
                </a:solidFill>
                <a:latin typeface="Calibri"/>
              </a:rPr>
              <a:t>.</a:t>
            </a:r>
            <a:endParaRPr lang="en-US" dirty="0">
              <a:solidFill>
                <a:srgbClr val="FF0000"/>
              </a:solidFill>
            </a:endParaRPr>
          </a:p>
        </p:txBody>
      </p:sp>
      <p:sp>
        <p:nvSpPr>
          <p:cNvPr id="3" name="Slide Number Placeholder 2">
            <a:extLst>
              <a:ext uri="{FF2B5EF4-FFF2-40B4-BE49-F238E27FC236}">
                <a16:creationId xmlns:a16="http://schemas.microsoft.com/office/drawing/2014/main" id="{77C496EB-1B9E-6907-8E83-CC798073AF31}"/>
              </a:ext>
            </a:extLst>
          </p:cNvPr>
          <p:cNvSpPr>
            <a:spLocks noGrp="1"/>
          </p:cNvSpPr>
          <p:nvPr>
            <p:ph type="sldNum" sz="quarter" idx="12"/>
          </p:nvPr>
        </p:nvSpPr>
        <p:spPr/>
        <p:txBody>
          <a:bodyPr/>
          <a:lstStyle/>
          <a:p>
            <a:fld id="{49EC5416-78B8-4F37-B286-A40543F63F6D}" type="slidenum">
              <a:rPr lang="en-US" smtClean="0"/>
              <a:pPr/>
              <a:t>2</a:t>
            </a:fld>
            <a:endParaRPr lang="en-US"/>
          </a:p>
        </p:txBody>
      </p:sp>
      <p:grpSp>
        <p:nvGrpSpPr>
          <p:cNvPr id="4" name="Group 3">
            <a:extLst>
              <a:ext uri="{FF2B5EF4-FFF2-40B4-BE49-F238E27FC236}">
                <a16:creationId xmlns:a16="http://schemas.microsoft.com/office/drawing/2014/main" id="{D0253B0D-DB60-A489-6795-D137463DD9A4}"/>
              </a:ext>
            </a:extLst>
          </p:cNvPr>
          <p:cNvGrpSpPr/>
          <p:nvPr/>
        </p:nvGrpSpPr>
        <p:grpSpPr>
          <a:xfrm>
            <a:off x="2126907" y="4960525"/>
            <a:ext cx="8329382" cy="1280271"/>
            <a:chOff x="1940641" y="5056169"/>
            <a:chExt cx="8329382" cy="1280271"/>
          </a:xfrm>
        </p:grpSpPr>
        <p:pic>
          <p:nvPicPr>
            <p:cNvPr id="5" name="Picture 4">
              <a:extLst>
                <a:ext uri="{FF2B5EF4-FFF2-40B4-BE49-F238E27FC236}">
                  <a16:creationId xmlns:a16="http://schemas.microsoft.com/office/drawing/2014/main" id="{9864603E-B0B0-EF35-23A7-BE393FECD15B}"/>
                </a:ext>
              </a:extLst>
            </p:cNvPr>
            <p:cNvPicPr>
              <a:picLocks noChangeAspect="1"/>
            </p:cNvPicPr>
            <p:nvPr/>
          </p:nvPicPr>
          <p:blipFill>
            <a:blip r:embed="rId8"/>
            <a:stretch>
              <a:fillRect/>
            </a:stretch>
          </p:blipFill>
          <p:spPr>
            <a:xfrm>
              <a:off x="1940641" y="5056169"/>
              <a:ext cx="8329382" cy="1280271"/>
            </a:xfrm>
            <a:prstGeom prst="rect">
              <a:avLst/>
            </a:prstGeom>
          </p:spPr>
        </p:pic>
        <p:sp>
          <p:nvSpPr>
            <p:cNvPr id="8" name="Stačiakampis 6">
              <a:extLst>
                <a:ext uri="{FF2B5EF4-FFF2-40B4-BE49-F238E27FC236}">
                  <a16:creationId xmlns:a16="http://schemas.microsoft.com/office/drawing/2014/main" id="{DA0E6980-C1AA-67EB-6623-6167B2533B6B}"/>
                </a:ext>
              </a:extLst>
            </p:cNvPr>
            <p:cNvSpPr/>
            <p:nvPr/>
          </p:nvSpPr>
          <p:spPr>
            <a:xfrm>
              <a:off x="2028515" y="5288579"/>
              <a:ext cx="333686" cy="34524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tačiakampis 6">
              <a:extLst>
                <a:ext uri="{FF2B5EF4-FFF2-40B4-BE49-F238E27FC236}">
                  <a16:creationId xmlns:a16="http://schemas.microsoft.com/office/drawing/2014/main" id="{4A17E104-A67E-86A5-AC3D-5FF670873088}"/>
                </a:ext>
              </a:extLst>
            </p:cNvPr>
            <p:cNvSpPr/>
            <p:nvPr/>
          </p:nvSpPr>
          <p:spPr>
            <a:xfrm>
              <a:off x="9157447" y="5820792"/>
              <a:ext cx="977153" cy="41021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94168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aveikslėlis 4">
            <a:extLst>
              <a:ext uri="{FF2B5EF4-FFF2-40B4-BE49-F238E27FC236}">
                <a16:creationId xmlns:a16="http://schemas.microsoft.com/office/drawing/2014/main" id="{13116642-D06B-A6E4-4537-8CB364A1EEE0}"/>
              </a:ext>
            </a:extLst>
          </p:cNvPr>
          <p:cNvPicPr>
            <a:picLocks noChangeAspect="1"/>
          </p:cNvPicPr>
          <p:nvPr/>
        </p:nvPicPr>
        <p:blipFill>
          <a:blip r:embed="rId2"/>
          <a:stretch>
            <a:fillRect/>
          </a:stretch>
        </p:blipFill>
        <p:spPr>
          <a:xfrm>
            <a:off x="3639671" y="1351212"/>
            <a:ext cx="5891564" cy="5042111"/>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dirty="0">
                <a:ln>
                  <a:noFill/>
                </a:ln>
                <a:solidFill>
                  <a:prstClr val="black"/>
                </a:solidFill>
                <a:effectLst/>
                <a:uLnTx/>
                <a:uFillTx/>
                <a:latin typeface="Calibri Light"/>
                <a:ea typeface="+mj-ea"/>
                <a:cs typeface="+mj-cs"/>
              </a:rPr>
              <a:t>Prisijungimas prie CVP IS</a:t>
            </a:r>
            <a:endParaRPr lang="en-US" sz="3600" b="1" dirty="0">
              <a:solidFill>
                <a:srgbClr val="FF0000"/>
              </a:solidFill>
            </a:endParaRPr>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6C28AB28-D980-0AD8-A0D9-27D5AB6ED154}"/>
              </a:ext>
            </a:extLst>
          </p:cNvPr>
          <p:cNvSpPr txBox="1"/>
          <p:nvPr/>
        </p:nvSpPr>
        <p:spPr>
          <a:xfrm>
            <a:off x="1362635" y="925754"/>
            <a:ext cx="9601199" cy="369332"/>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Įveskite </a:t>
            </a:r>
            <a:r>
              <a:rPr kumimoji="0" lang="en-US" sz="1800" b="0" i="0" u="none" strike="noStrike" kern="1200" cap="none" spc="0" normalizeH="0" baseline="0" noProof="0" dirty="0" err="1">
                <a:ln>
                  <a:noFill/>
                </a:ln>
                <a:solidFill>
                  <a:prstClr val="black"/>
                </a:solidFill>
                <a:effectLst/>
                <a:uLnTx/>
                <a:uFillTx/>
                <a:latin typeface="Calibri"/>
                <a:ea typeface="+mn-ea"/>
                <a:cs typeface="+mn-cs"/>
              </a:rPr>
              <a:t>naudotojo</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r>
              <a:rPr kumimoji="0" lang="en-US" sz="1800" b="0" i="0" u="none" strike="noStrike" kern="1200" cap="none" spc="0" normalizeH="0" baseline="0" noProof="0" dirty="0" err="1">
                <a:ln>
                  <a:noFill/>
                </a:ln>
                <a:solidFill>
                  <a:prstClr val="black"/>
                </a:solidFill>
                <a:effectLst/>
                <a:uLnTx/>
                <a:uFillTx/>
                <a:latin typeface="Calibri"/>
                <a:ea typeface="+mn-ea"/>
                <a:cs typeface="+mn-cs"/>
              </a:rPr>
              <a:t>vardą</a:t>
            </a:r>
            <a:r>
              <a:rPr kumimoji="0" lang="en-US" sz="1800" b="0" i="0" u="none" strike="noStrike" kern="1200" cap="none" spc="0" normalizeH="0" baseline="0" noProof="0" dirty="0">
                <a:ln>
                  <a:noFill/>
                </a:ln>
                <a:solidFill>
                  <a:prstClr val="black"/>
                </a:solidFill>
                <a:effectLst/>
                <a:uLnTx/>
                <a:uFillTx/>
                <a:latin typeface="Calibri"/>
                <a:ea typeface="+mn-ea"/>
                <a:cs typeface="+mn-cs"/>
              </a:rPr>
              <a:t> (1), </a:t>
            </a:r>
            <a:r>
              <a:rPr kumimoji="0" lang="en-US" sz="1800" b="0" i="0" u="none" strike="noStrike" kern="1200" cap="none" spc="0" normalizeH="0" baseline="0" noProof="0" dirty="0" err="1">
                <a:ln>
                  <a:noFill/>
                </a:ln>
                <a:solidFill>
                  <a:prstClr val="black"/>
                </a:solidFill>
                <a:effectLst/>
                <a:uLnTx/>
                <a:uFillTx/>
                <a:latin typeface="Calibri"/>
                <a:ea typeface="+mn-ea"/>
                <a:cs typeface="+mn-cs"/>
              </a:rPr>
              <a:t>slaptažodį</a:t>
            </a:r>
            <a:r>
              <a:rPr kumimoji="0" lang="en-US" sz="1800" b="0" i="0" u="none" strike="noStrike" kern="1200" cap="none" spc="0" normalizeH="0" baseline="0" noProof="0" dirty="0">
                <a:ln>
                  <a:noFill/>
                </a:ln>
                <a:solidFill>
                  <a:prstClr val="black"/>
                </a:solidFill>
                <a:effectLst/>
                <a:uLnTx/>
                <a:uFillTx/>
                <a:latin typeface="Calibri"/>
                <a:ea typeface="+mn-ea"/>
                <a:cs typeface="+mn-cs"/>
              </a:rPr>
              <a:t> (2)</a:t>
            </a:r>
            <a:endParaRPr kumimoji="0" lang="en-US" sz="1800" b="0" i="0" u="none" strike="noStrike" kern="1200" cap="none" spc="0" normalizeH="0" baseline="0" noProof="0" dirty="0">
              <a:ln>
                <a:noFill/>
              </a:ln>
              <a:solidFill>
                <a:srgbClr val="FF0000"/>
              </a:solidFill>
              <a:effectLst/>
              <a:uLnTx/>
              <a:uFillTx/>
              <a:latin typeface="Calibri"/>
              <a:ea typeface="+mn-ea"/>
              <a:cs typeface="+mn-cs"/>
            </a:endParaRPr>
          </a:p>
        </p:txBody>
      </p:sp>
      <p:sp>
        <p:nvSpPr>
          <p:cNvPr id="12" name="Stačiakampis 6">
            <a:extLst>
              <a:ext uri="{FF2B5EF4-FFF2-40B4-BE49-F238E27FC236}">
                <a16:creationId xmlns:a16="http://schemas.microsoft.com/office/drawing/2014/main" id="{F2CC2CAF-EB9B-D56C-98AB-2603EC0DFBD2}"/>
              </a:ext>
            </a:extLst>
          </p:cNvPr>
          <p:cNvSpPr/>
          <p:nvPr/>
        </p:nvSpPr>
        <p:spPr>
          <a:xfrm>
            <a:off x="4966447" y="4746712"/>
            <a:ext cx="3164003" cy="34524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3">
            <a:extLst>
              <a:ext uri="{FF2B5EF4-FFF2-40B4-BE49-F238E27FC236}">
                <a16:creationId xmlns:a16="http://schemas.microsoft.com/office/drawing/2014/main" id="{8D0189AC-6921-1BBC-8E14-37B830ECD3B1}"/>
              </a:ext>
            </a:extLst>
          </p:cNvPr>
          <p:cNvSpPr/>
          <p:nvPr/>
        </p:nvSpPr>
        <p:spPr>
          <a:xfrm>
            <a:off x="4237258" y="3429000"/>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1</a:t>
            </a:r>
          </a:p>
        </p:txBody>
      </p:sp>
      <p:sp>
        <p:nvSpPr>
          <p:cNvPr id="9" name="Oval 4">
            <a:extLst>
              <a:ext uri="{FF2B5EF4-FFF2-40B4-BE49-F238E27FC236}">
                <a16:creationId xmlns:a16="http://schemas.microsoft.com/office/drawing/2014/main" id="{938A6F36-5963-2728-EAA9-657723F593B1}"/>
              </a:ext>
            </a:extLst>
          </p:cNvPr>
          <p:cNvSpPr/>
          <p:nvPr/>
        </p:nvSpPr>
        <p:spPr>
          <a:xfrm>
            <a:off x="4237258" y="4019236"/>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2</a:t>
            </a:r>
          </a:p>
        </p:txBody>
      </p:sp>
      <p:sp>
        <p:nvSpPr>
          <p:cNvPr id="3" name="Slide Number Placeholder 2">
            <a:extLst>
              <a:ext uri="{FF2B5EF4-FFF2-40B4-BE49-F238E27FC236}">
                <a16:creationId xmlns:a16="http://schemas.microsoft.com/office/drawing/2014/main" id="{2F3C07D3-6A47-0F5B-7D1E-A0C828DF32C7}"/>
              </a:ext>
            </a:extLst>
          </p:cNvPr>
          <p:cNvSpPr>
            <a:spLocks noGrp="1"/>
          </p:cNvSpPr>
          <p:nvPr>
            <p:ph type="sldNum" sz="quarter" idx="12"/>
          </p:nvPr>
        </p:nvSpPr>
        <p:spPr/>
        <p:txBody>
          <a:bodyPr/>
          <a:lstStyle/>
          <a:p>
            <a:fld id="{49EC5416-78B8-4F37-B286-A40543F63F6D}" type="slidenum">
              <a:rPr lang="en-US" smtClean="0"/>
              <a:pPr/>
              <a:t>3</a:t>
            </a:fld>
            <a:endParaRPr lang="en-US"/>
          </a:p>
        </p:txBody>
      </p:sp>
    </p:spTree>
    <p:extLst>
      <p:ext uri="{BB962C8B-B14F-4D97-AF65-F5344CB8AC3E}">
        <p14:creationId xmlns:p14="http://schemas.microsoft.com/office/powerpoint/2010/main" val="220745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9CA33-A663-B03A-1A98-DBCE2A024300}"/>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A049C508-9C68-3710-78BD-B8C29A099B39}"/>
              </a:ext>
            </a:extLst>
          </p:cNvPr>
          <p:cNvPicPr>
            <a:picLocks noChangeAspect="1"/>
          </p:cNvPicPr>
          <p:nvPr/>
        </p:nvPicPr>
        <p:blipFill>
          <a:blip r:embed="rId2"/>
          <a:stretch>
            <a:fillRect/>
          </a:stretch>
        </p:blipFill>
        <p:spPr>
          <a:xfrm>
            <a:off x="508001" y="1715200"/>
            <a:ext cx="10736241" cy="3297559"/>
          </a:xfrm>
          <a:prstGeom prst="rect">
            <a:avLst/>
          </a:prstGeom>
        </p:spPr>
      </p:pic>
      <p:sp>
        <p:nvSpPr>
          <p:cNvPr id="2" name="Pavadinimas 1">
            <a:extLst>
              <a:ext uri="{FF2B5EF4-FFF2-40B4-BE49-F238E27FC236}">
                <a16:creationId xmlns:a16="http://schemas.microsoft.com/office/drawing/2014/main" id="{D53EF1B7-5E80-DCC8-640C-01DB0E12E59A}"/>
              </a:ext>
            </a:extLst>
          </p:cNvPr>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dirty="0">
                <a:ln>
                  <a:noFill/>
                </a:ln>
                <a:solidFill>
                  <a:prstClr val="black"/>
                </a:solidFill>
                <a:effectLst/>
                <a:uLnTx/>
                <a:uFillTx/>
                <a:latin typeface="Calibri Light"/>
                <a:ea typeface="+mj-ea"/>
                <a:cs typeface="+mj-cs"/>
              </a:rPr>
              <a:t>Skelbimų prenumerata pagal BVPŽ kodus</a:t>
            </a:r>
            <a:endParaRPr lang="en-US" sz="3600" b="1" dirty="0">
              <a:solidFill>
                <a:srgbClr val="FF0000"/>
              </a:solidFill>
            </a:endParaRPr>
          </a:p>
        </p:txBody>
      </p:sp>
      <p:pic>
        <p:nvPicPr>
          <p:cNvPr id="10" name="Paveikslėlis 9">
            <a:extLst>
              <a:ext uri="{FF2B5EF4-FFF2-40B4-BE49-F238E27FC236}">
                <a16:creationId xmlns:a16="http://schemas.microsoft.com/office/drawing/2014/main" id="{8404237D-0154-662C-0835-BADB68856B1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F7ABC2C4-0C84-2FEC-2A2D-094DB0D4EBD3}"/>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7A63A0FA-1DC4-7E59-6421-9D489A0DE521}"/>
              </a:ext>
            </a:extLst>
          </p:cNvPr>
          <p:cNvSpPr txBox="1"/>
          <p:nvPr/>
        </p:nvSpPr>
        <p:spPr>
          <a:xfrm>
            <a:off x="1362635" y="925754"/>
            <a:ext cx="9601199" cy="369332"/>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Prisijunkite prie Tiekėjo administravimo skilties Tiekėjo valdymas</a:t>
            </a:r>
            <a:endParaRPr kumimoji="0" lang="en-US" sz="1800" b="0" i="0" u="none" strike="noStrike" kern="1200" cap="none" spc="0" normalizeH="0" baseline="0" noProof="0" dirty="0">
              <a:ln>
                <a:noFill/>
              </a:ln>
              <a:solidFill>
                <a:srgbClr val="FF0000"/>
              </a:solidFill>
              <a:effectLst/>
              <a:uLnTx/>
              <a:uFillTx/>
              <a:latin typeface="Calibri"/>
              <a:ea typeface="+mn-ea"/>
              <a:cs typeface="+mn-cs"/>
            </a:endParaRPr>
          </a:p>
        </p:txBody>
      </p:sp>
      <p:sp>
        <p:nvSpPr>
          <p:cNvPr id="12" name="Stačiakampis 6">
            <a:extLst>
              <a:ext uri="{FF2B5EF4-FFF2-40B4-BE49-F238E27FC236}">
                <a16:creationId xmlns:a16="http://schemas.microsoft.com/office/drawing/2014/main" id="{24C33020-47CA-283E-0722-4BB0AEDCB345}"/>
              </a:ext>
            </a:extLst>
          </p:cNvPr>
          <p:cNvSpPr/>
          <p:nvPr/>
        </p:nvSpPr>
        <p:spPr>
          <a:xfrm>
            <a:off x="2155514" y="2475867"/>
            <a:ext cx="1612153" cy="3435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3">
            <a:extLst>
              <a:ext uri="{FF2B5EF4-FFF2-40B4-BE49-F238E27FC236}">
                <a16:creationId xmlns:a16="http://schemas.microsoft.com/office/drawing/2014/main" id="{6C2A645E-E6B7-4EEA-C8FB-046A2B652F40}"/>
              </a:ext>
            </a:extLst>
          </p:cNvPr>
          <p:cNvSpPr/>
          <p:nvPr/>
        </p:nvSpPr>
        <p:spPr>
          <a:xfrm>
            <a:off x="3847792" y="2469600"/>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1</a:t>
            </a:r>
          </a:p>
        </p:txBody>
      </p:sp>
      <p:sp>
        <p:nvSpPr>
          <p:cNvPr id="9" name="Oval 4">
            <a:extLst>
              <a:ext uri="{FF2B5EF4-FFF2-40B4-BE49-F238E27FC236}">
                <a16:creationId xmlns:a16="http://schemas.microsoft.com/office/drawing/2014/main" id="{B8763B1D-3D9E-DF5D-C51F-CD12721FA7E6}"/>
              </a:ext>
            </a:extLst>
          </p:cNvPr>
          <p:cNvSpPr/>
          <p:nvPr/>
        </p:nvSpPr>
        <p:spPr>
          <a:xfrm>
            <a:off x="3847792" y="2901673"/>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2</a:t>
            </a:r>
          </a:p>
        </p:txBody>
      </p:sp>
      <p:sp>
        <p:nvSpPr>
          <p:cNvPr id="3" name="Slide Number Placeholder 2">
            <a:extLst>
              <a:ext uri="{FF2B5EF4-FFF2-40B4-BE49-F238E27FC236}">
                <a16:creationId xmlns:a16="http://schemas.microsoft.com/office/drawing/2014/main" id="{E5FFD100-11FC-FEFA-56FE-28BE3DC4199C}"/>
              </a:ext>
            </a:extLst>
          </p:cNvPr>
          <p:cNvSpPr>
            <a:spLocks noGrp="1"/>
          </p:cNvSpPr>
          <p:nvPr>
            <p:ph type="sldNum" sz="quarter" idx="12"/>
          </p:nvPr>
        </p:nvSpPr>
        <p:spPr/>
        <p:txBody>
          <a:bodyPr/>
          <a:lstStyle/>
          <a:p>
            <a:fld id="{49EC5416-78B8-4F37-B286-A40543F63F6D}" type="slidenum">
              <a:rPr lang="en-US" smtClean="0"/>
              <a:pPr/>
              <a:t>4</a:t>
            </a:fld>
            <a:endParaRPr lang="en-US"/>
          </a:p>
        </p:txBody>
      </p:sp>
      <p:sp>
        <p:nvSpPr>
          <p:cNvPr id="13" name="Stačiakampis 6">
            <a:extLst>
              <a:ext uri="{FF2B5EF4-FFF2-40B4-BE49-F238E27FC236}">
                <a16:creationId xmlns:a16="http://schemas.microsoft.com/office/drawing/2014/main" id="{270A053F-081B-66A7-6EA7-8FB42439D0FD}"/>
              </a:ext>
            </a:extLst>
          </p:cNvPr>
          <p:cNvSpPr/>
          <p:nvPr/>
        </p:nvSpPr>
        <p:spPr>
          <a:xfrm>
            <a:off x="2155513" y="2895981"/>
            <a:ext cx="1612153" cy="3435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022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3AD43-45CC-06A1-DEE9-51DF0074527B}"/>
            </a:ext>
          </a:extLst>
        </p:cNvPr>
        <p:cNvGrpSpPr/>
        <p:nvPr/>
      </p:nvGrpSpPr>
      <p:grpSpPr>
        <a:xfrm>
          <a:off x="0" y="0"/>
          <a:ext cx="0" cy="0"/>
          <a:chOff x="0" y="0"/>
          <a:chExt cx="0" cy="0"/>
        </a:xfrm>
      </p:grpSpPr>
      <p:pic>
        <p:nvPicPr>
          <p:cNvPr id="15" name="Picture 14">
            <a:extLst>
              <a:ext uri="{FF2B5EF4-FFF2-40B4-BE49-F238E27FC236}">
                <a16:creationId xmlns:a16="http://schemas.microsoft.com/office/drawing/2014/main" id="{EDEAF21E-31A0-053A-94AC-05227F2F6CBD}"/>
              </a:ext>
            </a:extLst>
          </p:cNvPr>
          <p:cNvPicPr>
            <a:picLocks noChangeAspect="1"/>
          </p:cNvPicPr>
          <p:nvPr/>
        </p:nvPicPr>
        <p:blipFill>
          <a:blip r:embed="rId2"/>
          <a:stretch>
            <a:fillRect/>
          </a:stretch>
        </p:blipFill>
        <p:spPr>
          <a:xfrm>
            <a:off x="155348" y="1295087"/>
            <a:ext cx="8944078" cy="1825185"/>
          </a:xfrm>
          <a:prstGeom prst="rect">
            <a:avLst/>
          </a:prstGeom>
        </p:spPr>
      </p:pic>
      <p:sp>
        <p:nvSpPr>
          <p:cNvPr id="2" name="Pavadinimas 1">
            <a:extLst>
              <a:ext uri="{FF2B5EF4-FFF2-40B4-BE49-F238E27FC236}">
                <a16:creationId xmlns:a16="http://schemas.microsoft.com/office/drawing/2014/main" id="{F7F9E645-C8AF-FA92-F478-B5FC0E451C5C}"/>
              </a:ext>
            </a:extLst>
          </p:cNvPr>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dirty="0">
                <a:ln>
                  <a:noFill/>
                </a:ln>
                <a:solidFill>
                  <a:prstClr val="black"/>
                </a:solidFill>
                <a:effectLst/>
                <a:uLnTx/>
                <a:uFillTx/>
                <a:latin typeface="Calibri Light"/>
                <a:ea typeface="+mj-ea"/>
                <a:cs typeface="+mj-cs"/>
              </a:rPr>
              <a:t>Skelbimų prenumerata pagal BVPŽ kodus</a:t>
            </a:r>
            <a:endParaRPr lang="en-US" sz="3600" b="1" dirty="0">
              <a:solidFill>
                <a:srgbClr val="FF0000"/>
              </a:solidFill>
            </a:endParaRPr>
          </a:p>
        </p:txBody>
      </p:sp>
      <p:pic>
        <p:nvPicPr>
          <p:cNvPr id="10" name="Paveikslėlis 9">
            <a:extLst>
              <a:ext uri="{FF2B5EF4-FFF2-40B4-BE49-F238E27FC236}">
                <a16:creationId xmlns:a16="http://schemas.microsoft.com/office/drawing/2014/main" id="{4FB2195D-51CD-AB24-B146-92908C8C53F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463D8852-388B-2B34-6A94-7E64907A5C5E}"/>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B63A3AFE-33EF-1A62-045A-D90E7AC89FAE}"/>
              </a:ext>
            </a:extLst>
          </p:cNvPr>
          <p:cNvSpPr txBox="1"/>
          <p:nvPr/>
        </p:nvSpPr>
        <p:spPr>
          <a:xfrm>
            <a:off x="1362635" y="925754"/>
            <a:ext cx="9601199" cy="369332"/>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Paspauskite mygtuką Redaguoti BVPŽ kodus (1) ir spauskite paieškos ženklą (2).</a:t>
            </a:r>
            <a:endParaRPr kumimoji="0" lang="en-US" sz="1800" b="0" i="0" u="none" strike="noStrike" kern="1200" cap="none" spc="0" normalizeH="0" baseline="0" noProof="0" dirty="0">
              <a:ln>
                <a:noFill/>
              </a:ln>
              <a:solidFill>
                <a:srgbClr val="FF0000"/>
              </a:solidFill>
              <a:effectLst/>
              <a:uLnTx/>
              <a:uFillTx/>
              <a:latin typeface="Calibri"/>
              <a:ea typeface="+mn-ea"/>
              <a:cs typeface="+mn-cs"/>
            </a:endParaRPr>
          </a:p>
        </p:txBody>
      </p:sp>
      <p:sp>
        <p:nvSpPr>
          <p:cNvPr id="12" name="Stačiakampis 6">
            <a:extLst>
              <a:ext uri="{FF2B5EF4-FFF2-40B4-BE49-F238E27FC236}">
                <a16:creationId xmlns:a16="http://schemas.microsoft.com/office/drawing/2014/main" id="{19993DDD-CF3D-96B1-76B8-DDEEB77A8210}"/>
              </a:ext>
            </a:extLst>
          </p:cNvPr>
          <p:cNvSpPr/>
          <p:nvPr/>
        </p:nvSpPr>
        <p:spPr>
          <a:xfrm>
            <a:off x="2164687" y="2709529"/>
            <a:ext cx="1619185" cy="2623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3">
            <a:extLst>
              <a:ext uri="{FF2B5EF4-FFF2-40B4-BE49-F238E27FC236}">
                <a16:creationId xmlns:a16="http://schemas.microsoft.com/office/drawing/2014/main" id="{9A5B3B48-33E1-A922-163A-CE1EA9F8DCB4}"/>
              </a:ext>
            </a:extLst>
          </p:cNvPr>
          <p:cNvSpPr/>
          <p:nvPr/>
        </p:nvSpPr>
        <p:spPr>
          <a:xfrm>
            <a:off x="2816640" y="227507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1</a:t>
            </a:r>
          </a:p>
        </p:txBody>
      </p:sp>
      <p:sp>
        <p:nvSpPr>
          <p:cNvPr id="3" name="Slide Number Placeholder 2">
            <a:extLst>
              <a:ext uri="{FF2B5EF4-FFF2-40B4-BE49-F238E27FC236}">
                <a16:creationId xmlns:a16="http://schemas.microsoft.com/office/drawing/2014/main" id="{BCC552D0-D383-6A2E-0BE3-9C6901AC225F}"/>
              </a:ext>
            </a:extLst>
          </p:cNvPr>
          <p:cNvSpPr>
            <a:spLocks noGrp="1"/>
          </p:cNvSpPr>
          <p:nvPr>
            <p:ph type="sldNum" sz="quarter" idx="12"/>
          </p:nvPr>
        </p:nvSpPr>
        <p:spPr/>
        <p:txBody>
          <a:bodyPr/>
          <a:lstStyle/>
          <a:p>
            <a:fld id="{49EC5416-78B8-4F37-B286-A40543F63F6D}" type="slidenum">
              <a:rPr lang="en-US" smtClean="0"/>
              <a:pPr/>
              <a:t>5</a:t>
            </a:fld>
            <a:endParaRPr lang="en-US"/>
          </a:p>
        </p:txBody>
      </p:sp>
      <p:sp>
        <p:nvSpPr>
          <p:cNvPr id="13" name="Stačiakampis 6">
            <a:extLst>
              <a:ext uri="{FF2B5EF4-FFF2-40B4-BE49-F238E27FC236}">
                <a16:creationId xmlns:a16="http://schemas.microsoft.com/office/drawing/2014/main" id="{71AD9BBC-1F8D-312D-CF1E-1517C945168C}"/>
              </a:ext>
            </a:extLst>
          </p:cNvPr>
          <p:cNvSpPr/>
          <p:nvPr/>
        </p:nvSpPr>
        <p:spPr>
          <a:xfrm>
            <a:off x="2638113" y="3592405"/>
            <a:ext cx="1806887" cy="3435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97100D57-75B2-6B1B-5529-087BAD08E1A4}"/>
              </a:ext>
            </a:extLst>
          </p:cNvPr>
          <p:cNvPicPr>
            <a:picLocks noChangeAspect="1"/>
          </p:cNvPicPr>
          <p:nvPr/>
        </p:nvPicPr>
        <p:blipFill>
          <a:blip r:embed="rId9"/>
          <a:stretch>
            <a:fillRect/>
          </a:stretch>
        </p:blipFill>
        <p:spPr>
          <a:xfrm>
            <a:off x="155348" y="3302226"/>
            <a:ext cx="9607610" cy="2991954"/>
          </a:xfrm>
          <a:prstGeom prst="rect">
            <a:avLst/>
          </a:prstGeom>
        </p:spPr>
      </p:pic>
      <p:sp>
        <p:nvSpPr>
          <p:cNvPr id="18" name="Stačiakampis 6">
            <a:extLst>
              <a:ext uri="{FF2B5EF4-FFF2-40B4-BE49-F238E27FC236}">
                <a16:creationId xmlns:a16="http://schemas.microsoft.com/office/drawing/2014/main" id="{97A6567D-1B94-E178-D5B6-605B3843ABC5}"/>
              </a:ext>
            </a:extLst>
          </p:cNvPr>
          <p:cNvSpPr/>
          <p:nvPr/>
        </p:nvSpPr>
        <p:spPr>
          <a:xfrm>
            <a:off x="9054334" y="5302491"/>
            <a:ext cx="225134" cy="50564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3">
            <a:extLst>
              <a:ext uri="{FF2B5EF4-FFF2-40B4-BE49-F238E27FC236}">
                <a16:creationId xmlns:a16="http://schemas.microsoft.com/office/drawing/2014/main" id="{AF8A6F2A-5528-EF89-4903-5D7E1F4E7DED}"/>
              </a:ext>
            </a:extLst>
          </p:cNvPr>
          <p:cNvSpPr/>
          <p:nvPr/>
        </p:nvSpPr>
        <p:spPr>
          <a:xfrm>
            <a:off x="8527783" y="538715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2</a:t>
            </a:r>
            <a:endParaRPr lang="en-GB" dirty="0">
              <a:solidFill>
                <a:schemeClr val="tx1"/>
              </a:solidFill>
            </a:endParaRPr>
          </a:p>
        </p:txBody>
      </p:sp>
    </p:spTree>
    <p:extLst>
      <p:ext uri="{BB962C8B-B14F-4D97-AF65-F5344CB8AC3E}">
        <p14:creationId xmlns:p14="http://schemas.microsoft.com/office/powerpoint/2010/main" val="1158078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E6C9F-1769-E89F-0B9F-2DC5896A406E}"/>
            </a:ext>
          </a:extLst>
        </p:cNvPr>
        <p:cNvGrpSpPr/>
        <p:nvPr/>
      </p:nvGrpSpPr>
      <p:grpSpPr>
        <a:xfrm>
          <a:off x="0" y="0"/>
          <a:ext cx="0" cy="0"/>
          <a:chOff x="0" y="0"/>
          <a:chExt cx="0" cy="0"/>
        </a:xfrm>
      </p:grpSpPr>
      <p:pic>
        <p:nvPicPr>
          <p:cNvPr id="16" name="Picture 15">
            <a:extLst>
              <a:ext uri="{FF2B5EF4-FFF2-40B4-BE49-F238E27FC236}">
                <a16:creationId xmlns:a16="http://schemas.microsoft.com/office/drawing/2014/main" id="{BD6CDB29-C2C4-87AA-5558-CC49C85AEBC9}"/>
              </a:ext>
            </a:extLst>
          </p:cNvPr>
          <p:cNvPicPr>
            <a:picLocks noChangeAspect="1"/>
          </p:cNvPicPr>
          <p:nvPr/>
        </p:nvPicPr>
        <p:blipFill>
          <a:blip r:embed="rId2"/>
          <a:stretch>
            <a:fillRect/>
          </a:stretch>
        </p:blipFill>
        <p:spPr>
          <a:xfrm>
            <a:off x="274610" y="1668397"/>
            <a:ext cx="8695267" cy="5118792"/>
          </a:xfrm>
          <a:prstGeom prst="rect">
            <a:avLst/>
          </a:prstGeom>
        </p:spPr>
      </p:pic>
      <p:sp>
        <p:nvSpPr>
          <p:cNvPr id="2" name="Pavadinimas 1">
            <a:extLst>
              <a:ext uri="{FF2B5EF4-FFF2-40B4-BE49-F238E27FC236}">
                <a16:creationId xmlns:a16="http://schemas.microsoft.com/office/drawing/2014/main" id="{5DBF0C8A-C302-98E6-4803-533E5A792B8B}"/>
              </a:ext>
            </a:extLst>
          </p:cNvPr>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dirty="0">
                <a:ln>
                  <a:noFill/>
                </a:ln>
                <a:solidFill>
                  <a:prstClr val="black"/>
                </a:solidFill>
                <a:effectLst/>
                <a:uLnTx/>
                <a:uFillTx/>
                <a:latin typeface="Calibri Light"/>
                <a:ea typeface="+mj-ea"/>
                <a:cs typeface="+mj-cs"/>
              </a:rPr>
              <a:t>Skelbimų prenumerata pagal BVPŽ kodus</a:t>
            </a:r>
            <a:endParaRPr lang="en-US" sz="3600" b="1" dirty="0">
              <a:solidFill>
                <a:srgbClr val="FF0000"/>
              </a:solidFill>
            </a:endParaRPr>
          </a:p>
        </p:txBody>
      </p:sp>
      <p:pic>
        <p:nvPicPr>
          <p:cNvPr id="10" name="Paveikslėlis 9">
            <a:extLst>
              <a:ext uri="{FF2B5EF4-FFF2-40B4-BE49-F238E27FC236}">
                <a16:creationId xmlns:a16="http://schemas.microsoft.com/office/drawing/2014/main" id="{A920EDFC-F564-8D46-2C4D-B353E29D637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F42A8DEE-114B-95D4-2442-20B76E209DD8}"/>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B919FB89-4182-F717-9EA4-714ACE47F6D5}"/>
              </a:ext>
            </a:extLst>
          </p:cNvPr>
          <p:cNvSpPr txBox="1"/>
          <p:nvPr/>
        </p:nvSpPr>
        <p:spPr>
          <a:xfrm>
            <a:off x="245533" y="745067"/>
            <a:ext cx="10682559" cy="923330"/>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Dešinėje lentelės pusėje 2 kartus paspauskite ant pasirinkto BVPŽ kodo, kurį norite įtraukti į BVPŽ kodų sąrašą (1) </a:t>
            </a:r>
          </a:p>
          <a:p>
            <a:pPr marL="0" marR="0" lvl="0" indent="0" defTabSz="914400" rtl="0" eaLnBrk="1" fontAlgn="auto" latinLnBrk="0" hangingPunct="1">
              <a:lnSpc>
                <a:spcPct val="100000"/>
              </a:lnSpc>
              <a:spcBef>
                <a:spcPts val="0"/>
              </a:spcBef>
              <a:spcAft>
                <a:spcPts val="0"/>
              </a:spcAft>
              <a:buClrTx/>
              <a:buSzTx/>
              <a:buFontTx/>
              <a:buNone/>
              <a:tabLst/>
              <a:defRPr/>
            </a:pPr>
            <a:r>
              <a:rPr lang="lt-LT" dirty="0">
                <a:solidFill>
                  <a:prstClr val="black"/>
                </a:solidFill>
                <a:latin typeface="Calibri"/>
              </a:rPr>
              <a:t>arba kairėje pusėje paieškos lauke (2) įrašykite BVPŽ kodo raktinį žodį, spauskite paieškos mygtuką (3) ir pridėkite į sąrašą (4). Spauskite mygtuką Pateikti (5).</a:t>
            </a:r>
            <a:endParaRPr kumimoji="0" lang="en-US" sz="1800" b="0" i="0" u="none" strike="noStrike" kern="1200" cap="none" spc="0" normalizeH="0" baseline="0" noProof="0" dirty="0">
              <a:ln>
                <a:noFill/>
              </a:ln>
              <a:solidFill>
                <a:srgbClr val="FF0000"/>
              </a:solidFill>
              <a:effectLst/>
              <a:uLnTx/>
              <a:uFillTx/>
              <a:latin typeface="Calibri"/>
              <a:ea typeface="+mn-ea"/>
              <a:cs typeface="+mn-cs"/>
            </a:endParaRPr>
          </a:p>
        </p:txBody>
      </p:sp>
      <p:sp>
        <p:nvSpPr>
          <p:cNvPr id="12" name="Stačiakampis 6">
            <a:extLst>
              <a:ext uri="{FF2B5EF4-FFF2-40B4-BE49-F238E27FC236}">
                <a16:creationId xmlns:a16="http://schemas.microsoft.com/office/drawing/2014/main" id="{7408C74F-4B61-DA67-7B48-2B168C9692B6}"/>
              </a:ext>
            </a:extLst>
          </p:cNvPr>
          <p:cNvSpPr/>
          <p:nvPr/>
        </p:nvSpPr>
        <p:spPr>
          <a:xfrm>
            <a:off x="3745231" y="2355041"/>
            <a:ext cx="2401574" cy="23668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3">
            <a:extLst>
              <a:ext uri="{FF2B5EF4-FFF2-40B4-BE49-F238E27FC236}">
                <a16:creationId xmlns:a16="http://schemas.microsoft.com/office/drawing/2014/main" id="{6DBB4B2D-B40E-232F-1DAF-CAD182D46EEB}"/>
              </a:ext>
            </a:extLst>
          </p:cNvPr>
          <p:cNvSpPr/>
          <p:nvPr/>
        </p:nvSpPr>
        <p:spPr>
          <a:xfrm>
            <a:off x="6207003" y="2241400"/>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1</a:t>
            </a:r>
          </a:p>
        </p:txBody>
      </p:sp>
      <p:sp>
        <p:nvSpPr>
          <p:cNvPr id="9" name="Oval 4">
            <a:extLst>
              <a:ext uri="{FF2B5EF4-FFF2-40B4-BE49-F238E27FC236}">
                <a16:creationId xmlns:a16="http://schemas.microsoft.com/office/drawing/2014/main" id="{D5335A04-F131-10B3-D865-681D056D6647}"/>
              </a:ext>
            </a:extLst>
          </p:cNvPr>
          <p:cNvSpPr/>
          <p:nvPr/>
        </p:nvSpPr>
        <p:spPr>
          <a:xfrm>
            <a:off x="2073532" y="2425559"/>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2</a:t>
            </a:r>
          </a:p>
        </p:txBody>
      </p:sp>
      <p:sp>
        <p:nvSpPr>
          <p:cNvPr id="3" name="Slide Number Placeholder 2">
            <a:extLst>
              <a:ext uri="{FF2B5EF4-FFF2-40B4-BE49-F238E27FC236}">
                <a16:creationId xmlns:a16="http://schemas.microsoft.com/office/drawing/2014/main" id="{63391F2D-B74A-7E78-1BB4-DA87F616D5FA}"/>
              </a:ext>
            </a:extLst>
          </p:cNvPr>
          <p:cNvSpPr>
            <a:spLocks noGrp="1"/>
          </p:cNvSpPr>
          <p:nvPr>
            <p:ph type="sldNum" sz="quarter" idx="12"/>
          </p:nvPr>
        </p:nvSpPr>
        <p:spPr/>
        <p:txBody>
          <a:bodyPr/>
          <a:lstStyle/>
          <a:p>
            <a:fld id="{49EC5416-78B8-4F37-B286-A40543F63F6D}" type="slidenum">
              <a:rPr lang="en-US" smtClean="0"/>
              <a:pPr/>
              <a:t>6</a:t>
            </a:fld>
            <a:endParaRPr lang="en-US" dirty="0"/>
          </a:p>
        </p:txBody>
      </p:sp>
      <p:sp>
        <p:nvSpPr>
          <p:cNvPr id="13" name="Stačiakampis 6">
            <a:extLst>
              <a:ext uri="{FF2B5EF4-FFF2-40B4-BE49-F238E27FC236}">
                <a16:creationId xmlns:a16="http://schemas.microsoft.com/office/drawing/2014/main" id="{5181C3D1-5362-B903-2700-0969C104BDEE}"/>
              </a:ext>
            </a:extLst>
          </p:cNvPr>
          <p:cNvSpPr/>
          <p:nvPr/>
        </p:nvSpPr>
        <p:spPr>
          <a:xfrm>
            <a:off x="436781" y="2507105"/>
            <a:ext cx="1595220" cy="23668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ačiakampis 6">
            <a:extLst>
              <a:ext uri="{FF2B5EF4-FFF2-40B4-BE49-F238E27FC236}">
                <a16:creationId xmlns:a16="http://schemas.microsoft.com/office/drawing/2014/main" id="{CDFD122A-761A-B37B-3F59-07FF933DCEEF}"/>
              </a:ext>
            </a:extLst>
          </p:cNvPr>
          <p:cNvSpPr/>
          <p:nvPr/>
        </p:nvSpPr>
        <p:spPr>
          <a:xfrm>
            <a:off x="2711537" y="2485629"/>
            <a:ext cx="310310" cy="23668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tačiakampis 6">
            <a:extLst>
              <a:ext uri="{FF2B5EF4-FFF2-40B4-BE49-F238E27FC236}">
                <a16:creationId xmlns:a16="http://schemas.microsoft.com/office/drawing/2014/main" id="{CAB9F24F-D30F-E626-FFC1-2A318ACE6CC6}"/>
              </a:ext>
            </a:extLst>
          </p:cNvPr>
          <p:cNvSpPr/>
          <p:nvPr/>
        </p:nvSpPr>
        <p:spPr>
          <a:xfrm>
            <a:off x="436781" y="3043966"/>
            <a:ext cx="2353360" cy="21219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tačiakampis 6">
            <a:extLst>
              <a:ext uri="{FF2B5EF4-FFF2-40B4-BE49-F238E27FC236}">
                <a16:creationId xmlns:a16="http://schemas.microsoft.com/office/drawing/2014/main" id="{3AA5DC9D-FC60-4EA5-740D-A50B79865506}"/>
              </a:ext>
            </a:extLst>
          </p:cNvPr>
          <p:cNvSpPr/>
          <p:nvPr/>
        </p:nvSpPr>
        <p:spPr>
          <a:xfrm>
            <a:off x="436781" y="4019778"/>
            <a:ext cx="943286" cy="2585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4">
            <a:extLst>
              <a:ext uri="{FF2B5EF4-FFF2-40B4-BE49-F238E27FC236}">
                <a16:creationId xmlns:a16="http://schemas.microsoft.com/office/drawing/2014/main" id="{25A0A6B1-BE69-F968-74BC-A18E65DB1F5A}"/>
              </a:ext>
            </a:extLst>
          </p:cNvPr>
          <p:cNvSpPr/>
          <p:nvPr/>
        </p:nvSpPr>
        <p:spPr>
          <a:xfrm>
            <a:off x="3082045" y="2425559"/>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3</a:t>
            </a:r>
            <a:endParaRPr lang="en-GB" dirty="0">
              <a:solidFill>
                <a:schemeClr val="tx1"/>
              </a:solidFill>
            </a:endParaRPr>
          </a:p>
        </p:txBody>
      </p:sp>
      <p:sp>
        <p:nvSpPr>
          <p:cNvPr id="21" name="Oval 4">
            <a:extLst>
              <a:ext uri="{FF2B5EF4-FFF2-40B4-BE49-F238E27FC236}">
                <a16:creationId xmlns:a16="http://schemas.microsoft.com/office/drawing/2014/main" id="{917C0F25-EA99-69C5-1851-0E1DEE6B6433}"/>
              </a:ext>
            </a:extLst>
          </p:cNvPr>
          <p:cNvSpPr/>
          <p:nvPr/>
        </p:nvSpPr>
        <p:spPr>
          <a:xfrm>
            <a:off x="678808" y="433234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4</a:t>
            </a:r>
            <a:endParaRPr lang="en-GB" dirty="0">
              <a:solidFill>
                <a:schemeClr val="tx1"/>
              </a:solidFill>
            </a:endParaRPr>
          </a:p>
        </p:txBody>
      </p:sp>
      <p:sp>
        <p:nvSpPr>
          <p:cNvPr id="22" name="Stačiakampis 6">
            <a:extLst>
              <a:ext uri="{FF2B5EF4-FFF2-40B4-BE49-F238E27FC236}">
                <a16:creationId xmlns:a16="http://schemas.microsoft.com/office/drawing/2014/main" id="{0D7082DE-4954-938F-F30C-BA81B68D8EEF}"/>
              </a:ext>
            </a:extLst>
          </p:cNvPr>
          <p:cNvSpPr/>
          <p:nvPr/>
        </p:nvSpPr>
        <p:spPr>
          <a:xfrm>
            <a:off x="8249403" y="6476134"/>
            <a:ext cx="691397" cy="3194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4">
            <a:extLst>
              <a:ext uri="{FF2B5EF4-FFF2-40B4-BE49-F238E27FC236}">
                <a16:creationId xmlns:a16="http://schemas.microsoft.com/office/drawing/2014/main" id="{592019CE-85BF-64B6-60DC-7644A0476E37}"/>
              </a:ext>
            </a:extLst>
          </p:cNvPr>
          <p:cNvSpPr/>
          <p:nvPr/>
        </p:nvSpPr>
        <p:spPr>
          <a:xfrm>
            <a:off x="8998954" y="640314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5</a:t>
            </a:r>
            <a:endParaRPr lang="en-GB" dirty="0">
              <a:solidFill>
                <a:schemeClr val="tx1"/>
              </a:solidFill>
            </a:endParaRPr>
          </a:p>
        </p:txBody>
      </p:sp>
    </p:spTree>
    <p:extLst>
      <p:ext uri="{BB962C8B-B14F-4D97-AF65-F5344CB8AC3E}">
        <p14:creationId xmlns:p14="http://schemas.microsoft.com/office/powerpoint/2010/main" val="77918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a:extLst>
              <a:ext uri="{FF2B5EF4-FFF2-40B4-BE49-F238E27FC236}">
                <a16:creationId xmlns:a16="http://schemas.microsoft.com/office/drawing/2014/main" id="{8B9F4429-AE5A-24FF-BF1D-7F6F604E878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4" name="Slide Number Placeholder 3">
            <a:extLst>
              <a:ext uri="{FF2B5EF4-FFF2-40B4-BE49-F238E27FC236}">
                <a16:creationId xmlns:a16="http://schemas.microsoft.com/office/drawing/2014/main" id="{C275DCD2-D17D-763C-C928-500AF21816BA}"/>
              </a:ext>
            </a:extLst>
          </p:cNvPr>
          <p:cNvSpPr>
            <a:spLocks noGrp="1"/>
          </p:cNvSpPr>
          <p:nvPr>
            <p:ph type="sldNum" sz="quarter" idx="12"/>
          </p:nvPr>
        </p:nvSpPr>
        <p:spPr/>
        <p:txBody>
          <a:bodyPr/>
          <a:lstStyle/>
          <a:p>
            <a:fld id="{49EC5416-78B8-4F37-B286-A40543F63F6D}" type="slidenum">
              <a:rPr lang="en-US" smtClean="0"/>
              <a:pPr/>
              <a:t>7</a:t>
            </a:fld>
            <a:endParaRPr lang="en-US" dirty="0"/>
          </a:p>
        </p:txBody>
      </p:sp>
      <p:sp>
        <p:nvSpPr>
          <p:cNvPr id="6" name="TextBox 5">
            <a:extLst>
              <a:ext uri="{FF2B5EF4-FFF2-40B4-BE49-F238E27FC236}">
                <a16:creationId xmlns:a16="http://schemas.microsoft.com/office/drawing/2014/main" id="{AC3D2007-C54D-87E3-2115-5AA583B1B59D}"/>
              </a:ext>
            </a:extLst>
          </p:cNvPr>
          <p:cNvSpPr txBox="1"/>
          <p:nvPr/>
        </p:nvSpPr>
        <p:spPr>
          <a:xfrm>
            <a:off x="2802467" y="114267"/>
            <a:ext cx="7874000" cy="646331"/>
          </a:xfrm>
          <a:prstGeom prst="rect">
            <a:avLst/>
          </a:prstGeom>
          <a:noFill/>
        </p:spPr>
        <p:txBody>
          <a:bodyPr wrap="square">
            <a:spAutoFit/>
          </a:bodyPr>
          <a:lstStyle/>
          <a:p>
            <a:r>
              <a:rPr lang="lt-LT" sz="3600" dirty="0">
                <a:solidFill>
                  <a:prstClr val="black"/>
                </a:solidFill>
                <a:latin typeface="Calibri Light"/>
                <a:ea typeface="+mj-ea"/>
                <a:cs typeface="+mj-cs"/>
              </a:rPr>
              <a:t>BVPŽ</a:t>
            </a:r>
            <a:r>
              <a:rPr lang="lt-LT" sz="3600" dirty="0"/>
              <a:t> kodų pasirinkimo taisyklės</a:t>
            </a:r>
            <a:endParaRPr lang="en-US" sz="3600" dirty="0"/>
          </a:p>
        </p:txBody>
      </p:sp>
      <p:sp>
        <p:nvSpPr>
          <p:cNvPr id="7" name="TextBox 6">
            <a:extLst>
              <a:ext uri="{FF2B5EF4-FFF2-40B4-BE49-F238E27FC236}">
                <a16:creationId xmlns:a16="http://schemas.microsoft.com/office/drawing/2014/main" id="{A10E3BCF-EA02-0CF4-CA91-205009A77827}"/>
              </a:ext>
            </a:extLst>
          </p:cNvPr>
          <p:cNvSpPr txBox="1"/>
          <p:nvPr/>
        </p:nvSpPr>
        <p:spPr>
          <a:xfrm>
            <a:off x="709151" y="760598"/>
            <a:ext cx="10773697" cy="4524315"/>
          </a:xfrm>
          <a:prstGeom prst="rect">
            <a:avLst/>
          </a:prstGeom>
          <a:noFill/>
        </p:spPr>
        <p:txBody>
          <a:bodyPr wrap="square">
            <a:spAutoFit/>
          </a:bodyPr>
          <a:lstStyle/>
          <a:p>
            <a:pPr marR="0" lvl="0" algn="just" defTabSz="914400" rtl="0" eaLnBrk="1" fontAlgn="auto" latinLnBrk="0" hangingPunct="1">
              <a:lnSpc>
                <a:spcPct val="100000"/>
              </a:lnSpc>
              <a:spcBef>
                <a:spcPts val="0"/>
              </a:spcBef>
              <a:spcAft>
                <a:spcPts val="0"/>
              </a:spcAft>
              <a:buClrTx/>
              <a:buSzTx/>
              <a:tabLst/>
              <a:defRPr/>
            </a:pPr>
            <a:r>
              <a:rPr kumimoji="0" lang="lt-LT" sz="1800" b="1" i="0" u="none" strike="noStrike" kern="1200" cap="none" spc="0" normalizeH="0" baseline="0" noProof="0" dirty="0">
                <a:ln>
                  <a:noFill/>
                </a:ln>
                <a:effectLst/>
                <a:uLnTx/>
                <a:uFillTx/>
                <a:latin typeface="Calibri"/>
                <a:ea typeface="+mn-ea"/>
                <a:cs typeface="+mn-cs"/>
              </a:rPr>
              <a:t>CVP IS užsiregistravę tiekėjai, nurodę savo paskyroje BVPŽ kodus, gaus </a:t>
            </a:r>
            <a:r>
              <a:rPr kumimoji="0" lang="lt-LT" sz="1800" b="1" i="0" u="none" strike="noStrike" kern="1200" cap="none" spc="0" normalizeH="0" baseline="0" noProof="0" dirty="0" err="1">
                <a:ln>
                  <a:noFill/>
                </a:ln>
                <a:effectLst/>
                <a:uLnTx/>
                <a:uFillTx/>
                <a:latin typeface="Calibri"/>
                <a:ea typeface="+mn-ea"/>
                <a:cs typeface="+mn-cs"/>
              </a:rPr>
              <a:t>informacij</a:t>
            </a:r>
            <a:r>
              <a:rPr lang="lt-LT" b="1" dirty="0">
                <a:latin typeface="Calibri"/>
              </a:rPr>
              <a:t>ą apie pirkimus esant šioms sąlygoms</a:t>
            </a:r>
            <a:r>
              <a:rPr lang="lt-LT" dirty="0">
                <a:latin typeface="Calibri"/>
              </a:rPr>
              <a: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dirty="0">
                <a:latin typeface="Calibri"/>
              </a:rPr>
              <a:t>kai tiek pirkimo vykdytojas, tiek tiekėjas naudoja tą patį BVPŽ skyriaus kodą (pavyzdžiui, pirkimo vykdytojas konkrečiame pirkime naudoja BVPŽ kodą 15000000, tiekėjas taip pat savo organizacijos paskyroje yra užsiprenumeravęs BVPŽ kodą 15000000). Skyriaus kodą sudaro pirmi 2 skaitmenys (XX000000);</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dirty="0">
                <a:latin typeface="Calibri"/>
              </a:rPr>
              <a:t>kai tiek pirkimo vykdytojas, tiek tiekėjas naudoją tokį patį, bet tikslesnį BVPŽ kodą (pavyzdžiui, pirkimo vykdytojas konkrečiame pirkime naudoja BVPŽ kodą 15131130, tiekėjas taip pat savo organizacijos paskyroje yra užsiprenumeravęs BVPŽ kodą 15131130);</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dirty="0">
                <a:latin typeface="Calibri"/>
              </a:rPr>
              <a:t>jei pirkimo vykdytojas naudoja skyriaus BVPŽ kodą, o tiekėjas – tikslesnį to paties skyriaus BVPŽ kodą (pavyzdžiui, pirkimo vykdytojas konkrečiame pirkime naudoja BVPŽ kodą 15000000, o tiekėjas savo organizacijos paskyroje yra užsiprenumeravęs BVPŽ kodą 15131134);</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dirty="0">
                <a:latin typeface="Calibri"/>
              </a:rPr>
              <a:t>jei tiekėjas savo organizacijos paskyroje yra užsiprenumeravęs BVPŽ skyriaus kodą, o pirkimo vykdytojas konkrečiame pirkime perkamam objektui priskiria tikslesnį BVPŽ kodą (pavyzdžiui, pirkimo vykdytojas konkrečiame pirkime naudoja BVPŽ kodą 15131130, o tiekėjas savo organizacijos paskyroje yra užsiprenumeravęs BVPŽ skyriaus kodą 15000000.</a:t>
            </a:r>
          </a:p>
          <a:p>
            <a:pPr marR="0" lvl="0" algn="just" defTabSz="914400" rtl="0" eaLnBrk="1" fontAlgn="auto" latinLnBrk="0" hangingPunct="1">
              <a:lnSpc>
                <a:spcPct val="100000"/>
              </a:lnSpc>
              <a:spcBef>
                <a:spcPts val="0"/>
              </a:spcBef>
              <a:spcAft>
                <a:spcPts val="0"/>
              </a:spcAft>
              <a:buClrTx/>
              <a:buSzTx/>
              <a:tabLst/>
              <a:defRPr/>
            </a:pPr>
            <a:endParaRPr kumimoji="0" lang="lt-LT" sz="1800" i="0" u="none" strike="noStrike" kern="1200" cap="none" spc="0" normalizeH="0" baseline="0" noProof="0" dirty="0">
              <a:ln>
                <a:noFill/>
              </a:ln>
              <a:effectLst/>
              <a:uLnTx/>
              <a:uFillTx/>
              <a:latin typeface="Calibri"/>
              <a:ea typeface="+mn-ea"/>
              <a:cs typeface="+mn-cs"/>
            </a:endParaRPr>
          </a:p>
        </p:txBody>
      </p:sp>
      <p:sp>
        <p:nvSpPr>
          <p:cNvPr id="8" name="TextBox 7">
            <a:extLst>
              <a:ext uri="{FF2B5EF4-FFF2-40B4-BE49-F238E27FC236}">
                <a16:creationId xmlns:a16="http://schemas.microsoft.com/office/drawing/2014/main" id="{F2139B62-BBAC-B5D0-BE92-6B3AF587039D}"/>
              </a:ext>
            </a:extLst>
          </p:cNvPr>
          <p:cNvSpPr txBox="1"/>
          <p:nvPr/>
        </p:nvSpPr>
        <p:spPr>
          <a:xfrm>
            <a:off x="334296" y="5354463"/>
            <a:ext cx="11720052" cy="1200329"/>
          </a:xfrm>
          <a:prstGeom prst="rect">
            <a:avLst/>
          </a:prstGeom>
          <a:solidFill>
            <a:srgbClr val="FDEADA"/>
          </a:solidFill>
        </p:spPr>
        <p:txBody>
          <a:bodyPr wrap="square" rtlCol="0">
            <a:spAutoFit/>
          </a:bodyPr>
          <a:lstStyle/>
          <a:p>
            <a:r>
              <a:rPr lang="lt-LT" b="1" dirty="0"/>
              <a:t>Svarbu! </a:t>
            </a:r>
            <a:r>
              <a:rPr lang="lt-LT" dirty="0"/>
              <a:t>CVP IS užsiregistravę </a:t>
            </a:r>
            <a:r>
              <a:rPr lang="lt-LT" b="1" dirty="0"/>
              <a:t>tiekėjai negaus informacijos apie aktualius pirkimus</a:t>
            </a:r>
            <a:r>
              <a:rPr lang="lt-LT" dirty="0"/>
              <a:t> kai tiek pirkimo vykdytojas konkrečiame pirkime, tiek tiekėjas savo organizacijos paskyroje yra nurodę skirtingus tikslesnius BVPŽ kodus, net jeigu jie </a:t>
            </a:r>
            <a:r>
              <a:rPr lang="lt-LT"/>
              <a:t>yra tame </a:t>
            </a:r>
            <a:r>
              <a:rPr lang="lt-LT" dirty="0"/>
              <a:t>pačiame BVPŽ  kodų skyriuje (pavyzdžiui, kai pirkimo vykdytojas konkrečiame pirkime nurodo tikslesnį BVPŽ kodą 15131130, o tiekėjas savo organizacijos paskyroje yra nurodęs kitą tikslesnį to pačio skyriaus BVPŽ kodą 15131134).</a:t>
            </a:r>
          </a:p>
        </p:txBody>
      </p:sp>
    </p:spTree>
    <p:extLst>
      <p:ext uri="{BB962C8B-B14F-4D97-AF65-F5344CB8AC3E}">
        <p14:creationId xmlns:p14="http://schemas.microsoft.com/office/powerpoint/2010/main" val="1963881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C2AC5-ED36-C6A5-FA41-1C1C36579AB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DCFBD58-B0B0-D8D0-9F15-8A58B3D7DD90}"/>
              </a:ext>
            </a:extLst>
          </p:cNvPr>
          <p:cNvPicPr>
            <a:picLocks noChangeAspect="1"/>
          </p:cNvPicPr>
          <p:nvPr/>
        </p:nvPicPr>
        <p:blipFill>
          <a:blip r:embed="rId2"/>
          <a:stretch>
            <a:fillRect/>
          </a:stretch>
        </p:blipFill>
        <p:spPr>
          <a:xfrm>
            <a:off x="347133" y="1407499"/>
            <a:ext cx="11091333" cy="3435680"/>
          </a:xfrm>
          <a:prstGeom prst="rect">
            <a:avLst/>
          </a:prstGeom>
        </p:spPr>
      </p:pic>
      <p:sp>
        <p:nvSpPr>
          <p:cNvPr id="2" name="Pavadinimas 1">
            <a:extLst>
              <a:ext uri="{FF2B5EF4-FFF2-40B4-BE49-F238E27FC236}">
                <a16:creationId xmlns:a16="http://schemas.microsoft.com/office/drawing/2014/main" id="{C8BF3351-7ACE-1639-1CDE-6C0F9D3FFBC4}"/>
              </a:ext>
            </a:extLst>
          </p:cNvPr>
          <p:cNvSpPr>
            <a:spLocks noGrp="1"/>
          </p:cNvSpPr>
          <p:nvPr>
            <p:ph type="title"/>
          </p:nvPr>
        </p:nvSpPr>
        <p:spPr>
          <a:xfrm>
            <a:off x="847532" y="327803"/>
            <a:ext cx="10515600" cy="545034"/>
          </a:xfrm>
        </p:spPr>
        <p:txBody>
          <a:bodyPr>
            <a:noAutofit/>
          </a:bodyPr>
          <a:lstStyle/>
          <a:p>
            <a:pPr algn="ctr"/>
            <a:r>
              <a:rPr kumimoji="0" lang="lt-LT" sz="3600" b="1" i="0" u="none" strike="noStrike" kern="1200" cap="none" spc="0" normalizeH="0" baseline="0" noProof="0" dirty="0">
                <a:ln>
                  <a:noFill/>
                </a:ln>
                <a:solidFill>
                  <a:prstClr val="black"/>
                </a:solidFill>
                <a:effectLst/>
                <a:uLnTx/>
                <a:uFillTx/>
                <a:latin typeface="Calibri Light"/>
                <a:ea typeface="+mj-ea"/>
                <a:cs typeface="+mj-cs"/>
              </a:rPr>
              <a:t>Skelbimų prenumerata pagal BVPŽ kodus</a:t>
            </a:r>
            <a:endParaRPr lang="en-US" sz="3600" b="1" dirty="0">
              <a:solidFill>
                <a:srgbClr val="FF0000"/>
              </a:solidFill>
            </a:endParaRPr>
          </a:p>
        </p:txBody>
      </p:sp>
      <p:pic>
        <p:nvPicPr>
          <p:cNvPr id="10" name="Paveikslėlis 9">
            <a:extLst>
              <a:ext uri="{FF2B5EF4-FFF2-40B4-BE49-F238E27FC236}">
                <a16:creationId xmlns:a16="http://schemas.microsoft.com/office/drawing/2014/main" id="{EC19EC4F-7985-72EF-ADE8-9AB4D49EE11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FD6FFCAD-BAA4-798C-26CF-E6BE9E13765F}"/>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B9B4BBAB-8C97-FB8C-92A8-23B059B55F86}"/>
              </a:ext>
            </a:extLst>
          </p:cNvPr>
          <p:cNvSpPr txBox="1"/>
          <p:nvPr/>
        </p:nvSpPr>
        <p:spPr>
          <a:xfrm>
            <a:off x="1362635" y="925754"/>
            <a:ext cx="9601199" cy="369332"/>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lt-LT" sz="1800" b="0" i="0" u="none" strike="noStrike" kern="1200" cap="none" spc="0" normalizeH="0" baseline="0" noProof="0" dirty="0">
                <a:ln>
                  <a:noFill/>
                </a:ln>
                <a:solidFill>
                  <a:prstClr val="black"/>
                </a:solidFill>
                <a:effectLst/>
                <a:uLnTx/>
                <a:uFillTx/>
                <a:latin typeface="Calibri"/>
                <a:ea typeface="+mn-ea"/>
                <a:cs typeface="+mn-cs"/>
              </a:rPr>
              <a:t>Suradus ir įtraukus į sąrašą visus dominančius BVPŽ kodus, spauskite mygtuką Baigti.</a:t>
            </a:r>
            <a:endParaRPr kumimoji="0" lang="en-US" sz="1800" b="0" i="0" u="none" strike="noStrike" kern="1200" cap="none" spc="0" normalizeH="0" baseline="0" noProof="0" dirty="0">
              <a:ln>
                <a:noFill/>
              </a:ln>
              <a:solidFill>
                <a:srgbClr val="FF0000"/>
              </a:solidFill>
              <a:effectLst/>
              <a:uLnTx/>
              <a:uFillTx/>
              <a:latin typeface="Calibri"/>
              <a:ea typeface="+mn-ea"/>
              <a:cs typeface="+mn-cs"/>
            </a:endParaRPr>
          </a:p>
        </p:txBody>
      </p:sp>
      <p:sp>
        <p:nvSpPr>
          <p:cNvPr id="12" name="Stačiakampis 6">
            <a:extLst>
              <a:ext uri="{FF2B5EF4-FFF2-40B4-BE49-F238E27FC236}">
                <a16:creationId xmlns:a16="http://schemas.microsoft.com/office/drawing/2014/main" id="{D3BE355F-AB4A-1E58-14DE-7069E0AB6A8D}"/>
              </a:ext>
            </a:extLst>
          </p:cNvPr>
          <p:cNvSpPr/>
          <p:nvPr/>
        </p:nvSpPr>
        <p:spPr>
          <a:xfrm>
            <a:off x="656914" y="3712458"/>
            <a:ext cx="2509619" cy="63940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7BE455E3-13E1-5533-5592-E2A428C31F36}"/>
              </a:ext>
            </a:extLst>
          </p:cNvPr>
          <p:cNvSpPr>
            <a:spLocks noGrp="1"/>
          </p:cNvSpPr>
          <p:nvPr>
            <p:ph type="sldNum" sz="quarter" idx="12"/>
          </p:nvPr>
        </p:nvSpPr>
        <p:spPr/>
        <p:txBody>
          <a:bodyPr/>
          <a:lstStyle/>
          <a:p>
            <a:fld id="{49EC5416-78B8-4F37-B286-A40543F63F6D}" type="slidenum">
              <a:rPr lang="en-US" smtClean="0"/>
              <a:pPr/>
              <a:t>8</a:t>
            </a:fld>
            <a:endParaRPr lang="en-US"/>
          </a:p>
        </p:txBody>
      </p:sp>
      <p:sp>
        <p:nvSpPr>
          <p:cNvPr id="13" name="Stačiakampis 6">
            <a:extLst>
              <a:ext uri="{FF2B5EF4-FFF2-40B4-BE49-F238E27FC236}">
                <a16:creationId xmlns:a16="http://schemas.microsoft.com/office/drawing/2014/main" id="{D9DF7E2B-CC1A-AF3D-BCB8-393F930C7DB1}"/>
              </a:ext>
            </a:extLst>
          </p:cNvPr>
          <p:cNvSpPr/>
          <p:nvPr/>
        </p:nvSpPr>
        <p:spPr>
          <a:xfrm>
            <a:off x="10723780" y="4599866"/>
            <a:ext cx="511487" cy="2433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0466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3" name="Slide Number Placeholder 2">
            <a:extLst>
              <a:ext uri="{FF2B5EF4-FFF2-40B4-BE49-F238E27FC236}">
                <a16:creationId xmlns:a16="http://schemas.microsoft.com/office/drawing/2014/main" id="{9AD6E186-2111-1A15-D24C-B8C947811596}"/>
              </a:ext>
            </a:extLst>
          </p:cNvPr>
          <p:cNvSpPr>
            <a:spLocks noGrp="1"/>
          </p:cNvSpPr>
          <p:nvPr>
            <p:ph type="sldNum" sz="quarter" idx="12"/>
          </p:nvPr>
        </p:nvSpPr>
        <p:spPr/>
        <p:txBody>
          <a:bodyPr/>
          <a:lstStyle/>
          <a:p>
            <a:fld id="{49EC5416-78B8-4F37-B286-A40543F63F6D}" type="slidenum">
              <a:rPr lang="en-US" smtClean="0"/>
              <a:pPr/>
              <a:t>9</a:t>
            </a:fld>
            <a:endParaRPr lang="en-US" dirty="0"/>
          </a:p>
        </p:txBody>
      </p:sp>
      <p:sp>
        <p:nvSpPr>
          <p:cNvPr id="4" name="Pavadinimas 3">
            <a:extLst>
              <a:ext uri="{FF2B5EF4-FFF2-40B4-BE49-F238E27FC236}">
                <a16:creationId xmlns:a16="http://schemas.microsoft.com/office/drawing/2014/main" id="{3B4DA3CD-3E0E-E52D-8203-54BFC45EAD32}"/>
              </a:ext>
            </a:extLst>
          </p:cNvPr>
          <p:cNvSpPr>
            <a:spLocks noGrp="1"/>
          </p:cNvSpPr>
          <p:nvPr>
            <p:ph type="title"/>
          </p:nvPr>
        </p:nvSpPr>
        <p:spPr>
          <a:xfrm>
            <a:off x="838200" y="2103437"/>
            <a:ext cx="10515600" cy="1325563"/>
          </a:xfrm>
        </p:spPr>
        <p:txBody>
          <a:bodyPr>
            <a:normAutofit fontScale="90000"/>
          </a:bodyPr>
          <a:lstStyle/>
          <a:p>
            <a:r>
              <a:rPr lang="lt-LT" sz="4400" dirty="0">
                <a:latin typeface="+mj-lt"/>
              </a:rPr>
              <a:t>Dėl papildomai iškilusių klausimų galite kreiptis</a:t>
            </a:r>
            <a:br>
              <a:rPr lang="lt-LT" sz="4400" dirty="0">
                <a:latin typeface="+mj-lt"/>
              </a:rPr>
            </a:br>
            <a:r>
              <a:rPr lang="lt-LT" sz="4400" dirty="0">
                <a:latin typeface="+mj-lt"/>
              </a:rPr>
              <a:t>tel.</a:t>
            </a:r>
            <a:r>
              <a:rPr lang="lt-LT" sz="4400" dirty="0"/>
              <a:t> </a:t>
            </a:r>
            <a:r>
              <a:rPr lang="en-GB" sz="4400" b="1" dirty="0">
                <a:solidFill>
                  <a:schemeClr val="accent1">
                    <a:lumMod val="75000"/>
                  </a:schemeClr>
                </a:solidFill>
                <a:latin typeface="+mj-lt"/>
              </a:rPr>
              <a:t>+370</a:t>
            </a:r>
            <a:r>
              <a:rPr lang="lt-LT" sz="4400" b="1" dirty="0">
                <a:solidFill>
                  <a:schemeClr val="accent1">
                    <a:lumMod val="75000"/>
                  </a:schemeClr>
                </a:solidFill>
                <a:latin typeface="+mj-lt"/>
              </a:rPr>
              <a:t> 5 219 7000 </a:t>
            </a:r>
            <a:r>
              <a:rPr lang="lt-LT" sz="4400" dirty="0">
                <a:latin typeface="+mj-lt"/>
              </a:rPr>
              <a:t>arba el. paštu </a:t>
            </a:r>
            <a:r>
              <a:rPr lang="lt-LT" sz="4400" b="1" dirty="0">
                <a:solidFill>
                  <a:schemeClr val="accent1">
                    <a:lumMod val="75000"/>
                  </a:schemeClr>
                </a:solidFill>
                <a:latin typeface="+mj-lt"/>
              </a:rPr>
              <a:t>pagalba@vpt.lt</a:t>
            </a:r>
            <a:endParaRPr lang="en-US" dirty="0"/>
          </a:p>
        </p:txBody>
      </p:sp>
    </p:spTree>
    <p:extLst>
      <p:ext uri="{BB962C8B-B14F-4D97-AF65-F5344CB8AC3E}">
        <p14:creationId xmlns:p14="http://schemas.microsoft.com/office/powerpoint/2010/main" val="399576431"/>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F00E2F40A7367419FC7F5E36C0AFEBC" ma:contentTypeVersion="12" ma:contentTypeDescription="Create a new document." ma:contentTypeScope="" ma:versionID="af18eab128a37410d2854ef1f1913ad6">
  <xsd:schema xmlns:xsd="http://www.w3.org/2001/XMLSchema" xmlns:xs="http://www.w3.org/2001/XMLSchema" xmlns:p="http://schemas.microsoft.com/office/2006/metadata/properties" xmlns:ns2="f9c884a0-80fa-49f1-80f8-084d90b87028" xmlns:ns3="103a8c4c-3415-44a0-a799-d5a1400d594a" targetNamespace="http://schemas.microsoft.com/office/2006/metadata/properties" ma:root="true" ma:fieldsID="aba95fd757e58c31442b2687e9570bdf" ns2:_="" ns3:_="">
    <xsd:import namespace="f9c884a0-80fa-49f1-80f8-084d90b87028"/>
    <xsd:import namespace="103a8c4c-3415-44a0-a799-d5a1400d594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c884a0-80fa-49f1-80f8-084d90b870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68c3b55-3e8a-4e8f-9286-46d15c50dfe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03a8c4c-3415-44a0-a799-d5a1400d594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0f5d79-ab87-4486-8ee5-8cddb4339359}" ma:internalName="TaxCatchAll" ma:showField="CatchAllData" ma:web="103a8c4c-3415-44a0-a799-d5a1400d59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03a8c4c-3415-44a0-a799-d5a1400d594a" xsi:nil="true"/>
    <lcf76f155ced4ddcb4097134ff3c332f xmlns="f9c884a0-80fa-49f1-80f8-084d90b870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C87326-BD66-4135-870F-EF10FF13280A}">
  <ds:schemaRefs>
    <ds:schemaRef ds:uri="http://schemas.microsoft.com/sharepoint/v3/contenttype/forms"/>
  </ds:schemaRefs>
</ds:datastoreItem>
</file>

<file path=customXml/itemProps2.xml><?xml version="1.0" encoding="utf-8"?>
<ds:datastoreItem xmlns:ds="http://schemas.openxmlformats.org/officeDocument/2006/customXml" ds:itemID="{DD178FBC-BE3B-4221-9ED8-73F118B88E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c884a0-80fa-49f1-80f8-084d90b87028"/>
    <ds:schemaRef ds:uri="103a8c4c-3415-44a0-a799-d5a1400d5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CCB5AC-D550-45B4-AC72-296DFA990DC3}">
  <ds:schemaRefs>
    <ds:schemaRef ds:uri="http://purl.org/dc/terms/"/>
    <ds:schemaRef ds:uri="103a8c4c-3415-44a0-a799-d5a1400d594a"/>
    <ds:schemaRef ds:uri="http://schemas.microsoft.com/office/2006/metadata/properties"/>
    <ds:schemaRef ds:uri="http://schemas.microsoft.com/office/2006/documentManagement/types"/>
    <ds:schemaRef ds:uri="http://purl.org/dc/elements/1.1/"/>
    <ds:schemaRef ds:uri="http://purl.org/dc/dcmitype/"/>
    <ds:schemaRef ds:uri="http://www.w3.org/XML/1998/namespace"/>
    <ds:schemaRef ds:uri="http://schemas.openxmlformats.org/package/2006/metadata/core-properties"/>
    <ds:schemaRef ds:uri="http://schemas.microsoft.com/office/infopath/2007/PartnerControls"/>
    <ds:schemaRef ds:uri="f9c884a0-80fa-49f1-80f8-084d90b87028"/>
  </ds:schemaRefs>
</ds:datastoreItem>
</file>

<file path=docProps/app.xml><?xml version="1.0" encoding="utf-8"?>
<Properties xmlns="http://schemas.openxmlformats.org/officeDocument/2006/extended-properties" xmlns:vt="http://schemas.openxmlformats.org/officeDocument/2006/docPropsVTypes">
  <TotalTime>6261</TotalTime>
  <Words>594</Words>
  <Application>Microsoft Office PowerPoint</Application>
  <PresentationFormat>Widescreen</PresentationFormat>
  <Paragraphs>46</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tema</vt:lpstr>
      <vt:lpstr>      Skelbiamų pirkimų prenumerata pagal pasirinktus BVPŽ kodus Centrinėje viešųjų pirkimų informacinėje sistemoje (CVP IS)</vt:lpstr>
      <vt:lpstr>Skelbimų prenumerata pagal BVPŽ kodus</vt:lpstr>
      <vt:lpstr>Prisijungimas prie CVP IS</vt:lpstr>
      <vt:lpstr>Skelbimų prenumerata pagal BVPŽ kodus</vt:lpstr>
      <vt:lpstr>Skelbimų prenumerata pagal BVPŽ kodus</vt:lpstr>
      <vt:lpstr>Skelbimų prenumerata pagal BVPŽ kodus</vt:lpstr>
      <vt:lpstr>PowerPoint Presentation</vt:lpstr>
      <vt:lpstr>Skelbimų prenumerata pagal BVPŽ kodus</vt:lpstr>
      <vt:lpstr>Dėl papildomai iškilusių klausimų galite kreiptis tel. +370 5 219 7000 arba el. paštu pagalba@vpt.lt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Vaiva Mačiūnė</dc:creator>
  <cp:lastModifiedBy>Lina Kriščiūnaitė</cp:lastModifiedBy>
  <cp:revision>49</cp:revision>
  <dcterms:created xsi:type="dcterms:W3CDTF">2016-01-12T08:28:32Z</dcterms:created>
  <dcterms:modified xsi:type="dcterms:W3CDTF">2025-10-02T13:38:27Z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0x010100CF00E2F40A7367419FC7F5E36C0AFEBC</vt:lpwstr>
  </property>
  <property fmtid="{D5CDD505-2E9C-101B-9397-08002B2CF9AE}" pid="3" name="MediaServiceImageTags">
    <vt:lpwstr/>
  </property>
</Properties>
</file>