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511" r:id="rId58"/>
    <p:sldId id="510" r:id="rId59"/>
    <p:sldId id="512" r:id="rId60"/>
    <p:sldId id="507" r:id="rId61"/>
    <p:sldId id="509" r:id="rId62"/>
    <p:sldId id="5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ja Grinko" userId="36f7ce2c-b187-486d-b390-1bf65379ea8a" providerId="ADAL" clId="{BE6787C9-CC03-4480-94E4-EAE94A67F8A4}"/>
    <pc:docChg chg="modSld">
      <pc:chgData name="Julija Grinko" userId="36f7ce2c-b187-486d-b390-1bf65379ea8a" providerId="ADAL" clId="{BE6787C9-CC03-4480-94E4-EAE94A67F8A4}" dt="2025-09-26T07:37:54.982" v="3" actId="20577"/>
      <pc:docMkLst>
        <pc:docMk/>
      </pc:docMkLst>
      <pc:sldChg chg="modSp mod">
        <pc:chgData name="Julija Grinko" userId="36f7ce2c-b187-486d-b390-1bf65379ea8a" providerId="ADAL" clId="{BE6787C9-CC03-4480-94E4-EAE94A67F8A4}" dt="2025-09-26T07:37:54.982" v="3" actId="20577"/>
        <pc:sldMkLst>
          <pc:docMk/>
          <pc:sldMk cId="3155751863" sldId="256"/>
        </pc:sldMkLst>
        <pc:spChg chg="mod">
          <ac:chgData name="Julija Grinko" userId="36f7ce2c-b187-486d-b390-1bf65379ea8a" providerId="ADAL" clId="{BE6787C9-CC03-4480-94E4-EAE94A67F8A4}" dt="2025-09-26T07:37:54.982" v="3" actId="20577"/>
          <ac:spMkLst>
            <pc:docMk/>
            <pc:sldMk cId="3155751863" sldId="256"/>
            <ac:spMk id="3" creationId="{0C25C5B2-43E3-2C20-C255-40C87B7ED1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9/26/2025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9/26/2025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9/26/2025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9/26/2025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9/26/2025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9/26/2025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9/26/2025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9/26/2025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9/26/2025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9/26/2025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9/26/2025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9/26/2025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91.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54.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pn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png"/><Relationship Id="rId9" Type="http://schemas.openxmlformats.org/officeDocument/2006/relationships/image" Target="../media/image119.png"/></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png"/><Relationship Id="rId7"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80.png"/><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png"/><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png"/><Relationship Id="rId7"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6.png"/><Relationship Id="rId9" Type="http://schemas.openxmlformats.org/officeDocument/2006/relationships/image" Target="../media/image129.png"/></Relationships>
</file>

<file path=ppt/slides/_rels/slide5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74.png"/><Relationship Id="rId16"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76.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75.png"/><Relationship Id="rId9" Type="http://schemas.openxmlformats.org/officeDocument/2006/relationships/image" Target="../media/image139.png"/><Relationship Id="rId14" Type="http://schemas.openxmlformats.org/officeDocument/2006/relationships/image" Target="../media/image144.png"/></Relationships>
</file>

<file path=ppt/slides/_rels/slide58.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hyperlink" Target="https://vpt.lrv.lt/lt/naujienos-3/del-pirkimo-proceduru-nutraukimo/"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a:cs typeface="Times New Roman" panose="02020603050405020304" pitchFamily="18" charset="0"/>
              </a:rPr>
              <a:t> </a:t>
            </a:r>
            <a:r>
              <a:rPr lang="lt-LT" sz="4900" b="1" spc="-5">
                <a:cs typeface="Times New Roman" panose="02020603050405020304" pitchFamily="18" charset="0"/>
              </a:rPr>
              <a:t>Skelbiamos apklausos</a:t>
            </a:r>
            <a:r>
              <a:rPr lang="lt-LT" sz="4900" b="1" spc="5">
                <a:cs typeface="Times New Roman" panose="02020603050405020304" pitchFamily="18" charset="0"/>
              </a:rPr>
              <a:t> </a:t>
            </a:r>
            <a:r>
              <a:rPr lang="lt-LT" sz="4900" b="1" spc="-5">
                <a:cs typeface="Times New Roman" panose="02020603050405020304" pitchFamily="18" charset="0"/>
              </a:rPr>
              <a:t>v</a:t>
            </a:r>
            <a:r>
              <a:rPr lang="lt-LT" sz="4900" b="1" spc="-20">
                <a:cs typeface="Times New Roman" panose="02020603050405020304" pitchFamily="18" charset="0"/>
              </a:rPr>
              <a:t>y</a:t>
            </a:r>
            <a:r>
              <a:rPr lang="lt-LT" sz="4900" b="1" spc="-160">
                <a:cs typeface="Times New Roman" panose="02020603050405020304" pitchFamily="18" charset="0"/>
              </a:rPr>
              <a:t>k</a:t>
            </a:r>
            <a:r>
              <a:rPr lang="lt-LT" sz="4900" b="1" spc="-25">
                <a:cs typeface="Times New Roman" panose="02020603050405020304" pitchFamily="18" charset="0"/>
              </a:rPr>
              <a:t>dymas </a:t>
            </a: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s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acinės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s</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 priemonėmis (vienas vokas)</a:t>
            </a:r>
            <a:endParaRPr lang="lt-LT" sz="4900" b="1">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2025-09-26</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E56CAF8-9D38-4542-AE53-9CF206651568}"/>
              </a:ext>
            </a:extLst>
          </p:cNvPr>
          <p:cNvPicPr>
            <a:picLocks noChangeAspect="1"/>
          </p:cNvPicPr>
          <p:nvPr/>
        </p:nvPicPr>
        <p:blipFill>
          <a:blip r:embed="rId2"/>
          <a:stretch>
            <a:fillRect/>
          </a:stretch>
        </p:blipFill>
        <p:spPr>
          <a:xfrm>
            <a:off x="631603" y="852004"/>
            <a:ext cx="11290891" cy="136120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631603" y="2342614"/>
            <a:ext cx="11290890"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cs typeface="Calibri"/>
              </a:rPr>
              <a:t>Suvestinėje pasirinkus skelbiamos apklausos pirkimo būdą, ,,Direktyvos“ ir ,, Pirkimo būdo“ laukai užsipildo automatiškai.</a:t>
            </a:r>
            <a:endParaRPr lang="en-US" dirty="0">
              <a:cs typeface="Calibri"/>
            </a:endParaRPr>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269506" y="1228837"/>
            <a:ext cx="352592" cy="157062"/>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269506" y="1867561"/>
            <a:ext cx="352592" cy="157062"/>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09192" y="6172401"/>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71499" y="622883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7588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1815882"/>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Pirkimo informacijos laukelis „Numatoma vertė (EUR)“ nėra privalomas pildyti, todėl, jei numatoma pirkimo vertė nėra viešinama, jis paliekamas tuščias (0 rašyti nereikia). Pildant skelbimus apie pirkimą taip pat neprivaloma pildyti numatomos vertės laukelių, jei numatoma vertė nėra viešinama.</a:t>
            </a: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D56E44D-E95D-AE4E-D545-4A2BD1A5D662}"/>
              </a:ext>
            </a:extLst>
          </p:cNvPr>
          <p:cNvPicPr>
            <a:picLocks noChangeAspect="1"/>
          </p:cNvPicPr>
          <p:nvPr/>
        </p:nvPicPr>
        <p:blipFill>
          <a:blip r:embed="rId2"/>
          <a:stretch>
            <a:fillRect/>
          </a:stretch>
        </p:blipFill>
        <p:spPr>
          <a:xfrm>
            <a:off x="1284085" y="938765"/>
            <a:ext cx="4919985" cy="424012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1877653" y="1128100"/>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339960" y="167911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p:cNvCxnSpPr>
          <p:nvPr/>
        </p:nvCxnSpPr>
        <p:spPr>
          <a:xfrm flipH="1">
            <a:off x="3576902" y="2376869"/>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220686" y="1264547"/>
            <a:ext cx="4019857" cy="8314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2615227" y="1804872"/>
            <a:ext cx="3621733" cy="755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p:cNvCxnSpPr>
          <p:nvPr/>
        </p:nvCxnSpPr>
        <p:spPr>
          <a:xfrm flipH="1" flipV="1">
            <a:off x="2294205" y="4847435"/>
            <a:ext cx="3942752" cy="7612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a:t>Nurodoma, ar p</a:t>
            </a:r>
            <a:r>
              <a:rPr lang="lt-LT">
                <a:solidFill>
                  <a:srgbClr val="333333"/>
                </a:solidFill>
              </a:rPr>
              <a:t>irkimas yra susijęs su projektu ir (arba) programa, finansuojama Europos Sąjungos lėšomis.</a:t>
            </a:r>
            <a:endParaRPr lang="lt-LT"/>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344074" y="2526530"/>
            <a:ext cx="3870104" cy="11418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042250" y="4226565"/>
            <a:ext cx="2191123" cy="694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a:solidFill>
                  <a:srgbClr val="000000"/>
                </a:solidFill>
              </a:rPr>
              <a:t>Nurodoma informacija</a:t>
            </a:r>
            <a:r>
              <a:rPr lang="en-US">
                <a:solidFill>
                  <a:srgbClr val="000000"/>
                </a:solidFill>
              </a:rPr>
              <a:t>, </a:t>
            </a:r>
            <a:r>
              <a:rPr lang="lt-LT">
                <a:solidFill>
                  <a:srgbClr val="000000"/>
                </a:solidFill>
              </a:rPr>
              <a:t>ar</a:t>
            </a:r>
            <a:r>
              <a:rPr lang="en-US">
                <a:solidFill>
                  <a:srgbClr val="000000"/>
                </a:solidFill>
              </a:rPr>
              <a:t> </a:t>
            </a:r>
            <a:r>
              <a:rPr lang="lt-LT">
                <a:solidFill>
                  <a:srgbClr val="000000"/>
                </a:solidFill>
              </a:rPr>
              <a:t>pirkimo vykdytojas leidžia teikti alternatyvius pasiūlymus.</a:t>
            </a:r>
            <a:endParaRPr lang="en-US"/>
          </a:p>
        </p:txBody>
      </p:sp>
      <p:sp>
        <p:nvSpPr>
          <p:cNvPr id="4" name="Rectangle 10">
            <a:extLst>
              <a:ext uri="{FF2B5EF4-FFF2-40B4-BE49-F238E27FC236}">
                <a16:creationId xmlns:a16="http://schemas.microsoft.com/office/drawing/2014/main" id="{24B0CE0D-BCAC-EA27-FAD5-7FC8DD32694A}"/>
              </a:ext>
            </a:extLst>
          </p:cNvPr>
          <p:cNvSpPr/>
          <p:nvPr/>
        </p:nvSpPr>
        <p:spPr>
          <a:xfrm flipV="1">
            <a:off x="1325919" y="4296003"/>
            <a:ext cx="2653723" cy="294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 </a:t>
            </a:r>
            <a:r>
              <a:rPr lang="lt-LT"/>
              <a:t>Nesirinkti </a:t>
            </a:r>
            <a:r>
              <a:rPr lang="lt-LT">
                <a:solidFill>
                  <a:srgbClr val="000000"/>
                </a:solidFill>
              </a:rPr>
              <a:t>„Visas Dalis (-</a:t>
            </a:r>
            <a:r>
              <a:rPr lang="lt-LT" err="1">
                <a:solidFill>
                  <a:srgbClr val="000000"/>
                </a:solidFill>
              </a:rPr>
              <a:t>ių</a:t>
            </a:r>
            <a:r>
              <a:rPr lang="lt-LT">
                <a:solidFill>
                  <a:srgbClr val="000000"/>
                </a:solidFill>
              </a:rPr>
              <a:t>)“.</a:t>
            </a:r>
            <a:endParaRPr lang="en-US"/>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246914" y="4719039"/>
            <a:ext cx="986459" cy="417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042250" y="4353544"/>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637904" cy="646331"/>
          </a:xfrm>
          <a:prstGeom prst="rect">
            <a:avLst/>
          </a:prstGeom>
          <a:solidFill>
            <a:schemeClr val="accent4">
              <a:lumMod val="20000"/>
              <a:lumOff val="80000"/>
            </a:schemeClr>
          </a:solidFill>
        </p:spPr>
        <p:txBody>
          <a:bodyPr wrap="square" rtlCol="0">
            <a:spAutoFit/>
          </a:bodyPr>
          <a:lstStyle/>
          <a:p>
            <a:r>
              <a:rPr lang="lt-LT" dirty="0"/>
              <a:t>Pasirinkami laukai „Sutarties trukmė mėnesiais arba metais, išskyrus pratęsimus“ ir ,,Pasiūlymo galiojimo terminas dienomis arba mėnesiais“, taip pat skelbimo kalba bei asmenų, susipažįstančių su pasiūlymais skaičius. </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a:t>TURINYS</a:t>
            </a:r>
            <a:endParaRPr lang="en-US" sz="360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a:t>Automatiškai priskiriamas pirkimą kuriantis naudotojas.</a:t>
            </a:r>
            <a:r>
              <a:rPr lang="lt-LT">
                <a:solidFill>
                  <a:srgbClr val="FF0000"/>
                </a:solidFill>
              </a:rPr>
              <a:t> </a:t>
            </a:r>
          </a:p>
          <a:p>
            <a:r>
              <a:rPr lang="lt-LT">
                <a:solidFill>
                  <a:srgbClr val="FF0000"/>
                </a:solidFill>
              </a:rPr>
              <a:t>SVARBU</a:t>
            </a:r>
            <a:r>
              <a:rPr lang="en-US">
                <a:solidFill>
                  <a:srgbClr val="FF0000"/>
                </a:solidFill>
              </a:rPr>
              <a:t>!</a:t>
            </a:r>
            <a:r>
              <a:rPr lang="lt-LT"/>
              <a:t> Naudotojui būtina priskirti vaidmenį „Vykdytojas + Pasiūlymus atidarantis asmuo + Kandidatas į Pagrindinius vertintojus“.</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a:t>Pastaba. Daugiau informacijos apie naudotojų vaidmenis galite rasti skaidrėse „Pirkimo vykdytojo paskyroje esančių vartotojų sukūrimas bei teisių jiems suteikimas“.</a:t>
            </a:r>
            <a:endParaRPr lang="en-GB" sz="160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
        <p:nvSpPr>
          <p:cNvPr id="4" name="TextBox 3">
            <a:extLst>
              <a:ext uri="{FF2B5EF4-FFF2-40B4-BE49-F238E27FC236}">
                <a16:creationId xmlns:a16="http://schemas.microsoft.com/office/drawing/2014/main" id="{5516D89B-D2C8-519E-D319-67278BD2DAD1}"/>
              </a:ext>
            </a:extLst>
          </p:cNvPr>
          <p:cNvSpPr txBox="1"/>
          <p:nvPr/>
        </p:nvSpPr>
        <p:spPr>
          <a:xfrm>
            <a:off x="903881" y="909889"/>
            <a:ext cx="10720598"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 </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dirty="0"/>
              <a:t>Pastaba. Jei kuriant pirkimą pagrindinėje pirkimo informacijoje (17 skaidrė) buvo pasirinkti 2 asmenys, susipažįstantys su pasiūlymais, ir (arba)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 </a:t>
            </a:r>
            <a:r>
              <a:rPr lang="lt-LT"/>
              <a:t>Nustačius pirkimo eigą, jos keisti nebus galima. Pirkimo etapus pasirinkti: </a:t>
            </a:r>
          </a:p>
          <a:p>
            <a:r>
              <a:rPr lang="lt-LT" b="1"/>
              <a:t>„Sukūrimas“ – „Ne sistemoje“;</a:t>
            </a:r>
          </a:p>
          <a:p>
            <a:r>
              <a:rPr lang="lt-LT" b="1"/>
              <a:t>„Pasiūlymų pateikimas“ – „Sistemoje“;</a:t>
            </a:r>
          </a:p>
          <a:p>
            <a:r>
              <a:rPr lang="lt-LT" b="1"/>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031325"/>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dirty="0"/>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a:t>Įkeltas dokumentas bus rodomas viešai tik po to, kai bus paskelbtas pirkimas ir dokumento statusas nustatytas kaip „</a:t>
            </a:r>
            <a:r>
              <a:rPr lang="lt-LT" sz="1800" b="1"/>
              <a:t>Galutinis</a:t>
            </a:r>
            <a:r>
              <a:rPr lang="lt-LT" sz="1800"/>
              <a:t>“. </a:t>
            </a:r>
            <a:r>
              <a:rPr lang="lt-LT" sz="1800">
                <a:solidFill>
                  <a:srgbClr val="FF0000"/>
                </a:solidFill>
              </a:rPr>
              <a:t>SVARBU</a:t>
            </a:r>
            <a:r>
              <a:rPr lang="en-US" sz="1800">
                <a:solidFill>
                  <a:srgbClr val="FF0000"/>
                </a:solidFill>
              </a:rPr>
              <a:t>!</a:t>
            </a:r>
            <a:r>
              <a:rPr lang="en-US" sz="1800"/>
              <a:t> </a:t>
            </a:r>
            <a:r>
              <a:rPr lang="lt-LT" sz="1800"/>
              <a:t>Kai dokumento statusas yra „</a:t>
            </a:r>
            <a:r>
              <a:rPr lang="lt-LT" sz="1800" b="1"/>
              <a:t>Galutinis</a:t>
            </a:r>
            <a:r>
              <a:rPr lang="lt-LT" sz="1800"/>
              <a:t>“, jis negali būti redaguojamas ar panaikinamas, tokį dokumentą galima tik atsiimti (</a:t>
            </a:r>
            <a:r>
              <a:rPr lang="lt-LT"/>
              <a:t>žr. </a:t>
            </a:r>
            <a:r>
              <a:rPr lang="lt-LT" sz="180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a:t>Kai dokumento statusas „</a:t>
            </a:r>
            <a:r>
              <a:rPr lang="lt-LT" b="1"/>
              <a:t>Projektas</a:t>
            </a:r>
            <a:r>
              <a:rPr lang="lt-LT"/>
              <a:t>“, toks dokumentas nematomas viešai, jis gali būti koreguojamas ar panaikinamas (žr. 31-32</a:t>
            </a:r>
            <a:r>
              <a:rPr lang="lt-LT">
                <a:solidFill>
                  <a:srgbClr val="FF0000"/>
                </a:solidFill>
              </a:rPr>
              <a:t> </a:t>
            </a:r>
            <a:r>
              <a:rPr lang="lt-LT"/>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a:solidFill>
                  <a:srgbClr val="FF0000"/>
                </a:solidFill>
                <a:effectLst/>
              </a:rPr>
              <a:t>SVARBU! </a:t>
            </a:r>
            <a:r>
              <a:rPr lang="lt-LT">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a:effectLst/>
              </a:rPr>
              <a:t>ėl Skelbimų rengimo ir išsiuntimo skelbti Centrinės viešųjų pirkimų informacinės sistemos priemonėmis tvarkos aprašo patvirtinimo</a:t>
            </a:r>
            <a:r>
              <a:rPr lang="lt-LT">
                <a:effectLst/>
              </a:rPr>
              <a:t>“ 13 punkte.</a:t>
            </a:r>
            <a:endParaRPr lang="en-US"/>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koreguojami ar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439756" cy="923330"/>
          </a:xfrm>
          <a:prstGeom prst="rect">
            <a:avLst/>
          </a:prstGeom>
          <a:solidFill>
            <a:schemeClr val="accent4">
              <a:lumMod val="20000"/>
              <a:lumOff val="80000"/>
            </a:schemeClr>
          </a:solidFill>
        </p:spPr>
        <p:txBody>
          <a:bodyPr wrap="square" rtlCol="0">
            <a:spAutoFit/>
          </a:bodyPr>
          <a:lstStyle/>
          <a:p>
            <a:r>
              <a:rPr lang="lt-LT" dirty="0"/>
              <a:t>Įsitikinus, kad sukelti visi pirkimo dokumentai, pasirenkama užduotis „Paskelbti skelbimą apie pirkimą“. Skelbimo pildymo instrukciją rasite mokymo skaidrėse „Skelbimas apie pirkimą“</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88893" y="1234010"/>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439756" cy="646331"/>
          </a:xfrm>
          <a:prstGeom prst="rect">
            <a:avLst/>
          </a:prstGeom>
          <a:solidFill>
            <a:schemeClr val="accent4">
              <a:lumMod val="20000"/>
              <a:lumOff val="80000"/>
            </a:schemeClr>
          </a:solidFill>
        </p:spPr>
        <p:txBody>
          <a:bodyPr wrap="square" rtlCol="0">
            <a:spAutoFit/>
          </a:bodyPr>
          <a:lstStyle/>
          <a:p>
            <a:r>
              <a:rPr lang="lt-LT"/>
              <a:t>Svarbu! Skelbiamos apklausos ir supaprastinto pirkimo atveju pildoma Nacionalinio skelbimo apie pirkimą forma. Tarptautinio pirkimo atveju pildoma Skelbimo apie pirkimą forma.</a:t>
            </a:r>
            <a:endParaRPr lang="en-US"/>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Susipažinimas su pasiūlymais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1330479" y="6182505"/>
            <a:ext cx="8903647" cy="646331"/>
          </a:xfrm>
          <a:prstGeom prst="rect">
            <a:avLst/>
          </a:prstGeom>
          <a:solidFill>
            <a:schemeClr val="accent4">
              <a:lumMod val="20000"/>
              <a:lumOff val="80000"/>
            </a:schemeClr>
          </a:solidFill>
        </p:spPr>
        <p:txBody>
          <a:bodyPr wrap="square" rtlCol="0">
            <a:spAutoFit/>
          </a:bodyPr>
          <a:lstStyle/>
          <a:p>
            <a:r>
              <a:rPr lang="lt-LT"/>
              <a:t>Tarptautinių pirkimų atveju pasirenkama užduotis „Paskelbti skelbimą apie sutarties skyrimą (pirkimo nutraukimą)“.</a:t>
            </a:r>
            <a:endParaRPr lang="en-US"/>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pic>
        <p:nvPicPr>
          <p:cNvPr id="17" name="Picture 16">
            <a:extLst>
              <a:ext uri="{FF2B5EF4-FFF2-40B4-BE49-F238E27FC236}">
                <a16:creationId xmlns:a16="http://schemas.microsoft.com/office/drawing/2014/main" id="{D1B99995-ED9B-E369-4290-5CF37E68E83C}"/>
              </a:ext>
            </a:extLst>
          </p:cNvPr>
          <p:cNvPicPr>
            <a:picLocks noChangeAspect="1"/>
          </p:cNvPicPr>
          <p:nvPr/>
        </p:nvPicPr>
        <p:blipFill>
          <a:blip r:embed="rId10"/>
          <a:stretch>
            <a:fillRect/>
          </a:stretch>
        </p:blipFill>
        <p:spPr>
          <a:xfrm>
            <a:off x="8521456" y="5748058"/>
            <a:ext cx="1349290" cy="134648"/>
          </a:xfrm>
          <a:prstGeom prst="rect">
            <a:avLst/>
          </a:prstGeom>
        </p:spPr>
      </p:pic>
      <p:pic>
        <p:nvPicPr>
          <p:cNvPr id="41" name="Picture 40">
            <a:extLst>
              <a:ext uri="{FF2B5EF4-FFF2-40B4-BE49-F238E27FC236}">
                <a16:creationId xmlns:a16="http://schemas.microsoft.com/office/drawing/2014/main" id="{4CF67000-4DCE-41E4-6A6D-117FF1404712}"/>
              </a:ext>
            </a:extLst>
          </p:cNvPr>
          <p:cNvPicPr>
            <a:picLocks noChangeAspect="1"/>
          </p:cNvPicPr>
          <p:nvPr/>
        </p:nvPicPr>
        <p:blipFill>
          <a:blip r:embed="rId11"/>
          <a:stretch>
            <a:fillRect/>
          </a:stretch>
        </p:blipFill>
        <p:spPr>
          <a:xfrm>
            <a:off x="8520420" y="5691756"/>
            <a:ext cx="1012801" cy="202560"/>
          </a:xfrm>
          <a:prstGeom prst="rect">
            <a:avLst/>
          </a:prstGeom>
        </p:spPr>
      </p:pic>
      <p:pic>
        <p:nvPicPr>
          <p:cNvPr id="45" name="Picture 44">
            <a:extLst>
              <a:ext uri="{FF2B5EF4-FFF2-40B4-BE49-F238E27FC236}">
                <a16:creationId xmlns:a16="http://schemas.microsoft.com/office/drawing/2014/main" id="{F76D9D53-5D16-6F4B-8DC1-2040E7D16750}"/>
              </a:ext>
            </a:extLst>
          </p:cNvPr>
          <p:cNvPicPr>
            <a:picLocks noChangeAspect="1"/>
          </p:cNvPicPr>
          <p:nvPr/>
        </p:nvPicPr>
        <p:blipFill>
          <a:blip r:embed="rId12"/>
          <a:stretch>
            <a:fillRect/>
          </a:stretch>
        </p:blipFill>
        <p:spPr>
          <a:xfrm>
            <a:off x="8511582" y="5528088"/>
            <a:ext cx="885949" cy="139972"/>
          </a:xfrm>
          <a:prstGeom prst="rect">
            <a:avLst/>
          </a:prstGeom>
        </p:spPr>
      </p:pic>
      <p:pic>
        <p:nvPicPr>
          <p:cNvPr id="47" name="Picture 46">
            <a:extLst>
              <a:ext uri="{FF2B5EF4-FFF2-40B4-BE49-F238E27FC236}">
                <a16:creationId xmlns:a16="http://schemas.microsoft.com/office/drawing/2014/main" id="{DBC587C2-6252-31BE-FB4B-999DCD2337AE}"/>
              </a:ext>
            </a:extLst>
          </p:cNvPr>
          <p:cNvPicPr>
            <a:picLocks noChangeAspect="1"/>
          </p:cNvPicPr>
          <p:nvPr/>
        </p:nvPicPr>
        <p:blipFill>
          <a:blip r:embed="rId12"/>
          <a:stretch>
            <a:fillRect/>
          </a:stretch>
        </p:blipFill>
        <p:spPr>
          <a:xfrm>
            <a:off x="9148959" y="5533311"/>
            <a:ext cx="885949" cy="143613"/>
          </a:xfrm>
          <a:prstGeom prst="rect">
            <a:avLst/>
          </a:prstGeom>
        </p:spPr>
      </p:pic>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8173C84-CC50-F6D4-A263-D8A762F6C7BE}"/>
              </a:ext>
            </a:extLst>
          </p:cNvPr>
          <p:cNvPicPr>
            <a:picLocks noChangeAspect="1"/>
          </p:cNvPicPr>
          <p:nvPr/>
        </p:nvPicPr>
        <p:blipFill>
          <a:blip r:embed="rId13"/>
          <a:stretch>
            <a:fillRect/>
          </a:stretch>
        </p:blipFill>
        <p:spPr>
          <a:xfrm>
            <a:off x="8552235" y="5508500"/>
            <a:ext cx="969555" cy="150007"/>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Būtina pažymėti visus pasiūlymus, kuriuos norite atidaryti. Priešingu atveju nepažymėti pasiūlymai automatiškai bus atmesti.</a:t>
            </a:r>
            <a:endParaRPr lang="en-US"/>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1200329"/>
          </a:xfrm>
          <a:prstGeom prst="rect">
            <a:avLst/>
          </a:prstGeom>
          <a:solidFill>
            <a:schemeClr val="accent4">
              <a:lumMod val="20000"/>
              <a:lumOff val="80000"/>
            </a:schemeClr>
          </a:solidFill>
        </p:spPr>
        <p:txBody>
          <a:bodyPr wrap="square" rtlCol="0">
            <a:spAutoFit/>
          </a:bodyPr>
          <a:lstStyle/>
          <a:p>
            <a:r>
              <a:rPr lang="lt-LT"/>
              <a:t>Įvertinus pasiūlymus įrašomos pasiūlymų kainos / ekonominio naudingumo balai. Pastaba. Jei vertinant pasiūlymus pagal kainos ir kokybės santykį pasiūlymas atmetamas nesuteikus balo, įrašomas „0“.</a:t>
            </a:r>
            <a:endParaRPr lang="en-US"/>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simbolį atsisiunčiami tiekėjo pasiūlymo dokumentai.</a:t>
            </a:r>
            <a:endParaRPr lang="en-US"/>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a:t>Kai pirkimas skaidomas į dalis, kiekvienoje dalyje atskirai suvedus vertinimo rezultatus spaudžiama „Išsaugoma kaip galutinį“. Šis veiksmas kartojamas kiekvienai daliai.</a:t>
            </a:r>
            <a:endParaRPr lang="en-US"/>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dirty="0"/>
              <a:t>Pranešimas, kad pasiūlymų įvertinimo rezultatai sėkmingai išsaugoti ir galima atlikti kitą užduoti (2).</a:t>
            </a:r>
            <a:endParaRPr lang="en-US" dirty="0"/>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a:t>Pranešimas, kad pasiūlymų eilė sėkmingai patvirtinta ir galima atlikti kitą užduotį (4).</a:t>
            </a:r>
            <a:endParaRPr lang="en-US"/>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latin typeface="Calibri"/>
                <a:ea typeface="Book Antiqua" panose="02040602050305030304" pitchFamily="18" charset="0"/>
                <a:cs typeface="Calibri"/>
              </a:rPr>
              <a:t>Susirašinėjimo</a:t>
            </a:r>
            <a:r>
              <a:rPr lang="lt-LT" sz="1800">
                <a:effectLst/>
                <a:latin typeface="Calibri"/>
                <a:ea typeface="Book Antiqua" panose="02040602050305030304" pitchFamily="18" charset="0"/>
                <a:cs typeface="Calibri"/>
              </a:rPr>
              <a:t> </a:t>
            </a:r>
            <a:r>
              <a:rPr lang="lt-LT">
                <a:latin typeface="Calibri"/>
                <a:ea typeface="Book Antiqua" panose="02040602050305030304" pitchFamily="18" charset="0"/>
                <a:cs typeface="Calibri"/>
              </a:rPr>
              <a:t>priemonėmis informavus tiekėjus apie vertinimo</a:t>
            </a:r>
            <a:r>
              <a:rPr lang="lt-LT" sz="1800">
                <a:effectLst/>
                <a:latin typeface="Calibri"/>
                <a:ea typeface="Book Antiqua" panose="02040602050305030304" pitchFamily="18" charset="0"/>
                <a:cs typeface="Calibri"/>
              </a:rPr>
              <a:t> rezultatus, prasideda atidėjimo laikotarpis</a:t>
            </a:r>
            <a:r>
              <a:rPr lang="lt-LT">
                <a:latin typeface="Calibri"/>
                <a:ea typeface="Book Antiqua" panose="02040602050305030304" pitchFamily="18" charset="0"/>
                <a:cs typeface="Calibri"/>
              </a:rPr>
              <a:t> </a:t>
            </a:r>
            <a:r>
              <a:rPr lang="lt-LT" b="1">
                <a:latin typeface="Calibri"/>
                <a:ea typeface="Book Antiqua" panose="02040602050305030304" pitchFamily="18" charset="0"/>
                <a:cs typeface="Calibri"/>
              </a:rPr>
              <a:t>(kuris sistemiškai nustatytas 14 kalendorinių dienų)</a:t>
            </a:r>
            <a:r>
              <a:rPr lang="en-US" sz="1800">
                <a:effectLst/>
                <a:latin typeface="Calibri"/>
                <a:ea typeface="Book Antiqua" panose="02040602050305030304" pitchFamily="18" charset="0"/>
                <a:cs typeface="Calibri"/>
              </a:rPr>
              <a:t>, </a:t>
            </a:r>
            <a:r>
              <a:rPr lang="lt-LT" sz="1800">
                <a:effectLst/>
                <a:latin typeface="Calibri"/>
                <a:ea typeface="Book Antiqua" panose="02040602050305030304" pitchFamily="18" charset="0"/>
                <a:cs typeface="Calibri"/>
              </a:rPr>
              <a:t>kurio</a:t>
            </a:r>
            <a:r>
              <a:rPr lang="lt-LT">
                <a:latin typeface="Calibri"/>
                <a:ea typeface="Book Antiqua" panose="02040602050305030304" pitchFamily="18" charset="0"/>
                <a:cs typeface="Calibri"/>
              </a:rPr>
              <a:t>, kai tai galima pagal teisinį reguliavimą, </a:t>
            </a:r>
            <a:r>
              <a:rPr lang="lt-LT" sz="1800">
                <a:effectLst/>
                <a:latin typeface="Calibri"/>
                <a:ea typeface="Book Antiqua" panose="02040602050305030304" pitchFamily="18" charset="0"/>
                <a:cs typeface="Calibri"/>
              </a:rPr>
              <a:t>galima netaikyti</a:t>
            </a:r>
            <a:r>
              <a:rPr lang="lt-LT">
                <a:latin typeface="Calibri"/>
                <a:ea typeface="Book Antiqua" panose="02040602050305030304" pitchFamily="18" charset="0"/>
                <a:cs typeface="Calibri"/>
              </a:rPr>
              <a:t> arba</a:t>
            </a:r>
            <a:r>
              <a:rPr lang="lt-LT" sz="1800">
                <a:effectLst/>
                <a:latin typeface="Calibri"/>
                <a:ea typeface="Book Antiqua" panose="02040602050305030304" pitchFamily="18" charset="0"/>
                <a:cs typeface="Calibri"/>
              </a:rPr>
              <a:t> užbaigti anksčiau.</a:t>
            </a:r>
            <a:endParaRPr lang="en-US">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8894" y="2892032"/>
            <a:ext cx="4111114"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Įrašoma sudaromų sutarčių vertė su PVM.</a:t>
            </a:r>
          </a:p>
          <a:p>
            <a:r>
              <a:rPr lang="lt-LT" dirty="0"/>
              <a:t>Įrašykite vertę sudarytą dalyje.</a:t>
            </a:r>
            <a:endParaRPr lang="en-US" dirty="0"/>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a:t>Sutarties sudarymas (kai laimėtoju nustatytas tiekėjas sutinka sudaryti sutartį)</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Pastaba. Kai pirkimas skaidomas dalimis ir laimėtojais nustatomi skirtingi tiekėjai, šią užduotį reikia kartoti kiekvienam tiekėjui.</a:t>
            </a:r>
            <a:endParaRPr lang="en-US"/>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a:t>Sutarties sudarymas (kai laimėtoju nustatytas tiekėjas atsisako sudaryti sutartį)</a:t>
            </a:r>
            <a:endParaRPr lang="en-US" sz="3600" b="1"/>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(1) ir atliekame šiuos veiksmus (2-5):</a:t>
            </a:r>
            <a:endParaRPr lang="en-US"/>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353666" y="5282354"/>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a:effectLst/>
                <a:latin typeface="Calibri"/>
                <a:ea typeface="Calibri"/>
                <a:cs typeface="Calibri"/>
              </a:rPr>
              <a:t>Pastaba: Jei pirkime sudaryti sutartį atsisakė vienintelis nustatytas laimėtojas, tokiu atveju pirkimas užduočių sąraše liks su užduotimi "Sutarties sudarymas atmestas".</a:t>
            </a:r>
            <a:endParaRPr lang="en-US">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5268282" y="5882519"/>
            <a:ext cx="1085384" cy="458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Jei sutartis bus sudaroma su antroje vietoje esančiu tiekėju, užduočių sąraše pasirenkama užduotis „Sutarties sudarymas atmestas“ (1), atsivėrusiame lange pasirenkama „Taip“ (2) ir spaudžiama „Pateikti“ (3).</a:t>
            </a:r>
            <a:endParaRPr lang="en-US"/>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9"/>
            <a:ext cx="4398847" cy="1460879"/>
            <a:chOff x="522018" y="4231218"/>
            <a:chExt cx="5312839" cy="1704878"/>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5350225" y="5552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a:effectLst/>
                <a:latin typeface="Calibri"/>
                <a:ea typeface="Calibri Light"/>
                <a:cs typeface="Calibri Light"/>
              </a:rPr>
              <a:t>Atlikus šiuos veiksmus užduočių sąraše vėl bus matoma užduotis "Sudaryti sutartį„ (4) ir bus galima pasirinkti kitą laimėtoją (5), (6):</a:t>
            </a:r>
            <a:endParaRPr lang="en-US">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8797536" y="4006833"/>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E208-2230-45D2-1E21-0A0954752285}"/>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E9388DB0-ED65-6E91-D9D9-EC0D01F04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2FC21F23-A267-FD88-F609-CBD5D444646B}"/>
              </a:ext>
            </a:extLst>
          </p:cNvPr>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0CBA5AA-9E9A-B19B-0E94-1C5CA4E78E10}"/>
              </a:ext>
            </a:extLst>
          </p:cNvPr>
          <p:cNvSpPr>
            <a:spLocks noGrp="1"/>
          </p:cNvSpPr>
          <p:nvPr>
            <p:ph type="sldNum" sz="quarter" idx="12"/>
          </p:nvPr>
        </p:nvSpPr>
        <p:spPr/>
        <p:txBody>
          <a:bodyPr/>
          <a:lstStyle/>
          <a:p>
            <a:fld id="{49EC5416-78B8-4F37-B286-A40543F63F6D}" type="slidenum">
              <a:rPr lang="en-US" smtClean="0"/>
              <a:pPr/>
              <a:t>56</a:t>
            </a:fld>
            <a:endParaRPr lang="en-US"/>
          </a:p>
        </p:txBody>
      </p:sp>
      <p:sp>
        <p:nvSpPr>
          <p:cNvPr id="25" name="TextBox 24">
            <a:extLst>
              <a:ext uri="{FF2B5EF4-FFF2-40B4-BE49-F238E27FC236}">
                <a16:creationId xmlns:a16="http://schemas.microsoft.com/office/drawing/2014/main" id="{E1ADE3A3-1DFD-5E17-AF08-6519C9A244FE}"/>
              </a:ext>
            </a:extLst>
          </p:cNvPr>
          <p:cNvSpPr txBox="1"/>
          <p:nvPr/>
        </p:nvSpPr>
        <p:spPr>
          <a:xfrm>
            <a:off x="662623" y="3523897"/>
            <a:ext cx="9398758" cy="369332"/>
          </a:xfrm>
          <a:prstGeom prst="rect">
            <a:avLst/>
          </a:prstGeom>
          <a:solidFill>
            <a:schemeClr val="accent4">
              <a:lumMod val="20000"/>
              <a:lumOff val="80000"/>
            </a:schemeClr>
          </a:solidFill>
        </p:spPr>
        <p:txBody>
          <a:bodyPr wrap="square" rtlCol="0">
            <a:spAutoFit/>
          </a:bodyPr>
          <a:lstStyle/>
          <a:p>
            <a:r>
              <a:rPr lang="lt-LT" dirty="0"/>
              <a:t>Užduoties ,,Įvesti duomenis apie sutartį“ pildyti nebūtina, palikite užduočių sąraše. </a:t>
            </a:r>
            <a:endParaRPr lang="en-US" dirty="0"/>
          </a:p>
        </p:txBody>
      </p:sp>
      <p:pic>
        <p:nvPicPr>
          <p:cNvPr id="9" name="Picture 8">
            <a:extLst>
              <a:ext uri="{FF2B5EF4-FFF2-40B4-BE49-F238E27FC236}">
                <a16:creationId xmlns:a16="http://schemas.microsoft.com/office/drawing/2014/main" id="{BB2DE18F-581E-3454-D445-1E5C32D562BA}"/>
              </a:ext>
            </a:extLst>
          </p:cNvPr>
          <p:cNvPicPr>
            <a:picLocks noChangeAspect="1"/>
          </p:cNvPicPr>
          <p:nvPr/>
        </p:nvPicPr>
        <p:blipFill>
          <a:blip r:embed="rId3"/>
          <a:stretch>
            <a:fillRect/>
          </a:stretch>
        </p:blipFill>
        <p:spPr>
          <a:xfrm>
            <a:off x="662623" y="1231880"/>
            <a:ext cx="9398758" cy="2275276"/>
          </a:xfrm>
          <a:prstGeom prst="rect">
            <a:avLst/>
          </a:prstGeom>
        </p:spPr>
      </p:pic>
      <p:pic>
        <p:nvPicPr>
          <p:cNvPr id="16" name="Paveikslėlis 15">
            <a:extLst>
              <a:ext uri="{FF2B5EF4-FFF2-40B4-BE49-F238E27FC236}">
                <a16:creationId xmlns:a16="http://schemas.microsoft.com/office/drawing/2014/main" id="{16366313-CF2C-5CD7-292D-96507228C92D}"/>
              </a:ext>
            </a:extLst>
          </p:cNvPr>
          <p:cNvPicPr>
            <a:picLocks noChangeAspect="1"/>
          </p:cNvPicPr>
          <p:nvPr/>
        </p:nvPicPr>
        <p:blipFill>
          <a:blip r:embed="rId4"/>
          <a:stretch>
            <a:fillRect/>
          </a:stretch>
        </p:blipFill>
        <p:spPr>
          <a:xfrm>
            <a:off x="2234373" y="3126080"/>
            <a:ext cx="1628913" cy="259631"/>
          </a:xfrm>
          <a:prstGeom prst="rect">
            <a:avLst/>
          </a:prstGeom>
        </p:spPr>
      </p:pic>
      <p:sp>
        <p:nvSpPr>
          <p:cNvPr id="2" name="TextBox 1">
            <a:extLst>
              <a:ext uri="{FF2B5EF4-FFF2-40B4-BE49-F238E27FC236}">
                <a16:creationId xmlns:a16="http://schemas.microsoft.com/office/drawing/2014/main" id="{3679A9D1-51EE-7608-28B6-601A0C73220D}"/>
              </a:ext>
            </a:extLst>
          </p:cNvPr>
          <p:cNvSpPr txBox="1"/>
          <p:nvPr/>
        </p:nvSpPr>
        <p:spPr>
          <a:xfrm>
            <a:off x="591788" y="4307831"/>
            <a:ext cx="9469593"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Mažos vertės pirkimų atvejais ši užduotis nėra vykdoma</a:t>
            </a:r>
            <a:r>
              <a:rPr lang="en-US" dirty="0"/>
              <a:t>.</a:t>
            </a:r>
          </a:p>
        </p:txBody>
      </p:sp>
    </p:spTree>
    <p:extLst>
      <p:ext uri="{BB962C8B-B14F-4D97-AF65-F5344CB8AC3E}">
        <p14:creationId xmlns:p14="http://schemas.microsoft.com/office/powerpoint/2010/main" val="3814032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a:t>Pirkimo užbaigimas, kai </a:t>
            </a:r>
            <a:r>
              <a:rPr lang="lt-LT" sz="3600" b="1" i="0">
                <a:solidFill>
                  <a:srgbClr val="222222"/>
                </a:solidFill>
                <a:effectLst/>
              </a:rPr>
              <a:t>pasiūlymai yra atmetami arba pirkime nėra gauta pasiūlymų</a:t>
            </a:r>
            <a:br>
              <a:rPr lang="lt-LT" sz="1400" b="0" i="0">
                <a:solidFill>
                  <a:srgbClr val="222222"/>
                </a:solidFill>
                <a:effectLst/>
                <a:latin typeface="-apple-system"/>
              </a:rPr>
            </a:b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a:t>Užduoties „Susipažinti su pasiūlymais“ vykdymas, kai pirkime nėra gauta pasiūlymų:</a:t>
            </a:r>
            <a:endParaRPr lang="en-US" sz="160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a:t>Užduoties „Susipažinti su pasiūlymais“ vykdymas, kai pirkime visi pasiūlymai atmetami:</a:t>
            </a:r>
            <a:endParaRPr lang="en-US" sz="160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119336"/>
            <a:ext cx="10863728" cy="738664"/>
          </a:xfrm>
          <a:prstGeom prst="rect">
            <a:avLst/>
          </a:prstGeom>
          <a:solidFill>
            <a:schemeClr val="accent4">
              <a:lumMod val="20000"/>
              <a:lumOff val="80000"/>
            </a:schemeClr>
          </a:solidFill>
        </p:spPr>
        <p:txBody>
          <a:bodyPr wrap="square" rtlCol="0">
            <a:spAutoFit/>
          </a:bodyPr>
          <a:lstStyle/>
          <a:p>
            <a:r>
              <a:rPr lang="lt-LT" sz="1400"/>
              <a:t>Negavus pasiūlymų ar juos atmetus bus matoma užduotis „Atšaukti pirkimą“, su kuria nieko daryti nereikia, t. y. palikite sąraše.</a:t>
            </a:r>
          </a:p>
          <a:p>
            <a:r>
              <a:rPr lang="lt-LT" sz="1400"/>
              <a:t>Užduotis „Paskelbti skelbimą apie sutarties skyrimą (pirkimo nutraukimą)“ pildoma tik tarptautinio pirkimo atveju. Kitais atvejais su šia užduotimi taip pat nieko daryti nereikia.</a:t>
            </a:r>
            <a:endParaRPr lang="en-US" sz="140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6969E19-1AB8-21E0-01F4-E2383911C4A2}"/>
              </a:ext>
            </a:extLst>
          </p:cNvPr>
          <p:cNvPicPr>
            <a:picLocks noChangeAspect="1"/>
          </p:cNvPicPr>
          <p:nvPr/>
        </p:nvPicPr>
        <p:blipFill>
          <a:blip r:embed="rId16"/>
          <a:stretch>
            <a:fillRect/>
          </a:stretch>
        </p:blipFill>
        <p:spPr>
          <a:xfrm>
            <a:off x="5358739" y="5782226"/>
            <a:ext cx="1259536" cy="250152"/>
          </a:xfrm>
          <a:prstGeom prst="rect">
            <a:avLst/>
          </a:prstGeom>
        </p:spPr>
      </p:pic>
    </p:spTree>
    <p:extLst>
      <p:ext uri="{BB962C8B-B14F-4D97-AF65-F5344CB8AC3E}">
        <p14:creationId xmlns:p14="http://schemas.microsoft.com/office/powerpoint/2010/main" val="276764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a:t>Pirkimo nutraukimas, kai pirkimo vykdytojas priima sprendimą pirkimą nutraukti (netaikoma kai </a:t>
            </a:r>
            <a:r>
              <a:rPr lang="lt-LT" sz="2800" b="1" i="0">
                <a:solidFill>
                  <a:srgbClr val="222222"/>
                </a:solidFill>
                <a:effectLst/>
              </a:rPr>
              <a:t>pasiūlymai yra atmetami arba pirkime nėra gauta pasiūlymų)</a:t>
            </a:r>
            <a:br>
              <a:rPr lang="lt-LT" sz="2800" b="0" i="0">
                <a:solidFill>
                  <a:srgbClr val="222222"/>
                </a:solidFill>
                <a:effectLst/>
                <a:latin typeface="-apple-system"/>
              </a:rPr>
            </a:br>
            <a:endParaRPr lang="en-US" sz="28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58</a:t>
            </a:fld>
            <a:endParaRPr lang="en-US"/>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Pranešimą apie pirkimo nutraukimą pridėti prie pirkimo dokumentų (jei tokia sąlyga nurodyta pirkimo dokumentuose).</a:t>
            </a:r>
          </a:p>
          <a:p>
            <a:pPr marL="285750" indent="-285750">
              <a:buFont typeface="Arial" panose="020B0604020202020204" pitchFamily="34" charset="0"/>
              <a:buChar char="•"/>
            </a:pPr>
            <a:r>
              <a:rPr lang="lt-LT" dirty="0"/>
              <a:t>Mažos vertės pirkimų atveju j</a:t>
            </a:r>
            <a:r>
              <a:rPr lang="lt-LT" b="0" i="0" dirty="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dirty="0"/>
              <a:t>Daugiau informacijos kaip nutraukti pirkimą rasite čia: </a:t>
            </a:r>
            <a:r>
              <a:rPr lang="lt-LT" dirty="0">
                <a:hlinkClick r:id="rId4"/>
              </a:rPr>
              <a:t>Dėl pirkimo procedūrų nutraukimo - Viešųjų pirkimų tarnyba</a:t>
            </a: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5"/>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6"/>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7"/>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491132"/>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dirty="0">
                <a:latin typeface="+mj-lt"/>
              </a:rPr>
              <a:t>Dėl papildomai kilusių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69200" y="19267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447424" y="54015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5"/>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pic>
        <p:nvPicPr>
          <p:cNvPr id="20" name="Content Placeholder 19">
            <a:extLst>
              <a:ext uri="{FF2B5EF4-FFF2-40B4-BE49-F238E27FC236}">
                <a16:creationId xmlns:a16="http://schemas.microsoft.com/office/drawing/2014/main" id="{197A57C0-6164-AB21-EF23-00F10C155828}"/>
              </a:ext>
            </a:extLst>
          </p:cNvPr>
          <p:cNvPicPr>
            <a:picLocks noGrp="1" noChangeAspect="1"/>
          </p:cNvPicPr>
          <p:nvPr>
            <p:ph idx="1"/>
          </p:nvPr>
        </p:nvPicPr>
        <p:blipFill>
          <a:blip r:embed="rId6"/>
          <a:stretch>
            <a:fillRect/>
          </a:stretch>
        </p:blipFill>
        <p:spPr>
          <a:xfrm>
            <a:off x="5672735" y="2783232"/>
            <a:ext cx="5289624" cy="2981596"/>
          </a:xfrm>
        </p:spPr>
      </p:pic>
      <p:sp>
        <p:nvSpPr>
          <p:cNvPr id="26" name="Rectangle 10">
            <a:extLst>
              <a:ext uri="{FF2B5EF4-FFF2-40B4-BE49-F238E27FC236}">
                <a16:creationId xmlns:a16="http://schemas.microsoft.com/office/drawing/2014/main" id="{809FB835-ADD7-5029-7CF1-D9CC9EF7B142}"/>
              </a:ext>
            </a:extLst>
          </p:cNvPr>
          <p:cNvSpPr/>
          <p:nvPr/>
        </p:nvSpPr>
        <p:spPr>
          <a:xfrm>
            <a:off x="9914991" y="5061070"/>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240742"/>
            <a:ext cx="1013432" cy="9175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796548" y="49048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23" name="Picture 22">
            <a:extLst>
              <a:ext uri="{FF2B5EF4-FFF2-40B4-BE49-F238E27FC236}">
                <a16:creationId xmlns:a16="http://schemas.microsoft.com/office/drawing/2014/main" id="{F86308D1-9F35-F09B-76D3-13E23D62460B}"/>
              </a:ext>
            </a:extLst>
          </p:cNvPr>
          <p:cNvPicPr>
            <a:picLocks noChangeAspect="1"/>
          </p:cNvPicPr>
          <p:nvPr/>
        </p:nvPicPr>
        <p:blipFill>
          <a:blip r:embed="rId7"/>
          <a:stretch>
            <a:fillRect/>
          </a:stretch>
        </p:blipFill>
        <p:spPr>
          <a:xfrm>
            <a:off x="10457393" y="5077006"/>
            <a:ext cx="223614" cy="211845"/>
          </a:xfrm>
          <a:prstGeom prst="rect">
            <a:avLst/>
          </a:prstGeom>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56424"/>
            <a:ext cx="4462232" cy="3656946"/>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21049" y="5827512"/>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357759" y="5324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pic>
        <p:nvPicPr>
          <p:cNvPr id="6" name="Picture 5">
            <a:extLst>
              <a:ext uri="{FF2B5EF4-FFF2-40B4-BE49-F238E27FC236}">
                <a16:creationId xmlns:a16="http://schemas.microsoft.com/office/drawing/2014/main" id="{EFBFEE7A-7A70-B016-14F6-3CE2D6950425}"/>
              </a:ext>
            </a:extLst>
          </p:cNvPr>
          <p:cNvPicPr>
            <a:picLocks noChangeAspect="1"/>
          </p:cNvPicPr>
          <p:nvPr/>
        </p:nvPicPr>
        <p:blipFill>
          <a:blip r:embed="rId5"/>
          <a:stretch>
            <a:fillRect/>
          </a:stretch>
        </p:blipFill>
        <p:spPr>
          <a:xfrm>
            <a:off x="5915385" y="2485557"/>
            <a:ext cx="4793442" cy="3627813"/>
          </a:xfrm>
          <a:prstGeom prst="rect">
            <a:avLst/>
          </a:prstGeom>
        </p:spPr>
      </p:pic>
      <p:sp>
        <p:nvSpPr>
          <p:cNvPr id="27" name="Oval 3">
            <a:extLst>
              <a:ext uri="{FF2B5EF4-FFF2-40B4-BE49-F238E27FC236}">
                <a16:creationId xmlns:a16="http://schemas.microsoft.com/office/drawing/2014/main" id="{D9BAF67D-117E-9260-8E8B-89A2378516B7}"/>
              </a:ext>
            </a:extLst>
          </p:cNvPr>
          <p:cNvSpPr/>
          <p:nvPr/>
        </p:nvSpPr>
        <p:spPr>
          <a:xfrm>
            <a:off x="10524875" y="53461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809FB835-ADD7-5029-7CF1-D9CC9EF7B142}"/>
              </a:ext>
            </a:extLst>
          </p:cNvPr>
          <p:cNvSpPr/>
          <p:nvPr/>
        </p:nvSpPr>
        <p:spPr>
          <a:xfrm>
            <a:off x="9699303" y="5453954"/>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077098" y="5763594"/>
            <a:ext cx="622205" cy="914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10">
            <a:extLst>
              <a:ext uri="{FF2B5EF4-FFF2-40B4-BE49-F238E27FC236}">
                <a16:creationId xmlns:a16="http://schemas.microsoft.com/office/drawing/2014/main" id="{FDFC7C5B-53E1-E97C-E796-C43148055AA4}"/>
              </a:ext>
            </a:extLst>
          </p:cNvPr>
          <p:cNvSpPr/>
          <p:nvPr/>
        </p:nvSpPr>
        <p:spPr>
          <a:xfrm>
            <a:off x="8681783" y="2972147"/>
            <a:ext cx="484633" cy="2985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069790" y="28866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B0958-F547-114E-7BAF-757008896E2E}"/>
              </a:ext>
            </a:extLst>
          </p:cNvPr>
          <p:cNvPicPr>
            <a:picLocks noChangeAspect="1"/>
          </p:cNvPicPr>
          <p:nvPr/>
        </p:nvPicPr>
        <p:blipFill>
          <a:blip r:embed="rId2"/>
          <a:stretch>
            <a:fillRect/>
          </a:stretch>
        </p:blipFill>
        <p:spPr>
          <a:xfrm>
            <a:off x="1347047" y="1086019"/>
            <a:ext cx="10427963" cy="265867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10340877" cy="220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8"/>
            <a:ext cx="10340877" cy="686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a:t>Pasirinkus pirkimų suvestinėje pirkimą, laukas „Pirkimo objekto tipas“ užpildomas automatiškai. Šis laukas gali būti koreguojamas. </a:t>
            </a:r>
            <a:endParaRPr lang="en-US"/>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lt-LT"/>
              <a:t> Pasirinkus pirkimo objektą „Darbai“, atsiranda papildomi laukai. Lauke „Kita sutarties forma“ nurodoma „Darbų sutartis“. Kitų laukų prašome nepildyti.</a:t>
            </a:r>
            <a:endParaRPr lang="en-US"/>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a:t>Privalomas laukas</a:t>
              </a:r>
              <a:endParaRPr lang="en-US"/>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183</TotalTime>
  <Words>2892</Words>
  <Application>Microsoft Office PowerPoint</Application>
  <PresentationFormat>Widescreen</PresentationFormat>
  <Paragraphs>426</Paragraphs>
  <Slides>59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-apple-system</vt:lpstr>
      <vt:lpstr>Arial</vt:lpstr>
      <vt:lpstr>Calibri</vt:lpstr>
      <vt:lpstr>Calibri Light</vt:lpstr>
      <vt:lpstr>Times New Roman</vt:lpstr>
      <vt:lpstr>ui-sans-serif</vt:lpstr>
      <vt:lpstr>„Office“ tema</vt:lpstr>
      <vt:lpst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Julija Grinko</cp:lastModifiedBy>
  <cp:revision>3</cp:revision>
  <dcterms:created xsi:type="dcterms:W3CDTF">2016-01-12T08:28:32Z</dcterms:created>
  <dcterms:modified xsi:type="dcterms:W3CDTF">2025-09-26T07:37:58Z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