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28"/>
  </p:notesMasterIdLst>
  <p:sldIdLst>
    <p:sldId id="469" r:id="rId5"/>
    <p:sldId id="289" r:id="rId6"/>
    <p:sldId id="413" r:id="rId7"/>
    <p:sldId id="288" r:id="rId8"/>
    <p:sldId id="444" r:id="rId9"/>
    <p:sldId id="486" r:id="rId10"/>
    <p:sldId id="470" r:id="rId11"/>
    <p:sldId id="471" r:id="rId12"/>
    <p:sldId id="472" r:id="rId13"/>
    <p:sldId id="473" r:id="rId14"/>
    <p:sldId id="474" r:id="rId15"/>
    <p:sldId id="462" r:id="rId16"/>
    <p:sldId id="485" r:id="rId17"/>
    <p:sldId id="468" r:id="rId18"/>
    <p:sldId id="476" r:id="rId19"/>
    <p:sldId id="487" r:id="rId20"/>
    <p:sldId id="445" r:id="rId21"/>
    <p:sldId id="478" r:id="rId22"/>
    <p:sldId id="479" r:id="rId23"/>
    <p:sldId id="480" r:id="rId24"/>
    <p:sldId id="481" r:id="rId25"/>
    <p:sldId id="484" r:id="rId26"/>
    <p:sldId id="302"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8266C62-87D3-CB66-0A00-F82CDC7DD758}" name="Lina Kriščiūnaitė" initials="LK" userId="S::Lina.Krisciunaite@vpt.lt::37ca03cb-027a-4cfc-9739-25a95265a2a4" providerId="AD"/>
  <p188:author id="{8661D998-2F3A-AA49-BD0A-1DC928030E5C}" name="Lina Kriščiūnaitė" initials="LK" userId="S::lina.krisciunaite@vpt.lt::37ca03cb-027a-4cfc-9739-25a95265a2a4" providerId="AD"/>
  <p188:author id="{793CC0FA-BE2C-7306-3F7F-068AE3134956}" name="Viktorija Namavičienė" initials="VN" userId="S::Viktorija.Namaviciene@vpt.lt::770ee7b1-26ef-4989-be86-99569310602f"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Aušra Mažulienė" initials="AM" lastIdx="6" clrIdx="0">
    <p:extLst>
      <p:ext uri="{19B8F6BF-5375-455C-9EA6-DF929625EA0E}">
        <p15:presenceInfo xmlns:p15="http://schemas.microsoft.com/office/powerpoint/2012/main" userId="S::Ausra.Mazuliene@vpt.lt::f25d8a55-4e67-43bb-95c8-94a38df513b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DEAD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A7160A4-14A1-4601-8752-D96A797108E3}" v="15" dt="2025-09-11T12:02:10.93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43" y="86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36" Type="http://schemas.microsoft.com/office/2018/10/relationships/authors" Target="author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presProps" Target="presProps.xml"/><Relationship Id="rId35" Type="http://schemas.microsoft.com/office/2015/10/relationships/revisionInfo" Target="revisionInfo.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oma Samulionytė" userId="823f10fa-3c4f-44c0-b951-51cb19d7d884" providerId="ADAL" clId="{4A7160A4-14A1-4601-8752-D96A797108E3}"/>
    <pc:docChg chg="undo custSel addSld modSld sldOrd">
      <pc:chgData name="Toma Samulionytė" userId="823f10fa-3c4f-44c0-b951-51cb19d7d884" providerId="ADAL" clId="{4A7160A4-14A1-4601-8752-D96A797108E3}" dt="2025-09-11T12:02:10.939" v="586"/>
      <pc:docMkLst>
        <pc:docMk/>
      </pc:docMkLst>
      <pc:sldChg chg="addSp delSp modSp mod">
        <pc:chgData name="Toma Samulionytė" userId="823f10fa-3c4f-44c0-b951-51cb19d7d884" providerId="ADAL" clId="{4A7160A4-14A1-4601-8752-D96A797108E3}" dt="2025-09-11T12:02:10.939" v="586"/>
        <pc:sldMkLst>
          <pc:docMk/>
          <pc:sldMk cId="486537373" sldId="302"/>
        </pc:sldMkLst>
        <pc:spChg chg="del mod">
          <ac:chgData name="Toma Samulionytė" userId="823f10fa-3c4f-44c0-b951-51cb19d7d884" providerId="ADAL" clId="{4A7160A4-14A1-4601-8752-D96A797108E3}" dt="2025-09-11T12:01:55.364" v="585" actId="478"/>
          <ac:spMkLst>
            <pc:docMk/>
            <pc:sldMk cId="486537373" sldId="302"/>
            <ac:spMk id="3" creationId="{00000000-0000-0000-0000-000000000000}"/>
          </ac:spMkLst>
        </pc:spChg>
        <pc:spChg chg="add del mod">
          <ac:chgData name="Toma Samulionytė" userId="823f10fa-3c4f-44c0-b951-51cb19d7d884" providerId="ADAL" clId="{4A7160A4-14A1-4601-8752-D96A797108E3}" dt="2025-09-11T12:01:52.868" v="584" actId="478"/>
          <ac:spMkLst>
            <pc:docMk/>
            <pc:sldMk cId="486537373" sldId="302"/>
            <ac:spMk id="5" creationId="{BC5ED7D8-AA55-A12F-7DBB-2B43C14F7C1C}"/>
          </ac:spMkLst>
        </pc:spChg>
        <pc:spChg chg="add mod">
          <ac:chgData name="Toma Samulionytė" userId="823f10fa-3c4f-44c0-b951-51cb19d7d884" providerId="ADAL" clId="{4A7160A4-14A1-4601-8752-D96A797108E3}" dt="2025-09-11T12:02:10.939" v="586"/>
          <ac:spMkLst>
            <pc:docMk/>
            <pc:sldMk cId="486537373" sldId="302"/>
            <ac:spMk id="7" creationId="{5EDB5381-9990-A9A4-03E8-41A036FAA134}"/>
          </ac:spMkLst>
        </pc:spChg>
      </pc:sldChg>
      <pc:sldChg chg="addSp modSp mod modNotesTx">
        <pc:chgData name="Toma Samulionytė" userId="823f10fa-3c4f-44c0-b951-51cb19d7d884" providerId="ADAL" clId="{4A7160A4-14A1-4601-8752-D96A797108E3}" dt="2025-09-05T11:05:27.997" v="434" actId="20577"/>
        <pc:sldMkLst>
          <pc:docMk/>
          <pc:sldMk cId="3154284936" sldId="462"/>
        </pc:sldMkLst>
        <pc:spChg chg="add mod">
          <ac:chgData name="Toma Samulionytė" userId="823f10fa-3c4f-44c0-b951-51cb19d7d884" providerId="ADAL" clId="{4A7160A4-14A1-4601-8752-D96A797108E3}" dt="2025-09-05T11:05:27.997" v="434" actId="20577"/>
          <ac:spMkLst>
            <pc:docMk/>
            <pc:sldMk cId="3154284936" sldId="462"/>
            <ac:spMk id="3" creationId="{0011F59F-EE04-D70F-ED5C-DDDC59207768}"/>
          </ac:spMkLst>
        </pc:spChg>
        <pc:graphicFrameChg chg="modGraphic">
          <ac:chgData name="Toma Samulionytė" userId="823f10fa-3c4f-44c0-b951-51cb19d7d884" providerId="ADAL" clId="{4A7160A4-14A1-4601-8752-D96A797108E3}" dt="2025-09-05T10:34:41.552" v="344" actId="20577"/>
          <ac:graphicFrameMkLst>
            <pc:docMk/>
            <pc:sldMk cId="3154284936" sldId="462"/>
            <ac:graphicFrameMk id="14" creationId="{5919A8ED-D0AE-4ADC-D85B-7FDF593D85B1}"/>
          </ac:graphicFrameMkLst>
        </pc:graphicFrameChg>
      </pc:sldChg>
      <pc:sldChg chg="modSp mod">
        <pc:chgData name="Toma Samulionytė" userId="823f10fa-3c4f-44c0-b951-51cb19d7d884" providerId="ADAL" clId="{4A7160A4-14A1-4601-8752-D96A797108E3}" dt="2025-09-11T11:50:54.970" v="580" actId="20577"/>
        <pc:sldMkLst>
          <pc:docMk/>
          <pc:sldMk cId="931336343" sldId="469"/>
        </pc:sldMkLst>
        <pc:spChg chg="mod">
          <ac:chgData name="Toma Samulionytė" userId="823f10fa-3c4f-44c0-b951-51cb19d7d884" providerId="ADAL" clId="{4A7160A4-14A1-4601-8752-D96A797108E3}" dt="2025-09-11T11:50:54.970" v="580" actId="20577"/>
          <ac:spMkLst>
            <pc:docMk/>
            <pc:sldMk cId="931336343" sldId="469"/>
            <ac:spMk id="3" creationId="{63DED118-FF32-2AA9-C986-E3819E9E8AD6}"/>
          </ac:spMkLst>
        </pc:spChg>
      </pc:sldChg>
      <pc:sldChg chg="addSp modSp mod">
        <pc:chgData name="Toma Samulionytė" userId="823f10fa-3c4f-44c0-b951-51cb19d7d884" providerId="ADAL" clId="{4A7160A4-14A1-4601-8752-D96A797108E3}" dt="2025-08-14T11:47:28.056" v="184" actId="1076"/>
        <pc:sldMkLst>
          <pc:docMk/>
          <pc:sldMk cId="197753446" sldId="476"/>
        </pc:sldMkLst>
        <pc:spChg chg="mod ord">
          <ac:chgData name="Toma Samulionytė" userId="823f10fa-3c4f-44c0-b951-51cb19d7d884" providerId="ADAL" clId="{4A7160A4-14A1-4601-8752-D96A797108E3}" dt="2025-08-14T11:32:09.081" v="47" actId="164"/>
          <ac:spMkLst>
            <pc:docMk/>
            <pc:sldMk cId="197753446" sldId="476"/>
            <ac:spMk id="14" creationId="{F88E4ADF-D315-AD57-C1C7-125ADF65D909}"/>
          </ac:spMkLst>
        </pc:spChg>
        <pc:spChg chg="mod">
          <ac:chgData name="Toma Samulionytė" userId="823f10fa-3c4f-44c0-b951-51cb19d7d884" providerId="ADAL" clId="{4A7160A4-14A1-4601-8752-D96A797108E3}" dt="2025-08-14T11:47:28.056" v="184" actId="1076"/>
          <ac:spMkLst>
            <pc:docMk/>
            <pc:sldMk cId="197753446" sldId="476"/>
            <ac:spMk id="15" creationId="{B3C0878C-B134-A684-CBA0-DBA1ACE0838F}"/>
          </ac:spMkLst>
        </pc:spChg>
        <pc:grpChg chg="add mod">
          <ac:chgData name="Toma Samulionytė" userId="823f10fa-3c4f-44c0-b951-51cb19d7d884" providerId="ADAL" clId="{4A7160A4-14A1-4601-8752-D96A797108E3}" dt="2025-08-14T11:32:13.247" v="48" actId="1076"/>
          <ac:grpSpMkLst>
            <pc:docMk/>
            <pc:sldMk cId="197753446" sldId="476"/>
            <ac:grpSpMk id="5" creationId="{A8474668-4337-EE11-B9F5-2B679BCA1D5B}"/>
          </ac:grpSpMkLst>
        </pc:grpChg>
        <pc:picChg chg="add mod">
          <ac:chgData name="Toma Samulionytė" userId="823f10fa-3c4f-44c0-b951-51cb19d7d884" providerId="ADAL" clId="{4A7160A4-14A1-4601-8752-D96A797108E3}" dt="2025-08-14T11:32:09.081" v="47" actId="164"/>
          <ac:picMkLst>
            <pc:docMk/>
            <pc:sldMk cId="197753446" sldId="476"/>
            <ac:picMk id="4" creationId="{91C64725-EDB6-5DC8-0468-32BD7507948D}"/>
          </ac:picMkLst>
        </pc:picChg>
        <pc:picChg chg="mod ord">
          <ac:chgData name="Toma Samulionytė" userId="823f10fa-3c4f-44c0-b951-51cb19d7d884" providerId="ADAL" clId="{4A7160A4-14A1-4601-8752-D96A797108E3}" dt="2025-08-14T11:28:28.617" v="36" actId="167"/>
          <ac:picMkLst>
            <pc:docMk/>
            <pc:sldMk cId="197753446" sldId="476"/>
            <ac:picMk id="13" creationId="{0E73838C-7EC2-24C5-2134-E274EBF8A450}"/>
          </ac:picMkLst>
        </pc:picChg>
      </pc:sldChg>
      <pc:sldChg chg="addSp modSp mod">
        <pc:chgData name="Toma Samulionytė" userId="823f10fa-3c4f-44c0-b951-51cb19d7d884" providerId="ADAL" clId="{4A7160A4-14A1-4601-8752-D96A797108E3}" dt="2025-09-05T11:33:21.339" v="570" actId="20577"/>
        <pc:sldMkLst>
          <pc:docMk/>
          <pc:sldMk cId="3150962735" sldId="486"/>
        </pc:sldMkLst>
        <pc:spChg chg="add mod">
          <ac:chgData name="Toma Samulionytė" userId="823f10fa-3c4f-44c0-b951-51cb19d7d884" providerId="ADAL" clId="{4A7160A4-14A1-4601-8752-D96A797108E3}" dt="2025-09-05T11:33:21.339" v="570" actId="20577"/>
          <ac:spMkLst>
            <pc:docMk/>
            <pc:sldMk cId="3150962735" sldId="486"/>
            <ac:spMk id="3" creationId="{B021833E-C14C-B861-7027-2DA11E33B56A}"/>
          </ac:spMkLst>
        </pc:spChg>
      </pc:sldChg>
      <pc:sldChg chg="addSp delSp modSp new mod ord setBg">
        <pc:chgData name="Toma Samulionytė" userId="823f10fa-3c4f-44c0-b951-51cb19d7d884" providerId="ADAL" clId="{4A7160A4-14A1-4601-8752-D96A797108E3}" dt="2025-08-14T12:23:24.878" v="321" actId="1076"/>
        <pc:sldMkLst>
          <pc:docMk/>
          <pc:sldMk cId="3009771209" sldId="487"/>
        </pc:sldMkLst>
        <pc:spChg chg="mod">
          <ac:chgData name="Toma Samulionytė" userId="823f10fa-3c4f-44c0-b951-51cb19d7d884" providerId="ADAL" clId="{4A7160A4-14A1-4601-8752-D96A797108E3}" dt="2025-08-14T12:22:53.511" v="317" actId="1076"/>
          <ac:spMkLst>
            <pc:docMk/>
            <pc:sldMk cId="3009771209" sldId="487"/>
            <ac:spMk id="2" creationId="{D0F4C94F-7E93-558C-08B9-B75CC856134C}"/>
          </ac:spMkLst>
        </pc:spChg>
        <pc:spChg chg="mod">
          <ac:chgData name="Toma Samulionytė" userId="823f10fa-3c4f-44c0-b951-51cb19d7d884" providerId="ADAL" clId="{4A7160A4-14A1-4601-8752-D96A797108E3}" dt="2025-08-14T12:21:14.282" v="311"/>
          <ac:spMkLst>
            <pc:docMk/>
            <pc:sldMk cId="3009771209" sldId="487"/>
            <ac:spMk id="3" creationId="{75CC1C05-FA75-340B-0B06-6E6A8678A739}"/>
          </ac:spMkLst>
        </pc:spChg>
        <pc:spChg chg="mod ord">
          <ac:chgData name="Toma Samulionytė" userId="823f10fa-3c4f-44c0-b951-51cb19d7d884" providerId="ADAL" clId="{4A7160A4-14A1-4601-8752-D96A797108E3}" dt="2025-08-14T11:44:48.888" v="140" actId="26606"/>
          <ac:spMkLst>
            <pc:docMk/>
            <pc:sldMk cId="3009771209" sldId="487"/>
            <ac:spMk id="4" creationId="{2A096A0B-C440-0F1C-D6FD-B4F40F8659B4}"/>
          </ac:spMkLst>
        </pc:spChg>
        <pc:spChg chg="add mod">
          <ac:chgData name="Toma Samulionytė" userId="823f10fa-3c4f-44c0-b951-51cb19d7d884" providerId="ADAL" clId="{4A7160A4-14A1-4601-8752-D96A797108E3}" dt="2025-08-14T12:23:15.954" v="319" actId="164"/>
          <ac:spMkLst>
            <pc:docMk/>
            <pc:sldMk cId="3009771209" sldId="487"/>
            <ac:spMk id="8" creationId="{40C0F76B-F8B9-2CF4-F335-BFBFCA93E554}"/>
          </ac:spMkLst>
        </pc:spChg>
        <pc:spChg chg="add mod">
          <ac:chgData name="Toma Samulionytė" userId="823f10fa-3c4f-44c0-b951-51cb19d7d884" providerId="ADAL" clId="{4A7160A4-14A1-4601-8752-D96A797108E3}" dt="2025-08-14T12:23:15.954" v="319" actId="164"/>
          <ac:spMkLst>
            <pc:docMk/>
            <pc:sldMk cId="3009771209" sldId="487"/>
            <ac:spMk id="9" creationId="{A3776D1D-0524-7ED2-84E3-0FEA907E7228}"/>
          </ac:spMkLst>
        </pc:spChg>
        <pc:grpChg chg="add mod">
          <ac:chgData name="Toma Samulionytė" userId="823f10fa-3c4f-44c0-b951-51cb19d7d884" providerId="ADAL" clId="{4A7160A4-14A1-4601-8752-D96A797108E3}" dt="2025-08-14T12:23:24.878" v="321" actId="1076"/>
          <ac:grpSpMkLst>
            <pc:docMk/>
            <pc:sldMk cId="3009771209" sldId="487"/>
            <ac:grpSpMk id="17" creationId="{077F706F-0945-54FE-4B42-3B1CD4A4ECEE}"/>
          </ac:grpSpMkLst>
        </pc:grpChg>
        <pc:picChg chg="add mod ord">
          <ac:chgData name="Toma Samulionytė" userId="823f10fa-3c4f-44c0-b951-51cb19d7d884" providerId="ADAL" clId="{4A7160A4-14A1-4601-8752-D96A797108E3}" dt="2025-08-14T11:45:04.964" v="143" actId="1076"/>
          <ac:picMkLst>
            <pc:docMk/>
            <pc:sldMk cId="3009771209" sldId="487"/>
            <ac:picMk id="5" creationId="{B06BF563-1FFA-65ED-D010-EF2B463755FC}"/>
          </ac:picMkLst>
        </pc:picChg>
        <pc:picChg chg="add mod">
          <ac:chgData name="Toma Samulionytė" userId="823f10fa-3c4f-44c0-b951-51cb19d7d884" providerId="ADAL" clId="{4A7160A4-14A1-4601-8752-D96A797108E3}" dt="2025-08-14T12:23:15.954" v="319" actId="164"/>
          <ac:picMkLst>
            <pc:docMk/>
            <pc:sldMk cId="3009771209" sldId="487"/>
            <ac:picMk id="7" creationId="{85F3CBDD-2466-810C-F2CA-CDFFE8BA090E}"/>
          </ac:picMkLst>
        </pc:picChg>
        <pc:cxnChg chg="add mod">
          <ac:chgData name="Toma Samulionytė" userId="823f10fa-3c4f-44c0-b951-51cb19d7d884" providerId="ADAL" clId="{4A7160A4-14A1-4601-8752-D96A797108E3}" dt="2025-08-14T12:23:15.954" v="319" actId="164"/>
          <ac:cxnSpMkLst>
            <pc:docMk/>
            <pc:sldMk cId="3009771209" sldId="487"/>
            <ac:cxnSpMk id="11" creationId="{E75D78E7-9702-20BA-7EF4-F3AEB1AE8A80}"/>
          </ac:cxnSpMkLst>
        </pc:cxn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3B36C7C-57F8-4004-A92A-B754A7726BD9}"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lt-LT"/>
        </a:p>
      </dgm:t>
    </dgm:pt>
    <dgm:pt modelId="{FC63B487-4580-4DF7-805C-1050EFF1F57D}" type="pres">
      <dgm:prSet presAssocID="{43B36C7C-57F8-4004-A92A-B754A7726BD9}" presName="Name0" presStyleCnt="0">
        <dgm:presLayoutVars>
          <dgm:chPref val="3"/>
          <dgm:dir/>
          <dgm:animLvl val="lvl"/>
          <dgm:resizeHandles/>
        </dgm:presLayoutVars>
      </dgm:prSet>
      <dgm:spPr/>
    </dgm:pt>
  </dgm:ptLst>
  <dgm:cxnLst>
    <dgm:cxn modelId="{D245AD88-5098-4C50-926B-BACDFC89CE42}" type="presOf" srcId="{43B36C7C-57F8-4004-A92A-B754A7726BD9}" destId="{FC63B487-4580-4DF7-805C-1050EFF1F57D}" srcOrd="0" destOrd="0" presId="urn:microsoft.com/office/officeart/2005/8/layout/l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3B36C7C-57F8-4004-A92A-B754A7726BD9}"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lt-LT"/>
        </a:p>
      </dgm:t>
    </dgm:pt>
    <dgm:pt modelId="{FC63B487-4580-4DF7-805C-1050EFF1F57D}" type="pres">
      <dgm:prSet presAssocID="{43B36C7C-57F8-4004-A92A-B754A7726BD9}" presName="Name0" presStyleCnt="0">
        <dgm:presLayoutVars>
          <dgm:chPref val="3"/>
          <dgm:dir/>
          <dgm:animLvl val="lvl"/>
          <dgm:resizeHandles/>
        </dgm:presLayoutVars>
      </dgm:prSet>
      <dgm:spPr/>
    </dgm:pt>
  </dgm:ptLst>
  <dgm:cxnLst>
    <dgm:cxn modelId="{D245AD88-5098-4C50-926B-BACDFC89CE42}" type="presOf" srcId="{43B36C7C-57F8-4004-A92A-B754A7726BD9}" destId="{FC63B487-4580-4DF7-805C-1050EFF1F57D}" srcOrd="0" destOrd="0" presId="urn:microsoft.com/office/officeart/2005/8/layout/lProcess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A99921A-8D5E-4F5E-ABFC-449DBA3710DA}" type="datetimeFigureOut">
              <a:rPr lang="en-GB" smtClean="0"/>
              <a:t>11/09/2025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3C1CEC2-438D-46D7-B767-1EACDABC8F8C}" type="slidenum">
              <a:rPr lang="en-GB" smtClean="0"/>
              <a:t>‹#›</a:t>
            </a:fld>
            <a:endParaRPr lang="en-GB"/>
          </a:p>
        </p:txBody>
      </p:sp>
    </p:spTree>
    <p:extLst>
      <p:ext uri="{BB962C8B-B14F-4D97-AF65-F5344CB8AC3E}">
        <p14:creationId xmlns:p14="http://schemas.microsoft.com/office/powerpoint/2010/main" val="34227842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3C1CEC2-438D-46D7-B767-1EACDABC8F8C}" type="slidenum">
              <a:rPr lang="en-GB" smtClean="0"/>
              <a:t>6</a:t>
            </a:fld>
            <a:endParaRPr lang="en-GB"/>
          </a:p>
        </p:txBody>
      </p:sp>
    </p:spTree>
    <p:extLst>
      <p:ext uri="{BB962C8B-B14F-4D97-AF65-F5344CB8AC3E}">
        <p14:creationId xmlns:p14="http://schemas.microsoft.com/office/powerpoint/2010/main" val="42586593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AF1E90-FBEE-0C42-F528-D27DC3D27F5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A2CD575-0B7A-F66A-0DCB-43DE3BF2A53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42A4B6B-B39E-F717-71BD-18A1182F8926}"/>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C51BA61E-0BB9-E0DD-4A1D-89C34A3405EE}"/>
              </a:ext>
            </a:extLst>
          </p:cNvPr>
          <p:cNvSpPr>
            <a:spLocks noGrp="1"/>
          </p:cNvSpPr>
          <p:nvPr>
            <p:ph type="sldNum" sz="quarter" idx="5"/>
          </p:nvPr>
        </p:nvSpPr>
        <p:spPr/>
        <p:txBody>
          <a:bodyPr/>
          <a:lstStyle/>
          <a:p>
            <a:fld id="{83C1CEC2-438D-46D7-B767-1EACDABC8F8C}" type="slidenum">
              <a:rPr lang="en-GB" smtClean="0"/>
              <a:t>9</a:t>
            </a:fld>
            <a:endParaRPr lang="en-GB"/>
          </a:p>
        </p:txBody>
      </p:sp>
    </p:spTree>
    <p:extLst>
      <p:ext uri="{BB962C8B-B14F-4D97-AF65-F5344CB8AC3E}">
        <p14:creationId xmlns:p14="http://schemas.microsoft.com/office/powerpoint/2010/main" val="37816191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8B73F6-BB04-237A-8786-D1738E906D1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B84FE29-95A4-40D5-D1FD-3BB2C9C6D7D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52E8CD1-BFB7-C327-CE91-03406EB100C3}"/>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5142BCE5-0205-2F5B-39F0-17D567668036}"/>
              </a:ext>
            </a:extLst>
          </p:cNvPr>
          <p:cNvSpPr>
            <a:spLocks noGrp="1"/>
          </p:cNvSpPr>
          <p:nvPr>
            <p:ph type="sldNum" sz="quarter" idx="5"/>
          </p:nvPr>
        </p:nvSpPr>
        <p:spPr/>
        <p:txBody>
          <a:bodyPr/>
          <a:lstStyle/>
          <a:p>
            <a:fld id="{83C1CEC2-438D-46D7-B767-1EACDABC8F8C}" type="slidenum">
              <a:rPr lang="en-GB" smtClean="0"/>
              <a:t>10</a:t>
            </a:fld>
            <a:endParaRPr lang="en-GB"/>
          </a:p>
        </p:txBody>
      </p:sp>
    </p:spTree>
    <p:extLst>
      <p:ext uri="{BB962C8B-B14F-4D97-AF65-F5344CB8AC3E}">
        <p14:creationId xmlns:p14="http://schemas.microsoft.com/office/powerpoint/2010/main" val="12012959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2B107F-EBAB-F574-EEB5-C9734B5B1A2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5AA4B42-16B9-6098-1F84-11481EF7A5A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A6E60C4-8409-C7F8-A898-0228B8E45B18}"/>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A8F026E8-CCE3-49DE-707C-6EEF5671E7DB}"/>
              </a:ext>
            </a:extLst>
          </p:cNvPr>
          <p:cNvSpPr>
            <a:spLocks noGrp="1"/>
          </p:cNvSpPr>
          <p:nvPr>
            <p:ph type="sldNum" sz="quarter" idx="5"/>
          </p:nvPr>
        </p:nvSpPr>
        <p:spPr/>
        <p:txBody>
          <a:bodyPr/>
          <a:lstStyle/>
          <a:p>
            <a:fld id="{83C1CEC2-438D-46D7-B767-1EACDABC8F8C}" type="slidenum">
              <a:rPr lang="en-GB" smtClean="0"/>
              <a:t>11</a:t>
            </a:fld>
            <a:endParaRPr lang="en-GB"/>
          </a:p>
        </p:txBody>
      </p:sp>
    </p:spTree>
    <p:extLst>
      <p:ext uri="{BB962C8B-B14F-4D97-AF65-F5344CB8AC3E}">
        <p14:creationId xmlns:p14="http://schemas.microsoft.com/office/powerpoint/2010/main" val="30506692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3C1CEC2-438D-46D7-B767-1EACDABC8F8C}" type="slidenum">
              <a:rPr lang="en-GB" smtClean="0"/>
              <a:t>12</a:t>
            </a:fld>
            <a:endParaRPr lang="en-GB"/>
          </a:p>
        </p:txBody>
      </p:sp>
    </p:spTree>
    <p:extLst>
      <p:ext uri="{BB962C8B-B14F-4D97-AF65-F5344CB8AC3E}">
        <p14:creationId xmlns:p14="http://schemas.microsoft.com/office/powerpoint/2010/main" val="33813275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8CC42F-5C00-AE1D-600D-C77EAE8222B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65CE339-D381-900A-21AB-13FFB46EF6E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1406018-C4FB-3B55-31CB-62E2B0A0C46E}"/>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3409A3C4-502B-2C7E-A904-085718E168A0}"/>
              </a:ext>
            </a:extLst>
          </p:cNvPr>
          <p:cNvSpPr>
            <a:spLocks noGrp="1"/>
          </p:cNvSpPr>
          <p:nvPr>
            <p:ph type="sldNum" sz="quarter" idx="5"/>
          </p:nvPr>
        </p:nvSpPr>
        <p:spPr/>
        <p:txBody>
          <a:bodyPr/>
          <a:lstStyle/>
          <a:p>
            <a:fld id="{83C1CEC2-438D-46D7-B767-1EACDABC8F8C}" type="slidenum">
              <a:rPr lang="en-GB" smtClean="0"/>
              <a:t>13</a:t>
            </a:fld>
            <a:endParaRPr lang="en-GB"/>
          </a:p>
        </p:txBody>
      </p:sp>
    </p:spTree>
    <p:extLst>
      <p:ext uri="{BB962C8B-B14F-4D97-AF65-F5344CB8AC3E}">
        <p14:creationId xmlns:p14="http://schemas.microsoft.com/office/powerpoint/2010/main" val="42740986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1B7C11-6619-5831-1D4A-5BBA56AA86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1F6C121-9C4F-9256-A222-4CE3BB1CF6B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EF13B98-2366-7CB4-8648-A11156345215}"/>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645F70B4-2FB7-3C8E-FB81-38474C5FF03A}"/>
              </a:ext>
            </a:extLst>
          </p:cNvPr>
          <p:cNvSpPr>
            <a:spLocks noGrp="1"/>
          </p:cNvSpPr>
          <p:nvPr>
            <p:ph type="sldNum" sz="quarter" idx="5"/>
          </p:nvPr>
        </p:nvSpPr>
        <p:spPr/>
        <p:txBody>
          <a:bodyPr/>
          <a:lstStyle/>
          <a:p>
            <a:fld id="{83C1CEC2-438D-46D7-B767-1EACDABC8F8C}" type="slidenum">
              <a:rPr lang="en-GB" smtClean="0"/>
              <a:t>14</a:t>
            </a:fld>
            <a:endParaRPr lang="en-GB"/>
          </a:p>
        </p:txBody>
      </p:sp>
    </p:spTree>
    <p:extLst>
      <p:ext uri="{BB962C8B-B14F-4D97-AF65-F5344CB8AC3E}">
        <p14:creationId xmlns:p14="http://schemas.microsoft.com/office/powerpoint/2010/main" val="10495016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B950FB-DC16-B760-D070-90E53C12EB3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F753C82-237F-0E9F-C9D3-7247B213B05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37DE5F3-F4AC-A6C3-C1F3-E9DEF0CC60C5}"/>
              </a:ext>
            </a:extLst>
          </p:cNvPr>
          <p:cNvSpPr>
            <a:spLocks noGrp="1"/>
          </p:cNvSpPr>
          <p:nvPr>
            <p:ph type="body" idx="1"/>
          </p:nvPr>
        </p:nvSpPr>
        <p:spPr/>
        <p:txBody>
          <a:bodyPr/>
          <a:lstStyle/>
          <a:p>
            <a:endParaRPr lang="lt-LT"/>
          </a:p>
        </p:txBody>
      </p:sp>
      <p:sp>
        <p:nvSpPr>
          <p:cNvPr id="4" name="Slide Number Placeholder 3">
            <a:extLst>
              <a:ext uri="{FF2B5EF4-FFF2-40B4-BE49-F238E27FC236}">
                <a16:creationId xmlns:a16="http://schemas.microsoft.com/office/drawing/2014/main" id="{DDEB061B-FEAD-B9B4-69C1-A468989FF720}"/>
              </a:ext>
            </a:extLst>
          </p:cNvPr>
          <p:cNvSpPr>
            <a:spLocks noGrp="1"/>
          </p:cNvSpPr>
          <p:nvPr>
            <p:ph type="sldNum" sz="quarter" idx="5"/>
          </p:nvPr>
        </p:nvSpPr>
        <p:spPr/>
        <p:txBody>
          <a:bodyPr/>
          <a:lstStyle/>
          <a:p>
            <a:fld id="{83C1CEC2-438D-46D7-B767-1EACDABC8F8C}" type="slidenum">
              <a:rPr lang="en-GB" smtClean="0"/>
              <a:t>15</a:t>
            </a:fld>
            <a:endParaRPr lang="en-GB"/>
          </a:p>
        </p:txBody>
      </p:sp>
    </p:spTree>
    <p:extLst>
      <p:ext uri="{BB962C8B-B14F-4D97-AF65-F5344CB8AC3E}">
        <p14:creationId xmlns:p14="http://schemas.microsoft.com/office/powerpoint/2010/main" val="30805833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Pavadinimo skaidrė">
    <p:spTree>
      <p:nvGrpSpPr>
        <p:cNvPr id="1" name=""/>
        <p:cNvGrpSpPr/>
        <p:nvPr/>
      </p:nvGrpSpPr>
      <p:grpSpPr>
        <a:xfrm>
          <a:off x="0" y="0"/>
          <a:ext cx="0" cy="0"/>
          <a:chOff x="0" y="0"/>
          <a:chExt cx="0" cy="0"/>
        </a:xfrm>
      </p:grpSpPr>
      <p:sp>
        <p:nvSpPr>
          <p:cNvPr id="2" name="Pavadinimas 1"/>
          <p:cNvSpPr>
            <a:spLocks noGrp="1"/>
          </p:cNvSpPr>
          <p:nvPr>
            <p:ph type="ctrTitle"/>
          </p:nvPr>
        </p:nvSpPr>
        <p:spPr>
          <a:xfrm>
            <a:off x="1524000" y="1122363"/>
            <a:ext cx="9144000" cy="2387600"/>
          </a:xfrm>
        </p:spPr>
        <p:txBody>
          <a:bodyPr anchor="b"/>
          <a:lstStyle>
            <a:lvl1pPr algn="ctr">
              <a:defRPr sz="6000"/>
            </a:lvl1pPr>
          </a:lstStyle>
          <a:p>
            <a:r>
              <a:rPr lang="lt-LT"/>
              <a:t>Spustelėję redag. ruoš. pavad. stilių</a:t>
            </a:r>
            <a:endParaRPr lang="en-US"/>
          </a:p>
        </p:txBody>
      </p:sp>
      <p:sp>
        <p:nvSpPr>
          <p:cNvPr id="3" name="Antrinis pavadinimas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lt-LT"/>
              <a:t>Spustelėję redag. ruoš. paantrš. stilių</a:t>
            </a:r>
            <a:endParaRPr lang="en-US"/>
          </a:p>
        </p:txBody>
      </p:sp>
      <p:sp>
        <p:nvSpPr>
          <p:cNvPr id="4" name="Datos vietos rezervavimo ženklas 3"/>
          <p:cNvSpPr>
            <a:spLocks noGrp="1"/>
          </p:cNvSpPr>
          <p:nvPr>
            <p:ph type="dt" sz="half" idx="10"/>
          </p:nvPr>
        </p:nvSpPr>
        <p:spPr/>
        <p:txBody>
          <a:bodyPr/>
          <a:lstStyle/>
          <a:p>
            <a:fld id="{81B48097-A59C-4790-8B66-B48B54A29FB0}" type="datetime1">
              <a:rPr lang="en-US" smtClean="0"/>
              <a:t>9/11/2025</a:t>
            </a:fld>
            <a:endParaRPr lang="en-US"/>
          </a:p>
        </p:txBody>
      </p:sp>
      <p:sp>
        <p:nvSpPr>
          <p:cNvPr id="5" name="Poraštės vietos rezervavimo ženklas 4"/>
          <p:cNvSpPr>
            <a:spLocks noGrp="1"/>
          </p:cNvSpPr>
          <p:nvPr>
            <p:ph type="ftr" sz="quarter" idx="11"/>
          </p:nvPr>
        </p:nvSpPr>
        <p:spPr/>
        <p:txBody>
          <a:bodyPr/>
          <a:lstStyle/>
          <a:p>
            <a:endParaRPr lang="en-US"/>
          </a:p>
        </p:txBody>
      </p:sp>
      <p:sp>
        <p:nvSpPr>
          <p:cNvPr id="6" name="Skaidrės numerio vietos rezervavimo ženklas 5"/>
          <p:cNvSpPr>
            <a:spLocks noGrp="1"/>
          </p:cNvSpPr>
          <p:nvPr>
            <p:ph type="sldNum" sz="quarter" idx="12"/>
          </p:nvPr>
        </p:nvSpPr>
        <p:spPr/>
        <p:txBody>
          <a:bodyPr/>
          <a:lstStyle/>
          <a:p>
            <a:fld id="{49EC5416-78B8-4F37-B286-A40543F63F6D}" type="slidenum">
              <a:rPr lang="en-US" smtClean="0"/>
              <a:pPr/>
              <a:t>‹#›</a:t>
            </a:fld>
            <a:endParaRPr lang="en-US"/>
          </a:p>
        </p:txBody>
      </p:sp>
    </p:spTree>
    <p:extLst>
      <p:ext uri="{BB962C8B-B14F-4D97-AF65-F5344CB8AC3E}">
        <p14:creationId xmlns:p14="http://schemas.microsoft.com/office/powerpoint/2010/main" val="32144665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Pavadinimas ir vertikalus tekstas">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a:t>Spustelėję redag. ruoš. pavad. stilių</a:t>
            </a:r>
            <a:endParaRPr lang="en-US"/>
          </a:p>
        </p:txBody>
      </p:sp>
      <p:sp>
        <p:nvSpPr>
          <p:cNvPr id="3" name="Vertikalaus teksto vietos rezervavimo ženklas 2"/>
          <p:cNvSpPr>
            <a:spLocks noGrp="1"/>
          </p:cNvSpPr>
          <p:nvPr>
            <p:ph type="body" orient="vert" idx="1"/>
          </p:nvPr>
        </p:nvSpPr>
        <p:spPr/>
        <p:txBody>
          <a:bodyPr vert="eaVert"/>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endParaRPr lang="en-US"/>
          </a:p>
        </p:txBody>
      </p:sp>
      <p:sp>
        <p:nvSpPr>
          <p:cNvPr id="4" name="Datos vietos rezervavimo ženklas 3"/>
          <p:cNvSpPr>
            <a:spLocks noGrp="1"/>
          </p:cNvSpPr>
          <p:nvPr>
            <p:ph type="dt" sz="half" idx="10"/>
          </p:nvPr>
        </p:nvSpPr>
        <p:spPr/>
        <p:txBody>
          <a:bodyPr/>
          <a:lstStyle/>
          <a:p>
            <a:fld id="{9670FA96-763A-4BD7-864F-7E85EBE91AD2}" type="datetime1">
              <a:rPr lang="en-US" smtClean="0"/>
              <a:t>9/11/2025</a:t>
            </a:fld>
            <a:endParaRPr lang="en-US"/>
          </a:p>
        </p:txBody>
      </p:sp>
      <p:sp>
        <p:nvSpPr>
          <p:cNvPr id="5" name="Poraštės vietos rezervavimo ženklas 4"/>
          <p:cNvSpPr>
            <a:spLocks noGrp="1"/>
          </p:cNvSpPr>
          <p:nvPr>
            <p:ph type="ftr" sz="quarter" idx="11"/>
          </p:nvPr>
        </p:nvSpPr>
        <p:spPr/>
        <p:txBody>
          <a:bodyPr/>
          <a:lstStyle/>
          <a:p>
            <a:endParaRPr lang="en-US"/>
          </a:p>
        </p:txBody>
      </p:sp>
      <p:sp>
        <p:nvSpPr>
          <p:cNvPr id="6" name="Skaidrės numerio vietos rezervavimo ženklas 5"/>
          <p:cNvSpPr>
            <a:spLocks noGrp="1"/>
          </p:cNvSpPr>
          <p:nvPr>
            <p:ph type="sldNum" sz="quarter" idx="12"/>
          </p:nvPr>
        </p:nvSpPr>
        <p:spPr/>
        <p:txBody>
          <a:bodyPr/>
          <a:lstStyle/>
          <a:p>
            <a:fld id="{49EC5416-78B8-4F37-B286-A40543F63F6D}" type="slidenum">
              <a:rPr lang="en-US" smtClean="0"/>
              <a:pPr/>
              <a:t>‹#›</a:t>
            </a:fld>
            <a:endParaRPr lang="en-US"/>
          </a:p>
        </p:txBody>
      </p:sp>
    </p:spTree>
    <p:extLst>
      <p:ext uri="{BB962C8B-B14F-4D97-AF65-F5344CB8AC3E}">
        <p14:creationId xmlns:p14="http://schemas.microsoft.com/office/powerpoint/2010/main" val="16978227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us pavadinimas ir tekstas">
    <p:spTree>
      <p:nvGrpSpPr>
        <p:cNvPr id="1" name=""/>
        <p:cNvGrpSpPr/>
        <p:nvPr/>
      </p:nvGrpSpPr>
      <p:grpSpPr>
        <a:xfrm>
          <a:off x="0" y="0"/>
          <a:ext cx="0" cy="0"/>
          <a:chOff x="0" y="0"/>
          <a:chExt cx="0" cy="0"/>
        </a:xfrm>
      </p:grpSpPr>
      <p:sp>
        <p:nvSpPr>
          <p:cNvPr id="2" name="Vertikalus pavadinimas 1"/>
          <p:cNvSpPr>
            <a:spLocks noGrp="1"/>
          </p:cNvSpPr>
          <p:nvPr>
            <p:ph type="title" orient="vert"/>
          </p:nvPr>
        </p:nvSpPr>
        <p:spPr>
          <a:xfrm>
            <a:off x="8724900" y="365125"/>
            <a:ext cx="2628900" cy="5811838"/>
          </a:xfrm>
        </p:spPr>
        <p:txBody>
          <a:bodyPr vert="eaVert"/>
          <a:lstStyle/>
          <a:p>
            <a:r>
              <a:rPr lang="lt-LT"/>
              <a:t>Spustelėję redag. ruoš. pavad. stilių</a:t>
            </a:r>
            <a:endParaRPr lang="en-US"/>
          </a:p>
        </p:txBody>
      </p:sp>
      <p:sp>
        <p:nvSpPr>
          <p:cNvPr id="3" name="Vertikalaus teksto vietos rezervavimo ženklas 2"/>
          <p:cNvSpPr>
            <a:spLocks noGrp="1"/>
          </p:cNvSpPr>
          <p:nvPr>
            <p:ph type="body" orient="vert" idx="1"/>
          </p:nvPr>
        </p:nvSpPr>
        <p:spPr>
          <a:xfrm>
            <a:off x="838200" y="365125"/>
            <a:ext cx="7734300" cy="5811838"/>
          </a:xfrm>
        </p:spPr>
        <p:txBody>
          <a:bodyPr vert="eaVert"/>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endParaRPr lang="en-US"/>
          </a:p>
        </p:txBody>
      </p:sp>
      <p:sp>
        <p:nvSpPr>
          <p:cNvPr id="4" name="Datos vietos rezervavimo ženklas 3"/>
          <p:cNvSpPr>
            <a:spLocks noGrp="1"/>
          </p:cNvSpPr>
          <p:nvPr>
            <p:ph type="dt" sz="half" idx="10"/>
          </p:nvPr>
        </p:nvSpPr>
        <p:spPr/>
        <p:txBody>
          <a:bodyPr/>
          <a:lstStyle/>
          <a:p>
            <a:fld id="{F90BAD97-9BAE-4CA2-82A7-C7F50EA3066C}" type="datetime1">
              <a:rPr lang="en-US" smtClean="0"/>
              <a:t>9/11/2025</a:t>
            </a:fld>
            <a:endParaRPr lang="en-US"/>
          </a:p>
        </p:txBody>
      </p:sp>
      <p:sp>
        <p:nvSpPr>
          <p:cNvPr id="5" name="Poraštės vietos rezervavimo ženklas 4"/>
          <p:cNvSpPr>
            <a:spLocks noGrp="1"/>
          </p:cNvSpPr>
          <p:nvPr>
            <p:ph type="ftr" sz="quarter" idx="11"/>
          </p:nvPr>
        </p:nvSpPr>
        <p:spPr/>
        <p:txBody>
          <a:bodyPr/>
          <a:lstStyle/>
          <a:p>
            <a:endParaRPr lang="en-US"/>
          </a:p>
        </p:txBody>
      </p:sp>
      <p:sp>
        <p:nvSpPr>
          <p:cNvPr id="6" name="Skaidrės numerio vietos rezervavimo ženklas 5"/>
          <p:cNvSpPr>
            <a:spLocks noGrp="1"/>
          </p:cNvSpPr>
          <p:nvPr>
            <p:ph type="sldNum" sz="quarter" idx="12"/>
          </p:nvPr>
        </p:nvSpPr>
        <p:spPr/>
        <p:txBody>
          <a:bodyPr/>
          <a:lstStyle/>
          <a:p>
            <a:fld id="{49EC5416-78B8-4F37-B286-A40543F63F6D}" type="slidenum">
              <a:rPr lang="en-US" smtClean="0"/>
              <a:pPr/>
              <a:t>‹#›</a:t>
            </a:fld>
            <a:endParaRPr lang="en-US"/>
          </a:p>
        </p:txBody>
      </p:sp>
    </p:spTree>
    <p:extLst>
      <p:ext uri="{BB962C8B-B14F-4D97-AF65-F5344CB8AC3E}">
        <p14:creationId xmlns:p14="http://schemas.microsoft.com/office/powerpoint/2010/main" val="41997569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avadinimas ir turinys">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a:t>Spustelėję redag. ruoš. pavad. stilių</a:t>
            </a:r>
            <a:endParaRPr lang="en-US"/>
          </a:p>
        </p:txBody>
      </p:sp>
      <p:sp>
        <p:nvSpPr>
          <p:cNvPr id="3" name="Turinio vietos rezervavimo ženklas 2"/>
          <p:cNvSpPr>
            <a:spLocks noGrp="1"/>
          </p:cNvSpPr>
          <p:nvPr>
            <p:ph idx="1"/>
          </p:nvPr>
        </p:nvSpPr>
        <p:spPr/>
        <p:txBody>
          <a:bodyPr/>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endParaRPr lang="en-US"/>
          </a:p>
        </p:txBody>
      </p:sp>
      <p:sp>
        <p:nvSpPr>
          <p:cNvPr id="4" name="Datos vietos rezervavimo ženklas 3"/>
          <p:cNvSpPr>
            <a:spLocks noGrp="1"/>
          </p:cNvSpPr>
          <p:nvPr>
            <p:ph type="dt" sz="half" idx="10"/>
          </p:nvPr>
        </p:nvSpPr>
        <p:spPr/>
        <p:txBody>
          <a:bodyPr/>
          <a:lstStyle/>
          <a:p>
            <a:fld id="{08A96441-7E17-4D05-A3AC-D8E660C5CFA1}" type="datetime1">
              <a:rPr lang="en-US" smtClean="0"/>
              <a:t>9/11/2025</a:t>
            </a:fld>
            <a:endParaRPr lang="en-US"/>
          </a:p>
        </p:txBody>
      </p:sp>
      <p:sp>
        <p:nvSpPr>
          <p:cNvPr id="5" name="Poraštės vietos rezervavimo ženklas 4"/>
          <p:cNvSpPr>
            <a:spLocks noGrp="1"/>
          </p:cNvSpPr>
          <p:nvPr>
            <p:ph type="ftr" sz="quarter" idx="11"/>
          </p:nvPr>
        </p:nvSpPr>
        <p:spPr/>
        <p:txBody>
          <a:bodyPr/>
          <a:lstStyle/>
          <a:p>
            <a:endParaRPr lang="en-US"/>
          </a:p>
        </p:txBody>
      </p:sp>
      <p:sp>
        <p:nvSpPr>
          <p:cNvPr id="6" name="Skaidrės numerio vietos rezervavimo ženklas 5"/>
          <p:cNvSpPr>
            <a:spLocks noGrp="1"/>
          </p:cNvSpPr>
          <p:nvPr>
            <p:ph type="sldNum" sz="quarter" idx="12"/>
          </p:nvPr>
        </p:nvSpPr>
        <p:spPr>
          <a:xfrm>
            <a:off x="8610600" y="6476134"/>
            <a:ext cx="2743200" cy="365125"/>
          </a:xfrm>
        </p:spPr>
        <p:txBody>
          <a:bodyPr/>
          <a:lstStyle>
            <a:lvl1pPr>
              <a:defRPr sz="2000">
                <a:solidFill>
                  <a:schemeClr val="accent4"/>
                </a:solidFill>
              </a:defRPr>
            </a:lvl1pPr>
          </a:lstStyle>
          <a:p>
            <a:fld id="{49EC5416-78B8-4F37-B286-A40543F63F6D}" type="slidenum">
              <a:rPr lang="en-US" smtClean="0"/>
              <a:pPr/>
              <a:t>‹#›</a:t>
            </a:fld>
            <a:endParaRPr lang="en-US"/>
          </a:p>
        </p:txBody>
      </p:sp>
    </p:spTree>
    <p:extLst>
      <p:ext uri="{BB962C8B-B14F-4D97-AF65-F5344CB8AC3E}">
        <p14:creationId xmlns:p14="http://schemas.microsoft.com/office/powerpoint/2010/main" val="41471708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kcijos antraštė">
    <p:spTree>
      <p:nvGrpSpPr>
        <p:cNvPr id="1" name=""/>
        <p:cNvGrpSpPr/>
        <p:nvPr/>
      </p:nvGrpSpPr>
      <p:grpSpPr>
        <a:xfrm>
          <a:off x="0" y="0"/>
          <a:ext cx="0" cy="0"/>
          <a:chOff x="0" y="0"/>
          <a:chExt cx="0" cy="0"/>
        </a:xfrm>
      </p:grpSpPr>
      <p:sp>
        <p:nvSpPr>
          <p:cNvPr id="2" name="Pavadinimas 1"/>
          <p:cNvSpPr>
            <a:spLocks noGrp="1"/>
          </p:cNvSpPr>
          <p:nvPr>
            <p:ph type="title"/>
          </p:nvPr>
        </p:nvSpPr>
        <p:spPr>
          <a:xfrm>
            <a:off x="831850" y="1709738"/>
            <a:ext cx="10515600" cy="2852737"/>
          </a:xfrm>
        </p:spPr>
        <p:txBody>
          <a:bodyPr anchor="b"/>
          <a:lstStyle>
            <a:lvl1pPr>
              <a:defRPr sz="6000"/>
            </a:lvl1pPr>
          </a:lstStyle>
          <a:p>
            <a:r>
              <a:rPr lang="lt-LT"/>
              <a:t>Spustelėję redag. ruoš. pavad. stilių</a:t>
            </a:r>
            <a:endParaRPr lang="en-US"/>
          </a:p>
        </p:txBody>
      </p:sp>
      <p:sp>
        <p:nvSpPr>
          <p:cNvPr id="3" name="Teksto vietos rezervavimo ženklas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lt-LT"/>
              <a:t>Spustelėję redag. ruoš. teksto stilių</a:t>
            </a:r>
          </a:p>
        </p:txBody>
      </p:sp>
      <p:sp>
        <p:nvSpPr>
          <p:cNvPr id="4" name="Datos vietos rezervavimo ženklas 3"/>
          <p:cNvSpPr>
            <a:spLocks noGrp="1"/>
          </p:cNvSpPr>
          <p:nvPr>
            <p:ph type="dt" sz="half" idx="10"/>
          </p:nvPr>
        </p:nvSpPr>
        <p:spPr/>
        <p:txBody>
          <a:bodyPr/>
          <a:lstStyle/>
          <a:p>
            <a:fld id="{BA609923-A281-47E4-89BE-1B3E916C1E95}" type="datetime1">
              <a:rPr lang="en-US" smtClean="0"/>
              <a:t>9/11/2025</a:t>
            </a:fld>
            <a:endParaRPr lang="en-US"/>
          </a:p>
        </p:txBody>
      </p:sp>
      <p:sp>
        <p:nvSpPr>
          <p:cNvPr id="5" name="Poraštės vietos rezervavimo ženklas 4"/>
          <p:cNvSpPr>
            <a:spLocks noGrp="1"/>
          </p:cNvSpPr>
          <p:nvPr>
            <p:ph type="ftr" sz="quarter" idx="11"/>
          </p:nvPr>
        </p:nvSpPr>
        <p:spPr/>
        <p:txBody>
          <a:bodyPr/>
          <a:lstStyle/>
          <a:p>
            <a:endParaRPr lang="en-US"/>
          </a:p>
        </p:txBody>
      </p:sp>
      <p:sp>
        <p:nvSpPr>
          <p:cNvPr id="6" name="Skaidrės numerio vietos rezervavimo ženklas 5"/>
          <p:cNvSpPr>
            <a:spLocks noGrp="1"/>
          </p:cNvSpPr>
          <p:nvPr>
            <p:ph type="sldNum" sz="quarter" idx="12"/>
          </p:nvPr>
        </p:nvSpPr>
        <p:spPr/>
        <p:txBody>
          <a:bodyPr/>
          <a:lstStyle/>
          <a:p>
            <a:fld id="{49EC5416-78B8-4F37-B286-A40543F63F6D}" type="slidenum">
              <a:rPr lang="en-US" smtClean="0"/>
              <a:pPr/>
              <a:t>‹#›</a:t>
            </a:fld>
            <a:endParaRPr lang="en-US"/>
          </a:p>
        </p:txBody>
      </p:sp>
    </p:spTree>
    <p:extLst>
      <p:ext uri="{BB962C8B-B14F-4D97-AF65-F5344CB8AC3E}">
        <p14:creationId xmlns:p14="http://schemas.microsoft.com/office/powerpoint/2010/main" val="20700595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 turiniai">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a:t>Spustelėję redag. ruoš. pavad. stilių</a:t>
            </a:r>
            <a:endParaRPr lang="en-US"/>
          </a:p>
        </p:txBody>
      </p:sp>
      <p:sp>
        <p:nvSpPr>
          <p:cNvPr id="3" name="Turinio vietos rezervavimo ženklas 2"/>
          <p:cNvSpPr>
            <a:spLocks noGrp="1"/>
          </p:cNvSpPr>
          <p:nvPr>
            <p:ph sz="half" idx="1"/>
          </p:nvPr>
        </p:nvSpPr>
        <p:spPr>
          <a:xfrm>
            <a:off x="838200" y="1825625"/>
            <a:ext cx="5181600" cy="4351338"/>
          </a:xfrm>
        </p:spPr>
        <p:txBody>
          <a:bodyPr/>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endParaRPr lang="en-US"/>
          </a:p>
        </p:txBody>
      </p:sp>
      <p:sp>
        <p:nvSpPr>
          <p:cNvPr id="4" name="Turinio vietos rezervavimo ženklas 3"/>
          <p:cNvSpPr>
            <a:spLocks noGrp="1"/>
          </p:cNvSpPr>
          <p:nvPr>
            <p:ph sz="half" idx="2"/>
          </p:nvPr>
        </p:nvSpPr>
        <p:spPr>
          <a:xfrm>
            <a:off x="6172200" y="1825625"/>
            <a:ext cx="5181600" cy="4351338"/>
          </a:xfrm>
        </p:spPr>
        <p:txBody>
          <a:bodyPr/>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endParaRPr lang="en-US"/>
          </a:p>
        </p:txBody>
      </p:sp>
      <p:sp>
        <p:nvSpPr>
          <p:cNvPr id="5" name="Datos vietos rezervavimo ženklas 4"/>
          <p:cNvSpPr>
            <a:spLocks noGrp="1"/>
          </p:cNvSpPr>
          <p:nvPr>
            <p:ph type="dt" sz="half" idx="10"/>
          </p:nvPr>
        </p:nvSpPr>
        <p:spPr/>
        <p:txBody>
          <a:bodyPr/>
          <a:lstStyle/>
          <a:p>
            <a:fld id="{EA5FCB7B-370A-4DB2-911E-325CF50511AB}" type="datetime1">
              <a:rPr lang="en-US" smtClean="0"/>
              <a:t>9/11/2025</a:t>
            </a:fld>
            <a:endParaRPr lang="en-US"/>
          </a:p>
        </p:txBody>
      </p:sp>
      <p:sp>
        <p:nvSpPr>
          <p:cNvPr id="6" name="Poraštės vietos rezervavimo ženklas 5"/>
          <p:cNvSpPr>
            <a:spLocks noGrp="1"/>
          </p:cNvSpPr>
          <p:nvPr>
            <p:ph type="ftr" sz="quarter" idx="11"/>
          </p:nvPr>
        </p:nvSpPr>
        <p:spPr/>
        <p:txBody>
          <a:bodyPr/>
          <a:lstStyle/>
          <a:p>
            <a:endParaRPr lang="en-US"/>
          </a:p>
        </p:txBody>
      </p:sp>
      <p:sp>
        <p:nvSpPr>
          <p:cNvPr id="7" name="Skaidrės numerio vietos rezervavimo ženklas 6"/>
          <p:cNvSpPr>
            <a:spLocks noGrp="1"/>
          </p:cNvSpPr>
          <p:nvPr>
            <p:ph type="sldNum" sz="quarter" idx="12"/>
          </p:nvPr>
        </p:nvSpPr>
        <p:spPr/>
        <p:txBody>
          <a:bodyPr/>
          <a:lstStyle/>
          <a:p>
            <a:fld id="{49EC5416-78B8-4F37-B286-A40543F63F6D}" type="slidenum">
              <a:rPr lang="en-US" smtClean="0"/>
              <a:pPr/>
              <a:t>‹#›</a:t>
            </a:fld>
            <a:endParaRPr lang="en-US"/>
          </a:p>
        </p:txBody>
      </p:sp>
    </p:spTree>
    <p:extLst>
      <p:ext uri="{BB962C8B-B14F-4D97-AF65-F5344CB8AC3E}">
        <p14:creationId xmlns:p14="http://schemas.microsoft.com/office/powerpoint/2010/main" val="4596021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Lyginimas">
    <p:spTree>
      <p:nvGrpSpPr>
        <p:cNvPr id="1" name=""/>
        <p:cNvGrpSpPr/>
        <p:nvPr/>
      </p:nvGrpSpPr>
      <p:grpSpPr>
        <a:xfrm>
          <a:off x="0" y="0"/>
          <a:ext cx="0" cy="0"/>
          <a:chOff x="0" y="0"/>
          <a:chExt cx="0" cy="0"/>
        </a:xfrm>
      </p:grpSpPr>
      <p:sp>
        <p:nvSpPr>
          <p:cNvPr id="2" name="Pavadinimas 1"/>
          <p:cNvSpPr>
            <a:spLocks noGrp="1"/>
          </p:cNvSpPr>
          <p:nvPr>
            <p:ph type="title"/>
          </p:nvPr>
        </p:nvSpPr>
        <p:spPr>
          <a:xfrm>
            <a:off x="839788" y="365125"/>
            <a:ext cx="10515600" cy="1325563"/>
          </a:xfrm>
        </p:spPr>
        <p:txBody>
          <a:bodyPr/>
          <a:lstStyle/>
          <a:p>
            <a:r>
              <a:rPr lang="lt-LT"/>
              <a:t>Spustelėję redag. ruoš. pavad. stilių</a:t>
            </a:r>
            <a:endParaRPr lang="en-US"/>
          </a:p>
        </p:txBody>
      </p:sp>
      <p:sp>
        <p:nvSpPr>
          <p:cNvPr id="3" name="Teksto vietos rezervavimo ženklas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a:t>Spustelėję redag. ruoš. teksto stilių</a:t>
            </a:r>
          </a:p>
        </p:txBody>
      </p:sp>
      <p:sp>
        <p:nvSpPr>
          <p:cNvPr id="4" name="Turinio vietos rezervavimo ženklas 3"/>
          <p:cNvSpPr>
            <a:spLocks noGrp="1"/>
          </p:cNvSpPr>
          <p:nvPr>
            <p:ph sz="half" idx="2"/>
          </p:nvPr>
        </p:nvSpPr>
        <p:spPr>
          <a:xfrm>
            <a:off x="839788" y="2505075"/>
            <a:ext cx="5157787" cy="3684588"/>
          </a:xfrm>
        </p:spPr>
        <p:txBody>
          <a:bodyPr/>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endParaRPr lang="en-US"/>
          </a:p>
        </p:txBody>
      </p:sp>
      <p:sp>
        <p:nvSpPr>
          <p:cNvPr id="5" name="Teksto vietos rezervavimo ženklas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a:t>Spustelėję redag. ruoš. teksto stilių</a:t>
            </a:r>
          </a:p>
        </p:txBody>
      </p:sp>
      <p:sp>
        <p:nvSpPr>
          <p:cNvPr id="6" name="Turinio vietos rezervavimo ženklas 5"/>
          <p:cNvSpPr>
            <a:spLocks noGrp="1"/>
          </p:cNvSpPr>
          <p:nvPr>
            <p:ph sz="quarter" idx="4"/>
          </p:nvPr>
        </p:nvSpPr>
        <p:spPr>
          <a:xfrm>
            <a:off x="6172200" y="2505075"/>
            <a:ext cx="5183188" cy="3684588"/>
          </a:xfrm>
        </p:spPr>
        <p:txBody>
          <a:bodyPr/>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endParaRPr lang="en-US"/>
          </a:p>
        </p:txBody>
      </p:sp>
      <p:sp>
        <p:nvSpPr>
          <p:cNvPr id="7" name="Datos vietos rezervavimo ženklas 6"/>
          <p:cNvSpPr>
            <a:spLocks noGrp="1"/>
          </p:cNvSpPr>
          <p:nvPr>
            <p:ph type="dt" sz="half" idx="10"/>
          </p:nvPr>
        </p:nvSpPr>
        <p:spPr/>
        <p:txBody>
          <a:bodyPr/>
          <a:lstStyle/>
          <a:p>
            <a:fld id="{1B136224-E9E6-424E-8709-6D41B04A8971}" type="datetime1">
              <a:rPr lang="en-US" smtClean="0"/>
              <a:t>9/11/2025</a:t>
            </a:fld>
            <a:endParaRPr lang="en-US"/>
          </a:p>
        </p:txBody>
      </p:sp>
      <p:sp>
        <p:nvSpPr>
          <p:cNvPr id="8" name="Poraštės vietos rezervavimo ženklas 7"/>
          <p:cNvSpPr>
            <a:spLocks noGrp="1"/>
          </p:cNvSpPr>
          <p:nvPr>
            <p:ph type="ftr" sz="quarter" idx="11"/>
          </p:nvPr>
        </p:nvSpPr>
        <p:spPr/>
        <p:txBody>
          <a:bodyPr/>
          <a:lstStyle/>
          <a:p>
            <a:endParaRPr lang="en-US"/>
          </a:p>
        </p:txBody>
      </p:sp>
      <p:sp>
        <p:nvSpPr>
          <p:cNvPr id="9" name="Skaidrės numerio vietos rezervavimo ženklas 8"/>
          <p:cNvSpPr>
            <a:spLocks noGrp="1"/>
          </p:cNvSpPr>
          <p:nvPr>
            <p:ph type="sldNum" sz="quarter" idx="12"/>
          </p:nvPr>
        </p:nvSpPr>
        <p:spPr/>
        <p:txBody>
          <a:bodyPr/>
          <a:lstStyle/>
          <a:p>
            <a:fld id="{49EC5416-78B8-4F37-B286-A40543F63F6D}" type="slidenum">
              <a:rPr lang="en-US" smtClean="0"/>
              <a:pPr/>
              <a:t>‹#›</a:t>
            </a:fld>
            <a:endParaRPr lang="en-US"/>
          </a:p>
        </p:txBody>
      </p:sp>
    </p:spTree>
    <p:extLst>
      <p:ext uri="{BB962C8B-B14F-4D97-AF65-F5344CB8AC3E}">
        <p14:creationId xmlns:p14="http://schemas.microsoft.com/office/powerpoint/2010/main" val="26985297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 pavadinimas">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a:t>Spustelėję redag. ruoš. pavad. stilių</a:t>
            </a:r>
            <a:endParaRPr lang="en-US"/>
          </a:p>
        </p:txBody>
      </p:sp>
      <p:sp>
        <p:nvSpPr>
          <p:cNvPr id="3" name="Datos vietos rezervavimo ženklas 2"/>
          <p:cNvSpPr>
            <a:spLocks noGrp="1"/>
          </p:cNvSpPr>
          <p:nvPr>
            <p:ph type="dt" sz="half" idx="10"/>
          </p:nvPr>
        </p:nvSpPr>
        <p:spPr/>
        <p:txBody>
          <a:bodyPr/>
          <a:lstStyle/>
          <a:p>
            <a:fld id="{2F9440CD-0A57-40AC-A2F2-4F4A2C8F62BD}" type="datetime1">
              <a:rPr lang="en-US" smtClean="0"/>
              <a:t>9/11/2025</a:t>
            </a:fld>
            <a:endParaRPr lang="en-US"/>
          </a:p>
        </p:txBody>
      </p:sp>
      <p:sp>
        <p:nvSpPr>
          <p:cNvPr id="4" name="Poraštės vietos rezervavimo ženklas 3"/>
          <p:cNvSpPr>
            <a:spLocks noGrp="1"/>
          </p:cNvSpPr>
          <p:nvPr>
            <p:ph type="ftr" sz="quarter" idx="11"/>
          </p:nvPr>
        </p:nvSpPr>
        <p:spPr/>
        <p:txBody>
          <a:bodyPr/>
          <a:lstStyle/>
          <a:p>
            <a:endParaRPr lang="en-US"/>
          </a:p>
        </p:txBody>
      </p:sp>
      <p:sp>
        <p:nvSpPr>
          <p:cNvPr id="5" name="Skaidrės numerio vietos rezervavimo ženklas 4"/>
          <p:cNvSpPr>
            <a:spLocks noGrp="1"/>
          </p:cNvSpPr>
          <p:nvPr>
            <p:ph type="sldNum" sz="quarter" idx="12"/>
          </p:nvPr>
        </p:nvSpPr>
        <p:spPr/>
        <p:txBody>
          <a:bodyPr/>
          <a:lstStyle/>
          <a:p>
            <a:fld id="{49EC5416-78B8-4F37-B286-A40543F63F6D}" type="slidenum">
              <a:rPr lang="en-US" smtClean="0"/>
              <a:pPr/>
              <a:t>‹#›</a:t>
            </a:fld>
            <a:endParaRPr lang="en-US"/>
          </a:p>
        </p:txBody>
      </p:sp>
    </p:spTree>
    <p:extLst>
      <p:ext uri="{BB962C8B-B14F-4D97-AF65-F5344CB8AC3E}">
        <p14:creationId xmlns:p14="http://schemas.microsoft.com/office/powerpoint/2010/main" val="4444593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ščia">
    <p:spTree>
      <p:nvGrpSpPr>
        <p:cNvPr id="1" name=""/>
        <p:cNvGrpSpPr/>
        <p:nvPr/>
      </p:nvGrpSpPr>
      <p:grpSpPr>
        <a:xfrm>
          <a:off x="0" y="0"/>
          <a:ext cx="0" cy="0"/>
          <a:chOff x="0" y="0"/>
          <a:chExt cx="0" cy="0"/>
        </a:xfrm>
      </p:grpSpPr>
      <p:sp>
        <p:nvSpPr>
          <p:cNvPr id="2" name="Datos vietos rezervavimo ženklas 1"/>
          <p:cNvSpPr>
            <a:spLocks noGrp="1"/>
          </p:cNvSpPr>
          <p:nvPr>
            <p:ph type="dt" sz="half" idx="10"/>
          </p:nvPr>
        </p:nvSpPr>
        <p:spPr/>
        <p:txBody>
          <a:bodyPr/>
          <a:lstStyle/>
          <a:p>
            <a:fld id="{54B4DA80-D399-46E9-9E70-3B63BFC972CB}" type="datetime1">
              <a:rPr lang="en-US" smtClean="0"/>
              <a:t>9/11/2025</a:t>
            </a:fld>
            <a:endParaRPr lang="en-US"/>
          </a:p>
        </p:txBody>
      </p:sp>
      <p:sp>
        <p:nvSpPr>
          <p:cNvPr id="3" name="Poraštės vietos rezervavimo ženklas 2"/>
          <p:cNvSpPr>
            <a:spLocks noGrp="1"/>
          </p:cNvSpPr>
          <p:nvPr>
            <p:ph type="ftr" sz="quarter" idx="11"/>
          </p:nvPr>
        </p:nvSpPr>
        <p:spPr/>
        <p:txBody>
          <a:bodyPr/>
          <a:lstStyle/>
          <a:p>
            <a:endParaRPr lang="en-US"/>
          </a:p>
        </p:txBody>
      </p:sp>
      <p:sp>
        <p:nvSpPr>
          <p:cNvPr id="4" name="Skaidrės numerio vietos rezervavimo ženklas 3"/>
          <p:cNvSpPr>
            <a:spLocks noGrp="1"/>
          </p:cNvSpPr>
          <p:nvPr>
            <p:ph type="sldNum" sz="quarter" idx="12"/>
          </p:nvPr>
        </p:nvSpPr>
        <p:spPr/>
        <p:txBody>
          <a:bodyPr/>
          <a:lstStyle/>
          <a:p>
            <a:fld id="{49EC5416-78B8-4F37-B286-A40543F63F6D}" type="slidenum">
              <a:rPr lang="en-US" smtClean="0"/>
              <a:pPr/>
              <a:t>‹#›</a:t>
            </a:fld>
            <a:endParaRPr lang="en-US"/>
          </a:p>
        </p:txBody>
      </p:sp>
    </p:spTree>
    <p:extLst>
      <p:ext uri="{BB962C8B-B14F-4D97-AF65-F5344CB8AC3E}">
        <p14:creationId xmlns:p14="http://schemas.microsoft.com/office/powerpoint/2010/main" val="11391950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urinys ir antraštė">
    <p:spTree>
      <p:nvGrpSpPr>
        <p:cNvPr id="1" name=""/>
        <p:cNvGrpSpPr/>
        <p:nvPr/>
      </p:nvGrpSpPr>
      <p:grpSpPr>
        <a:xfrm>
          <a:off x="0" y="0"/>
          <a:ext cx="0" cy="0"/>
          <a:chOff x="0" y="0"/>
          <a:chExt cx="0" cy="0"/>
        </a:xfrm>
      </p:grpSpPr>
      <p:sp>
        <p:nvSpPr>
          <p:cNvPr id="2" name="Pavadinimas 1"/>
          <p:cNvSpPr>
            <a:spLocks noGrp="1"/>
          </p:cNvSpPr>
          <p:nvPr>
            <p:ph type="title"/>
          </p:nvPr>
        </p:nvSpPr>
        <p:spPr>
          <a:xfrm>
            <a:off x="839788" y="457200"/>
            <a:ext cx="3932237" cy="1600200"/>
          </a:xfrm>
        </p:spPr>
        <p:txBody>
          <a:bodyPr anchor="b"/>
          <a:lstStyle>
            <a:lvl1pPr>
              <a:defRPr sz="3200"/>
            </a:lvl1pPr>
          </a:lstStyle>
          <a:p>
            <a:r>
              <a:rPr lang="lt-LT"/>
              <a:t>Spustelėję redag. ruoš. pavad. stilių</a:t>
            </a:r>
            <a:endParaRPr lang="en-US"/>
          </a:p>
        </p:txBody>
      </p:sp>
      <p:sp>
        <p:nvSpPr>
          <p:cNvPr id="3" name="Turinio vietos rezervavimo ženklas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endParaRPr lang="en-US"/>
          </a:p>
        </p:txBody>
      </p:sp>
      <p:sp>
        <p:nvSpPr>
          <p:cNvPr id="4" name="Teksto vietos rezervavimo ženklas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t-LT"/>
              <a:t>Spustelėję redag. ruoš. teksto stilių</a:t>
            </a:r>
          </a:p>
        </p:txBody>
      </p:sp>
      <p:sp>
        <p:nvSpPr>
          <p:cNvPr id="5" name="Datos vietos rezervavimo ženklas 4"/>
          <p:cNvSpPr>
            <a:spLocks noGrp="1"/>
          </p:cNvSpPr>
          <p:nvPr>
            <p:ph type="dt" sz="half" idx="10"/>
          </p:nvPr>
        </p:nvSpPr>
        <p:spPr/>
        <p:txBody>
          <a:bodyPr/>
          <a:lstStyle/>
          <a:p>
            <a:fld id="{46FDB782-E487-47DE-8446-02B6F452FF5E}" type="datetime1">
              <a:rPr lang="en-US" smtClean="0"/>
              <a:t>9/11/2025</a:t>
            </a:fld>
            <a:endParaRPr lang="en-US"/>
          </a:p>
        </p:txBody>
      </p:sp>
      <p:sp>
        <p:nvSpPr>
          <p:cNvPr id="6" name="Poraštės vietos rezervavimo ženklas 5"/>
          <p:cNvSpPr>
            <a:spLocks noGrp="1"/>
          </p:cNvSpPr>
          <p:nvPr>
            <p:ph type="ftr" sz="quarter" idx="11"/>
          </p:nvPr>
        </p:nvSpPr>
        <p:spPr/>
        <p:txBody>
          <a:bodyPr/>
          <a:lstStyle/>
          <a:p>
            <a:endParaRPr lang="en-US"/>
          </a:p>
        </p:txBody>
      </p:sp>
      <p:sp>
        <p:nvSpPr>
          <p:cNvPr id="7" name="Skaidrės numerio vietos rezervavimo ženklas 6"/>
          <p:cNvSpPr>
            <a:spLocks noGrp="1"/>
          </p:cNvSpPr>
          <p:nvPr>
            <p:ph type="sldNum" sz="quarter" idx="12"/>
          </p:nvPr>
        </p:nvSpPr>
        <p:spPr/>
        <p:txBody>
          <a:bodyPr/>
          <a:lstStyle/>
          <a:p>
            <a:fld id="{49EC5416-78B8-4F37-B286-A40543F63F6D}" type="slidenum">
              <a:rPr lang="en-US" smtClean="0"/>
              <a:pPr/>
              <a:t>‹#›</a:t>
            </a:fld>
            <a:endParaRPr lang="en-US"/>
          </a:p>
        </p:txBody>
      </p:sp>
    </p:spTree>
    <p:extLst>
      <p:ext uri="{BB962C8B-B14F-4D97-AF65-F5344CB8AC3E}">
        <p14:creationId xmlns:p14="http://schemas.microsoft.com/office/powerpoint/2010/main" val="29274480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aveikslėlis ir antraštė">
    <p:spTree>
      <p:nvGrpSpPr>
        <p:cNvPr id="1" name=""/>
        <p:cNvGrpSpPr/>
        <p:nvPr/>
      </p:nvGrpSpPr>
      <p:grpSpPr>
        <a:xfrm>
          <a:off x="0" y="0"/>
          <a:ext cx="0" cy="0"/>
          <a:chOff x="0" y="0"/>
          <a:chExt cx="0" cy="0"/>
        </a:xfrm>
      </p:grpSpPr>
      <p:sp>
        <p:nvSpPr>
          <p:cNvPr id="2" name="Pavadinimas 1"/>
          <p:cNvSpPr>
            <a:spLocks noGrp="1"/>
          </p:cNvSpPr>
          <p:nvPr>
            <p:ph type="title"/>
          </p:nvPr>
        </p:nvSpPr>
        <p:spPr>
          <a:xfrm>
            <a:off x="839788" y="457200"/>
            <a:ext cx="3932237" cy="1600200"/>
          </a:xfrm>
        </p:spPr>
        <p:txBody>
          <a:bodyPr anchor="b"/>
          <a:lstStyle>
            <a:lvl1pPr>
              <a:defRPr sz="3200"/>
            </a:lvl1pPr>
          </a:lstStyle>
          <a:p>
            <a:r>
              <a:rPr lang="lt-LT"/>
              <a:t>Spustelėję redag. ruoš. pavad. stilių</a:t>
            </a:r>
            <a:endParaRPr lang="en-US"/>
          </a:p>
        </p:txBody>
      </p:sp>
      <p:sp>
        <p:nvSpPr>
          <p:cNvPr id="3" name="Paveikslėlio vietos rezervavimo ženklas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ksto vietos rezervavimo ženklas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t-LT"/>
              <a:t>Spustelėję redag. ruoš. teksto stilių</a:t>
            </a:r>
          </a:p>
        </p:txBody>
      </p:sp>
      <p:sp>
        <p:nvSpPr>
          <p:cNvPr id="5" name="Datos vietos rezervavimo ženklas 4"/>
          <p:cNvSpPr>
            <a:spLocks noGrp="1"/>
          </p:cNvSpPr>
          <p:nvPr>
            <p:ph type="dt" sz="half" idx="10"/>
          </p:nvPr>
        </p:nvSpPr>
        <p:spPr/>
        <p:txBody>
          <a:bodyPr/>
          <a:lstStyle/>
          <a:p>
            <a:fld id="{04D90C7E-C860-4C78-A935-72A0E50B01FE}" type="datetime1">
              <a:rPr lang="en-US" smtClean="0"/>
              <a:t>9/11/2025</a:t>
            </a:fld>
            <a:endParaRPr lang="en-US"/>
          </a:p>
        </p:txBody>
      </p:sp>
      <p:sp>
        <p:nvSpPr>
          <p:cNvPr id="6" name="Poraštės vietos rezervavimo ženklas 5"/>
          <p:cNvSpPr>
            <a:spLocks noGrp="1"/>
          </p:cNvSpPr>
          <p:nvPr>
            <p:ph type="ftr" sz="quarter" idx="11"/>
          </p:nvPr>
        </p:nvSpPr>
        <p:spPr/>
        <p:txBody>
          <a:bodyPr/>
          <a:lstStyle/>
          <a:p>
            <a:endParaRPr lang="en-US"/>
          </a:p>
        </p:txBody>
      </p:sp>
      <p:sp>
        <p:nvSpPr>
          <p:cNvPr id="7" name="Skaidrės numerio vietos rezervavimo ženklas 6"/>
          <p:cNvSpPr>
            <a:spLocks noGrp="1"/>
          </p:cNvSpPr>
          <p:nvPr>
            <p:ph type="sldNum" sz="quarter" idx="12"/>
          </p:nvPr>
        </p:nvSpPr>
        <p:spPr/>
        <p:txBody>
          <a:bodyPr/>
          <a:lstStyle/>
          <a:p>
            <a:fld id="{49EC5416-78B8-4F37-B286-A40543F63F6D}" type="slidenum">
              <a:rPr lang="en-US" smtClean="0"/>
              <a:pPr/>
              <a:t>‹#›</a:t>
            </a:fld>
            <a:endParaRPr lang="en-US"/>
          </a:p>
        </p:txBody>
      </p:sp>
    </p:spTree>
    <p:extLst>
      <p:ext uri="{BB962C8B-B14F-4D97-AF65-F5344CB8AC3E}">
        <p14:creationId xmlns:p14="http://schemas.microsoft.com/office/powerpoint/2010/main" val="38517454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16200000" scaled="1"/>
          <a:tileRect/>
        </a:gradFill>
        <a:effectLst/>
      </p:bgPr>
    </p:bg>
    <p:spTree>
      <p:nvGrpSpPr>
        <p:cNvPr id="1" name=""/>
        <p:cNvGrpSpPr/>
        <p:nvPr/>
      </p:nvGrpSpPr>
      <p:grpSpPr>
        <a:xfrm>
          <a:off x="0" y="0"/>
          <a:ext cx="0" cy="0"/>
          <a:chOff x="0" y="0"/>
          <a:chExt cx="0" cy="0"/>
        </a:xfrm>
      </p:grpSpPr>
      <p:sp>
        <p:nvSpPr>
          <p:cNvPr id="2" name="Pavadinimo vietos rezervavimo ženklas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lt-LT"/>
              <a:t>Spustelėję redag. ruoš. pavad. stilių</a:t>
            </a:r>
            <a:endParaRPr lang="en-US"/>
          </a:p>
        </p:txBody>
      </p:sp>
      <p:sp>
        <p:nvSpPr>
          <p:cNvPr id="3" name="Teksto vietos rezervavimo ženklas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endParaRPr lang="en-US"/>
          </a:p>
        </p:txBody>
      </p:sp>
      <p:sp>
        <p:nvSpPr>
          <p:cNvPr id="4" name="Datos vietos rezervavimo ženklas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6380D9-86CC-4D59-98DA-ACB99F0C421E}" type="datetime1">
              <a:rPr lang="en-US" smtClean="0"/>
              <a:t>9/11/2025</a:t>
            </a:fld>
            <a:endParaRPr lang="en-US"/>
          </a:p>
        </p:txBody>
      </p:sp>
      <p:sp>
        <p:nvSpPr>
          <p:cNvPr id="5" name="Poraštės vietos rezervavimo ženklas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kaidrės numerio vietos rezervavimo ženklas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9EC5416-78B8-4F37-B286-A40543F63F6D}" type="slidenum">
              <a:rPr lang="en-US" smtClean="0"/>
              <a:pPr/>
              <a:t>‹#›</a:t>
            </a:fld>
            <a:endParaRPr lang="en-US"/>
          </a:p>
        </p:txBody>
      </p:sp>
    </p:spTree>
    <p:extLst>
      <p:ext uri="{BB962C8B-B14F-4D97-AF65-F5344CB8AC3E}">
        <p14:creationId xmlns:p14="http://schemas.microsoft.com/office/powerpoint/2010/main" val="9753462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16.png"/><Relationship Id="rId4" Type="http://schemas.openxmlformats.org/officeDocument/2006/relationships/image" Target="../media/image1.png"/></Relationships>
</file>

<file path=ppt/slides/_rels/slide16.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21.png"/></Relationships>
</file>

<file path=ppt/slides/_rels/slide2.xml.rels><?xml version="1.0" encoding="UTF-8" standalone="yes"?>
<Relationships xmlns="http://schemas.openxmlformats.org/package/2006/relationships"><Relationship Id="rId8" Type="http://schemas.openxmlformats.org/officeDocument/2006/relationships/hyperlink" Target="https://viesiejipirkimai.lt/epps/home.do" TargetMode="External"/><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10" Type="http://schemas.openxmlformats.org/officeDocument/2006/relationships/image" Target="../media/image3.png"/><Relationship Id="rId4" Type="http://schemas.openxmlformats.org/officeDocument/2006/relationships/diagramLayout" Target="../diagrams/layout1.xml"/><Relationship Id="rId9"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25.png"/><Relationship Id="rId4" Type="http://schemas.openxmlformats.org/officeDocument/2006/relationships/image" Target="../media/image24.png"/></Relationships>
</file>

<file path=ppt/slides/_rels/slide22.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1.png"/><Relationship Id="rId7" Type="http://schemas.openxmlformats.org/officeDocument/2006/relationships/diagramColors" Target="../diagrams/colors2.xml"/><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 Id="rId9"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12.png"/><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16200000" scaled="1"/>
          <a:tileRect/>
        </a:gradFill>
        <a:effectLst/>
      </p:bgPr>
    </p:bg>
    <p:spTree>
      <p:nvGrpSpPr>
        <p:cNvPr id="1" name="">
          <a:extLst>
            <a:ext uri="{FF2B5EF4-FFF2-40B4-BE49-F238E27FC236}">
              <a16:creationId xmlns:a16="http://schemas.microsoft.com/office/drawing/2014/main" id="{6F3A8004-19FF-1F1F-CA20-837E9656D221}"/>
            </a:ext>
          </a:extLst>
        </p:cNvPr>
        <p:cNvGrpSpPr/>
        <p:nvPr/>
      </p:nvGrpSpPr>
      <p:grpSpPr>
        <a:xfrm>
          <a:off x="0" y="0"/>
          <a:ext cx="0" cy="0"/>
          <a:chOff x="0" y="0"/>
          <a:chExt cx="0" cy="0"/>
        </a:xfrm>
      </p:grpSpPr>
      <p:sp>
        <p:nvSpPr>
          <p:cNvPr id="2" name="Pavadinimas 1">
            <a:extLst>
              <a:ext uri="{FF2B5EF4-FFF2-40B4-BE49-F238E27FC236}">
                <a16:creationId xmlns:a16="http://schemas.microsoft.com/office/drawing/2014/main" id="{5F5E1010-0192-3EC4-9671-D88DC3287B6C}"/>
              </a:ext>
            </a:extLst>
          </p:cNvPr>
          <p:cNvSpPr>
            <a:spLocks noGrp="1"/>
          </p:cNvSpPr>
          <p:nvPr>
            <p:ph type="ctrTitle"/>
          </p:nvPr>
        </p:nvSpPr>
        <p:spPr>
          <a:xfrm>
            <a:off x="833718" y="2250142"/>
            <a:ext cx="9719388" cy="2698376"/>
          </a:xfrm>
        </p:spPr>
        <p:txBody>
          <a:bodyPr>
            <a:normAutofit fontScale="90000"/>
          </a:bodyPr>
          <a:lstStyle/>
          <a:p>
            <a:pPr>
              <a:lnSpc>
                <a:spcPts val="5130"/>
              </a:lnSpc>
            </a:pPr>
            <a:br>
              <a:rPr lang="en-US" sz="5400" dirty="0"/>
            </a:br>
            <a:br>
              <a:rPr lang="en-US" sz="5400" dirty="0"/>
            </a:br>
            <a:r>
              <a:rPr lang="lt-LT" sz="5400" b="1" dirty="0"/>
              <a:t> </a:t>
            </a:r>
            <a:br>
              <a:rPr lang="lt-LT" sz="4800" dirty="0"/>
            </a:br>
            <a:br>
              <a:rPr lang="lt-LT" sz="4800" dirty="0"/>
            </a:br>
            <a:r>
              <a:rPr lang="lt-LT" sz="4900" b="1" spc="-5" dirty="0">
                <a:cs typeface="Times New Roman" panose="02020603050405020304" pitchFamily="18" charset="0"/>
              </a:rPr>
              <a:t>Pirkimų suvestinės viešinimas </a:t>
            </a:r>
            <a:r>
              <a:rPr lang="lt-LT" sz="4900" b="1" dirty="0">
                <a:cs typeface="Times New Roman" panose="02020603050405020304" pitchFamily="18" charset="0"/>
              </a:rPr>
              <a:t>Ce</a:t>
            </a:r>
            <a:r>
              <a:rPr lang="lt-LT" sz="4900" b="1" spc="-50" dirty="0">
                <a:cs typeface="Times New Roman" panose="02020603050405020304" pitchFamily="18" charset="0"/>
              </a:rPr>
              <a:t>n</a:t>
            </a:r>
            <a:r>
              <a:rPr lang="lt-LT" sz="4900" b="1" dirty="0">
                <a:cs typeface="Times New Roman" panose="02020603050405020304" pitchFamily="18" charset="0"/>
              </a:rPr>
              <a:t>trin</a:t>
            </a:r>
            <a:r>
              <a:rPr lang="lt-LT" sz="4900" b="1" spc="-15" dirty="0">
                <a:cs typeface="Times New Roman" panose="02020603050405020304" pitchFamily="18" charset="0"/>
              </a:rPr>
              <a:t>ė</a:t>
            </a:r>
            <a:r>
              <a:rPr lang="lt-LT" sz="4900" b="1" dirty="0">
                <a:cs typeface="Times New Roman" panose="02020603050405020304" pitchFamily="18" charset="0"/>
              </a:rPr>
              <a:t>je vi</a:t>
            </a:r>
            <a:r>
              <a:rPr lang="lt-LT" sz="4900" b="1" spc="-20" dirty="0">
                <a:cs typeface="Times New Roman" panose="02020603050405020304" pitchFamily="18" charset="0"/>
              </a:rPr>
              <a:t>e</a:t>
            </a:r>
            <a:r>
              <a:rPr lang="lt-LT" sz="4900" b="1" dirty="0">
                <a:cs typeface="Times New Roman" panose="02020603050405020304" pitchFamily="18" charset="0"/>
              </a:rPr>
              <a:t>šųjų</a:t>
            </a:r>
            <a:r>
              <a:rPr lang="lt-LT" sz="4900" b="1" spc="-20" dirty="0">
                <a:cs typeface="Times New Roman" panose="02020603050405020304" pitchFamily="18" charset="0"/>
              </a:rPr>
              <a:t> </a:t>
            </a:r>
            <a:r>
              <a:rPr lang="lt-LT" sz="4900" b="1" dirty="0">
                <a:cs typeface="Times New Roman" panose="02020603050405020304" pitchFamily="18" charset="0"/>
              </a:rPr>
              <a:t>pirkimų i</a:t>
            </a:r>
            <a:r>
              <a:rPr lang="lt-LT" sz="4900" b="1" spc="-20" dirty="0">
                <a:cs typeface="Times New Roman" panose="02020603050405020304" pitchFamily="18" charset="0"/>
              </a:rPr>
              <a:t>n</a:t>
            </a:r>
            <a:r>
              <a:rPr lang="lt-LT" sz="4900" b="1" spc="-110" dirty="0">
                <a:cs typeface="Times New Roman" panose="02020603050405020304" pitchFamily="18" charset="0"/>
              </a:rPr>
              <a:t>f</a:t>
            </a:r>
            <a:r>
              <a:rPr lang="lt-LT" sz="4900" b="1" dirty="0">
                <a:cs typeface="Times New Roman" panose="02020603050405020304" pitchFamily="18" charset="0"/>
              </a:rPr>
              <a:t>or</a:t>
            </a:r>
            <a:r>
              <a:rPr lang="lt-LT" sz="4900" b="1" spc="5" dirty="0">
                <a:cs typeface="Times New Roman" panose="02020603050405020304" pitchFamily="18" charset="0"/>
              </a:rPr>
              <a:t>m</a:t>
            </a:r>
            <a:r>
              <a:rPr lang="lt-LT" sz="4900" b="1" dirty="0">
                <a:cs typeface="Times New Roman" panose="02020603050405020304" pitchFamily="18" charset="0"/>
              </a:rPr>
              <a:t>acinėje si</a:t>
            </a:r>
            <a:r>
              <a:rPr lang="lt-LT" sz="4900" b="1" spc="-65" dirty="0">
                <a:cs typeface="Times New Roman" panose="02020603050405020304" pitchFamily="18" charset="0"/>
              </a:rPr>
              <a:t>s</a:t>
            </a:r>
            <a:r>
              <a:rPr lang="lt-LT" sz="4900" b="1" spc="-50" dirty="0">
                <a:cs typeface="Times New Roman" panose="02020603050405020304" pitchFamily="18" charset="0"/>
              </a:rPr>
              <a:t>t</a:t>
            </a:r>
            <a:r>
              <a:rPr lang="lt-LT" sz="4900" b="1" dirty="0">
                <a:cs typeface="Times New Roman" panose="02020603050405020304" pitchFamily="18" charset="0"/>
              </a:rPr>
              <a:t>em</a:t>
            </a:r>
            <a:r>
              <a:rPr lang="lt-LT" sz="4900" b="1" spc="10" dirty="0">
                <a:cs typeface="Times New Roman" panose="02020603050405020304" pitchFamily="18" charset="0"/>
              </a:rPr>
              <a:t>o</a:t>
            </a:r>
            <a:r>
              <a:rPr lang="lt-LT" sz="4900" b="1" dirty="0">
                <a:cs typeface="Times New Roman" panose="02020603050405020304" pitchFamily="18" charset="0"/>
              </a:rPr>
              <a:t>je</a:t>
            </a:r>
            <a:r>
              <a:rPr lang="lt-LT" sz="4900" b="1" spc="-20" dirty="0">
                <a:cs typeface="Times New Roman" panose="02020603050405020304" pitchFamily="18" charset="0"/>
              </a:rPr>
              <a:t> </a:t>
            </a:r>
            <a:r>
              <a:rPr lang="lt-LT" sz="4900" b="1" dirty="0">
                <a:cs typeface="Times New Roman" panose="02020603050405020304" pitchFamily="18" charset="0"/>
              </a:rPr>
              <a:t>(CVP</a:t>
            </a:r>
            <a:r>
              <a:rPr lang="lt-LT" sz="4900" b="1" spc="20" dirty="0">
                <a:cs typeface="Times New Roman" panose="02020603050405020304" pitchFamily="18" charset="0"/>
              </a:rPr>
              <a:t> </a:t>
            </a:r>
            <a:r>
              <a:rPr lang="lt-LT" sz="4900" b="1" dirty="0">
                <a:cs typeface="Times New Roman" panose="02020603050405020304" pitchFamily="18" charset="0"/>
              </a:rPr>
              <a:t>IS)</a:t>
            </a:r>
            <a:endParaRPr lang="lt-LT" sz="4900" b="1" dirty="0">
              <a:solidFill>
                <a:srgbClr val="FF0000"/>
              </a:solidFill>
              <a:cs typeface="Times New Roman" panose="02020603050405020304" pitchFamily="18" charset="0"/>
            </a:endParaRPr>
          </a:p>
        </p:txBody>
      </p:sp>
      <p:pic>
        <p:nvPicPr>
          <p:cNvPr id="5" name="Paveikslėlis 4">
            <a:extLst>
              <a:ext uri="{FF2B5EF4-FFF2-40B4-BE49-F238E27FC236}">
                <a16:creationId xmlns:a16="http://schemas.microsoft.com/office/drawing/2014/main" id="{21C2C958-CF92-AF5E-2136-2A40B518A87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913435" y="4786103"/>
            <a:ext cx="2181225" cy="1985963"/>
          </a:xfrm>
          <a:prstGeom prst="rect">
            <a:avLst/>
          </a:prstGeom>
        </p:spPr>
      </p:pic>
      <p:pic>
        <p:nvPicPr>
          <p:cNvPr id="6" name="Paveikslėlis 5">
            <a:extLst>
              <a:ext uri="{FF2B5EF4-FFF2-40B4-BE49-F238E27FC236}">
                <a16:creationId xmlns:a16="http://schemas.microsoft.com/office/drawing/2014/main" id="{BE65AF2A-5BEC-7AF4-BC2D-42B007BC1C6D}"/>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33462" t="9477" r="5087" b="53886"/>
          <a:stretch/>
        </p:blipFill>
        <p:spPr>
          <a:xfrm>
            <a:off x="0" y="-1622"/>
            <a:ext cx="5238284" cy="2843561"/>
          </a:xfrm>
          <a:prstGeom prst="rect">
            <a:avLst/>
          </a:prstGeom>
        </p:spPr>
      </p:pic>
      <p:sp>
        <p:nvSpPr>
          <p:cNvPr id="3" name="TextBox 2">
            <a:extLst>
              <a:ext uri="{FF2B5EF4-FFF2-40B4-BE49-F238E27FC236}">
                <a16:creationId xmlns:a16="http://schemas.microsoft.com/office/drawing/2014/main" id="{63DED118-FF32-2AA9-C986-E3819E9E8AD6}"/>
              </a:ext>
            </a:extLst>
          </p:cNvPr>
          <p:cNvSpPr txBox="1"/>
          <p:nvPr/>
        </p:nvSpPr>
        <p:spPr>
          <a:xfrm>
            <a:off x="4174091" y="5751996"/>
            <a:ext cx="274319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err="1">
                <a:cs typeface="Calibri"/>
              </a:rPr>
              <a:t>Galiojanti</a:t>
            </a:r>
            <a:r>
              <a:rPr lang="en-US" dirty="0">
                <a:cs typeface="Calibri"/>
              </a:rPr>
              <a:t> </a:t>
            </a:r>
            <a:r>
              <a:rPr lang="en-US" dirty="0" err="1">
                <a:cs typeface="Calibri"/>
              </a:rPr>
              <a:t>nuo</a:t>
            </a:r>
            <a:r>
              <a:rPr lang="en-US" dirty="0">
                <a:cs typeface="Calibri"/>
              </a:rPr>
              <a:t> </a:t>
            </a:r>
            <a:r>
              <a:rPr lang="lt-LT" dirty="0">
                <a:cs typeface="Calibri"/>
              </a:rPr>
              <a:t>2025-09-11</a:t>
            </a:r>
            <a:endParaRPr lang="en-US" dirty="0"/>
          </a:p>
        </p:txBody>
      </p:sp>
    </p:spTree>
    <p:extLst>
      <p:ext uri="{BB962C8B-B14F-4D97-AF65-F5344CB8AC3E}">
        <p14:creationId xmlns:p14="http://schemas.microsoft.com/office/powerpoint/2010/main" val="9313363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1F15C2-1057-C3AE-DC9F-A30843C31B0B}"/>
            </a:ext>
          </a:extLst>
        </p:cNvPr>
        <p:cNvGrpSpPr/>
        <p:nvPr/>
      </p:nvGrpSpPr>
      <p:grpSpPr>
        <a:xfrm>
          <a:off x="0" y="0"/>
          <a:ext cx="0" cy="0"/>
          <a:chOff x="0" y="0"/>
          <a:chExt cx="0" cy="0"/>
        </a:xfrm>
      </p:grpSpPr>
      <p:pic>
        <p:nvPicPr>
          <p:cNvPr id="10" name="Paveikslėlis 9">
            <a:extLst>
              <a:ext uri="{FF2B5EF4-FFF2-40B4-BE49-F238E27FC236}">
                <a16:creationId xmlns:a16="http://schemas.microsoft.com/office/drawing/2014/main" id="{D61B68B6-91CB-D9EF-0597-A9653EB50C11}"/>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42055" b="62969"/>
          <a:stretch/>
        </p:blipFill>
        <p:spPr>
          <a:xfrm>
            <a:off x="9675347" y="5415656"/>
            <a:ext cx="2527816" cy="1470849"/>
          </a:xfrm>
          <a:prstGeom prst="rect">
            <a:avLst/>
          </a:prstGeom>
        </p:spPr>
      </p:pic>
      <p:sp>
        <p:nvSpPr>
          <p:cNvPr id="7" name="Pavadinimas 1">
            <a:extLst>
              <a:ext uri="{FF2B5EF4-FFF2-40B4-BE49-F238E27FC236}">
                <a16:creationId xmlns:a16="http://schemas.microsoft.com/office/drawing/2014/main" id="{8D0DFA5A-AB4B-E1EC-BB63-9192C2A5959B}"/>
              </a:ext>
            </a:extLst>
          </p:cNvPr>
          <p:cNvSpPr>
            <a:spLocks noGrp="1"/>
          </p:cNvSpPr>
          <p:nvPr>
            <p:ph type="title"/>
          </p:nvPr>
        </p:nvSpPr>
        <p:spPr>
          <a:xfrm>
            <a:off x="2180254" y="122102"/>
            <a:ext cx="7801946" cy="810627"/>
          </a:xfrm>
        </p:spPr>
        <p:txBody>
          <a:bodyPr>
            <a:noAutofit/>
          </a:bodyPr>
          <a:lstStyle/>
          <a:p>
            <a:pPr algn="ctr"/>
            <a:r>
              <a:rPr lang="lt-LT" sz="3600" b="1"/>
              <a:t>Planuojamų pirkimų suvestinės viešinimas</a:t>
            </a:r>
            <a:endParaRPr lang="en-US" sz="3600" b="1"/>
          </a:p>
        </p:txBody>
      </p:sp>
      <p:sp>
        <p:nvSpPr>
          <p:cNvPr id="2" name="Slide Number Placeholder 1">
            <a:extLst>
              <a:ext uri="{FF2B5EF4-FFF2-40B4-BE49-F238E27FC236}">
                <a16:creationId xmlns:a16="http://schemas.microsoft.com/office/drawing/2014/main" id="{EF4D95F9-9EDC-EC81-9906-EF8B8718950F}"/>
              </a:ext>
            </a:extLst>
          </p:cNvPr>
          <p:cNvSpPr>
            <a:spLocks noGrp="1"/>
          </p:cNvSpPr>
          <p:nvPr>
            <p:ph type="sldNum" sz="quarter" idx="12"/>
          </p:nvPr>
        </p:nvSpPr>
        <p:spPr/>
        <p:txBody>
          <a:bodyPr/>
          <a:lstStyle/>
          <a:p>
            <a:fld id="{49EC5416-78B8-4F37-B286-A40543F63F6D}" type="slidenum">
              <a:rPr lang="en-US" smtClean="0"/>
              <a:pPr/>
              <a:t>10</a:t>
            </a:fld>
            <a:endParaRPr lang="en-US"/>
          </a:p>
        </p:txBody>
      </p:sp>
      <p:pic>
        <p:nvPicPr>
          <p:cNvPr id="8" name="Picture 7">
            <a:extLst>
              <a:ext uri="{FF2B5EF4-FFF2-40B4-BE49-F238E27FC236}">
                <a16:creationId xmlns:a16="http://schemas.microsoft.com/office/drawing/2014/main" id="{560CF7F2-46BF-27DA-CA49-A420695E3EC9}"/>
              </a:ext>
            </a:extLst>
          </p:cNvPr>
          <p:cNvPicPr>
            <a:picLocks noChangeAspect="1"/>
          </p:cNvPicPr>
          <p:nvPr/>
        </p:nvPicPr>
        <p:blipFill>
          <a:blip r:embed="rId4"/>
          <a:stretch>
            <a:fillRect/>
          </a:stretch>
        </p:blipFill>
        <p:spPr>
          <a:xfrm>
            <a:off x="0" y="816559"/>
            <a:ext cx="12232646" cy="1960206"/>
          </a:xfrm>
          <a:prstGeom prst="rect">
            <a:avLst/>
          </a:prstGeom>
        </p:spPr>
      </p:pic>
      <p:sp>
        <p:nvSpPr>
          <p:cNvPr id="9" name="Oval 3">
            <a:extLst>
              <a:ext uri="{FF2B5EF4-FFF2-40B4-BE49-F238E27FC236}">
                <a16:creationId xmlns:a16="http://schemas.microsoft.com/office/drawing/2014/main" id="{B096EA6F-8590-3E09-FBCA-885C45F0314B}"/>
              </a:ext>
            </a:extLst>
          </p:cNvPr>
          <p:cNvSpPr/>
          <p:nvPr/>
        </p:nvSpPr>
        <p:spPr>
          <a:xfrm>
            <a:off x="255036" y="1048646"/>
            <a:ext cx="484632" cy="384048"/>
          </a:xfrm>
          <a:prstGeom prst="ellipse">
            <a:avLst/>
          </a:prstGeom>
          <a:solidFill>
            <a:schemeClr val="accent2">
              <a:lumMod val="20000"/>
              <a:lumOff val="80000"/>
            </a:scheme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lt-LT" dirty="0">
                <a:solidFill>
                  <a:schemeClr val="tx1"/>
                </a:solidFill>
              </a:rPr>
              <a:t>6</a:t>
            </a:r>
            <a:endParaRPr lang="en-US" dirty="0"/>
          </a:p>
        </p:txBody>
      </p:sp>
      <p:sp>
        <p:nvSpPr>
          <p:cNvPr id="11" name="Oval 3">
            <a:extLst>
              <a:ext uri="{FF2B5EF4-FFF2-40B4-BE49-F238E27FC236}">
                <a16:creationId xmlns:a16="http://schemas.microsoft.com/office/drawing/2014/main" id="{FB256958-95C9-0051-05B2-B96E2FE2E869}"/>
              </a:ext>
            </a:extLst>
          </p:cNvPr>
          <p:cNvSpPr/>
          <p:nvPr/>
        </p:nvSpPr>
        <p:spPr>
          <a:xfrm>
            <a:off x="1310036" y="1048646"/>
            <a:ext cx="484632" cy="384048"/>
          </a:xfrm>
          <a:prstGeom prst="ellipse">
            <a:avLst/>
          </a:prstGeom>
          <a:solidFill>
            <a:schemeClr val="accent2">
              <a:lumMod val="20000"/>
              <a:lumOff val="80000"/>
            </a:scheme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lt-LT" dirty="0">
                <a:solidFill>
                  <a:schemeClr val="tx1"/>
                </a:solidFill>
              </a:rPr>
              <a:t>7</a:t>
            </a:r>
            <a:endParaRPr lang="en-US" dirty="0"/>
          </a:p>
        </p:txBody>
      </p:sp>
      <p:sp>
        <p:nvSpPr>
          <p:cNvPr id="12" name="Oval 3">
            <a:extLst>
              <a:ext uri="{FF2B5EF4-FFF2-40B4-BE49-F238E27FC236}">
                <a16:creationId xmlns:a16="http://schemas.microsoft.com/office/drawing/2014/main" id="{17ECDC8E-D82A-F42C-17E5-028364CACD5D}"/>
              </a:ext>
            </a:extLst>
          </p:cNvPr>
          <p:cNvSpPr/>
          <p:nvPr/>
        </p:nvSpPr>
        <p:spPr>
          <a:xfrm>
            <a:off x="2241369" y="1048646"/>
            <a:ext cx="484632" cy="384048"/>
          </a:xfrm>
          <a:prstGeom prst="ellipse">
            <a:avLst/>
          </a:prstGeom>
          <a:solidFill>
            <a:schemeClr val="accent2">
              <a:lumMod val="20000"/>
              <a:lumOff val="80000"/>
            </a:scheme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lt-LT" dirty="0">
                <a:solidFill>
                  <a:schemeClr val="tx1"/>
                </a:solidFill>
              </a:rPr>
              <a:t>8</a:t>
            </a:r>
            <a:endParaRPr lang="en-US" dirty="0"/>
          </a:p>
        </p:txBody>
      </p:sp>
      <p:sp>
        <p:nvSpPr>
          <p:cNvPr id="20" name="Oval 3">
            <a:extLst>
              <a:ext uri="{FF2B5EF4-FFF2-40B4-BE49-F238E27FC236}">
                <a16:creationId xmlns:a16="http://schemas.microsoft.com/office/drawing/2014/main" id="{0979B290-34AF-9D66-E099-DD60280190F2}"/>
              </a:ext>
            </a:extLst>
          </p:cNvPr>
          <p:cNvSpPr/>
          <p:nvPr/>
        </p:nvSpPr>
        <p:spPr>
          <a:xfrm>
            <a:off x="3172702" y="1048646"/>
            <a:ext cx="484632" cy="384048"/>
          </a:xfrm>
          <a:prstGeom prst="ellipse">
            <a:avLst/>
          </a:prstGeom>
          <a:solidFill>
            <a:schemeClr val="accent2">
              <a:lumMod val="20000"/>
              <a:lumOff val="80000"/>
            </a:scheme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lt-LT" dirty="0">
                <a:solidFill>
                  <a:schemeClr val="tx1"/>
                </a:solidFill>
              </a:rPr>
              <a:t>9</a:t>
            </a:r>
            <a:endParaRPr lang="en-US" dirty="0"/>
          </a:p>
        </p:txBody>
      </p:sp>
      <p:sp>
        <p:nvSpPr>
          <p:cNvPr id="26" name="TextBox 25">
            <a:extLst>
              <a:ext uri="{FF2B5EF4-FFF2-40B4-BE49-F238E27FC236}">
                <a16:creationId xmlns:a16="http://schemas.microsoft.com/office/drawing/2014/main" id="{A751B596-F66E-D568-C249-22890E240082}"/>
              </a:ext>
            </a:extLst>
          </p:cNvPr>
          <p:cNvSpPr txBox="1"/>
          <p:nvPr/>
        </p:nvSpPr>
        <p:spPr>
          <a:xfrm>
            <a:off x="255036" y="2296627"/>
            <a:ext cx="10480697" cy="3261727"/>
          </a:xfrm>
          <a:prstGeom prst="rect">
            <a:avLst/>
          </a:prstGeom>
          <a:solidFill>
            <a:schemeClr val="accent4">
              <a:lumMod val="20000"/>
              <a:lumOff val="80000"/>
            </a:schemeClr>
          </a:solidFill>
        </p:spPr>
        <p:txBody>
          <a:bodyPr wrap="square" lIns="91440" tIns="45720" rIns="91440" bIns="45720" rtlCol="0" anchor="t">
            <a:spAutoFit/>
          </a:bodyPr>
          <a:lstStyle/>
          <a:p>
            <a:r>
              <a:rPr lang="lt-LT" dirty="0"/>
              <a:t>6. BVPŽ kodas, nustatytas pagal Bendrąjį viešųjų pirkimų žodyną, nustatytą Reglamentu (EB) Nr. 2195/2002 (</a:t>
            </a:r>
            <a:r>
              <a:rPr lang="lt-LT" dirty="0">
                <a:solidFill>
                  <a:srgbClr val="C00000"/>
                </a:solidFill>
              </a:rPr>
              <a:t>PRIVALOMAS</a:t>
            </a:r>
            <a:r>
              <a:rPr lang="lt-LT" dirty="0"/>
              <a:t>). BVPŽ kodas nurodomas be devintojo skaitmens einančio po brūkšnelio, t. y. teisingas BVPŽ kodo formatas būtų, pavyzdžiui, 32331000.</a:t>
            </a:r>
          </a:p>
          <a:p>
            <a:endParaRPr lang="lt-LT" dirty="0"/>
          </a:p>
          <a:p>
            <a:pPr algn="just">
              <a:lnSpc>
                <a:spcPct val="107000"/>
              </a:lnSpc>
            </a:pPr>
            <a:r>
              <a:rPr lang="lt-LT" dirty="0">
                <a:cs typeface="Calibri"/>
              </a:rPr>
              <a:t>7. </a:t>
            </a:r>
            <a:r>
              <a:rPr lang="lt-LT" dirty="0"/>
              <a:t>Numatoma pirkimo vertė (</a:t>
            </a:r>
            <a:r>
              <a:rPr lang="lt-LT" kern="100" dirty="0">
                <a:solidFill>
                  <a:schemeClr val="accent6">
                    <a:lumMod val="75000"/>
                  </a:schemeClr>
                </a:solidFill>
                <a:ea typeface="Calibri" panose="020F0502020204030204" pitchFamily="34" charset="0"/>
                <a:cs typeface="Calibri"/>
              </a:rPr>
              <a:t>NEPRIVALOMA</a:t>
            </a:r>
            <a:r>
              <a:rPr lang="lt-LT" dirty="0"/>
              <a:t>). Nurodydamas numatomą prekių, paslaugų ar darbų sutarties vertę, pirkimo vykdytojas nurodo sumą eurais be pridėtinės vertės mokesčio. </a:t>
            </a:r>
          </a:p>
          <a:p>
            <a:pPr algn="just">
              <a:lnSpc>
                <a:spcPct val="107000"/>
              </a:lnSpc>
            </a:pPr>
            <a:endParaRPr lang="lt-LT" dirty="0"/>
          </a:p>
          <a:p>
            <a:pPr algn="just">
              <a:lnSpc>
                <a:spcPct val="107000"/>
              </a:lnSpc>
            </a:pPr>
            <a:r>
              <a:rPr lang="lt-LT" kern="100" dirty="0">
                <a:solidFill>
                  <a:srgbClr val="000000"/>
                </a:solidFill>
                <a:ea typeface="Calibri" panose="020F0502020204030204" pitchFamily="34" charset="0"/>
                <a:cs typeface="Calibri"/>
              </a:rPr>
              <a:t>8. Kiekis (</a:t>
            </a:r>
            <a:r>
              <a:rPr lang="lt-LT" kern="100" dirty="0">
                <a:solidFill>
                  <a:schemeClr val="accent6">
                    <a:lumMod val="75000"/>
                  </a:schemeClr>
                </a:solidFill>
                <a:ea typeface="Calibri" panose="020F0502020204030204" pitchFamily="34" charset="0"/>
                <a:cs typeface="Calibri"/>
              </a:rPr>
              <a:t>NEPRIVALOMA</a:t>
            </a:r>
            <a:r>
              <a:rPr lang="lt-LT" kern="100" dirty="0">
                <a:solidFill>
                  <a:srgbClr val="000000"/>
                </a:solidFill>
                <a:ea typeface="Calibri" panose="020F0502020204030204" pitchFamily="34" charset="0"/>
                <a:cs typeface="Calibri"/>
              </a:rPr>
              <a:t>). Nurodomas planuojamų įsigyti prekių kiekis, paslaugų ar darbų apimtis.</a:t>
            </a:r>
          </a:p>
          <a:p>
            <a:pPr algn="just">
              <a:lnSpc>
                <a:spcPct val="107000"/>
              </a:lnSpc>
            </a:pPr>
            <a:endParaRPr lang="lt-LT" kern="100" dirty="0">
              <a:solidFill>
                <a:srgbClr val="000000"/>
              </a:solidFill>
              <a:ea typeface="Calibri" panose="020F0502020204030204" pitchFamily="34" charset="0"/>
              <a:cs typeface="Calibri"/>
            </a:endParaRPr>
          </a:p>
          <a:p>
            <a:pPr algn="just">
              <a:lnSpc>
                <a:spcPct val="107000"/>
              </a:lnSpc>
            </a:pPr>
            <a:r>
              <a:rPr lang="lt-LT" kern="100" dirty="0">
                <a:solidFill>
                  <a:srgbClr val="000000"/>
                </a:solidFill>
                <a:ea typeface="Calibri" panose="020F0502020204030204" pitchFamily="34" charset="0"/>
                <a:cs typeface="Calibri"/>
              </a:rPr>
              <a:t>9. </a:t>
            </a:r>
            <a:r>
              <a:rPr lang="lt-LT" sz="1800" kern="100" dirty="0">
                <a:effectLst/>
                <a:ea typeface="Times New Roman" panose="02020603050405020304" pitchFamily="18" charset="0"/>
              </a:rPr>
              <a:t>Kvietimo teikti pasiūlymus data (</a:t>
            </a:r>
            <a:r>
              <a:rPr lang="lt-LT" dirty="0">
                <a:solidFill>
                  <a:srgbClr val="C00000"/>
                </a:solidFill>
              </a:rPr>
              <a:t>PRIVALOMAS</a:t>
            </a:r>
            <a:r>
              <a:rPr lang="lt-LT" sz="1800" kern="100" dirty="0">
                <a:effectLst/>
                <a:ea typeface="Times New Roman" panose="02020603050405020304" pitchFamily="18" charset="0"/>
              </a:rPr>
              <a:t>).</a:t>
            </a:r>
            <a:r>
              <a:rPr lang="lt-LT" sz="1800" kern="100" dirty="0">
                <a:solidFill>
                  <a:srgbClr val="000000"/>
                </a:solidFill>
                <a:effectLst/>
                <a:ea typeface="Calibri" panose="020F0502020204030204" pitchFamily="34" charset="0"/>
              </a:rPr>
              <a:t> Nurodoma planuojama kvietimo teikti pasiūlymus data arba pirkimo paskelbimo data formatu XXX-XX-XX (pavyzdžiui, 2025-05-28).</a:t>
            </a:r>
            <a:endParaRPr lang="lt-LT" dirty="0">
              <a:cs typeface="Calibri"/>
            </a:endParaRPr>
          </a:p>
        </p:txBody>
      </p:sp>
    </p:spTree>
    <p:extLst>
      <p:ext uri="{BB962C8B-B14F-4D97-AF65-F5344CB8AC3E}">
        <p14:creationId xmlns:p14="http://schemas.microsoft.com/office/powerpoint/2010/main" val="13550851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6B736B-6254-CBF5-3A03-C2D9CDE34AA9}"/>
            </a:ext>
          </a:extLst>
        </p:cNvPr>
        <p:cNvGrpSpPr/>
        <p:nvPr/>
      </p:nvGrpSpPr>
      <p:grpSpPr>
        <a:xfrm>
          <a:off x="0" y="0"/>
          <a:ext cx="0" cy="0"/>
          <a:chOff x="0" y="0"/>
          <a:chExt cx="0" cy="0"/>
        </a:xfrm>
      </p:grpSpPr>
      <p:pic>
        <p:nvPicPr>
          <p:cNvPr id="10" name="Paveikslėlis 9">
            <a:extLst>
              <a:ext uri="{FF2B5EF4-FFF2-40B4-BE49-F238E27FC236}">
                <a16:creationId xmlns:a16="http://schemas.microsoft.com/office/drawing/2014/main" id="{95C9FA3D-0554-B5D2-7CAB-3E0477AFDB11}"/>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42055" b="62969"/>
          <a:stretch/>
        </p:blipFill>
        <p:spPr>
          <a:xfrm>
            <a:off x="9675347" y="5415656"/>
            <a:ext cx="2527816" cy="1470849"/>
          </a:xfrm>
          <a:prstGeom prst="rect">
            <a:avLst/>
          </a:prstGeom>
        </p:spPr>
      </p:pic>
      <p:sp>
        <p:nvSpPr>
          <p:cNvPr id="7" name="Pavadinimas 1">
            <a:extLst>
              <a:ext uri="{FF2B5EF4-FFF2-40B4-BE49-F238E27FC236}">
                <a16:creationId xmlns:a16="http://schemas.microsoft.com/office/drawing/2014/main" id="{E78ABAD6-07E3-7D64-2E9E-A513855618C2}"/>
              </a:ext>
            </a:extLst>
          </p:cNvPr>
          <p:cNvSpPr>
            <a:spLocks noGrp="1"/>
          </p:cNvSpPr>
          <p:nvPr>
            <p:ph type="title"/>
          </p:nvPr>
        </p:nvSpPr>
        <p:spPr>
          <a:xfrm>
            <a:off x="2180254" y="122102"/>
            <a:ext cx="7801946" cy="810627"/>
          </a:xfrm>
        </p:spPr>
        <p:txBody>
          <a:bodyPr>
            <a:noAutofit/>
          </a:bodyPr>
          <a:lstStyle/>
          <a:p>
            <a:pPr algn="ctr"/>
            <a:r>
              <a:rPr lang="lt-LT" sz="3600" b="1"/>
              <a:t>Planuojamų pirkimų suvestinės viešinimas</a:t>
            </a:r>
            <a:endParaRPr lang="en-US" sz="3600" b="1"/>
          </a:p>
        </p:txBody>
      </p:sp>
      <p:sp>
        <p:nvSpPr>
          <p:cNvPr id="2" name="Slide Number Placeholder 1">
            <a:extLst>
              <a:ext uri="{FF2B5EF4-FFF2-40B4-BE49-F238E27FC236}">
                <a16:creationId xmlns:a16="http://schemas.microsoft.com/office/drawing/2014/main" id="{8209883C-9AB8-7A9E-45EF-2F3D854A13A9}"/>
              </a:ext>
            </a:extLst>
          </p:cNvPr>
          <p:cNvSpPr>
            <a:spLocks noGrp="1"/>
          </p:cNvSpPr>
          <p:nvPr>
            <p:ph type="sldNum" sz="quarter" idx="12"/>
          </p:nvPr>
        </p:nvSpPr>
        <p:spPr/>
        <p:txBody>
          <a:bodyPr/>
          <a:lstStyle/>
          <a:p>
            <a:fld id="{49EC5416-78B8-4F37-B286-A40543F63F6D}" type="slidenum">
              <a:rPr lang="en-US" smtClean="0"/>
              <a:pPr/>
              <a:t>11</a:t>
            </a:fld>
            <a:endParaRPr lang="en-US"/>
          </a:p>
        </p:txBody>
      </p:sp>
      <p:pic>
        <p:nvPicPr>
          <p:cNvPr id="12" name="Picture 11">
            <a:extLst>
              <a:ext uri="{FF2B5EF4-FFF2-40B4-BE49-F238E27FC236}">
                <a16:creationId xmlns:a16="http://schemas.microsoft.com/office/drawing/2014/main" id="{87C443ED-93A3-6BA6-FC42-55A8A6EB9F97}"/>
              </a:ext>
            </a:extLst>
          </p:cNvPr>
          <p:cNvPicPr>
            <a:picLocks noChangeAspect="1"/>
          </p:cNvPicPr>
          <p:nvPr/>
        </p:nvPicPr>
        <p:blipFill>
          <a:blip r:embed="rId4"/>
          <a:stretch>
            <a:fillRect/>
          </a:stretch>
        </p:blipFill>
        <p:spPr>
          <a:xfrm>
            <a:off x="137179" y="1034806"/>
            <a:ext cx="11987299" cy="2024868"/>
          </a:xfrm>
          <a:prstGeom prst="rect">
            <a:avLst/>
          </a:prstGeom>
        </p:spPr>
      </p:pic>
      <p:sp>
        <p:nvSpPr>
          <p:cNvPr id="19" name="TextBox 18">
            <a:extLst>
              <a:ext uri="{FF2B5EF4-FFF2-40B4-BE49-F238E27FC236}">
                <a16:creationId xmlns:a16="http://schemas.microsoft.com/office/drawing/2014/main" id="{903F6FF5-7B58-81D7-92EB-368383532A85}"/>
              </a:ext>
            </a:extLst>
          </p:cNvPr>
          <p:cNvSpPr txBox="1"/>
          <p:nvPr/>
        </p:nvSpPr>
        <p:spPr>
          <a:xfrm>
            <a:off x="137178" y="2734760"/>
            <a:ext cx="11987300" cy="3416320"/>
          </a:xfrm>
          <a:prstGeom prst="rect">
            <a:avLst/>
          </a:prstGeom>
          <a:solidFill>
            <a:schemeClr val="accent4">
              <a:lumMod val="20000"/>
              <a:lumOff val="80000"/>
            </a:schemeClr>
          </a:solidFill>
        </p:spPr>
        <p:txBody>
          <a:bodyPr wrap="square" lIns="91440" tIns="45720" rIns="91440" bIns="45720" rtlCol="0" anchor="t">
            <a:spAutoFit/>
          </a:bodyPr>
          <a:lstStyle/>
          <a:p>
            <a:r>
              <a:rPr lang="lt-LT" dirty="0"/>
              <a:t>10. </a:t>
            </a:r>
            <a:r>
              <a:rPr lang="lt-LT" sz="1800" kern="100" dirty="0">
                <a:effectLst/>
                <a:ea typeface="Times New Roman" panose="02020603050405020304" pitchFamily="18" charset="0"/>
              </a:rPr>
              <a:t>Pasiūlymų pateikimo termino / vokų plėšimo data</a:t>
            </a:r>
            <a:r>
              <a:rPr lang="lt-LT" dirty="0"/>
              <a:t> (</a:t>
            </a:r>
            <a:r>
              <a:rPr lang="lt-LT" kern="100" dirty="0">
                <a:solidFill>
                  <a:schemeClr val="accent6">
                    <a:lumMod val="75000"/>
                  </a:schemeClr>
                </a:solidFill>
                <a:ea typeface="Calibri" panose="020F0502020204030204" pitchFamily="34" charset="0"/>
                <a:cs typeface="Calibri"/>
              </a:rPr>
              <a:t>NEPRIVALOMA</a:t>
            </a:r>
            <a:r>
              <a:rPr lang="lt-LT" dirty="0"/>
              <a:t>). </a:t>
            </a:r>
            <a:r>
              <a:rPr lang="lt-LT" sz="1800" kern="100" dirty="0">
                <a:solidFill>
                  <a:srgbClr val="000000"/>
                </a:solidFill>
                <a:effectLst/>
                <a:ea typeface="Calibri" panose="020F0502020204030204" pitchFamily="34" charset="0"/>
              </a:rPr>
              <a:t>Nurodoma numatoma </a:t>
            </a:r>
            <a:r>
              <a:rPr lang="lt-LT" sz="1800" kern="100" dirty="0">
                <a:effectLst/>
                <a:ea typeface="Times New Roman" panose="02020603050405020304" pitchFamily="18" charset="0"/>
              </a:rPr>
              <a:t>pasiūlymų pateikimo </a:t>
            </a:r>
            <a:r>
              <a:rPr lang="lt-LT" sz="1800" dirty="0">
                <a:solidFill>
                  <a:srgbClr val="000000"/>
                </a:solidFill>
                <a:effectLst/>
                <a:ea typeface="Calibri" panose="020F0502020204030204" pitchFamily="34" charset="0"/>
              </a:rPr>
              <a:t>ir (arba) vokų plėšimo data, nurodant tikslią datą (metai, mėnuo, diena).</a:t>
            </a:r>
          </a:p>
          <a:p>
            <a:endParaRPr lang="lt-LT" sz="1800" kern="100" dirty="0">
              <a:solidFill>
                <a:srgbClr val="000000"/>
              </a:solidFill>
              <a:effectLst/>
              <a:ea typeface="Calibri" panose="020F0502020204030204" pitchFamily="34" charset="0"/>
            </a:endParaRPr>
          </a:p>
          <a:p>
            <a:r>
              <a:rPr lang="lt-LT" kern="100" dirty="0">
                <a:solidFill>
                  <a:srgbClr val="000000"/>
                </a:solidFill>
                <a:ea typeface="Calibri" panose="020F0502020204030204" pitchFamily="34" charset="0"/>
                <a:cs typeface="Calibri"/>
              </a:rPr>
              <a:t>11. Ketinamos sudaryti pirkimo sutarties trukmė (skaičiais) (</a:t>
            </a:r>
            <a:r>
              <a:rPr lang="lt-LT" kern="100" dirty="0">
                <a:solidFill>
                  <a:schemeClr val="accent6">
                    <a:lumMod val="75000"/>
                  </a:schemeClr>
                </a:solidFill>
                <a:ea typeface="Calibri" panose="020F0502020204030204" pitchFamily="34" charset="0"/>
                <a:cs typeface="Calibri"/>
              </a:rPr>
              <a:t>NEPRIVALOMA</a:t>
            </a:r>
            <a:r>
              <a:rPr lang="lt-LT" kern="100" dirty="0">
                <a:solidFill>
                  <a:srgbClr val="000000"/>
                </a:solidFill>
                <a:ea typeface="Calibri" panose="020F0502020204030204" pitchFamily="34" charset="0"/>
                <a:cs typeface="Calibri"/>
              </a:rPr>
              <a:t>). </a:t>
            </a:r>
            <a:r>
              <a:rPr lang="lt-LT" sz="1800" kern="100" dirty="0">
                <a:solidFill>
                  <a:srgbClr val="000000"/>
                </a:solidFill>
                <a:effectLst/>
                <a:ea typeface="Calibri" panose="020F0502020204030204" pitchFamily="34" charset="0"/>
              </a:rPr>
              <a:t>Nurodoma informacija apie ketinamos sudaryti pirkimo sutarties galiojimą (trukmę) metais ar mėnesiais (išskyrus numatomus pirkimo sutarties pratęsimus).</a:t>
            </a:r>
          </a:p>
          <a:p>
            <a:endParaRPr lang="lt-LT" sz="1800" kern="100" dirty="0">
              <a:solidFill>
                <a:srgbClr val="000000"/>
              </a:solidFill>
              <a:effectLst/>
              <a:ea typeface="Calibri" panose="020F0502020204030204" pitchFamily="34" charset="0"/>
            </a:endParaRPr>
          </a:p>
          <a:p>
            <a:r>
              <a:rPr lang="lt-LT" kern="100" dirty="0">
                <a:solidFill>
                  <a:srgbClr val="000000"/>
                </a:solidFill>
                <a:ea typeface="Calibri" panose="020F0502020204030204" pitchFamily="34" charset="0"/>
              </a:rPr>
              <a:t>12. </a:t>
            </a:r>
            <a:r>
              <a:rPr lang="lt-LT" dirty="0"/>
              <a:t>Ketinamos sudaryti pirkimo sutarties trukmė (matavimo vienetas) (</a:t>
            </a:r>
            <a:r>
              <a:rPr lang="lt-LT" dirty="0">
                <a:solidFill>
                  <a:schemeClr val="accent6">
                    <a:lumMod val="75000"/>
                  </a:schemeClr>
                </a:solidFill>
              </a:rPr>
              <a:t>NEPRIVALOMA</a:t>
            </a:r>
            <a:r>
              <a:rPr lang="lt-LT" dirty="0"/>
              <a:t>). </a:t>
            </a:r>
            <a:r>
              <a:rPr lang="lt-LT" sz="1800" dirty="0">
                <a:solidFill>
                  <a:srgbClr val="000000"/>
                </a:solidFill>
                <a:effectLst/>
                <a:ea typeface="Calibri" panose="020F0502020204030204" pitchFamily="34" charset="0"/>
              </a:rPr>
              <a:t>Nurodomas ketinamos sudaryti pirkimo sutarties galiojimo trukmės laiko matas (mėnuo arba metai).</a:t>
            </a:r>
          </a:p>
          <a:p>
            <a:endParaRPr lang="lt-LT" dirty="0"/>
          </a:p>
          <a:p>
            <a:r>
              <a:rPr lang="lt-LT" sz="1800" dirty="0">
                <a:effectLst/>
                <a:ea typeface="Times New Roman" panose="02020603050405020304" pitchFamily="18" charset="0"/>
              </a:rPr>
              <a:t>13. Preliminari pirkimo sukūrimo data (</a:t>
            </a:r>
            <a:r>
              <a:rPr lang="lt-LT" sz="1800" dirty="0">
                <a:solidFill>
                  <a:schemeClr val="accent2">
                    <a:lumMod val="75000"/>
                  </a:schemeClr>
                </a:solidFill>
                <a:effectLst/>
                <a:ea typeface="Times New Roman" panose="02020603050405020304" pitchFamily="18" charset="0"/>
              </a:rPr>
              <a:t>NEPILDOMA</a:t>
            </a:r>
            <a:r>
              <a:rPr lang="lt-LT" sz="1800" dirty="0">
                <a:effectLst/>
                <a:ea typeface="Times New Roman" panose="02020603050405020304" pitchFamily="18" charset="0"/>
              </a:rPr>
              <a:t>). </a:t>
            </a:r>
          </a:p>
          <a:p>
            <a:endParaRPr lang="lt-LT" kern="100" dirty="0">
              <a:solidFill>
                <a:srgbClr val="000000"/>
              </a:solidFill>
              <a:ea typeface="Calibri" panose="020F0502020204030204" pitchFamily="34" charset="0"/>
              <a:cs typeface="Calibri"/>
            </a:endParaRPr>
          </a:p>
          <a:p>
            <a:endParaRPr lang="lt-LT" dirty="0">
              <a:cs typeface="Calibri"/>
            </a:endParaRPr>
          </a:p>
        </p:txBody>
      </p:sp>
      <p:sp>
        <p:nvSpPr>
          <p:cNvPr id="20" name="Oval 3">
            <a:extLst>
              <a:ext uri="{FF2B5EF4-FFF2-40B4-BE49-F238E27FC236}">
                <a16:creationId xmlns:a16="http://schemas.microsoft.com/office/drawing/2014/main" id="{F5F54F75-4614-E504-FA40-658FE04E14C7}"/>
              </a:ext>
            </a:extLst>
          </p:cNvPr>
          <p:cNvSpPr/>
          <p:nvPr/>
        </p:nvSpPr>
        <p:spPr>
          <a:xfrm>
            <a:off x="4388431" y="1241970"/>
            <a:ext cx="592836" cy="384048"/>
          </a:xfrm>
          <a:prstGeom prst="ellipse">
            <a:avLst/>
          </a:prstGeom>
          <a:solidFill>
            <a:schemeClr val="accent2">
              <a:lumMod val="20000"/>
              <a:lumOff val="80000"/>
            </a:scheme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lt-LT" dirty="0">
                <a:solidFill>
                  <a:schemeClr val="tx1"/>
                </a:solidFill>
              </a:rPr>
              <a:t>10</a:t>
            </a:r>
            <a:endParaRPr lang="en-US" dirty="0"/>
          </a:p>
        </p:txBody>
      </p:sp>
      <p:sp>
        <p:nvSpPr>
          <p:cNvPr id="21" name="Oval 3">
            <a:extLst>
              <a:ext uri="{FF2B5EF4-FFF2-40B4-BE49-F238E27FC236}">
                <a16:creationId xmlns:a16="http://schemas.microsoft.com/office/drawing/2014/main" id="{EA453649-0235-A884-1E06-2A005F29FCCA}"/>
              </a:ext>
            </a:extLst>
          </p:cNvPr>
          <p:cNvSpPr/>
          <p:nvPr/>
        </p:nvSpPr>
        <p:spPr>
          <a:xfrm>
            <a:off x="6437365" y="1264768"/>
            <a:ext cx="592836" cy="384048"/>
          </a:xfrm>
          <a:prstGeom prst="ellipse">
            <a:avLst/>
          </a:prstGeom>
          <a:solidFill>
            <a:schemeClr val="accent2">
              <a:lumMod val="20000"/>
              <a:lumOff val="80000"/>
            </a:scheme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lt-LT" dirty="0">
                <a:solidFill>
                  <a:schemeClr val="tx1"/>
                </a:solidFill>
              </a:rPr>
              <a:t>11</a:t>
            </a:r>
            <a:endParaRPr lang="en-US" dirty="0"/>
          </a:p>
        </p:txBody>
      </p:sp>
      <p:sp>
        <p:nvSpPr>
          <p:cNvPr id="22" name="Oval 3">
            <a:extLst>
              <a:ext uri="{FF2B5EF4-FFF2-40B4-BE49-F238E27FC236}">
                <a16:creationId xmlns:a16="http://schemas.microsoft.com/office/drawing/2014/main" id="{036C6FDD-8414-DAC3-C42F-7C971C54DB7C}"/>
              </a:ext>
            </a:extLst>
          </p:cNvPr>
          <p:cNvSpPr/>
          <p:nvPr/>
        </p:nvSpPr>
        <p:spPr>
          <a:xfrm>
            <a:off x="8509135" y="1259554"/>
            <a:ext cx="592836" cy="384048"/>
          </a:xfrm>
          <a:prstGeom prst="ellipse">
            <a:avLst/>
          </a:prstGeom>
          <a:solidFill>
            <a:schemeClr val="accent2">
              <a:lumMod val="20000"/>
              <a:lumOff val="80000"/>
            </a:scheme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lt-LT" dirty="0">
                <a:solidFill>
                  <a:schemeClr val="tx1"/>
                </a:solidFill>
              </a:rPr>
              <a:t>12</a:t>
            </a:r>
            <a:endParaRPr lang="en-US" dirty="0"/>
          </a:p>
        </p:txBody>
      </p:sp>
      <p:sp>
        <p:nvSpPr>
          <p:cNvPr id="23" name="Oval 3">
            <a:extLst>
              <a:ext uri="{FF2B5EF4-FFF2-40B4-BE49-F238E27FC236}">
                <a16:creationId xmlns:a16="http://schemas.microsoft.com/office/drawing/2014/main" id="{BA2C78B4-E143-0426-B7F6-9BF4F2434C7C}"/>
              </a:ext>
            </a:extLst>
          </p:cNvPr>
          <p:cNvSpPr/>
          <p:nvPr/>
        </p:nvSpPr>
        <p:spPr>
          <a:xfrm>
            <a:off x="10691484" y="1241970"/>
            <a:ext cx="592836" cy="384048"/>
          </a:xfrm>
          <a:prstGeom prst="ellipse">
            <a:avLst/>
          </a:prstGeom>
          <a:solidFill>
            <a:schemeClr val="accent2">
              <a:lumMod val="20000"/>
              <a:lumOff val="80000"/>
            </a:scheme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lt-LT" dirty="0">
                <a:solidFill>
                  <a:schemeClr val="tx1"/>
                </a:solidFill>
              </a:rPr>
              <a:t>13</a:t>
            </a:r>
            <a:endParaRPr lang="en-US" dirty="0"/>
          </a:p>
        </p:txBody>
      </p:sp>
    </p:spTree>
    <p:extLst>
      <p:ext uri="{BB962C8B-B14F-4D97-AF65-F5344CB8AC3E}">
        <p14:creationId xmlns:p14="http://schemas.microsoft.com/office/powerpoint/2010/main" val="17301296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aveikslėlis 9"/>
          <p:cNvPicPr>
            <a:picLocks noChangeAspect="1"/>
          </p:cNvPicPr>
          <p:nvPr/>
        </p:nvPicPr>
        <p:blipFill rotWithShape="1">
          <a:blip r:embed="rId3" cstate="print">
            <a:extLst>
              <a:ext uri="{28A0092B-C50C-407E-A947-70E740481C1C}">
                <a14:useLocalDpi xmlns:a14="http://schemas.microsoft.com/office/drawing/2010/main" val="0"/>
              </a:ext>
            </a:extLst>
          </a:blip>
          <a:srcRect r="42055" b="62969"/>
          <a:stretch/>
        </p:blipFill>
        <p:spPr>
          <a:xfrm>
            <a:off x="9664184" y="5387151"/>
            <a:ext cx="2527816" cy="1470849"/>
          </a:xfrm>
          <a:prstGeom prst="rect">
            <a:avLst/>
          </a:prstGeom>
        </p:spPr>
      </p:pic>
      <p:sp>
        <p:nvSpPr>
          <p:cNvPr id="7" name="Pavadinimas 1"/>
          <p:cNvSpPr>
            <a:spLocks noGrp="1"/>
          </p:cNvSpPr>
          <p:nvPr>
            <p:ph type="title"/>
          </p:nvPr>
        </p:nvSpPr>
        <p:spPr>
          <a:xfrm>
            <a:off x="2180254" y="122102"/>
            <a:ext cx="7801946" cy="810627"/>
          </a:xfrm>
        </p:spPr>
        <p:txBody>
          <a:bodyPr>
            <a:noAutofit/>
          </a:bodyPr>
          <a:lstStyle/>
          <a:p>
            <a:pPr algn="ctr"/>
            <a:r>
              <a:rPr lang="lt-LT" sz="3600" b="1" dirty="0"/>
              <a:t>Procedūrų tipų vertimai ir paaiškinimai</a:t>
            </a:r>
            <a:endParaRPr lang="en-US" sz="3600" b="1" dirty="0"/>
          </a:p>
        </p:txBody>
      </p:sp>
      <p:sp>
        <p:nvSpPr>
          <p:cNvPr id="2" name="Slide Number Placeholder 1">
            <a:extLst>
              <a:ext uri="{FF2B5EF4-FFF2-40B4-BE49-F238E27FC236}">
                <a16:creationId xmlns:a16="http://schemas.microsoft.com/office/drawing/2014/main" id="{343241F1-4E7A-49A9-53A4-707E67028901}"/>
              </a:ext>
            </a:extLst>
          </p:cNvPr>
          <p:cNvSpPr>
            <a:spLocks noGrp="1"/>
          </p:cNvSpPr>
          <p:nvPr>
            <p:ph type="sldNum" sz="quarter" idx="12"/>
          </p:nvPr>
        </p:nvSpPr>
        <p:spPr/>
        <p:txBody>
          <a:bodyPr/>
          <a:lstStyle/>
          <a:p>
            <a:fld id="{49EC5416-78B8-4F37-B286-A40543F63F6D}" type="slidenum">
              <a:rPr lang="en-US" smtClean="0"/>
              <a:pPr/>
              <a:t>12</a:t>
            </a:fld>
            <a:endParaRPr lang="en-US"/>
          </a:p>
        </p:txBody>
      </p:sp>
      <p:sp>
        <p:nvSpPr>
          <p:cNvPr id="12" name="TextBox 11">
            <a:extLst>
              <a:ext uri="{FF2B5EF4-FFF2-40B4-BE49-F238E27FC236}">
                <a16:creationId xmlns:a16="http://schemas.microsoft.com/office/drawing/2014/main" id="{0E0B3E36-759F-0B3A-2003-7ED6F38107BE}"/>
              </a:ext>
            </a:extLst>
          </p:cNvPr>
          <p:cNvSpPr txBox="1"/>
          <p:nvPr/>
        </p:nvSpPr>
        <p:spPr>
          <a:xfrm>
            <a:off x="7645399" y="847088"/>
            <a:ext cx="4457701" cy="2800767"/>
          </a:xfrm>
          <a:prstGeom prst="rect">
            <a:avLst/>
          </a:prstGeom>
          <a:solidFill>
            <a:schemeClr val="accent4">
              <a:lumMod val="20000"/>
              <a:lumOff val="80000"/>
            </a:schemeClr>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600" b="1" dirty="0" err="1">
                <a:effectLst/>
                <a:latin typeface="Aptos" panose="020B0004020202020204" pitchFamily="34" charset="0"/>
                <a:ea typeface="Aptos" panose="020B0004020202020204" pitchFamily="34" charset="0"/>
                <a:cs typeface="Times New Roman" panose="02020603050405020304" pitchFamily="18" charset="0"/>
              </a:rPr>
              <a:t>Klasikinė</a:t>
            </a:r>
            <a:r>
              <a:rPr lang="en-US" sz="1600" b="1" dirty="0">
                <a:effectLst/>
                <a:latin typeface="Aptos" panose="020B0004020202020204" pitchFamily="34" charset="0"/>
                <a:ea typeface="Aptos" panose="020B0004020202020204" pitchFamily="34" charset="0"/>
                <a:cs typeface="Times New Roman" panose="02020603050405020304" pitchFamily="18" charset="0"/>
              </a:rPr>
              <a:t> </a:t>
            </a:r>
            <a:r>
              <a:rPr lang="en-US" sz="1600" b="1" dirty="0" err="1">
                <a:effectLst/>
                <a:latin typeface="Aptos" panose="020B0004020202020204" pitchFamily="34" charset="0"/>
                <a:ea typeface="Aptos" panose="020B0004020202020204" pitchFamily="34" charset="0"/>
                <a:cs typeface="Times New Roman" panose="02020603050405020304" pitchFamily="18" charset="0"/>
              </a:rPr>
              <a:t>direktyva</a:t>
            </a:r>
            <a:r>
              <a:rPr lang="en-US" sz="1600" b="1" dirty="0">
                <a:effectLst/>
                <a:latin typeface="Aptos" panose="020B0004020202020204" pitchFamily="34" charset="0"/>
                <a:ea typeface="Aptos" panose="020B0004020202020204" pitchFamily="34" charset="0"/>
                <a:cs typeface="Times New Roman" panose="02020603050405020304" pitchFamily="18" charset="0"/>
              </a:rPr>
              <a:t> 2014/24/ES </a:t>
            </a:r>
            <a:r>
              <a:rPr lang="lt-LT" sz="1600" dirty="0">
                <a:latin typeface="Calibri"/>
                <a:ea typeface="Calibri"/>
                <a:cs typeface="Calibri"/>
              </a:rPr>
              <a:t>=Lietuvos Respublikos viešųjų pirkimų įstatymas (VPĮ)</a:t>
            </a:r>
          </a:p>
          <a:p>
            <a:r>
              <a:rPr lang="en-US" sz="1600" b="1" dirty="0" err="1">
                <a:effectLst/>
                <a:latin typeface="Aptos" panose="020B0004020202020204" pitchFamily="34" charset="0"/>
                <a:ea typeface="Aptos" panose="020B0004020202020204" pitchFamily="34" charset="0"/>
                <a:cs typeface="Times New Roman" panose="02020603050405020304" pitchFamily="18" charset="0"/>
              </a:rPr>
              <a:t>Komunalinė</a:t>
            </a:r>
            <a:r>
              <a:rPr lang="en-US" sz="1600" b="1" dirty="0">
                <a:effectLst/>
                <a:latin typeface="Aptos" panose="020B0004020202020204" pitchFamily="34" charset="0"/>
                <a:ea typeface="Aptos" panose="020B0004020202020204" pitchFamily="34" charset="0"/>
                <a:cs typeface="Times New Roman" panose="02020603050405020304" pitchFamily="18" charset="0"/>
              </a:rPr>
              <a:t> </a:t>
            </a:r>
            <a:r>
              <a:rPr lang="en-US" sz="1600" b="1" dirty="0" err="1">
                <a:effectLst/>
                <a:latin typeface="Aptos" panose="020B0004020202020204" pitchFamily="34" charset="0"/>
                <a:ea typeface="Aptos" panose="020B0004020202020204" pitchFamily="34" charset="0"/>
                <a:cs typeface="Times New Roman" panose="02020603050405020304" pitchFamily="18" charset="0"/>
              </a:rPr>
              <a:t>direktyva</a:t>
            </a:r>
            <a:r>
              <a:rPr lang="en-US" sz="1600" b="1" dirty="0">
                <a:effectLst/>
                <a:latin typeface="Aptos" panose="020B0004020202020204" pitchFamily="34" charset="0"/>
                <a:ea typeface="Aptos" panose="020B0004020202020204" pitchFamily="34" charset="0"/>
                <a:cs typeface="Times New Roman" panose="02020603050405020304" pitchFamily="18" charset="0"/>
              </a:rPr>
              <a:t> 2014/25/ES </a:t>
            </a:r>
            <a:r>
              <a:rPr lang="lt-LT" sz="1600" dirty="0">
                <a:latin typeface="Calibri"/>
                <a:ea typeface="Calibri"/>
                <a:cs typeface="Calibri"/>
              </a:rPr>
              <a:t>=</a:t>
            </a:r>
            <a:r>
              <a:rPr lang="lt-LT" sz="1600" kern="0" dirty="0">
                <a:latin typeface="Calibri"/>
                <a:ea typeface="Calibri"/>
                <a:cs typeface="Calibri"/>
              </a:rPr>
              <a:t>Lietuvos Respublikos pirkimų, atliekamų vandentvarkos, energetikos, transporto ar pašto paslaugų srities perkančiųjų subjektų, įstatymas</a:t>
            </a:r>
            <a:r>
              <a:rPr lang="lt-LT" sz="1600" dirty="0">
                <a:latin typeface="Calibri"/>
                <a:ea typeface="Calibri"/>
                <a:cs typeface="Calibri"/>
              </a:rPr>
              <a:t> (PĮ)</a:t>
            </a:r>
          </a:p>
          <a:p>
            <a:r>
              <a:rPr lang="en-US" sz="1600" b="1" dirty="0" err="1">
                <a:effectLst/>
                <a:latin typeface="Aptos" panose="020B0004020202020204" pitchFamily="34" charset="0"/>
                <a:ea typeface="Aptos" panose="020B0004020202020204" pitchFamily="34" charset="0"/>
                <a:cs typeface="Times New Roman" panose="02020603050405020304" pitchFamily="18" charset="0"/>
              </a:rPr>
              <a:t>Gynybos</a:t>
            </a:r>
            <a:r>
              <a:rPr lang="en-US" sz="1600" b="1" dirty="0">
                <a:effectLst/>
                <a:latin typeface="Aptos" panose="020B0004020202020204" pitchFamily="34" charset="0"/>
                <a:ea typeface="Aptos" panose="020B0004020202020204" pitchFamily="34" charset="0"/>
                <a:cs typeface="Times New Roman" panose="02020603050405020304" pitchFamily="18" charset="0"/>
              </a:rPr>
              <a:t> </a:t>
            </a:r>
            <a:r>
              <a:rPr lang="en-US" sz="1600" b="1" dirty="0" err="1">
                <a:effectLst/>
                <a:latin typeface="Aptos" panose="020B0004020202020204" pitchFamily="34" charset="0"/>
                <a:ea typeface="Aptos" panose="020B0004020202020204" pitchFamily="34" charset="0"/>
                <a:cs typeface="Times New Roman" panose="02020603050405020304" pitchFamily="18" charset="0"/>
              </a:rPr>
              <a:t>direktyva</a:t>
            </a:r>
            <a:r>
              <a:rPr lang="en-US" sz="1600" b="1" dirty="0">
                <a:effectLst/>
                <a:latin typeface="Aptos" panose="020B0004020202020204" pitchFamily="34" charset="0"/>
                <a:ea typeface="Aptos" panose="020B0004020202020204" pitchFamily="34" charset="0"/>
                <a:cs typeface="Times New Roman" panose="02020603050405020304" pitchFamily="18" charset="0"/>
              </a:rPr>
              <a:t> 2009/81/EK </a:t>
            </a:r>
            <a:r>
              <a:rPr lang="lt-LT" sz="1600" dirty="0">
                <a:latin typeface="Calibri"/>
                <a:ea typeface="Calibri"/>
                <a:cs typeface="Calibri"/>
              </a:rPr>
              <a:t>=</a:t>
            </a:r>
            <a:r>
              <a:rPr lang="lt-LT" sz="1600" kern="0" dirty="0">
                <a:latin typeface="Calibri"/>
                <a:ea typeface="Calibri"/>
                <a:cs typeface="Calibri"/>
              </a:rPr>
              <a:t>Lietuvos Respublikos viešųjų pirkimų, atliekamų gynybos ir saugumo srityje, įstatymas</a:t>
            </a:r>
            <a:r>
              <a:rPr lang="lt-LT" sz="1600" dirty="0">
                <a:latin typeface="Calibri"/>
                <a:ea typeface="Calibri"/>
                <a:cs typeface="Calibri"/>
              </a:rPr>
              <a:t> (GPSĮ)</a:t>
            </a:r>
          </a:p>
          <a:p>
            <a:r>
              <a:rPr lang="en-US" sz="1600" b="1" dirty="0" err="1">
                <a:effectLst/>
                <a:latin typeface="Aptos" panose="020B0004020202020204" pitchFamily="34" charset="0"/>
                <a:ea typeface="Aptos" panose="020B0004020202020204" pitchFamily="34" charset="0"/>
                <a:cs typeface="Times New Roman" panose="02020603050405020304" pitchFamily="18" charset="0"/>
              </a:rPr>
              <a:t>Koncesija</a:t>
            </a:r>
            <a:r>
              <a:rPr lang="en-US" sz="1600" b="1" dirty="0">
                <a:effectLst/>
                <a:latin typeface="Aptos" panose="020B0004020202020204" pitchFamily="34" charset="0"/>
                <a:ea typeface="Aptos" panose="020B0004020202020204" pitchFamily="34" charset="0"/>
                <a:cs typeface="Times New Roman" panose="02020603050405020304" pitchFamily="18" charset="0"/>
              </a:rPr>
              <a:t>  2014/23/ES </a:t>
            </a:r>
            <a:r>
              <a:rPr lang="lt-LT" sz="1600" kern="0" dirty="0">
                <a:latin typeface="Calibri"/>
                <a:ea typeface="Calibri"/>
                <a:cs typeface="Calibri"/>
              </a:rPr>
              <a:t>=</a:t>
            </a:r>
            <a:r>
              <a:rPr lang="lt-LT" sz="1600" dirty="0">
                <a:solidFill>
                  <a:srgbClr val="333333"/>
                </a:solidFill>
                <a:latin typeface="Calibri"/>
                <a:ea typeface="Calibri"/>
                <a:cs typeface="Calibri"/>
              </a:rPr>
              <a:t> </a:t>
            </a:r>
            <a:r>
              <a:rPr lang="lt-LT" sz="1600" kern="0" dirty="0">
                <a:latin typeface="Calibri"/>
                <a:ea typeface="Calibri"/>
                <a:cs typeface="Calibri"/>
              </a:rPr>
              <a:t>Lietuvos Respublikos </a:t>
            </a:r>
            <a:r>
              <a:rPr lang="lt-LT" sz="1600" u="sng" kern="0" dirty="0">
                <a:latin typeface="Calibri"/>
                <a:ea typeface="Calibri"/>
                <a:cs typeface="Calibri"/>
              </a:rPr>
              <a:t>koncesijų įstatymas (KĮ)</a:t>
            </a:r>
          </a:p>
        </p:txBody>
      </p:sp>
      <p:graphicFrame>
        <p:nvGraphicFramePr>
          <p:cNvPr id="14" name="Table 13">
            <a:extLst>
              <a:ext uri="{FF2B5EF4-FFF2-40B4-BE49-F238E27FC236}">
                <a16:creationId xmlns:a16="http://schemas.microsoft.com/office/drawing/2014/main" id="{5919A8ED-D0AE-4ADC-D85B-7FDF593D85B1}"/>
              </a:ext>
            </a:extLst>
          </p:cNvPr>
          <p:cNvGraphicFramePr>
            <a:graphicFrameLocks noGrp="1"/>
          </p:cNvGraphicFramePr>
          <p:nvPr>
            <p:extLst>
              <p:ext uri="{D42A27DB-BD31-4B8C-83A1-F6EECF244321}">
                <p14:modId xmlns:p14="http://schemas.microsoft.com/office/powerpoint/2010/main" val="635003522"/>
              </p:ext>
            </p:extLst>
          </p:nvPr>
        </p:nvGraphicFramePr>
        <p:xfrm>
          <a:off x="59354" y="857623"/>
          <a:ext cx="7586045" cy="6005223"/>
        </p:xfrm>
        <a:graphic>
          <a:graphicData uri="http://schemas.openxmlformats.org/drawingml/2006/table">
            <a:tbl>
              <a:tblPr firstRow="1" bandRow="1">
                <a:tableStyleId>{5C22544A-7EE6-4342-B048-85BDC9FD1C3A}</a:tableStyleId>
              </a:tblPr>
              <a:tblGrid>
                <a:gridCol w="3527454">
                  <a:extLst>
                    <a:ext uri="{9D8B030D-6E8A-4147-A177-3AD203B41FA5}">
                      <a16:colId xmlns:a16="http://schemas.microsoft.com/office/drawing/2014/main" val="1416608855"/>
                    </a:ext>
                  </a:extLst>
                </a:gridCol>
                <a:gridCol w="4058591">
                  <a:extLst>
                    <a:ext uri="{9D8B030D-6E8A-4147-A177-3AD203B41FA5}">
                      <a16:colId xmlns:a16="http://schemas.microsoft.com/office/drawing/2014/main" val="2422429094"/>
                    </a:ext>
                  </a:extLst>
                </a:gridCol>
              </a:tblGrid>
              <a:tr h="42397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t-LT" sz="1100" b="0" i="0" kern="1200" dirty="0">
                          <a:solidFill>
                            <a:schemeClr val="tx1"/>
                          </a:solidFill>
                          <a:effectLst/>
                          <a:latin typeface="Times New Roman" panose="02020603050405020304" pitchFamily="18" charset="0"/>
                          <a:ea typeface="+mn-ea"/>
                          <a:cs typeface="Times New Roman" panose="02020603050405020304" pitchFamily="18" charset="0"/>
                        </a:rPr>
                        <a:t>Atviras konkursas, atviras projekto konkursas</a:t>
                      </a:r>
                      <a:endParaRPr lang="en-US" sz="1100" dirty="0">
                        <a:latin typeface="Times New Roman" panose="02020603050405020304" pitchFamily="18" charset="0"/>
                        <a:cs typeface="Times New Roman" panose="02020603050405020304" pitchFamily="18" charset="0"/>
                      </a:endParaRPr>
                    </a:p>
                  </a:txBody>
                  <a:tcPr>
                    <a:solidFill>
                      <a:schemeClr val="accent6">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100" b="0" i="0" kern="1200" dirty="0">
                          <a:solidFill>
                            <a:schemeClr val="tx1"/>
                          </a:solidFill>
                          <a:effectLst/>
                          <a:latin typeface="Times New Roman" panose="02020603050405020304" pitchFamily="18" charset="0"/>
                          <a:ea typeface="+mn-ea"/>
                          <a:cs typeface="Times New Roman" panose="02020603050405020304" pitchFamily="18" charset="0"/>
                        </a:rPr>
                        <a:t>Direktyvos: 2014/24/E</a:t>
                      </a:r>
                      <a:r>
                        <a:rPr lang="lt-LT" sz="1100" b="0" i="0" kern="1200" dirty="0">
                          <a:solidFill>
                            <a:schemeClr val="tx1"/>
                          </a:solidFill>
                          <a:effectLst/>
                          <a:latin typeface="Times New Roman" panose="02020603050405020304" pitchFamily="18" charset="0"/>
                          <a:ea typeface="+mn-ea"/>
                          <a:cs typeface="Times New Roman" panose="02020603050405020304" pitchFamily="18" charset="0"/>
                        </a:rPr>
                        <a:t>S</a:t>
                      </a:r>
                      <a:r>
                        <a:rPr lang="pt-BR" sz="1100" b="0" i="0" kern="1200" dirty="0">
                          <a:solidFill>
                            <a:schemeClr val="tx1"/>
                          </a:solidFill>
                          <a:effectLst/>
                          <a:latin typeface="Times New Roman" panose="02020603050405020304" pitchFamily="18" charset="0"/>
                          <a:ea typeface="+mn-ea"/>
                          <a:cs typeface="Times New Roman" panose="02020603050405020304" pitchFamily="18" charset="0"/>
                        </a:rPr>
                        <a:t>; 2014/25/E</a:t>
                      </a:r>
                      <a:r>
                        <a:rPr lang="lt-LT" sz="1100" b="0" i="0" kern="1200" dirty="0">
                          <a:solidFill>
                            <a:schemeClr val="tx1"/>
                          </a:solidFill>
                          <a:effectLst/>
                          <a:latin typeface="Times New Roman" panose="02020603050405020304" pitchFamily="18" charset="0"/>
                          <a:ea typeface="+mn-ea"/>
                          <a:cs typeface="Times New Roman" panose="02020603050405020304" pitchFamily="18" charset="0"/>
                        </a:rPr>
                        <a:t>S</a:t>
                      </a:r>
                      <a:r>
                        <a:rPr lang="pt-BR" sz="1100" b="0" i="0" kern="1200" dirty="0">
                          <a:solidFill>
                            <a:schemeClr val="tx1"/>
                          </a:solidFill>
                          <a:effectLst/>
                          <a:latin typeface="Times New Roman" panose="02020603050405020304" pitchFamily="18" charset="0"/>
                          <a:ea typeface="+mn-ea"/>
                          <a:cs typeface="Times New Roman" panose="02020603050405020304" pitchFamily="18" charset="0"/>
                        </a:rPr>
                        <a:t>; 2014/23/E</a:t>
                      </a:r>
                      <a:r>
                        <a:rPr lang="lt-LT" sz="1100" b="0" i="0" kern="1200" dirty="0">
                          <a:solidFill>
                            <a:schemeClr val="tx1"/>
                          </a:solidFill>
                          <a:effectLst/>
                          <a:latin typeface="Times New Roman" panose="02020603050405020304" pitchFamily="18" charset="0"/>
                          <a:ea typeface="+mn-ea"/>
                          <a:cs typeface="Times New Roman" panose="02020603050405020304" pitchFamily="18" charset="0"/>
                        </a:rPr>
                        <a:t>S</a:t>
                      </a:r>
                      <a:r>
                        <a:rPr lang="pt-BR" sz="1100" b="0" i="0" kern="1200" dirty="0">
                          <a:solidFill>
                            <a:schemeClr val="tx1"/>
                          </a:solidFill>
                          <a:effectLst/>
                          <a:latin typeface="Times New Roman" panose="02020603050405020304" pitchFamily="18" charset="0"/>
                          <a:ea typeface="+mn-ea"/>
                          <a:cs typeface="Times New Roman" panose="02020603050405020304" pitchFamily="18" charset="0"/>
                        </a:rPr>
                        <a:t> (VPĮ, PĮ, KĮ); 2009/81/E</a:t>
                      </a:r>
                      <a:r>
                        <a:rPr lang="lt-LT" sz="1100" b="0" i="0" kern="1200" dirty="0">
                          <a:solidFill>
                            <a:schemeClr val="tx1"/>
                          </a:solidFill>
                          <a:effectLst/>
                          <a:latin typeface="Times New Roman" panose="02020603050405020304" pitchFamily="18" charset="0"/>
                          <a:ea typeface="+mn-ea"/>
                          <a:cs typeface="Times New Roman" panose="02020603050405020304" pitchFamily="18" charset="0"/>
                        </a:rPr>
                        <a:t>K</a:t>
                      </a:r>
                      <a:r>
                        <a:rPr lang="pt-BR" sz="1100" b="0" i="0" kern="1200" dirty="0">
                          <a:solidFill>
                            <a:schemeClr val="tx1"/>
                          </a:solidFill>
                          <a:effectLst/>
                          <a:latin typeface="Times New Roman" panose="02020603050405020304" pitchFamily="18" charset="0"/>
                          <a:ea typeface="+mn-ea"/>
                          <a:cs typeface="Times New Roman" panose="02020603050405020304" pitchFamily="18" charset="0"/>
                        </a:rPr>
                        <a:t> (GSPĮ) </a:t>
                      </a:r>
                      <a:endParaRPr lang="en-US" sz="1100" dirty="0">
                        <a:solidFill>
                          <a:schemeClr val="tx1"/>
                        </a:solidFill>
                        <a:latin typeface="Times New Roman" panose="02020603050405020304" pitchFamily="18" charset="0"/>
                        <a:cs typeface="Times New Roman" panose="02020603050405020304" pitchFamily="18" charset="0"/>
                      </a:endParaRPr>
                    </a:p>
                  </a:txBody>
                  <a:tcPr>
                    <a:solidFill>
                      <a:schemeClr val="accent6">
                        <a:lumMod val="40000"/>
                        <a:lumOff val="60000"/>
                      </a:schemeClr>
                    </a:solidFill>
                  </a:tcPr>
                </a:tc>
                <a:extLst>
                  <a:ext uri="{0D108BD9-81ED-4DB2-BD59-A6C34878D82A}">
                    <a16:rowId xmlns:a16="http://schemas.microsoft.com/office/drawing/2014/main" val="736457974"/>
                  </a:ext>
                </a:extLst>
              </a:tr>
              <a:tr h="257412">
                <a:tc>
                  <a:txBody>
                    <a:bodyPr/>
                    <a:lstStyle/>
                    <a:p>
                      <a:r>
                        <a:rPr lang="lt-LT" sz="1100" b="0" i="0" kern="1200" dirty="0">
                          <a:solidFill>
                            <a:schemeClr val="dk1"/>
                          </a:solidFill>
                          <a:effectLst/>
                          <a:latin typeface="Times New Roman" panose="02020603050405020304" pitchFamily="18" charset="0"/>
                          <a:ea typeface="+mn-ea"/>
                          <a:cs typeface="Times New Roman" panose="02020603050405020304" pitchFamily="18" charset="0"/>
                        </a:rPr>
                        <a:t>Atviras konkursas (pagreitinta procedūra) </a:t>
                      </a:r>
                      <a:endParaRPr lang="en-US" sz="1100" dirty="0">
                        <a:latin typeface="Times New Roman" panose="02020603050405020304" pitchFamily="18" charset="0"/>
                        <a:cs typeface="Times New Roman" panose="02020603050405020304" pitchFamily="18" charset="0"/>
                      </a:endParaRPr>
                    </a:p>
                  </a:txBody>
                  <a:tcPr>
                    <a:solidFill>
                      <a:schemeClr val="accent6">
                        <a:lumMod val="20000"/>
                        <a:lumOff val="80000"/>
                      </a:schemeClr>
                    </a:solidFill>
                  </a:tcPr>
                </a:tc>
                <a:tc>
                  <a:txBody>
                    <a:bodyPr/>
                    <a:lstStyle/>
                    <a:p>
                      <a:r>
                        <a:rPr lang="pt-BR" sz="1100" b="0" i="0" kern="1200" dirty="0">
                          <a:solidFill>
                            <a:schemeClr val="dk1"/>
                          </a:solidFill>
                          <a:effectLst/>
                          <a:latin typeface="Times New Roman" panose="02020603050405020304" pitchFamily="18" charset="0"/>
                          <a:ea typeface="+mn-ea"/>
                          <a:cs typeface="Times New Roman" panose="02020603050405020304" pitchFamily="18" charset="0"/>
                        </a:rPr>
                        <a:t>Direktyvos: 2014/24/E</a:t>
                      </a:r>
                      <a:r>
                        <a:rPr lang="lt-LT" sz="1100" b="0" i="0" kern="1200" dirty="0">
                          <a:solidFill>
                            <a:schemeClr val="dk1"/>
                          </a:solidFill>
                          <a:effectLst/>
                          <a:latin typeface="Times New Roman" panose="02020603050405020304" pitchFamily="18" charset="0"/>
                          <a:ea typeface="+mn-ea"/>
                          <a:cs typeface="Times New Roman" panose="02020603050405020304" pitchFamily="18" charset="0"/>
                        </a:rPr>
                        <a:t>S</a:t>
                      </a:r>
                      <a:endParaRPr lang="en-US" sz="1100" dirty="0">
                        <a:latin typeface="Times New Roman" panose="02020603050405020304" pitchFamily="18" charset="0"/>
                        <a:cs typeface="Times New Roman" panose="02020603050405020304" pitchFamily="18" charset="0"/>
                      </a:endParaRPr>
                    </a:p>
                  </a:txBody>
                  <a:tcPr>
                    <a:solidFill>
                      <a:schemeClr val="accent6">
                        <a:lumMod val="20000"/>
                        <a:lumOff val="80000"/>
                      </a:schemeClr>
                    </a:solidFill>
                  </a:tcPr>
                </a:tc>
                <a:extLst>
                  <a:ext uri="{0D108BD9-81ED-4DB2-BD59-A6C34878D82A}">
                    <a16:rowId xmlns:a16="http://schemas.microsoft.com/office/drawing/2014/main" val="1559451708"/>
                  </a:ext>
                </a:extLst>
              </a:tr>
              <a:tr h="288499">
                <a:tc>
                  <a:txBody>
                    <a:bodyPr/>
                    <a:lstStyle/>
                    <a:p>
                      <a:r>
                        <a:rPr lang="lt-LT" sz="1100" b="0" i="0" kern="1200" dirty="0">
                          <a:solidFill>
                            <a:schemeClr val="dk1"/>
                          </a:solidFill>
                          <a:effectLst/>
                          <a:latin typeface="Times New Roman" panose="02020603050405020304" pitchFamily="18" charset="0"/>
                          <a:ea typeface="+mn-ea"/>
                          <a:cs typeface="Times New Roman" panose="02020603050405020304" pitchFamily="18" charset="0"/>
                        </a:rPr>
                        <a:t>Neskelbiama apklausa </a:t>
                      </a:r>
                      <a:endParaRPr lang="en-US" sz="1100" dirty="0">
                        <a:latin typeface="Times New Roman" panose="02020603050405020304" pitchFamily="18" charset="0"/>
                        <a:cs typeface="Times New Roman" panose="02020603050405020304" pitchFamily="18" charset="0"/>
                      </a:endParaRPr>
                    </a:p>
                  </a:txBody>
                  <a:tcPr>
                    <a:solidFill>
                      <a:schemeClr val="accent6">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t-LT" sz="1100" kern="1200" noProof="0" dirty="0">
                          <a:solidFill>
                            <a:schemeClr val="dk1"/>
                          </a:solidFill>
                          <a:effectLst/>
                          <a:latin typeface="Times New Roman" panose="02020603050405020304" pitchFamily="18" charset="0"/>
                          <a:ea typeface="+mn-ea"/>
                          <a:cs typeface="Times New Roman" panose="02020603050405020304" pitchFamily="18" charset="0"/>
                        </a:rPr>
                        <a:t>Nacionalinis pagrindas</a:t>
                      </a:r>
                    </a:p>
                  </a:txBody>
                  <a:tcPr>
                    <a:solidFill>
                      <a:schemeClr val="accent6">
                        <a:lumMod val="40000"/>
                        <a:lumOff val="60000"/>
                      </a:schemeClr>
                    </a:solidFill>
                  </a:tcPr>
                </a:tc>
                <a:extLst>
                  <a:ext uri="{0D108BD9-81ED-4DB2-BD59-A6C34878D82A}">
                    <a16:rowId xmlns:a16="http://schemas.microsoft.com/office/drawing/2014/main" val="1468093001"/>
                  </a:ext>
                </a:extLst>
              </a:tr>
              <a:tr h="257412">
                <a:tc>
                  <a:txBody>
                    <a:bodyPr/>
                    <a:lstStyle/>
                    <a:p>
                      <a:r>
                        <a:rPr lang="lt-LT" sz="1100" b="0" i="0" kern="1200" dirty="0">
                          <a:solidFill>
                            <a:schemeClr val="dk1"/>
                          </a:solidFill>
                          <a:effectLst/>
                          <a:latin typeface="Times New Roman" panose="02020603050405020304" pitchFamily="18" charset="0"/>
                          <a:ea typeface="+mn-ea"/>
                          <a:cs typeface="Times New Roman" panose="02020603050405020304" pitchFamily="18" charset="0"/>
                        </a:rPr>
                        <a:t>Neskelbiamos derybos </a:t>
                      </a:r>
                      <a:r>
                        <a:rPr lang="lt-LT" sz="1100" kern="1200" dirty="0">
                          <a:solidFill>
                            <a:schemeClr val="dk1"/>
                          </a:solidFill>
                          <a:effectLst/>
                          <a:latin typeface="Times New Roman" panose="02020603050405020304" pitchFamily="18" charset="0"/>
                          <a:ea typeface="+mn-ea"/>
                          <a:cs typeface="Times New Roman" panose="02020603050405020304" pitchFamily="18" charset="0"/>
                        </a:rPr>
                        <a:t>pagal VPĮ / GSPĮ </a:t>
                      </a:r>
                      <a:endParaRPr lang="en-US" sz="1100" dirty="0">
                        <a:latin typeface="Times New Roman" panose="02020603050405020304" pitchFamily="18" charset="0"/>
                        <a:cs typeface="Times New Roman" panose="02020603050405020304" pitchFamily="18" charset="0"/>
                      </a:endParaRPr>
                    </a:p>
                  </a:txBody>
                  <a:tcPr>
                    <a:solidFill>
                      <a:schemeClr val="accent6">
                        <a:lumMod val="20000"/>
                        <a:lumOff val="80000"/>
                      </a:schemeClr>
                    </a:solidFill>
                  </a:tcPr>
                </a:tc>
                <a:tc>
                  <a:txBody>
                    <a:bodyPr/>
                    <a:lstStyle/>
                    <a:p>
                      <a:r>
                        <a:rPr lang="pt-BR" sz="1100" b="0" i="0" kern="1200" dirty="0">
                          <a:solidFill>
                            <a:schemeClr val="dk1"/>
                          </a:solidFill>
                          <a:effectLst/>
                          <a:latin typeface="Times New Roman" panose="02020603050405020304" pitchFamily="18" charset="0"/>
                          <a:ea typeface="+mn-ea"/>
                          <a:cs typeface="Times New Roman" panose="02020603050405020304" pitchFamily="18" charset="0"/>
                        </a:rPr>
                        <a:t>Direktyvos 2014/24/E</a:t>
                      </a:r>
                      <a:r>
                        <a:rPr lang="lt-LT" sz="1100" b="0" i="0" kern="1200" dirty="0">
                          <a:solidFill>
                            <a:schemeClr val="dk1"/>
                          </a:solidFill>
                          <a:effectLst/>
                          <a:latin typeface="Times New Roman" panose="02020603050405020304" pitchFamily="18" charset="0"/>
                          <a:ea typeface="+mn-ea"/>
                          <a:cs typeface="Times New Roman" panose="02020603050405020304" pitchFamily="18" charset="0"/>
                        </a:rPr>
                        <a:t>S</a:t>
                      </a:r>
                      <a:r>
                        <a:rPr lang="pt-BR" sz="1100" b="0" i="0" kern="1200" dirty="0">
                          <a:solidFill>
                            <a:schemeClr val="dk1"/>
                          </a:solidFill>
                          <a:effectLst/>
                          <a:latin typeface="Times New Roman" panose="02020603050405020304" pitchFamily="18" charset="0"/>
                          <a:ea typeface="+mn-ea"/>
                          <a:cs typeface="Times New Roman" panose="02020603050405020304" pitchFamily="18" charset="0"/>
                        </a:rPr>
                        <a:t>; 2009/81/E</a:t>
                      </a:r>
                      <a:r>
                        <a:rPr lang="lt-LT" sz="1100" b="0" i="0" kern="1200" dirty="0">
                          <a:solidFill>
                            <a:schemeClr val="dk1"/>
                          </a:solidFill>
                          <a:effectLst/>
                          <a:latin typeface="Times New Roman" panose="02020603050405020304" pitchFamily="18" charset="0"/>
                          <a:ea typeface="+mn-ea"/>
                          <a:cs typeface="Times New Roman" panose="02020603050405020304" pitchFamily="18" charset="0"/>
                        </a:rPr>
                        <a:t>K</a:t>
                      </a:r>
                      <a:r>
                        <a:rPr lang="pt-BR" sz="1100" b="0" i="0" kern="1200" dirty="0">
                          <a:solidFill>
                            <a:schemeClr val="dk1"/>
                          </a:solidFill>
                          <a:effectLst/>
                          <a:latin typeface="Times New Roman" panose="02020603050405020304" pitchFamily="18" charset="0"/>
                          <a:ea typeface="+mn-ea"/>
                          <a:cs typeface="Times New Roman" panose="02020603050405020304" pitchFamily="18" charset="0"/>
                        </a:rPr>
                        <a:t> (VPĮ, GSPĮ) </a:t>
                      </a:r>
                      <a:endParaRPr lang="en-US" sz="1100" dirty="0">
                        <a:latin typeface="Times New Roman" panose="02020603050405020304" pitchFamily="18" charset="0"/>
                        <a:cs typeface="Times New Roman" panose="02020603050405020304" pitchFamily="18" charset="0"/>
                      </a:endParaRPr>
                    </a:p>
                  </a:txBody>
                  <a:tcPr>
                    <a:solidFill>
                      <a:schemeClr val="accent6">
                        <a:lumMod val="20000"/>
                        <a:lumOff val="80000"/>
                      </a:schemeClr>
                    </a:solidFill>
                  </a:tcPr>
                </a:tc>
                <a:extLst>
                  <a:ext uri="{0D108BD9-81ED-4DB2-BD59-A6C34878D82A}">
                    <a16:rowId xmlns:a16="http://schemas.microsoft.com/office/drawing/2014/main" val="2290954357"/>
                  </a:ext>
                </a:extLst>
              </a:tr>
              <a:tr h="257412">
                <a:tc>
                  <a:txBody>
                    <a:bodyPr/>
                    <a:lstStyle/>
                    <a:p>
                      <a:r>
                        <a:rPr lang="lt-LT" sz="1100" b="0" i="0" kern="1200" dirty="0">
                          <a:solidFill>
                            <a:schemeClr val="dk1"/>
                          </a:solidFill>
                          <a:effectLst/>
                          <a:latin typeface="Times New Roman" panose="02020603050405020304" pitchFamily="18" charset="0"/>
                          <a:ea typeface="+mn-ea"/>
                          <a:cs typeface="Times New Roman" panose="02020603050405020304" pitchFamily="18" charset="0"/>
                        </a:rPr>
                        <a:t>Neskelbiamos derybos pagal </a:t>
                      </a:r>
                      <a:r>
                        <a:rPr lang="lt-LT" sz="1100" kern="1200" dirty="0">
                          <a:solidFill>
                            <a:schemeClr val="dk1"/>
                          </a:solidFill>
                          <a:effectLst/>
                          <a:latin typeface="Times New Roman" panose="02020603050405020304" pitchFamily="18" charset="0"/>
                          <a:ea typeface="+mn-ea"/>
                          <a:cs typeface="Times New Roman" panose="02020603050405020304" pitchFamily="18" charset="0"/>
                        </a:rPr>
                        <a:t>PĮ / KĮ </a:t>
                      </a:r>
                      <a:endParaRPr lang="en-US" sz="1100" dirty="0">
                        <a:latin typeface="Times New Roman" panose="02020603050405020304" pitchFamily="18" charset="0"/>
                        <a:cs typeface="Times New Roman" panose="02020603050405020304" pitchFamily="18" charset="0"/>
                      </a:endParaRPr>
                    </a:p>
                  </a:txBody>
                  <a:tcPr>
                    <a:solidFill>
                      <a:schemeClr val="accent6">
                        <a:lumMod val="40000"/>
                        <a:lumOff val="60000"/>
                      </a:schemeClr>
                    </a:solidFill>
                  </a:tcPr>
                </a:tc>
                <a:tc>
                  <a:txBody>
                    <a:bodyPr/>
                    <a:lstStyle/>
                    <a:p>
                      <a:r>
                        <a:rPr lang="sv-SE" sz="1100" b="0" i="0" kern="1200" dirty="0">
                          <a:solidFill>
                            <a:schemeClr val="dk1"/>
                          </a:solidFill>
                          <a:effectLst/>
                          <a:latin typeface="Times New Roman" panose="02020603050405020304" pitchFamily="18" charset="0"/>
                          <a:ea typeface="+mn-ea"/>
                          <a:cs typeface="Times New Roman" panose="02020603050405020304" pitchFamily="18" charset="0"/>
                        </a:rPr>
                        <a:t>Direktyva 2014/25/E</a:t>
                      </a:r>
                      <a:r>
                        <a:rPr lang="lt-LT" sz="1100" b="0" i="0" kern="1200" dirty="0">
                          <a:solidFill>
                            <a:schemeClr val="dk1"/>
                          </a:solidFill>
                          <a:effectLst/>
                          <a:latin typeface="Times New Roman" panose="02020603050405020304" pitchFamily="18" charset="0"/>
                          <a:ea typeface="+mn-ea"/>
                          <a:cs typeface="Times New Roman" panose="02020603050405020304" pitchFamily="18" charset="0"/>
                        </a:rPr>
                        <a:t>S</a:t>
                      </a:r>
                      <a:r>
                        <a:rPr lang="sv-SE" sz="1100" b="0" i="0" kern="1200" dirty="0">
                          <a:solidFill>
                            <a:schemeClr val="dk1"/>
                          </a:solidFill>
                          <a:effectLst/>
                          <a:latin typeface="Times New Roman" panose="02020603050405020304" pitchFamily="18" charset="0"/>
                          <a:ea typeface="+mn-ea"/>
                          <a:cs typeface="Times New Roman" panose="02020603050405020304" pitchFamily="18" charset="0"/>
                        </a:rPr>
                        <a:t> (PĮ); Direktyva 2014/23/E</a:t>
                      </a:r>
                      <a:r>
                        <a:rPr lang="lt-LT" sz="1100" b="0" i="0" kern="1200" dirty="0">
                          <a:solidFill>
                            <a:schemeClr val="dk1"/>
                          </a:solidFill>
                          <a:effectLst/>
                          <a:latin typeface="Times New Roman" panose="02020603050405020304" pitchFamily="18" charset="0"/>
                          <a:ea typeface="+mn-ea"/>
                          <a:cs typeface="Times New Roman" panose="02020603050405020304" pitchFamily="18" charset="0"/>
                        </a:rPr>
                        <a:t>S</a:t>
                      </a:r>
                      <a:r>
                        <a:rPr lang="sv-SE" sz="1100" b="0" i="0" kern="1200" dirty="0">
                          <a:solidFill>
                            <a:schemeClr val="dk1"/>
                          </a:solidFill>
                          <a:effectLst/>
                          <a:latin typeface="Times New Roman" panose="02020603050405020304" pitchFamily="18" charset="0"/>
                          <a:ea typeface="+mn-ea"/>
                          <a:cs typeface="Times New Roman" panose="02020603050405020304" pitchFamily="18" charset="0"/>
                        </a:rPr>
                        <a:t> (KĮ)</a:t>
                      </a:r>
                      <a:endParaRPr lang="en-US" sz="1100" dirty="0">
                        <a:latin typeface="Times New Roman" panose="02020603050405020304" pitchFamily="18" charset="0"/>
                        <a:cs typeface="Times New Roman" panose="02020603050405020304" pitchFamily="18" charset="0"/>
                      </a:endParaRPr>
                    </a:p>
                  </a:txBody>
                  <a:tcPr>
                    <a:solidFill>
                      <a:schemeClr val="accent6">
                        <a:lumMod val="40000"/>
                        <a:lumOff val="60000"/>
                      </a:schemeClr>
                    </a:solidFill>
                  </a:tcPr>
                </a:tc>
                <a:extLst>
                  <a:ext uri="{0D108BD9-81ED-4DB2-BD59-A6C34878D82A}">
                    <a16:rowId xmlns:a16="http://schemas.microsoft.com/office/drawing/2014/main" val="869843456"/>
                  </a:ext>
                </a:extLst>
              </a:tr>
              <a:tr h="423973">
                <a:tc>
                  <a:txBody>
                    <a:bodyPr/>
                    <a:lstStyle/>
                    <a:p>
                      <a:r>
                        <a:rPr lang="sv-SE" sz="1100" b="0" i="0" kern="1200" dirty="0">
                          <a:solidFill>
                            <a:schemeClr val="dk1"/>
                          </a:solidFill>
                          <a:effectLst/>
                          <a:latin typeface="Times New Roman" panose="02020603050405020304" pitchFamily="18" charset="0"/>
                          <a:ea typeface="+mn-ea"/>
                          <a:cs typeface="Times New Roman" panose="02020603050405020304" pitchFamily="18" charset="0"/>
                        </a:rPr>
                        <a:t>Ribotas konkursas</a:t>
                      </a:r>
                      <a:r>
                        <a:rPr lang="lt-LT" sz="1100" b="0" i="0" kern="1200" dirty="0">
                          <a:solidFill>
                            <a:schemeClr val="dk1"/>
                          </a:solidFill>
                          <a:effectLst/>
                          <a:latin typeface="Times New Roman" panose="02020603050405020304" pitchFamily="18" charset="0"/>
                          <a:ea typeface="+mn-ea"/>
                          <a:cs typeface="Times New Roman" panose="02020603050405020304" pitchFamily="18" charset="0"/>
                        </a:rPr>
                        <a:t>, r</a:t>
                      </a:r>
                      <a:r>
                        <a:rPr lang="sv-SE" sz="1100" b="0" i="0" kern="1200" dirty="0">
                          <a:solidFill>
                            <a:schemeClr val="dk1"/>
                          </a:solidFill>
                          <a:effectLst/>
                          <a:latin typeface="Times New Roman" panose="02020603050405020304" pitchFamily="18" charset="0"/>
                          <a:ea typeface="+mn-ea"/>
                          <a:cs typeface="Times New Roman" panose="02020603050405020304" pitchFamily="18" charset="0"/>
                        </a:rPr>
                        <a:t>ibotas projekto konkursas</a:t>
                      </a:r>
                      <a:r>
                        <a:rPr lang="lt-LT" sz="1100" b="0" i="0" kern="1200" dirty="0">
                          <a:solidFill>
                            <a:schemeClr val="dk1"/>
                          </a:solidFill>
                          <a:effectLst/>
                          <a:latin typeface="Times New Roman" panose="02020603050405020304" pitchFamily="18" charset="0"/>
                          <a:ea typeface="+mn-ea"/>
                          <a:cs typeface="Times New Roman" panose="02020603050405020304" pitchFamily="18" charset="0"/>
                        </a:rPr>
                        <a:t> </a:t>
                      </a:r>
                      <a:r>
                        <a:rPr lang="lt-LT" sz="1100" kern="1200" dirty="0">
                          <a:solidFill>
                            <a:schemeClr val="dk1"/>
                          </a:solidFill>
                          <a:effectLst/>
                          <a:latin typeface="Times New Roman" panose="02020603050405020304" pitchFamily="18" charset="0"/>
                          <a:ea typeface="+mn-ea"/>
                          <a:cs typeface="Times New Roman" panose="02020603050405020304" pitchFamily="18" charset="0"/>
                        </a:rPr>
                        <a:t>pagal VPĮ / PĮ / GSPĮ / KĮ </a:t>
                      </a:r>
                      <a:endParaRPr lang="en-US" sz="1100" dirty="0">
                        <a:latin typeface="Times New Roman" panose="02020603050405020304" pitchFamily="18" charset="0"/>
                        <a:cs typeface="Times New Roman" panose="02020603050405020304" pitchFamily="18" charset="0"/>
                      </a:endParaRPr>
                    </a:p>
                  </a:txBody>
                  <a:tcPr>
                    <a:solidFill>
                      <a:schemeClr val="accent6">
                        <a:lumMod val="20000"/>
                        <a:lumOff val="80000"/>
                      </a:schemeClr>
                    </a:solidFill>
                  </a:tcPr>
                </a:tc>
                <a:tc>
                  <a:txBody>
                    <a:bodyPr/>
                    <a:lstStyle/>
                    <a:p>
                      <a:r>
                        <a:rPr lang="lt-LT" sz="1100" b="0" i="0" kern="1200" dirty="0">
                          <a:solidFill>
                            <a:schemeClr val="dk1"/>
                          </a:solidFill>
                          <a:effectLst/>
                          <a:latin typeface="Times New Roman" panose="02020603050405020304" pitchFamily="18" charset="0"/>
                          <a:ea typeface="+mn-ea"/>
                          <a:cs typeface="Times New Roman" panose="02020603050405020304" pitchFamily="18" charset="0"/>
                        </a:rPr>
                        <a:t>Visos direktyvos (VPĮ; PĮ; GSPĮ; KĮ) </a:t>
                      </a:r>
                      <a:endParaRPr lang="en-US" sz="1100" dirty="0">
                        <a:latin typeface="Times New Roman" panose="02020603050405020304" pitchFamily="18" charset="0"/>
                        <a:cs typeface="Times New Roman" panose="02020603050405020304" pitchFamily="18" charset="0"/>
                      </a:endParaRPr>
                    </a:p>
                  </a:txBody>
                  <a:tcPr>
                    <a:solidFill>
                      <a:schemeClr val="accent6">
                        <a:lumMod val="20000"/>
                        <a:lumOff val="80000"/>
                      </a:schemeClr>
                    </a:solidFill>
                  </a:tcPr>
                </a:tc>
                <a:extLst>
                  <a:ext uri="{0D108BD9-81ED-4DB2-BD59-A6C34878D82A}">
                    <a16:rowId xmlns:a16="http://schemas.microsoft.com/office/drawing/2014/main" val="760890572"/>
                  </a:ext>
                </a:extLst>
              </a:tr>
              <a:tr h="423973">
                <a:tc>
                  <a:txBody>
                    <a:bodyPr/>
                    <a:lstStyle/>
                    <a:p>
                      <a:r>
                        <a:rPr lang="lt-LT" sz="1100" b="0" i="0" kern="1200" dirty="0">
                          <a:solidFill>
                            <a:schemeClr val="dk1"/>
                          </a:solidFill>
                          <a:effectLst/>
                          <a:latin typeface="Times New Roman" panose="02020603050405020304" pitchFamily="18" charset="0"/>
                          <a:ea typeface="+mn-ea"/>
                          <a:cs typeface="Times New Roman" panose="02020603050405020304" pitchFamily="18" charset="0"/>
                        </a:rPr>
                        <a:t>Ribotas konkursas (pagreitinta procedūra) </a:t>
                      </a:r>
                      <a:r>
                        <a:rPr lang="lt-LT" sz="1100" kern="1200" dirty="0">
                          <a:solidFill>
                            <a:schemeClr val="dk1"/>
                          </a:solidFill>
                          <a:effectLst/>
                          <a:latin typeface="Times New Roman" panose="02020603050405020304" pitchFamily="18" charset="0"/>
                          <a:ea typeface="+mn-ea"/>
                          <a:cs typeface="Times New Roman" panose="02020603050405020304" pitchFamily="18" charset="0"/>
                        </a:rPr>
                        <a:t>pagal VPĮ / GSPĮ</a:t>
                      </a:r>
                      <a:endParaRPr lang="en-US" sz="1100" dirty="0">
                        <a:latin typeface="Times New Roman" panose="02020603050405020304" pitchFamily="18" charset="0"/>
                        <a:cs typeface="Times New Roman" panose="02020603050405020304" pitchFamily="18" charset="0"/>
                      </a:endParaRPr>
                    </a:p>
                  </a:txBody>
                  <a:tcPr>
                    <a:solidFill>
                      <a:schemeClr val="accent6">
                        <a:lumMod val="40000"/>
                        <a:lumOff val="60000"/>
                      </a:schemeClr>
                    </a:solidFill>
                  </a:tcPr>
                </a:tc>
                <a:tc>
                  <a:txBody>
                    <a:bodyPr/>
                    <a:lstStyle/>
                    <a:p>
                      <a:r>
                        <a:rPr lang="pt-BR" sz="1100" b="0" i="0" kern="1200" dirty="0">
                          <a:solidFill>
                            <a:schemeClr val="dk1"/>
                          </a:solidFill>
                          <a:effectLst/>
                          <a:latin typeface="Times New Roman" panose="02020603050405020304" pitchFamily="18" charset="0"/>
                          <a:ea typeface="+mn-ea"/>
                          <a:cs typeface="Times New Roman" panose="02020603050405020304" pitchFamily="18" charset="0"/>
                        </a:rPr>
                        <a:t>Direktyvos: 2014/24/E</a:t>
                      </a:r>
                      <a:r>
                        <a:rPr lang="lt-LT" sz="1100" b="0" i="0" kern="1200" dirty="0">
                          <a:solidFill>
                            <a:schemeClr val="dk1"/>
                          </a:solidFill>
                          <a:effectLst/>
                          <a:latin typeface="Times New Roman" panose="02020603050405020304" pitchFamily="18" charset="0"/>
                          <a:ea typeface="+mn-ea"/>
                          <a:cs typeface="Times New Roman" panose="02020603050405020304" pitchFamily="18" charset="0"/>
                        </a:rPr>
                        <a:t>S</a:t>
                      </a:r>
                      <a:r>
                        <a:rPr lang="pt-BR" sz="1100" b="0" i="0" kern="1200" dirty="0">
                          <a:solidFill>
                            <a:schemeClr val="dk1"/>
                          </a:solidFill>
                          <a:effectLst/>
                          <a:latin typeface="Times New Roman" panose="02020603050405020304" pitchFamily="18" charset="0"/>
                          <a:ea typeface="+mn-ea"/>
                          <a:cs typeface="Times New Roman" panose="02020603050405020304" pitchFamily="18" charset="0"/>
                        </a:rPr>
                        <a:t>; 2009/81/E</a:t>
                      </a:r>
                      <a:r>
                        <a:rPr lang="lt-LT" sz="1100" b="0" i="0" kern="1200" dirty="0">
                          <a:solidFill>
                            <a:schemeClr val="dk1"/>
                          </a:solidFill>
                          <a:effectLst/>
                          <a:latin typeface="Times New Roman" panose="02020603050405020304" pitchFamily="18" charset="0"/>
                          <a:ea typeface="+mn-ea"/>
                          <a:cs typeface="Times New Roman" panose="02020603050405020304" pitchFamily="18" charset="0"/>
                        </a:rPr>
                        <a:t>K</a:t>
                      </a:r>
                      <a:r>
                        <a:rPr lang="pt-BR" sz="1100" b="0" i="0" kern="1200" dirty="0">
                          <a:solidFill>
                            <a:schemeClr val="dk1"/>
                          </a:solidFill>
                          <a:effectLst/>
                          <a:latin typeface="Times New Roman" panose="02020603050405020304" pitchFamily="18" charset="0"/>
                          <a:ea typeface="+mn-ea"/>
                          <a:cs typeface="Times New Roman" panose="02020603050405020304" pitchFamily="18" charset="0"/>
                        </a:rPr>
                        <a:t> (VPĮ, GSPĮ) </a:t>
                      </a:r>
                      <a:endParaRPr lang="en-US" sz="1100" dirty="0">
                        <a:latin typeface="Times New Roman" panose="02020603050405020304" pitchFamily="18" charset="0"/>
                        <a:cs typeface="Times New Roman" panose="02020603050405020304" pitchFamily="18" charset="0"/>
                      </a:endParaRPr>
                    </a:p>
                  </a:txBody>
                  <a:tcPr>
                    <a:solidFill>
                      <a:schemeClr val="accent6">
                        <a:lumMod val="40000"/>
                        <a:lumOff val="60000"/>
                      </a:schemeClr>
                    </a:solidFill>
                  </a:tcPr>
                </a:tc>
                <a:extLst>
                  <a:ext uri="{0D108BD9-81ED-4DB2-BD59-A6C34878D82A}">
                    <a16:rowId xmlns:a16="http://schemas.microsoft.com/office/drawing/2014/main" val="3751253034"/>
                  </a:ext>
                </a:extLst>
              </a:tr>
              <a:tr h="257412">
                <a:tc>
                  <a:txBody>
                    <a:bodyPr/>
                    <a:lstStyle/>
                    <a:p>
                      <a:r>
                        <a:rPr lang="lt-LT" sz="1100" b="0" i="0" kern="1200" dirty="0">
                          <a:solidFill>
                            <a:schemeClr val="dk1"/>
                          </a:solidFill>
                          <a:effectLst/>
                          <a:latin typeface="Times New Roman" panose="02020603050405020304" pitchFamily="18" charset="0"/>
                          <a:ea typeface="+mn-ea"/>
                          <a:cs typeface="Times New Roman" panose="02020603050405020304" pitchFamily="18" charset="0"/>
                        </a:rPr>
                        <a:t>Skelbiamos derybos </a:t>
                      </a:r>
                      <a:r>
                        <a:rPr lang="lt-LT" sz="1100" kern="1200" dirty="0">
                          <a:solidFill>
                            <a:schemeClr val="dk1"/>
                          </a:solidFill>
                          <a:effectLst/>
                          <a:latin typeface="Times New Roman" panose="02020603050405020304" pitchFamily="18" charset="0"/>
                          <a:ea typeface="+mn-ea"/>
                          <a:cs typeface="Times New Roman" panose="02020603050405020304" pitchFamily="18" charset="0"/>
                        </a:rPr>
                        <a:t>pagal PĮ </a:t>
                      </a:r>
                      <a:endParaRPr lang="en-US" sz="1100" dirty="0">
                        <a:latin typeface="Times New Roman" panose="02020603050405020304" pitchFamily="18" charset="0"/>
                        <a:cs typeface="Times New Roman" panose="02020603050405020304" pitchFamily="18" charset="0"/>
                      </a:endParaRPr>
                    </a:p>
                  </a:txBody>
                  <a:tcPr>
                    <a:solidFill>
                      <a:schemeClr val="accent6">
                        <a:lumMod val="20000"/>
                        <a:lumOff val="80000"/>
                      </a:schemeClr>
                    </a:solidFill>
                  </a:tcPr>
                </a:tc>
                <a:tc>
                  <a:txBody>
                    <a:bodyPr/>
                    <a:lstStyle/>
                    <a:p>
                      <a:r>
                        <a:rPr lang="lt-LT" sz="1100" b="0" i="0" kern="1200" dirty="0">
                          <a:solidFill>
                            <a:schemeClr val="dk1"/>
                          </a:solidFill>
                          <a:effectLst/>
                          <a:latin typeface="Times New Roman" panose="02020603050405020304" pitchFamily="18" charset="0"/>
                          <a:ea typeface="+mn-ea"/>
                          <a:cs typeface="Times New Roman" panose="02020603050405020304" pitchFamily="18" charset="0"/>
                        </a:rPr>
                        <a:t>Direktyva 2014/25/ES (PĮ) </a:t>
                      </a:r>
                      <a:endParaRPr lang="en-US" sz="1100" dirty="0">
                        <a:latin typeface="Times New Roman" panose="02020603050405020304" pitchFamily="18" charset="0"/>
                        <a:cs typeface="Times New Roman" panose="02020603050405020304" pitchFamily="18" charset="0"/>
                      </a:endParaRPr>
                    </a:p>
                  </a:txBody>
                  <a:tcPr>
                    <a:solidFill>
                      <a:schemeClr val="accent6">
                        <a:lumMod val="20000"/>
                        <a:lumOff val="80000"/>
                      </a:schemeClr>
                    </a:solidFill>
                  </a:tcPr>
                </a:tc>
                <a:extLst>
                  <a:ext uri="{0D108BD9-81ED-4DB2-BD59-A6C34878D82A}">
                    <a16:rowId xmlns:a16="http://schemas.microsoft.com/office/drawing/2014/main" val="3136094731"/>
                  </a:ext>
                </a:extLst>
              </a:tr>
              <a:tr h="292479">
                <a:tc>
                  <a:txBody>
                    <a:bodyPr/>
                    <a:lstStyle/>
                    <a:p>
                      <a:r>
                        <a:rPr lang="lt-LT" sz="1100" b="0" i="0" kern="1200" dirty="0">
                          <a:solidFill>
                            <a:schemeClr val="dk1"/>
                          </a:solidFill>
                          <a:effectLst/>
                          <a:latin typeface="Times New Roman" panose="02020603050405020304" pitchFamily="18" charset="0"/>
                          <a:ea typeface="+mn-ea"/>
                          <a:cs typeface="Times New Roman" panose="02020603050405020304" pitchFamily="18" charset="0"/>
                        </a:rPr>
                        <a:t>Skelbiamos derybos (pagreitinta procedūra) </a:t>
                      </a:r>
                      <a:r>
                        <a:rPr lang="lt-LT" sz="1100" kern="1200" dirty="0">
                          <a:solidFill>
                            <a:schemeClr val="dk1"/>
                          </a:solidFill>
                          <a:effectLst/>
                          <a:latin typeface="Times New Roman" panose="02020603050405020304" pitchFamily="18" charset="0"/>
                          <a:ea typeface="+mn-ea"/>
                          <a:cs typeface="Times New Roman" panose="02020603050405020304" pitchFamily="18" charset="0"/>
                        </a:rPr>
                        <a:t>pagal GSPĮ </a:t>
                      </a:r>
                      <a:endParaRPr lang="en-US" sz="1100" dirty="0">
                        <a:latin typeface="Times New Roman" panose="02020603050405020304" pitchFamily="18" charset="0"/>
                        <a:cs typeface="Times New Roman" panose="02020603050405020304" pitchFamily="18" charset="0"/>
                      </a:endParaRPr>
                    </a:p>
                  </a:txBody>
                  <a:tcPr>
                    <a:solidFill>
                      <a:schemeClr val="accent6">
                        <a:lumMod val="40000"/>
                        <a:lumOff val="60000"/>
                      </a:schemeClr>
                    </a:solidFill>
                  </a:tcPr>
                </a:tc>
                <a:tc>
                  <a:txBody>
                    <a:bodyPr/>
                    <a:lstStyle/>
                    <a:p>
                      <a:r>
                        <a:rPr lang="lt-LT" sz="1100" b="0" i="0" kern="1200" dirty="0">
                          <a:solidFill>
                            <a:schemeClr val="dk1"/>
                          </a:solidFill>
                          <a:effectLst/>
                          <a:latin typeface="Times New Roman" panose="02020603050405020304" pitchFamily="18" charset="0"/>
                          <a:ea typeface="+mn-ea"/>
                          <a:cs typeface="Times New Roman" panose="02020603050405020304" pitchFamily="18" charset="0"/>
                        </a:rPr>
                        <a:t>Direktyva 2009/81/EK (GSPĮ) </a:t>
                      </a:r>
                      <a:endParaRPr lang="en-US" sz="1100" dirty="0">
                        <a:latin typeface="Times New Roman" panose="02020603050405020304" pitchFamily="18" charset="0"/>
                        <a:cs typeface="Times New Roman" panose="02020603050405020304" pitchFamily="18" charset="0"/>
                      </a:endParaRPr>
                    </a:p>
                  </a:txBody>
                  <a:tcPr>
                    <a:solidFill>
                      <a:schemeClr val="accent6">
                        <a:lumMod val="40000"/>
                        <a:lumOff val="60000"/>
                      </a:schemeClr>
                    </a:solidFill>
                  </a:tcPr>
                </a:tc>
                <a:extLst>
                  <a:ext uri="{0D108BD9-81ED-4DB2-BD59-A6C34878D82A}">
                    <a16:rowId xmlns:a16="http://schemas.microsoft.com/office/drawing/2014/main" val="615101518"/>
                  </a:ext>
                </a:extLst>
              </a:tr>
              <a:tr h="257412">
                <a:tc>
                  <a:txBody>
                    <a:bodyPr/>
                    <a:lstStyle/>
                    <a:p>
                      <a:r>
                        <a:rPr lang="lt-LT" sz="1100" b="0" i="0" kern="1200" dirty="0">
                          <a:solidFill>
                            <a:schemeClr val="dk1"/>
                          </a:solidFill>
                          <a:effectLst/>
                          <a:latin typeface="Times New Roman" panose="02020603050405020304" pitchFamily="18" charset="0"/>
                          <a:ea typeface="+mn-ea"/>
                          <a:cs typeface="Times New Roman" panose="02020603050405020304" pitchFamily="18" charset="0"/>
                        </a:rPr>
                        <a:t>Skelbiamos derybos </a:t>
                      </a:r>
                      <a:r>
                        <a:rPr lang="lt-LT" sz="1100" kern="1200" dirty="0">
                          <a:solidFill>
                            <a:schemeClr val="dk1"/>
                          </a:solidFill>
                          <a:effectLst/>
                          <a:latin typeface="Times New Roman" panose="02020603050405020304" pitchFamily="18" charset="0"/>
                          <a:ea typeface="+mn-ea"/>
                          <a:cs typeface="Times New Roman" panose="02020603050405020304" pitchFamily="18" charset="0"/>
                        </a:rPr>
                        <a:t>pagal GSPĮ </a:t>
                      </a:r>
                      <a:endParaRPr lang="en-US" sz="1100" dirty="0">
                        <a:latin typeface="Times New Roman" panose="02020603050405020304" pitchFamily="18" charset="0"/>
                        <a:cs typeface="Times New Roman" panose="02020603050405020304" pitchFamily="18" charset="0"/>
                      </a:endParaRPr>
                    </a:p>
                  </a:txBody>
                  <a:tcPr>
                    <a:solidFill>
                      <a:schemeClr val="accent6">
                        <a:lumMod val="20000"/>
                        <a:lumOff val="80000"/>
                      </a:schemeClr>
                    </a:solidFill>
                  </a:tcPr>
                </a:tc>
                <a:tc>
                  <a:txBody>
                    <a:bodyPr/>
                    <a:lstStyle/>
                    <a:p>
                      <a:r>
                        <a:rPr lang="lt-LT" sz="1100" b="0" i="0" kern="1200" dirty="0">
                          <a:solidFill>
                            <a:schemeClr val="dk1"/>
                          </a:solidFill>
                          <a:effectLst/>
                          <a:latin typeface="Times New Roman" panose="02020603050405020304" pitchFamily="18" charset="0"/>
                          <a:ea typeface="+mn-ea"/>
                          <a:cs typeface="Times New Roman" panose="02020603050405020304" pitchFamily="18" charset="0"/>
                        </a:rPr>
                        <a:t>Direktyva 2009/81/EK (GSPĮ) </a:t>
                      </a:r>
                      <a:endParaRPr lang="en-US" sz="1100" dirty="0">
                        <a:latin typeface="Times New Roman" panose="02020603050405020304" pitchFamily="18" charset="0"/>
                        <a:cs typeface="Times New Roman" panose="02020603050405020304" pitchFamily="18" charset="0"/>
                      </a:endParaRPr>
                    </a:p>
                  </a:txBody>
                  <a:tcPr>
                    <a:solidFill>
                      <a:schemeClr val="accent6">
                        <a:lumMod val="20000"/>
                        <a:lumOff val="80000"/>
                      </a:schemeClr>
                    </a:solidFill>
                  </a:tcPr>
                </a:tc>
                <a:extLst>
                  <a:ext uri="{0D108BD9-81ED-4DB2-BD59-A6C34878D82A}">
                    <a16:rowId xmlns:a16="http://schemas.microsoft.com/office/drawing/2014/main" val="3614654818"/>
                  </a:ext>
                </a:extLst>
              </a:tr>
              <a:tr h="257412">
                <a:tc>
                  <a:txBody>
                    <a:bodyPr/>
                    <a:lstStyle/>
                    <a:p>
                      <a:r>
                        <a:rPr lang="lt-LT" sz="1100" b="0" i="0" kern="1200" dirty="0">
                          <a:solidFill>
                            <a:schemeClr val="dk1"/>
                          </a:solidFill>
                          <a:effectLst/>
                          <a:latin typeface="Times New Roman" panose="02020603050405020304" pitchFamily="18" charset="0"/>
                          <a:ea typeface="+mn-ea"/>
                          <a:cs typeface="Times New Roman" panose="02020603050405020304" pitchFamily="18" charset="0"/>
                        </a:rPr>
                        <a:t>Skelbiamos derybos </a:t>
                      </a:r>
                      <a:r>
                        <a:rPr lang="lt-LT" sz="1100" kern="1200" dirty="0">
                          <a:solidFill>
                            <a:schemeClr val="dk1"/>
                          </a:solidFill>
                          <a:effectLst/>
                          <a:latin typeface="Times New Roman" panose="02020603050405020304" pitchFamily="18" charset="0"/>
                          <a:ea typeface="+mn-ea"/>
                          <a:cs typeface="Times New Roman" panose="02020603050405020304" pitchFamily="18" charset="0"/>
                        </a:rPr>
                        <a:t>pagal VPĮ </a:t>
                      </a:r>
                      <a:endParaRPr lang="en-US" sz="1100" dirty="0">
                        <a:latin typeface="Times New Roman" panose="02020603050405020304" pitchFamily="18" charset="0"/>
                        <a:cs typeface="Times New Roman" panose="02020603050405020304" pitchFamily="18" charset="0"/>
                      </a:endParaRPr>
                    </a:p>
                  </a:txBody>
                  <a:tcPr>
                    <a:solidFill>
                      <a:schemeClr val="accent6">
                        <a:lumMod val="40000"/>
                        <a:lumOff val="60000"/>
                      </a:schemeClr>
                    </a:solidFill>
                  </a:tcPr>
                </a:tc>
                <a:tc>
                  <a:txBody>
                    <a:bodyPr/>
                    <a:lstStyle/>
                    <a:p>
                      <a:r>
                        <a:rPr lang="lt-LT" sz="1100" b="0" i="0" kern="1200" dirty="0">
                          <a:solidFill>
                            <a:schemeClr val="dk1"/>
                          </a:solidFill>
                          <a:effectLst/>
                          <a:latin typeface="Times New Roman" panose="02020603050405020304" pitchFamily="18" charset="0"/>
                          <a:ea typeface="+mn-ea"/>
                          <a:cs typeface="Times New Roman" panose="02020603050405020304" pitchFamily="18" charset="0"/>
                        </a:rPr>
                        <a:t>Direktyva 2014/24/ES (VPĮ) </a:t>
                      </a:r>
                      <a:endParaRPr lang="en-US" sz="1100" dirty="0">
                        <a:latin typeface="Times New Roman" panose="02020603050405020304" pitchFamily="18" charset="0"/>
                        <a:cs typeface="Times New Roman" panose="02020603050405020304" pitchFamily="18" charset="0"/>
                      </a:endParaRPr>
                    </a:p>
                  </a:txBody>
                  <a:tcPr>
                    <a:solidFill>
                      <a:schemeClr val="accent6">
                        <a:lumMod val="40000"/>
                        <a:lumOff val="60000"/>
                      </a:schemeClr>
                    </a:solidFill>
                  </a:tcPr>
                </a:tc>
                <a:extLst>
                  <a:ext uri="{0D108BD9-81ED-4DB2-BD59-A6C34878D82A}">
                    <a16:rowId xmlns:a16="http://schemas.microsoft.com/office/drawing/2014/main" val="3396337342"/>
                  </a:ext>
                </a:extLst>
              </a:tr>
              <a:tr h="257412">
                <a:tc>
                  <a:txBody>
                    <a:bodyPr/>
                    <a:lstStyle/>
                    <a:p>
                      <a:r>
                        <a:rPr lang="lt-LT" sz="1100" b="0" i="0" kern="1200" dirty="0">
                          <a:solidFill>
                            <a:schemeClr val="dk1"/>
                          </a:solidFill>
                          <a:effectLst/>
                          <a:latin typeface="Times New Roman" panose="02020603050405020304" pitchFamily="18" charset="0"/>
                          <a:ea typeface="+mn-ea"/>
                          <a:cs typeface="Times New Roman" panose="02020603050405020304" pitchFamily="18" charset="0"/>
                        </a:rPr>
                        <a:t>Derybos pagal KĮ</a:t>
                      </a:r>
                      <a:endParaRPr lang="en-US" sz="1100" dirty="0">
                        <a:latin typeface="Times New Roman" panose="02020603050405020304" pitchFamily="18" charset="0"/>
                        <a:cs typeface="Times New Roman" panose="02020603050405020304" pitchFamily="18" charset="0"/>
                      </a:endParaRPr>
                    </a:p>
                  </a:txBody>
                  <a:tcPr>
                    <a:solidFill>
                      <a:schemeClr val="accent6">
                        <a:lumMod val="20000"/>
                        <a:lumOff val="80000"/>
                      </a:schemeClr>
                    </a:solidFill>
                  </a:tcPr>
                </a:tc>
                <a:tc>
                  <a:txBody>
                    <a:bodyPr/>
                    <a:lstStyle/>
                    <a:p>
                      <a:r>
                        <a:rPr lang="lt-LT" sz="1100" b="0" i="0" kern="1200" dirty="0">
                          <a:solidFill>
                            <a:schemeClr val="dk1"/>
                          </a:solidFill>
                          <a:effectLst/>
                          <a:latin typeface="Times New Roman" panose="02020603050405020304" pitchFamily="18" charset="0"/>
                          <a:ea typeface="+mn-ea"/>
                          <a:cs typeface="Times New Roman" panose="02020603050405020304" pitchFamily="18" charset="0"/>
                        </a:rPr>
                        <a:t>Direktyva 2014/23/ES (KĮ)</a:t>
                      </a:r>
                      <a:endParaRPr lang="en-US" sz="1100" dirty="0">
                        <a:latin typeface="Times New Roman" panose="02020603050405020304" pitchFamily="18" charset="0"/>
                        <a:cs typeface="Times New Roman" panose="02020603050405020304" pitchFamily="18" charset="0"/>
                      </a:endParaRPr>
                    </a:p>
                  </a:txBody>
                  <a:tcPr>
                    <a:solidFill>
                      <a:schemeClr val="accent6">
                        <a:lumMod val="20000"/>
                        <a:lumOff val="80000"/>
                      </a:schemeClr>
                    </a:solidFill>
                  </a:tcPr>
                </a:tc>
                <a:extLst>
                  <a:ext uri="{0D108BD9-81ED-4DB2-BD59-A6C34878D82A}">
                    <a16:rowId xmlns:a16="http://schemas.microsoft.com/office/drawing/2014/main" val="2511303455"/>
                  </a:ext>
                </a:extLst>
              </a:tr>
              <a:tr h="283525">
                <a:tc>
                  <a:txBody>
                    <a:bodyPr/>
                    <a:lstStyle/>
                    <a:p>
                      <a:r>
                        <a:rPr lang="lt-LT" sz="1100" b="0" i="0" kern="1200" dirty="0">
                          <a:solidFill>
                            <a:schemeClr val="dk1"/>
                          </a:solidFill>
                          <a:effectLst/>
                          <a:latin typeface="Times New Roman" panose="02020603050405020304" pitchFamily="18" charset="0"/>
                          <a:ea typeface="+mn-ea"/>
                          <a:cs typeface="Times New Roman" panose="02020603050405020304" pitchFamily="18" charset="0"/>
                        </a:rPr>
                        <a:t>Skelbiamos derybos (pagreitinta procedūra) </a:t>
                      </a:r>
                      <a:r>
                        <a:rPr lang="lt-LT" sz="1100" kern="1200" dirty="0">
                          <a:solidFill>
                            <a:schemeClr val="dk1"/>
                          </a:solidFill>
                          <a:effectLst/>
                          <a:latin typeface="Times New Roman" panose="02020603050405020304" pitchFamily="18" charset="0"/>
                          <a:ea typeface="+mn-ea"/>
                          <a:cs typeface="Times New Roman" panose="02020603050405020304" pitchFamily="18" charset="0"/>
                        </a:rPr>
                        <a:t>pagal VPĮ </a:t>
                      </a:r>
                      <a:endParaRPr lang="en-US" sz="1100" dirty="0">
                        <a:latin typeface="Times New Roman" panose="02020603050405020304" pitchFamily="18" charset="0"/>
                        <a:cs typeface="Times New Roman" panose="02020603050405020304" pitchFamily="18" charset="0"/>
                      </a:endParaRPr>
                    </a:p>
                  </a:txBody>
                  <a:tcPr>
                    <a:solidFill>
                      <a:schemeClr val="accent6">
                        <a:lumMod val="40000"/>
                        <a:lumOff val="60000"/>
                      </a:schemeClr>
                    </a:solidFill>
                  </a:tcPr>
                </a:tc>
                <a:tc>
                  <a:txBody>
                    <a:bodyPr/>
                    <a:lstStyle/>
                    <a:p>
                      <a:r>
                        <a:rPr lang="lt-LT" sz="1100" b="0" i="0" kern="1200" dirty="0">
                          <a:solidFill>
                            <a:schemeClr val="dk1"/>
                          </a:solidFill>
                          <a:effectLst/>
                          <a:latin typeface="Times New Roman" panose="02020603050405020304" pitchFamily="18" charset="0"/>
                          <a:ea typeface="+mn-ea"/>
                          <a:cs typeface="Times New Roman" panose="02020603050405020304" pitchFamily="18" charset="0"/>
                        </a:rPr>
                        <a:t>Direktyva 2014/24/ES (VPĮ)</a:t>
                      </a:r>
                      <a:endParaRPr lang="en-US" sz="1100" dirty="0">
                        <a:latin typeface="Times New Roman" panose="02020603050405020304" pitchFamily="18" charset="0"/>
                        <a:cs typeface="Times New Roman" panose="02020603050405020304" pitchFamily="18" charset="0"/>
                      </a:endParaRPr>
                    </a:p>
                  </a:txBody>
                  <a:tcPr>
                    <a:solidFill>
                      <a:schemeClr val="accent6">
                        <a:lumMod val="40000"/>
                        <a:lumOff val="60000"/>
                      </a:schemeClr>
                    </a:solidFill>
                  </a:tcPr>
                </a:tc>
                <a:extLst>
                  <a:ext uri="{0D108BD9-81ED-4DB2-BD59-A6C34878D82A}">
                    <a16:rowId xmlns:a16="http://schemas.microsoft.com/office/drawing/2014/main" val="1638790485"/>
                  </a:ext>
                </a:extLst>
              </a:tr>
              <a:tr h="282760">
                <a:tc>
                  <a:txBody>
                    <a:bodyPr/>
                    <a:lstStyle/>
                    <a:p>
                      <a:r>
                        <a:rPr lang="lt-LT" sz="1100" b="0" i="0" kern="1200" dirty="0">
                          <a:solidFill>
                            <a:schemeClr val="dk1"/>
                          </a:solidFill>
                          <a:effectLst/>
                          <a:latin typeface="Times New Roman" panose="02020603050405020304" pitchFamily="18" charset="0"/>
                          <a:ea typeface="+mn-ea"/>
                          <a:cs typeface="Times New Roman" panose="02020603050405020304" pitchFamily="18" charset="0"/>
                        </a:rPr>
                        <a:t>Konkurencinis dialogas </a:t>
                      </a:r>
                      <a:endParaRPr lang="en-US" sz="1100" dirty="0">
                        <a:latin typeface="Times New Roman" panose="02020603050405020304" pitchFamily="18" charset="0"/>
                        <a:cs typeface="Times New Roman" panose="02020603050405020304" pitchFamily="18" charset="0"/>
                      </a:endParaRPr>
                    </a:p>
                  </a:txBody>
                  <a:tcPr>
                    <a:solidFill>
                      <a:schemeClr val="accent6">
                        <a:lumMod val="20000"/>
                        <a:lumOff val="80000"/>
                      </a:schemeClr>
                    </a:solidFill>
                  </a:tcPr>
                </a:tc>
                <a:tc>
                  <a:txBody>
                    <a:bodyPr/>
                    <a:lstStyle/>
                    <a:p>
                      <a:r>
                        <a:rPr lang="pt-BR" sz="1100" b="0" i="0" kern="1200" dirty="0">
                          <a:solidFill>
                            <a:schemeClr val="dk1"/>
                          </a:solidFill>
                          <a:effectLst/>
                          <a:latin typeface="Times New Roman" panose="02020603050405020304" pitchFamily="18" charset="0"/>
                          <a:ea typeface="+mn-ea"/>
                          <a:cs typeface="Times New Roman" panose="02020603050405020304" pitchFamily="18" charset="0"/>
                        </a:rPr>
                        <a:t>Direktyvos: 2014/24E</a:t>
                      </a:r>
                      <a:r>
                        <a:rPr lang="lt-LT" sz="1100" b="0" i="0" kern="1200" dirty="0">
                          <a:solidFill>
                            <a:schemeClr val="dk1"/>
                          </a:solidFill>
                          <a:effectLst/>
                          <a:latin typeface="Times New Roman" panose="02020603050405020304" pitchFamily="18" charset="0"/>
                          <a:ea typeface="+mn-ea"/>
                          <a:cs typeface="Times New Roman" panose="02020603050405020304" pitchFamily="18" charset="0"/>
                        </a:rPr>
                        <a:t>S</a:t>
                      </a:r>
                      <a:r>
                        <a:rPr lang="pt-BR" sz="1100" b="0" i="0" kern="1200" dirty="0">
                          <a:solidFill>
                            <a:schemeClr val="dk1"/>
                          </a:solidFill>
                          <a:effectLst/>
                          <a:latin typeface="Times New Roman" panose="02020603050405020304" pitchFamily="18" charset="0"/>
                          <a:ea typeface="+mn-ea"/>
                          <a:cs typeface="Times New Roman" panose="02020603050405020304" pitchFamily="18" charset="0"/>
                        </a:rPr>
                        <a:t>; 2014/25/E</a:t>
                      </a:r>
                      <a:r>
                        <a:rPr lang="lt-LT" sz="1100" b="0" i="0" kern="1200" dirty="0">
                          <a:solidFill>
                            <a:schemeClr val="dk1"/>
                          </a:solidFill>
                          <a:effectLst/>
                          <a:latin typeface="Times New Roman" panose="02020603050405020304" pitchFamily="18" charset="0"/>
                          <a:ea typeface="+mn-ea"/>
                          <a:cs typeface="Times New Roman" panose="02020603050405020304" pitchFamily="18" charset="0"/>
                        </a:rPr>
                        <a:t>S</a:t>
                      </a:r>
                      <a:r>
                        <a:rPr lang="pt-BR" sz="1100" b="0" i="0" kern="1200" dirty="0">
                          <a:solidFill>
                            <a:schemeClr val="dk1"/>
                          </a:solidFill>
                          <a:effectLst/>
                          <a:latin typeface="Times New Roman" panose="02020603050405020304" pitchFamily="18" charset="0"/>
                          <a:ea typeface="+mn-ea"/>
                          <a:cs typeface="Times New Roman" panose="02020603050405020304" pitchFamily="18" charset="0"/>
                        </a:rPr>
                        <a:t>; 2009/81/E</a:t>
                      </a:r>
                      <a:r>
                        <a:rPr lang="lt-LT" sz="1100" b="0" i="0" kern="1200" dirty="0">
                          <a:solidFill>
                            <a:schemeClr val="dk1"/>
                          </a:solidFill>
                          <a:effectLst/>
                          <a:latin typeface="Times New Roman" panose="02020603050405020304" pitchFamily="18" charset="0"/>
                          <a:ea typeface="+mn-ea"/>
                          <a:cs typeface="Times New Roman" panose="02020603050405020304" pitchFamily="18" charset="0"/>
                        </a:rPr>
                        <a:t>K</a:t>
                      </a:r>
                      <a:r>
                        <a:rPr lang="pt-BR" sz="1100" b="0" i="0" kern="1200" dirty="0">
                          <a:solidFill>
                            <a:schemeClr val="dk1"/>
                          </a:solidFill>
                          <a:effectLst/>
                          <a:latin typeface="Times New Roman" panose="02020603050405020304" pitchFamily="18" charset="0"/>
                          <a:ea typeface="+mn-ea"/>
                          <a:cs typeface="Times New Roman" panose="02020603050405020304" pitchFamily="18" charset="0"/>
                        </a:rPr>
                        <a:t> (VPĮ, PĮ, GSPĮ) </a:t>
                      </a:r>
                      <a:endParaRPr lang="en-US" sz="1100" dirty="0">
                        <a:latin typeface="Times New Roman" panose="02020603050405020304" pitchFamily="18" charset="0"/>
                        <a:cs typeface="Times New Roman" panose="02020603050405020304" pitchFamily="18" charset="0"/>
                      </a:endParaRPr>
                    </a:p>
                  </a:txBody>
                  <a:tcPr>
                    <a:solidFill>
                      <a:schemeClr val="accent6">
                        <a:lumMod val="20000"/>
                        <a:lumOff val="80000"/>
                      </a:schemeClr>
                    </a:solidFill>
                  </a:tcPr>
                </a:tc>
                <a:extLst>
                  <a:ext uri="{0D108BD9-81ED-4DB2-BD59-A6C34878D82A}">
                    <a16:rowId xmlns:a16="http://schemas.microsoft.com/office/drawing/2014/main" val="3890158968"/>
                  </a:ext>
                </a:extLst>
              </a:tr>
              <a:tr h="257412">
                <a:tc>
                  <a:txBody>
                    <a:bodyPr/>
                    <a:lstStyle/>
                    <a:p>
                      <a:r>
                        <a:rPr lang="lt-LT" sz="1100" b="0" i="0" kern="1200" dirty="0">
                          <a:solidFill>
                            <a:schemeClr val="dk1"/>
                          </a:solidFill>
                          <a:effectLst/>
                          <a:latin typeface="Times New Roman" panose="02020603050405020304" pitchFamily="18" charset="0"/>
                          <a:ea typeface="+mn-ea"/>
                          <a:cs typeface="Times New Roman" panose="02020603050405020304" pitchFamily="18" charset="0"/>
                        </a:rPr>
                        <a:t>Inovacijų partnerystė </a:t>
                      </a:r>
                      <a:endParaRPr lang="en-US" sz="1100" dirty="0">
                        <a:latin typeface="Times New Roman" panose="02020603050405020304" pitchFamily="18" charset="0"/>
                        <a:cs typeface="Times New Roman" panose="02020603050405020304" pitchFamily="18" charset="0"/>
                      </a:endParaRPr>
                    </a:p>
                  </a:txBody>
                  <a:tcPr>
                    <a:solidFill>
                      <a:schemeClr val="accent6">
                        <a:lumMod val="40000"/>
                        <a:lumOff val="60000"/>
                      </a:schemeClr>
                    </a:solidFill>
                  </a:tcPr>
                </a:tc>
                <a:tc>
                  <a:txBody>
                    <a:bodyPr/>
                    <a:lstStyle/>
                    <a:p>
                      <a:r>
                        <a:rPr lang="pt-BR" sz="1100" b="0" i="0" kern="1200" dirty="0">
                          <a:solidFill>
                            <a:schemeClr val="dk1"/>
                          </a:solidFill>
                          <a:effectLst/>
                          <a:latin typeface="Times New Roman" panose="02020603050405020304" pitchFamily="18" charset="0"/>
                          <a:ea typeface="+mn-ea"/>
                          <a:cs typeface="Times New Roman" panose="02020603050405020304" pitchFamily="18" charset="0"/>
                        </a:rPr>
                        <a:t>Direktyvos: 2014/24E</a:t>
                      </a:r>
                      <a:r>
                        <a:rPr lang="lt-LT" sz="1100" b="0" i="0" kern="1200" dirty="0">
                          <a:solidFill>
                            <a:schemeClr val="dk1"/>
                          </a:solidFill>
                          <a:effectLst/>
                          <a:latin typeface="Times New Roman" panose="02020603050405020304" pitchFamily="18" charset="0"/>
                          <a:ea typeface="+mn-ea"/>
                          <a:cs typeface="Times New Roman" panose="02020603050405020304" pitchFamily="18" charset="0"/>
                        </a:rPr>
                        <a:t>S</a:t>
                      </a:r>
                      <a:r>
                        <a:rPr lang="pt-BR" sz="1100" b="0" i="0" kern="1200" dirty="0">
                          <a:solidFill>
                            <a:schemeClr val="dk1"/>
                          </a:solidFill>
                          <a:effectLst/>
                          <a:latin typeface="Times New Roman" panose="02020603050405020304" pitchFamily="18" charset="0"/>
                          <a:ea typeface="+mn-ea"/>
                          <a:cs typeface="Times New Roman" panose="02020603050405020304" pitchFamily="18" charset="0"/>
                        </a:rPr>
                        <a:t>; 2014/25/E</a:t>
                      </a:r>
                      <a:r>
                        <a:rPr lang="lt-LT" sz="1100" b="0" i="0" kern="1200" dirty="0">
                          <a:solidFill>
                            <a:schemeClr val="dk1"/>
                          </a:solidFill>
                          <a:effectLst/>
                          <a:latin typeface="Times New Roman" panose="02020603050405020304" pitchFamily="18" charset="0"/>
                          <a:ea typeface="+mn-ea"/>
                          <a:cs typeface="Times New Roman" panose="02020603050405020304" pitchFamily="18" charset="0"/>
                        </a:rPr>
                        <a:t>S</a:t>
                      </a:r>
                      <a:r>
                        <a:rPr lang="pt-BR" sz="1100" b="0" i="0" kern="1200" dirty="0">
                          <a:solidFill>
                            <a:schemeClr val="dk1"/>
                          </a:solidFill>
                          <a:effectLst/>
                          <a:latin typeface="Times New Roman" panose="02020603050405020304" pitchFamily="18" charset="0"/>
                          <a:ea typeface="+mn-ea"/>
                          <a:cs typeface="Times New Roman" panose="02020603050405020304" pitchFamily="18" charset="0"/>
                        </a:rPr>
                        <a:t> (VPĮ, PĮ) </a:t>
                      </a:r>
                      <a:endParaRPr lang="en-US" sz="1100" dirty="0">
                        <a:latin typeface="Times New Roman" panose="02020603050405020304" pitchFamily="18" charset="0"/>
                        <a:cs typeface="Times New Roman" panose="02020603050405020304" pitchFamily="18" charset="0"/>
                      </a:endParaRPr>
                    </a:p>
                  </a:txBody>
                  <a:tcPr>
                    <a:solidFill>
                      <a:schemeClr val="accent6">
                        <a:lumMod val="40000"/>
                        <a:lumOff val="60000"/>
                      </a:schemeClr>
                    </a:solidFill>
                  </a:tcPr>
                </a:tc>
                <a:extLst>
                  <a:ext uri="{0D108BD9-81ED-4DB2-BD59-A6C34878D82A}">
                    <a16:rowId xmlns:a16="http://schemas.microsoft.com/office/drawing/2014/main" val="2558869160"/>
                  </a:ext>
                </a:extLst>
              </a:tr>
              <a:tr h="376290">
                <a:tc>
                  <a:txBody>
                    <a:bodyPr/>
                    <a:lstStyle/>
                    <a:p>
                      <a:r>
                        <a:rPr lang="lt-LT" sz="1100" b="0" i="0" kern="1200" dirty="0">
                          <a:solidFill>
                            <a:schemeClr val="dk1"/>
                          </a:solidFill>
                          <a:effectLst/>
                          <a:latin typeface="Times New Roman" panose="02020603050405020304" pitchFamily="18" charset="0"/>
                          <a:ea typeface="+mn-ea"/>
                          <a:cs typeface="Times New Roman" panose="02020603050405020304" pitchFamily="18" charset="0"/>
                        </a:rPr>
                        <a:t>Vidaus sandoriai </a:t>
                      </a:r>
                      <a:endParaRPr lang="en-US" sz="1100" dirty="0">
                        <a:latin typeface="Times New Roman" panose="02020603050405020304" pitchFamily="18" charset="0"/>
                        <a:cs typeface="Times New Roman" panose="02020603050405020304" pitchFamily="18" charset="0"/>
                      </a:endParaRPr>
                    </a:p>
                  </a:txBody>
                  <a:tcPr>
                    <a:solidFill>
                      <a:schemeClr val="accent6">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t-LT" sz="1100" kern="1200" noProof="0" dirty="0">
                          <a:solidFill>
                            <a:schemeClr val="dk1"/>
                          </a:solidFill>
                          <a:effectLst/>
                          <a:latin typeface="Times New Roman" panose="02020603050405020304" pitchFamily="18" charset="0"/>
                          <a:ea typeface="+mn-ea"/>
                          <a:cs typeface="Times New Roman" panose="02020603050405020304" pitchFamily="18" charset="0"/>
                        </a:rPr>
                        <a:t>Nacionalinis pagrindas</a:t>
                      </a:r>
                    </a:p>
                  </a:txBody>
                  <a:tcPr>
                    <a:solidFill>
                      <a:schemeClr val="accent6">
                        <a:lumMod val="20000"/>
                        <a:lumOff val="80000"/>
                      </a:schemeClr>
                    </a:solidFill>
                  </a:tcPr>
                </a:tc>
                <a:extLst>
                  <a:ext uri="{0D108BD9-81ED-4DB2-BD59-A6C34878D82A}">
                    <a16:rowId xmlns:a16="http://schemas.microsoft.com/office/drawing/2014/main" val="3571989356"/>
                  </a:ext>
                </a:extLst>
              </a:tr>
              <a:tr h="376290">
                <a:tc>
                  <a:txBody>
                    <a:bodyPr/>
                    <a:lstStyle/>
                    <a:p>
                      <a:r>
                        <a:rPr lang="lt-LT" sz="1100" b="0" i="0" kern="1200" dirty="0">
                          <a:solidFill>
                            <a:schemeClr val="dk1"/>
                          </a:solidFill>
                          <a:effectLst/>
                          <a:latin typeface="Times New Roman" panose="02020603050405020304" pitchFamily="18" charset="0"/>
                          <a:ea typeface="+mn-ea"/>
                          <a:cs typeface="Times New Roman" panose="02020603050405020304" pitchFamily="18" charset="0"/>
                        </a:rPr>
                        <a:t>Pirkimai iš susijusių įmonių </a:t>
                      </a:r>
                      <a:endParaRPr lang="en-US" sz="1100" dirty="0">
                        <a:latin typeface="Times New Roman" panose="02020603050405020304" pitchFamily="18" charset="0"/>
                        <a:cs typeface="Times New Roman" panose="02020603050405020304" pitchFamily="18" charset="0"/>
                      </a:endParaRPr>
                    </a:p>
                  </a:txBody>
                  <a:tcPr>
                    <a:solidFill>
                      <a:schemeClr val="accent6">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t-LT" sz="1100" kern="1200" noProof="0" dirty="0">
                          <a:solidFill>
                            <a:schemeClr val="dk1"/>
                          </a:solidFill>
                          <a:effectLst/>
                          <a:latin typeface="Times New Roman" panose="02020603050405020304" pitchFamily="18" charset="0"/>
                          <a:ea typeface="+mn-ea"/>
                          <a:cs typeface="Times New Roman" panose="02020603050405020304" pitchFamily="18" charset="0"/>
                        </a:rPr>
                        <a:t>Nacionalinis pagrindas</a:t>
                      </a:r>
                    </a:p>
                  </a:txBody>
                  <a:tcPr>
                    <a:solidFill>
                      <a:schemeClr val="accent6">
                        <a:lumMod val="40000"/>
                        <a:lumOff val="60000"/>
                      </a:schemeClr>
                    </a:solidFill>
                  </a:tcPr>
                </a:tc>
                <a:extLst>
                  <a:ext uri="{0D108BD9-81ED-4DB2-BD59-A6C34878D82A}">
                    <a16:rowId xmlns:a16="http://schemas.microsoft.com/office/drawing/2014/main" val="27688274"/>
                  </a:ext>
                </a:extLst>
              </a:tr>
              <a:tr h="376290">
                <a:tc>
                  <a:txBody>
                    <a:bodyPr/>
                    <a:lstStyle/>
                    <a:p>
                      <a:r>
                        <a:rPr lang="lt-LT" sz="1100" dirty="0">
                          <a:latin typeface="Times New Roman" panose="02020603050405020304" pitchFamily="18" charset="0"/>
                          <a:cs typeface="Times New Roman" panose="02020603050405020304" pitchFamily="18" charset="0"/>
                        </a:rPr>
                        <a:t>Skelbiama apklausa</a:t>
                      </a:r>
                      <a:endParaRPr lang="en-US" sz="1100" dirty="0">
                        <a:latin typeface="Times New Roman" panose="02020603050405020304" pitchFamily="18" charset="0"/>
                        <a:cs typeface="Times New Roman" panose="02020603050405020304" pitchFamily="18" charset="0"/>
                      </a:endParaRPr>
                    </a:p>
                  </a:txBody>
                  <a:tcPr>
                    <a:solidFill>
                      <a:schemeClr val="accent6">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t-LT" sz="1100" kern="1200" noProof="0" dirty="0">
                          <a:solidFill>
                            <a:schemeClr val="dk1"/>
                          </a:solidFill>
                          <a:effectLst/>
                          <a:latin typeface="Times New Roman" panose="02020603050405020304" pitchFamily="18" charset="0"/>
                          <a:ea typeface="+mn-ea"/>
                          <a:cs typeface="Times New Roman" panose="02020603050405020304" pitchFamily="18" charset="0"/>
                        </a:rPr>
                        <a:t>Nacionalinis pagrindas</a:t>
                      </a:r>
                    </a:p>
                  </a:txBody>
                  <a:tcPr>
                    <a:solidFill>
                      <a:schemeClr val="accent6">
                        <a:lumMod val="40000"/>
                        <a:lumOff val="60000"/>
                      </a:schemeClr>
                    </a:solidFill>
                  </a:tcPr>
                </a:tc>
                <a:extLst>
                  <a:ext uri="{0D108BD9-81ED-4DB2-BD59-A6C34878D82A}">
                    <a16:rowId xmlns:a16="http://schemas.microsoft.com/office/drawing/2014/main" val="2833381571"/>
                  </a:ext>
                </a:extLst>
              </a:tr>
              <a:tr h="376290">
                <a:tc>
                  <a:txBody>
                    <a:bodyPr/>
                    <a:lstStyle/>
                    <a:p>
                      <a:r>
                        <a:rPr lang="lt-LT" sz="1100" dirty="0">
                          <a:latin typeface="Times New Roman" panose="02020603050405020304" pitchFamily="18" charset="0"/>
                          <a:cs typeface="Times New Roman" panose="02020603050405020304" pitchFamily="18" charset="0"/>
                        </a:rPr>
                        <a:t>Skelbiama apklausa su derybomis</a:t>
                      </a:r>
                      <a:endParaRPr lang="en-US" sz="1100" dirty="0">
                        <a:latin typeface="Times New Roman" panose="02020603050405020304" pitchFamily="18" charset="0"/>
                        <a:cs typeface="Times New Roman" panose="02020603050405020304" pitchFamily="18" charset="0"/>
                      </a:endParaRPr>
                    </a:p>
                  </a:txBody>
                  <a:tcPr>
                    <a:solidFill>
                      <a:schemeClr val="accent6">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t-LT" sz="1100" kern="1200" noProof="0" dirty="0">
                          <a:solidFill>
                            <a:schemeClr val="dk1"/>
                          </a:solidFill>
                          <a:effectLst/>
                          <a:latin typeface="Times New Roman" panose="02020603050405020304" pitchFamily="18" charset="0"/>
                          <a:ea typeface="+mn-ea"/>
                          <a:cs typeface="Times New Roman" panose="02020603050405020304" pitchFamily="18" charset="0"/>
                        </a:rPr>
                        <a:t>Nacionalinis pagrindas</a:t>
                      </a:r>
                    </a:p>
                  </a:txBody>
                  <a:tcPr>
                    <a:solidFill>
                      <a:schemeClr val="accent6">
                        <a:lumMod val="40000"/>
                        <a:lumOff val="60000"/>
                      </a:schemeClr>
                    </a:solidFill>
                  </a:tcPr>
                </a:tc>
                <a:extLst>
                  <a:ext uri="{0D108BD9-81ED-4DB2-BD59-A6C34878D82A}">
                    <a16:rowId xmlns:a16="http://schemas.microsoft.com/office/drawing/2014/main" val="2868086074"/>
                  </a:ext>
                </a:extLst>
              </a:tr>
            </a:tbl>
          </a:graphicData>
        </a:graphic>
      </p:graphicFrame>
      <p:sp>
        <p:nvSpPr>
          <p:cNvPr id="3" name="TextBox 2">
            <a:extLst>
              <a:ext uri="{FF2B5EF4-FFF2-40B4-BE49-F238E27FC236}">
                <a16:creationId xmlns:a16="http://schemas.microsoft.com/office/drawing/2014/main" id="{0011F59F-EE04-D70F-ED5C-DDDC59207768}"/>
              </a:ext>
            </a:extLst>
          </p:cNvPr>
          <p:cNvSpPr txBox="1"/>
          <p:nvPr/>
        </p:nvSpPr>
        <p:spPr>
          <a:xfrm>
            <a:off x="7771271" y="3802642"/>
            <a:ext cx="4361375" cy="923330"/>
          </a:xfrm>
          <a:prstGeom prst="rect">
            <a:avLst/>
          </a:prstGeom>
          <a:solidFill>
            <a:schemeClr val="accent4">
              <a:lumMod val="20000"/>
              <a:lumOff val="80000"/>
            </a:schemeClr>
          </a:solidFill>
        </p:spPr>
        <p:txBody>
          <a:bodyPr wrap="square" lIns="91440" tIns="45720" rIns="91440" bIns="45720" rtlCol="0" anchor="t">
            <a:spAutoFit/>
          </a:bodyPr>
          <a:lstStyle/>
          <a:p>
            <a:r>
              <a:rPr lang="lt-LT" dirty="0"/>
              <a:t>Vykdant atvirą konkursą su sutrumpintais terminais (pagreitintą) pagal komunalinę direktyvą rinkitės atvirą konkursą.</a:t>
            </a:r>
          </a:p>
        </p:txBody>
      </p:sp>
    </p:spTree>
    <p:extLst>
      <p:ext uri="{BB962C8B-B14F-4D97-AF65-F5344CB8AC3E}">
        <p14:creationId xmlns:p14="http://schemas.microsoft.com/office/powerpoint/2010/main" val="31542849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1BF786-98F1-8290-02F6-9F4FDCD34C1F}"/>
            </a:ext>
          </a:extLst>
        </p:cNvPr>
        <p:cNvGrpSpPr/>
        <p:nvPr/>
      </p:nvGrpSpPr>
      <p:grpSpPr>
        <a:xfrm>
          <a:off x="0" y="0"/>
          <a:ext cx="0" cy="0"/>
          <a:chOff x="0" y="0"/>
          <a:chExt cx="0" cy="0"/>
        </a:xfrm>
      </p:grpSpPr>
      <p:pic>
        <p:nvPicPr>
          <p:cNvPr id="10" name="Paveikslėlis 9">
            <a:extLst>
              <a:ext uri="{FF2B5EF4-FFF2-40B4-BE49-F238E27FC236}">
                <a16:creationId xmlns:a16="http://schemas.microsoft.com/office/drawing/2014/main" id="{9AE73883-926C-A30C-E899-B5F61339FD78}"/>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42055" b="62969"/>
          <a:stretch/>
        </p:blipFill>
        <p:spPr>
          <a:xfrm>
            <a:off x="9675347" y="5415656"/>
            <a:ext cx="2527816" cy="1470849"/>
          </a:xfrm>
          <a:prstGeom prst="rect">
            <a:avLst/>
          </a:prstGeom>
        </p:spPr>
      </p:pic>
      <p:sp>
        <p:nvSpPr>
          <p:cNvPr id="7" name="Pavadinimas 1">
            <a:extLst>
              <a:ext uri="{FF2B5EF4-FFF2-40B4-BE49-F238E27FC236}">
                <a16:creationId xmlns:a16="http://schemas.microsoft.com/office/drawing/2014/main" id="{096962AB-066F-E5FC-9A0D-3E39649D288D}"/>
              </a:ext>
            </a:extLst>
          </p:cNvPr>
          <p:cNvSpPr>
            <a:spLocks noGrp="1"/>
          </p:cNvSpPr>
          <p:nvPr>
            <p:ph type="title"/>
          </p:nvPr>
        </p:nvSpPr>
        <p:spPr>
          <a:xfrm>
            <a:off x="2180254" y="122102"/>
            <a:ext cx="7801946" cy="810627"/>
          </a:xfrm>
        </p:spPr>
        <p:txBody>
          <a:bodyPr>
            <a:noAutofit/>
          </a:bodyPr>
          <a:lstStyle/>
          <a:p>
            <a:pPr algn="ctr"/>
            <a:r>
              <a:rPr lang="lt-LT" sz="3600" b="1" dirty="0"/>
              <a:t>Procedūrų tipų vertimai ir paaiškinimai</a:t>
            </a:r>
            <a:endParaRPr lang="en-US" sz="3600" b="1" dirty="0"/>
          </a:p>
        </p:txBody>
      </p:sp>
      <p:sp>
        <p:nvSpPr>
          <p:cNvPr id="2" name="Slide Number Placeholder 1">
            <a:extLst>
              <a:ext uri="{FF2B5EF4-FFF2-40B4-BE49-F238E27FC236}">
                <a16:creationId xmlns:a16="http://schemas.microsoft.com/office/drawing/2014/main" id="{53D477C7-668A-4339-9693-F63471C7D29A}"/>
              </a:ext>
            </a:extLst>
          </p:cNvPr>
          <p:cNvSpPr>
            <a:spLocks noGrp="1"/>
          </p:cNvSpPr>
          <p:nvPr>
            <p:ph type="sldNum" sz="quarter" idx="12"/>
          </p:nvPr>
        </p:nvSpPr>
        <p:spPr/>
        <p:txBody>
          <a:bodyPr/>
          <a:lstStyle/>
          <a:p>
            <a:fld id="{49EC5416-78B8-4F37-B286-A40543F63F6D}" type="slidenum">
              <a:rPr lang="en-US" smtClean="0"/>
              <a:pPr/>
              <a:t>13</a:t>
            </a:fld>
            <a:endParaRPr lang="en-US"/>
          </a:p>
        </p:txBody>
      </p:sp>
      <p:sp>
        <p:nvSpPr>
          <p:cNvPr id="3" name="TextBox 2">
            <a:extLst>
              <a:ext uri="{FF2B5EF4-FFF2-40B4-BE49-F238E27FC236}">
                <a16:creationId xmlns:a16="http://schemas.microsoft.com/office/drawing/2014/main" id="{9258A2B8-0D17-F6A5-B66A-87C13400DD49}"/>
              </a:ext>
            </a:extLst>
          </p:cNvPr>
          <p:cNvSpPr txBox="1"/>
          <p:nvPr/>
        </p:nvSpPr>
        <p:spPr>
          <a:xfrm>
            <a:off x="239913" y="747020"/>
            <a:ext cx="10479742" cy="591482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115000"/>
              </a:lnSpc>
              <a:spcAft>
                <a:spcPts val="800"/>
              </a:spcAft>
              <a:buNone/>
            </a:pPr>
            <a:r>
              <a:rPr lang="lt-LT" sz="1100" kern="100" dirty="0">
                <a:effectLst/>
                <a:latin typeface="Aptos" panose="020B0004020202020204" pitchFamily="34" charset="0"/>
                <a:ea typeface="Aptos" panose="020B0004020202020204" pitchFamily="34" charset="0"/>
                <a:cs typeface="Times New Roman" panose="02020603050405020304" pitchFamily="18" charset="0"/>
              </a:rPr>
              <a:t>1) Atviras konkursas, atviras projekto konkursas – kai vykdomas atviras konkursas, atviras projekto konkursas pagal Viešųjų pirkimų įstatymą, Komunalinio sektoriaus pirkimų įstatymą, Gynybos įstatymą;</a:t>
            </a:r>
            <a:r>
              <a:rPr lang="en-US" sz="1100" kern="100" dirty="0">
                <a:effectLst/>
                <a:latin typeface="Aptos" panose="020B0004020202020204" pitchFamily="34" charset="0"/>
                <a:ea typeface="Aptos" panose="020B0004020202020204" pitchFamily="34" charset="0"/>
                <a:cs typeface="Times New Roman" panose="02020603050405020304" pitchFamily="18" charset="0"/>
              </a:rPr>
              <a:t> </a:t>
            </a:r>
          </a:p>
          <a:p>
            <a:pPr>
              <a:lnSpc>
                <a:spcPct val="115000"/>
              </a:lnSpc>
              <a:spcAft>
                <a:spcPts val="800"/>
              </a:spcAft>
              <a:buNone/>
            </a:pPr>
            <a:r>
              <a:rPr lang="lt-LT" sz="1100" kern="100" dirty="0">
                <a:effectLst/>
                <a:latin typeface="Aptos" panose="020B0004020202020204" pitchFamily="34" charset="0"/>
                <a:ea typeface="Aptos" panose="020B0004020202020204" pitchFamily="34" charset="0"/>
                <a:cs typeface="Times New Roman" panose="02020603050405020304" pitchFamily="18" charset="0"/>
              </a:rPr>
              <a:t>2) Atviras konkursas (pagreitinta procedūra) – kai vykdomas atviras konkursas (pagreitinto proceso tvarka) pagal Viešųjų pirkimų įstatymą, Komunalinio sektoriaus pirkimų įstatymą;</a:t>
            </a:r>
            <a:r>
              <a:rPr lang="en-US" sz="1100" kern="100" dirty="0">
                <a:effectLst/>
                <a:latin typeface="Aptos" panose="020B0004020202020204" pitchFamily="34" charset="0"/>
                <a:ea typeface="Aptos" panose="020B0004020202020204" pitchFamily="34" charset="0"/>
                <a:cs typeface="Times New Roman" panose="02020603050405020304" pitchFamily="18" charset="0"/>
              </a:rPr>
              <a:t> </a:t>
            </a:r>
          </a:p>
          <a:p>
            <a:pPr>
              <a:lnSpc>
                <a:spcPct val="115000"/>
              </a:lnSpc>
              <a:spcAft>
                <a:spcPts val="800"/>
              </a:spcAft>
              <a:buNone/>
            </a:pPr>
            <a:r>
              <a:rPr lang="lt-LT" sz="1100" kern="100" dirty="0">
                <a:effectLst/>
                <a:latin typeface="Aptos" panose="020B0004020202020204" pitchFamily="34" charset="0"/>
                <a:ea typeface="Aptos" panose="020B0004020202020204" pitchFamily="34" charset="0"/>
                <a:cs typeface="Times New Roman" panose="02020603050405020304" pitchFamily="18" charset="0"/>
              </a:rPr>
              <a:t>3) Neskelbiama apklausa – kai vykdoma neskelbiama apklausa;</a:t>
            </a:r>
            <a:r>
              <a:rPr lang="en-US" sz="1100" kern="100" dirty="0">
                <a:effectLst/>
                <a:latin typeface="Aptos" panose="020B0004020202020204" pitchFamily="34" charset="0"/>
                <a:ea typeface="Aptos" panose="020B0004020202020204" pitchFamily="34" charset="0"/>
                <a:cs typeface="Times New Roman" panose="02020603050405020304" pitchFamily="18" charset="0"/>
              </a:rPr>
              <a:t> </a:t>
            </a:r>
          </a:p>
          <a:p>
            <a:pPr>
              <a:lnSpc>
                <a:spcPct val="115000"/>
              </a:lnSpc>
              <a:spcAft>
                <a:spcPts val="800"/>
              </a:spcAft>
              <a:buNone/>
            </a:pPr>
            <a:r>
              <a:rPr lang="lt-LT" sz="1100" kern="100" dirty="0">
                <a:effectLst/>
                <a:latin typeface="Aptos" panose="020B0004020202020204" pitchFamily="34" charset="0"/>
                <a:ea typeface="Aptos" panose="020B0004020202020204" pitchFamily="34" charset="0"/>
                <a:cs typeface="Times New Roman" panose="02020603050405020304" pitchFamily="18" charset="0"/>
              </a:rPr>
              <a:t>6) Neskelbiamos derybos pagal VPĮ/GSPĮ – kai vykdomos neskelbiamos derybos pagal Viešųjų pirkimų įstatymą bei </a:t>
            </a:r>
            <a:r>
              <a:rPr lang="lt-LT" sz="1100" kern="100" dirty="0">
                <a:effectLst/>
                <a:ea typeface="Aptos" panose="020B0004020202020204" pitchFamily="34" charset="0"/>
                <a:cs typeface="Times New Roman" panose="02020603050405020304" pitchFamily="18" charset="0"/>
              </a:rPr>
              <a:t>Gynybos</a:t>
            </a:r>
            <a:r>
              <a:rPr lang="lt-LT" sz="1100" kern="100" dirty="0">
                <a:effectLst/>
                <a:latin typeface="Aptos" panose="020B0004020202020204" pitchFamily="34" charset="0"/>
                <a:ea typeface="Aptos" panose="020B0004020202020204" pitchFamily="34" charset="0"/>
                <a:cs typeface="Times New Roman" panose="02020603050405020304" pitchFamily="18" charset="0"/>
              </a:rPr>
              <a:t> įstatymą;</a:t>
            </a:r>
            <a:r>
              <a:rPr lang="en-US" sz="1100" kern="100" dirty="0">
                <a:effectLst/>
                <a:latin typeface="Aptos" panose="020B0004020202020204" pitchFamily="34" charset="0"/>
                <a:ea typeface="Aptos" panose="020B0004020202020204" pitchFamily="34" charset="0"/>
                <a:cs typeface="Times New Roman" panose="02020603050405020304" pitchFamily="18" charset="0"/>
              </a:rPr>
              <a:t> </a:t>
            </a:r>
          </a:p>
          <a:p>
            <a:pPr>
              <a:lnSpc>
                <a:spcPct val="115000"/>
              </a:lnSpc>
              <a:spcAft>
                <a:spcPts val="800"/>
              </a:spcAft>
              <a:buNone/>
            </a:pPr>
            <a:r>
              <a:rPr lang="lt-LT" sz="1100" kern="100" dirty="0">
                <a:effectLst/>
                <a:latin typeface="Aptos" panose="020B0004020202020204" pitchFamily="34" charset="0"/>
                <a:ea typeface="Aptos" panose="020B0004020202020204" pitchFamily="34" charset="0"/>
                <a:cs typeface="Times New Roman" panose="02020603050405020304" pitchFamily="18" charset="0"/>
              </a:rPr>
              <a:t>7) Neskelbiamos derybos pagal PĮ/KĮ – kai vykdomos neskelbiamos derybos pagal Komunalinio sektoriaus pirkimų įstatymą;</a:t>
            </a:r>
            <a:r>
              <a:rPr lang="en-US" sz="1100" kern="100" dirty="0">
                <a:effectLst/>
                <a:latin typeface="Aptos" panose="020B0004020202020204" pitchFamily="34" charset="0"/>
                <a:ea typeface="Aptos" panose="020B0004020202020204" pitchFamily="34" charset="0"/>
                <a:cs typeface="Times New Roman" panose="02020603050405020304" pitchFamily="18" charset="0"/>
              </a:rPr>
              <a:t> </a:t>
            </a:r>
          </a:p>
          <a:p>
            <a:pPr>
              <a:lnSpc>
                <a:spcPct val="115000"/>
              </a:lnSpc>
              <a:spcAft>
                <a:spcPts val="800"/>
              </a:spcAft>
              <a:buNone/>
            </a:pPr>
            <a:r>
              <a:rPr lang="lt-LT" sz="1100" kern="100" dirty="0">
                <a:effectLst/>
                <a:latin typeface="Aptos" panose="020B0004020202020204" pitchFamily="34" charset="0"/>
                <a:ea typeface="Aptos" panose="020B0004020202020204" pitchFamily="34" charset="0"/>
                <a:cs typeface="Times New Roman" panose="02020603050405020304" pitchFamily="18" charset="0"/>
              </a:rPr>
              <a:t>8) Ribotas konkursas pagal VPĮ/PĮ/GSPĮ/KĮ – kai vykdomas ribotas konkursas arba ribotas projekto konkursas pagal Viešųjų pirkimų įstatymą, Komunalinio sektoriaus pirkimų įstatymą, Gynybos įstatymą;</a:t>
            </a:r>
            <a:r>
              <a:rPr lang="en-US" sz="1100" kern="100" dirty="0">
                <a:effectLst/>
                <a:latin typeface="Aptos" panose="020B0004020202020204" pitchFamily="34" charset="0"/>
                <a:ea typeface="Aptos" panose="020B0004020202020204" pitchFamily="34" charset="0"/>
                <a:cs typeface="Times New Roman" panose="02020603050405020304" pitchFamily="18" charset="0"/>
              </a:rPr>
              <a:t> </a:t>
            </a:r>
          </a:p>
          <a:p>
            <a:pPr>
              <a:lnSpc>
                <a:spcPct val="115000"/>
              </a:lnSpc>
              <a:spcAft>
                <a:spcPts val="800"/>
              </a:spcAft>
              <a:buNone/>
            </a:pPr>
            <a:r>
              <a:rPr lang="lt-LT" sz="1100" kern="100" dirty="0">
                <a:effectLst/>
                <a:latin typeface="Aptos" panose="020B0004020202020204" pitchFamily="34" charset="0"/>
                <a:ea typeface="Aptos" panose="020B0004020202020204" pitchFamily="34" charset="0"/>
                <a:cs typeface="Times New Roman" panose="02020603050405020304" pitchFamily="18" charset="0"/>
              </a:rPr>
              <a:t>9) Ribotas konkursas (pagreitinta procedūra) pagal VPĮ/GSPĮ – kai vykdomas ribotas konkursas (pagreitinta procedūra) pagal Viešųjų pirkimų įstatymą bei Gynybos įstatymą;</a:t>
            </a:r>
            <a:r>
              <a:rPr lang="en-US" sz="1100" kern="100" dirty="0">
                <a:effectLst/>
                <a:latin typeface="Aptos" panose="020B0004020202020204" pitchFamily="34" charset="0"/>
                <a:ea typeface="Aptos" panose="020B0004020202020204" pitchFamily="34" charset="0"/>
                <a:cs typeface="Times New Roman" panose="02020603050405020304" pitchFamily="18" charset="0"/>
              </a:rPr>
              <a:t> </a:t>
            </a:r>
          </a:p>
          <a:p>
            <a:pPr>
              <a:lnSpc>
                <a:spcPct val="115000"/>
              </a:lnSpc>
              <a:spcAft>
                <a:spcPts val="800"/>
              </a:spcAft>
              <a:buNone/>
            </a:pPr>
            <a:r>
              <a:rPr lang="lt-LT" sz="1100" kern="100" dirty="0">
                <a:effectLst/>
                <a:latin typeface="Aptos" panose="020B0004020202020204" pitchFamily="34" charset="0"/>
                <a:ea typeface="Aptos" panose="020B0004020202020204" pitchFamily="34" charset="0"/>
                <a:cs typeface="Times New Roman" panose="02020603050405020304" pitchFamily="18" charset="0"/>
              </a:rPr>
              <a:t>10) Skelbiamos derybos pagal PĮ – kai vykdomos skelbiamos derybos pagal Komunalinio sektoriaus pirkimų įstatymą;</a:t>
            </a:r>
            <a:r>
              <a:rPr lang="en-US" sz="1100" kern="100" dirty="0">
                <a:effectLst/>
                <a:latin typeface="Aptos" panose="020B0004020202020204" pitchFamily="34" charset="0"/>
                <a:ea typeface="Aptos" panose="020B0004020202020204" pitchFamily="34" charset="0"/>
                <a:cs typeface="Times New Roman" panose="02020603050405020304" pitchFamily="18" charset="0"/>
              </a:rPr>
              <a:t> </a:t>
            </a:r>
          </a:p>
          <a:p>
            <a:pPr>
              <a:lnSpc>
                <a:spcPct val="115000"/>
              </a:lnSpc>
              <a:spcAft>
                <a:spcPts val="800"/>
              </a:spcAft>
              <a:buNone/>
            </a:pPr>
            <a:r>
              <a:rPr lang="lt-LT" sz="1100" kern="100" dirty="0">
                <a:effectLst/>
                <a:latin typeface="Aptos" panose="020B0004020202020204" pitchFamily="34" charset="0"/>
                <a:ea typeface="Aptos" panose="020B0004020202020204" pitchFamily="34" charset="0"/>
                <a:cs typeface="Times New Roman" panose="02020603050405020304" pitchFamily="18" charset="0"/>
              </a:rPr>
              <a:t>11) Skelbiamos derybos (pagreitinta procedūra) pagal GSPĮ – kai vykdomos skelbiamos derybos (pagreitinta procedūra) pagal Gynybos įstatymą;</a:t>
            </a:r>
            <a:r>
              <a:rPr lang="en-US" sz="1100" kern="100" dirty="0">
                <a:effectLst/>
                <a:latin typeface="Aptos" panose="020B0004020202020204" pitchFamily="34" charset="0"/>
                <a:ea typeface="Aptos" panose="020B0004020202020204" pitchFamily="34" charset="0"/>
                <a:cs typeface="Times New Roman" panose="02020603050405020304" pitchFamily="18" charset="0"/>
              </a:rPr>
              <a:t> </a:t>
            </a:r>
          </a:p>
          <a:p>
            <a:pPr>
              <a:lnSpc>
                <a:spcPct val="115000"/>
              </a:lnSpc>
              <a:spcAft>
                <a:spcPts val="800"/>
              </a:spcAft>
              <a:buNone/>
            </a:pPr>
            <a:r>
              <a:rPr lang="lt-LT" sz="1100" kern="100" dirty="0">
                <a:effectLst/>
                <a:latin typeface="Aptos" panose="020B0004020202020204" pitchFamily="34" charset="0"/>
                <a:ea typeface="Aptos" panose="020B0004020202020204" pitchFamily="34" charset="0"/>
                <a:cs typeface="Times New Roman" panose="02020603050405020304" pitchFamily="18" charset="0"/>
              </a:rPr>
              <a:t>12) Skelbiamos derybos pagal GSPĮ – kai vykdomos skelbiamos derybos pagal Gynybos įstatymą;</a:t>
            </a:r>
            <a:r>
              <a:rPr lang="en-US" sz="1100" kern="100" dirty="0">
                <a:effectLst/>
                <a:latin typeface="Aptos" panose="020B0004020202020204" pitchFamily="34" charset="0"/>
                <a:ea typeface="Aptos" panose="020B0004020202020204" pitchFamily="34" charset="0"/>
                <a:cs typeface="Times New Roman" panose="02020603050405020304" pitchFamily="18" charset="0"/>
              </a:rPr>
              <a:t> </a:t>
            </a:r>
          </a:p>
          <a:p>
            <a:pPr>
              <a:lnSpc>
                <a:spcPct val="115000"/>
              </a:lnSpc>
              <a:spcAft>
                <a:spcPts val="800"/>
              </a:spcAft>
              <a:buNone/>
            </a:pPr>
            <a:r>
              <a:rPr lang="lt-LT" sz="1100" kern="100" dirty="0">
                <a:effectLst/>
                <a:latin typeface="Aptos" panose="020B0004020202020204" pitchFamily="34" charset="0"/>
                <a:ea typeface="Aptos" panose="020B0004020202020204" pitchFamily="34" charset="0"/>
                <a:cs typeface="Times New Roman" panose="02020603050405020304" pitchFamily="18" charset="0"/>
              </a:rPr>
              <a:t>13) Skelbiamos derybos pagal VPĮ – skelbiamos derybos pagal Viešųjų pirkimų įstatymą;</a:t>
            </a:r>
            <a:r>
              <a:rPr lang="en-US" sz="1100" kern="100" dirty="0">
                <a:effectLst/>
                <a:latin typeface="Aptos" panose="020B0004020202020204" pitchFamily="34" charset="0"/>
                <a:ea typeface="Aptos" panose="020B0004020202020204" pitchFamily="34" charset="0"/>
                <a:cs typeface="Times New Roman" panose="02020603050405020304" pitchFamily="18" charset="0"/>
              </a:rPr>
              <a:t> </a:t>
            </a:r>
          </a:p>
          <a:p>
            <a:pPr>
              <a:lnSpc>
                <a:spcPct val="115000"/>
              </a:lnSpc>
              <a:spcAft>
                <a:spcPts val="800"/>
              </a:spcAft>
              <a:buNone/>
            </a:pPr>
            <a:r>
              <a:rPr lang="lt-LT" sz="1100" kern="100" dirty="0">
                <a:effectLst/>
                <a:latin typeface="Aptos" panose="020B0004020202020204" pitchFamily="34" charset="0"/>
                <a:ea typeface="Aptos" panose="020B0004020202020204" pitchFamily="34" charset="0"/>
                <a:cs typeface="Times New Roman" panose="02020603050405020304" pitchFamily="18" charset="0"/>
              </a:rPr>
              <a:t>14) Skelbiamos derybos (pagreitinta procedūra) pagal VPĮ – kai vykdomos skelbiamos derybos (pagreitinta procedūra) pagal Viešųjų pirkimų įstatymą;</a:t>
            </a:r>
            <a:r>
              <a:rPr lang="en-US" sz="1100" kern="100" dirty="0">
                <a:effectLst/>
                <a:latin typeface="Aptos" panose="020B0004020202020204" pitchFamily="34" charset="0"/>
                <a:ea typeface="Aptos" panose="020B0004020202020204" pitchFamily="34" charset="0"/>
                <a:cs typeface="Times New Roman" panose="02020603050405020304" pitchFamily="18" charset="0"/>
              </a:rPr>
              <a:t> </a:t>
            </a:r>
          </a:p>
          <a:p>
            <a:pPr>
              <a:lnSpc>
                <a:spcPct val="115000"/>
              </a:lnSpc>
              <a:spcAft>
                <a:spcPts val="800"/>
              </a:spcAft>
              <a:buNone/>
            </a:pPr>
            <a:r>
              <a:rPr lang="lt-LT" sz="1100" kern="100" dirty="0">
                <a:effectLst/>
                <a:latin typeface="Aptos" panose="020B0004020202020204" pitchFamily="34" charset="0"/>
                <a:ea typeface="Aptos" panose="020B0004020202020204" pitchFamily="34" charset="0"/>
                <a:cs typeface="Times New Roman" panose="02020603050405020304" pitchFamily="18" charset="0"/>
              </a:rPr>
              <a:t>15) Konkurencinis dialogas – kai vykdomas konkurencinis dialogas pagal Viešųjų pirkimų įstatymą, Komunalinio sektoriaus pirkimų įstatymą bei Gynybos įstatymą;</a:t>
            </a:r>
            <a:r>
              <a:rPr lang="en-US" sz="1100" kern="100" dirty="0">
                <a:effectLst/>
                <a:latin typeface="Aptos" panose="020B0004020202020204" pitchFamily="34" charset="0"/>
                <a:ea typeface="Aptos" panose="020B0004020202020204" pitchFamily="34" charset="0"/>
                <a:cs typeface="Times New Roman" panose="02020603050405020304" pitchFamily="18" charset="0"/>
              </a:rPr>
              <a:t> </a:t>
            </a:r>
          </a:p>
          <a:p>
            <a:pPr>
              <a:lnSpc>
                <a:spcPct val="115000"/>
              </a:lnSpc>
              <a:spcAft>
                <a:spcPts val="800"/>
              </a:spcAft>
              <a:buNone/>
            </a:pPr>
            <a:r>
              <a:rPr lang="lt-LT" sz="1100" kern="100" dirty="0">
                <a:effectLst/>
                <a:latin typeface="Aptos" panose="020B0004020202020204" pitchFamily="34" charset="0"/>
                <a:ea typeface="Aptos" panose="020B0004020202020204" pitchFamily="34" charset="0"/>
                <a:cs typeface="Times New Roman" panose="02020603050405020304" pitchFamily="18" charset="0"/>
              </a:rPr>
              <a:t>16) Inovacijų partnerystė – kai vykdoma inovacijų partnerystė pagal Viešųjų pirkimų įstatymą bei Komunalinio sektoriaus pirkimų įstatymą;</a:t>
            </a:r>
            <a:r>
              <a:rPr lang="en-US" sz="1100" kern="100" dirty="0">
                <a:effectLst/>
                <a:latin typeface="Aptos" panose="020B0004020202020204" pitchFamily="34" charset="0"/>
                <a:ea typeface="Aptos" panose="020B0004020202020204" pitchFamily="34" charset="0"/>
                <a:cs typeface="Times New Roman" panose="02020603050405020304" pitchFamily="18" charset="0"/>
              </a:rPr>
              <a:t> </a:t>
            </a:r>
          </a:p>
          <a:p>
            <a:pPr>
              <a:lnSpc>
                <a:spcPct val="115000"/>
              </a:lnSpc>
              <a:spcAft>
                <a:spcPts val="800"/>
              </a:spcAft>
              <a:buNone/>
            </a:pPr>
            <a:r>
              <a:rPr lang="lt-LT" sz="1100" kern="100" dirty="0">
                <a:effectLst/>
                <a:latin typeface="Aptos" panose="020B0004020202020204" pitchFamily="34" charset="0"/>
                <a:ea typeface="Aptos" panose="020B0004020202020204" pitchFamily="34" charset="0"/>
                <a:cs typeface="Times New Roman" panose="02020603050405020304" pitchFamily="18" charset="0"/>
              </a:rPr>
              <a:t>17) Vidaus sandoriai – kai vykdomi vidaus sandoriai;</a:t>
            </a:r>
            <a:r>
              <a:rPr lang="en-US" sz="1100" kern="100" dirty="0">
                <a:effectLst/>
                <a:latin typeface="Aptos" panose="020B0004020202020204" pitchFamily="34" charset="0"/>
                <a:ea typeface="Aptos" panose="020B0004020202020204" pitchFamily="34" charset="0"/>
                <a:cs typeface="Times New Roman" panose="02020603050405020304" pitchFamily="18" charset="0"/>
              </a:rPr>
              <a:t> </a:t>
            </a:r>
          </a:p>
          <a:p>
            <a:pPr>
              <a:lnSpc>
                <a:spcPct val="115000"/>
              </a:lnSpc>
              <a:spcAft>
                <a:spcPts val="800"/>
              </a:spcAft>
              <a:buNone/>
            </a:pPr>
            <a:r>
              <a:rPr lang="lt-LT" sz="1100" kern="100" dirty="0">
                <a:effectLst/>
                <a:latin typeface="Aptos" panose="020B0004020202020204" pitchFamily="34" charset="0"/>
                <a:ea typeface="Aptos" panose="020B0004020202020204" pitchFamily="34" charset="0"/>
                <a:cs typeface="Times New Roman" panose="02020603050405020304" pitchFamily="18" charset="0"/>
              </a:rPr>
              <a:t>18)</a:t>
            </a:r>
            <a:r>
              <a:rPr lang="en-US" sz="1100" kern="100" dirty="0">
                <a:effectLst/>
                <a:latin typeface="Aptos" panose="020B0004020202020204" pitchFamily="34" charset="0"/>
                <a:ea typeface="Aptos" panose="020B0004020202020204" pitchFamily="34" charset="0"/>
                <a:cs typeface="Times New Roman" panose="02020603050405020304" pitchFamily="18" charset="0"/>
              </a:rPr>
              <a:t> </a:t>
            </a:r>
            <a:r>
              <a:rPr lang="lt-LT" sz="1100" kern="100" dirty="0">
                <a:effectLst/>
                <a:latin typeface="Aptos" panose="020B0004020202020204" pitchFamily="34" charset="0"/>
                <a:ea typeface="Aptos" panose="020B0004020202020204" pitchFamily="34" charset="0"/>
                <a:cs typeface="Times New Roman" panose="02020603050405020304" pitchFamily="18" charset="0"/>
              </a:rPr>
              <a:t>Pirkimai iš susijusių įmonių– kai vykdomi pirkimai iš susijusių įmonių;</a:t>
            </a:r>
            <a:r>
              <a:rPr lang="en-US" sz="1100" kern="100" dirty="0">
                <a:effectLst/>
                <a:latin typeface="Aptos" panose="020B0004020202020204" pitchFamily="34" charset="0"/>
                <a:ea typeface="Aptos" panose="020B0004020202020204" pitchFamily="34" charset="0"/>
                <a:cs typeface="Times New Roman" panose="02020603050405020304" pitchFamily="18" charset="0"/>
              </a:rPr>
              <a:t> </a:t>
            </a:r>
          </a:p>
          <a:p>
            <a:pPr>
              <a:lnSpc>
                <a:spcPct val="115000"/>
              </a:lnSpc>
              <a:spcAft>
                <a:spcPts val="800"/>
              </a:spcAft>
              <a:buNone/>
            </a:pPr>
            <a:r>
              <a:rPr lang="lt-LT" sz="1100" kern="100" dirty="0">
                <a:effectLst/>
                <a:latin typeface="Aptos" panose="020B0004020202020204" pitchFamily="34" charset="0"/>
                <a:ea typeface="Aptos" panose="020B0004020202020204" pitchFamily="34" charset="0"/>
                <a:cs typeface="Times New Roman" panose="02020603050405020304" pitchFamily="18" charset="0"/>
              </a:rPr>
              <a:t>19) Skelbiama apklausa – kai vykdoma skelbiama;</a:t>
            </a:r>
            <a:r>
              <a:rPr lang="en-US" sz="1100" kern="100" dirty="0">
                <a:effectLst/>
                <a:latin typeface="Aptos" panose="020B0004020202020204" pitchFamily="34" charset="0"/>
                <a:ea typeface="Aptos" panose="020B0004020202020204" pitchFamily="34" charset="0"/>
                <a:cs typeface="Times New Roman" panose="02020603050405020304" pitchFamily="18" charset="0"/>
              </a:rPr>
              <a:t> </a:t>
            </a:r>
          </a:p>
          <a:p>
            <a:pPr>
              <a:lnSpc>
                <a:spcPct val="115000"/>
              </a:lnSpc>
              <a:spcAft>
                <a:spcPts val="800"/>
              </a:spcAft>
            </a:pPr>
            <a:r>
              <a:rPr lang="lt-LT" sz="1100" kern="100" dirty="0">
                <a:effectLst/>
                <a:latin typeface="Aptos" panose="020B0004020202020204" pitchFamily="34" charset="0"/>
                <a:ea typeface="Aptos" panose="020B0004020202020204" pitchFamily="34" charset="0"/>
                <a:cs typeface="Times New Roman" panose="02020603050405020304" pitchFamily="18" charset="0"/>
              </a:rPr>
              <a:t>20) Skelbiama apklausa su derybomis kai vykdoma skelbiama apklausa su derybomis.</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3819449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49D591-E50F-2D6C-301A-22ABD6D6B18D}"/>
            </a:ext>
          </a:extLst>
        </p:cNvPr>
        <p:cNvGrpSpPr/>
        <p:nvPr/>
      </p:nvGrpSpPr>
      <p:grpSpPr>
        <a:xfrm>
          <a:off x="0" y="0"/>
          <a:ext cx="0" cy="0"/>
          <a:chOff x="0" y="0"/>
          <a:chExt cx="0" cy="0"/>
        </a:xfrm>
      </p:grpSpPr>
      <p:pic>
        <p:nvPicPr>
          <p:cNvPr id="10" name="Paveikslėlis 9">
            <a:extLst>
              <a:ext uri="{FF2B5EF4-FFF2-40B4-BE49-F238E27FC236}">
                <a16:creationId xmlns:a16="http://schemas.microsoft.com/office/drawing/2014/main" id="{1FF78E40-447F-C8D4-B4BC-6C6720DD839E}"/>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42055" b="62969"/>
          <a:stretch/>
        </p:blipFill>
        <p:spPr>
          <a:xfrm>
            <a:off x="9675347" y="5415656"/>
            <a:ext cx="2527816" cy="1470849"/>
          </a:xfrm>
          <a:prstGeom prst="rect">
            <a:avLst/>
          </a:prstGeom>
        </p:spPr>
      </p:pic>
      <p:sp>
        <p:nvSpPr>
          <p:cNvPr id="7" name="Pavadinimas 1">
            <a:extLst>
              <a:ext uri="{FF2B5EF4-FFF2-40B4-BE49-F238E27FC236}">
                <a16:creationId xmlns:a16="http://schemas.microsoft.com/office/drawing/2014/main" id="{9896C366-DE5A-0DBA-E496-583E9AFA11F5}"/>
              </a:ext>
            </a:extLst>
          </p:cNvPr>
          <p:cNvSpPr>
            <a:spLocks noGrp="1"/>
          </p:cNvSpPr>
          <p:nvPr>
            <p:ph type="title"/>
          </p:nvPr>
        </p:nvSpPr>
        <p:spPr>
          <a:xfrm>
            <a:off x="152400" y="-94208"/>
            <a:ext cx="11887200" cy="2119653"/>
          </a:xfrm>
        </p:spPr>
        <p:txBody>
          <a:bodyPr>
            <a:noAutofit/>
          </a:bodyPr>
          <a:lstStyle/>
          <a:p>
            <a:pPr algn="ctr"/>
            <a:r>
              <a:rPr lang="lt-LT" sz="3600" b="1" dirty="0"/>
              <a:t>Kuro pirkimų, atliekamų pagal </a:t>
            </a:r>
            <a:r>
              <a:rPr lang="lt-LT" sz="3600" b="1" i="0" u="none" strike="noStrike" dirty="0">
                <a:effectLst/>
              </a:rPr>
              <a:t>Įmonių, veikiančių energetikos srityje, energijos ar kuro, kurių reikia elektros ir šilumos energijai gaminti, pirkimų taisykles, suvestinių rengimas</a:t>
            </a:r>
            <a:endParaRPr lang="en-US" sz="3600" b="1" dirty="0"/>
          </a:p>
        </p:txBody>
      </p:sp>
      <p:sp>
        <p:nvSpPr>
          <p:cNvPr id="2" name="Slide Number Placeholder 1">
            <a:extLst>
              <a:ext uri="{FF2B5EF4-FFF2-40B4-BE49-F238E27FC236}">
                <a16:creationId xmlns:a16="http://schemas.microsoft.com/office/drawing/2014/main" id="{11A4EA0D-E68A-F568-234F-7FA431EBD928}"/>
              </a:ext>
            </a:extLst>
          </p:cNvPr>
          <p:cNvSpPr>
            <a:spLocks noGrp="1"/>
          </p:cNvSpPr>
          <p:nvPr>
            <p:ph type="sldNum" sz="quarter" idx="12"/>
          </p:nvPr>
        </p:nvSpPr>
        <p:spPr/>
        <p:txBody>
          <a:bodyPr/>
          <a:lstStyle/>
          <a:p>
            <a:fld id="{49EC5416-78B8-4F37-B286-A40543F63F6D}" type="slidenum">
              <a:rPr lang="en-US" smtClean="0"/>
              <a:pPr/>
              <a:t>14</a:t>
            </a:fld>
            <a:endParaRPr lang="en-US"/>
          </a:p>
        </p:txBody>
      </p:sp>
      <p:sp>
        <p:nvSpPr>
          <p:cNvPr id="3" name="TextBox 2">
            <a:extLst>
              <a:ext uri="{FF2B5EF4-FFF2-40B4-BE49-F238E27FC236}">
                <a16:creationId xmlns:a16="http://schemas.microsoft.com/office/drawing/2014/main" id="{BDFA5F4C-C91A-5948-3DBB-C16EACE26422}"/>
              </a:ext>
            </a:extLst>
          </p:cNvPr>
          <p:cNvSpPr txBox="1"/>
          <p:nvPr/>
        </p:nvSpPr>
        <p:spPr>
          <a:xfrm>
            <a:off x="324929" y="1954090"/>
            <a:ext cx="11714671" cy="369331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lt-LT" b="0" i="0" dirty="0">
                <a:effectLst/>
                <a:latin typeface="system-ui"/>
              </a:rPr>
              <a:t>Įtraukiant kuro pirkimus į suvestinę:</a:t>
            </a:r>
          </a:p>
          <a:p>
            <a:endParaRPr lang="lt-LT" b="0" i="0" dirty="0">
              <a:effectLst/>
              <a:latin typeface="system-ui"/>
            </a:endParaRPr>
          </a:p>
          <a:p>
            <a:pPr marL="171450" indent="-171450">
              <a:buFont typeface="Arial" panose="020B0604020202020204" pitchFamily="34" charset="0"/>
              <a:buChar char="•"/>
            </a:pPr>
            <a:r>
              <a:rPr lang="lt-LT" b="0" i="0" dirty="0">
                <a:effectLst/>
                <a:latin typeface="system-ui"/>
              </a:rPr>
              <a:t>Jeigu atliekamas energijos išteklių įsigijimas biržoje, tuomet Direktyva turi būti pasirenkama </a:t>
            </a:r>
            <a:r>
              <a:rPr lang="en-US" b="0" i="0" dirty="0">
                <a:effectLst/>
                <a:latin typeface="system-ui"/>
              </a:rPr>
              <a:t>N</a:t>
            </a:r>
            <a:r>
              <a:rPr lang="lt-LT" b="0" i="0" dirty="0" err="1">
                <a:effectLst/>
                <a:latin typeface="system-ui"/>
              </a:rPr>
              <a:t>acionalinis</a:t>
            </a:r>
            <a:r>
              <a:rPr lang="lt-LT" b="0" i="0" dirty="0">
                <a:effectLst/>
                <a:latin typeface="system-ui"/>
              </a:rPr>
              <a:t> pagrindas, pirkimo būdas </a:t>
            </a:r>
            <a:r>
              <a:rPr lang="lt-LT" dirty="0">
                <a:latin typeface="system-ui"/>
              </a:rPr>
              <a:t>Neskelbiama apklausa</a:t>
            </a:r>
            <a:r>
              <a:rPr lang="lt-LT" b="0" i="0" dirty="0">
                <a:effectLst/>
                <a:latin typeface="system-ui"/>
              </a:rPr>
              <a:t>, o aprašymo laukelyje nurodoma "Kuro pirkimas. Energijos išteklių įsigijimas biržoje";</a:t>
            </a:r>
          </a:p>
          <a:p>
            <a:endParaRPr lang="lt-LT" b="0" i="0" dirty="0">
              <a:effectLst/>
              <a:latin typeface="system-ui"/>
            </a:endParaRPr>
          </a:p>
          <a:p>
            <a:pPr marL="171450" indent="-171450">
              <a:buFont typeface="Arial" panose="020B0604020202020204" pitchFamily="34" charset="0"/>
              <a:buChar char="•"/>
            </a:pPr>
            <a:r>
              <a:rPr lang="lt-LT" b="0" i="0" dirty="0">
                <a:effectLst/>
                <a:latin typeface="system-ui"/>
              </a:rPr>
              <a:t>Jeigu atliekamas kuro pirkimas atviro konkurso būdu, tuomet Direktyva pasirenkama 2014/25/</a:t>
            </a:r>
            <a:r>
              <a:rPr lang="lt-LT" dirty="0">
                <a:latin typeface="system-ui"/>
              </a:rPr>
              <a:t>ES Komunalinė direktyva</a:t>
            </a:r>
            <a:r>
              <a:rPr lang="lt-LT" b="0" i="0" dirty="0">
                <a:effectLst/>
                <a:latin typeface="system-ui"/>
              </a:rPr>
              <a:t>, procedūra </a:t>
            </a:r>
            <a:r>
              <a:rPr lang="lt-LT" dirty="0">
                <a:latin typeface="system-ui"/>
              </a:rPr>
              <a:t>Atviras konkursas</a:t>
            </a:r>
            <a:r>
              <a:rPr lang="lt-LT" b="0" i="0" dirty="0">
                <a:effectLst/>
                <a:latin typeface="system-ui"/>
              </a:rPr>
              <a:t>, o aprašymo laukelyje nurodoma "Kuro pirkimas";</a:t>
            </a:r>
          </a:p>
          <a:p>
            <a:pPr marL="171450" indent="-171450">
              <a:buFont typeface="Arial" panose="020B0604020202020204" pitchFamily="34" charset="0"/>
              <a:buChar char="•"/>
            </a:pPr>
            <a:endParaRPr lang="lt-LT" b="0" i="0" dirty="0">
              <a:effectLst/>
              <a:latin typeface="system-ui"/>
            </a:endParaRPr>
          </a:p>
          <a:p>
            <a:pPr marL="171450" indent="-171450">
              <a:buFont typeface="Arial" panose="020B0604020202020204" pitchFamily="34" charset="0"/>
              <a:buChar char="•"/>
            </a:pPr>
            <a:r>
              <a:rPr lang="lt-LT" b="0" i="0" dirty="0">
                <a:effectLst/>
                <a:latin typeface="system-ui"/>
              </a:rPr>
              <a:t>Jeigu atliekamas kuro pirkimas skelbiamų derybų būdu, tuomet Direktyva pasirenkama 2014/25/ES </a:t>
            </a:r>
            <a:r>
              <a:rPr lang="lt-LT" dirty="0">
                <a:latin typeface="system-ui"/>
              </a:rPr>
              <a:t>Komunalinė direktyva</a:t>
            </a:r>
            <a:r>
              <a:rPr lang="lt-LT" b="0" i="0" dirty="0">
                <a:effectLst/>
                <a:latin typeface="system-ui"/>
              </a:rPr>
              <a:t>, procedūra Skelbiamos derybos, aprašymo laukelyje nurodoma "Kuro pirkimas";</a:t>
            </a:r>
            <a:endParaRPr lang="lt-LT" dirty="0">
              <a:latin typeface="system-ui"/>
            </a:endParaRPr>
          </a:p>
          <a:p>
            <a:endParaRPr lang="lt-LT" b="0" i="0" dirty="0">
              <a:effectLst/>
              <a:latin typeface="system-ui"/>
            </a:endParaRPr>
          </a:p>
          <a:p>
            <a:pPr marL="171450" indent="-171450">
              <a:buFont typeface="Arial" panose="020B0604020202020204" pitchFamily="34" charset="0"/>
              <a:buChar char="•"/>
            </a:pPr>
            <a:r>
              <a:rPr lang="lt-LT" b="0" i="0" dirty="0">
                <a:effectLst/>
                <a:latin typeface="system-ui"/>
              </a:rPr>
              <a:t>Jeigu atliekamas kuro pirkimas neskelbiamų derybų būdu, tuomet Direktyva pasirenkama 2014/25/ES </a:t>
            </a:r>
            <a:r>
              <a:rPr lang="lt-LT" dirty="0">
                <a:latin typeface="system-ui"/>
              </a:rPr>
              <a:t>Komunalinė direktyva</a:t>
            </a:r>
            <a:r>
              <a:rPr lang="lt-LT" b="0" i="0" dirty="0">
                <a:effectLst/>
                <a:latin typeface="system-ui"/>
              </a:rPr>
              <a:t>, procedūra Neskelbiamos derybos, o aprašymo laukelyje nurodoma "Kuro pirkimas". </a:t>
            </a:r>
            <a:endParaRPr lang="en-US" dirty="0">
              <a:latin typeface="Times New Roman"/>
              <a:cs typeface="Times New Roman"/>
            </a:endParaRPr>
          </a:p>
        </p:txBody>
      </p:sp>
    </p:spTree>
    <p:extLst>
      <p:ext uri="{BB962C8B-B14F-4D97-AF65-F5344CB8AC3E}">
        <p14:creationId xmlns:p14="http://schemas.microsoft.com/office/powerpoint/2010/main" val="33890397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B69707-6441-4B29-B56B-B8EF26A35DDC}"/>
            </a:ext>
          </a:extLst>
        </p:cNvPr>
        <p:cNvGrpSpPr/>
        <p:nvPr/>
      </p:nvGrpSpPr>
      <p:grpSpPr>
        <a:xfrm>
          <a:off x="0" y="0"/>
          <a:ext cx="0" cy="0"/>
          <a:chOff x="0" y="0"/>
          <a:chExt cx="0" cy="0"/>
        </a:xfrm>
      </p:grpSpPr>
      <p:pic>
        <p:nvPicPr>
          <p:cNvPr id="13" name="Picture 12">
            <a:extLst>
              <a:ext uri="{FF2B5EF4-FFF2-40B4-BE49-F238E27FC236}">
                <a16:creationId xmlns:a16="http://schemas.microsoft.com/office/drawing/2014/main" id="{0E73838C-7EC2-24C5-2134-E274EBF8A450}"/>
              </a:ext>
            </a:extLst>
          </p:cNvPr>
          <p:cNvPicPr>
            <a:picLocks noChangeAspect="1"/>
          </p:cNvPicPr>
          <p:nvPr/>
        </p:nvPicPr>
        <p:blipFill>
          <a:blip r:embed="rId3"/>
          <a:stretch>
            <a:fillRect/>
          </a:stretch>
        </p:blipFill>
        <p:spPr>
          <a:xfrm>
            <a:off x="600548" y="3654946"/>
            <a:ext cx="11132081" cy="2376512"/>
          </a:xfrm>
          <a:prstGeom prst="rect">
            <a:avLst/>
          </a:prstGeom>
        </p:spPr>
      </p:pic>
      <p:pic>
        <p:nvPicPr>
          <p:cNvPr id="10" name="Paveikslėlis 9">
            <a:extLst>
              <a:ext uri="{FF2B5EF4-FFF2-40B4-BE49-F238E27FC236}">
                <a16:creationId xmlns:a16="http://schemas.microsoft.com/office/drawing/2014/main" id="{371688DE-D109-C1A3-8ADB-784ED1C46391}"/>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r="42055" b="62969"/>
          <a:stretch/>
        </p:blipFill>
        <p:spPr>
          <a:xfrm>
            <a:off x="9675347" y="5415656"/>
            <a:ext cx="2527816" cy="1470849"/>
          </a:xfrm>
          <a:prstGeom prst="rect">
            <a:avLst/>
          </a:prstGeom>
        </p:spPr>
      </p:pic>
      <p:sp>
        <p:nvSpPr>
          <p:cNvPr id="7" name="Pavadinimas 1">
            <a:extLst>
              <a:ext uri="{FF2B5EF4-FFF2-40B4-BE49-F238E27FC236}">
                <a16:creationId xmlns:a16="http://schemas.microsoft.com/office/drawing/2014/main" id="{EEE87C3F-88BB-AC45-2362-550C92DE159B}"/>
              </a:ext>
            </a:extLst>
          </p:cNvPr>
          <p:cNvSpPr>
            <a:spLocks noGrp="1"/>
          </p:cNvSpPr>
          <p:nvPr>
            <p:ph type="title"/>
          </p:nvPr>
        </p:nvSpPr>
        <p:spPr>
          <a:xfrm>
            <a:off x="2077746" y="452455"/>
            <a:ext cx="8364111" cy="810627"/>
          </a:xfrm>
        </p:spPr>
        <p:txBody>
          <a:bodyPr>
            <a:noAutofit/>
          </a:bodyPr>
          <a:lstStyle/>
          <a:p>
            <a:pPr algn="ctr"/>
            <a:r>
              <a:rPr lang="lt-LT" sz="3600" b="1"/>
              <a:t>Mažos vertės planuojamų pirkimų viešinimas</a:t>
            </a:r>
            <a:endParaRPr lang="en-US" sz="3600" b="1"/>
          </a:p>
        </p:txBody>
      </p:sp>
      <p:sp>
        <p:nvSpPr>
          <p:cNvPr id="2" name="Slide Number Placeholder 1">
            <a:extLst>
              <a:ext uri="{FF2B5EF4-FFF2-40B4-BE49-F238E27FC236}">
                <a16:creationId xmlns:a16="http://schemas.microsoft.com/office/drawing/2014/main" id="{0EACC3F6-A789-32D6-BEE4-2F2494D98358}"/>
              </a:ext>
            </a:extLst>
          </p:cNvPr>
          <p:cNvSpPr>
            <a:spLocks noGrp="1"/>
          </p:cNvSpPr>
          <p:nvPr>
            <p:ph type="sldNum" sz="quarter" idx="12"/>
          </p:nvPr>
        </p:nvSpPr>
        <p:spPr/>
        <p:txBody>
          <a:bodyPr/>
          <a:lstStyle/>
          <a:p>
            <a:fld id="{49EC5416-78B8-4F37-B286-A40543F63F6D}" type="slidenum">
              <a:rPr lang="en-US" smtClean="0"/>
              <a:pPr/>
              <a:t>15</a:t>
            </a:fld>
            <a:endParaRPr lang="en-US" dirty="0"/>
          </a:p>
        </p:txBody>
      </p:sp>
      <p:sp>
        <p:nvSpPr>
          <p:cNvPr id="15" name="TextBox 14">
            <a:extLst>
              <a:ext uri="{FF2B5EF4-FFF2-40B4-BE49-F238E27FC236}">
                <a16:creationId xmlns:a16="http://schemas.microsoft.com/office/drawing/2014/main" id="{B3C0878C-B134-A684-CBA0-DBA1ACE0838F}"/>
              </a:ext>
            </a:extLst>
          </p:cNvPr>
          <p:cNvSpPr txBox="1"/>
          <p:nvPr/>
        </p:nvSpPr>
        <p:spPr>
          <a:xfrm>
            <a:off x="294944" y="3266224"/>
            <a:ext cx="11743288" cy="3139321"/>
          </a:xfrm>
          <a:prstGeom prst="rect">
            <a:avLst/>
          </a:prstGeom>
          <a:solidFill>
            <a:schemeClr val="accent4">
              <a:lumMod val="20000"/>
              <a:lumOff val="80000"/>
            </a:schemeClr>
          </a:solidFill>
        </p:spPr>
        <p:txBody>
          <a:bodyPr wrap="square" lIns="91440" tIns="45720" rIns="91440" bIns="45720" rtlCol="0" anchor="t">
            <a:spAutoFit/>
          </a:bodyPr>
          <a:lstStyle/>
          <a:p>
            <a:r>
              <a:rPr lang="lt-LT" dirty="0">
                <a:solidFill>
                  <a:srgbClr val="FF0000"/>
                </a:solidFill>
              </a:rPr>
              <a:t>Svarbu</a:t>
            </a:r>
            <a:r>
              <a:rPr lang="en-US" dirty="0">
                <a:solidFill>
                  <a:srgbClr val="FF0000"/>
                </a:solidFill>
              </a:rPr>
              <a:t>!</a:t>
            </a:r>
            <a:r>
              <a:rPr lang="en-US" dirty="0"/>
              <a:t> </a:t>
            </a:r>
            <a:r>
              <a:rPr lang="lt-LT" dirty="0"/>
              <a:t>Visiems organizacijos skelbiamos apklausos pirkimams vykdyti galite</a:t>
            </a:r>
            <a:r>
              <a:rPr lang="en-US" dirty="0"/>
              <a:t> </a:t>
            </a:r>
            <a:r>
              <a:rPr lang="lt-LT" noProof="0" dirty="0"/>
              <a:t>sukurti</a:t>
            </a:r>
            <a:r>
              <a:rPr lang="en-US" dirty="0"/>
              <a:t> </a:t>
            </a:r>
            <a:r>
              <a:rPr lang="lt-LT" dirty="0"/>
              <a:t>vieną planuojamą mažos vertės pirkimą „Mažos vertės pirkimai“ </a:t>
            </a:r>
            <a:r>
              <a:rPr lang="lt-LT" dirty="0">
                <a:ea typeface="+mn-lt"/>
                <a:cs typeface="+mn-lt"/>
              </a:rPr>
              <a:t>(tačiau atkreipiame dėmesį, kad Organizacijos pirkimų organizavimo ir kontrolės tvarkoje gali būti nusimatyta, kad ji suvestinėje skelbia visus arba bent dalį mažos vertės pirkimų - tokiu atveju pirkimai suvedami atskiromis eilutėmis).</a:t>
            </a:r>
            <a:r>
              <a:rPr lang="lt-LT" dirty="0"/>
              <a:t> Jeigu vis dėlto skelbiame viena eilute, šio planuojamo pirkimo privalomus stulpelius pildykite taip:</a:t>
            </a:r>
          </a:p>
          <a:p>
            <a:r>
              <a:rPr lang="lt-LT" dirty="0"/>
              <a:t>A. Pavadinimą nurodykite „Mažos vertės pirkimai“;</a:t>
            </a:r>
          </a:p>
          <a:p>
            <a:r>
              <a:rPr lang="lt-LT" dirty="0"/>
              <a:t>C. Pasirinkite bet kurį pirkimo tipą (prekės, paslaugos ar darbai). Susiejus pirkimą su šiuo planuojamu pirkimu, pirkimo tipą galėsite pakeisti;</a:t>
            </a:r>
          </a:p>
          <a:p>
            <a:r>
              <a:rPr lang="lt-LT" dirty="0"/>
              <a:t>D. Pasirinkite ,,Nacionalinis pagrindas“;</a:t>
            </a:r>
            <a:endParaRPr lang="lt-LT" dirty="0">
              <a:ea typeface="Calibri"/>
              <a:cs typeface="Calibri"/>
            </a:endParaRPr>
          </a:p>
          <a:p>
            <a:r>
              <a:rPr lang="lt-LT" dirty="0"/>
              <a:t>E. Pasirinkite procedūrą ,,Skelbiama apklausa“ arba ,,Skelbiama apklausa su derybomis“;</a:t>
            </a:r>
            <a:endParaRPr lang="lt-LT" dirty="0">
              <a:ea typeface="Calibri"/>
              <a:cs typeface="Calibri"/>
            </a:endParaRPr>
          </a:p>
          <a:p>
            <a:r>
              <a:rPr lang="lt-LT" dirty="0"/>
              <a:t>G. Nurodykite vertę 0. Susiejus pirkimą su šiuo planuojamu pirkimu vertę galėsite redaguoti. </a:t>
            </a:r>
            <a:endParaRPr lang="lt-LT" dirty="0">
              <a:ea typeface="Calibri"/>
              <a:cs typeface="Calibri"/>
            </a:endParaRPr>
          </a:p>
          <a:p>
            <a:pPr marL="342900" indent="-342900">
              <a:buAutoNum type="arabicPeriod"/>
            </a:pPr>
            <a:endParaRPr lang="en-US" dirty="0"/>
          </a:p>
        </p:txBody>
      </p:sp>
      <p:grpSp>
        <p:nvGrpSpPr>
          <p:cNvPr id="5" name="Group 4">
            <a:extLst>
              <a:ext uri="{FF2B5EF4-FFF2-40B4-BE49-F238E27FC236}">
                <a16:creationId xmlns:a16="http://schemas.microsoft.com/office/drawing/2014/main" id="{A8474668-4337-EE11-B9F5-2B679BCA1D5B}"/>
              </a:ext>
            </a:extLst>
          </p:cNvPr>
          <p:cNvGrpSpPr/>
          <p:nvPr/>
        </p:nvGrpSpPr>
        <p:grpSpPr>
          <a:xfrm>
            <a:off x="350021" y="1179592"/>
            <a:ext cx="11491957" cy="1844200"/>
            <a:chOff x="432563" y="1097553"/>
            <a:chExt cx="11491957" cy="1844200"/>
          </a:xfrm>
        </p:grpSpPr>
        <p:pic>
          <p:nvPicPr>
            <p:cNvPr id="4" name="Picture 3">
              <a:extLst>
                <a:ext uri="{FF2B5EF4-FFF2-40B4-BE49-F238E27FC236}">
                  <a16:creationId xmlns:a16="http://schemas.microsoft.com/office/drawing/2014/main" id="{91C64725-EDB6-5DC8-0468-32BD7507948D}"/>
                </a:ext>
              </a:extLst>
            </p:cNvPr>
            <p:cNvPicPr>
              <a:picLocks noChangeAspect="1"/>
            </p:cNvPicPr>
            <p:nvPr/>
          </p:nvPicPr>
          <p:blipFill>
            <a:blip r:embed="rId5"/>
            <a:stretch>
              <a:fillRect/>
            </a:stretch>
          </p:blipFill>
          <p:spPr>
            <a:xfrm>
              <a:off x="432564" y="1097553"/>
              <a:ext cx="11491956" cy="1844200"/>
            </a:xfrm>
            <a:prstGeom prst="rect">
              <a:avLst/>
            </a:prstGeom>
          </p:spPr>
        </p:pic>
        <p:sp>
          <p:nvSpPr>
            <p:cNvPr id="14" name="Rectangle 10">
              <a:extLst>
                <a:ext uri="{FF2B5EF4-FFF2-40B4-BE49-F238E27FC236}">
                  <a16:creationId xmlns:a16="http://schemas.microsoft.com/office/drawing/2014/main" id="{F88E4ADF-D315-AD57-C1C7-125ADF65D909}"/>
                </a:ext>
              </a:extLst>
            </p:cNvPr>
            <p:cNvSpPr/>
            <p:nvPr/>
          </p:nvSpPr>
          <p:spPr>
            <a:xfrm>
              <a:off x="432563" y="2710849"/>
              <a:ext cx="11491955" cy="181288"/>
            </a:xfrm>
            <a:prstGeom prst="rect">
              <a:avLst/>
            </a:prstGeom>
            <a:noFill/>
            <a:ln w="317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pSp>
    </p:spTree>
    <p:extLst>
      <p:ext uri="{BB962C8B-B14F-4D97-AF65-F5344CB8AC3E}">
        <p14:creationId xmlns:p14="http://schemas.microsoft.com/office/powerpoint/2010/main" val="1977534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aveikslėlis 9">
            <a:extLst>
              <a:ext uri="{FF2B5EF4-FFF2-40B4-BE49-F238E27FC236}">
                <a16:creationId xmlns:a16="http://schemas.microsoft.com/office/drawing/2014/main" id="{B06BF563-1FFA-65ED-D010-EF2B463755FC}"/>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r="42055" b="62969"/>
          <a:stretch/>
        </p:blipFill>
        <p:spPr>
          <a:xfrm>
            <a:off x="9664184" y="5370410"/>
            <a:ext cx="2527816" cy="1470849"/>
          </a:xfrm>
          <a:prstGeom prst="rect">
            <a:avLst/>
          </a:prstGeom>
        </p:spPr>
      </p:pic>
      <p:sp>
        <p:nvSpPr>
          <p:cNvPr id="2" name="Title 1">
            <a:extLst>
              <a:ext uri="{FF2B5EF4-FFF2-40B4-BE49-F238E27FC236}">
                <a16:creationId xmlns:a16="http://schemas.microsoft.com/office/drawing/2014/main" id="{D0F4C94F-7E93-558C-08B9-B75CC856134C}"/>
              </a:ext>
            </a:extLst>
          </p:cNvPr>
          <p:cNvSpPr>
            <a:spLocks noGrp="1"/>
          </p:cNvSpPr>
          <p:nvPr>
            <p:ph type="title"/>
          </p:nvPr>
        </p:nvSpPr>
        <p:spPr>
          <a:xfrm>
            <a:off x="1668709" y="318516"/>
            <a:ext cx="8582637" cy="767389"/>
          </a:xfrm>
        </p:spPr>
        <p:txBody>
          <a:bodyPr>
            <a:noAutofit/>
          </a:bodyPr>
          <a:lstStyle/>
          <a:p>
            <a:r>
              <a:rPr lang="lt-LT" sz="3600" b="1" dirty="0"/>
              <a:t>Dėl paskelbtų planuojamų pirkimų nevykdymo</a:t>
            </a:r>
            <a:endParaRPr lang="en-US" sz="3600" b="1" dirty="0"/>
          </a:p>
        </p:txBody>
      </p:sp>
      <p:sp>
        <p:nvSpPr>
          <p:cNvPr id="3" name="Content Placeholder 2">
            <a:extLst>
              <a:ext uri="{FF2B5EF4-FFF2-40B4-BE49-F238E27FC236}">
                <a16:creationId xmlns:a16="http://schemas.microsoft.com/office/drawing/2014/main" id="{75CC1C05-FA75-340B-0B06-6E6A8678A739}"/>
              </a:ext>
            </a:extLst>
          </p:cNvPr>
          <p:cNvSpPr>
            <a:spLocks noGrp="1"/>
          </p:cNvSpPr>
          <p:nvPr>
            <p:ph idx="1"/>
          </p:nvPr>
        </p:nvSpPr>
        <p:spPr>
          <a:xfrm>
            <a:off x="778494" y="3824488"/>
            <a:ext cx="10515600" cy="1545922"/>
          </a:xfrm>
          <a:solidFill>
            <a:schemeClr val="accent4">
              <a:lumMod val="20000"/>
              <a:lumOff val="80000"/>
            </a:schemeClr>
          </a:solidFill>
        </p:spPr>
        <p:txBody>
          <a:bodyPr/>
          <a:lstStyle/>
          <a:p>
            <a:pPr marL="0" indent="0">
              <a:buNone/>
            </a:pPr>
            <a:r>
              <a:rPr lang="lt-LT" sz="1800" dirty="0">
                <a:solidFill>
                  <a:srgbClr val="FF0000"/>
                </a:solidFill>
              </a:rPr>
              <a:t>Svarbu</a:t>
            </a:r>
            <a:r>
              <a:rPr lang="en-US" sz="1800" dirty="0">
                <a:solidFill>
                  <a:srgbClr val="FF0000"/>
                </a:solidFill>
              </a:rPr>
              <a:t>!</a:t>
            </a:r>
            <a:r>
              <a:rPr lang="en-US" sz="1800" dirty="0"/>
              <a:t> </a:t>
            </a:r>
            <a:r>
              <a:rPr lang="lt-LT" sz="1800" dirty="0"/>
              <a:t>Vadovaujantis Informacijos viešinimo Centrinėje viešųjų pirkimų informacinėje sistemoje tvarkos aprašo 16 punktu: ,,(...) Jei pirkimo vykdytojas nusprendžia nevykdyti tam tikro pirkimo, vidaus sandorio ar pirkimų iš susijusių įmonių sandorio, toks pirkimas, vidaus sandoris ar pirkimų iš susijusių įmonių sandoris nėra pašalinami iš Suvestinės. Tokiu atveju pirkimo vykdytojas Suvestinėje pažymi, kad pirkimas, vidaus sandoris ar pirkimų iš susijusių įmonių sandoris nebus vykdomas".</a:t>
            </a:r>
            <a:endParaRPr lang="en-US" sz="1800" dirty="0"/>
          </a:p>
        </p:txBody>
      </p:sp>
      <p:sp>
        <p:nvSpPr>
          <p:cNvPr id="4" name="Slide Number Placeholder 3">
            <a:extLst>
              <a:ext uri="{FF2B5EF4-FFF2-40B4-BE49-F238E27FC236}">
                <a16:creationId xmlns:a16="http://schemas.microsoft.com/office/drawing/2014/main" id="{2A096A0B-C440-0F1C-D6FD-B4F40F8659B4}"/>
              </a:ext>
            </a:extLst>
          </p:cNvPr>
          <p:cNvSpPr>
            <a:spLocks noGrp="1"/>
          </p:cNvSpPr>
          <p:nvPr>
            <p:ph type="sldNum" sz="quarter" idx="12"/>
          </p:nvPr>
        </p:nvSpPr>
        <p:spPr/>
        <p:txBody>
          <a:bodyPr/>
          <a:lstStyle/>
          <a:p>
            <a:fld id="{49EC5416-78B8-4F37-B286-A40543F63F6D}" type="slidenum">
              <a:rPr lang="en-US" smtClean="0"/>
              <a:pPr/>
              <a:t>16</a:t>
            </a:fld>
            <a:endParaRPr lang="en-US"/>
          </a:p>
        </p:txBody>
      </p:sp>
      <p:grpSp>
        <p:nvGrpSpPr>
          <p:cNvPr id="17" name="Group 16">
            <a:extLst>
              <a:ext uri="{FF2B5EF4-FFF2-40B4-BE49-F238E27FC236}">
                <a16:creationId xmlns:a16="http://schemas.microsoft.com/office/drawing/2014/main" id="{077F706F-0945-54FE-4B42-3B1CD4A4ECEE}"/>
              </a:ext>
            </a:extLst>
          </p:cNvPr>
          <p:cNvGrpSpPr/>
          <p:nvPr/>
        </p:nvGrpSpPr>
        <p:grpSpPr>
          <a:xfrm>
            <a:off x="1517182" y="1403583"/>
            <a:ext cx="8885690" cy="1806097"/>
            <a:chOff x="1255901" y="1227415"/>
            <a:chExt cx="8885690" cy="1806097"/>
          </a:xfrm>
        </p:grpSpPr>
        <p:pic>
          <p:nvPicPr>
            <p:cNvPr id="7" name="Picture 6">
              <a:extLst>
                <a:ext uri="{FF2B5EF4-FFF2-40B4-BE49-F238E27FC236}">
                  <a16:creationId xmlns:a16="http://schemas.microsoft.com/office/drawing/2014/main" id="{85F3CBDD-2466-810C-F2CA-CDFFE8BA090E}"/>
                </a:ext>
              </a:extLst>
            </p:cNvPr>
            <p:cNvPicPr>
              <a:picLocks noChangeAspect="1"/>
            </p:cNvPicPr>
            <p:nvPr/>
          </p:nvPicPr>
          <p:blipFill>
            <a:blip r:embed="rId3"/>
            <a:stretch>
              <a:fillRect/>
            </a:stretch>
          </p:blipFill>
          <p:spPr>
            <a:xfrm>
              <a:off x="1255901" y="1227415"/>
              <a:ext cx="8885690" cy="1806097"/>
            </a:xfrm>
            <a:prstGeom prst="rect">
              <a:avLst/>
            </a:prstGeom>
          </p:spPr>
        </p:pic>
        <p:sp>
          <p:nvSpPr>
            <p:cNvPr id="8" name="Rectangle 10">
              <a:extLst>
                <a:ext uri="{FF2B5EF4-FFF2-40B4-BE49-F238E27FC236}">
                  <a16:creationId xmlns:a16="http://schemas.microsoft.com/office/drawing/2014/main" id="{40C0F76B-F8B9-2CF4-F335-BFBFCA93E554}"/>
                </a:ext>
              </a:extLst>
            </p:cNvPr>
            <p:cNvSpPr/>
            <p:nvPr/>
          </p:nvSpPr>
          <p:spPr>
            <a:xfrm>
              <a:off x="3061803" y="2477241"/>
              <a:ext cx="1090747" cy="286825"/>
            </a:xfrm>
            <a:prstGeom prst="rect">
              <a:avLst/>
            </a:prstGeom>
            <a:noFill/>
            <a:ln w="317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Content Placeholder 2">
              <a:extLst>
                <a:ext uri="{FF2B5EF4-FFF2-40B4-BE49-F238E27FC236}">
                  <a16:creationId xmlns:a16="http://schemas.microsoft.com/office/drawing/2014/main" id="{A3776D1D-0524-7ED2-84E3-0FEA907E7228}"/>
                </a:ext>
              </a:extLst>
            </p:cNvPr>
            <p:cNvSpPr txBox="1">
              <a:spLocks/>
            </p:cNvSpPr>
            <p:nvPr/>
          </p:nvSpPr>
          <p:spPr>
            <a:xfrm>
              <a:off x="4520684" y="1351403"/>
              <a:ext cx="5260181" cy="700373"/>
            </a:xfrm>
            <a:prstGeom prst="rect">
              <a:avLst/>
            </a:prstGeom>
            <a:solidFill>
              <a:schemeClr val="accent4">
                <a:lumMod val="20000"/>
                <a:lumOff val="80000"/>
              </a:schemeClr>
            </a:solidFill>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lt-LT" sz="1800" dirty="0"/>
                <a:t>Jei pirkimas nebus vykdomas, aprašymo lauke įrašome ,,NEVYKDOMAS“</a:t>
              </a:r>
              <a:endParaRPr lang="en-US" sz="1800" dirty="0"/>
            </a:p>
          </p:txBody>
        </p:sp>
        <p:cxnSp>
          <p:nvCxnSpPr>
            <p:cNvPr id="11" name="Straight Arrow Connector 10">
              <a:extLst>
                <a:ext uri="{FF2B5EF4-FFF2-40B4-BE49-F238E27FC236}">
                  <a16:creationId xmlns:a16="http://schemas.microsoft.com/office/drawing/2014/main" id="{E75D78E7-9702-20BA-7EF4-F3AEB1AE8A80}"/>
                </a:ext>
              </a:extLst>
            </p:cNvPr>
            <p:cNvCxnSpPr>
              <a:cxnSpLocks/>
            </p:cNvCxnSpPr>
            <p:nvPr/>
          </p:nvCxnSpPr>
          <p:spPr>
            <a:xfrm flipH="1">
              <a:off x="3993160" y="1946246"/>
              <a:ext cx="527524" cy="530995"/>
            </a:xfrm>
            <a:prstGeom prst="straightConnector1">
              <a:avLst/>
            </a:prstGeom>
            <a:ln w="1270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0097712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aveikslėlis 9"/>
          <p:cNvPicPr>
            <a:picLocks noChangeAspect="1"/>
          </p:cNvPicPr>
          <p:nvPr/>
        </p:nvPicPr>
        <p:blipFill rotWithShape="1">
          <a:blip r:embed="rId2" cstate="print">
            <a:extLst>
              <a:ext uri="{28A0092B-C50C-407E-A947-70E740481C1C}">
                <a14:useLocalDpi xmlns:a14="http://schemas.microsoft.com/office/drawing/2010/main" val="0"/>
              </a:ext>
            </a:extLst>
          </a:blip>
          <a:srcRect r="42055" b="62969"/>
          <a:stretch/>
        </p:blipFill>
        <p:spPr>
          <a:xfrm>
            <a:off x="9675347" y="5415656"/>
            <a:ext cx="2527816" cy="1470849"/>
          </a:xfrm>
          <a:prstGeom prst="rect">
            <a:avLst/>
          </a:prstGeom>
        </p:spPr>
      </p:pic>
      <p:sp>
        <p:nvSpPr>
          <p:cNvPr id="7" name="Pavadinimas 1"/>
          <p:cNvSpPr>
            <a:spLocks noGrp="1"/>
          </p:cNvSpPr>
          <p:nvPr>
            <p:ph type="title"/>
          </p:nvPr>
        </p:nvSpPr>
        <p:spPr>
          <a:xfrm>
            <a:off x="2180254" y="122102"/>
            <a:ext cx="7801946" cy="810627"/>
          </a:xfrm>
        </p:spPr>
        <p:txBody>
          <a:bodyPr>
            <a:noAutofit/>
          </a:bodyPr>
          <a:lstStyle/>
          <a:p>
            <a:pPr algn="ctr"/>
            <a:r>
              <a:rPr lang="lt-LT" sz="3600" b="1" dirty="0"/>
              <a:t>Planuojamų pirkimų suvestinės viešinimas</a:t>
            </a:r>
            <a:endParaRPr lang="en-US" sz="3600" b="1" dirty="0"/>
          </a:p>
        </p:txBody>
      </p:sp>
      <p:sp>
        <p:nvSpPr>
          <p:cNvPr id="2" name="Slide Number Placeholder 1">
            <a:extLst>
              <a:ext uri="{FF2B5EF4-FFF2-40B4-BE49-F238E27FC236}">
                <a16:creationId xmlns:a16="http://schemas.microsoft.com/office/drawing/2014/main" id="{343241F1-4E7A-49A9-53A4-707E67028901}"/>
              </a:ext>
            </a:extLst>
          </p:cNvPr>
          <p:cNvSpPr>
            <a:spLocks noGrp="1"/>
          </p:cNvSpPr>
          <p:nvPr>
            <p:ph type="sldNum" sz="quarter" idx="12"/>
          </p:nvPr>
        </p:nvSpPr>
        <p:spPr/>
        <p:txBody>
          <a:bodyPr/>
          <a:lstStyle/>
          <a:p>
            <a:fld id="{49EC5416-78B8-4F37-B286-A40543F63F6D}" type="slidenum">
              <a:rPr lang="en-US" smtClean="0"/>
              <a:pPr/>
              <a:t>17</a:t>
            </a:fld>
            <a:endParaRPr lang="en-US"/>
          </a:p>
        </p:txBody>
      </p:sp>
      <p:sp>
        <p:nvSpPr>
          <p:cNvPr id="3" name="TextBox 2">
            <a:extLst>
              <a:ext uri="{FF2B5EF4-FFF2-40B4-BE49-F238E27FC236}">
                <a16:creationId xmlns:a16="http://schemas.microsoft.com/office/drawing/2014/main" id="{F962809E-E3E6-7D25-9045-B2D0B69AD5A7}"/>
              </a:ext>
            </a:extLst>
          </p:cNvPr>
          <p:cNvSpPr txBox="1"/>
          <p:nvPr/>
        </p:nvSpPr>
        <p:spPr>
          <a:xfrm>
            <a:off x="305506" y="3979863"/>
            <a:ext cx="11580986" cy="662354"/>
          </a:xfrm>
          <a:prstGeom prst="rect">
            <a:avLst/>
          </a:prstGeom>
          <a:solidFill>
            <a:schemeClr val="accent4">
              <a:lumMod val="20000"/>
              <a:lumOff val="80000"/>
            </a:schemeClr>
          </a:solidFill>
        </p:spPr>
        <p:txBody>
          <a:bodyPr wrap="square" rtlCol="0">
            <a:spAutoFit/>
          </a:bodyPr>
          <a:lstStyle/>
          <a:p>
            <a:r>
              <a:rPr lang="lt-LT" dirty="0"/>
              <a:t>Užpildžius privalomus laukus arba visus </a:t>
            </a:r>
            <a:r>
              <a:rPr lang="lt-LT" dirty="0" err="1"/>
              <a:t>excel</a:t>
            </a:r>
            <a:r>
              <a:rPr lang="lt-LT" dirty="0"/>
              <a:t> faile nurodytus stulpelius, išsaugokite planuojamų pirkimų suvestinės failą.</a:t>
            </a:r>
          </a:p>
          <a:p>
            <a:pPr marL="342900" indent="-342900">
              <a:buAutoNum type="arabicPeriod"/>
            </a:pPr>
            <a:endParaRPr lang="en-US" dirty="0"/>
          </a:p>
        </p:txBody>
      </p:sp>
      <p:pic>
        <p:nvPicPr>
          <p:cNvPr id="15" name="Picture 14">
            <a:extLst>
              <a:ext uri="{FF2B5EF4-FFF2-40B4-BE49-F238E27FC236}">
                <a16:creationId xmlns:a16="http://schemas.microsoft.com/office/drawing/2014/main" id="{186AB0DD-1AA5-4139-AFC0-8BE793A7A2CB}"/>
              </a:ext>
            </a:extLst>
          </p:cNvPr>
          <p:cNvPicPr>
            <a:picLocks noChangeAspect="1"/>
          </p:cNvPicPr>
          <p:nvPr/>
        </p:nvPicPr>
        <p:blipFill>
          <a:blip r:embed="rId3"/>
          <a:stretch>
            <a:fillRect/>
          </a:stretch>
        </p:blipFill>
        <p:spPr>
          <a:xfrm>
            <a:off x="305506" y="1429733"/>
            <a:ext cx="11686192" cy="1999267"/>
          </a:xfrm>
          <a:prstGeom prst="rect">
            <a:avLst/>
          </a:prstGeom>
        </p:spPr>
      </p:pic>
    </p:spTree>
    <p:extLst>
      <p:ext uri="{BB962C8B-B14F-4D97-AF65-F5344CB8AC3E}">
        <p14:creationId xmlns:p14="http://schemas.microsoft.com/office/powerpoint/2010/main" val="16801759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B69791-B760-6734-F28E-97F34C63A63D}"/>
            </a:ext>
          </a:extLst>
        </p:cNvPr>
        <p:cNvGrpSpPr/>
        <p:nvPr/>
      </p:nvGrpSpPr>
      <p:grpSpPr>
        <a:xfrm>
          <a:off x="0" y="0"/>
          <a:ext cx="0" cy="0"/>
          <a:chOff x="0" y="0"/>
          <a:chExt cx="0" cy="0"/>
        </a:xfrm>
      </p:grpSpPr>
      <p:pic>
        <p:nvPicPr>
          <p:cNvPr id="10" name="Paveikslėlis 9">
            <a:extLst>
              <a:ext uri="{FF2B5EF4-FFF2-40B4-BE49-F238E27FC236}">
                <a16:creationId xmlns:a16="http://schemas.microsoft.com/office/drawing/2014/main" id="{E7ABE3F9-72A1-AE8E-A825-E4D44B1C93B8}"/>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r="42055" b="62969"/>
          <a:stretch/>
        </p:blipFill>
        <p:spPr>
          <a:xfrm>
            <a:off x="9664184" y="5406612"/>
            <a:ext cx="2527816" cy="1470849"/>
          </a:xfrm>
          <a:prstGeom prst="rect">
            <a:avLst/>
          </a:prstGeom>
        </p:spPr>
      </p:pic>
      <p:sp>
        <p:nvSpPr>
          <p:cNvPr id="7" name="Pavadinimas 1">
            <a:extLst>
              <a:ext uri="{FF2B5EF4-FFF2-40B4-BE49-F238E27FC236}">
                <a16:creationId xmlns:a16="http://schemas.microsoft.com/office/drawing/2014/main" id="{78FE90CA-B273-178B-036A-060C6C6D4C5C}"/>
              </a:ext>
            </a:extLst>
          </p:cNvPr>
          <p:cNvSpPr>
            <a:spLocks noGrp="1"/>
          </p:cNvSpPr>
          <p:nvPr>
            <p:ph type="title"/>
          </p:nvPr>
        </p:nvSpPr>
        <p:spPr>
          <a:xfrm>
            <a:off x="2180254" y="122102"/>
            <a:ext cx="7801946" cy="810627"/>
          </a:xfrm>
        </p:spPr>
        <p:txBody>
          <a:bodyPr>
            <a:noAutofit/>
          </a:bodyPr>
          <a:lstStyle/>
          <a:p>
            <a:pPr algn="ctr"/>
            <a:r>
              <a:rPr lang="lt-LT" sz="3600" b="1" dirty="0"/>
              <a:t>Planuojamų pirkimų suvestinės viešinimas</a:t>
            </a:r>
            <a:endParaRPr lang="en-US" sz="3600" b="1" dirty="0"/>
          </a:p>
        </p:txBody>
      </p:sp>
      <p:sp>
        <p:nvSpPr>
          <p:cNvPr id="2" name="Slide Number Placeholder 1">
            <a:extLst>
              <a:ext uri="{FF2B5EF4-FFF2-40B4-BE49-F238E27FC236}">
                <a16:creationId xmlns:a16="http://schemas.microsoft.com/office/drawing/2014/main" id="{BF773C3E-C71E-A249-231C-91DCB4446AB3}"/>
              </a:ext>
            </a:extLst>
          </p:cNvPr>
          <p:cNvSpPr>
            <a:spLocks noGrp="1"/>
          </p:cNvSpPr>
          <p:nvPr>
            <p:ph type="sldNum" sz="quarter" idx="12"/>
          </p:nvPr>
        </p:nvSpPr>
        <p:spPr/>
        <p:txBody>
          <a:bodyPr/>
          <a:lstStyle/>
          <a:p>
            <a:fld id="{49EC5416-78B8-4F37-B286-A40543F63F6D}" type="slidenum">
              <a:rPr lang="en-US" smtClean="0"/>
              <a:pPr/>
              <a:t>18</a:t>
            </a:fld>
            <a:endParaRPr lang="en-US"/>
          </a:p>
        </p:txBody>
      </p:sp>
      <p:pic>
        <p:nvPicPr>
          <p:cNvPr id="12" name="Picture 11">
            <a:extLst>
              <a:ext uri="{FF2B5EF4-FFF2-40B4-BE49-F238E27FC236}">
                <a16:creationId xmlns:a16="http://schemas.microsoft.com/office/drawing/2014/main" id="{916E4DA5-30DA-03E7-6CCF-4A563C16F936}"/>
              </a:ext>
            </a:extLst>
          </p:cNvPr>
          <p:cNvPicPr>
            <a:picLocks noChangeAspect="1"/>
          </p:cNvPicPr>
          <p:nvPr/>
        </p:nvPicPr>
        <p:blipFill>
          <a:blip r:embed="rId3"/>
          <a:stretch>
            <a:fillRect/>
          </a:stretch>
        </p:blipFill>
        <p:spPr>
          <a:xfrm>
            <a:off x="548126" y="1172605"/>
            <a:ext cx="10018274" cy="4159258"/>
          </a:xfrm>
          <a:prstGeom prst="rect">
            <a:avLst/>
          </a:prstGeom>
        </p:spPr>
      </p:pic>
      <p:sp>
        <p:nvSpPr>
          <p:cNvPr id="13" name="Oval 3">
            <a:extLst>
              <a:ext uri="{FF2B5EF4-FFF2-40B4-BE49-F238E27FC236}">
                <a16:creationId xmlns:a16="http://schemas.microsoft.com/office/drawing/2014/main" id="{533739AB-D89F-F199-FDCB-0D64138F3555}"/>
              </a:ext>
            </a:extLst>
          </p:cNvPr>
          <p:cNvSpPr/>
          <p:nvPr/>
        </p:nvSpPr>
        <p:spPr>
          <a:xfrm>
            <a:off x="2778934" y="2169079"/>
            <a:ext cx="484632" cy="384048"/>
          </a:xfrm>
          <a:prstGeom prst="ellipse">
            <a:avLst/>
          </a:prstGeom>
          <a:solidFill>
            <a:schemeClr val="accent2">
              <a:lumMod val="20000"/>
              <a:lumOff val="80000"/>
            </a:scheme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lt-LT" dirty="0">
                <a:solidFill>
                  <a:schemeClr val="tx1"/>
                </a:solidFill>
              </a:rPr>
              <a:t>2</a:t>
            </a:r>
            <a:endParaRPr lang="en-GB" dirty="0">
              <a:solidFill>
                <a:schemeClr val="tx1"/>
              </a:solidFill>
            </a:endParaRPr>
          </a:p>
        </p:txBody>
      </p:sp>
      <p:sp>
        <p:nvSpPr>
          <p:cNvPr id="14" name="Oval 3">
            <a:extLst>
              <a:ext uri="{FF2B5EF4-FFF2-40B4-BE49-F238E27FC236}">
                <a16:creationId xmlns:a16="http://schemas.microsoft.com/office/drawing/2014/main" id="{45652733-C2ED-85D3-5B03-A32D856717D6}"/>
              </a:ext>
            </a:extLst>
          </p:cNvPr>
          <p:cNvSpPr/>
          <p:nvPr/>
        </p:nvSpPr>
        <p:spPr>
          <a:xfrm>
            <a:off x="4582293" y="3060210"/>
            <a:ext cx="484632" cy="384048"/>
          </a:xfrm>
          <a:prstGeom prst="ellipse">
            <a:avLst/>
          </a:prstGeom>
          <a:solidFill>
            <a:schemeClr val="accent2">
              <a:lumMod val="20000"/>
              <a:lumOff val="80000"/>
            </a:scheme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lt-LT" dirty="0">
                <a:solidFill>
                  <a:schemeClr val="tx1"/>
                </a:solidFill>
              </a:rPr>
              <a:t>3</a:t>
            </a:r>
            <a:endParaRPr lang="en-GB" dirty="0">
              <a:solidFill>
                <a:schemeClr val="tx1"/>
              </a:solidFill>
            </a:endParaRPr>
          </a:p>
        </p:txBody>
      </p:sp>
      <p:sp>
        <p:nvSpPr>
          <p:cNvPr id="15" name="Oval 3">
            <a:extLst>
              <a:ext uri="{FF2B5EF4-FFF2-40B4-BE49-F238E27FC236}">
                <a16:creationId xmlns:a16="http://schemas.microsoft.com/office/drawing/2014/main" id="{658B602D-8F94-0974-6A86-B0079F052AC3}"/>
              </a:ext>
            </a:extLst>
          </p:cNvPr>
          <p:cNvSpPr/>
          <p:nvPr/>
        </p:nvSpPr>
        <p:spPr>
          <a:xfrm>
            <a:off x="9433031" y="4934603"/>
            <a:ext cx="484632" cy="384048"/>
          </a:xfrm>
          <a:prstGeom prst="ellipse">
            <a:avLst/>
          </a:prstGeom>
          <a:solidFill>
            <a:schemeClr val="accent2">
              <a:lumMod val="20000"/>
              <a:lumOff val="80000"/>
            </a:scheme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lt-LT" dirty="0">
                <a:solidFill>
                  <a:schemeClr val="tx1"/>
                </a:solidFill>
              </a:rPr>
              <a:t>4</a:t>
            </a:r>
            <a:endParaRPr lang="en-GB" dirty="0">
              <a:solidFill>
                <a:schemeClr val="tx1"/>
              </a:solidFill>
            </a:endParaRPr>
          </a:p>
        </p:txBody>
      </p:sp>
      <p:sp>
        <p:nvSpPr>
          <p:cNvPr id="16" name="Oval 3">
            <a:extLst>
              <a:ext uri="{FF2B5EF4-FFF2-40B4-BE49-F238E27FC236}">
                <a16:creationId xmlns:a16="http://schemas.microsoft.com/office/drawing/2014/main" id="{3DEBD97B-598B-4CE5-C78C-8BD6CA9CDBB0}"/>
              </a:ext>
            </a:extLst>
          </p:cNvPr>
          <p:cNvSpPr/>
          <p:nvPr/>
        </p:nvSpPr>
        <p:spPr>
          <a:xfrm>
            <a:off x="211502" y="4625304"/>
            <a:ext cx="484632" cy="384048"/>
          </a:xfrm>
          <a:prstGeom prst="ellipse">
            <a:avLst/>
          </a:prstGeom>
          <a:solidFill>
            <a:schemeClr val="accent2">
              <a:lumMod val="20000"/>
              <a:lumOff val="80000"/>
            </a:scheme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lt-LT" dirty="0">
                <a:solidFill>
                  <a:schemeClr val="tx1"/>
                </a:solidFill>
              </a:rPr>
              <a:t>1</a:t>
            </a:r>
            <a:endParaRPr lang="en-GB" dirty="0">
              <a:solidFill>
                <a:schemeClr val="tx1"/>
              </a:solidFill>
            </a:endParaRPr>
          </a:p>
        </p:txBody>
      </p:sp>
      <p:sp>
        <p:nvSpPr>
          <p:cNvPr id="17" name="Rectangle 10">
            <a:extLst>
              <a:ext uri="{FF2B5EF4-FFF2-40B4-BE49-F238E27FC236}">
                <a16:creationId xmlns:a16="http://schemas.microsoft.com/office/drawing/2014/main" id="{EB5F824A-7875-808B-C99D-E55D45BD8804}"/>
              </a:ext>
            </a:extLst>
          </p:cNvPr>
          <p:cNvSpPr/>
          <p:nvPr/>
        </p:nvSpPr>
        <p:spPr>
          <a:xfrm>
            <a:off x="696135" y="4663831"/>
            <a:ext cx="675466" cy="270772"/>
          </a:xfrm>
          <a:prstGeom prst="rect">
            <a:avLst/>
          </a:prstGeom>
          <a:noFill/>
          <a:ln w="317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Rectangle 10">
            <a:extLst>
              <a:ext uri="{FF2B5EF4-FFF2-40B4-BE49-F238E27FC236}">
                <a16:creationId xmlns:a16="http://schemas.microsoft.com/office/drawing/2014/main" id="{B69EDB90-7545-B150-C166-076F9249DFC5}"/>
              </a:ext>
            </a:extLst>
          </p:cNvPr>
          <p:cNvSpPr/>
          <p:nvPr/>
        </p:nvSpPr>
        <p:spPr>
          <a:xfrm>
            <a:off x="3330251" y="2348049"/>
            <a:ext cx="1102049" cy="205078"/>
          </a:xfrm>
          <a:prstGeom prst="rect">
            <a:avLst/>
          </a:prstGeom>
          <a:noFill/>
          <a:ln w="317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Rectangle 10">
            <a:extLst>
              <a:ext uri="{FF2B5EF4-FFF2-40B4-BE49-F238E27FC236}">
                <a16:creationId xmlns:a16="http://schemas.microsoft.com/office/drawing/2014/main" id="{82D19917-3B33-2DDC-0614-E32BE85BE5CA}"/>
              </a:ext>
            </a:extLst>
          </p:cNvPr>
          <p:cNvSpPr/>
          <p:nvPr/>
        </p:nvSpPr>
        <p:spPr>
          <a:xfrm>
            <a:off x="5133610" y="3149694"/>
            <a:ext cx="860790" cy="279305"/>
          </a:xfrm>
          <a:prstGeom prst="rect">
            <a:avLst/>
          </a:prstGeom>
          <a:noFill/>
          <a:ln w="317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Rectangle 10">
            <a:extLst>
              <a:ext uri="{FF2B5EF4-FFF2-40B4-BE49-F238E27FC236}">
                <a16:creationId xmlns:a16="http://schemas.microsoft.com/office/drawing/2014/main" id="{F9059CD4-9511-A403-9AF7-8C4295EC512A}"/>
              </a:ext>
            </a:extLst>
          </p:cNvPr>
          <p:cNvSpPr/>
          <p:nvPr/>
        </p:nvSpPr>
        <p:spPr>
          <a:xfrm>
            <a:off x="9917663" y="5009352"/>
            <a:ext cx="648737" cy="309299"/>
          </a:xfrm>
          <a:prstGeom prst="rect">
            <a:avLst/>
          </a:prstGeom>
          <a:noFill/>
          <a:ln w="317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7919977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BBF465-626F-BFD9-C2CA-2093B685A0A9}"/>
            </a:ext>
          </a:extLst>
        </p:cNvPr>
        <p:cNvGrpSpPr/>
        <p:nvPr/>
      </p:nvGrpSpPr>
      <p:grpSpPr>
        <a:xfrm>
          <a:off x="0" y="0"/>
          <a:ext cx="0" cy="0"/>
          <a:chOff x="0" y="0"/>
          <a:chExt cx="0" cy="0"/>
        </a:xfrm>
      </p:grpSpPr>
      <p:pic>
        <p:nvPicPr>
          <p:cNvPr id="10" name="Paveikslėlis 9">
            <a:extLst>
              <a:ext uri="{FF2B5EF4-FFF2-40B4-BE49-F238E27FC236}">
                <a16:creationId xmlns:a16="http://schemas.microsoft.com/office/drawing/2014/main" id="{8C185EC2-1632-6B92-114F-9CFB38B03717}"/>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r="42055" b="62969"/>
          <a:stretch/>
        </p:blipFill>
        <p:spPr>
          <a:xfrm>
            <a:off x="9675347" y="5415656"/>
            <a:ext cx="2527816" cy="1470849"/>
          </a:xfrm>
          <a:prstGeom prst="rect">
            <a:avLst/>
          </a:prstGeom>
        </p:spPr>
      </p:pic>
      <p:sp>
        <p:nvSpPr>
          <p:cNvPr id="7" name="Pavadinimas 1">
            <a:extLst>
              <a:ext uri="{FF2B5EF4-FFF2-40B4-BE49-F238E27FC236}">
                <a16:creationId xmlns:a16="http://schemas.microsoft.com/office/drawing/2014/main" id="{E17C4DA2-E5D9-B426-9505-22A70AF38252}"/>
              </a:ext>
            </a:extLst>
          </p:cNvPr>
          <p:cNvSpPr>
            <a:spLocks noGrp="1"/>
          </p:cNvSpPr>
          <p:nvPr>
            <p:ph type="title"/>
          </p:nvPr>
        </p:nvSpPr>
        <p:spPr>
          <a:xfrm>
            <a:off x="1415846" y="210592"/>
            <a:ext cx="8694174" cy="1066602"/>
          </a:xfrm>
        </p:spPr>
        <p:txBody>
          <a:bodyPr>
            <a:noAutofit/>
          </a:bodyPr>
          <a:lstStyle/>
          <a:p>
            <a:pPr algn="ctr"/>
            <a:r>
              <a:rPr lang="lt-LT" sz="3600" b="1" dirty="0"/>
              <a:t>Planuojamų pirkimų suvestinės klaidų taisymas</a:t>
            </a:r>
            <a:endParaRPr lang="en-US" sz="3600" b="1" dirty="0"/>
          </a:p>
        </p:txBody>
      </p:sp>
      <p:sp>
        <p:nvSpPr>
          <p:cNvPr id="2" name="Slide Number Placeholder 1">
            <a:extLst>
              <a:ext uri="{FF2B5EF4-FFF2-40B4-BE49-F238E27FC236}">
                <a16:creationId xmlns:a16="http://schemas.microsoft.com/office/drawing/2014/main" id="{9BA0E2EE-7C65-F486-7571-33450FD51B08}"/>
              </a:ext>
            </a:extLst>
          </p:cNvPr>
          <p:cNvSpPr>
            <a:spLocks noGrp="1"/>
          </p:cNvSpPr>
          <p:nvPr>
            <p:ph type="sldNum" sz="quarter" idx="12"/>
          </p:nvPr>
        </p:nvSpPr>
        <p:spPr/>
        <p:txBody>
          <a:bodyPr/>
          <a:lstStyle/>
          <a:p>
            <a:fld id="{49EC5416-78B8-4F37-B286-A40543F63F6D}" type="slidenum">
              <a:rPr lang="en-US" smtClean="0"/>
              <a:pPr/>
              <a:t>19</a:t>
            </a:fld>
            <a:endParaRPr lang="en-US"/>
          </a:p>
        </p:txBody>
      </p:sp>
      <p:sp>
        <p:nvSpPr>
          <p:cNvPr id="5" name="TextBox 4">
            <a:extLst>
              <a:ext uri="{FF2B5EF4-FFF2-40B4-BE49-F238E27FC236}">
                <a16:creationId xmlns:a16="http://schemas.microsoft.com/office/drawing/2014/main" id="{32E71531-4CCD-E547-7330-1487521077D0}"/>
              </a:ext>
            </a:extLst>
          </p:cNvPr>
          <p:cNvSpPr txBox="1"/>
          <p:nvPr/>
        </p:nvSpPr>
        <p:spPr>
          <a:xfrm>
            <a:off x="120704" y="4263927"/>
            <a:ext cx="11967664" cy="1754326"/>
          </a:xfrm>
          <a:prstGeom prst="rect">
            <a:avLst/>
          </a:prstGeom>
          <a:solidFill>
            <a:schemeClr val="accent4">
              <a:lumMod val="20000"/>
              <a:lumOff val="80000"/>
            </a:schemeClr>
          </a:solidFill>
        </p:spPr>
        <p:txBody>
          <a:bodyPr wrap="square" rtlCol="0">
            <a:spAutoFit/>
          </a:bodyPr>
          <a:lstStyle/>
          <a:p>
            <a:r>
              <a:rPr lang="lt-LT" dirty="0"/>
              <a:t>Jeigu įkėlus planuojamų pirkimų suvestinės failą rodomos klaidos, spauskite nuorodą Klaidų ataskaita ir atidarę dokumentą patikrinkite kokioje eilutėje (</a:t>
            </a:r>
            <a:r>
              <a:rPr lang="lt-LT" i="1" dirty="0"/>
              <a:t>Eilutės indeksas</a:t>
            </a:r>
            <a:r>
              <a:rPr lang="lt-LT" dirty="0"/>
              <a:t>) ir kokiame stulpelyje (</a:t>
            </a:r>
            <a:r>
              <a:rPr lang="lt-LT" i="1" dirty="0"/>
              <a:t>Stulpelio raidė</a:t>
            </a:r>
            <a:r>
              <a:rPr lang="lt-LT" dirty="0"/>
              <a:t>) yra klaida ir kokia klaida (</a:t>
            </a:r>
            <a:r>
              <a:rPr lang="lt-LT" i="1" dirty="0"/>
              <a:t>Žinutė</a:t>
            </a:r>
            <a:r>
              <a:rPr lang="lt-LT" dirty="0"/>
              <a:t>).</a:t>
            </a:r>
          </a:p>
          <a:p>
            <a:endParaRPr lang="lt-LT" dirty="0"/>
          </a:p>
          <a:p>
            <a:r>
              <a:rPr lang="lt-LT" b="1" dirty="0"/>
              <a:t>Svarbu! </a:t>
            </a:r>
            <a:r>
              <a:rPr lang="lt-LT" dirty="0"/>
              <a:t>Įprastai klaidos yra susijusios su netinkamai nustatyta procedūros tipo ir teisinio pagrindo kombinacija </a:t>
            </a:r>
          </a:p>
          <a:p>
            <a:r>
              <a:rPr lang="lt-LT" dirty="0"/>
              <a:t>(žr. 12 skaidrėje).</a:t>
            </a:r>
          </a:p>
          <a:p>
            <a:pPr marL="342900" indent="-342900">
              <a:buAutoNum type="arabicPeriod"/>
            </a:pPr>
            <a:endParaRPr lang="en-US" dirty="0"/>
          </a:p>
        </p:txBody>
      </p:sp>
      <p:sp>
        <p:nvSpPr>
          <p:cNvPr id="8" name="Rectangle 10">
            <a:extLst>
              <a:ext uri="{FF2B5EF4-FFF2-40B4-BE49-F238E27FC236}">
                <a16:creationId xmlns:a16="http://schemas.microsoft.com/office/drawing/2014/main" id="{EE09C5D8-E50C-0956-494C-B7110D3EBB00}"/>
              </a:ext>
            </a:extLst>
          </p:cNvPr>
          <p:cNvSpPr/>
          <p:nvPr/>
        </p:nvSpPr>
        <p:spPr>
          <a:xfrm>
            <a:off x="103632" y="5104643"/>
            <a:ext cx="11950592" cy="622025"/>
          </a:xfrm>
          <a:prstGeom prst="rect">
            <a:avLst/>
          </a:prstGeom>
          <a:noFill/>
          <a:ln w="317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1" name="Picture 10">
            <a:extLst>
              <a:ext uri="{FF2B5EF4-FFF2-40B4-BE49-F238E27FC236}">
                <a16:creationId xmlns:a16="http://schemas.microsoft.com/office/drawing/2014/main" id="{6624944E-67FE-C7BC-B9B3-3D897EE7CCC1}"/>
              </a:ext>
            </a:extLst>
          </p:cNvPr>
          <p:cNvPicPr>
            <a:picLocks noChangeAspect="1"/>
          </p:cNvPicPr>
          <p:nvPr/>
        </p:nvPicPr>
        <p:blipFill>
          <a:blip r:embed="rId3"/>
          <a:stretch>
            <a:fillRect/>
          </a:stretch>
        </p:blipFill>
        <p:spPr>
          <a:xfrm>
            <a:off x="258574" y="1075897"/>
            <a:ext cx="11674852" cy="1379340"/>
          </a:xfrm>
          <a:prstGeom prst="rect">
            <a:avLst/>
          </a:prstGeom>
        </p:spPr>
      </p:pic>
      <p:pic>
        <p:nvPicPr>
          <p:cNvPr id="13" name="Picture 12">
            <a:extLst>
              <a:ext uri="{FF2B5EF4-FFF2-40B4-BE49-F238E27FC236}">
                <a16:creationId xmlns:a16="http://schemas.microsoft.com/office/drawing/2014/main" id="{67665E91-C60E-589E-E56D-B26A9682E50E}"/>
              </a:ext>
            </a:extLst>
          </p:cNvPr>
          <p:cNvPicPr>
            <a:picLocks noChangeAspect="1"/>
          </p:cNvPicPr>
          <p:nvPr/>
        </p:nvPicPr>
        <p:blipFill>
          <a:blip r:embed="rId4"/>
          <a:stretch>
            <a:fillRect/>
          </a:stretch>
        </p:blipFill>
        <p:spPr>
          <a:xfrm>
            <a:off x="259795" y="2862036"/>
            <a:ext cx="11563905" cy="849958"/>
          </a:xfrm>
          <a:prstGeom prst="rect">
            <a:avLst/>
          </a:prstGeom>
        </p:spPr>
      </p:pic>
      <p:sp>
        <p:nvSpPr>
          <p:cNvPr id="14" name="Rectangle 10">
            <a:extLst>
              <a:ext uri="{FF2B5EF4-FFF2-40B4-BE49-F238E27FC236}">
                <a16:creationId xmlns:a16="http://schemas.microsoft.com/office/drawing/2014/main" id="{22BAD384-CF7F-6B96-97F2-8D059FAC054A}"/>
              </a:ext>
            </a:extLst>
          </p:cNvPr>
          <p:cNvSpPr/>
          <p:nvPr/>
        </p:nvSpPr>
        <p:spPr>
          <a:xfrm>
            <a:off x="3744549" y="2049410"/>
            <a:ext cx="1259251" cy="260693"/>
          </a:xfrm>
          <a:prstGeom prst="rect">
            <a:avLst/>
          </a:prstGeom>
          <a:noFill/>
          <a:ln w="317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Rectangle 10">
            <a:extLst>
              <a:ext uri="{FF2B5EF4-FFF2-40B4-BE49-F238E27FC236}">
                <a16:creationId xmlns:a16="http://schemas.microsoft.com/office/drawing/2014/main" id="{2372A7D3-6CB7-8944-FC4B-AB9A49A8118F}"/>
              </a:ext>
            </a:extLst>
          </p:cNvPr>
          <p:cNvSpPr/>
          <p:nvPr/>
        </p:nvSpPr>
        <p:spPr>
          <a:xfrm>
            <a:off x="3442592" y="2791396"/>
            <a:ext cx="7911208" cy="815570"/>
          </a:xfrm>
          <a:prstGeom prst="rect">
            <a:avLst/>
          </a:prstGeom>
          <a:noFill/>
          <a:ln w="317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7209559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847532" y="327803"/>
            <a:ext cx="10515600" cy="545034"/>
          </a:xfrm>
        </p:spPr>
        <p:txBody>
          <a:bodyPr>
            <a:noAutofit/>
          </a:bodyPr>
          <a:lstStyle/>
          <a:p>
            <a:pPr algn="ctr"/>
            <a:r>
              <a:rPr kumimoji="0" lang="lt-LT" sz="3600" b="1" i="0" u="none" strike="noStrike" kern="1200" cap="none" spc="0" normalizeH="0" baseline="0" noProof="0">
                <a:ln>
                  <a:noFill/>
                </a:ln>
                <a:solidFill>
                  <a:prstClr val="black"/>
                </a:solidFill>
                <a:effectLst/>
                <a:uLnTx/>
                <a:uFillTx/>
                <a:latin typeface="Calibri Light"/>
                <a:ea typeface="+mj-ea"/>
                <a:cs typeface="+mj-cs"/>
              </a:rPr>
              <a:t>Prisijungimas prie CVP IS </a:t>
            </a:r>
            <a:endParaRPr lang="en-US" sz="3600" b="1">
              <a:solidFill>
                <a:srgbClr val="FF0000"/>
              </a:solidFill>
            </a:endParaRPr>
          </a:p>
        </p:txBody>
      </p:sp>
      <p:pic>
        <p:nvPicPr>
          <p:cNvPr id="10" name="Paveikslėlis 9"/>
          <p:cNvPicPr>
            <a:picLocks noChangeAspect="1"/>
          </p:cNvPicPr>
          <p:nvPr/>
        </p:nvPicPr>
        <p:blipFill rotWithShape="1">
          <a:blip r:embed="rId2" cstate="print">
            <a:extLst>
              <a:ext uri="{28A0092B-C50C-407E-A947-70E740481C1C}">
                <a14:useLocalDpi xmlns:a14="http://schemas.microsoft.com/office/drawing/2010/main" val="0"/>
              </a:ext>
            </a:extLst>
          </a:blip>
          <a:srcRect r="42055" b="62969"/>
          <a:stretch/>
        </p:blipFill>
        <p:spPr>
          <a:xfrm>
            <a:off x="9664184" y="5387151"/>
            <a:ext cx="2527816" cy="1470849"/>
          </a:xfrm>
          <a:prstGeom prst="rect">
            <a:avLst/>
          </a:prstGeom>
        </p:spPr>
      </p:pic>
      <p:graphicFrame>
        <p:nvGraphicFramePr>
          <p:cNvPr id="6" name="Diagram 5"/>
          <p:cNvGraphicFramePr/>
          <p:nvPr>
            <p:extLst>
              <p:ext uri="{D42A27DB-BD31-4B8C-83A1-F6EECF244321}">
                <p14:modId xmlns:p14="http://schemas.microsoft.com/office/powerpoint/2010/main" val="1492618028"/>
              </p:ext>
            </p:extLst>
          </p:nvPr>
        </p:nvGraphicFramePr>
        <p:xfrm>
          <a:off x="6617973" y="5971271"/>
          <a:ext cx="875763" cy="73409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TextBox 6">
            <a:extLst>
              <a:ext uri="{FF2B5EF4-FFF2-40B4-BE49-F238E27FC236}">
                <a16:creationId xmlns:a16="http://schemas.microsoft.com/office/drawing/2014/main" id="{6C28AB28-D980-0AD8-A0D9-27D5AB6ED154}"/>
              </a:ext>
            </a:extLst>
          </p:cNvPr>
          <p:cNvSpPr txBox="1"/>
          <p:nvPr/>
        </p:nvSpPr>
        <p:spPr>
          <a:xfrm>
            <a:off x="959853" y="963017"/>
            <a:ext cx="10393947" cy="369332"/>
          </a:xfrm>
          <a:prstGeom prst="rect">
            <a:avLst/>
          </a:prstGeom>
          <a:noFill/>
        </p:spPr>
        <p:txBody>
          <a:bodyPr wrap="square" lIns="91440" tIns="45720" rIns="91440" bIns="45720" anchor="t">
            <a:spAutoFit/>
          </a:bodyPr>
          <a:lstStyle/>
          <a:p>
            <a:pPr>
              <a:defRPr/>
            </a:pPr>
            <a:r>
              <a:rPr lang="lt-LT" dirty="0">
                <a:solidFill>
                  <a:prstClr val="black"/>
                </a:solidFill>
                <a:latin typeface="Calibri"/>
              </a:rPr>
              <a:t>Prisijunkite prie gamybinės CVP IS aplinkos su nuoroda </a:t>
            </a:r>
            <a:r>
              <a:rPr lang="lt-LT" dirty="0">
                <a:solidFill>
                  <a:prstClr val="black"/>
                </a:solidFill>
                <a:latin typeface="Calibri"/>
                <a:hlinkClick r:id="rId8"/>
              </a:rPr>
              <a:t>https://viesiejipirkimai.lt/epps/home.do</a:t>
            </a:r>
            <a:r>
              <a:rPr lang="en-US" dirty="0">
                <a:solidFill>
                  <a:prstClr val="black"/>
                </a:solidFill>
                <a:latin typeface="Calibri"/>
              </a:rPr>
              <a:t> </a:t>
            </a:r>
            <a:endParaRPr lang="lt-LT" sz="1800" b="0" i="0" u="none" strike="noStrike" kern="1200" cap="none" spc="0" normalizeH="0" baseline="0" noProof="0" dirty="0">
              <a:ln>
                <a:noFill/>
              </a:ln>
              <a:solidFill>
                <a:prstClr val="black"/>
              </a:solidFill>
              <a:effectLst/>
              <a:uLnTx/>
              <a:uFillTx/>
              <a:latin typeface="Calibri"/>
              <a:ea typeface="Calibri"/>
              <a:cs typeface="Calibri"/>
            </a:endParaRPr>
          </a:p>
        </p:txBody>
      </p:sp>
      <p:pic>
        <p:nvPicPr>
          <p:cNvPr id="11" name="Paveikslėlis 10">
            <a:extLst>
              <a:ext uri="{FF2B5EF4-FFF2-40B4-BE49-F238E27FC236}">
                <a16:creationId xmlns:a16="http://schemas.microsoft.com/office/drawing/2014/main" id="{08CDD654-0287-BCEC-6C4C-215C6180CAA3}"/>
              </a:ext>
            </a:extLst>
          </p:cNvPr>
          <p:cNvPicPr>
            <a:picLocks noChangeAspect="1"/>
          </p:cNvPicPr>
          <p:nvPr/>
        </p:nvPicPr>
        <p:blipFill>
          <a:blip r:embed="rId9"/>
          <a:stretch>
            <a:fillRect/>
          </a:stretch>
        </p:blipFill>
        <p:spPr>
          <a:xfrm>
            <a:off x="959853" y="1407249"/>
            <a:ext cx="10614212" cy="4487734"/>
          </a:xfrm>
          <a:prstGeom prst="rect">
            <a:avLst/>
          </a:prstGeom>
        </p:spPr>
      </p:pic>
      <p:sp>
        <p:nvSpPr>
          <p:cNvPr id="12" name="Stačiakampis 6">
            <a:extLst>
              <a:ext uri="{FF2B5EF4-FFF2-40B4-BE49-F238E27FC236}">
                <a16:creationId xmlns:a16="http://schemas.microsoft.com/office/drawing/2014/main" id="{F2CC2CAF-EB9B-D56C-98AB-2603EC0DFBD2}"/>
              </a:ext>
            </a:extLst>
          </p:cNvPr>
          <p:cNvSpPr/>
          <p:nvPr/>
        </p:nvSpPr>
        <p:spPr>
          <a:xfrm>
            <a:off x="10624457" y="1582057"/>
            <a:ext cx="738675" cy="331443"/>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lide Number Placeholder 2">
            <a:extLst>
              <a:ext uri="{FF2B5EF4-FFF2-40B4-BE49-F238E27FC236}">
                <a16:creationId xmlns:a16="http://schemas.microsoft.com/office/drawing/2014/main" id="{5E9498AD-4D04-5EEA-A228-40FD5BD72FE0}"/>
              </a:ext>
            </a:extLst>
          </p:cNvPr>
          <p:cNvSpPr>
            <a:spLocks noGrp="1"/>
          </p:cNvSpPr>
          <p:nvPr>
            <p:ph type="sldNum" sz="quarter" idx="12"/>
          </p:nvPr>
        </p:nvSpPr>
        <p:spPr/>
        <p:txBody>
          <a:bodyPr/>
          <a:lstStyle/>
          <a:p>
            <a:fld id="{49EC5416-78B8-4F37-B286-A40543F63F6D}" type="slidenum">
              <a:rPr lang="en-US" smtClean="0"/>
              <a:pPr/>
              <a:t>2</a:t>
            </a:fld>
            <a:endParaRPr lang="en-US"/>
          </a:p>
        </p:txBody>
      </p:sp>
      <p:pic>
        <p:nvPicPr>
          <p:cNvPr id="5" name="Picture 4">
            <a:extLst>
              <a:ext uri="{FF2B5EF4-FFF2-40B4-BE49-F238E27FC236}">
                <a16:creationId xmlns:a16="http://schemas.microsoft.com/office/drawing/2014/main" id="{23DD13C7-D0A1-047F-EA16-0E6A03DCDD96}"/>
              </a:ext>
            </a:extLst>
          </p:cNvPr>
          <p:cNvPicPr>
            <a:picLocks noChangeAspect="1"/>
          </p:cNvPicPr>
          <p:nvPr/>
        </p:nvPicPr>
        <p:blipFill>
          <a:blip r:embed="rId10"/>
          <a:stretch>
            <a:fillRect/>
          </a:stretch>
        </p:blipFill>
        <p:spPr>
          <a:xfrm>
            <a:off x="959853" y="1406152"/>
            <a:ext cx="3334561" cy="684833"/>
          </a:xfrm>
          <a:prstGeom prst="rect">
            <a:avLst/>
          </a:prstGeom>
        </p:spPr>
      </p:pic>
    </p:spTree>
    <p:extLst>
      <p:ext uri="{BB962C8B-B14F-4D97-AF65-F5344CB8AC3E}">
        <p14:creationId xmlns:p14="http://schemas.microsoft.com/office/powerpoint/2010/main" val="31805580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FDC13E-AC78-CEB6-3EF0-CAAA89261DFF}"/>
            </a:ext>
          </a:extLst>
        </p:cNvPr>
        <p:cNvGrpSpPr/>
        <p:nvPr/>
      </p:nvGrpSpPr>
      <p:grpSpPr>
        <a:xfrm>
          <a:off x="0" y="0"/>
          <a:ext cx="0" cy="0"/>
          <a:chOff x="0" y="0"/>
          <a:chExt cx="0" cy="0"/>
        </a:xfrm>
      </p:grpSpPr>
      <p:pic>
        <p:nvPicPr>
          <p:cNvPr id="10" name="Paveikslėlis 9">
            <a:extLst>
              <a:ext uri="{FF2B5EF4-FFF2-40B4-BE49-F238E27FC236}">
                <a16:creationId xmlns:a16="http://schemas.microsoft.com/office/drawing/2014/main" id="{EE87BB6A-325E-EB19-0B7E-F8A2E49F0C99}"/>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r="42055" b="62969"/>
          <a:stretch/>
        </p:blipFill>
        <p:spPr>
          <a:xfrm>
            <a:off x="9675347" y="5415656"/>
            <a:ext cx="2527816" cy="1470849"/>
          </a:xfrm>
          <a:prstGeom prst="rect">
            <a:avLst/>
          </a:prstGeom>
        </p:spPr>
      </p:pic>
      <p:sp>
        <p:nvSpPr>
          <p:cNvPr id="7" name="Pavadinimas 1">
            <a:extLst>
              <a:ext uri="{FF2B5EF4-FFF2-40B4-BE49-F238E27FC236}">
                <a16:creationId xmlns:a16="http://schemas.microsoft.com/office/drawing/2014/main" id="{0ADB535A-6685-9C0B-EE4A-BF478E2B1978}"/>
              </a:ext>
            </a:extLst>
          </p:cNvPr>
          <p:cNvSpPr>
            <a:spLocks noGrp="1"/>
          </p:cNvSpPr>
          <p:nvPr>
            <p:ph type="title"/>
          </p:nvPr>
        </p:nvSpPr>
        <p:spPr>
          <a:xfrm>
            <a:off x="2180254" y="122102"/>
            <a:ext cx="7801946" cy="810627"/>
          </a:xfrm>
        </p:spPr>
        <p:txBody>
          <a:bodyPr>
            <a:noAutofit/>
          </a:bodyPr>
          <a:lstStyle/>
          <a:p>
            <a:pPr algn="ctr"/>
            <a:r>
              <a:rPr lang="lt-LT" sz="3600" b="1"/>
              <a:t>Planuojamų pirkimų suvestinės viešinimas</a:t>
            </a:r>
            <a:endParaRPr lang="en-US" sz="3600" b="1"/>
          </a:p>
        </p:txBody>
      </p:sp>
      <p:sp>
        <p:nvSpPr>
          <p:cNvPr id="2" name="Slide Number Placeholder 1">
            <a:extLst>
              <a:ext uri="{FF2B5EF4-FFF2-40B4-BE49-F238E27FC236}">
                <a16:creationId xmlns:a16="http://schemas.microsoft.com/office/drawing/2014/main" id="{7C628828-DBC9-49EA-E098-D2ECD45483D3}"/>
              </a:ext>
            </a:extLst>
          </p:cNvPr>
          <p:cNvSpPr>
            <a:spLocks noGrp="1"/>
          </p:cNvSpPr>
          <p:nvPr>
            <p:ph type="sldNum" sz="quarter" idx="12"/>
          </p:nvPr>
        </p:nvSpPr>
        <p:spPr/>
        <p:txBody>
          <a:bodyPr/>
          <a:lstStyle/>
          <a:p>
            <a:fld id="{49EC5416-78B8-4F37-B286-A40543F63F6D}" type="slidenum">
              <a:rPr lang="en-US" smtClean="0"/>
              <a:pPr/>
              <a:t>20</a:t>
            </a:fld>
            <a:endParaRPr lang="en-US"/>
          </a:p>
        </p:txBody>
      </p:sp>
      <p:sp>
        <p:nvSpPr>
          <p:cNvPr id="3" name="TextBox 2">
            <a:extLst>
              <a:ext uri="{FF2B5EF4-FFF2-40B4-BE49-F238E27FC236}">
                <a16:creationId xmlns:a16="http://schemas.microsoft.com/office/drawing/2014/main" id="{B46D068B-81E3-6181-5A88-9FEE4D44017A}"/>
              </a:ext>
            </a:extLst>
          </p:cNvPr>
          <p:cNvSpPr txBox="1"/>
          <p:nvPr/>
        </p:nvSpPr>
        <p:spPr>
          <a:xfrm>
            <a:off x="95860" y="4096829"/>
            <a:ext cx="10267340" cy="646331"/>
          </a:xfrm>
          <a:prstGeom prst="rect">
            <a:avLst/>
          </a:prstGeom>
          <a:solidFill>
            <a:schemeClr val="accent4">
              <a:lumMod val="20000"/>
              <a:lumOff val="80000"/>
            </a:schemeClr>
          </a:solidFill>
        </p:spPr>
        <p:txBody>
          <a:bodyPr wrap="square" rtlCol="0">
            <a:spAutoFit/>
          </a:bodyPr>
          <a:lstStyle/>
          <a:p>
            <a:r>
              <a:rPr lang="lt-LT" dirty="0"/>
              <a:t>Ištaisykite planuojamų pirkimų suvestinės faile klaidas ir išsaugoję įkelkite pakartotinai. (žr. 16 skaidrėje)</a:t>
            </a:r>
          </a:p>
          <a:p>
            <a:pPr marL="342900" indent="-342900">
              <a:buAutoNum type="arabicPeriod"/>
            </a:pPr>
            <a:endParaRPr lang="en-US" dirty="0"/>
          </a:p>
        </p:txBody>
      </p:sp>
      <p:pic>
        <p:nvPicPr>
          <p:cNvPr id="9" name="Picture 8">
            <a:extLst>
              <a:ext uri="{FF2B5EF4-FFF2-40B4-BE49-F238E27FC236}">
                <a16:creationId xmlns:a16="http://schemas.microsoft.com/office/drawing/2014/main" id="{50BDB077-861D-455A-9228-20C85EEA5DD2}"/>
              </a:ext>
            </a:extLst>
          </p:cNvPr>
          <p:cNvPicPr>
            <a:picLocks noChangeAspect="1"/>
          </p:cNvPicPr>
          <p:nvPr/>
        </p:nvPicPr>
        <p:blipFill>
          <a:blip r:embed="rId3"/>
          <a:stretch>
            <a:fillRect/>
          </a:stretch>
        </p:blipFill>
        <p:spPr>
          <a:xfrm>
            <a:off x="95860" y="1571911"/>
            <a:ext cx="12000279" cy="2084607"/>
          </a:xfrm>
          <a:prstGeom prst="rect">
            <a:avLst/>
          </a:prstGeom>
        </p:spPr>
      </p:pic>
    </p:spTree>
    <p:extLst>
      <p:ext uri="{BB962C8B-B14F-4D97-AF65-F5344CB8AC3E}">
        <p14:creationId xmlns:p14="http://schemas.microsoft.com/office/powerpoint/2010/main" val="17063314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FD98F9-EFA7-E954-57D9-3A70FD04EAA3}"/>
            </a:ext>
          </a:extLst>
        </p:cNvPr>
        <p:cNvGrpSpPr/>
        <p:nvPr/>
      </p:nvGrpSpPr>
      <p:grpSpPr>
        <a:xfrm>
          <a:off x="0" y="0"/>
          <a:ext cx="0" cy="0"/>
          <a:chOff x="0" y="0"/>
          <a:chExt cx="0" cy="0"/>
        </a:xfrm>
      </p:grpSpPr>
      <p:pic>
        <p:nvPicPr>
          <p:cNvPr id="10" name="Paveikslėlis 9">
            <a:extLst>
              <a:ext uri="{FF2B5EF4-FFF2-40B4-BE49-F238E27FC236}">
                <a16:creationId xmlns:a16="http://schemas.microsoft.com/office/drawing/2014/main" id="{A5EFAEA0-14C8-E2DE-9F93-5DA1E6399FAD}"/>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r="42055" b="62969"/>
          <a:stretch/>
        </p:blipFill>
        <p:spPr>
          <a:xfrm>
            <a:off x="9675347" y="5415656"/>
            <a:ext cx="2527816" cy="1470849"/>
          </a:xfrm>
          <a:prstGeom prst="rect">
            <a:avLst/>
          </a:prstGeom>
        </p:spPr>
      </p:pic>
      <p:sp>
        <p:nvSpPr>
          <p:cNvPr id="7" name="Pavadinimas 1">
            <a:extLst>
              <a:ext uri="{FF2B5EF4-FFF2-40B4-BE49-F238E27FC236}">
                <a16:creationId xmlns:a16="http://schemas.microsoft.com/office/drawing/2014/main" id="{D2366E5F-6265-CD3E-E0AD-CE2171CCC972}"/>
              </a:ext>
            </a:extLst>
          </p:cNvPr>
          <p:cNvSpPr>
            <a:spLocks noGrp="1"/>
          </p:cNvSpPr>
          <p:nvPr>
            <p:ph type="title"/>
          </p:nvPr>
        </p:nvSpPr>
        <p:spPr>
          <a:xfrm>
            <a:off x="678426" y="122103"/>
            <a:ext cx="10284542" cy="756295"/>
          </a:xfrm>
        </p:spPr>
        <p:txBody>
          <a:bodyPr>
            <a:noAutofit/>
          </a:bodyPr>
          <a:lstStyle/>
          <a:p>
            <a:pPr algn="ctr"/>
            <a:r>
              <a:rPr lang="lt-LT" sz="3600" b="1"/>
              <a:t>Planuojamų pirkimų suvestinės viešinimas</a:t>
            </a:r>
            <a:endParaRPr lang="en-US" sz="3600" b="1"/>
          </a:p>
        </p:txBody>
      </p:sp>
      <p:sp>
        <p:nvSpPr>
          <p:cNvPr id="2" name="Slide Number Placeholder 1">
            <a:extLst>
              <a:ext uri="{FF2B5EF4-FFF2-40B4-BE49-F238E27FC236}">
                <a16:creationId xmlns:a16="http://schemas.microsoft.com/office/drawing/2014/main" id="{15661C31-4557-CE48-AF63-9E785778FE70}"/>
              </a:ext>
            </a:extLst>
          </p:cNvPr>
          <p:cNvSpPr>
            <a:spLocks noGrp="1"/>
          </p:cNvSpPr>
          <p:nvPr>
            <p:ph type="sldNum" sz="quarter" idx="12"/>
          </p:nvPr>
        </p:nvSpPr>
        <p:spPr/>
        <p:txBody>
          <a:bodyPr/>
          <a:lstStyle/>
          <a:p>
            <a:fld id="{49EC5416-78B8-4F37-B286-A40543F63F6D}" type="slidenum">
              <a:rPr lang="en-US" smtClean="0"/>
              <a:pPr/>
              <a:t>21</a:t>
            </a:fld>
            <a:endParaRPr lang="en-US"/>
          </a:p>
        </p:txBody>
      </p:sp>
      <p:sp>
        <p:nvSpPr>
          <p:cNvPr id="17" name="TextBox 16">
            <a:extLst>
              <a:ext uri="{FF2B5EF4-FFF2-40B4-BE49-F238E27FC236}">
                <a16:creationId xmlns:a16="http://schemas.microsoft.com/office/drawing/2014/main" id="{20A3C408-F818-153C-67D6-B9BC02BFC4AE}"/>
              </a:ext>
            </a:extLst>
          </p:cNvPr>
          <p:cNvSpPr txBox="1"/>
          <p:nvPr/>
        </p:nvSpPr>
        <p:spPr>
          <a:xfrm>
            <a:off x="135437" y="4904814"/>
            <a:ext cx="8694306" cy="1477328"/>
          </a:xfrm>
          <a:prstGeom prst="rect">
            <a:avLst/>
          </a:prstGeom>
          <a:solidFill>
            <a:schemeClr val="accent4">
              <a:lumMod val="20000"/>
              <a:lumOff val="80000"/>
            </a:schemeClr>
          </a:solidFill>
        </p:spPr>
        <p:txBody>
          <a:bodyPr wrap="square" lIns="91440" tIns="45720" rIns="91440" bIns="45720" rtlCol="0" anchor="t">
            <a:spAutoFit/>
          </a:bodyPr>
          <a:lstStyle/>
          <a:p>
            <a:r>
              <a:rPr lang="lt-LT" dirty="0"/>
              <a:t>Įkėlus planuojamų pirkimų suvestinės failą spauskite nuorodą Peržiūrėti ir atsidariusiame lange paspauskite mygtuką „Pateikti publikavimui“. </a:t>
            </a:r>
            <a:endParaRPr lang="en-US" dirty="0"/>
          </a:p>
          <a:p>
            <a:r>
              <a:rPr lang="lt-LT" dirty="0">
                <a:solidFill>
                  <a:srgbClr val="FF0000"/>
                </a:solidFill>
              </a:rPr>
              <a:t>Svarbu</a:t>
            </a:r>
            <a:r>
              <a:rPr lang="en-GB" dirty="0">
                <a:solidFill>
                  <a:srgbClr val="FF0000"/>
                </a:solidFill>
              </a:rPr>
              <a:t>! </a:t>
            </a:r>
            <a:r>
              <a:rPr lang="lt-LT" dirty="0"/>
              <a:t>Jeigu nematote mygtuko „Pateikti publikavimui</a:t>
            </a:r>
            <a:r>
              <a:rPr lang="en-GB" dirty="0"/>
              <a:t>”, J</a:t>
            </a:r>
            <a:r>
              <a:rPr lang="lt-LT" dirty="0" err="1"/>
              <a:t>ūs</a:t>
            </a:r>
            <a:r>
              <a:rPr lang="lt-LT" dirty="0"/>
              <a:t> neturite administratoriaus teisių. Prašome kreiptis į paskyros administratorių, kad pateiktų suvestinę publikavimui. Pateikus suvestinę publikavimui ji automatiškai pasiviešins.</a:t>
            </a:r>
            <a:endParaRPr lang="en-US" dirty="0"/>
          </a:p>
        </p:txBody>
      </p:sp>
      <p:pic>
        <p:nvPicPr>
          <p:cNvPr id="9" name="Picture 8">
            <a:extLst>
              <a:ext uri="{FF2B5EF4-FFF2-40B4-BE49-F238E27FC236}">
                <a16:creationId xmlns:a16="http://schemas.microsoft.com/office/drawing/2014/main" id="{7C688461-8526-5E9B-599C-CA561C16C335}"/>
              </a:ext>
            </a:extLst>
          </p:cNvPr>
          <p:cNvPicPr>
            <a:picLocks noChangeAspect="1"/>
          </p:cNvPicPr>
          <p:nvPr/>
        </p:nvPicPr>
        <p:blipFill>
          <a:blip r:embed="rId3"/>
          <a:stretch>
            <a:fillRect/>
          </a:stretch>
        </p:blipFill>
        <p:spPr>
          <a:xfrm>
            <a:off x="135437" y="763401"/>
            <a:ext cx="11934008" cy="1420901"/>
          </a:xfrm>
          <a:prstGeom prst="rect">
            <a:avLst/>
          </a:prstGeom>
        </p:spPr>
      </p:pic>
      <p:pic>
        <p:nvPicPr>
          <p:cNvPr id="12" name="Picture 11">
            <a:extLst>
              <a:ext uri="{FF2B5EF4-FFF2-40B4-BE49-F238E27FC236}">
                <a16:creationId xmlns:a16="http://schemas.microsoft.com/office/drawing/2014/main" id="{2EE7C877-20E5-51CD-27B5-2316DA2E109B}"/>
              </a:ext>
            </a:extLst>
          </p:cNvPr>
          <p:cNvPicPr>
            <a:picLocks noChangeAspect="1"/>
          </p:cNvPicPr>
          <p:nvPr/>
        </p:nvPicPr>
        <p:blipFill>
          <a:blip r:embed="rId4"/>
          <a:stretch>
            <a:fillRect/>
          </a:stretch>
        </p:blipFill>
        <p:spPr>
          <a:xfrm>
            <a:off x="170561" y="2283928"/>
            <a:ext cx="11850878" cy="2336139"/>
          </a:xfrm>
          <a:prstGeom prst="rect">
            <a:avLst/>
          </a:prstGeom>
        </p:spPr>
      </p:pic>
      <p:pic>
        <p:nvPicPr>
          <p:cNvPr id="14" name="Picture 13">
            <a:extLst>
              <a:ext uri="{FF2B5EF4-FFF2-40B4-BE49-F238E27FC236}">
                <a16:creationId xmlns:a16="http://schemas.microsoft.com/office/drawing/2014/main" id="{A71E5DDD-92A4-950B-ACAE-32DE5AE3A568}"/>
              </a:ext>
            </a:extLst>
          </p:cNvPr>
          <p:cNvPicPr>
            <a:picLocks noChangeAspect="1"/>
          </p:cNvPicPr>
          <p:nvPr/>
        </p:nvPicPr>
        <p:blipFill>
          <a:blip r:embed="rId5"/>
          <a:stretch>
            <a:fillRect/>
          </a:stretch>
        </p:blipFill>
        <p:spPr>
          <a:xfrm>
            <a:off x="9111611" y="4874525"/>
            <a:ext cx="2743200" cy="938063"/>
          </a:xfrm>
          <a:prstGeom prst="rect">
            <a:avLst/>
          </a:prstGeom>
        </p:spPr>
      </p:pic>
      <p:sp>
        <p:nvSpPr>
          <p:cNvPr id="18" name="Rectangle 10">
            <a:extLst>
              <a:ext uri="{FF2B5EF4-FFF2-40B4-BE49-F238E27FC236}">
                <a16:creationId xmlns:a16="http://schemas.microsoft.com/office/drawing/2014/main" id="{7BABDDF7-252F-F823-D13E-1567ED849983}"/>
              </a:ext>
            </a:extLst>
          </p:cNvPr>
          <p:cNvSpPr/>
          <p:nvPr/>
        </p:nvSpPr>
        <p:spPr>
          <a:xfrm>
            <a:off x="10439611" y="1797448"/>
            <a:ext cx="707369" cy="228551"/>
          </a:xfrm>
          <a:prstGeom prst="rect">
            <a:avLst/>
          </a:prstGeom>
          <a:noFill/>
          <a:ln w="317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Rectangle 10">
            <a:extLst>
              <a:ext uri="{FF2B5EF4-FFF2-40B4-BE49-F238E27FC236}">
                <a16:creationId xmlns:a16="http://schemas.microsoft.com/office/drawing/2014/main" id="{D680C34F-9CF9-89E4-4445-A304ED7E213C}"/>
              </a:ext>
            </a:extLst>
          </p:cNvPr>
          <p:cNvSpPr/>
          <p:nvPr/>
        </p:nvSpPr>
        <p:spPr>
          <a:xfrm>
            <a:off x="10152836" y="4247825"/>
            <a:ext cx="1280918" cy="372242"/>
          </a:xfrm>
          <a:prstGeom prst="rect">
            <a:avLst/>
          </a:prstGeom>
          <a:noFill/>
          <a:ln w="317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Rectangle 10">
            <a:extLst>
              <a:ext uri="{FF2B5EF4-FFF2-40B4-BE49-F238E27FC236}">
                <a16:creationId xmlns:a16="http://schemas.microsoft.com/office/drawing/2014/main" id="{48DDC8B3-45DE-DA2B-BC28-9BD9F64F351D}"/>
              </a:ext>
            </a:extLst>
          </p:cNvPr>
          <p:cNvSpPr/>
          <p:nvPr/>
        </p:nvSpPr>
        <p:spPr>
          <a:xfrm>
            <a:off x="10793295" y="5486523"/>
            <a:ext cx="584200" cy="348688"/>
          </a:xfrm>
          <a:prstGeom prst="rect">
            <a:avLst/>
          </a:prstGeom>
          <a:noFill/>
          <a:ln w="317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Oval 3">
            <a:extLst>
              <a:ext uri="{FF2B5EF4-FFF2-40B4-BE49-F238E27FC236}">
                <a16:creationId xmlns:a16="http://schemas.microsoft.com/office/drawing/2014/main" id="{9F9D7BB0-9DEE-7B6A-D52B-AA28F5D4FB85}"/>
              </a:ext>
            </a:extLst>
          </p:cNvPr>
          <p:cNvSpPr/>
          <p:nvPr/>
        </p:nvSpPr>
        <p:spPr>
          <a:xfrm>
            <a:off x="9863734" y="1744098"/>
            <a:ext cx="484632" cy="344081"/>
          </a:xfrm>
          <a:prstGeom prst="ellipse">
            <a:avLst/>
          </a:prstGeom>
          <a:solidFill>
            <a:schemeClr val="accent2">
              <a:lumMod val="20000"/>
              <a:lumOff val="80000"/>
            </a:scheme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lt-LT" dirty="0">
                <a:solidFill>
                  <a:schemeClr val="tx1"/>
                </a:solidFill>
              </a:rPr>
              <a:t>1</a:t>
            </a:r>
            <a:endParaRPr lang="en-GB" dirty="0">
              <a:solidFill>
                <a:schemeClr val="tx1"/>
              </a:solidFill>
            </a:endParaRPr>
          </a:p>
        </p:txBody>
      </p:sp>
      <p:sp>
        <p:nvSpPr>
          <p:cNvPr id="26" name="Oval 3">
            <a:extLst>
              <a:ext uri="{FF2B5EF4-FFF2-40B4-BE49-F238E27FC236}">
                <a16:creationId xmlns:a16="http://schemas.microsoft.com/office/drawing/2014/main" id="{14267CEA-2153-3011-F033-7CA820041DF5}"/>
              </a:ext>
            </a:extLst>
          </p:cNvPr>
          <p:cNvSpPr/>
          <p:nvPr/>
        </p:nvSpPr>
        <p:spPr>
          <a:xfrm>
            <a:off x="9642043" y="4122779"/>
            <a:ext cx="484632" cy="384048"/>
          </a:xfrm>
          <a:prstGeom prst="ellipse">
            <a:avLst/>
          </a:prstGeom>
          <a:solidFill>
            <a:schemeClr val="accent2">
              <a:lumMod val="20000"/>
              <a:lumOff val="80000"/>
            </a:scheme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lt-LT" dirty="0">
                <a:solidFill>
                  <a:schemeClr val="tx1"/>
                </a:solidFill>
              </a:rPr>
              <a:t>2</a:t>
            </a:r>
            <a:endParaRPr lang="en-GB" dirty="0">
              <a:solidFill>
                <a:schemeClr val="tx1"/>
              </a:solidFill>
            </a:endParaRPr>
          </a:p>
        </p:txBody>
      </p:sp>
      <p:sp>
        <p:nvSpPr>
          <p:cNvPr id="27" name="Oval 3">
            <a:extLst>
              <a:ext uri="{FF2B5EF4-FFF2-40B4-BE49-F238E27FC236}">
                <a16:creationId xmlns:a16="http://schemas.microsoft.com/office/drawing/2014/main" id="{988D376D-C526-BC6E-9B7C-B4583880D68C}"/>
              </a:ext>
            </a:extLst>
          </p:cNvPr>
          <p:cNvSpPr/>
          <p:nvPr/>
        </p:nvSpPr>
        <p:spPr>
          <a:xfrm>
            <a:off x="10126675" y="5509146"/>
            <a:ext cx="484632" cy="384048"/>
          </a:xfrm>
          <a:prstGeom prst="ellipse">
            <a:avLst/>
          </a:prstGeom>
          <a:solidFill>
            <a:schemeClr val="accent2">
              <a:lumMod val="20000"/>
              <a:lumOff val="80000"/>
            </a:scheme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lt-LT" dirty="0">
                <a:solidFill>
                  <a:schemeClr val="tx1"/>
                </a:solidFill>
              </a:rPr>
              <a:t>3</a:t>
            </a:r>
            <a:endParaRPr lang="en-GB" dirty="0">
              <a:solidFill>
                <a:schemeClr val="tx1"/>
              </a:solidFill>
            </a:endParaRPr>
          </a:p>
        </p:txBody>
      </p:sp>
    </p:spTree>
    <p:extLst>
      <p:ext uri="{BB962C8B-B14F-4D97-AF65-F5344CB8AC3E}">
        <p14:creationId xmlns:p14="http://schemas.microsoft.com/office/powerpoint/2010/main" val="34539086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8A34EC-F76B-C9AF-4855-5EC57AF3F380}"/>
            </a:ext>
          </a:extLst>
        </p:cNvPr>
        <p:cNvGrpSpPr/>
        <p:nvPr/>
      </p:nvGrpSpPr>
      <p:grpSpPr>
        <a:xfrm>
          <a:off x="0" y="0"/>
          <a:ext cx="0" cy="0"/>
          <a:chOff x="0" y="0"/>
          <a:chExt cx="0" cy="0"/>
        </a:xfrm>
      </p:grpSpPr>
      <p:pic>
        <p:nvPicPr>
          <p:cNvPr id="10" name="Paveikslėlis 9">
            <a:extLst>
              <a:ext uri="{FF2B5EF4-FFF2-40B4-BE49-F238E27FC236}">
                <a16:creationId xmlns:a16="http://schemas.microsoft.com/office/drawing/2014/main" id="{218B64E2-3DA1-777A-C0BE-8925CB22D4EA}"/>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r="42055" b="62969"/>
          <a:stretch/>
        </p:blipFill>
        <p:spPr>
          <a:xfrm>
            <a:off x="9675347" y="5415656"/>
            <a:ext cx="2527816" cy="1470849"/>
          </a:xfrm>
          <a:prstGeom prst="rect">
            <a:avLst/>
          </a:prstGeom>
        </p:spPr>
      </p:pic>
      <p:sp>
        <p:nvSpPr>
          <p:cNvPr id="7" name="Pavadinimas 1">
            <a:extLst>
              <a:ext uri="{FF2B5EF4-FFF2-40B4-BE49-F238E27FC236}">
                <a16:creationId xmlns:a16="http://schemas.microsoft.com/office/drawing/2014/main" id="{B793B6F4-B451-E6B2-EE03-AA341CF17CAA}"/>
              </a:ext>
            </a:extLst>
          </p:cNvPr>
          <p:cNvSpPr>
            <a:spLocks noGrp="1"/>
          </p:cNvSpPr>
          <p:nvPr>
            <p:ph type="title"/>
          </p:nvPr>
        </p:nvSpPr>
        <p:spPr>
          <a:xfrm>
            <a:off x="678426" y="122103"/>
            <a:ext cx="10284542" cy="756295"/>
          </a:xfrm>
        </p:spPr>
        <p:txBody>
          <a:bodyPr>
            <a:noAutofit/>
          </a:bodyPr>
          <a:lstStyle/>
          <a:p>
            <a:pPr algn="ctr"/>
            <a:r>
              <a:rPr lang="lt-LT" sz="3600" b="1"/>
              <a:t>Planuojamų pirkimų suvestinės viešinimas</a:t>
            </a:r>
            <a:endParaRPr lang="en-US" sz="3600" b="1"/>
          </a:p>
        </p:txBody>
      </p:sp>
      <p:sp>
        <p:nvSpPr>
          <p:cNvPr id="2" name="Slide Number Placeholder 1">
            <a:extLst>
              <a:ext uri="{FF2B5EF4-FFF2-40B4-BE49-F238E27FC236}">
                <a16:creationId xmlns:a16="http://schemas.microsoft.com/office/drawing/2014/main" id="{1B2CEB2C-07AA-F9DB-706A-5362AEBC8ADE}"/>
              </a:ext>
            </a:extLst>
          </p:cNvPr>
          <p:cNvSpPr>
            <a:spLocks noGrp="1"/>
          </p:cNvSpPr>
          <p:nvPr>
            <p:ph type="sldNum" sz="quarter" idx="12"/>
          </p:nvPr>
        </p:nvSpPr>
        <p:spPr/>
        <p:txBody>
          <a:bodyPr/>
          <a:lstStyle/>
          <a:p>
            <a:fld id="{49EC5416-78B8-4F37-B286-A40543F63F6D}" type="slidenum">
              <a:rPr lang="en-US" smtClean="0"/>
              <a:pPr/>
              <a:t>22</a:t>
            </a:fld>
            <a:endParaRPr lang="en-US"/>
          </a:p>
        </p:txBody>
      </p:sp>
      <p:sp>
        <p:nvSpPr>
          <p:cNvPr id="17" name="TextBox 16">
            <a:extLst>
              <a:ext uri="{FF2B5EF4-FFF2-40B4-BE49-F238E27FC236}">
                <a16:creationId xmlns:a16="http://schemas.microsoft.com/office/drawing/2014/main" id="{C8210B2D-8E5E-5ADD-9236-165995A9C91B}"/>
              </a:ext>
            </a:extLst>
          </p:cNvPr>
          <p:cNvSpPr txBox="1"/>
          <p:nvPr/>
        </p:nvSpPr>
        <p:spPr>
          <a:xfrm>
            <a:off x="7693488" y="2982257"/>
            <a:ext cx="3549445" cy="1477328"/>
          </a:xfrm>
          <a:prstGeom prst="rect">
            <a:avLst/>
          </a:prstGeom>
          <a:solidFill>
            <a:schemeClr val="accent4">
              <a:lumMod val="20000"/>
              <a:lumOff val="80000"/>
            </a:schemeClr>
          </a:solidFill>
        </p:spPr>
        <p:txBody>
          <a:bodyPr wrap="square" rtlCol="0">
            <a:spAutoFit/>
          </a:bodyPr>
          <a:lstStyle/>
          <a:p>
            <a:r>
              <a:rPr lang="lt-LT" dirty="0"/>
              <a:t>Pateikus planuojamų pirkimų suvestinę publikavimui matysite pranešimą „Jūsų suvestinė sėkmingai paskelbta“, kas reiškia, kad suvestinė buvo paskelbta.</a:t>
            </a:r>
            <a:endParaRPr lang="en-US" u="sng" dirty="0"/>
          </a:p>
        </p:txBody>
      </p:sp>
      <p:pic>
        <p:nvPicPr>
          <p:cNvPr id="8" name="Picture 7">
            <a:extLst>
              <a:ext uri="{FF2B5EF4-FFF2-40B4-BE49-F238E27FC236}">
                <a16:creationId xmlns:a16="http://schemas.microsoft.com/office/drawing/2014/main" id="{05399141-44F0-80B1-8ACB-0F06261D44E5}"/>
              </a:ext>
            </a:extLst>
          </p:cNvPr>
          <p:cNvPicPr>
            <a:picLocks noChangeAspect="1"/>
          </p:cNvPicPr>
          <p:nvPr/>
        </p:nvPicPr>
        <p:blipFill>
          <a:blip r:embed="rId3"/>
          <a:stretch>
            <a:fillRect/>
          </a:stretch>
        </p:blipFill>
        <p:spPr>
          <a:xfrm>
            <a:off x="838200" y="2074788"/>
            <a:ext cx="5716251" cy="3208411"/>
          </a:xfrm>
          <a:prstGeom prst="rect">
            <a:avLst/>
          </a:prstGeom>
        </p:spPr>
      </p:pic>
      <p:cxnSp>
        <p:nvCxnSpPr>
          <p:cNvPr id="11" name="Straight Arrow Connector 10">
            <a:extLst>
              <a:ext uri="{FF2B5EF4-FFF2-40B4-BE49-F238E27FC236}">
                <a16:creationId xmlns:a16="http://schemas.microsoft.com/office/drawing/2014/main" id="{F6B04AAF-D842-F55B-67ED-8CD398E4C03E}"/>
              </a:ext>
            </a:extLst>
          </p:cNvPr>
          <p:cNvCxnSpPr>
            <a:cxnSpLocks/>
          </p:cNvCxnSpPr>
          <p:nvPr/>
        </p:nvCxnSpPr>
        <p:spPr>
          <a:xfrm flipH="1" flipV="1">
            <a:off x="3137372" y="3050834"/>
            <a:ext cx="4381028" cy="378166"/>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2" name="Rectangle 10">
            <a:extLst>
              <a:ext uri="{FF2B5EF4-FFF2-40B4-BE49-F238E27FC236}">
                <a16:creationId xmlns:a16="http://schemas.microsoft.com/office/drawing/2014/main" id="{C8ED6082-3E9B-495C-E27F-D9267C678A87}"/>
              </a:ext>
            </a:extLst>
          </p:cNvPr>
          <p:cNvSpPr/>
          <p:nvPr/>
        </p:nvSpPr>
        <p:spPr>
          <a:xfrm>
            <a:off x="949067" y="2888455"/>
            <a:ext cx="1951978" cy="324759"/>
          </a:xfrm>
          <a:prstGeom prst="rect">
            <a:avLst/>
          </a:prstGeom>
          <a:noFill/>
          <a:ln w="317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5087896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aveikslėlis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913435" y="4786103"/>
            <a:ext cx="2181225" cy="1985963"/>
          </a:xfrm>
          <a:prstGeom prst="rect">
            <a:avLst/>
          </a:prstGeom>
        </p:spPr>
      </p:pic>
      <p:sp>
        <p:nvSpPr>
          <p:cNvPr id="2" name="Slide Number Placeholder 1">
            <a:extLst>
              <a:ext uri="{FF2B5EF4-FFF2-40B4-BE49-F238E27FC236}">
                <a16:creationId xmlns:a16="http://schemas.microsoft.com/office/drawing/2014/main" id="{61F05FAC-B30D-5F86-3C8F-6FA5B2C4B894}"/>
              </a:ext>
            </a:extLst>
          </p:cNvPr>
          <p:cNvSpPr>
            <a:spLocks noGrp="1"/>
          </p:cNvSpPr>
          <p:nvPr>
            <p:ph type="sldNum" sz="quarter" idx="12"/>
          </p:nvPr>
        </p:nvSpPr>
        <p:spPr/>
        <p:txBody>
          <a:bodyPr/>
          <a:lstStyle/>
          <a:p>
            <a:fld id="{49EC5416-78B8-4F37-B286-A40543F63F6D}" type="slidenum">
              <a:rPr lang="en-US" smtClean="0"/>
              <a:pPr/>
              <a:t>23</a:t>
            </a:fld>
            <a:endParaRPr lang="en-US"/>
          </a:p>
        </p:txBody>
      </p:sp>
      <p:sp>
        <p:nvSpPr>
          <p:cNvPr id="7" name="Pavadinimas 3">
            <a:extLst>
              <a:ext uri="{FF2B5EF4-FFF2-40B4-BE49-F238E27FC236}">
                <a16:creationId xmlns:a16="http://schemas.microsoft.com/office/drawing/2014/main" id="{5EDB5381-9990-A9A4-03E8-41A036FAA134}"/>
              </a:ext>
            </a:extLst>
          </p:cNvPr>
          <p:cNvSpPr>
            <a:spLocks noGrp="1"/>
          </p:cNvSpPr>
          <p:nvPr>
            <p:ph type="title"/>
          </p:nvPr>
        </p:nvSpPr>
        <p:spPr>
          <a:xfrm>
            <a:off x="838200" y="2103437"/>
            <a:ext cx="10515600" cy="1325563"/>
          </a:xfrm>
        </p:spPr>
        <p:txBody>
          <a:bodyPr>
            <a:normAutofit fontScale="90000"/>
          </a:bodyPr>
          <a:lstStyle/>
          <a:p>
            <a:pPr algn="ctr"/>
            <a:r>
              <a:rPr lang="lt-LT" sz="4400" dirty="0">
                <a:latin typeface="+mj-lt"/>
              </a:rPr>
              <a:t>Jei kiltų klausimų galite kreiptis</a:t>
            </a:r>
            <a:br>
              <a:rPr lang="lt-LT" sz="4400" dirty="0">
                <a:latin typeface="+mj-lt"/>
              </a:rPr>
            </a:br>
            <a:r>
              <a:rPr lang="lt-LT" sz="4400" dirty="0">
                <a:latin typeface="+mj-lt"/>
              </a:rPr>
              <a:t>tel.</a:t>
            </a:r>
            <a:r>
              <a:rPr lang="lt-LT" sz="4400" dirty="0"/>
              <a:t> </a:t>
            </a:r>
            <a:r>
              <a:rPr lang="en-GB" sz="4400" b="1" dirty="0">
                <a:solidFill>
                  <a:schemeClr val="accent1">
                    <a:lumMod val="75000"/>
                  </a:schemeClr>
                </a:solidFill>
                <a:latin typeface="+mj-lt"/>
              </a:rPr>
              <a:t>+370</a:t>
            </a:r>
            <a:r>
              <a:rPr lang="lt-LT" sz="4400" b="1" dirty="0">
                <a:solidFill>
                  <a:schemeClr val="accent1">
                    <a:lumMod val="75000"/>
                  </a:schemeClr>
                </a:solidFill>
                <a:latin typeface="+mj-lt"/>
              </a:rPr>
              <a:t> 5 219 7000 </a:t>
            </a:r>
            <a:r>
              <a:rPr lang="lt-LT" sz="4400" dirty="0">
                <a:latin typeface="+mj-lt"/>
              </a:rPr>
              <a:t>arba el. paštu </a:t>
            </a:r>
            <a:r>
              <a:rPr lang="lt-LT" sz="4400" b="1" dirty="0">
                <a:solidFill>
                  <a:schemeClr val="accent1">
                    <a:lumMod val="75000"/>
                  </a:schemeClr>
                </a:solidFill>
                <a:latin typeface="+mj-lt"/>
              </a:rPr>
              <a:t>pagalba@vpt.lt</a:t>
            </a:r>
            <a:endParaRPr lang="en-US" dirty="0"/>
          </a:p>
        </p:txBody>
      </p:sp>
    </p:spTree>
    <p:extLst>
      <p:ext uri="{BB962C8B-B14F-4D97-AF65-F5344CB8AC3E}">
        <p14:creationId xmlns:p14="http://schemas.microsoft.com/office/powerpoint/2010/main" val="4865373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aveikslėlis 4">
            <a:extLst>
              <a:ext uri="{FF2B5EF4-FFF2-40B4-BE49-F238E27FC236}">
                <a16:creationId xmlns:a16="http://schemas.microsoft.com/office/drawing/2014/main" id="{13116642-D06B-A6E4-4537-8CB364A1EEE0}"/>
              </a:ext>
            </a:extLst>
          </p:cNvPr>
          <p:cNvPicPr>
            <a:picLocks noChangeAspect="1"/>
          </p:cNvPicPr>
          <p:nvPr/>
        </p:nvPicPr>
        <p:blipFill>
          <a:blip r:embed="rId2"/>
          <a:stretch>
            <a:fillRect/>
          </a:stretch>
        </p:blipFill>
        <p:spPr>
          <a:xfrm>
            <a:off x="3672191" y="1376941"/>
            <a:ext cx="5891564" cy="5042111"/>
          </a:xfrm>
          <a:prstGeom prst="rect">
            <a:avLst/>
          </a:prstGeom>
        </p:spPr>
      </p:pic>
      <p:sp>
        <p:nvSpPr>
          <p:cNvPr id="2" name="Pavadinimas 1"/>
          <p:cNvSpPr>
            <a:spLocks noGrp="1"/>
          </p:cNvSpPr>
          <p:nvPr>
            <p:ph type="title"/>
          </p:nvPr>
        </p:nvSpPr>
        <p:spPr>
          <a:xfrm>
            <a:off x="847532" y="327803"/>
            <a:ext cx="10515600" cy="545034"/>
          </a:xfrm>
        </p:spPr>
        <p:txBody>
          <a:bodyPr>
            <a:noAutofit/>
          </a:bodyPr>
          <a:lstStyle/>
          <a:p>
            <a:pPr algn="ctr"/>
            <a:r>
              <a:rPr kumimoji="0" lang="lt-LT" sz="3600" b="1" i="0" u="none" strike="noStrike" kern="1200" cap="none" spc="0" normalizeH="0" baseline="0" noProof="0">
                <a:ln>
                  <a:noFill/>
                </a:ln>
                <a:solidFill>
                  <a:prstClr val="black"/>
                </a:solidFill>
                <a:effectLst/>
                <a:uLnTx/>
                <a:uFillTx/>
                <a:latin typeface="Calibri Light"/>
                <a:ea typeface="+mj-ea"/>
                <a:cs typeface="+mj-cs"/>
              </a:rPr>
              <a:t>Prisijungimas prie CVP IS</a:t>
            </a:r>
            <a:endParaRPr lang="en-US" sz="3600" b="1">
              <a:solidFill>
                <a:srgbClr val="FF0000"/>
              </a:solidFill>
            </a:endParaRPr>
          </a:p>
        </p:txBody>
      </p:sp>
      <p:pic>
        <p:nvPicPr>
          <p:cNvPr id="10" name="Paveikslėlis 9"/>
          <p:cNvPicPr>
            <a:picLocks noChangeAspect="1"/>
          </p:cNvPicPr>
          <p:nvPr/>
        </p:nvPicPr>
        <p:blipFill rotWithShape="1">
          <a:blip r:embed="rId3" cstate="print">
            <a:extLst>
              <a:ext uri="{28A0092B-C50C-407E-A947-70E740481C1C}">
                <a14:useLocalDpi xmlns:a14="http://schemas.microsoft.com/office/drawing/2010/main" val="0"/>
              </a:ext>
            </a:extLst>
          </a:blip>
          <a:srcRect r="42055" b="62969"/>
          <a:stretch/>
        </p:blipFill>
        <p:spPr>
          <a:xfrm>
            <a:off x="9664184" y="5387151"/>
            <a:ext cx="2527816" cy="1470849"/>
          </a:xfrm>
          <a:prstGeom prst="rect">
            <a:avLst/>
          </a:prstGeom>
        </p:spPr>
      </p:pic>
      <p:graphicFrame>
        <p:nvGraphicFramePr>
          <p:cNvPr id="6" name="Diagram 5"/>
          <p:cNvGraphicFramePr/>
          <p:nvPr/>
        </p:nvGraphicFramePr>
        <p:xfrm>
          <a:off x="6617973" y="5971271"/>
          <a:ext cx="875763" cy="734096"/>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7" name="TextBox 6">
            <a:extLst>
              <a:ext uri="{FF2B5EF4-FFF2-40B4-BE49-F238E27FC236}">
                <a16:creationId xmlns:a16="http://schemas.microsoft.com/office/drawing/2014/main" id="{6C28AB28-D980-0AD8-A0D9-27D5AB6ED154}"/>
              </a:ext>
            </a:extLst>
          </p:cNvPr>
          <p:cNvSpPr txBox="1"/>
          <p:nvPr/>
        </p:nvSpPr>
        <p:spPr>
          <a:xfrm>
            <a:off x="1362635" y="925754"/>
            <a:ext cx="9601199" cy="369332"/>
          </a:xfrm>
          <a:prstGeom prst="rect">
            <a:avLst/>
          </a:prstGeom>
          <a:noFill/>
        </p:spPr>
        <p:txBody>
          <a:bodyPr wrap="square">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err="1">
                <a:ln>
                  <a:noFill/>
                </a:ln>
                <a:solidFill>
                  <a:prstClr val="black"/>
                </a:solidFill>
                <a:effectLst/>
                <a:uLnTx/>
                <a:uFillTx/>
                <a:latin typeface="Calibri"/>
                <a:ea typeface="+mn-ea"/>
                <a:cs typeface="+mn-cs"/>
              </a:rPr>
              <a:t>Įveskite</a:t>
            </a:r>
            <a:r>
              <a:rPr kumimoji="0" lang="en-US" sz="1800" b="0" i="0" u="none" strike="noStrike" kern="1200" cap="none" spc="0" normalizeH="0" baseline="0" noProof="0" dirty="0">
                <a:ln>
                  <a:noFill/>
                </a:ln>
                <a:solidFill>
                  <a:prstClr val="black"/>
                </a:solidFill>
                <a:effectLst/>
                <a:uLnTx/>
                <a:uFillTx/>
                <a:latin typeface="Calibri"/>
                <a:ea typeface="+mn-ea"/>
                <a:cs typeface="+mn-cs"/>
              </a:rPr>
              <a:t> </a:t>
            </a:r>
            <a:r>
              <a:rPr kumimoji="0" lang="lt-LT" sz="1800" b="0" i="0" u="none" strike="noStrike" kern="1200" cap="none" spc="0" normalizeH="0" baseline="0" dirty="0">
                <a:ln>
                  <a:noFill/>
                </a:ln>
                <a:solidFill>
                  <a:prstClr val="black"/>
                </a:solidFill>
                <a:effectLst/>
                <a:uLnTx/>
                <a:uFillTx/>
                <a:latin typeface="Calibri"/>
                <a:ea typeface="+mn-ea"/>
                <a:cs typeface="+mn-cs"/>
              </a:rPr>
              <a:t>naudotojo vardą (1), slaptažodį </a:t>
            </a:r>
            <a:r>
              <a:rPr kumimoji="0" lang="en-US" sz="1800" b="0" i="0" u="none" strike="noStrike" kern="1200" cap="none" spc="0" normalizeH="0" baseline="0" noProof="0" dirty="0">
                <a:ln>
                  <a:noFill/>
                </a:ln>
                <a:solidFill>
                  <a:prstClr val="black"/>
                </a:solidFill>
                <a:effectLst/>
                <a:uLnTx/>
                <a:uFillTx/>
                <a:latin typeface="Calibri"/>
                <a:ea typeface="+mn-ea"/>
                <a:cs typeface="+mn-cs"/>
              </a:rPr>
              <a:t>(2), </a:t>
            </a:r>
            <a:r>
              <a:rPr kumimoji="0" lang="en-US" sz="1800" b="0" i="0" u="none" strike="noStrike" kern="1200" cap="none" spc="0" normalizeH="0" baseline="0" noProof="0" dirty="0" err="1">
                <a:ln>
                  <a:noFill/>
                </a:ln>
                <a:solidFill>
                  <a:prstClr val="black"/>
                </a:solidFill>
                <a:effectLst/>
                <a:uLnTx/>
                <a:uFillTx/>
                <a:latin typeface="Calibri"/>
                <a:ea typeface="+mn-ea"/>
                <a:cs typeface="+mn-cs"/>
              </a:rPr>
              <a:t>spauskite</a:t>
            </a:r>
            <a:r>
              <a:rPr kumimoji="0" lang="en-US" sz="1800" b="0" i="0" u="none" strike="noStrike" kern="1200" cap="none" spc="0" normalizeH="0" baseline="0" noProof="0" dirty="0">
                <a:ln>
                  <a:noFill/>
                </a:ln>
                <a:solidFill>
                  <a:prstClr val="black"/>
                </a:solidFill>
                <a:effectLst/>
                <a:uLnTx/>
                <a:uFillTx/>
                <a:latin typeface="Calibri"/>
                <a:ea typeface="+mn-ea"/>
                <a:cs typeface="+mn-cs"/>
              </a:rPr>
              <a:t> ,,LOGIN” (3)</a:t>
            </a:r>
            <a:endParaRPr kumimoji="0" lang="en-US" sz="1800" b="0" i="0" u="none" strike="noStrike" kern="1200" cap="none" spc="0" normalizeH="0" baseline="0" noProof="0" dirty="0">
              <a:ln>
                <a:noFill/>
              </a:ln>
              <a:solidFill>
                <a:srgbClr val="FF0000"/>
              </a:solidFill>
              <a:effectLst/>
              <a:uLnTx/>
              <a:uFillTx/>
              <a:latin typeface="Calibri"/>
              <a:ea typeface="+mn-ea"/>
              <a:cs typeface="+mn-cs"/>
            </a:endParaRPr>
          </a:p>
        </p:txBody>
      </p:sp>
      <p:sp>
        <p:nvSpPr>
          <p:cNvPr id="12" name="Stačiakampis 6">
            <a:extLst>
              <a:ext uri="{FF2B5EF4-FFF2-40B4-BE49-F238E27FC236}">
                <a16:creationId xmlns:a16="http://schemas.microsoft.com/office/drawing/2014/main" id="{F2CC2CAF-EB9B-D56C-98AB-2603EC0DFBD2}"/>
              </a:ext>
            </a:extLst>
          </p:cNvPr>
          <p:cNvSpPr/>
          <p:nvPr/>
        </p:nvSpPr>
        <p:spPr>
          <a:xfrm>
            <a:off x="5012267" y="4746712"/>
            <a:ext cx="3132666" cy="384048"/>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3">
            <a:extLst>
              <a:ext uri="{FF2B5EF4-FFF2-40B4-BE49-F238E27FC236}">
                <a16:creationId xmlns:a16="http://schemas.microsoft.com/office/drawing/2014/main" id="{8D0189AC-6921-1BBC-8E14-37B830ECD3B1}"/>
              </a:ext>
            </a:extLst>
          </p:cNvPr>
          <p:cNvSpPr/>
          <p:nvPr/>
        </p:nvSpPr>
        <p:spPr>
          <a:xfrm>
            <a:off x="4237258" y="3429000"/>
            <a:ext cx="484632" cy="384048"/>
          </a:xfrm>
          <a:prstGeom prst="ellipse">
            <a:avLst/>
          </a:prstGeom>
          <a:solidFill>
            <a:schemeClr val="accent2">
              <a:lumMod val="20000"/>
              <a:lumOff val="80000"/>
            </a:scheme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a:solidFill>
                  <a:schemeClr val="tx1"/>
                </a:solidFill>
              </a:rPr>
              <a:t>1</a:t>
            </a:r>
          </a:p>
        </p:txBody>
      </p:sp>
      <p:sp>
        <p:nvSpPr>
          <p:cNvPr id="9" name="Oval 4">
            <a:extLst>
              <a:ext uri="{FF2B5EF4-FFF2-40B4-BE49-F238E27FC236}">
                <a16:creationId xmlns:a16="http://schemas.microsoft.com/office/drawing/2014/main" id="{938A6F36-5963-2728-EAA9-657723F593B1}"/>
              </a:ext>
            </a:extLst>
          </p:cNvPr>
          <p:cNvSpPr/>
          <p:nvPr/>
        </p:nvSpPr>
        <p:spPr>
          <a:xfrm>
            <a:off x="4237258" y="4019236"/>
            <a:ext cx="484632" cy="384048"/>
          </a:xfrm>
          <a:prstGeom prst="ellipse">
            <a:avLst/>
          </a:prstGeom>
          <a:solidFill>
            <a:schemeClr val="accent2">
              <a:lumMod val="20000"/>
              <a:lumOff val="80000"/>
            </a:scheme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2</a:t>
            </a:r>
          </a:p>
        </p:txBody>
      </p:sp>
      <p:sp>
        <p:nvSpPr>
          <p:cNvPr id="3" name="Slide Number Placeholder 2">
            <a:extLst>
              <a:ext uri="{FF2B5EF4-FFF2-40B4-BE49-F238E27FC236}">
                <a16:creationId xmlns:a16="http://schemas.microsoft.com/office/drawing/2014/main" id="{2F3C07D3-6A47-0F5B-7D1E-A0C828DF32C7}"/>
              </a:ext>
            </a:extLst>
          </p:cNvPr>
          <p:cNvSpPr>
            <a:spLocks noGrp="1"/>
          </p:cNvSpPr>
          <p:nvPr>
            <p:ph type="sldNum" sz="quarter" idx="12"/>
          </p:nvPr>
        </p:nvSpPr>
        <p:spPr/>
        <p:txBody>
          <a:bodyPr/>
          <a:lstStyle/>
          <a:p>
            <a:fld id="{49EC5416-78B8-4F37-B286-A40543F63F6D}" type="slidenum">
              <a:rPr lang="en-US" smtClean="0"/>
              <a:pPr/>
              <a:t>3</a:t>
            </a:fld>
            <a:endParaRPr lang="en-US"/>
          </a:p>
        </p:txBody>
      </p:sp>
      <p:pic>
        <p:nvPicPr>
          <p:cNvPr id="11" name="Picture 10">
            <a:extLst>
              <a:ext uri="{FF2B5EF4-FFF2-40B4-BE49-F238E27FC236}">
                <a16:creationId xmlns:a16="http://schemas.microsoft.com/office/drawing/2014/main" id="{1BB8094D-DC16-3007-2A1E-1D43C943DDBA}"/>
              </a:ext>
            </a:extLst>
          </p:cNvPr>
          <p:cNvPicPr>
            <a:picLocks noChangeAspect="1"/>
          </p:cNvPicPr>
          <p:nvPr/>
        </p:nvPicPr>
        <p:blipFill>
          <a:blip r:embed="rId9"/>
          <a:stretch>
            <a:fillRect/>
          </a:stretch>
        </p:blipFill>
        <p:spPr>
          <a:xfrm>
            <a:off x="3642164" y="1334616"/>
            <a:ext cx="2660665" cy="546433"/>
          </a:xfrm>
          <a:prstGeom prst="rect">
            <a:avLst/>
          </a:prstGeom>
        </p:spPr>
      </p:pic>
      <p:sp>
        <p:nvSpPr>
          <p:cNvPr id="15" name="Oval 4">
            <a:extLst>
              <a:ext uri="{FF2B5EF4-FFF2-40B4-BE49-F238E27FC236}">
                <a16:creationId xmlns:a16="http://schemas.microsoft.com/office/drawing/2014/main" id="{F3236943-FB6D-688D-2875-6DEABBE1CFF8}"/>
              </a:ext>
            </a:extLst>
          </p:cNvPr>
          <p:cNvSpPr/>
          <p:nvPr/>
        </p:nvSpPr>
        <p:spPr>
          <a:xfrm>
            <a:off x="4237258" y="4707905"/>
            <a:ext cx="484632" cy="384048"/>
          </a:xfrm>
          <a:prstGeom prst="ellipse">
            <a:avLst/>
          </a:prstGeom>
          <a:solidFill>
            <a:schemeClr val="accent2">
              <a:lumMod val="20000"/>
              <a:lumOff val="80000"/>
            </a:scheme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3</a:t>
            </a:r>
          </a:p>
        </p:txBody>
      </p:sp>
    </p:spTree>
    <p:extLst>
      <p:ext uri="{BB962C8B-B14F-4D97-AF65-F5344CB8AC3E}">
        <p14:creationId xmlns:p14="http://schemas.microsoft.com/office/powerpoint/2010/main" val="22074533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7A37A29-494D-4BB1-99A6-01E345926E49}"/>
              </a:ext>
            </a:extLst>
          </p:cNvPr>
          <p:cNvPicPr>
            <a:picLocks noChangeAspect="1"/>
          </p:cNvPicPr>
          <p:nvPr/>
        </p:nvPicPr>
        <p:blipFill>
          <a:blip r:embed="rId2"/>
          <a:stretch>
            <a:fillRect/>
          </a:stretch>
        </p:blipFill>
        <p:spPr>
          <a:xfrm>
            <a:off x="472476" y="1463867"/>
            <a:ext cx="9509724" cy="4686828"/>
          </a:xfrm>
          <a:prstGeom prst="rect">
            <a:avLst/>
          </a:prstGeom>
        </p:spPr>
      </p:pic>
      <p:pic>
        <p:nvPicPr>
          <p:cNvPr id="10" name="Paveikslėlis 9"/>
          <p:cNvPicPr>
            <a:picLocks noChangeAspect="1"/>
          </p:cNvPicPr>
          <p:nvPr/>
        </p:nvPicPr>
        <p:blipFill rotWithShape="1">
          <a:blip r:embed="rId3" cstate="print">
            <a:extLst>
              <a:ext uri="{28A0092B-C50C-407E-A947-70E740481C1C}">
                <a14:useLocalDpi xmlns:a14="http://schemas.microsoft.com/office/drawing/2010/main" val="0"/>
              </a:ext>
            </a:extLst>
          </a:blip>
          <a:srcRect r="42055" b="62969"/>
          <a:stretch/>
        </p:blipFill>
        <p:spPr>
          <a:xfrm>
            <a:off x="9664184" y="5387151"/>
            <a:ext cx="2527816" cy="1470849"/>
          </a:xfrm>
          <a:prstGeom prst="rect">
            <a:avLst/>
          </a:prstGeom>
        </p:spPr>
      </p:pic>
      <p:sp>
        <p:nvSpPr>
          <p:cNvPr id="7" name="Pavadinimas 1"/>
          <p:cNvSpPr>
            <a:spLocks noGrp="1"/>
          </p:cNvSpPr>
          <p:nvPr>
            <p:ph type="title"/>
          </p:nvPr>
        </p:nvSpPr>
        <p:spPr>
          <a:xfrm>
            <a:off x="2125828" y="327802"/>
            <a:ext cx="7801946" cy="810627"/>
          </a:xfrm>
        </p:spPr>
        <p:txBody>
          <a:bodyPr>
            <a:noAutofit/>
          </a:bodyPr>
          <a:lstStyle/>
          <a:p>
            <a:pPr algn="ctr"/>
            <a:r>
              <a:rPr lang="lt-LT" sz="3600" b="1"/>
              <a:t>Planuojamų pirkimų suvestinės viešinimas</a:t>
            </a:r>
            <a:endParaRPr lang="en-US" sz="3600" b="1"/>
          </a:p>
        </p:txBody>
      </p:sp>
      <p:sp>
        <p:nvSpPr>
          <p:cNvPr id="9" name="Stačiakampis 6">
            <a:extLst>
              <a:ext uri="{FF2B5EF4-FFF2-40B4-BE49-F238E27FC236}">
                <a16:creationId xmlns:a16="http://schemas.microsoft.com/office/drawing/2014/main" id="{4AF05D8B-DDAA-B905-6360-45FE404AB416}"/>
              </a:ext>
            </a:extLst>
          </p:cNvPr>
          <p:cNvSpPr/>
          <p:nvPr/>
        </p:nvSpPr>
        <p:spPr>
          <a:xfrm>
            <a:off x="2727180" y="1923779"/>
            <a:ext cx="170115" cy="282941"/>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lide Number Placeholder 2">
            <a:extLst>
              <a:ext uri="{FF2B5EF4-FFF2-40B4-BE49-F238E27FC236}">
                <a16:creationId xmlns:a16="http://schemas.microsoft.com/office/drawing/2014/main" id="{9AD6E186-2111-1A15-D24C-B8C947811596}"/>
              </a:ext>
            </a:extLst>
          </p:cNvPr>
          <p:cNvSpPr>
            <a:spLocks noGrp="1"/>
          </p:cNvSpPr>
          <p:nvPr>
            <p:ph type="sldNum" sz="quarter" idx="12"/>
          </p:nvPr>
        </p:nvSpPr>
        <p:spPr/>
        <p:txBody>
          <a:bodyPr/>
          <a:lstStyle/>
          <a:p>
            <a:fld id="{49EC5416-78B8-4F37-B286-A40543F63F6D}" type="slidenum">
              <a:rPr lang="en-US" smtClean="0"/>
              <a:pPr/>
              <a:t>4</a:t>
            </a:fld>
            <a:endParaRPr lang="en-US"/>
          </a:p>
        </p:txBody>
      </p:sp>
      <p:sp>
        <p:nvSpPr>
          <p:cNvPr id="8" name="Stačiakampis 6">
            <a:extLst>
              <a:ext uri="{FF2B5EF4-FFF2-40B4-BE49-F238E27FC236}">
                <a16:creationId xmlns:a16="http://schemas.microsoft.com/office/drawing/2014/main" id="{2E44334C-18CA-5AAF-E656-230B4CF8A730}"/>
              </a:ext>
            </a:extLst>
          </p:cNvPr>
          <p:cNvSpPr/>
          <p:nvPr/>
        </p:nvSpPr>
        <p:spPr>
          <a:xfrm>
            <a:off x="1599452" y="2428286"/>
            <a:ext cx="1537038" cy="194452"/>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14A469AA-3E89-BC58-F1E0-84793167CDBD}"/>
              </a:ext>
            </a:extLst>
          </p:cNvPr>
          <p:cNvSpPr txBox="1"/>
          <p:nvPr/>
        </p:nvSpPr>
        <p:spPr>
          <a:xfrm>
            <a:off x="657887" y="6225788"/>
            <a:ext cx="8849907" cy="369332"/>
          </a:xfrm>
          <a:prstGeom prst="rect">
            <a:avLst/>
          </a:prstGeom>
          <a:solidFill>
            <a:schemeClr val="accent4">
              <a:lumMod val="20000"/>
              <a:lumOff val="80000"/>
            </a:schemeClr>
          </a:solidFill>
        </p:spPr>
        <p:txBody>
          <a:bodyPr wrap="square" rtlCol="0">
            <a:spAutoFit/>
          </a:bodyPr>
          <a:lstStyle/>
          <a:p>
            <a:r>
              <a:rPr lang="lt-LT"/>
              <a:t>Skiltyje Pirkimų suvestinės viešinimas pasirinkite Peržiūrėti paviešintas pirkimų suvestines </a:t>
            </a:r>
            <a:endParaRPr lang="en-US"/>
          </a:p>
        </p:txBody>
      </p:sp>
    </p:spTree>
    <p:extLst>
      <p:ext uri="{BB962C8B-B14F-4D97-AF65-F5344CB8AC3E}">
        <p14:creationId xmlns:p14="http://schemas.microsoft.com/office/powerpoint/2010/main" val="25188391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Content Placeholder 13">
            <a:extLst>
              <a:ext uri="{FF2B5EF4-FFF2-40B4-BE49-F238E27FC236}">
                <a16:creationId xmlns:a16="http://schemas.microsoft.com/office/drawing/2014/main" id="{596A095A-748C-B231-581A-0451348EB2AD}"/>
              </a:ext>
            </a:extLst>
          </p:cNvPr>
          <p:cNvPicPr>
            <a:picLocks noGrp="1" noChangeAspect="1"/>
          </p:cNvPicPr>
          <p:nvPr>
            <p:ph idx="1"/>
          </p:nvPr>
        </p:nvPicPr>
        <p:blipFill>
          <a:blip r:embed="rId2"/>
          <a:stretch>
            <a:fillRect/>
          </a:stretch>
        </p:blipFill>
        <p:spPr>
          <a:xfrm>
            <a:off x="159657" y="530365"/>
            <a:ext cx="6092941" cy="3997805"/>
          </a:xfrm>
        </p:spPr>
      </p:pic>
      <p:pic>
        <p:nvPicPr>
          <p:cNvPr id="10" name="Paveikslėlis 9"/>
          <p:cNvPicPr>
            <a:picLocks noChangeAspect="1"/>
          </p:cNvPicPr>
          <p:nvPr/>
        </p:nvPicPr>
        <p:blipFill rotWithShape="1">
          <a:blip r:embed="rId3" cstate="print">
            <a:extLst>
              <a:ext uri="{28A0092B-C50C-407E-A947-70E740481C1C}">
                <a14:useLocalDpi xmlns:a14="http://schemas.microsoft.com/office/drawing/2010/main" val="0"/>
              </a:ext>
            </a:extLst>
          </a:blip>
          <a:srcRect r="42055" b="62969"/>
          <a:stretch/>
        </p:blipFill>
        <p:spPr>
          <a:xfrm>
            <a:off x="9664184" y="5387151"/>
            <a:ext cx="2527816" cy="1470849"/>
          </a:xfrm>
          <a:prstGeom prst="rect">
            <a:avLst/>
          </a:prstGeom>
        </p:spPr>
      </p:pic>
      <p:sp>
        <p:nvSpPr>
          <p:cNvPr id="7" name="Pavadinimas 1"/>
          <p:cNvSpPr>
            <a:spLocks noGrp="1"/>
          </p:cNvSpPr>
          <p:nvPr>
            <p:ph type="title"/>
          </p:nvPr>
        </p:nvSpPr>
        <p:spPr>
          <a:xfrm>
            <a:off x="1981895" y="0"/>
            <a:ext cx="7801946" cy="810627"/>
          </a:xfrm>
        </p:spPr>
        <p:txBody>
          <a:bodyPr>
            <a:noAutofit/>
          </a:bodyPr>
          <a:lstStyle/>
          <a:p>
            <a:pPr algn="ctr"/>
            <a:r>
              <a:rPr lang="lt-LT" sz="3600" b="1" dirty="0"/>
              <a:t>Planuojamų pirkimų suvestinės viešinimas</a:t>
            </a:r>
            <a:endParaRPr lang="en-US" sz="3600" b="1" dirty="0"/>
          </a:p>
        </p:txBody>
      </p:sp>
      <p:sp>
        <p:nvSpPr>
          <p:cNvPr id="2" name="Slide Number Placeholder 1">
            <a:extLst>
              <a:ext uri="{FF2B5EF4-FFF2-40B4-BE49-F238E27FC236}">
                <a16:creationId xmlns:a16="http://schemas.microsoft.com/office/drawing/2014/main" id="{343241F1-4E7A-49A9-53A4-707E67028901}"/>
              </a:ext>
            </a:extLst>
          </p:cNvPr>
          <p:cNvSpPr>
            <a:spLocks noGrp="1"/>
          </p:cNvSpPr>
          <p:nvPr>
            <p:ph type="sldNum" sz="quarter" idx="12"/>
          </p:nvPr>
        </p:nvSpPr>
        <p:spPr/>
        <p:txBody>
          <a:bodyPr/>
          <a:lstStyle/>
          <a:p>
            <a:fld id="{49EC5416-78B8-4F37-B286-A40543F63F6D}" type="slidenum">
              <a:rPr lang="en-US" smtClean="0"/>
              <a:pPr/>
              <a:t>5</a:t>
            </a:fld>
            <a:endParaRPr lang="en-US"/>
          </a:p>
        </p:txBody>
      </p:sp>
      <p:sp>
        <p:nvSpPr>
          <p:cNvPr id="34" name="TextBox 33">
            <a:extLst>
              <a:ext uri="{FF2B5EF4-FFF2-40B4-BE49-F238E27FC236}">
                <a16:creationId xmlns:a16="http://schemas.microsoft.com/office/drawing/2014/main" id="{1AAD4555-BAE0-2876-D645-E7A3C469030F}"/>
              </a:ext>
            </a:extLst>
          </p:cNvPr>
          <p:cNvSpPr txBox="1"/>
          <p:nvPr/>
        </p:nvSpPr>
        <p:spPr>
          <a:xfrm>
            <a:off x="6412255" y="810628"/>
            <a:ext cx="5620088" cy="2031325"/>
          </a:xfrm>
          <a:prstGeom prst="rect">
            <a:avLst/>
          </a:prstGeom>
          <a:solidFill>
            <a:schemeClr val="accent4">
              <a:lumMod val="20000"/>
              <a:lumOff val="80000"/>
            </a:schemeClr>
          </a:solidFill>
        </p:spPr>
        <p:txBody>
          <a:bodyPr wrap="square" lIns="91440" tIns="45720" rIns="91440" bIns="45720" rtlCol="0" anchor="t">
            <a:spAutoFit/>
          </a:bodyPr>
          <a:lstStyle/>
          <a:p>
            <a:r>
              <a:rPr lang="lt-LT" b="1" dirty="0"/>
              <a:t>Jeigu rengiate naują suvestinę ar papildote iki 2025-07-16 paviešintą suvestinę</a:t>
            </a:r>
            <a:r>
              <a:rPr lang="lt-LT" dirty="0"/>
              <a:t>, tuomet atsisiųskite naują planuojamų pirkimų suvestinės šabloną pildymui. </a:t>
            </a:r>
            <a:endParaRPr lang="lt-LT" dirty="0">
              <a:solidFill>
                <a:srgbClr val="000000"/>
              </a:solidFill>
            </a:endParaRPr>
          </a:p>
          <a:p>
            <a:r>
              <a:rPr lang="lt-LT" dirty="0">
                <a:solidFill>
                  <a:srgbClr val="FF0000"/>
                </a:solidFill>
              </a:rPr>
              <a:t>Svarbu! </a:t>
            </a:r>
            <a:r>
              <a:rPr lang="lt-LT" dirty="0"/>
              <a:t>Viešinant planuojamų pirkimų suvestinę metų pradžioje, atsisiųskite naują pirkimų suvestinės šabloną. Pasibaigusių metų planuojamų pirkimų į suvestinę nekelkite.</a:t>
            </a:r>
          </a:p>
        </p:txBody>
      </p:sp>
      <p:sp>
        <p:nvSpPr>
          <p:cNvPr id="12" name="Rectangle 11">
            <a:extLst>
              <a:ext uri="{FF2B5EF4-FFF2-40B4-BE49-F238E27FC236}">
                <a16:creationId xmlns:a16="http://schemas.microsoft.com/office/drawing/2014/main" id="{809FB835-ADD7-5029-7CF1-D9CC9EF7B142}"/>
              </a:ext>
            </a:extLst>
          </p:cNvPr>
          <p:cNvSpPr/>
          <p:nvPr/>
        </p:nvSpPr>
        <p:spPr>
          <a:xfrm>
            <a:off x="2871915" y="3383887"/>
            <a:ext cx="668423" cy="204742"/>
          </a:xfrm>
          <a:prstGeom prst="rect">
            <a:avLst/>
          </a:prstGeom>
          <a:noFill/>
          <a:ln w="317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sp>
        <p:nvSpPr>
          <p:cNvPr id="3" name="TextBox 2">
            <a:extLst>
              <a:ext uri="{FF2B5EF4-FFF2-40B4-BE49-F238E27FC236}">
                <a16:creationId xmlns:a16="http://schemas.microsoft.com/office/drawing/2014/main" id="{8FF85EF9-3F44-1411-B34C-8E7EDD6E3F47}"/>
              </a:ext>
            </a:extLst>
          </p:cNvPr>
          <p:cNvSpPr txBox="1"/>
          <p:nvPr/>
        </p:nvSpPr>
        <p:spPr>
          <a:xfrm>
            <a:off x="0" y="4826675"/>
            <a:ext cx="10575816" cy="2031325"/>
          </a:xfrm>
          <a:prstGeom prst="rect">
            <a:avLst/>
          </a:prstGeom>
          <a:solidFill>
            <a:schemeClr val="accent4">
              <a:lumMod val="20000"/>
              <a:lumOff val="80000"/>
            </a:schemeClr>
          </a:solidFill>
        </p:spPr>
        <p:txBody>
          <a:bodyPr wrap="square" lIns="91440" tIns="45720" rIns="91440" bIns="45720" rtlCol="0" anchor="t">
            <a:spAutoFit/>
          </a:bodyPr>
          <a:lstStyle/>
          <a:p>
            <a:r>
              <a:rPr lang="lt-LT" dirty="0">
                <a:solidFill>
                  <a:srgbClr val="FF0000"/>
                </a:solidFill>
              </a:rPr>
              <a:t>Svarbu</a:t>
            </a:r>
            <a:r>
              <a:rPr lang="en-US" dirty="0">
                <a:solidFill>
                  <a:srgbClr val="FF0000"/>
                </a:solidFill>
              </a:rPr>
              <a:t>!</a:t>
            </a:r>
            <a:r>
              <a:rPr lang="en-US" dirty="0"/>
              <a:t> </a:t>
            </a:r>
            <a:r>
              <a:rPr lang="lt-LT" dirty="0"/>
              <a:t>Įkeliant naują planuojamų pirkimų suvestinę, anksčiau įkelti planuojami pirkimai</a:t>
            </a:r>
            <a:r>
              <a:rPr lang="en-GB" dirty="0"/>
              <a:t>, </a:t>
            </a:r>
            <a:r>
              <a:rPr lang="en-GB" dirty="0" err="1"/>
              <a:t>kurie</a:t>
            </a:r>
            <a:r>
              <a:rPr lang="en-GB" dirty="0"/>
              <a:t> </a:t>
            </a:r>
            <a:r>
              <a:rPr lang="en-GB" dirty="0" err="1"/>
              <a:t>nebuvo</a:t>
            </a:r>
            <a:r>
              <a:rPr lang="en-GB" dirty="0"/>
              <a:t> </a:t>
            </a:r>
            <a:r>
              <a:rPr lang="en-GB" dirty="0" err="1"/>
              <a:t>susieti</a:t>
            </a:r>
            <a:r>
              <a:rPr lang="en-GB" dirty="0"/>
              <a:t> </a:t>
            </a:r>
            <a:r>
              <a:rPr lang="en-GB" dirty="0" err="1"/>
              <a:t>su</a:t>
            </a:r>
            <a:r>
              <a:rPr lang="en-GB" dirty="0"/>
              <a:t> </a:t>
            </a:r>
            <a:r>
              <a:rPr lang="en-GB" dirty="0" err="1"/>
              <a:t>jokiais</a:t>
            </a:r>
            <a:r>
              <a:rPr lang="en-GB" dirty="0"/>
              <a:t> </a:t>
            </a:r>
            <a:r>
              <a:rPr lang="en-GB" dirty="0" err="1"/>
              <a:t>pirkimais</a:t>
            </a:r>
            <a:r>
              <a:rPr lang="en-GB" dirty="0"/>
              <a:t>,</a:t>
            </a:r>
            <a:r>
              <a:rPr lang="lt-LT" dirty="0"/>
              <a:t> bus pašalinti. </a:t>
            </a:r>
            <a:r>
              <a:rPr lang="lt-LT" b="1" dirty="0"/>
              <a:t>Jeigu norite tik papildyti jau paviešintą planuojamų pirkimų suvestinę</a:t>
            </a:r>
            <a:r>
              <a:rPr lang="lt-LT" dirty="0"/>
              <a:t>, naujus planuojamus pirkimus pildykite jau viešintos planuojamų pirkimų suvestinės faile pridėdami naujus planuojamus pirkimus. </a:t>
            </a:r>
            <a:endParaRPr lang="en-US" dirty="0"/>
          </a:p>
          <a:p>
            <a:r>
              <a:rPr lang="lt-LT" dirty="0"/>
              <a:t>Paviešintą planuojamų pirkimų failą</a:t>
            </a:r>
            <a:r>
              <a:rPr lang="lt-LT" dirty="0">
                <a:ea typeface="+mn-lt"/>
                <a:cs typeface="+mn-lt"/>
              </a:rPr>
              <a:t> galite atsisiųsti stulpelyje Subjekto planas paspaudus nuorodą Atsisiųsti. </a:t>
            </a:r>
            <a:endParaRPr lang="en-US" dirty="0"/>
          </a:p>
          <a:p>
            <a:r>
              <a:rPr lang="lt-LT" dirty="0"/>
              <a:t>Jau paviešinti planuojami pirkimai įsikels iš naujo kartu su naujai papildytais. </a:t>
            </a:r>
            <a:r>
              <a:rPr lang="lt-LT" b="1" dirty="0"/>
              <a:t>Planuojami pirkimai, kurie jau buvo susieti su pasirinktais pirkimais, liks paviešinti ir jų naujai kelti nereikia. </a:t>
            </a:r>
            <a:endParaRPr lang="en-US" b="1" dirty="0">
              <a:ea typeface="Calibri"/>
              <a:cs typeface="Calibri"/>
            </a:endParaRPr>
          </a:p>
        </p:txBody>
      </p:sp>
      <p:pic>
        <p:nvPicPr>
          <p:cNvPr id="4" name="Picture 3" descr="A number on a white background&#10;&#10;Description automatically generated">
            <a:extLst>
              <a:ext uri="{FF2B5EF4-FFF2-40B4-BE49-F238E27FC236}">
                <a16:creationId xmlns:a16="http://schemas.microsoft.com/office/drawing/2014/main" id="{34DF16BA-F8D9-3F62-FD78-0F7BED44D88F}"/>
              </a:ext>
            </a:extLst>
          </p:cNvPr>
          <p:cNvPicPr>
            <a:picLocks noChangeAspect="1"/>
          </p:cNvPicPr>
          <p:nvPr/>
        </p:nvPicPr>
        <p:blipFill>
          <a:blip r:embed="rId4"/>
          <a:stretch>
            <a:fillRect/>
          </a:stretch>
        </p:blipFill>
        <p:spPr>
          <a:xfrm>
            <a:off x="2774440" y="4118760"/>
            <a:ext cx="7734300" cy="723900"/>
          </a:xfrm>
          <a:prstGeom prst="rect">
            <a:avLst/>
          </a:prstGeom>
        </p:spPr>
      </p:pic>
      <p:sp>
        <p:nvSpPr>
          <p:cNvPr id="5" name="Rectangle 10">
            <a:extLst>
              <a:ext uri="{FF2B5EF4-FFF2-40B4-BE49-F238E27FC236}">
                <a16:creationId xmlns:a16="http://schemas.microsoft.com/office/drawing/2014/main" id="{E46D6986-AA74-03A6-B4EF-3A8BD8874408}"/>
              </a:ext>
            </a:extLst>
          </p:cNvPr>
          <p:cNvSpPr/>
          <p:nvPr/>
        </p:nvSpPr>
        <p:spPr>
          <a:xfrm>
            <a:off x="2774440" y="4528170"/>
            <a:ext cx="965649" cy="360658"/>
          </a:xfrm>
          <a:prstGeom prst="rect">
            <a:avLst/>
          </a:prstGeom>
          <a:noFill/>
          <a:ln w="317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3" name="Straight Connector 12">
            <a:extLst>
              <a:ext uri="{FF2B5EF4-FFF2-40B4-BE49-F238E27FC236}">
                <a16:creationId xmlns:a16="http://schemas.microsoft.com/office/drawing/2014/main" id="{94C0D6CE-84E2-D810-4E3A-CC8E010AF7F4}"/>
              </a:ext>
            </a:extLst>
          </p:cNvPr>
          <p:cNvCxnSpPr/>
          <p:nvPr/>
        </p:nvCxnSpPr>
        <p:spPr>
          <a:xfrm>
            <a:off x="0" y="4113024"/>
            <a:ext cx="12192000" cy="0"/>
          </a:xfrm>
          <a:prstGeom prst="line">
            <a:avLst/>
          </a:prstGeom>
          <a:ln w="38100">
            <a:solidFill>
              <a:schemeClr val="tx1"/>
            </a:solidFill>
            <a:prstDash val="sysDot"/>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206856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9688BB-A429-4FF5-BCF1-7BBD8C4A878E}"/>
            </a:ext>
          </a:extLst>
        </p:cNvPr>
        <p:cNvGrpSpPr/>
        <p:nvPr/>
      </p:nvGrpSpPr>
      <p:grpSpPr>
        <a:xfrm>
          <a:off x="0" y="0"/>
          <a:ext cx="0" cy="0"/>
          <a:chOff x="0" y="0"/>
          <a:chExt cx="0" cy="0"/>
        </a:xfrm>
      </p:grpSpPr>
      <p:pic>
        <p:nvPicPr>
          <p:cNvPr id="14" name="Content Placeholder 13">
            <a:extLst>
              <a:ext uri="{FF2B5EF4-FFF2-40B4-BE49-F238E27FC236}">
                <a16:creationId xmlns:a16="http://schemas.microsoft.com/office/drawing/2014/main" id="{7AE9700A-231B-CB9E-78D6-B183143AC155}"/>
              </a:ext>
            </a:extLst>
          </p:cNvPr>
          <p:cNvPicPr>
            <a:picLocks noGrp="1" noChangeAspect="1"/>
          </p:cNvPicPr>
          <p:nvPr>
            <p:ph idx="1"/>
          </p:nvPr>
        </p:nvPicPr>
        <p:blipFill>
          <a:blip r:embed="rId3"/>
          <a:stretch>
            <a:fillRect/>
          </a:stretch>
        </p:blipFill>
        <p:spPr>
          <a:xfrm>
            <a:off x="0" y="920694"/>
            <a:ext cx="6413710" cy="4208274"/>
          </a:xfrm>
        </p:spPr>
      </p:pic>
      <p:pic>
        <p:nvPicPr>
          <p:cNvPr id="10" name="Paveikslėlis 9">
            <a:extLst>
              <a:ext uri="{FF2B5EF4-FFF2-40B4-BE49-F238E27FC236}">
                <a16:creationId xmlns:a16="http://schemas.microsoft.com/office/drawing/2014/main" id="{CC3FF03E-031E-F4D5-C237-7891903C75B8}"/>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r="42055" b="62969"/>
          <a:stretch/>
        </p:blipFill>
        <p:spPr>
          <a:xfrm>
            <a:off x="9664184" y="5387151"/>
            <a:ext cx="2527816" cy="1470849"/>
          </a:xfrm>
          <a:prstGeom prst="rect">
            <a:avLst/>
          </a:prstGeom>
        </p:spPr>
      </p:pic>
      <p:sp>
        <p:nvSpPr>
          <p:cNvPr id="7" name="Pavadinimas 1">
            <a:extLst>
              <a:ext uri="{FF2B5EF4-FFF2-40B4-BE49-F238E27FC236}">
                <a16:creationId xmlns:a16="http://schemas.microsoft.com/office/drawing/2014/main" id="{27364057-FEC0-7407-B3AA-98EA7C61D801}"/>
              </a:ext>
            </a:extLst>
          </p:cNvPr>
          <p:cNvSpPr>
            <a:spLocks noGrp="1"/>
          </p:cNvSpPr>
          <p:nvPr>
            <p:ph type="title"/>
          </p:nvPr>
        </p:nvSpPr>
        <p:spPr>
          <a:xfrm>
            <a:off x="93132" y="0"/>
            <a:ext cx="11260667" cy="818673"/>
          </a:xfrm>
        </p:spPr>
        <p:txBody>
          <a:bodyPr>
            <a:noAutofit/>
          </a:bodyPr>
          <a:lstStyle/>
          <a:p>
            <a:pPr algn="ctr"/>
            <a:r>
              <a:rPr lang="lt-LT" sz="3600" b="1" dirty="0"/>
              <a:t>Planuojamų pirkimų suvestinės papildymas (po 2025-07-16)</a:t>
            </a:r>
            <a:endParaRPr lang="en-US" sz="3600" b="1" dirty="0"/>
          </a:p>
        </p:txBody>
      </p:sp>
      <p:sp>
        <p:nvSpPr>
          <p:cNvPr id="2" name="Slide Number Placeholder 1">
            <a:extLst>
              <a:ext uri="{FF2B5EF4-FFF2-40B4-BE49-F238E27FC236}">
                <a16:creationId xmlns:a16="http://schemas.microsoft.com/office/drawing/2014/main" id="{D0104056-0107-76AA-0103-FA3DE554ECF1}"/>
              </a:ext>
            </a:extLst>
          </p:cNvPr>
          <p:cNvSpPr>
            <a:spLocks noGrp="1"/>
          </p:cNvSpPr>
          <p:nvPr>
            <p:ph type="sldNum" sz="quarter" idx="12"/>
          </p:nvPr>
        </p:nvSpPr>
        <p:spPr/>
        <p:txBody>
          <a:bodyPr/>
          <a:lstStyle/>
          <a:p>
            <a:fld id="{49EC5416-78B8-4F37-B286-A40543F63F6D}" type="slidenum">
              <a:rPr lang="en-US" smtClean="0"/>
              <a:pPr/>
              <a:t>6</a:t>
            </a:fld>
            <a:endParaRPr lang="en-US" dirty="0"/>
          </a:p>
        </p:txBody>
      </p:sp>
      <p:sp>
        <p:nvSpPr>
          <p:cNvPr id="34" name="TextBox 33">
            <a:extLst>
              <a:ext uri="{FF2B5EF4-FFF2-40B4-BE49-F238E27FC236}">
                <a16:creationId xmlns:a16="http://schemas.microsoft.com/office/drawing/2014/main" id="{6412ED1E-29A5-9159-C25C-9A272E64DFCC}"/>
              </a:ext>
            </a:extLst>
          </p:cNvPr>
          <p:cNvSpPr txBox="1"/>
          <p:nvPr/>
        </p:nvSpPr>
        <p:spPr>
          <a:xfrm>
            <a:off x="6394052" y="1149340"/>
            <a:ext cx="5620088" cy="3139321"/>
          </a:xfrm>
          <a:prstGeom prst="rect">
            <a:avLst/>
          </a:prstGeom>
          <a:solidFill>
            <a:schemeClr val="accent4">
              <a:lumMod val="20000"/>
              <a:lumOff val="80000"/>
            </a:schemeClr>
          </a:solidFill>
        </p:spPr>
        <p:txBody>
          <a:bodyPr wrap="square" lIns="91440" tIns="45720" rIns="91440" bIns="45720" rtlCol="0" anchor="t">
            <a:spAutoFit/>
          </a:bodyPr>
          <a:lstStyle/>
          <a:p>
            <a:r>
              <a:rPr lang="lt-LT" b="1" dirty="0"/>
              <a:t>Jeigu papildote iki 2025-07-16 paviešintą suvestinę</a:t>
            </a:r>
            <a:r>
              <a:rPr lang="lt-LT" dirty="0"/>
              <a:t>, tuomet atsisiųskite naują planuojamų pirkimų suvestinės šabloną pildymui. </a:t>
            </a:r>
            <a:endParaRPr lang="lt-LT" dirty="0">
              <a:solidFill>
                <a:srgbClr val="000000"/>
              </a:solidFill>
            </a:endParaRPr>
          </a:p>
          <a:p>
            <a:r>
              <a:rPr lang="lt-LT" dirty="0">
                <a:solidFill>
                  <a:srgbClr val="FF0000"/>
                </a:solidFill>
              </a:rPr>
              <a:t>Svarbu! </a:t>
            </a:r>
            <a:r>
              <a:rPr lang="lt-LT" b="1" dirty="0">
                <a:ea typeface="Calibri"/>
                <a:cs typeface="Calibri"/>
              </a:rPr>
              <a:t>Papildant iki 2025-07-16 paviešintą suvestinę</a:t>
            </a:r>
            <a:r>
              <a:rPr lang="lt-LT" dirty="0">
                <a:ea typeface="Calibri"/>
                <a:cs typeface="Calibri"/>
              </a:rPr>
              <a:t>, atsisiųskite naują šabloną pildymui, perkelkite iš paviešintos suvestinės nukopijuotus duomenis į naują lietuvišką šabloną ir pakeiskite Suvestinės failo C, D ir E stulpeliuose Pirkimo tipą, Direktyvą ir Procedūros tipą į lietuviškus pasirinkimus išsiskleidžiančiame sąraše. Papildykite failą naujais planuojamais pirkimais ir paviešinkite išsaugotą planuojamų pirkimų suvestinę.</a:t>
            </a:r>
          </a:p>
        </p:txBody>
      </p:sp>
      <p:sp>
        <p:nvSpPr>
          <p:cNvPr id="12" name="Rectangle 11">
            <a:extLst>
              <a:ext uri="{FF2B5EF4-FFF2-40B4-BE49-F238E27FC236}">
                <a16:creationId xmlns:a16="http://schemas.microsoft.com/office/drawing/2014/main" id="{BB56FCA3-C044-3405-4AA9-7112E4800B2F}"/>
              </a:ext>
            </a:extLst>
          </p:cNvPr>
          <p:cNvSpPr/>
          <p:nvPr/>
        </p:nvSpPr>
        <p:spPr>
          <a:xfrm>
            <a:off x="2829579" y="3892658"/>
            <a:ext cx="668423" cy="204742"/>
          </a:xfrm>
          <a:prstGeom prst="rect">
            <a:avLst/>
          </a:prstGeom>
          <a:noFill/>
          <a:ln w="317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sp>
        <p:nvSpPr>
          <p:cNvPr id="6" name="Rectangle 5">
            <a:extLst>
              <a:ext uri="{FF2B5EF4-FFF2-40B4-BE49-F238E27FC236}">
                <a16:creationId xmlns:a16="http://schemas.microsoft.com/office/drawing/2014/main" id="{6E3BD5B2-B156-254C-1CBA-07DB95C1B950}"/>
              </a:ext>
            </a:extLst>
          </p:cNvPr>
          <p:cNvSpPr/>
          <p:nvPr/>
        </p:nvSpPr>
        <p:spPr>
          <a:xfrm>
            <a:off x="1667928" y="4428067"/>
            <a:ext cx="4428072" cy="287488"/>
          </a:xfrm>
          <a:prstGeom prst="rect">
            <a:avLst/>
          </a:prstGeom>
          <a:noFill/>
          <a:ln w="317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pic>
        <p:nvPicPr>
          <p:cNvPr id="9" name="Picture 8">
            <a:extLst>
              <a:ext uri="{FF2B5EF4-FFF2-40B4-BE49-F238E27FC236}">
                <a16:creationId xmlns:a16="http://schemas.microsoft.com/office/drawing/2014/main" id="{B7DE8E9F-4EF3-244C-BE72-887724CC8ACF}"/>
              </a:ext>
            </a:extLst>
          </p:cNvPr>
          <p:cNvPicPr>
            <a:picLocks noChangeAspect="1"/>
          </p:cNvPicPr>
          <p:nvPr/>
        </p:nvPicPr>
        <p:blipFill>
          <a:blip r:embed="rId5"/>
          <a:stretch>
            <a:fillRect/>
          </a:stretch>
        </p:blipFill>
        <p:spPr>
          <a:xfrm>
            <a:off x="116677" y="5182860"/>
            <a:ext cx="6180356" cy="1508891"/>
          </a:xfrm>
          <a:prstGeom prst="rect">
            <a:avLst/>
          </a:prstGeom>
        </p:spPr>
      </p:pic>
      <p:sp>
        <p:nvSpPr>
          <p:cNvPr id="3" name="TextBox 2">
            <a:extLst>
              <a:ext uri="{FF2B5EF4-FFF2-40B4-BE49-F238E27FC236}">
                <a16:creationId xmlns:a16="http://schemas.microsoft.com/office/drawing/2014/main" id="{B021833E-C14C-B861-7027-2DA11E33B56A}"/>
              </a:ext>
            </a:extLst>
          </p:cNvPr>
          <p:cNvSpPr txBox="1"/>
          <p:nvPr/>
        </p:nvSpPr>
        <p:spPr>
          <a:xfrm>
            <a:off x="6514871" y="4376241"/>
            <a:ext cx="4838927" cy="1477328"/>
          </a:xfrm>
          <a:prstGeom prst="rect">
            <a:avLst/>
          </a:prstGeom>
          <a:solidFill>
            <a:schemeClr val="accent4">
              <a:lumMod val="20000"/>
              <a:lumOff val="80000"/>
            </a:schemeClr>
          </a:solidFill>
        </p:spPr>
        <p:txBody>
          <a:bodyPr wrap="square" lIns="91440" tIns="45720" rIns="91440" bIns="45720" rtlCol="0" anchor="t">
            <a:spAutoFit/>
          </a:bodyPr>
          <a:lstStyle/>
          <a:p>
            <a:r>
              <a:rPr lang="lt-LT" dirty="0">
                <a:solidFill>
                  <a:srgbClr val="FF0000"/>
                </a:solidFill>
              </a:rPr>
              <a:t>Svarbu! </a:t>
            </a:r>
            <a:r>
              <a:rPr lang="lt-LT" dirty="0">
                <a:ea typeface="Calibri"/>
                <a:cs typeface="Calibri"/>
              </a:rPr>
              <a:t>Pagal ,,Informacijos viešinimo CVP IS“ aprašo 16 p., informacija suvestinėje tikslinama iki pirkimo pradžios. Jei pirkimo vykdytojas atliko pirkimą, tokie pirkimai privalo likti suvestinėje ir vėliau negali būti pašalinami (tikslinami).</a:t>
            </a:r>
          </a:p>
        </p:txBody>
      </p:sp>
    </p:spTree>
    <p:extLst>
      <p:ext uri="{BB962C8B-B14F-4D97-AF65-F5344CB8AC3E}">
        <p14:creationId xmlns:p14="http://schemas.microsoft.com/office/powerpoint/2010/main" val="31509627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F3FBA8-2027-4BF7-A8CA-BF1CBAF998C2}"/>
            </a:ext>
          </a:extLst>
        </p:cNvPr>
        <p:cNvGrpSpPr/>
        <p:nvPr/>
      </p:nvGrpSpPr>
      <p:grpSpPr>
        <a:xfrm>
          <a:off x="0" y="0"/>
          <a:ext cx="0" cy="0"/>
          <a:chOff x="0" y="0"/>
          <a:chExt cx="0" cy="0"/>
        </a:xfrm>
      </p:grpSpPr>
      <p:pic>
        <p:nvPicPr>
          <p:cNvPr id="10" name="Paveikslėlis 9">
            <a:extLst>
              <a:ext uri="{FF2B5EF4-FFF2-40B4-BE49-F238E27FC236}">
                <a16:creationId xmlns:a16="http://schemas.microsoft.com/office/drawing/2014/main" id="{31FF0BE4-E2FF-2E5E-9548-5780A5C2ACE5}"/>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r="42055" b="62969"/>
          <a:stretch/>
        </p:blipFill>
        <p:spPr>
          <a:xfrm>
            <a:off x="9675347" y="5415656"/>
            <a:ext cx="2527816" cy="1470849"/>
          </a:xfrm>
          <a:prstGeom prst="rect">
            <a:avLst/>
          </a:prstGeom>
        </p:spPr>
      </p:pic>
      <p:sp>
        <p:nvSpPr>
          <p:cNvPr id="7" name="Pavadinimas 1">
            <a:extLst>
              <a:ext uri="{FF2B5EF4-FFF2-40B4-BE49-F238E27FC236}">
                <a16:creationId xmlns:a16="http://schemas.microsoft.com/office/drawing/2014/main" id="{EF4521B8-E869-5C81-9D1B-A37555D62B39}"/>
              </a:ext>
            </a:extLst>
          </p:cNvPr>
          <p:cNvSpPr>
            <a:spLocks noGrp="1"/>
          </p:cNvSpPr>
          <p:nvPr>
            <p:ph type="title"/>
          </p:nvPr>
        </p:nvSpPr>
        <p:spPr>
          <a:xfrm>
            <a:off x="2180254" y="122102"/>
            <a:ext cx="7801946" cy="810627"/>
          </a:xfrm>
        </p:spPr>
        <p:txBody>
          <a:bodyPr>
            <a:noAutofit/>
          </a:bodyPr>
          <a:lstStyle/>
          <a:p>
            <a:pPr algn="ctr"/>
            <a:r>
              <a:rPr lang="lt-LT" sz="3600" b="1"/>
              <a:t>Planuojamų pirkimų suvestinės viešinimas</a:t>
            </a:r>
            <a:endParaRPr lang="en-US" sz="3600" b="1"/>
          </a:p>
        </p:txBody>
      </p:sp>
      <p:sp>
        <p:nvSpPr>
          <p:cNvPr id="2" name="Slide Number Placeholder 1">
            <a:extLst>
              <a:ext uri="{FF2B5EF4-FFF2-40B4-BE49-F238E27FC236}">
                <a16:creationId xmlns:a16="http://schemas.microsoft.com/office/drawing/2014/main" id="{B40F5D14-E48F-20C4-65E9-C73D68E9A1AC}"/>
              </a:ext>
            </a:extLst>
          </p:cNvPr>
          <p:cNvSpPr>
            <a:spLocks noGrp="1"/>
          </p:cNvSpPr>
          <p:nvPr>
            <p:ph type="sldNum" sz="quarter" idx="12"/>
          </p:nvPr>
        </p:nvSpPr>
        <p:spPr/>
        <p:txBody>
          <a:bodyPr/>
          <a:lstStyle/>
          <a:p>
            <a:fld id="{49EC5416-78B8-4F37-B286-A40543F63F6D}" type="slidenum">
              <a:rPr lang="en-US" smtClean="0"/>
              <a:pPr/>
              <a:t>7</a:t>
            </a:fld>
            <a:endParaRPr lang="en-US"/>
          </a:p>
        </p:txBody>
      </p:sp>
      <p:sp>
        <p:nvSpPr>
          <p:cNvPr id="15" name="TextBox 14">
            <a:extLst>
              <a:ext uri="{FF2B5EF4-FFF2-40B4-BE49-F238E27FC236}">
                <a16:creationId xmlns:a16="http://schemas.microsoft.com/office/drawing/2014/main" id="{276ECCC1-757D-3A04-1958-B7A8C17D7E48}"/>
              </a:ext>
            </a:extLst>
          </p:cNvPr>
          <p:cNvSpPr txBox="1"/>
          <p:nvPr/>
        </p:nvSpPr>
        <p:spPr>
          <a:xfrm>
            <a:off x="2528881" y="5966414"/>
            <a:ext cx="6873352" cy="369332"/>
          </a:xfrm>
          <a:prstGeom prst="rect">
            <a:avLst/>
          </a:prstGeom>
          <a:solidFill>
            <a:schemeClr val="accent4">
              <a:lumMod val="20000"/>
              <a:lumOff val="80000"/>
            </a:schemeClr>
          </a:solidFill>
        </p:spPr>
        <p:txBody>
          <a:bodyPr wrap="square" rtlCol="0">
            <a:spAutoFit/>
          </a:bodyPr>
          <a:lstStyle/>
          <a:p>
            <a:r>
              <a:rPr lang="lt-LT" dirty="0"/>
              <a:t>Atidarykite planuojamų pirkimų Excel failo 2 lapą „DUOMENYS“</a:t>
            </a:r>
            <a:endParaRPr lang="en-US" dirty="0"/>
          </a:p>
        </p:txBody>
      </p:sp>
      <p:pic>
        <p:nvPicPr>
          <p:cNvPr id="8" name="Picture 7">
            <a:extLst>
              <a:ext uri="{FF2B5EF4-FFF2-40B4-BE49-F238E27FC236}">
                <a16:creationId xmlns:a16="http://schemas.microsoft.com/office/drawing/2014/main" id="{32D4A05D-C3D2-1AA9-4B52-A0C7FA2D3DBD}"/>
              </a:ext>
            </a:extLst>
          </p:cNvPr>
          <p:cNvPicPr>
            <a:picLocks noChangeAspect="1"/>
          </p:cNvPicPr>
          <p:nvPr/>
        </p:nvPicPr>
        <p:blipFill>
          <a:blip r:embed="rId3"/>
          <a:stretch>
            <a:fillRect/>
          </a:stretch>
        </p:blipFill>
        <p:spPr>
          <a:xfrm>
            <a:off x="2350445" y="1078026"/>
            <a:ext cx="7491109" cy="4701947"/>
          </a:xfrm>
          <a:prstGeom prst="rect">
            <a:avLst/>
          </a:prstGeom>
        </p:spPr>
      </p:pic>
      <p:sp>
        <p:nvSpPr>
          <p:cNvPr id="9" name="Rectangle 10">
            <a:extLst>
              <a:ext uri="{FF2B5EF4-FFF2-40B4-BE49-F238E27FC236}">
                <a16:creationId xmlns:a16="http://schemas.microsoft.com/office/drawing/2014/main" id="{C6066C51-8EB9-401D-F11E-4E367218ACF6}"/>
              </a:ext>
            </a:extLst>
          </p:cNvPr>
          <p:cNvSpPr/>
          <p:nvPr/>
        </p:nvSpPr>
        <p:spPr>
          <a:xfrm>
            <a:off x="4400810" y="5341988"/>
            <a:ext cx="1074724" cy="489932"/>
          </a:xfrm>
          <a:prstGeom prst="rect">
            <a:avLst/>
          </a:prstGeom>
          <a:noFill/>
          <a:ln w="317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3675333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42E547-0AF9-B99A-F0CA-7DEE9D0413EC}"/>
            </a:ext>
          </a:extLst>
        </p:cNvPr>
        <p:cNvGrpSpPr/>
        <p:nvPr/>
      </p:nvGrpSpPr>
      <p:grpSpPr>
        <a:xfrm>
          <a:off x="0" y="0"/>
          <a:ext cx="0" cy="0"/>
          <a:chOff x="0" y="0"/>
          <a:chExt cx="0" cy="0"/>
        </a:xfrm>
      </p:grpSpPr>
      <p:pic>
        <p:nvPicPr>
          <p:cNvPr id="10" name="Paveikslėlis 9">
            <a:extLst>
              <a:ext uri="{FF2B5EF4-FFF2-40B4-BE49-F238E27FC236}">
                <a16:creationId xmlns:a16="http://schemas.microsoft.com/office/drawing/2014/main" id="{9B65633C-4C63-721E-33A7-F8694404D950}"/>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r="42055" b="62969"/>
          <a:stretch/>
        </p:blipFill>
        <p:spPr>
          <a:xfrm>
            <a:off x="9675347" y="5415656"/>
            <a:ext cx="2527816" cy="1470849"/>
          </a:xfrm>
          <a:prstGeom prst="rect">
            <a:avLst/>
          </a:prstGeom>
        </p:spPr>
      </p:pic>
      <p:sp>
        <p:nvSpPr>
          <p:cNvPr id="7" name="Pavadinimas 1">
            <a:extLst>
              <a:ext uri="{FF2B5EF4-FFF2-40B4-BE49-F238E27FC236}">
                <a16:creationId xmlns:a16="http://schemas.microsoft.com/office/drawing/2014/main" id="{507C10E6-72C9-6A96-1587-68ACE82AAB20}"/>
              </a:ext>
            </a:extLst>
          </p:cNvPr>
          <p:cNvSpPr>
            <a:spLocks noGrp="1"/>
          </p:cNvSpPr>
          <p:nvPr>
            <p:ph type="title"/>
          </p:nvPr>
        </p:nvSpPr>
        <p:spPr>
          <a:xfrm>
            <a:off x="2180254" y="122102"/>
            <a:ext cx="7801946" cy="810627"/>
          </a:xfrm>
        </p:spPr>
        <p:txBody>
          <a:bodyPr>
            <a:noAutofit/>
          </a:bodyPr>
          <a:lstStyle/>
          <a:p>
            <a:pPr algn="ctr"/>
            <a:r>
              <a:rPr lang="lt-LT" sz="3600" b="1"/>
              <a:t>Planuojamų pirkimų suvestinės viešinimas</a:t>
            </a:r>
            <a:endParaRPr lang="en-US" sz="3600" b="1"/>
          </a:p>
        </p:txBody>
      </p:sp>
      <p:sp>
        <p:nvSpPr>
          <p:cNvPr id="2" name="Slide Number Placeholder 1">
            <a:extLst>
              <a:ext uri="{FF2B5EF4-FFF2-40B4-BE49-F238E27FC236}">
                <a16:creationId xmlns:a16="http://schemas.microsoft.com/office/drawing/2014/main" id="{C468B47C-ED52-3D61-3EB4-3ACAE2EA3F29}"/>
              </a:ext>
            </a:extLst>
          </p:cNvPr>
          <p:cNvSpPr>
            <a:spLocks noGrp="1"/>
          </p:cNvSpPr>
          <p:nvPr>
            <p:ph type="sldNum" sz="quarter" idx="12"/>
          </p:nvPr>
        </p:nvSpPr>
        <p:spPr/>
        <p:txBody>
          <a:bodyPr/>
          <a:lstStyle/>
          <a:p>
            <a:fld id="{49EC5416-78B8-4F37-B286-A40543F63F6D}" type="slidenum">
              <a:rPr lang="en-US" smtClean="0"/>
              <a:pPr/>
              <a:t>8</a:t>
            </a:fld>
            <a:endParaRPr lang="en-US"/>
          </a:p>
        </p:txBody>
      </p:sp>
      <p:pic>
        <p:nvPicPr>
          <p:cNvPr id="11" name="Picture 10">
            <a:extLst>
              <a:ext uri="{FF2B5EF4-FFF2-40B4-BE49-F238E27FC236}">
                <a16:creationId xmlns:a16="http://schemas.microsoft.com/office/drawing/2014/main" id="{DDD0E427-A098-F1BA-6275-502BFCD7D515}"/>
              </a:ext>
            </a:extLst>
          </p:cNvPr>
          <p:cNvPicPr>
            <a:picLocks noChangeAspect="1"/>
          </p:cNvPicPr>
          <p:nvPr/>
        </p:nvPicPr>
        <p:blipFill>
          <a:blip r:embed="rId3"/>
          <a:stretch>
            <a:fillRect/>
          </a:stretch>
        </p:blipFill>
        <p:spPr>
          <a:xfrm>
            <a:off x="133292" y="932729"/>
            <a:ext cx="12008949" cy="2284604"/>
          </a:xfrm>
          <a:prstGeom prst="rect">
            <a:avLst/>
          </a:prstGeom>
        </p:spPr>
      </p:pic>
      <p:sp>
        <p:nvSpPr>
          <p:cNvPr id="12" name="Oval 11">
            <a:extLst>
              <a:ext uri="{FF2B5EF4-FFF2-40B4-BE49-F238E27FC236}">
                <a16:creationId xmlns:a16="http://schemas.microsoft.com/office/drawing/2014/main" id="{642C6110-5119-98C5-5A21-9CA8B9582731}"/>
              </a:ext>
            </a:extLst>
          </p:cNvPr>
          <p:cNvSpPr/>
          <p:nvPr/>
        </p:nvSpPr>
        <p:spPr>
          <a:xfrm>
            <a:off x="1258467" y="1723305"/>
            <a:ext cx="484632" cy="384048"/>
          </a:xfrm>
          <a:prstGeom prst="ellipse">
            <a:avLst/>
          </a:prstGeom>
          <a:solidFill>
            <a:schemeClr val="accent2">
              <a:lumMod val="20000"/>
              <a:lumOff val="80000"/>
            </a:scheme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lt-LT" dirty="0">
                <a:solidFill>
                  <a:schemeClr val="tx1"/>
                </a:solidFill>
              </a:rPr>
              <a:t>1</a:t>
            </a:r>
            <a:endParaRPr lang="en-GB" dirty="0">
              <a:solidFill>
                <a:schemeClr val="tx1"/>
              </a:solidFill>
            </a:endParaRPr>
          </a:p>
        </p:txBody>
      </p:sp>
      <p:sp>
        <p:nvSpPr>
          <p:cNvPr id="15" name="Oval 14">
            <a:extLst>
              <a:ext uri="{FF2B5EF4-FFF2-40B4-BE49-F238E27FC236}">
                <a16:creationId xmlns:a16="http://schemas.microsoft.com/office/drawing/2014/main" id="{FAFA3F09-3F7D-0CDE-FF06-EB79C81C3B61}"/>
              </a:ext>
            </a:extLst>
          </p:cNvPr>
          <p:cNvSpPr/>
          <p:nvPr/>
        </p:nvSpPr>
        <p:spPr>
          <a:xfrm>
            <a:off x="2672528" y="1712089"/>
            <a:ext cx="484632" cy="384048"/>
          </a:xfrm>
          <a:prstGeom prst="ellipse">
            <a:avLst/>
          </a:prstGeom>
          <a:solidFill>
            <a:schemeClr val="accent2">
              <a:lumMod val="20000"/>
              <a:lumOff val="80000"/>
            </a:scheme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lt-LT" dirty="0">
                <a:solidFill>
                  <a:schemeClr val="tx1"/>
                </a:solidFill>
              </a:rPr>
              <a:t>2</a:t>
            </a:r>
            <a:endParaRPr lang="en-GB" dirty="0">
              <a:solidFill>
                <a:schemeClr val="tx1"/>
              </a:solidFill>
            </a:endParaRPr>
          </a:p>
        </p:txBody>
      </p:sp>
      <p:sp>
        <p:nvSpPr>
          <p:cNvPr id="17" name="Oval 16">
            <a:extLst>
              <a:ext uri="{FF2B5EF4-FFF2-40B4-BE49-F238E27FC236}">
                <a16:creationId xmlns:a16="http://schemas.microsoft.com/office/drawing/2014/main" id="{1BB580C0-EB02-6BAB-3B6F-4C8A4AF06CBB}"/>
              </a:ext>
            </a:extLst>
          </p:cNvPr>
          <p:cNvSpPr/>
          <p:nvPr/>
        </p:nvSpPr>
        <p:spPr>
          <a:xfrm>
            <a:off x="3940218" y="1712089"/>
            <a:ext cx="484632" cy="384048"/>
          </a:xfrm>
          <a:prstGeom prst="ellipse">
            <a:avLst/>
          </a:prstGeom>
          <a:solidFill>
            <a:schemeClr val="accent2">
              <a:lumMod val="20000"/>
              <a:lumOff val="80000"/>
            </a:scheme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lt-LT" dirty="0">
                <a:solidFill>
                  <a:schemeClr val="tx1"/>
                </a:solidFill>
              </a:rPr>
              <a:t>3</a:t>
            </a:r>
            <a:endParaRPr lang="en-GB" dirty="0">
              <a:solidFill>
                <a:schemeClr val="tx1"/>
              </a:solidFill>
            </a:endParaRPr>
          </a:p>
        </p:txBody>
      </p:sp>
      <p:sp>
        <p:nvSpPr>
          <p:cNvPr id="18" name="Oval 17">
            <a:extLst>
              <a:ext uri="{FF2B5EF4-FFF2-40B4-BE49-F238E27FC236}">
                <a16:creationId xmlns:a16="http://schemas.microsoft.com/office/drawing/2014/main" id="{254E75BE-ED45-6431-737D-D76814D9CC51}"/>
              </a:ext>
            </a:extLst>
          </p:cNvPr>
          <p:cNvSpPr/>
          <p:nvPr/>
        </p:nvSpPr>
        <p:spPr>
          <a:xfrm>
            <a:off x="5696396" y="1690983"/>
            <a:ext cx="484632" cy="384048"/>
          </a:xfrm>
          <a:prstGeom prst="ellipse">
            <a:avLst/>
          </a:prstGeom>
          <a:solidFill>
            <a:schemeClr val="accent2">
              <a:lumMod val="20000"/>
              <a:lumOff val="80000"/>
            </a:scheme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lt-LT" dirty="0">
                <a:solidFill>
                  <a:schemeClr val="tx1"/>
                </a:solidFill>
              </a:rPr>
              <a:t>4</a:t>
            </a:r>
            <a:endParaRPr lang="en-GB" dirty="0">
              <a:solidFill>
                <a:schemeClr val="tx1"/>
              </a:solidFill>
            </a:endParaRPr>
          </a:p>
        </p:txBody>
      </p:sp>
      <p:sp>
        <p:nvSpPr>
          <p:cNvPr id="26" name="TextBox 25">
            <a:extLst>
              <a:ext uri="{FF2B5EF4-FFF2-40B4-BE49-F238E27FC236}">
                <a16:creationId xmlns:a16="http://schemas.microsoft.com/office/drawing/2014/main" id="{62805C98-C206-951B-77C4-3E82D894074E}"/>
              </a:ext>
            </a:extLst>
          </p:cNvPr>
          <p:cNvSpPr txBox="1"/>
          <p:nvPr/>
        </p:nvSpPr>
        <p:spPr>
          <a:xfrm>
            <a:off x="49759" y="2854391"/>
            <a:ext cx="10821442" cy="3970318"/>
          </a:xfrm>
          <a:prstGeom prst="rect">
            <a:avLst/>
          </a:prstGeom>
          <a:solidFill>
            <a:schemeClr val="accent4">
              <a:lumMod val="20000"/>
              <a:lumOff val="80000"/>
            </a:schemeClr>
          </a:solidFill>
        </p:spPr>
        <p:txBody>
          <a:bodyPr wrap="square" lIns="91440" tIns="45720" rIns="91440" bIns="45720" rtlCol="0" anchor="t">
            <a:spAutoFit/>
          </a:bodyPr>
          <a:lstStyle/>
          <a:p>
            <a:r>
              <a:rPr lang="lt-LT" dirty="0"/>
              <a:t>Užpildykite nurodytus suvestinės laukus:</a:t>
            </a:r>
          </a:p>
          <a:p>
            <a:pPr marL="342900" indent="-342900">
              <a:buAutoNum type="arabicPeriod"/>
            </a:pPr>
            <a:r>
              <a:rPr lang="lt-LT" dirty="0"/>
              <a:t>Pirkimo pavadinimas (</a:t>
            </a:r>
            <a:r>
              <a:rPr lang="lt-LT" dirty="0">
                <a:solidFill>
                  <a:srgbClr val="C00000"/>
                </a:solidFill>
              </a:rPr>
              <a:t>PRIVALOMA</a:t>
            </a:r>
            <a:r>
              <a:rPr lang="lt-LT" dirty="0"/>
              <a:t>). </a:t>
            </a:r>
            <a:endParaRPr lang="lt-LT" dirty="0">
              <a:ea typeface="Calibri"/>
              <a:cs typeface="Calibri"/>
            </a:endParaRPr>
          </a:p>
          <a:p>
            <a:pPr marL="342900" indent="-342900">
              <a:buFontTx/>
              <a:buAutoNum type="arabicPeriod"/>
            </a:pPr>
            <a:r>
              <a:rPr lang="lt" dirty="0">
                <a:ea typeface="Calibri"/>
                <a:cs typeface="Calibri"/>
              </a:rPr>
              <a:t>Aprašymas (</a:t>
            </a:r>
            <a:r>
              <a:rPr lang="lt" dirty="0">
                <a:solidFill>
                  <a:schemeClr val="accent6">
                    <a:lumMod val="75000"/>
                  </a:schemeClr>
                </a:solidFill>
                <a:ea typeface="Calibri"/>
                <a:cs typeface="Calibri"/>
              </a:rPr>
              <a:t>NEPRIVALOMA</a:t>
            </a:r>
            <a:r>
              <a:rPr lang="lt" dirty="0">
                <a:ea typeface="Calibri"/>
                <a:cs typeface="Calibri"/>
              </a:rPr>
              <a:t>). Pildoma, jeigu planuojama įsigyti iš centrinės perkančiosios organizacijos arba naudojantis centrinės perkančiosios organizacijos atlikta pirkimo procedūra; valdoma dinamine pirkimo sistema ar sudaryta preliminariąja sutartimi, kaip nustatyta Viešųjų pirkimų įstatymo 78 straipsnio 2 dalyje arba Komunalinio sektoriaus pirkimų įstatymo 86 straipsnio 2 dalyje; jeigu planuojama pirkimą rezervuoti atitinkamiems tiekėjams vadovaujantis Viešųjų pirkimų įstatymo 23 straipsnio 2 dalyje arba Komunalinio sektoriaus pirkimų įstatymo 35 straipsnio 2 dalyje nustatyta tvarka.</a:t>
            </a:r>
          </a:p>
          <a:p>
            <a:pPr marL="342900" indent="-342900">
              <a:buFontTx/>
              <a:buAutoNum type="arabicPeriod"/>
            </a:pPr>
            <a:r>
              <a:rPr lang="lt-LT" dirty="0"/>
              <a:t>Pirkimo tipas (</a:t>
            </a:r>
            <a:r>
              <a:rPr lang="lt-LT" dirty="0">
                <a:solidFill>
                  <a:srgbClr val="C00000"/>
                </a:solidFill>
              </a:rPr>
              <a:t>PRIVALOMA</a:t>
            </a:r>
            <a:r>
              <a:rPr lang="lt-LT" dirty="0"/>
              <a:t>). </a:t>
            </a:r>
            <a:r>
              <a:rPr lang="lt-LT" sz="1800" dirty="0">
                <a:effectLst/>
                <a:ea typeface="Times New Roman" panose="02020603050405020304" pitchFamily="18" charset="0"/>
              </a:rPr>
              <a:t>Pirkimo vykdytojas iš pateikto sąrašo pasirenka planuojamo vykdyti pirkimo objektą: paslaugas, darbus, prekes.</a:t>
            </a:r>
            <a:endParaRPr lang="lt-LT" dirty="0">
              <a:ea typeface="Calibri"/>
              <a:cs typeface="Calibri"/>
            </a:endParaRPr>
          </a:p>
          <a:p>
            <a:pPr marL="342900" indent="-342900">
              <a:buAutoNum type="arabicPeriod"/>
            </a:pPr>
            <a:r>
              <a:rPr lang="en-US" dirty="0"/>
              <a:t>Dire</a:t>
            </a:r>
            <a:r>
              <a:rPr lang="lt-LT" dirty="0" err="1"/>
              <a:t>ktyva</a:t>
            </a:r>
            <a:r>
              <a:rPr lang="lt-LT" dirty="0"/>
              <a:t> (</a:t>
            </a:r>
            <a:r>
              <a:rPr lang="lt-LT" dirty="0">
                <a:solidFill>
                  <a:srgbClr val="C00000"/>
                </a:solidFill>
              </a:rPr>
              <a:t>PRIVALOMA</a:t>
            </a:r>
            <a:r>
              <a:rPr lang="lt-LT" dirty="0"/>
              <a:t>). </a:t>
            </a:r>
            <a:r>
              <a:rPr lang="lt-LT" sz="1800" dirty="0">
                <a:effectLst/>
                <a:ea typeface="Times New Roman" panose="02020603050405020304" pitchFamily="18" charset="0"/>
              </a:rPr>
              <a:t>Pirkimo vykdytojas iš pateikto sąrašo</a:t>
            </a:r>
            <a:r>
              <a:rPr lang="lt-LT" sz="1800" dirty="0">
                <a:effectLst/>
                <a:latin typeface="Times New Roman" panose="02020603050405020304" pitchFamily="18" charset="0"/>
                <a:ea typeface="Times New Roman" panose="02020603050405020304" pitchFamily="18" charset="0"/>
              </a:rPr>
              <a:t> </a:t>
            </a:r>
            <a:r>
              <a:rPr lang="lt-LT" sz="1800" dirty="0">
                <a:effectLst/>
                <a:ea typeface="Times New Roman" panose="02020603050405020304" pitchFamily="18" charset="0"/>
              </a:rPr>
              <a:t>pasirenka </a:t>
            </a:r>
            <a:r>
              <a:rPr lang="lt-LT" dirty="0"/>
              <a:t>teisinį pagrindą, </a:t>
            </a:r>
            <a:r>
              <a:rPr lang="lt-LT" sz="1800" dirty="0">
                <a:effectLst/>
                <a:ea typeface="Times New Roman" panose="02020603050405020304" pitchFamily="18" charset="0"/>
              </a:rPr>
              <a:t>kuriuo vadovaujantis bus vykdomas pirkimas:</a:t>
            </a:r>
            <a:r>
              <a:rPr lang="lt-LT" dirty="0"/>
              <a:t> 2014/24/ES Klasikinė direktyva, 2014/25/ES Komunalinė direktyva, 2014/23/ES Koncesija, 2009/81/EK Gynybos direktyva, Nacionalinis pagrindas (jį rinkitės viešindami mažos vertės pirkimus, vidaus sandorius, pirkimus iš susijusių įmonių).</a:t>
            </a:r>
            <a:endParaRPr lang="lt-LT" dirty="0">
              <a:cs typeface="Calibri"/>
            </a:endParaRPr>
          </a:p>
        </p:txBody>
      </p:sp>
    </p:spTree>
    <p:extLst>
      <p:ext uri="{BB962C8B-B14F-4D97-AF65-F5344CB8AC3E}">
        <p14:creationId xmlns:p14="http://schemas.microsoft.com/office/powerpoint/2010/main" val="39454502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065E2A-80F4-14AE-4D00-488757BF98A3}"/>
            </a:ext>
          </a:extLst>
        </p:cNvPr>
        <p:cNvGrpSpPr/>
        <p:nvPr/>
      </p:nvGrpSpPr>
      <p:grpSpPr>
        <a:xfrm>
          <a:off x="0" y="0"/>
          <a:ext cx="0" cy="0"/>
          <a:chOff x="0" y="0"/>
          <a:chExt cx="0" cy="0"/>
        </a:xfrm>
      </p:grpSpPr>
      <p:pic>
        <p:nvPicPr>
          <p:cNvPr id="10" name="Paveikslėlis 9">
            <a:extLst>
              <a:ext uri="{FF2B5EF4-FFF2-40B4-BE49-F238E27FC236}">
                <a16:creationId xmlns:a16="http://schemas.microsoft.com/office/drawing/2014/main" id="{44FCFC64-2996-6972-2F83-B53C422801B8}"/>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42055" b="62969"/>
          <a:stretch/>
        </p:blipFill>
        <p:spPr>
          <a:xfrm>
            <a:off x="9675347" y="5415656"/>
            <a:ext cx="2527816" cy="1470849"/>
          </a:xfrm>
          <a:prstGeom prst="rect">
            <a:avLst/>
          </a:prstGeom>
        </p:spPr>
      </p:pic>
      <p:sp>
        <p:nvSpPr>
          <p:cNvPr id="7" name="Pavadinimas 1">
            <a:extLst>
              <a:ext uri="{FF2B5EF4-FFF2-40B4-BE49-F238E27FC236}">
                <a16:creationId xmlns:a16="http://schemas.microsoft.com/office/drawing/2014/main" id="{67B8D6B0-A195-ADA5-558D-9A19A2B00762}"/>
              </a:ext>
            </a:extLst>
          </p:cNvPr>
          <p:cNvSpPr>
            <a:spLocks noGrp="1"/>
          </p:cNvSpPr>
          <p:nvPr>
            <p:ph type="title"/>
          </p:nvPr>
        </p:nvSpPr>
        <p:spPr>
          <a:xfrm>
            <a:off x="2180254" y="122102"/>
            <a:ext cx="7801946" cy="810627"/>
          </a:xfrm>
        </p:spPr>
        <p:txBody>
          <a:bodyPr>
            <a:noAutofit/>
          </a:bodyPr>
          <a:lstStyle/>
          <a:p>
            <a:pPr algn="ctr"/>
            <a:r>
              <a:rPr lang="lt-LT" sz="3600" b="1"/>
              <a:t>Planuojamų pirkimų suvestinės viešinimas</a:t>
            </a:r>
            <a:endParaRPr lang="en-US" sz="3600" b="1"/>
          </a:p>
        </p:txBody>
      </p:sp>
      <p:sp>
        <p:nvSpPr>
          <p:cNvPr id="2" name="Slide Number Placeholder 1">
            <a:extLst>
              <a:ext uri="{FF2B5EF4-FFF2-40B4-BE49-F238E27FC236}">
                <a16:creationId xmlns:a16="http://schemas.microsoft.com/office/drawing/2014/main" id="{1430E219-EDD2-D7C9-F73D-1924FF4FB580}"/>
              </a:ext>
            </a:extLst>
          </p:cNvPr>
          <p:cNvSpPr>
            <a:spLocks noGrp="1"/>
          </p:cNvSpPr>
          <p:nvPr>
            <p:ph type="sldNum" sz="quarter" idx="12"/>
          </p:nvPr>
        </p:nvSpPr>
        <p:spPr/>
        <p:txBody>
          <a:bodyPr/>
          <a:lstStyle/>
          <a:p>
            <a:fld id="{49EC5416-78B8-4F37-B286-A40543F63F6D}" type="slidenum">
              <a:rPr lang="en-US" smtClean="0"/>
              <a:pPr/>
              <a:t>9</a:t>
            </a:fld>
            <a:endParaRPr lang="en-US"/>
          </a:p>
        </p:txBody>
      </p:sp>
      <p:sp>
        <p:nvSpPr>
          <p:cNvPr id="13" name="TextBox 12">
            <a:extLst>
              <a:ext uri="{FF2B5EF4-FFF2-40B4-BE49-F238E27FC236}">
                <a16:creationId xmlns:a16="http://schemas.microsoft.com/office/drawing/2014/main" id="{2DFC8BA9-A62C-45A7-9A4E-680963FB1DB4}"/>
              </a:ext>
            </a:extLst>
          </p:cNvPr>
          <p:cNvSpPr txBox="1"/>
          <p:nvPr/>
        </p:nvSpPr>
        <p:spPr>
          <a:xfrm>
            <a:off x="1642533" y="4345160"/>
            <a:ext cx="5655734" cy="938039"/>
          </a:xfrm>
          <a:prstGeom prst="rect">
            <a:avLst/>
          </a:prstGeom>
          <a:solidFill>
            <a:schemeClr val="accent4">
              <a:lumMod val="20000"/>
              <a:lumOff val="80000"/>
            </a:schemeClr>
          </a:solidFill>
        </p:spPr>
        <p:txBody>
          <a:bodyPr wrap="square" lIns="91440" tIns="45720" rIns="91440" bIns="45720" rtlCol="0" anchor="t">
            <a:spAutoFit/>
          </a:bodyPr>
          <a:lstStyle/>
          <a:p>
            <a:r>
              <a:rPr lang="lt-LT" dirty="0"/>
              <a:t>5. Procedūros tipas (</a:t>
            </a:r>
            <a:r>
              <a:rPr lang="lt-LT" dirty="0">
                <a:solidFill>
                  <a:srgbClr val="C00000"/>
                </a:solidFill>
              </a:rPr>
              <a:t>PRIVALOMAS</a:t>
            </a:r>
            <a:r>
              <a:rPr lang="lt-LT" dirty="0"/>
              <a:t>).</a:t>
            </a:r>
            <a:r>
              <a:rPr lang="lt-LT" dirty="0">
                <a:cs typeface="Calibri"/>
              </a:rPr>
              <a:t> Procedūrų tipų vertimus ir paaiškinimus rasite 11 skaidrėje.</a:t>
            </a:r>
          </a:p>
          <a:p>
            <a:endParaRPr lang="lt-LT" dirty="0">
              <a:cs typeface="Calibri"/>
            </a:endParaRPr>
          </a:p>
        </p:txBody>
      </p:sp>
      <p:sp>
        <p:nvSpPr>
          <p:cNvPr id="8" name="TextBox 7">
            <a:extLst>
              <a:ext uri="{FF2B5EF4-FFF2-40B4-BE49-F238E27FC236}">
                <a16:creationId xmlns:a16="http://schemas.microsoft.com/office/drawing/2014/main" id="{F5E3F019-AC7B-6728-3991-9632E868C890}"/>
              </a:ext>
            </a:extLst>
          </p:cNvPr>
          <p:cNvSpPr txBox="1"/>
          <p:nvPr/>
        </p:nvSpPr>
        <p:spPr>
          <a:xfrm>
            <a:off x="1523999" y="5507558"/>
            <a:ext cx="8830820" cy="923330"/>
          </a:xfrm>
          <a:prstGeom prst="rect">
            <a:avLst/>
          </a:prstGeom>
          <a:noFill/>
        </p:spPr>
        <p:txBody>
          <a:bodyPr wrap="square">
            <a:spAutoFit/>
          </a:bodyPr>
          <a:lstStyle/>
          <a:p>
            <a:r>
              <a:rPr lang="lt-LT" dirty="0">
                <a:solidFill>
                  <a:srgbClr val="FF0000"/>
                </a:solidFill>
                <a:ea typeface="+mn-lt"/>
                <a:cs typeface="+mn-lt"/>
              </a:rPr>
              <a:t>Pastaba!</a:t>
            </a:r>
            <a:r>
              <a:rPr lang="lt-LT" dirty="0">
                <a:ea typeface="+mn-lt"/>
                <a:cs typeface="+mn-lt"/>
              </a:rPr>
              <a:t> </a:t>
            </a:r>
            <a:r>
              <a:rPr lang="lt-LT" dirty="0">
                <a:ea typeface="Calibri"/>
                <a:cs typeface="Calibri"/>
              </a:rPr>
              <a:t>Jei numatote vykdyti atvirą projekto konkursą, pasirinkite </a:t>
            </a:r>
            <a:r>
              <a:rPr lang="en-US" dirty="0">
                <a:ea typeface="Calibri"/>
                <a:cs typeface="Calibri"/>
              </a:rPr>
              <a:t>A</a:t>
            </a:r>
            <a:r>
              <a:rPr lang="lt-LT" dirty="0" err="1">
                <a:ea typeface="Calibri"/>
                <a:cs typeface="Calibri"/>
              </a:rPr>
              <a:t>tvirą</a:t>
            </a:r>
            <a:r>
              <a:rPr lang="lt-LT" dirty="0">
                <a:ea typeface="Calibri"/>
                <a:cs typeface="Calibri"/>
              </a:rPr>
              <a:t> konkursą, jei ribotą projekto konkursą - </a:t>
            </a:r>
            <a:r>
              <a:rPr lang="en-US" dirty="0">
                <a:ea typeface="Calibri"/>
                <a:cs typeface="Calibri"/>
              </a:rPr>
              <a:t>R</a:t>
            </a:r>
            <a:r>
              <a:rPr lang="lt-LT" dirty="0" err="1">
                <a:ea typeface="Calibri"/>
                <a:cs typeface="Calibri"/>
              </a:rPr>
              <a:t>ibotą</a:t>
            </a:r>
            <a:r>
              <a:rPr lang="lt-LT" dirty="0">
                <a:ea typeface="Calibri"/>
                <a:cs typeface="Calibri"/>
              </a:rPr>
              <a:t> konkursą, o aprašyme (2) nurodykite, kad vykdysite Projekto konkursą.</a:t>
            </a:r>
          </a:p>
        </p:txBody>
      </p:sp>
      <p:pic>
        <p:nvPicPr>
          <p:cNvPr id="11" name="Picture 10">
            <a:extLst>
              <a:ext uri="{FF2B5EF4-FFF2-40B4-BE49-F238E27FC236}">
                <a16:creationId xmlns:a16="http://schemas.microsoft.com/office/drawing/2014/main" id="{7E1C1567-4ECB-C263-0A8F-0D79F38BDB8F}"/>
              </a:ext>
            </a:extLst>
          </p:cNvPr>
          <p:cNvPicPr>
            <a:picLocks noChangeAspect="1"/>
          </p:cNvPicPr>
          <p:nvPr/>
        </p:nvPicPr>
        <p:blipFill>
          <a:blip r:embed="rId4"/>
          <a:stretch>
            <a:fillRect/>
          </a:stretch>
        </p:blipFill>
        <p:spPr>
          <a:xfrm>
            <a:off x="1388533" y="775202"/>
            <a:ext cx="9421077" cy="3447129"/>
          </a:xfrm>
          <a:prstGeom prst="rect">
            <a:avLst/>
          </a:prstGeom>
        </p:spPr>
      </p:pic>
      <p:sp>
        <p:nvSpPr>
          <p:cNvPr id="14" name="Oval 3">
            <a:extLst>
              <a:ext uri="{FF2B5EF4-FFF2-40B4-BE49-F238E27FC236}">
                <a16:creationId xmlns:a16="http://schemas.microsoft.com/office/drawing/2014/main" id="{D4F277C4-CCE4-AA9D-C8B6-68885D894191}"/>
              </a:ext>
            </a:extLst>
          </p:cNvPr>
          <p:cNvSpPr/>
          <p:nvPr/>
        </p:nvSpPr>
        <p:spPr>
          <a:xfrm>
            <a:off x="8125968" y="1157088"/>
            <a:ext cx="484632" cy="384048"/>
          </a:xfrm>
          <a:prstGeom prst="ellipse">
            <a:avLst/>
          </a:prstGeom>
          <a:solidFill>
            <a:schemeClr val="accent2">
              <a:lumMod val="20000"/>
              <a:lumOff val="80000"/>
            </a:scheme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lt-LT" dirty="0">
                <a:solidFill>
                  <a:schemeClr val="tx1"/>
                </a:solidFill>
              </a:rPr>
              <a:t>5</a:t>
            </a:r>
            <a:endParaRPr lang="en-US" dirty="0"/>
          </a:p>
        </p:txBody>
      </p:sp>
      <p:pic>
        <p:nvPicPr>
          <p:cNvPr id="16" name="Picture 15">
            <a:extLst>
              <a:ext uri="{FF2B5EF4-FFF2-40B4-BE49-F238E27FC236}">
                <a16:creationId xmlns:a16="http://schemas.microsoft.com/office/drawing/2014/main" id="{4CC12A26-D5B0-E879-F0D5-4A1C4A3F6AB1}"/>
              </a:ext>
            </a:extLst>
          </p:cNvPr>
          <p:cNvPicPr>
            <a:picLocks noChangeAspect="1"/>
          </p:cNvPicPr>
          <p:nvPr/>
        </p:nvPicPr>
        <p:blipFill>
          <a:blip r:embed="rId5"/>
          <a:stretch>
            <a:fillRect/>
          </a:stretch>
        </p:blipFill>
        <p:spPr>
          <a:xfrm>
            <a:off x="7688095" y="4072422"/>
            <a:ext cx="3115372" cy="1104996"/>
          </a:xfrm>
          <a:prstGeom prst="rect">
            <a:avLst/>
          </a:prstGeom>
        </p:spPr>
      </p:pic>
      <p:sp>
        <p:nvSpPr>
          <p:cNvPr id="3" name="Oval 3">
            <a:extLst>
              <a:ext uri="{FF2B5EF4-FFF2-40B4-BE49-F238E27FC236}">
                <a16:creationId xmlns:a16="http://schemas.microsoft.com/office/drawing/2014/main" id="{E0C9AE15-47F0-9354-9437-3B64E80285EE}"/>
              </a:ext>
            </a:extLst>
          </p:cNvPr>
          <p:cNvSpPr/>
          <p:nvPr/>
        </p:nvSpPr>
        <p:spPr>
          <a:xfrm>
            <a:off x="3670274" y="1157088"/>
            <a:ext cx="484632" cy="384048"/>
          </a:xfrm>
          <a:prstGeom prst="ellipse">
            <a:avLst/>
          </a:prstGeom>
          <a:solidFill>
            <a:schemeClr val="accent2">
              <a:lumMod val="20000"/>
              <a:lumOff val="80000"/>
            </a:scheme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lt-LT" dirty="0">
                <a:solidFill>
                  <a:schemeClr val="tx1"/>
                </a:solidFill>
              </a:rPr>
              <a:t>2</a:t>
            </a:r>
            <a:endParaRPr lang="en-US" dirty="0"/>
          </a:p>
        </p:txBody>
      </p:sp>
    </p:spTree>
    <p:extLst>
      <p:ext uri="{BB962C8B-B14F-4D97-AF65-F5344CB8AC3E}">
        <p14:creationId xmlns:p14="http://schemas.microsoft.com/office/powerpoint/2010/main" val="1537260248"/>
      </p:ext>
    </p:extLst>
  </p:cSld>
  <p:clrMapOvr>
    <a:masterClrMapping/>
  </p:clrMapOvr>
</p:sld>
</file>

<file path=ppt/theme/theme1.xml><?xml version="1.0" encoding="utf-8"?>
<a:theme xmlns:a="http://schemas.openxmlformats.org/drawingml/2006/main" name="„Office“ 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103a8c4c-3415-44a0-a799-d5a1400d594a" xsi:nil="true"/>
    <lcf76f155ced4ddcb4097134ff3c332f xmlns="f9c884a0-80fa-49f1-80f8-084d90b87028">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CF00E2F40A7367419FC7F5E36C0AFEBC" ma:contentTypeVersion="12" ma:contentTypeDescription="Create a new document." ma:contentTypeScope="" ma:versionID="af18eab128a37410d2854ef1f1913ad6">
  <xsd:schema xmlns:xsd="http://www.w3.org/2001/XMLSchema" xmlns:xs="http://www.w3.org/2001/XMLSchema" xmlns:p="http://schemas.microsoft.com/office/2006/metadata/properties" xmlns:ns2="f9c884a0-80fa-49f1-80f8-084d90b87028" xmlns:ns3="103a8c4c-3415-44a0-a799-d5a1400d594a" targetNamespace="http://schemas.microsoft.com/office/2006/metadata/properties" ma:root="true" ma:fieldsID="aba95fd757e58c31442b2687e9570bdf" ns2:_="" ns3:_="">
    <xsd:import namespace="f9c884a0-80fa-49f1-80f8-084d90b87028"/>
    <xsd:import namespace="103a8c4c-3415-44a0-a799-d5a1400d594a"/>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ServiceDateTaken"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9c884a0-80fa-49f1-80f8-084d90b8702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e68c3b55-3e8a-4e8f-9286-46d15c50dfe8"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103a8c4c-3415-44a0-a799-d5a1400d594a"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6a0f5d79-ab87-4486-8ee5-8cddb4339359}" ma:internalName="TaxCatchAll" ma:showField="CatchAllData" ma:web="103a8c4c-3415-44a0-a799-d5a1400d594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9CCB5AC-D550-45B4-AC72-296DFA990DC3}">
  <ds:schemaRefs>
    <ds:schemaRef ds:uri="103a8c4c-3415-44a0-a799-d5a1400d594a"/>
    <ds:schemaRef ds:uri="f9c884a0-80fa-49f1-80f8-084d90b87028"/>
    <ds:schemaRef ds:uri="http://purl.org/dc/dcmitype/"/>
    <ds:schemaRef ds:uri="http://purl.org/dc/elements/1.1/"/>
    <ds:schemaRef ds:uri="http://schemas.microsoft.com/office/2006/documentManagement/types"/>
    <ds:schemaRef ds:uri="http://www.w3.org/XML/1998/namespace"/>
    <ds:schemaRef ds:uri="http://schemas.microsoft.com/office/2006/metadata/properties"/>
    <ds:schemaRef ds:uri="http://schemas.microsoft.com/office/infopath/2007/PartnerControls"/>
    <ds:schemaRef ds:uri="http://schemas.openxmlformats.org/package/2006/metadata/core-properties"/>
    <ds:schemaRef ds:uri="http://purl.org/dc/terms/"/>
  </ds:schemaRefs>
</ds:datastoreItem>
</file>

<file path=customXml/itemProps2.xml><?xml version="1.0" encoding="utf-8"?>
<ds:datastoreItem xmlns:ds="http://schemas.openxmlformats.org/officeDocument/2006/customXml" ds:itemID="{4BC4BC24-7786-416D-ACD6-91847B179F2E}">
  <ds:schemaRefs>
    <ds:schemaRef ds:uri="103a8c4c-3415-44a0-a799-d5a1400d594a"/>
    <ds:schemaRef ds:uri="f9c884a0-80fa-49f1-80f8-084d90b87028"/>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A7C87326-BD66-4135-870F-EF10FF13280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5034</TotalTime>
  <Words>2193</Words>
  <Application>Microsoft Office PowerPoint</Application>
  <PresentationFormat>Widescreen</PresentationFormat>
  <Paragraphs>198</Paragraphs>
  <Slides>23</Slides>
  <Notes>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23</vt:i4>
      </vt:variant>
    </vt:vector>
  </HeadingPairs>
  <TitlesOfParts>
    <vt:vector size="30" baseType="lpstr">
      <vt:lpstr>Aptos</vt:lpstr>
      <vt:lpstr>Arial</vt:lpstr>
      <vt:lpstr>Calibri</vt:lpstr>
      <vt:lpstr>Calibri Light</vt:lpstr>
      <vt:lpstr>system-ui</vt:lpstr>
      <vt:lpstr>Times New Roman</vt:lpstr>
      <vt:lpstr>„Office“ tema</vt:lpstr>
      <vt:lpstr>     Pirkimų suvestinės viešinimas Centrinėje viešųjų pirkimų informacinėje sistemoje (CVP IS)</vt:lpstr>
      <vt:lpstr>Prisijungimas prie CVP IS </vt:lpstr>
      <vt:lpstr>Prisijungimas prie CVP IS</vt:lpstr>
      <vt:lpstr>Planuojamų pirkimų suvestinės viešinimas</vt:lpstr>
      <vt:lpstr>Planuojamų pirkimų suvestinės viešinimas</vt:lpstr>
      <vt:lpstr>Planuojamų pirkimų suvestinės papildymas (po 2025-07-16)</vt:lpstr>
      <vt:lpstr>Planuojamų pirkimų suvestinės viešinimas</vt:lpstr>
      <vt:lpstr>Planuojamų pirkimų suvestinės viešinimas</vt:lpstr>
      <vt:lpstr>Planuojamų pirkimų suvestinės viešinimas</vt:lpstr>
      <vt:lpstr>Planuojamų pirkimų suvestinės viešinimas</vt:lpstr>
      <vt:lpstr>Planuojamų pirkimų suvestinės viešinimas</vt:lpstr>
      <vt:lpstr>Procedūrų tipų vertimai ir paaiškinimai</vt:lpstr>
      <vt:lpstr>Procedūrų tipų vertimai ir paaiškinimai</vt:lpstr>
      <vt:lpstr>Kuro pirkimų, atliekamų pagal Įmonių, veikiančių energetikos srityje, energijos ar kuro, kurių reikia elektros ir šilumos energijai gaminti, pirkimų taisykles, suvestinių rengimas</vt:lpstr>
      <vt:lpstr>Mažos vertės planuojamų pirkimų viešinimas</vt:lpstr>
      <vt:lpstr>Dėl paskelbtų planuojamų pirkimų nevykdymo</vt:lpstr>
      <vt:lpstr>Planuojamų pirkimų suvestinės viešinimas</vt:lpstr>
      <vt:lpstr>Planuojamų pirkimų suvestinės viešinimas</vt:lpstr>
      <vt:lpstr>Planuojamų pirkimų suvestinės klaidų taisymas</vt:lpstr>
      <vt:lpstr>Planuojamų pirkimų suvestinės viešinimas</vt:lpstr>
      <vt:lpstr>Planuojamų pirkimų suvestinės viešinimas</vt:lpstr>
      <vt:lpstr>Planuojamų pirkimų suvestinės viešinimas</vt:lpstr>
      <vt:lpstr>Jei kiltų klausimų galite kreiptis tel. +370 5 219 7000 arba el. paštu pagalba@vpt.lt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pateiktis</dc:title>
  <dc:creator>Vaiva Mačiūnė</dc:creator>
  <cp:lastModifiedBy>Toma Samulionytė</cp:lastModifiedBy>
  <cp:revision>137</cp:revision>
  <dcterms:created xsi:type="dcterms:W3CDTF">2016-01-12T08:28:32Z</dcterms:created>
  <dcterms:modified xsi:type="dcterms:W3CDTF">2025-09-11T12:02:12Z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0x010100CF00E2F40A7367419FC7F5E36C0AFEBC</vt:lpwstr>
  </property>
  <property fmtid="{D5CDD505-2E9C-101B-9397-08002B2CF9AE}" pid="3" name="MediaServiceImageTags">
    <vt:lpwstr/>
  </property>
</Properties>
</file>