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511" r:id="rId58"/>
    <p:sldId id="510" r:id="rId59"/>
    <p:sldId id="499" r:id="rId60"/>
    <p:sldId id="507" r:id="rId61"/>
    <p:sldId id="509" r:id="rId62"/>
    <p:sldId id="5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3EA1D-41BE-4992-BB62-2C6C2E11837C}" v="8" dt="2025-09-11T11:35:27.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snapToGrid="0">
      <p:cViewPr varScale="1">
        <p:scale>
          <a:sx n="91" d="100"/>
          <a:sy n="91" d="100"/>
        </p:scale>
        <p:origin x="341"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823f10fa-3c4f-44c0-b951-51cb19d7d884" providerId="ADAL" clId="{25D3EA1D-41BE-4992-BB62-2C6C2E11837C}"/>
    <pc:docChg chg="custSel modSld">
      <pc:chgData name="Toma Samulionytė" userId="823f10fa-3c4f-44c0-b951-51cb19d7d884" providerId="ADAL" clId="{25D3EA1D-41BE-4992-BB62-2C6C2E11837C}" dt="2025-09-11T11:35:30.014" v="277" actId="478"/>
      <pc:docMkLst>
        <pc:docMk/>
      </pc:docMkLst>
      <pc:sldChg chg="modSp mod">
        <pc:chgData name="Toma Samulionytė" userId="823f10fa-3c4f-44c0-b951-51cb19d7d884" providerId="ADAL" clId="{25D3EA1D-41BE-4992-BB62-2C6C2E11837C}" dt="2025-09-11T11:02:29.445" v="274" actId="20577"/>
        <pc:sldMkLst>
          <pc:docMk/>
          <pc:sldMk cId="3155751863" sldId="256"/>
        </pc:sldMkLst>
        <pc:spChg chg="mod">
          <ac:chgData name="Toma Samulionytė" userId="823f10fa-3c4f-44c0-b951-51cb19d7d884" providerId="ADAL" clId="{25D3EA1D-41BE-4992-BB62-2C6C2E11837C}" dt="2025-09-11T11:02:29.445" v="274" actId="20577"/>
          <ac:spMkLst>
            <pc:docMk/>
            <pc:sldMk cId="3155751863" sldId="256"/>
            <ac:spMk id="3" creationId="{0C25C5B2-43E3-2C20-C255-40C87B7ED103}"/>
          </ac:spMkLst>
        </pc:spChg>
      </pc:sldChg>
      <pc:sldChg chg="modNotesTx">
        <pc:chgData name="Toma Samulionytė" userId="823f10fa-3c4f-44c0-b951-51cb19d7d884" providerId="ADAL" clId="{25D3EA1D-41BE-4992-BB62-2C6C2E11837C}" dt="2025-09-08T12:15:39.278" v="269" actId="20577"/>
        <pc:sldMkLst>
          <pc:docMk/>
          <pc:sldMk cId="3180558089" sldId="289"/>
        </pc:sldMkLst>
      </pc:sldChg>
      <pc:sldChg chg="modNotesTx">
        <pc:chgData name="Toma Samulionytė" userId="823f10fa-3c4f-44c0-b951-51cb19d7d884" providerId="ADAL" clId="{25D3EA1D-41BE-4992-BB62-2C6C2E11837C}" dt="2025-09-08T12:15:43.714" v="270" actId="20577"/>
        <pc:sldMkLst>
          <pc:docMk/>
          <pc:sldMk cId="2207453347" sldId="413"/>
        </pc:sldMkLst>
      </pc:sldChg>
      <pc:sldChg chg="addSp delSp modSp mod">
        <pc:chgData name="Toma Samulionytė" userId="823f10fa-3c4f-44c0-b951-51cb19d7d884" providerId="ADAL" clId="{25D3EA1D-41BE-4992-BB62-2C6C2E11837C}" dt="2025-08-06T12:47:15.673" v="69" actId="164"/>
        <pc:sldMkLst>
          <pc:docMk/>
          <pc:sldMk cId="894664470" sldId="428"/>
        </pc:sldMkLst>
        <pc:spChg chg="mod">
          <ac:chgData name="Toma Samulionytė" userId="823f10fa-3c4f-44c0-b951-51cb19d7d884" providerId="ADAL" clId="{25D3EA1D-41BE-4992-BB62-2C6C2E11837C}" dt="2025-08-06T12:47:15.673" v="69" actId="164"/>
          <ac:spMkLst>
            <pc:docMk/>
            <pc:sldMk cId="894664470" sldId="428"/>
            <ac:spMk id="16" creationId="{E9D12338-0C7C-C266-E6DE-45263F826772}"/>
          </ac:spMkLst>
        </pc:spChg>
        <pc:grpChg chg="add mod">
          <ac:chgData name="Toma Samulionytė" userId="823f10fa-3c4f-44c0-b951-51cb19d7d884" providerId="ADAL" clId="{25D3EA1D-41BE-4992-BB62-2C6C2E11837C}" dt="2025-08-06T12:47:15.673" v="69" actId="164"/>
          <ac:grpSpMkLst>
            <pc:docMk/>
            <pc:sldMk cId="894664470" sldId="428"/>
            <ac:grpSpMk id="23" creationId="{10C9F032-5BCC-C6DE-D6BB-AAFB68F3E378}"/>
          </ac:grpSpMkLst>
        </pc:grpChg>
        <pc:picChg chg="mod topLvl">
          <ac:chgData name="Toma Samulionytė" userId="823f10fa-3c4f-44c0-b951-51cb19d7d884" providerId="ADAL" clId="{25D3EA1D-41BE-4992-BB62-2C6C2E11837C}" dt="2025-08-06T12:47:15.673" v="69" actId="164"/>
          <ac:picMkLst>
            <pc:docMk/>
            <pc:sldMk cId="894664470" sldId="428"/>
            <ac:picMk id="14" creationId="{BE8D0D86-E726-DC4D-B031-64F6B30C7681}"/>
          </ac:picMkLst>
        </pc:picChg>
        <pc:cxnChg chg="mod topLvl">
          <ac:chgData name="Toma Samulionytė" userId="823f10fa-3c4f-44c0-b951-51cb19d7d884" providerId="ADAL" clId="{25D3EA1D-41BE-4992-BB62-2C6C2E11837C}" dt="2025-08-06T12:47:15.673" v="69" actId="164"/>
          <ac:cxnSpMkLst>
            <pc:docMk/>
            <pc:sldMk cId="894664470" sldId="428"/>
            <ac:cxnSpMk id="21" creationId="{4825034E-1F7D-409D-2663-0F255101E86D}"/>
          </ac:cxnSpMkLst>
        </pc:cxnChg>
      </pc:sldChg>
      <pc:sldChg chg="addSp modSp">
        <pc:chgData name="Toma Samulionytė" userId="823f10fa-3c4f-44c0-b951-51cb19d7d884" providerId="ADAL" clId="{25D3EA1D-41BE-4992-BB62-2C6C2E11837C}" dt="2025-08-06T12:48:37.289" v="72" actId="164"/>
        <pc:sldMkLst>
          <pc:docMk/>
          <pc:sldMk cId="2111647397" sldId="430"/>
        </pc:sldMkLst>
        <pc:spChg chg="add mod">
          <ac:chgData name="Toma Samulionytė" userId="823f10fa-3c4f-44c0-b951-51cb19d7d884" providerId="ADAL" clId="{25D3EA1D-41BE-4992-BB62-2C6C2E11837C}" dt="2025-08-06T12:48:37.289" v="72" actId="164"/>
          <ac:spMkLst>
            <pc:docMk/>
            <pc:sldMk cId="2111647397" sldId="430"/>
            <ac:spMk id="3" creationId="{1453107E-1F8F-B19A-8D9E-A073C44EC9F7}"/>
          </ac:spMkLst>
        </pc:spChg>
        <pc:spChg chg="mod">
          <ac:chgData name="Toma Samulionytė" userId="823f10fa-3c4f-44c0-b951-51cb19d7d884" providerId="ADAL" clId="{25D3EA1D-41BE-4992-BB62-2C6C2E11837C}" dt="2025-08-06T12:48:37.289" v="72" actId="164"/>
          <ac:spMkLst>
            <pc:docMk/>
            <pc:sldMk cId="2111647397" sldId="430"/>
            <ac:spMk id="16" creationId="{E9D12338-0C7C-C266-E6DE-45263F826772}"/>
          </ac:spMkLst>
        </pc:spChg>
        <pc:grpChg chg="add mod">
          <ac:chgData name="Toma Samulionytė" userId="823f10fa-3c4f-44c0-b951-51cb19d7d884" providerId="ADAL" clId="{25D3EA1D-41BE-4992-BB62-2C6C2E11837C}" dt="2025-08-06T12:48:37.289" v="72" actId="164"/>
          <ac:grpSpMkLst>
            <pc:docMk/>
            <pc:sldMk cId="2111647397" sldId="430"/>
            <ac:grpSpMk id="8" creationId="{D5E0DCA0-B2A7-DF7A-3C04-23A97282C81A}"/>
          </ac:grpSpMkLst>
        </pc:grpChg>
        <pc:cxnChg chg="add mod">
          <ac:chgData name="Toma Samulionytė" userId="823f10fa-3c4f-44c0-b951-51cb19d7d884" providerId="ADAL" clId="{25D3EA1D-41BE-4992-BB62-2C6C2E11837C}" dt="2025-08-06T12:48:37.289" v="72" actId="164"/>
          <ac:cxnSpMkLst>
            <pc:docMk/>
            <pc:sldMk cId="2111647397" sldId="430"/>
            <ac:cxnSpMk id="6" creationId="{C9A6815E-313C-3578-2D0E-F151E54CC95A}"/>
          </ac:cxnSpMkLst>
        </pc:cxnChg>
      </pc:sldChg>
      <pc:sldChg chg="addSp modSp">
        <pc:chgData name="Toma Samulionytė" userId="823f10fa-3c4f-44c0-b951-51cb19d7d884" providerId="ADAL" clId="{25D3EA1D-41BE-4992-BB62-2C6C2E11837C}" dt="2025-08-06T13:45:55.205" v="73" actId="164"/>
        <pc:sldMkLst>
          <pc:docMk/>
          <pc:sldMk cId="229710210" sldId="441"/>
        </pc:sldMkLst>
        <pc:spChg chg="mod">
          <ac:chgData name="Toma Samulionytė" userId="823f10fa-3c4f-44c0-b951-51cb19d7d884" providerId="ADAL" clId="{25D3EA1D-41BE-4992-BB62-2C6C2E11837C}" dt="2025-08-06T13:45:55.205" v="73" actId="164"/>
          <ac:spMkLst>
            <pc:docMk/>
            <pc:sldMk cId="229710210" sldId="441"/>
            <ac:spMk id="5" creationId="{182946A0-1F14-BC7F-AFA6-51FB8F3662C7}"/>
          </ac:spMkLst>
        </pc:spChg>
        <pc:grpChg chg="add mod">
          <ac:chgData name="Toma Samulionytė" userId="823f10fa-3c4f-44c0-b951-51cb19d7d884" providerId="ADAL" clId="{25D3EA1D-41BE-4992-BB62-2C6C2E11837C}" dt="2025-08-06T13:45:55.205" v="73" actId="164"/>
          <ac:grpSpMkLst>
            <pc:docMk/>
            <pc:sldMk cId="229710210" sldId="441"/>
            <ac:grpSpMk id="11" creationId="{B92E245D-F1E8-49BF-52AB-DA664E2529B8}"/>
          </ac:grpSpMkLst>
        </pc:grpChg>
        <pc:cxnChg chg="mod">
          <ac:chgData name="Toma Samulionytė" userId="823f10fa-3c4f-44c0-b951-51cb19d7d884" providerId="ADAL" clId="{25D3EA1D-41BE-4992-BB62-2C6C2E11837C}" dt="2025-08-06T13:45:55.205" v="73" actId="164"/>
          <ac:cxnSpMkLst>
            <pc:docMk/>
            <pc:sldMk cId="229710210" sldId="441"/>
            <ac:cxnSpMk id="8" creationId="{934B6F8F-B873-4670-EDEB-E151639A23B0}"/>
          </ac:cxnSpMkLst>
        </pc:cxnChg>
      </pc:sldChg>
      <pc:sldChg chg="modSp mod modNotesTx">
        <pc:chgData name="Toma Samulionytė" userId="823f10fa-3c4f-44c0-b951-51cb19d7d884" providerId="ADAL" clId="{25D3EA1D-41BE-4992-BB62-2C6C2E11837C}" dt="2025-09-08T12:10:28.599" v="268" actId="20577"/>
        <pc:sldMkLst>
          <pc:docMk/>
          <pc:sldMk cId="3223792900" sldId="457"/>
        </pc:sldMkLst>
        <pc:spChg chg="mod">
          <ac:chgData name="Toma Samulionytė" userId="823f10fa-3c4f-44c0-b951-51cb19d7d884" providerId="ADAL" clId="{25D3EA1D-41BE-4992-BB62-2C6C2E11837C}" dt="2025-08-06T11:54:04.817" v="31" actId="20577"/>
          <ac:spMkLst>
            <pc:docMk/>
            <pc:sldMk cId="3223792900" sldId="457"/>
            <ac:spMk id="25" creationId="{D2C760D3-8B44-E912-4DFB-58BF86E23701}"/>
          </ac:spMkLst>
        </pc:spChg>
      </pc:sldChg>
      <pc:sldChg chg="modSp mod">
        <pc:chgData name="Toma Samulionytė" userId="823f10fa-3c4f-44c0-b951-51cb19d7d884" providerId="ADAL" clId="{25D3EA1D-41BE-4992-BB62-2C6C2E11837C}" dt="2025-08-07T12:58:55.675" v="208" actId="14100"/>
        <pc:sldMkLst>
          <pc:docMk/>
          <pc:sldMk cId="3573623840" sldId="494"/>
        </pc:sldMkLst>
        <pc:spChg chg="mod">
          <ac:chgData name="Toma Samulionytė" userId="823f10fa-3c4f-44c0-b951-51cb19d7d884" providerId="ADAL" clId="{25D3EA1D-41BE-4992-BB62-2C6C2E11837C}" dt="2025-08-07T12:58:55.675" v="208" actId="14100"/>
          <ac:spMkLst>
            <pc:docMk/>
            <pc:sldMk cId="3573623840" sldId="494"/>
            <ac:spMk id="19" creationId="{D68D5DD5-6128-009B-904A-EDA625A50593}"/>
          </ac:spMkLst>
        </pc:spChg>
        <pc:spChg chg="mod">
          <ac:chgData name="Toma Samulionytė" userId="823f10fa-3c4f-44c0-b951-51cb19d7d884" providerId="ADAL" clId="{25D3EA1D-41BE-4992-BB62-2C6C2E11837C}" dt="2025-08-07T12:56:51.900" v="207" actId="20577"/>
          <ac:spMkLst>
            <pc:docMk/>
            <pc:sldMk cId="3573623840" sldId="494"/>
            <ac:spMk id="28" creationId="{26B1AA4D-C976-93EE-9325-DC7862EB1FB9}"/>
          </ac:spMkLst>
        </pc:spChg>
      </pc:sldChg>
      <pc:sldChg chg="addSp delSp modSp mod">
        <pc:chgData name="Toma Samulionytė" userId="823f10fa-3c4f-44c0-b951-51cb19d7d884" providerId="ADAL" clId="{25D3EA1D-41BE-4992-BB62-2C6C2E11837C}" dt="2025-09-11T11:35:30.014" v="277" actId="478"/>
        <pc:sldMkLst>
          <pc:docMk/>
          <pc:sldMk cId="399576431" sldId="500"/>
        </pc:sldMkLst>
        <pc:spChg chg="del">
          <ac:chgData name="Toma Samulionytė" userId="823f10fa-3c4f-44c0-b951-51cb19d7d884" providerId="ADAL" clId="{25D3EA1D-41BE-4992-BB62-2C6C2E11837C}" dt="2025-09-11T11:35:24.136" v="275" actId="478"/>
          <ac:spMkLst>
            <pc:docMk/>
            <pc:sldMk cId="399576431" sldId="500"/>
            <ac:spMk id="4" creationId="{3B4DA3CD-3E0E-E52D-8203-54BFC45EAD32}"/>
          </ac:spMkLst>
        </pc:spChg>
        <pc:spChg chg="add del mod">
          <ac:chgData name="Toma Samulionytė" userId="823f10fa-3c4f-44c0-b951-51cb19d7d884" providerId="ADAL" clId="{25D3EA1D-41BE-4992-BB62-2C6C2E11837C}" dt="2025-09-11T11:35:30.014" v="277" actId="478"/>
          <ac:spMkLst>
            <pc:docMk/>
            <pc:sldMk cId="399576431" sldId="500"/>
            <ac:spMk id="5" creationId="{B5C3AD6D-FCF5-7D3A-3A87-E0D3F9BA7B01}"/>
          </ac:spMkLst>
        </pc:spChg>
        <pc:spChg chg="add mod">
          <ac:chgData name="Toma Samulionytė" userId="823f10fa-3c4f-44c0-b951-51cb19d7d884" providerId="ADAL" clId="{25D3EA1D-41BE-4992-BB62-2C6C2E11837C}" dt="2025-09-11T11:35:27.164" v="276"/>
          <ac:spMkLst>
            <pc:docMk/>
            <pc:sldMk cId="399576431" sldId="500"/>
            <ac:spMk id="6" creationId="{1AE2AFA2-E48A-E1E5-D4CD-C04188C4AE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37</a:t>
            </a:fld>
            <a:endParaRPr lang="en-GB"/>
          </a:p>
        </p:txBody>
      </p:sp>
    </p:spTree>
    <p:extLst>
      <p:ext uri="{BB962C8B-B14F-4D97-AF65-F5344CB8AC3E}">
        <p14:creationId xmlns:p14="http://schemas.microsoft.com/office/powerpoint/2010/main" val="318862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9/11/2025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9/11/2025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9/11/2025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9/11/2025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7.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5.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9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png"/><Relationship Id="rId7" Type="http://schemas.openxmlformats.org/officeDocument/2006/relationships/image" Target="../media/image9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55.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png"/><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png"/><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png"/><Relationship Id="rId7"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5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5.png"/><Relationship Id="rId7" Type="http://schemas.openxmlformats.org/officeDocument/2006/relationships/image" Target="../media/image1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png"/><Relationship Id="rId9" Type="http://schemas.openxmlformats.org/officeDocument/2006/relationships/image" Target="../media/image120.png"/></Relationships>
</file>

<file path=ppt/slides/_rels/slide5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png"/><Relationship Id="rId7" Type="http://schemas.openxmlformats.org/officeDocument/2006/relationships/image" Target="../media/image1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81.png"/><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png"/><Relationship Id="rId4" Type="http://schemas.openxmlformats.org/officeDocument/2006/relationships/image" Target="../media/image126.png"/></Relationships>
</file>

<file path=ppt/slides/_rels/slide5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png"/><Relationship Id="rId7"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7.png"/><Relationship Id="rId9" Type="http://schemas.openxmlformats.org/officeDocument/2006/relationships/image" Target="../media/image130.png"/></Relationships>
</file>

<file path=ppt/slides/_rels/slide5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74.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51.png"/><Relationship Id="rId4" Type="http://schemas.openxmlformats.org/officeDocument/2006/relationships/hyperlink" Target="https://vpt.lrv.lt/lt/nauja-cvp-is-aktuali-nuo-2024-12-01/metodine-medziaga-instrukcijos/pirkimu-vykdytojams/" TargetMode="External"/><Relationship Id="rId9" Type="http://schemas.openxmlformats.org/officeDocument/2006/relationships/image" Target="../media/image85.png"/></Relationships>
</file>

<file path=ppt/slides/_rels/slide57.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75.png"/><Relationship Id="rId16"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7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76.png"/><Relationship Id="rId9" Type="http://schemas.openxmlformats.org/officeDocument/2006/relationships/image" Target="../media/image141.png"/><Relationship Id="rId14" Type="http://schemas.openxmlformats.org/officeDocument/2006/relationships/image" Target="../media/image146.png"/></Relationships>
</file>

<file path=ppt/slides/_rels/slide58.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hyperlink" Target="https://vpt.lrv.lt/lt/naujienos-3/del-pirkimo-proceduru-nutraukimo/"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Atviro konkurso</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2025-09-11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pirkimų suvestinėje pirkimą, laukas „Direktyva“ užpildomas automatiškai. Šis laukas gali būti koreguojamas. </a:t>
            </a:r>
            <a:r>
              <a:rPr lang="lt" dirty="0">
                <a:solidFill>
                  <a:srgbClr val="FF0000"/>
                </a:solidFill>
                <a:ea typeface="+mn-lt"/>
                <a:cs typeface="+mn-lt"/>
              </a:rPr>
              <a:t>Pastaba!</a:t>
            </a:r>
            <a:r>
              <a:rPr lang="lt" dirty="0">
                <a:ea typeface="+mn-lt"/>
                <a:cs typeface="+mn-lt"/>
              </a:rPr>
              <a:t> Jei numatote vykdyti supaprastintą pirkimą pagal Lietuvos Respublikos viešųjų pirkimų, atliekamų gynybos ir saugumo srityje, įstatymą, rinkitės Direktyvą </a:t>
            </a:r>
            <a:r>
              <a:rPr lang="lt" dirty="0"/>
              <a:t>2014/24/ES, o aprašyme nurodykite, kad pirkimas atliekamas pagal Lietuvos Respublikos viešųjų pirkimų, atliekamų gynybos ir saugumo srityje, įstatymą.</a:t>
            </a:r>
            <a:endParaRPr lang="en-US" dirty="0">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3"/>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ED4BB17-483B-AC09-93E3-1449516107D5}"/>
              </a:ext>
            </a:extLst>
          </p:cNvPr>
          <p:cNvPicPr>
            <a:picLocks noChangeAspect="1"/>
          </p:cNvPicPr>
          <p:nvPr/>
        </p:nvPicPr>
        <p:blipFill>
          <a:blip r:embed="rId4"/>
          <a:stretch>
            <a:fillRect/>
          </a:stretch>
        </p:blipFill>
        <p:spPr>
          <a:xfrm>
            <a:off x="1021651" y="717209"/>
            <a:ext cx="10041318" cy="1635665"/>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0810972" y="875546"/>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Pasirinkus pirkimų suvestinėje pirkimą, laukas „Numatoma vertė (EUR)“ užpildomas automatiškai. Šis laukas gali būti koreguojamas.</a:t>
            </a:r>
            <a:r>
              <a:rPr lang="lt-LT" sz="1600" dirty="0">
                <a:solidFill>
                  <a:srgbClr val="FF0000"/>
                </a:solidFill>
              </a:rPr>
              <a:t> </a:t>
            </a:r>
            <a:endParaRPr lang="lt-LT" sz="1600" dirty="0">
              <a:solidFill>
                <a:srgbClr val="FF0000"/>
              </a:solidFill>
              <a:cs typeface="Calibri"/>
            </a:endParaRPr>
          </a:p>
          <a:p>
            <a:pPr marL="285750" indent="-285750">
              <a:buFont typeface="Arial" panose="020B0604020202020204" pitchFamily="34" charset="0"/>
              <a:buChar char="•"/>
            </a:pPr>
            <a:r>
              <a:rPr lang="lt-LT" sz="1600" dirty="0"/>
              <a:t>Pirkimo informacijos laukelis „Numatoma vertė (EUR)“ nėra privalomas pildyti, todėl, jei numatoma pirkimo vertė nėra viešinama, jis paliekamas tuščias (0 rašyti nereikia). Pildant skelbimus apie pirkimą taip pat neprivaloma pildyti numatomos vertės laukelių, jei numatoma vertė nėra viešinama.</a:t>
            </a: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0C9F032-5BCC-C6DE-D6BB-AAFB68F3E378}"/>
              </a:ext>
            </a:extLst>
          </p:cNvPr>
          <p:cNvGrpSpPr/>
          <p:nvPr/>
        </p:nvGrpSpPr>
        <p:grpSpPr>
          <a:xfrm>
            <a:off x="2014643" y="732952"/>
            <a:ext cx="9028839" cy="788335"/>
            <a:chOff x="2014643" y="732952"/>
            <a:chExt cx="9028839" cy="788335"/>
          </a:xfrm>
        </p:grpSpPr>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white rectangular sign with black text&#10;&#10;Description automatically generated">
              <a:extLst>
                <a:ext uri="{FF2B5EF4-FFF2-40B4-BE49-F238E27FC236}">
                  <a16:creationId xmlns:a16="http://schemas.microsoft.com/office/drawing/2014/main" id="{BE8D0D86-E726-DC4D-B031-64F6B30C7681}"/>
                </a:ext>
              </a:extLst>
            </p:cNvPr>
            <p:cNvPicPr>
              <a:picLocks noChangeAspect="1"/>
            </p:cNvPicPr>
            <p:nvPr/>
          </p:nvPicPr>
          <p:blipFill>
            <a:blip r:embed="rId4"/>
            <a:stretch>
              <a:fillRect/>
            </a:stretch>
          </p:blipFill>
          <p:spPr>
            <a:xfrm>
              <a:off x="3753494" y="732952"/>
              <a:ext cx="7289988" cy="788335"/>
            </a:xfrm>
            <a:prstGeom prst="rect">
              <a:avLst/>
            </a:prstGeom>
          </p:spPr>
        </p:pic>
        <p:cxnSp>
          <p:nvCxnSpPr>
            <p:cNvPr id="21" name="Straight Arrow Connector 2">
              <a:extLst>
                <a:ext uri="{FF2B5EF4-FFF2-40B4-BE49-F238E27FC236}">
                  <a16:creationId xmlns:a16="http://schemas.microsoft.com/office/drawing/2014/main" id="{4825034E-1F7D-409D-2663-0F255101E86D}"/>
                </a:ext>
              </a:extLst>
            </p:cNvPr>
            <p:cNvCxnSpPr>
              <a:cxnSpLocks/>
            </p:cNvCxnSpPr>
            <p:nvPr/>
          </p:nvCxnSpPr>
          <p:spPr>
            <a:xfrm flipH="1" flipV="1">
              <a:off x="2388744" y="963549"/>
              <a:ext cx="1423711" cy="528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grpSp>
        <p:nvGrpSpPr>
          <p:cNvPr id="8" name="Group 7">
            <a:extLst>
              <a:ext uri="{FF2B5EF4-FFF2-40B4-BE49-F238E27FC236}">
                <a16:creationId xmlns:a16="http://schemas.microsoft.com/office/drawing/2014/main" id="{D5E0DCA0-B2A7-DF7A-3C04-23A97282C81A}"/>
              </a:ext>
            </a:extLst>
          </p:cNvPr>
          <p:cNvGrpSpPr/>
          <p:nvPr/>
        </p:nvGrpSpPr>
        <p:grpSpPr>
          <a:xfrm>
            <a:off x="1383458" y="2510726"/>
            <a:ext cx="5347549" cy="369332"/>
            <a:chOff x="1383458" y="2510726"/>
            <a:chExt cx="5347549" cy="369332"/>
          </a:xfrm>
        </p:grpSpPr>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53107E-1F8F-B19A-8D9E-A073C44EC9F7}"/>
                </a:ext>
              </a:extLst>
            </p:cNvPr>
            <p:cNvSpPr txBox="1"/>
            <p:nvPr/>
          </p:nvSpPr>
          <p:spPr>
            <a:xfrm>
              <a:off x="3536486" y="2510726"/>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Visada pasirenkama </a:t>
              </a:r>
              <a:r>
                <a:rPr lang="lt-LT" dirty="0"/>
                <a:t>„</a:t>
              </a:r>
              <a:r>
                <a:rPr lang="lt-LT" dirty="0">
                  <a:ea typeface="Calibri"/>
                  <a:cs typeface="Calibri"/>
                </a:rPr>
                <a:t>Taip</a:t>
              </a:r>
              <a:r>
                <a:rPr lang="lt-LT" dirty="0"/>
                <a:t>“</a:t>
              </a:r>
              <a:endParaRPr lang="lt-LT" dirty="0">
                <a:ea typeface="Calibri"/>
                <a:cs typeface="Calibri"/>
              </a:endParaRPr>
            </a:p>
          </p:txBody>
        </p:sp>
        <p:cxnSp>
          <p:nvCxnSpPr>
            <p:cNvPr id="6" name="Straight Arrow Connector 5">
              <a:extLst>
                <a:ext uri="{FF2B5EF4-FFF2-40B4-BE49-F238E27FC236}">
                  <a16:creationId xmlns:a16="http://schemas.microsoft.com/office/drawing/2014/main" id="{C9A6815E-313C-3578-2D0E-F151E54CC95A}"/>
                </a:ext>
              </a:extLst>
            </p:cNvPr>
            <p:cNvCxnSpPr>
              <a:cxnSpLocks/>
            </p:cNvCxnSpPr>
            <p:nvPr/>
          </p:nvCxnSpPr>
          <p:spPr>
            <a:xfrm flipH="1" flipV="1">
              <a:off x="1778449" y="2691223"/>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veikslėlis 45">
            <a:extLst>
              <a:ext uri="{FF2B5EF4-FFF2-40B4-BE49-F238E27FC236}">
                <a16:creationId xmlns:a16="http://schemas.microsoft.com/office/drawing/2014/main" id="{284C14B5-9099-4655-78D8-C2BA1A8EFEC9}"/>
              </a:ext>
            </a:extLst>
          </p:cNvPr>
          <p:cNvPicPr>
            <a:picLocks noChangeAspect="1"/>
          </p:cNvPicPr>
          <p:nvPr/>
        </p:nvPicPr>
        <p:blipFill>
          <a:blip r:embed="rId2"/>
          <a:stretch>
            <a:fillRect/>
          </a:stretch>
        </p:blipFill>
        <p:spPr>
          <a:xfrm>
            <a:off x="1319288" y="920268"/>
            <a:ext cx="5320709" cy="46493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90265" y="1184396"/>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497106" y="178397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a:stCxn id="19" idx="1"/>
          </p:cNvCxnSpPr>
          <p:nvPr/>
        </p:nvCxnSpPr>
        <p:spPr>
          <a:xfrm flipH="1">
            <a:off x="3091992" y="2507140"/>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12645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3091992" y="1804872"/>
            <a:ext cx="3144968" cy="10014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flipV="1">
            <a:off x="3979642" y="5181503"/>
            <a:ext cx="2253732" cy="5446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839440" y="4226565"/>
            <a:ext cx="1393933" cy="293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497106" y="4472807"/>
            <a:ext cx="3288124" cy="4743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a:t>
            </a:r>
            <a:r>
              <a:rPr lang="lt-LT" dirty="0" err="1">
                <a:solidFill>
                  <a:srgbClr val="000000"/>
                </a:solidFill>
              </a:rPr>
              <a:t>ių</a:t>
            </a:r>
            <a:r>
              <a:rPr lang="lt-LT" dirty="0">
                <a:solidFill>
                  <a:srgbClr val="000000"/>
                </a:solidFill>
              </a:rPr>
              <a:t>)“.</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958628" y="4971206"/>
            <a:ext cx="274745" cy="165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968090" y="4647487"/>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491866"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dirty="0"/>
              <a:t>Pastaba. Daugiau informacijos apie naudotojų vaidmenis galite rasti skaidrėse „Pirkimo vykdytojo paskyroje esančių vartotojų sukūrimas bei teisių jiems suteikimas“.</a:t>
            </a:r>
            <a:endParaRPr lang="en-GB" sz="1600" dirty="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nvGrpSpPr>
          <p:cNvPr id="11" name="Group 10">
            <a:extLst>
              <a:ext uri="{FF2B5EF4-FFF2-40B4-BE49-F238E27FC236}">
                <a16:creationId xmlns:a16="http://schemas.microsoft.com/office/drawing/2014/main" id="{B92E245D-F1E8-49BF-52AB-DA664E2529B8}"/>
              </a:ext>
            </a:extLst>
          </p:cNvPr>
          <p:cNvGrpSpPr/>
          <p:nvPr/>
        </p:nvGrpSpPr>
        <p:grpSpPr>
          <a:xfrm>
            <a:off x="2825308" y="976279"/>
            <a:ext cx="5843867" cy="923330"/>
            <a:chOff x="2825308" y="976279"/>
            <a:chExt cx="5843867" cy="923330"/>
          </a:xfrm>
        </p:grpSpPr>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dirty="0"/>
                <a:t>Pastaba. Priskirtas naudotojas el. paštu gaus pranešimus, susijusius su CVP IS priskirtu pirkimu. </a:t>
              </a:r>
              <a:endParaRPr lang="en-US" dirty="0"/>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dirty="0"/>
              <a:t>Pastaba. Jei kuriant pirkimą pagrindinėje pirkimo informacijoje (17 skaidrė) buvo pasirinkti 2 asmenys, susipažįstantys su pasiūlymais, ir (arba)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031325"/>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dirty="0">
              <a:highlight>
                <a:srgbClr val="FFFF00"/>
              </a:highlight>
            </a:endParaRPr>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9"/>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31-32</a:t>
            </a:r>
            <a:r>
              <a:rPr lang="lt-LT" dirty="0">
                <a:solidFill>
                  <a:srgbClr val="FF0000"/>
                </a:solidFill>
              </a:rPr>
              <a:t> </a:t>
            </a:r>
            <a:r>
              <a:rPr lang="lt-LT" dirty="0"/>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dirty="0"/>
              <a:t>Dokumento, kurio statusas „Galutinis“, atsiėmimas:</a:t>
            </a:r>
            <a:endParaRPr lang="en-US" dirty="0"/>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dirty="0"/>
              <a:t>Pranešimas, kad dokumentas sėkmingai atsiimtas.</a:t>
            </a:r>
            <a:endParaRPr lang="en-US" dirty="0">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 koreguojami /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3"/>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439756" cy="923330"/>
          </a:xfrm>
          <a:prstGeom prst="rect">
            <a:avLst/>
          </a:prstGeom>
          <a:solidFill>
            <a:schemeClr val="accent4">
              <a:lumMod val="20000"/>
              <a:lumOff val="80000"/>
            </a:schemeClr>
          </a:solidFill>
        </p:spPr>
        <p:txBody>
          <a:bodyPr wrap="square" rtlCol="0">
            <a:spAutoFit/>
          </a:bodyPr>
          <a:lstStyle/>
          <a:p>
            <a:r>
              <a:rPr lang="lt-LT" dirty="0"/>
              <a:t>Įsitikinus, kad sukelti visi pirkimo dokumentai, pasirenkama užduotis „Paskelbti skelbimą apie pirkimą“. Skelbimo pildymo instrukciją rasite mokymo skaidrėse „Skelbimas </a:t>
            </a:r>
            <a:r>
              <a:rPr lang="lt-LT"/>
              <a:t>apie pirkimą“</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3"/>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439756" cy="646331"/>
          </a:xfrm>
          <a:prstGeom prst="rect">
            <a:avLst/>
          </a:prstGeom>
          <a:solidFill>
            <a:schemeClr val="accent4">
              <a:lumMod val="20000"/>
              <a:lumOff val="80000"/>
            </a:schemeClr>
          </a:solidFill>
        </p:spPr>
        <p:txBody>
          <a:bodyPr wrap="square" rtlCol="0">
            <a:spAutoFit/>
          </a:bodyPr>
          <a:lstStyle/>
          <a:p>
            <a:r>
              <a:rPr lang="lt-LT" dirty="0"/>
              <a:t>Svarbu! Supaprastinto pirkimo atveju pildoma Nacionalinio skelbimo apie pirkimą forma. Tarptautinio pirkimo atveju pildoma Skelbimo apie pirkimą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8498872" cy="369332"/>
          </a:xfrm>
          <a:prstGeom prst="rect">
            <a:avLst/>
          </a:prstGeom>
          <a:noFill/>
        </p:spPr>
        <p:txBody>
          <a:bodyPr wrap="square" rtlCol="0">
            <a:spAutoFit/>
          </a:bodyPr>
          <a:lstStyle/>
          <a:p>
            <a:r>
              <a:rPr lang="lt-LT" dirty="0"/>
              <a:t>Užduoties „Susipažinti su pasiūlymais“ vykdymas, </a:t>
            </a:r>
            <a:r>
              <a:rPr lang="lt-LT" b="1" dirty="0"/>
              <a:t>kai pirkime nėra gauta pasiūlymų</a:t>
            </a:r>
            <a:r>
              <a:rPr lang="lt-LT" dirty="0"/>
              <a:t>:</a:t>
            </a:r>
            <a:endParaRPr lang="en-US" dirty="0"/>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852533" y="6182505"/>
            <a:ext cx="10069467"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Tarptautinių pirkimų atveju pasirenkama užduotis „Paskelbti skelbimą apie sutarties skyrimą (pirkimo nutraukimą)“</a:t>
            </a:r>
            <a:r>
              <a:rPr lang="en-US" dirty="0"/>
              <a:t>, kai </a:t>
            </a:r>
            <a:r>
              <a:rPr lang="lt-LT" noProof="0" dirty="0"/>
              <a:t>nesudarote sutarties</a:t>
            </a:r>
            <a:r>
              <a:rPr lang="lt-LT" dirty="0"/>
              <a:t>.</a:t>
            </a:r>
            <a:r>
              <a:rPr lang="en-US" dirty="0"/>
              <a:t> </a:t>
            </a:r>
            <a:r>
              <a:rPr lang="lt-LT" dirty="0"/>
              <a:t>Kitais atvejais toliau užduotys nepildomos.</a:t>
            </a:r>
            <a:endParaRPr lang="en-US" dirty="0"/>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pic>
        <p:nvPicPr>
          <p:cNvPr id="17" name="Picture 16">
            <a:extLst>
              <a:ext uri="{FF2B5EF4-FFF2-40B4-BE49-F238E27FC236}">
                <a16:creationId xmlns:a16="http://schemas.microsoft.com/office/drawing/2014/main" id="{D1B99995-ED9B-E369-4290-5CF37E68E83C}"/>
              </a:ext>
            </a:extLst>
          </p:cNvPr>
          <p:cNvPicPr>
            <a:picLocks noChangeAspect="1"/>
          </p:cNvPicPr>
          <p:nvPr/>
        </p:nvPicPr>
        <p:blipFill>
          <a:blip r:embed="rId10"/>
          <a:stretch>
            <a:fillRect/>
          </a:stretch>
        </p:blipFill>
        <p:spPr>
          <a:xfrm>
            <a:off x="8521456" y="5748058"/>
            <a:ext cx="1349290" cy="134648"/>
          </a:xfrm>
          <a:prstGeom prst="rect">
            <a:avLst/>
          </a:prstGeom>
        </p:spPr>
      </p:pic>
      <p:pic>
        <p:nvPicPr>
          <p:cNvPr id="41" name="Picture 40">
            <a:extLst>
              <a:ext uri="{FF2B5EF4-FFF2-40B4-BE49-F238E27FC236}">
                <a16:creationId xmlns:a16="http://schemas.microsoft.com/office/drawing/2014/main" id="{4CF67000-4DCE-41E4-6A6D-117FF1404712}"/>
              </a:ext>
            </a:extLst>
          </p:cNvPr>
          <p:cNvPicPr>
            <a:picLocks noChangeAspect="1"/>
          </p:cNvPicPr>
          <p:nvPr/>
        </p:nvPicPr>
        <p:blipFill>
          <a:blip r:embed="rId11"/>
          <a:stretch>
            <a:fillRect/>
          </a:stretch>
        </p:blipFill>
        <p:spPr>
          <a:xfrm>
            <a:off x="8520420" y="5691756"/>
            <a:ext cx="1012801" cy="202560"/>
          </a:xfrm>
          <a:prstGeom prst="rect">
            <a:avLst/>
          </a:prstGeom>
        </p:spPr>
      </p:pic>
      <p:pic>
        <p:nvPicPr>
          <p:cNvPr id="45" name="Picture 44">
            <a:extLst>
              <a:ext uri="{FF2B5EF4-FFF2-40B4-BE49-F238E27FC236}">
                <a16:creationId xmlns:a16="http://schemas.microsoft.com/office/drawing/2014/main" id="{F76D9D53-5D16-6F4B-8DC1-2040E7D16750}"/>
              </a:ext>
            </a:extLst>
          </p:cNvPr>
          <p:cNvPicPr>
            <a:picLocks noChangeAspect="1"/>
          </p:cNvPicPr>
          <p:nvPr/>
        </p:nvPicPr>
        <p:blipFill>
          <a:blip r:embed="rId12"/>
          <a:stretch>
            <a:fillRect/>
          </a:stretch>
        </p:blipFill>
        <p:spPr>
          <a:xfrm>
            <a:off x="8511582" y="5528088"/>
            <a:ext cx="885949" cy="139972"/>
          </a:xfrm>
          <a:prstGeom prst="rect">
            <a:avLst/>
          </a:prstGeom>
        </p:spPr>
      </p:pic>
      <p:pic>
        <p:nvPicPr>
          <p:cNvPr id="47" name="Picture 46">
            <a:extLst>
              <a:ext uri="{FF2B5EF4-FFF2-40B4-BE49-F238E27FC236}">
                <a16:creationId xmlns:a16="http://schemas.microsoft.com/office/drawing/2014/main" id="{DBC587C2-6252-31BE-FB4B-999DCD2337AE}"/>
              </a:ext>
            </a:extLst>
          </p:cNvPr>
          <p:cNvPicPr>
            <a:picLocks noChangeAspect="1"/>
          </p:cNvPicPr>
          <p:nvPr/>
        </p:nvPicPr>
        <p:blipFill>
          <a:blip r:embed="rId12"/>
          <a:stretch>
            <a:fillRect/>
          </a:stretch>
        </p:blipFill>
        <p:spPr>
          <a:xfrm>
            <a:off x="9148959" y="5533311"/>
            <a:ext cx="885949" cy="143613"/>
          </a:xfrm>
          <a:prstGeom prst="rect">
            <a:avLst/>
          </a:prstGeom>
        </p:spPr>
      </p:pic>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8173C84-CC50-F6D4-A263-D8A762F6C7BE}"/>
              </a:ext>
            </a:extLst>
          </p:cNvPr>
          <p:cNvPicPr>
            <a:picLocks noChangeAspect="1"/>
          </p:cNvPicPr>
          <p:nvPr/>
        </p:nvPicPr>
        <p:blipFill>
          <a:blip r:embed="rId13"/>
          <a:stretch>
            <a:fillRect/>
          </a:stretch>
        </p:blipFill>
        <p:spPr>
          <a:xfrm>
            <a:off x="8552235" y="5508500"/>
            <a:ext cx="969555" cy="150007"/>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3"/>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ir kokybės santykį pasiūlymas atmetamas nesuteikus balo, įrašomas „0“.</a:t>
            </a:r>
            <a:endParaRPr lang="en-US" dirty="0"/>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simbolį atsisiunčiami tiekėjo pasiūlymo dokumentai.</a:t>
            </a:r>
            <a:endParaRPr lang="en-US" dirty="0"/>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dirty="0"/>
              <a:t>Kai pirkimas skaidomas į dalis, kiekvienoje dalyje atskirai suvedus vertinimo rezultatus spaudžiama „Išsaugoma kaip galutinį“. Šis veiksmas kartojamas kiekvienai daliai.</a:t>
            </a:r>
            <a:endParaRPr lang="en-US" dirty="0"/>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sekančią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dirty="0"/>
              <a:t>Sutarties sudarymas (kai laimėtoju nustatytas tiekėjas sutinka sudaryti sutartį)</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Pastaba. Kai pirkimas skaidomas dalimis ir laimėtojais nustatomi skirtingi tiekėjai, šią užduotį reikia kartoti kiekvienam tiekėjui.</a:t>
            </a:r>
            <a:endParaRPr lang="en-US" dirty="0"/>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dirty="0"/>
              <a:t>Sutarties sudarymas (kai laimėtoju nustatytas tiekėjas atsisako sudaryti sutartį)</a:t>
            </a:r>
            <a:endParaRPr lang="en-US" sz="3600" b="1" dirty="0"/>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dirty="0"/>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(1) ir atliekame šiuos veiksmus (2-5):</a:t>
            </a:r>
            <a:endParaRPr lang="en-US" dirty="0"/>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353666" y="5282354"/>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a:cs typeface="Calibri"/>
              </a:rPr>
              <a:t>Pastaba: Jei pirkime sudaryti sutartį atsisakė vienintelis nustatytas laimėtojas, tokiu atveju pirkimas užduočių sąraše liks su užduotimi "Sutarties sudarymas atmestas".</a:t>
            </a:r>
            <a:endParaRPr lang="en-US">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5268282" y="5882519"/>
            <a:ext cx="1085384" cy="458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dirty="0"/>
              <a:t>Sutarties sudarymas</a:t>
            </a:r>
            <a:endParaRPr lang="en-US" sz="3600" b="1" dirty="0"/>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sutartis bus sudaroma su antroje vietoje esančiu tiekėju, užduočių sąraše pasirenkama užduotis „Sutarties sudarymas atmestas“ (1), atsivėrusiame lange pasirenkama „Taip“ (2) ir spaudžiama „Pateikti“ (3).</a:t>
            </a:r>
            <a:endParaRPr lang="en-US" dirty="0"/>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9"/>
            <a:ext cx="4398847" cy="1460879"/>
            <a:chOff x="522018" y="4231218"/>
            <a:chExt cx="5312839" cy="1704878"/>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5350225" y="5552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Light"/>
                <a:cs typeface="Calibri Light"/>
              </a:rPr>
              <a:t>Atlikus šiuos veiksmus užduočių sąraše vėl bus matoma užduotis "Sudaryti sutartį„ (4) ir bus galima pasirinkti kitą laimėtoją (5), (6):</a:t>
            </a:r>
            <a:endParaRPr lang="en-US" dirty="0">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8797536" y="4006833"/>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56</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336304" cy="646331"/>
          </a:xfrm>
          <a:prstGeom prst="rect">
            <a:avLst/>
          </a:prstGeom>
          <a:solidFill>
            <a:schemeClr val="accent4">
              <a:lumMod val="20000"/>
              <a:lumOff val="80000"/>
            </a:schemeClr>
          </a:solidFill>
        </p:spPr>
        <p:txBody>
          <a:bodyPr wrap="square" rtlCol="0">
            <a:spAutoFit/>
          </a:bodyPr>
          <a:lstStyle/>
          <a:p>
            <a:r>
              <a:rPr lang="lt-LT" dirty="0"/>
              <a:t>Kai vykdomas tarptautinės vertės pirkimas vykdoma užduotis „Paskelbti skelbimą apie sutarties skyrimą (pirkimo nutraukimą)“. Instrukciją „Skelbimas apie sutarties skyrimą“ </a:t>
            </a:r>
            <a:r>
              <a:rPr lang="lt-LT" b="0" i="0" u="none" strike="noStrike" dirty="0">
                <a:effectLst/>
                <a:latin typeface="Public Sans"/>
              </a:rPr>
              <a:t>rasite </a:t>
            </a:r>
            <a:r>
              <a:rPr lang="lt-LT" b="1" i="0" u="none" strike="noStrike" dirty="0">
                <a:effectLst/>
                <a:latin typeface="Public Sans"/>
                <a:hlinkClick r:id="rId4"/>
              </a:rPr>
              <a:t>čia</a:t>
            </a:r>
            <a:r>
              <a:rPr lang="lt-LT" b="0" i="0" u="none" strike="noStrike" dirty="0">
                <a:effectLst/>
                <a:latin typeface="Public Sans"/>
              </a:rPr>
              <a:t>.</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159659" y="2827550"/>
            <a:ext cx="1628913" cy="259631"/>
          </a:xfrm>
          <a:prstGeom prst="rect">
            <a:avLst/>
          </a:prstGeom>
        </p:spPr>
      </p:pic>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6"/>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7"/>
          <a:stretch>
            <a:fillRect/>
          </a:stretch>
        </p:blipFill>
        <p:spPr>
          <a:xfrm>
            <a:off x="801021" y="3089758"/>
            <a:ext cx="890269" cy="152283"/>
          </a:xfrm>
          <a:prstGeom prst="rect">
            <a:avLst/>
          </a:prstGeom>
        </p:spPr>
      </p:pic>
      <p:sp>
        <p:nvSpPr>
          <p:cNvPr id="2" name="TextBox 1">
            <a:extLst>
              <a:ext uri="{FF2B5EF4-FFF2-40B4-BE49-F238E27FC236}">
                <a16:creationId xmlns:a16="http://schemas.microsoft.com/office/drawing/2014/main" id="{A8F61757-1285-E561-FA8E-70D12A89ADF7}"/>
              </a:ext>
            </a:extLst>
          </p:cNvPr>
          <p:cNvSpPr txBox="1"/>
          <p:nvPr/>
        </p:nvSpPr>
        <p:spPr>
          <a:xfrm>
            <a:off x="662623" y="4381492"/>
            <a:ext cx="10336304"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Supaprastintos vertės pirkimų atvejais ši užduotis nėra vykdoma</a:t>
            </a:r>
            <a:r>
              <a:rPr lang="en-US" dirty="0"/>
              <a:t>.</a:t>
            </a:r>
          </a:p>
        </p:txBody>
      </p:sp>
      <p:pic>
        <p:nvPicPr>
          <p:cNvPr id="4" name="Picture 3">
            <a:extLst>
              <a:ext uri="{FF2B5EF4-FFF2-40B4-BE49-F238E27FC236}">
                <a16:creationId xmlns:a16="http://schemas.microsoft.com/office/drawing/2014/main" id="{1F11AEB7-C961-822B-8695-338D001AE8C1}"/>
              </a:ext>
            </a:extLst>
          </p:cNvPr>
          <p:cNvPicPr>
            <a:picLocks noChangeAspect="1"/>
          </p:cNvPicPr>
          <p:nvPr/>
        </p:nvPicPr>
        <p:blipFill>
          <a:blip r:embed="rId8"/>
          <a:stretch>
            <a:fillRect/>
          </a:stretch>
        </p:blipFill>
        <p:spPr>
          <a:xfrm>
            <a:off x="3861020" y="2894726"/>
            <a:ext cx="885949" cy="143613"/>
          </a:xfrm>
          <a:prstGeom prst="rect">
            <a:avLst/>
          </a:prstGeom>
        </p:spPr>
      </p:pic>
      <p:pic>
        <p:nvPicPr>
          <p:cNvPr id="5" name="Picture 4">
            <a:extLst>
              <a:ext uri="{FF2B5EF4-FFF2-40B4-BE49-F238E27FC236}">
                <a16:creationId xmlns:a16="http://schemas.microsoft.com/office/drawing/2014/main" id="{19B7C38D-F22A-E3FE-66D1-7D0779E7A30C}"/>
              </a:ext>
            </a:extLst>
          </p:cNvPr>
          <p:cNvPicPr>
            <a:picLocks noChangeAspect="1"/>
          </p:cNvPicPr>
          <p:nvPr/>
        </p:nvPicPr>
        <p:blipFill>
          <a:blip r:embed="rId9"/>
          <a:stretch>
            <a:fillRect/>
          </a:stretch>
        </p:blipFill>
        <p:spPr>
          <a:xfrm>
            <a:off x="3218997" y="2876391"/>
            <a:ext cx="969555" cy="150007"/>
          </a:xfrm>
          <a:prstGeom prst="rect">
            <a:avLst/>
          </a:prstGeom>
        </p:spPr>
      </p:pic>
    </p:spTree>
    <p:extLst>
      <p:ext uri="{BB962C8B-B14F-4D97-AF65-F5344CB8AC3E}">
        <p14:creationId xmlns:p14="http://schemas.microsoft.com/office/powerpoint/2010/main" val="2750818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119336"/>
            <a:ext cx="10863728" cy="738664"/>
          </a:xfrm>
          <a:prstGeom prst="rect">
            <a:avLst/>
          </a:prstGeom>
          <a:solidFill>
            <a:schemeClr val="accent4">
              <a:lumMod val="20000"/>
              <a:lumOff val="80000"/>
            </a:schemeClr>
          </a:solidFill>
        </p:spPr>
        <p:txBody>
          <a:bodyPr wrap="square" rtlCol="0">
            <a:spAutoFit/>
          </a:bodyPr>
          <a:lstStyle/>
          <a:p>
            <a:r>
              <a:rPr lang="lt-LT" sz="1400" dirty="0"/>
              <a:t>Negavus pasiūlymų ar juos atmetus bus matoma užduotis „Atšaukti pirkimą“, su kuria nieko daryti nereikia, t. y. palikite sąraše.</a:t>
            </a:r>
          </a:p>
          <a:p>
            <a:r>
              <a:rPr lang="lt-LT" sz="1400" dirty="0"/>
              <a:t>Užduotis „Paskelbti skelbimą apie sutarties skyrimą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6969E19-1AB8-21E0-01F4-E2383911C4A2}"/>
              </a:ext>
            </a:extLst>
          </p:cNvPr>
          <p:cNvPicPr>
            <a:picLocks noChangeAspect="1"/>
          </p:cNvPicPr>
          <p:nvPr/>
        </p:nvPicPr>
        <p:blipFill>
          <a:blip r:embed="rId16"/>
          <a:stretch>
            <a:fillRect/>
          </a:stretch>
        </p:blipFill>
        <p:spPr>
          <a:xfrm>
            <a:off x="5358739" y="5782226"/>
            <a:ext cx="1259536" cy="250152"/>
          </a:xfrm>
          <a:prstGeom prst="rect">
            <a:avLst/>
          </a:prstGeom>
        </p:spPr>
      </p:pic>
    </p:spTree>
    <p:extLst>
      <p:ext uri="{BB962C8B-B14F-4D97-AF65-F5344CB8AC3E}">
        <p14:creationId xmlns:p14="http://schemas.microsoft.com/office/powerpoint/2010/main" val="276764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58</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Pranešimą apie pirkimo nutraukimą pridėti prie pirkimo dokumentų (jei tokia sąlyga nurodyta pirkimo dokumentuose).</a:t>
            </a:r>
          </a:p>
          <a:p>
            <a:pPr marL="285750" indent="-285750">
              <a:buFont typeface="Arial" panose="020B0604020202020204" pitchFamily="34" charset="0"/>
              <a:buChar char="•"/>
            </a:pPr>
            <a:r>
              <a:rPr lang="lt-LT" b="0" i="0" dirty="0">
                <a:effectLst/>
              </a:rPr>
              <a:t>Taip pat nevykdomos su šiuo pirkimu susijusios užduotys (jos paliekamos užduočių sąraše).</a:t>
            </a:r>
          </a:p>
          <a:p>
            <a:pPr marL="285750" indent="-285750">
              <a:buFont typeface="Arial" panose="020B0604020202020204" pitchFamily="34" charset="0"/>
              <a:buChar char="•"/>
            </a:pPr>
            <a:r>
              <a:rPr lang="lt-LT"/>
              <a:t>Daugiau informacijos kaip nutraukti pirkimą rasite čia: </a:t>
            </a:r>
            <a:r>
              <a:rPr lang="lt-LT">
                <a:hlinkClick r:id="rId4"/>
              </a:rPr>
              <a:t>Dėl pirkimo procedūrų nutraukimo - Viešųjų pirkimų tarnyba</a:t>
            </a:r>
            <a:endParaRPr lang="lt-LT"/>
          </a:p>
          <a:p>
            <a:endParaRPr lang="lt-LT" b="0" i="0" dirty="0">
              <a:effectLst/>
            </a:endParaRP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5"/>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6"/>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7"/>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466130"/>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38200" y="2103437"/>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a:t>Jei kiltų klausimų galite kreiptis</a:t>
            </a:r>
            <a:br>
              <a:rPr lang="lt-LT"/>
            </a:br>
            <a:r>
              <a:rPr lang="lt-LT"/>
              <a:t>tel. </a:t>
            </a:r>
            <a:r>
              <a:rPr lang="en-GB" b="1">
                <a:solidFill>
                  <a:schemeClr val="accent1">
                    <a:lumMod val="75000"/>
                  </a:schemeClr>
                </a:solidFill>
              </a:rPr>
              <a:t>+370</a:t>
            </a:r>
            <a:r>
              <a:rPr lang="lt-LT" b="1">
                <a:solidFill>
                  <a:schemeClr val="accent1">
                    <a:lumMod val="75000"/>
                  </a:schemeClr>
                </a:solidFill>
              </a:rPr>
              <a:t> 5 219 7000 </a:t>
            </a:r>
            <a:r>
              <a:rPr lang="lt-LT"/>
              <a:t>arba el. paštu </a:t>
            </a:r>
            <a:r>
              <a:rPr lang="lt-LT" b="1">
                <a:solidFill>
                  <a:schemeClr val="accent1">
                    <a:lumMod val="75000"/>
                  </a:schemeClr>
                </a:solidFill>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1979</TotalTime>
  <Words>3022</Words>
  <Application>Microsoft Office PowerPoint</Application>
  <PresentationFormat>Widescreen</PresentationFormat>
  <Paragraphs>434</Paragraphs>
  <Slides>59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-apple-system</vt:lpstr>
      <vt:lpstr>Arial</vt:lpstr>
      <vt:lpstr>Calibri</vt:lpstr>
      <vt:lpstr>Calibri Light</vt:lpstr>
      <vt:lpstr>Public Sans</vt:lpstr>
      <vt:lpstr>Times New Roman</vt:lpstr>
      <vt:lpstr>ui-sans-serif</vt:lpstr>
      <vt:lpstr>„Office“ tema</vt:lpstr>
      <vt:lpstr>      Atviro konkurso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Toma Samulionytė</cp:lastModifiedBy>
  <cp:revision>95</cp:revision>
  <dcterms:created xsi:type="dcterms:W3CDTF">2016-01-12T08:28:32Z</dcterms:created>
  <dcterms:modified xsi:type="dcterms:W3CDTF">2025-09-11T11:35:32Z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