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89" r:id="rId6"/>
    <p:sldId id="413" r:id="rId7"/>
    <p:sldId id="288" r:id="rId8"/>
    <p:sldId id="444" r:id="rId9"/>
    <p:sldId id="415" r:id="rId10"/>
    <p:sldId id="446" r:id="rId11"/>
    <p:sldId id="447" r:id="rId12"/>
    <p:sldId id="466" r:id="rId13"/>
    <p:sldId id="467" r:id="rId14"/>
    <p:sldId id="462" r:id="rId15"/>
    <p:sldId id="464" r:id="rId16"/>
    <p:sldId id="468" r:id="rId17"/>
    <p:sldId id="460" r:id="rId18"/>
    <p:sldId id="445" r:id="rId19"/>
    <p:sldId id="450" r:id="rId20"/>
    <p:sldId id="449" r:id="rId21"/>
    <p:sldId id="448" r:id="rId22"/>
    <p:sldId id="463" r:id="rId23"/>
    <p:sldId id="45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266C62-87D3-CB66-0A00-F82CDC7DD758}" name="Lina Kriščiūnaitė" initials="LK" userId="S::Lina.Krisciunaite@vpt.lt::37ca03cb-027a-4cfc-9739-25a95265a2a4" providerId="AD"/>
  <p188:author id="{8661D998-2F3A-AA49-BD0A-1DC928030E5C}" name="Lina Kriščiūnaitė" initials="LK" userId="S::lina.krisciunaite@vpt.lt::37ca03cb-027a-4cfc-9739-25a95265a2a4" providerId="AD"/>
  <p188:author id="{793CC0FA-BE2C-7306-3F7F-068AE3134956}" name="Viktorija Namavičienė" initials="VN" userId="S::Viktorija.Namaviciene@vpt.lt::770ee7b1-26ef-4989-be86-9956931060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šra Mažulienė" initials="AM" lastIdx="6" clrIdx="0">
    <p:extLst>
      <p:ext uri="{19B8F6BF-5375-455C-9EA6-DF929625EA0E}">
        <p15:presenceInfo xmlns:p15="http://schemas.microsoft.com/office/powerpoint/2012/main" userId="S::Ausra.Mazuliene@vpt.lt::f25d8a55-4e67-43bb-95c8-94a38df513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36C7C-57F8-4004-A92A-B754A7726BD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C63B487-4580-4DF7-805C-1050EFF1F57D}" type="pres">
      <dgm:prSet presAssocID="{43B36C7C-57F8-4004-A92A-B754A7726BD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D245AD88-5098-4C50-926B-BACDFC89CE42}" type="presOf" srcId="{43B36C7C-57F8-4004-A92A-B754A7726BD9}" destId="{FC63B487-4580-4DF7-805C-1050EFF1F57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36C7C-57F8-4004-A92A-B754A7726BD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C63B487-4580-4DF7-805C-1050EFF1F57D}" type="pres">
      <dgm:prSet presAssocID="{43B36C7C-57F8-4004-A92A-B754A7726BD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D245AD88-5098-4C50-926B-BACDFC89CE42}" type="presOf" srcId="{43B36C7C-57F8-4004-A92A-B754A7726BD9}" destId="{FC63B487-4580-4DF7-805C-1050EFF1F57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6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52B1-1F3C-9534-A8B3-D0172937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0CD5D-62C0-694C-64FA-6307A8CD6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1619B-B25C-9FBF-0247-3084EAA31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268A-6235-8FB9-3FF7-F73C9C952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2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0D52A-D38A-0F82-5B12-36796C6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AC64A-6B92-AEB8-E39D-29370E28C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064E7-EC41-7B2D-76AF-6140CE6B5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32988-3708-C09B-B27C-1E7A0020E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6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2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7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7C11-6619-5831-1D4A-5BBA56AA8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6C121-9C4F-9256-A222-4CE3BB1CF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13B98-2366-7CB4-8648-A11156345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F70B4-2FB7-3C8E-FB81-38474C5FF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0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4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8097-A59C-4790-8B66-B48B54A29FB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A96-763A-4BD7-864F-7E85EBE91AD2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AD97-9BAE-4CA2-82A7-C7F50EA3066C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6441-7E17-4D05-A3AC-D8E660C5CFA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76134"/>
            <a:ext cx="2743200" cy="365125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9923-A281-47E4-89BE-1B3E916C1E95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B7B-370A-4DB2-911E-325CF50511A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6224-E9E6-424E-8709-6D41B04A8971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40CD-0A57-40AC-A2F2-4F4A2C8F62BD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A80-D399-46E9-9E70-3B63BFC972CB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B782-E487-47DE-8446-02B6F452FF5E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0C7E-C860-4C78-A935-72A0E50B01FE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80D9-86CC-4D59-98DA-ACB99F0C421E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833718" y="2250142"/>
            <a:ext cx="9719388" cy="2698376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/>
            </a:br>
            <a:br>
              <a:rPr lang="en-US" sz="540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lt-LT" sz="4900" b="1" spc="-5" dirty="0">
                <a:cs typeface="Times New Roman" panose="02020603050405020304" pitchFamily="18" charset="0"/>
              </a:rPr>
              <a:t>Pirkimų suvestinės viešinimas </a:t>
            </a:r>
            <a:r>
              <a:rPr lang="lt-LT" sz="4900" b="1" dirty="0">
                <a:cs typeface="Times New Roman" panose="02020603050405020304" pitchFamily="18" charset="0"/>
              </a:rPr>
              <a:t>Ce</a:t>
            </a:r>
            <a:r>
              <a:rPr lang="lt-LT" sz="4900" b="1" spc="-50" dirty="0">
                <a:cs typeface="Times New Roman" panose="02020603050405020304" pitchFamily="18" charset="0"/>
              </a:rPr>
              <a:t>n</a:t>
            </a:r>
            <a:r>
              <a:rPr lang="lt-LT" sz="4900" b="1" dirty="0">
                <a:cs typeface="Times New Roman" panose="02020603050405020304" pitchFamily="18" charset="0"/>
              </a:rPr>
              <a:t>trin</a:t>
            </a:r>
            <a:r>
              <a:rPr lang="lt-LT" sz="4900" b="1" spc="-15" dirty="0">
                <a:cs typeface="Times New Roman" panose="02020603050405020304" pitchFamily="18" charset="0"/>
              </a:rPr>
              <a:t>ė</a:t>
            </a:r>
            <a:r>
              <a:rPr lang="lt-LT" sz="4900" b="1" dirty="0">
                <a:cs typeface="Times New Roman" panose="02020603050405020304" pitchFamily="18" charset="0"/>
              </a:rPr>
              <a:t>je vi</a:t>
            </a:r>
            <a:r>
              <a:rPr lang="lt-LT" sz="4900" b="1" spc="-20" dirty="0">
                <a:cs typeface="Times New Roman" panose="02020603050405020304" pitchFamily="18" charset="0"/>
              </a:rPr>
              <a:t>e</a:t>
            </a:r>
            <a:r>
              <a:rPr lang="lt-LT" sz="4900" b="1" dirty="0">
                <a:cs typeface="Times New Roman" panose="02020603050405020304" pitchFamily="18" charset="0"/>
              </a:rPr>
              <a:t>šųjų</a:t>
            </a:r>
            <a:r>
              <a:rPr lang="lt-LT" sz="4900" b="1" spc="-20" dirty="0">
                <a:cs typeface="Times New Roman" panose="02020603050405020304" pitchFamily="18" charset="0"/>
              </a:rPr>
              <a:t> </a:t>
            </a:r>
            <a:r>
              <a:rPr lang="lt-LT" sz="4900" b="1" dirty="0">
                <a:cs typeface="Times New Roman" panose="02020603050405020304" pitchFamily="18" charset="0"/>
              </a:rPr>
              <a:t>pirkimų i</a:t>
            </a:r>
            <a:r>
              <a:rPr lang="lt-LT" sz="4900" b="1" spc="-20" dirty="0">
                <a:cs typeface="Times New Roman" panose="02020603050405020304" pitchFamily="18" charset="0"/>
              </a:rPr>
              <a:t>n</a:t>
            </a:r>
            <a:r>
              <a:rPr lang="lt-LT" sz="4900" b="1" spc="-110" dirty="0">
                <a:cs typeface="Times New Roman" panose="02020603050405020304" pitchFamily="18" charset="0"/>
              </a:rPr>
              <a:t>f</a:t>
            </a:r>
            <a:r>
              <a:rPr lang="lt-LT" sz="4900" b="1" dirty="0">
                <a:cs typeface="Times New Roman" panose="02020603050405020304" pitchFamily="18" charset="0"/>
              </a:rPr>
              <a:t>or</a:t>
            </a:r>
            <a:r>
              <a:rPr lang="lt-LT" sz="4900" b="1" spc="5" dirty="0">
                <a:cs typeface="Times New Roman" panose="02020603050405020304" pitchFamily="18" charset="0"/>
              </a:rPr>
              <a:t>m</a:t>
            </a:r>
            <a:r>
              <a:rPr lang="lt-LT" sz="4900" b="1" dirty="0">
                <a:cs typeface="Times New Roman" panose="02020603050405020304" pitchFamily="18" charset="0"/>
              </a:rPr>
              <a:t>acinėje si</a:t>
            </a:r>
            <a:r>
              <a:rPr lang="lt-LT" sz="4900" b="1" spc="-65" dirty="0">
                <a:cs typeface="Times New Roman" panose="02020603050405020304" pitchFamily="18" charset="0"/>
              </a:rPr>
              <a:t>s</a:t>
            </a:r>
            <a:r>
              <a:rPr lang="lt-LT" sz="4900" b="1" spc="-50" dirty="0">
                <a:cs typeface="Times New Roman" panose="02020603050405020304" pitchFamily="18" charset="0"/>
              </a:rPr>
              <a:t>t</a:t>
            </a:r>
            <a:r>
              <a:rPr lang="lt-LT" sz="4900" b="1" dirty="0">
                <a:cs typeface="Times New Roman" panose="02020603050405020304" pitchFamily="18" charset="0"/>
              </a:rPr>
              <a:t>em</a:t>
            </a:r>
            <a:r>
              <a:rPr lang="lt-LT" sz="4900" b="1" spc="10" dirty="0">
                <a:cs typeface="Times New Roman" panose="02020603050405020304" pitchFamily="18" charset="0"/>
              </a:rPr>
              <a:t>o</a:t>
            </a:r>
            <a:r>
              <a:rPr lang="lt-LT" sz="4900" b="1" dirty="0">
                <a:cs typeface="Times New Roman" panose="02020603050405020304" pitchFamily="18" charset="0"/>
              </a:rPr>
              <a:t>je</a:t>
            </a:r>
            <a:r>
              <a:rPr lang="lt-LT" sz="4900" b="1" spc="-20" dirty="0">
                <a:cs typeface="Times New Roman" panose="02020603050405020304" pitchFamily="18" charset="0"/>
              </a:rPr>
              <a:t> </a:t>
            </a:r>
            <a:r>
              <a:rPr lang="lt-LT" sz="4900" b="1" dirty="0">
                <a:cs typeface="Times New Roman" panose="02020603050405020304" pitchFamily="18" charset="0"/>
              </a:rPr>
              <a:t>(CVP</a:t>
            </a:r>
            <a:r>
              <a:rPr lang="lt-LT" sz="4900" b="1" spc="20" dirty="0">
                <a:cs typeface="Times New Roman" panose="02020603050405020304" pitchFamily="18" charset="0"/>
              </a:rPr>
              <a:t> </a:t>
            </a:r>
            <a:r>
              <a:rPr lang="lt-LT" sz="4900" b="1" dirty="0">
                <a:cs typeface="Times New Roman" panose="02020603050405020304" pitchFamily="18" charset="0"/>
              </a:rPr>
              <a:t>IS)</a:t>
            </a:r>
            <a:endParaRPr lang="lt-LT" sz="49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-1622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213847" y="5778501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Galiojanti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nuo</a:t>
            </a:r>
            <a:r>
              <a:rPr lang="en-US" dirty="0">
                <a:cs typeface="Calibri"/>
              </a:rPr>
              <a:t> </a:t>
            </a:r>
            <a:r>
              <a:rPr lang="lt-LT" dirty="0">
                <a:cs typeface="Calibri"/>
              </a:rPr>
              <a:t>2025-05-01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EE12E-A5C5-BCF1-FE66-45A13FBE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5CE03C0-4122-4BB8-D77F-E58F2A8BB9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65428BEB-3B35-C54A-7DAC-F4930E65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C3050-6689-DFB6-3DC5-B49EDFC7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3CD5-8FEE-F1BE-97FE-786E252DB2C1}"/>
              </a:ext>
            </a:extLst>
          </p:cNvPr>
          <p:cNvSpPr txBox="1"/>
          <p:nvPr/>
        </p:nvSpPr>
        <p:spPr>
          <a:xfrm>
            <a:off x="69658" y="3598930"/>
            <a:ext cx="1212234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10. </a:t>
            </a:r>
            <a:r>
              <a:rPr lang="en-US" dirty="0"/>
              <a:t>Bid Closing/Opening Date</a:t>
            </a:r>
            <a:r>
              <a:rPr lang="lt-LT" dirty="0"/>
              <a:t> –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Pasiūlymų pateikimo termino / vokų plėšimo data</a:t>
            </a:r>
            <a:r>
              <a:rPr lang="lt-LT" dirty="0"/>
              <a:t> (</a:t>
            </a:r>
            <a:r>
              <a:rPr lang="lt-LT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/>
              </a:rPr>
              <a:t>NEPRIVALOMA</a:t>
            </a:r>
            <a:r>
              <a:rPr lang="lt-LT" dirty="0"/>
              <a:t>).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Nurodoma numatoma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pasiūlymų pateikimo termino / vokų plėšimo data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(metai, mėnuo, diena).</a:t>
            </a:r>
          </a:p>
          <a:p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11.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Duration of the intended purchase contract </a:t>
            </a:r>
            <a:r>
              <a:rPr lang="lt-LT" dirty="0"/>
              <a:t>– 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Ketinamos sudaryti pirkimo sutarties galiojimas (</a:t>
            </a:r>
            <a:r>
              <a:rPr lang="lt-LT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/>
              </a:rPr>
              <a:t>NEPRIVALOMA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).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Nurodoma informacija apie ketinamos sudaryti pirkimo sutarties galiojimą (trukmę) metais ar mėnesiais (išskyrus numatomus pirkimo sutarties pratęsimus).</a:t>
            </a:r>
          </a:p>
          <a:p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</a:rPr>
              <a:t>12.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Duration of the intended </a:t>
            </a:r>
            <a:r>
              <a:rPr lang="lt-LT" dirty="0"/>
              <a:t>– Numatomos pirkimo sutarties trukmė (</a:t>
            </a:r>
            <a:r>
              <a:rPr lang="lt-LT" dirty="0">
                <a:solidFill>
                  <a:schemeClr val="accent6">
                    <a:lumMod val="75000"/>
                  </a:schemeClr>
                </a:solidFill>
              </a:rPr>
              <a:t>NEPRIVALOMA</a:t>
            </a:r>
            <a:r>
              <a:rPr lang="lt-LT" dirty="0"/>
              <a:t>). Numatoma trukmė gali būti nurodoma mėnesiais ir (ar) dienomis arba gali būti nurodoma numatoma prekių tiekimo, paslaugų teikimo ar darbų atlikimo pabaigos data.</a:t>
            </a:r>
          </a:p>
          <a:p>
            <a:r>
              <a:rPr lang="lt-LT" sz="1800" dirty="0">
                <a:effectLst/>
                <a:ea typeface="Times New Roman" panose="02020603050405020304" pitchFamily="18" charset="0"/>
              </a:rPr>
              <a:t>13.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Tentative Procurement Creation Date </a:t>
            </a:r>
            <a:r>
              <a:rPr lang="lt-LT" dirty="0"/>
              <a:t>– </a:t>
            </a:r>
            <a:r>
              <a:rPr lang="lt-LT" sz="1800" dirty="0">
                <a:effectLst/>
                <a:ea typeface="Times New Roman" panose="02020603050405020304" pitchFamily="18" charset="0"/>
              </a:rPr>
              <a:t>  Preliminari pirkimo sukūrimo data (</a:t>
            </a:r>
            <a:r>
              <a:rPr lang="lt-LT" sz="18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NEPILDOMA</a:t>
            </a:r>
            <a:r>
              <a:rPr lang="lt-LT" sz="1800" dirty="0">
                <a:effectLst/>
                <a:ea typeface="Times New Roman" panose="02020603050405020304" pitchFamily="18" charset="0"/>
              </a:rPr>
              <a:t>). </a:t>
            </a:r>
          </a:p>
          <a:p>
            <a:endParaRPr lang="lt-LT" kern="100" dirty="0">
              <a:solidFill>
                <a:srgbClr val="000000"/>
              </a:solidFill>
              <a:ea typeface="Calibri" panose="020F0502020204030204" pitchFamily="34" charset="0"/>
              <a:cs typeface="Calibri"/>
            </a:endParaRPr>
          </a:p>
          <a:p>
            <a:endParaRPr lang="lt-LT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800AA0-2615-9FC4-954B-7732339B3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" y="1993207"/>
            <a:ext cx="12192000" cy="1592850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5C12B2F9-6457-8E58-A365-9AACFA273AB1}"/>
              </a:ext>
            </a:extLst>
          </p:cNvPr>
          <p:cNvSpPr/>
          <p:nvPr/>
        </p:nvSpPr>
        <p:spPr>
          <a:xfrm>
            <a:off x="4043172" y="2597608"/>
            <a:ext cx="592836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10</a:t>
            </a:r>
            <a:endParaRPr lang="en-US" dirty="0"/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B70A37F3-932A-FDC3-E6D1-9DB2E66DDD91}"/>
              </a:ext>
            </a:extLst>
          </p:cNvPr>
          <p:cNvSpPr/>
          <p:nvPr/>
        </p:nvSpPr>
        <p:spPr>
          <a:xfrm>
            <a:off x="5895849" y="2597608"/>
            <a:ext cx="682236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11</a:t>
            </a:r>
            <a:endParaRPr lang="en-US" dirty="0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93DDA578-535F-452D-AC23-C0773101DE56}"/>
              </a:ext>
            </a:extLst>
          </p:cNvPr>
          <p:cNvSpPr/>
          <p:nvPr/>
        </p:nvSpPr>
        <p:spPr>
          <a:xfrm>
            <a:off x="8564874" y="2597608"/>
            <a:ext cx="682236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12</a:t>
            </a:r>
            <a:endParaRPr lang="en-US" dirty="0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DD2BE979-A9FF-254D-7093-1BD4F1A2B266}"/>
              </a:ext>
            </a:extLst>
          </p:cNvPr>
          <p:cNvSpPr/>
          <p:nvPr/>
        </p:nvSpPr>
        <p:spPr>
          <a:xfrm>
            <a:off x="10991582" y="2597608"/>
            <a:ext cx="682235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B6DBB-252B-FBFC-DC73-F4DB769D1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685" y="3080713"/>
            <a:ext cx="1262591" cy="136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C165B9-3F95-06EC-FA00-55EC02168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8" y="3066272"/>
            <a:ext cx="739094" cy="1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9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Procedūrų tipų vertimai ir paaiškinimai</a:t>
            </a:r>
            <a:endParaRPr lang="en-US" sz="3600" b="1"/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8368284" y="217590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B3E36-759F-0B3A-2003-7ED6F38107BE}"/>
              </a:ext>
            </a:extLst>
          </p:cNvPr>
          <p:cNvSpPr txBox="1"/>
          <p:nvPr/>
        </p:nvSpPr>
        <p:spPr>
          <a:xfrm>
            <a:off x="6434883" y="1317667"/>
            <a:ext cx="5434142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dirty="0">
                <a:latin typeface="Calibri"/>
                <a:ea typeface="Calibri"/>
                <a:cs typeface="Calibri"/>
              </a:rPr>
              <a:t> 2014/24/EU</a:t>
            </a:r>
            <a:r>
              <a:rPr lang="lt-LT" dirty="0">
                <a:latin typeface="Calibri"/>
                <a:ea typeface="Calibri"/>
                <a:cs typeface="Calibri"/>
              </a:rPr>
              <a:t> =Lietuvos Respublikos viešųjų pirkimų įstatymas (VPĮ)</a:t>
            </a:r>
          </a:p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dirty="0">
                <a:latin typeface="Calibri"/>
                <a:ea typeface="Calibri"/>
                <a:cs typeface="Calibri"/>
              </a:rPr>
              <a:t> 2014/25/EU </a:t>
            </a:r>
            <a:r>
              <a:rPr lang="lt-LT" dirty="0">
                <a:latin typeface="Calibri"/>
                <a:ea typeface="Calibri"/>
                <a:cs typeface="Calibri"/>
              </a:rPr>
              <a:t>=</a:t>
            </a:r>
            <a:r>
              <a:rPr lang="lt-LT" kern="0" dirty="0">
                <a:latin typeface="Calibri"/>
                <a:ea typeface="Calibri"/>
                <a:cs typeface="Calibri"/>
              </a:rPr>
              <a:t>Lietuvos Respublikos pirkimų, atliekamų vandentvarkos, energetikos, transporto ar pašto paslaugų srities perkančiųjų subjektų, įstatymas</a:t>
            </a:r>
            <a:r>
              <a:rPr lang="lt-LT" dirty="0">
                <a:latin typeface="Calibri"/>
                <a:ea typeface="Calibri"/>
                <a:cs typeface="Calibri"/>
              </a:rPr>
              <a:t> (PĮ)</a:t>
            </a:r>
          </a:p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dirty="0">
                <a:latin typeface="Calibri"/>
                <a:ea typeface="Calibri"/>
                <a:cs typeface="Calibri"/>
              </a:rPr>
              <a:t> 2009/81/EC</a:t>
            </a:r>
            <a:r>
              <a:rPr lang="lt-LT" dirty="0">
                <a:latin typeface="Calibri"/>
                <a:ea typeface="Calibri"/>
                <a:cs typeface="Calibri"/>
              </a:rPr>
              <a:t>=</a:t>
            </a:r>
            <a:r>
              <a:rPr lang="lt-LT" kern="0" dirty="0">
                <a:latin typeface="Calibri"/>
                <a:ea typeface="Calibri"/>
                <a:cs typeface="Calibri"/>
              </a:rPr>
              <a:t>Lietuvos Respublikos viešųjų pirkimų, atliekamų gynybos ir saugumo srityje, įstatymas</a:t>
            </a:r>
            <a:r>
              <a:rPr lang="lt-LT" dirty="0">
                <a:latin typeface="Calibri"/>
                <a:ea typeface="Calibri"/>
                <a:cs typeface="Calibri"/>
              </a:rPr>
              <a:t> (GPSĮ)</a:t>
            </a:r>
          </a:p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kern="0" dirty="0">
                <a:latin typeface="Calibri"/>
                <a:ea typeface="Calibri"/>
                <a:cs typeface="Calibri"/>
              </a:rPr>
              <a:t> 2014/23/EU</a:t>
            </a:r>
            <a:r>
              <a:rPr lang="lt-LT" kern="0" dirty="0">
                <a:latin typeface="Calibri"/>
                <a:ea typeface="Calibri"/>
                <a:cs typeface="Calibri"/>
              </a:rPr>
              <a:t>=</a:t>
            </a:r>
            <a:r>
              <a:rPr lang="lt-LT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lt-LT" kern="0" dirty="0">
                <a:latin typeface="Calibri"/>
                <a:ea typeface="Calibri"/>
                <a:cs typeface="Calibri"/>
              </a:rPr>
              <a:t>Lietuvos Respublikos </a:t>
            </a:r>
            <a:r>
              <a:rPr lang="lt-LT" u="sng" kern="0" dirty="0">
                <a:latin typeface="Calibri"/>
                <a:ea typeface="Calibri"/>
                <a:cs typeface="Calibri"/>
              </a:rPr>
              <a:t>koncesijų įstatymas (KĮ)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A8E26-EEBB-A019-A469-70A78A384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46" y="806284"/>
            <a:ext cx="5499110" cy="59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Procedūrų tipų vertimai ir paaiškinimai</a:t>
            </a:r>
            <a:endParaRPr lang="en-US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23F3-17EC-C4B2-E8FA-C8538BB6EE74}"/>
              </a:ext>
            </a:extLst>
          </p:cNvPr>
          <p:cNvSpPr txBox="1"/>
          <p:nvPr/>
        </p:nvSpPr>
        <p:spPr>
          <a:xfrm>
            <a:off x="109268" y="943155"/>
            <a:ext cx="1171467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"/>
              <a:buAutoNum type="arabicPeriod"/>
            </a:pP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Atviras konkursas, skelbiama apklausa ar atviras projekto konkursas (angl. 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kai vykdomas atviras konkursas, skelbiama apklausa arba atviras projekto konkursas pagal Viešųjų pirkimų įstatymą, Komunalinio sektoriaus pirkimų įstatymą, Gynybos įstatymą;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 typeface=""/>
              <a:buAutoNum type="arabicPeriod" startAt="2"/>
            </a:pP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Atviras konkursas (pagreitinta procedūra) (angl. 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Accelerated open</a:t>
            </a: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kai vykdomas atviras konkursas (pagreitinto proceso tvarka) pagal Viešųjų pirkimų įstatymą, Komunalinio sektoriaus pirkimų įstatymą bei Gynybos įstatymą;</a:t>
            </a:r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buFont typeface=""/>
              <a:buAutoNum type="arabicPeriod" startAt="2"/>
            </a:pPr>
            <a:r>
              <a:rPr lang="lt-LT" sz="1200" dirty="0">
                <a:latin typeface="Times New Roman"/>
                <a:cs typeface="Times New Roman"/>
              </a:rPr>
              <a:t>Neskelbiama apklausa (angl. </a:t>
            </a:r>
            <a:r>
              <a:rPr lang="en-US" sz="1200" i="1" dirty="0">
                <a:latin typeface="Times New Roman"/>
                <a:cs typeface="Times New Roman"/>
              </a:rPr>
              <a:t>Simplified</a:t>
            </a:r>
            <a:r>
              <a:rPr lang="lt-LT" sz="1200" dirty="0">
                <a:latin typeface="Times New Roman"/>
                <a:cs typeface="Times New Roman"/>
              </a:rPr>
              <a:t>) – kai vykdoma neskelbiama apklausa, vidaus sandoris arba pirkimas iš susijusių įmonių;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4"/>
            </a:pPr>
            <a:r>
              <a:rPr lang="lt-LT" sz="1200" dirty="0">
                <a:latin typeface="Times New Roman"/>
                <a:cs typeface="Times New Roman"/>
              </a:rPr>
              <a:t>Neskelbiamos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without prior publication</a:t>
            </a:r>
            <a:r>
              <a:rPr lang="lt-LT" sz="1200" dirty="0">
                <a:latin typeface="Times New Roman"/>
                <a:cs typeface="Times New Roman"/>
              </a:rPr>
              <a:t>) – kai vykdomos neskelbiamos derybos pagal Viešųjų pirkimų įstatymą bei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5"/>
            </a:pPr>
            <a:r>
              <a:rPr lang="lt-LT" sz="1200" dirty="0" err="1">
                <a:latin typeface="Times New Roman"/>
                <a:cs typeface="Times New Roman"/>
              </a:rPr>
              <a:t>Nesirenkamas</a:t>
            </a:r>
            <a:r>
              <a:rPr lang="lt-LT" sz="1200" dirty="0">
                <a:latin typeface="Times New Roman"/>
                <a:cs typeface="Times New Roman"/>
              </a:rPr>
              <a:t> (angl. </a:t>
            </a:r>
            <a:r>
              <a:rPr lang="en-US" sz="1200" i="1" dirty="0">
                <a:latin typeface="Times New Roman"/>
                <a:cs typeface="Times New Roman"/>
              </a:rPr>
              <a:t>Negotiated without prior publication (one stage</a:t>
            </a:r>
            <a:r>
              <a:rPr lang="lt-LT" sz="1200" dirty="0">
                <a:latin typeface="Times New Roman"/>
                <a:cs typeface="Times New Roman"/>
              </a:rPr>
              <a:t>);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6"/>
            </a:pPr>
            <a:r>
              <a:rPr lang="lt-LT" sz="1200" dirty="0">
                <a:latin typeface="Times New Roman"/>
                <a:cs typeface="Times New Roman"/>
              </a:rPr>
              <a:t>Neskelbiamos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without prior call for competition</a:t>
            </a:r>
            <a:r>
              <a:rPr lang="lt-LT" sz="1200" dirty="0">
                <a:latin typeface="Times New Roman"/>
                <a:cs typeface="Times New Roman"/>
              </a:rPr>
              <a:t>) – kai vykdomos neskelbiamos derybos pagal Komunalinio sektoriaus pirkimų įstatymą; Koncesijų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7"/>
            </a:pPr>
            <a:r>
              <a:rPr lang="lt-LT" sz="1200" dirty="0">
                <a:latin typeface="Times New Roman"/>
                <a:cs typeface="Times New Roman"/>
              </a:rPr>
              <a:t>Ribotas konkursas (angl. </a:t>
            </a:r>
            <a:r>
              <a:rPr lang="en-US" sz="1200" i="1" dirty="0">
                <a:latin typeface="Times New Roman"/>
                <a:cs typeface="Times New Roman"/>
              </a:rPr>
              <a:t>Restricted</a:t>
            </a:r>
            <a:r>
              <a:rPr lang="lt-LT" sz="1200" dirty="0">
                <a:latin typeface="Times New Roman"/>
                <a:cs typeface="Times New Roman"/>
              </a:rPr>
              <a:t>) – kai vykdomas ribotas konkursas arba ribotas projekto konkursas pagal Viešųjų pirkimų įstatymą, Komunalinio sektoriaus pirkimų įstatymą, Gynybos įstatymą bei Koncesijų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8"/>
            </a:pPr>
            <a:r>
              <a:rPr lang="lt-LT" sz="1200" dirty="0">
                <a:latin typeface="Times New Roman"/>
                <a:cs typeface="Times New Roman"/>
              </a:rPr>
              <a:t>Ribotas konkursas (pagreitinta procedūra) (angl. </a:t>
            </a:r>
            <a:r>
              <a:rPr lang="en-US" sz="1200" i="1" dirty="0">
                <a:latin typeface="Times New Roman"/>
                <a:cs typeface="Times New Roman"/>
              </a:rPr>
              <a:t>Accelerated restricted</a:t>
            </a:r>
            <a:r>
              <a:rPr lang="lt-LT" sz="1200" dirty="0">
                <a:latin typeface="Times New Roman"/>
                <a:cs typeface="Times New Roman"/>
              </a:rPr>
              <a:t>) – kai vykdomas ribotas konkursas (pagreitinta procedūra) pagal Viešųjų pirkimų įstatymą bei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9"/>
            </a:pPr>
            <a:r>
              <a:rPr lang="lt-LT" sz="1200" dirty="0">
                <a:latin typeface="Times New Roman"/>
                <a:cs typeface="Times New Roman"/>
              </a:rPr>
              <a:t>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 prior call for competition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pagal Komunalinio sektoriaus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0"/>
            </a:pPr>
            <a:r>
              <a:rPr lang="lt-LT" sz="1200" dirty="0" err="1">
                <a:latin typeface="Times New Roman"/>
                <a:cs typeface="Times New Roman"/>
              </a:rPr>
              <a:t>Nesirenkamas</a:t>
            </a:r>
            <a:r>
              <a:rPr lang="lt-LT" sz="1200" dirty="0">
                <a:latin typeface="Times New Roman"/>
                <a:cs typeface="Times New Roman"/>
              </a:rPr>
              <a:t> (angl. </a:t>
            </a:r>
            <a:r>
              <a:rPr lang="en-US" sz="1200" i="1" dirty="0">
                <a:latin typeface="Times New Roman"/>
                <a:cs typeface="Times New Roman"/>
              </a:rPr>
              <a:t>Negotiated with </a:t>
            </a:r>
            <a:r>
              <a:rPr lang="en-US" sz="1200" i="1" dirty="0" err="1">
                <a:latin typeface="Times New Roman"/>
                <a:cs typeface="Times New Roman"/>
              </a:rPr>
              <a:t>advertisiment</a:t>
            </a:r>
            <a:r>
              <a:rPr lang="lt-LT" sz="1200" dirty="0">
                <a:latin typeface="Times New Roman"/>
                <a:cs typeface="Times New Roman"/>
              </a:rPr>
              <a:t>);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1"/>
            </a:pPr>
            <a:r>
              <a:rPr lang="lt-LT" sz="1200" dirty="0">
                <a:latin typeface="Times New Roman"/>
                <a:cs typeface="Times New Roman"/>
              </a:rPr>
              <a:t>Skelbiamos derybos (pagreitinta procedūra) (angl. </a:t>
            </a:r>
            <a:r>
              <a:rPr lang="en-US" sz="1200" i="1" dirty="0">
                <a:latin typeface="Times New Roman"/>
                <a:cs typeface="Times New Roman"/>
              </a:rPr>
              <a:t>Accelerated negotiated with publication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(pagreitinta procedūra) pagal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2"/>
            </a:pPr>
            <a:r>
              <a:rPr lang="lt-LT" sz="1200" dirty="0">
                <a:latin typeface="Times New Roman"/>
                <a:cs typeface="Times New Roman"/>
              </a:rPr>
              <a:t>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 publication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pagal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3"/>
            </a:pPr>
            <a:r>
              <a:rPr lang="lt-LT" sz="1200" dirty="0">
                <a:latin typeface="Times New Roman"/>
                <a:cs typeface="Times New Roman"/>
              </a:rPr>
              <a:t>Skelbiamos derybos (angl. </a:t>
            </a:r>
            <a:r>
              <a:rPr lang="en-US" sz="1200" i="1" dirty="0">
                <a:latin typeface="Times New Roman"/>
                <a:cs typeface="Times New Roman"/>
              </a:rPr>
              <a:t>Competitive with negotiation</a:t>
            </a:r>
            <a:r>
              <a:rPr lang="lt-LT" sz="1200" dirty="0">
                <a:latin typeface="Times New Roman"/>
                <a:cs typeface="Times New Roman"/>
              </a:rPr>
              <a:t>) – skelbiamos derybos pagal Viešųjų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4"/>
            </a:pPr>
            <a:r>
              <a:rPr lang="lt-LT" sz="1200" dirty="0">
                <a:latin typeface="Times New Roman"/>
                <a:cs typeface="Times New Roman"/>
              </a:rPr>
              <a:t>Derybos (angl. </a:t>
            </a:r>
            <a:r>
              <a:rPr lang="en-US" sz="1200" i="1" dirty="0">
                <a:latin typeface="Times New Roman"/>
                <a:cs typeface="Times New Roman"/>
              </a:rPr>
              <a:t>Involving negotiations</a:t>
            </a:r>
            <a:r>
              <a:rPr lang="lt-LT" sz="1200" dirty="0">
                <a:latin typeface="Times New Roman"/>
                <a:cs typeface="Times New Roman"/>
              </a:rPr>
              <a:t>) – kai vykdomos derybos pagal Koncesijų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5"/>
            </a:pPr>
            <a:r>
              <a:rPr lang="lt-LT" sz="1200" dirty="0">
                <a:latin typeface="Times New Roman"/>
                <a:cs typeface="Times New Roman"/>
              </a:rPr>
              <a:t>Skelbiamos derybos (pagreitinta procedūra) (angl. </a:t>
            </a:r>
            <a:r>
              <a:rPr lang="en-US" sz="1200" i="1" dirty="0">
                <a:latin typeface="Times New Roman"/>
                <a:cs typeface="Times New Roman"/>
              </a:rPr>
              <a:t>Accelerated competitive with negotiation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(pagreitinta procedūra) pagal Viešųjų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6"/>
            </a:pPr>
            <a:r>
              <a:rPr lang="lt-LT" sz="1200" dirty="0">
                <a:latin typeface="Times New Roman"/>
                <a:cs typeface="Times New Roman"/>
              </a:rPr>
              <a:t>Konkurencinis dialogas (angl. </a:t>
            </a:r>
            <a:r>
              <a:rPr lang="en-US" sz="1200" i="1" dirty="0">
                <a:latin typeface="Times New Roman"/>
                <a:cs typeface="Times New Roman"/>
              </a:rPr>
              <a:t>Competitive dialogue</a:t>
            </a:r>
            <a:r>
              <a:rPr lang="lt-LT" sz="1200" dirty="0">
                <a:latin typeface="Times New Roman"/>
                <a:cs typeface="Times New Roman"/>
              </a:rPr>
              <a:t>) – kai vykdomas konkurencinis dialogas pagal Viešųjų pirkimų įstatymą, Komunalinio sektoriaus pirkimų įstatymą bei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7"/>
            </a:pPr>
            <a:r>
              <a:rPr lang="lt-LT" sz="1200" dirty="0">
                <a:latin typeface="Times New Roman"/>
                <a:cs typeface="Times New Roman"/>
              </a:rPr>
              <a:t>Inovacijų partnerystė (angl. </a:t>
            </a:r>
            <a:r>
              <a:rPr lang="en-US" sz="1200" i="1" dirty="0" err="1">
                <a:latin typeface="Times New Roman"/>
                <a:cs typeface="Times New Roman"/>
              </a:rPr>
              <a:t>Inovation</a:t>
            </a:r>
            <a:r>
              <a:rPr lang="en-US" sz="1200" i="1" dirty="0">
                <a:latin typeface="Times New Roman"/>
                <a:cs typeface="Times New Roman"/>
              </a:rPr>
              <a:t> partnership</a:t>
            </a:r>
            <a:r>
              <a:rPr lang="lt-LT" sz="1200" dirty="0">
                <a:latin typeface="Times New Roman"/>
                <a:cs typeface="Times New Roman"/>
              </a:rPr>
              <a:t>) – kai vykdoma inovacijų partnerystė pagal Viešųjų pirkimų įstatymą bei Komunalinio sektoriaus pirkimų įstatymą.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  <a:endParaRPr lang="lt-LT" sz="1200" dirty="0">
              <a:latin typeface="Times New Roman"/>
              <a:cs typeface="Times New Roman"/>
            </a:endParaRPr>
          </a:p>
          <a:p>
            <a:pPr marL="228600" indent="-228600" algn="just">
              <a:buFont typeface=""/>
              <a:buAutoNum type="arabicPeriod" startAt="17"/>
            </a:pPr>
            <a:r>
              <a:rPr lang="lt-LT" sz="1200" dirty="0">
                <a:latin typeface="Times New Roman"/>
                <a:cs typeface="Times New Roman"/>
              </a:rPr>
              <a:t>Vidaus sandoriai (angl. </a:t>
            </a:r>
            <a:r>
              <a:rPr lang="en-US" sz="1200" i="1" dirty="0">
                <a:latin typeface="Times New Roman"/>
                <a:cs typeface="Times New Roman"/>
              </a:rPr>
              <a:t>Internal transactions</a:t>
            </a:r>
            <a:r>
              <a:rPr lang="lt-LT" sz="1200" dirty="0">
                <a:latin typeface="Times New Roman"/>
                <a:cs typeface="Times New Roman"/>
              </a:rPr>
              <a:t>) – kai vykdomi vidaus sandoriai.</a:t>
            </a:r>
          </a:p>
          <a:p>
            <a:pPr marL="228600" indent="-228600" algn="just">
              <a:buFont typeface=""/>
              <a:buAutoNum type="arabicPeriod" startAt="17"/>
            </a:pPr>
            <a:r>
              <a:rPr lang="lt-LT" sz="1200" dirty="0">
                <a:latin typeface="Times New Roman"/>
                <a:cs typeface="Times New Roman"/>
              </a:rPr>
              <a:t>Pirkimai iš susijusių įmonių (angl. </a:t>
            </a:r>
            <a:r>
              <a:rPr lang="en-US" sz="1200" i="1" dirty="0">
                <a:latin typeface="Times New Roman"/>
                <a:cs typeface="Times New Roman"/>
              </a:rPr>
              <a:t>Purchases from related companies</a:t>
            </a:r>
            <a:r>
              <a:rPr lang="lt-LT" sz="1200" dirty="0">
                <a:latin typeface="Times New Roman"/>
                <a:cs typeface="Times New Roman"/>
              </a:rPr>
              <a:t>) – kai vykdomi pirkimai iš susijusių įmonių.</a:t>
            </a:r>
            <a:endParaRPr lang="en-US" sz="1200" dirty="0">
              <a:latin typeface="Times New Roman"/>
              <a:cs typeface="Times New Roman"/>
            </a:endParaRPr>
          </a:p>
          <a:p>
            <a:pPr algn="just"/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4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D591-E50F-2D6C-301A-22ABD6D6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FF78E40-447F-C8D4-B4BC-6C6720DD8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9896C366-DE5A-0DBA-E496-583E9AFA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4208"/>
            <a:ext cx="11887200" cy="2119653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Kuro pirkimų, atliekamų pagal </a:t>
            </a:r>
            <a:r>
              <a:rPr lang="lt-LT" sz="3600" b="1" i="0" u="none" strike="noStrike" dirty="0">
                <a:effectLst/>
              </a:rPr>
              <a:t>Įmonių, veikiančių energetikos srityje, energijos ar kuro, kurių reikia elektros ir šilumos energijai gaminti, pirkimų taisykles, suvestinių rengimas</a:t>
            </a:r>
            <a:endParaRPr lang="en-US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4EA0D-E68A-F568-234F-7FA431EB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A5F4C-C91A-5948-3DBB-C16EACE26422}"/>
              </a:ext>
            </a:extLst>
          </p:cNvPr>
          <p:cNvSpPr txBox="1"/>
          <p:nvPr/>
        </p:nvSpPr>
        <p:spPr>
          <a:xfrm>
            <a:off x="324929" y="1954090"/>
            <a:ext cx="1171467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0" i="0" dirty="0">
                <a:effectLst/>
                <a:latin typeface="system-ui"/>
              </a:rPr>
              <a:t>Įtraukiant kuro pirkimus į suvestinę: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energijos išteklių įsigijimas biržoje,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turi būti pasirenkama </a:t>
            </a:r>
            <a:r>
              <a:rPr lang="en-US" b="0" i="0" dirty="0">
                <a:effectLst/>
                <a:latin typeface="system-ui"/>
              </a:rPr>
              <a:t>None</a:t>
            </a:r>
            <a:r>
              <a:rPr lang="lt-LT" b="0" i="0" dirty="0">
                <a:effectLst/>
                <a:latin typeface="system-ui"/>
              </a:rPr>
              <a:t>, pirkimo būdas (angl. </a:t>
            </a:r>
            <a:r>
              <a:rPr lang="en-US" b="0" i="0" dirty="0">
                <a:effectLst/>
                <a:latin typeface="system-ui"/>
              </a:rPr>
              <a:t>Procedure) Simplified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pirkimas. Energijos išteklių įsigijimas biržoje";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kuro pirkimas atviro konkurso būdu,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pasirenkama 2014/25/EU (Utilities), procedūra (angl. </a:t>
            </a:r>
            <a:r>
              <a:rPr lang="en-US" b="0" i="0" dirty="0">
                <a:effectLst/>
                <a:latin typeface="system-ui"/>
              </a:rPr>
              <a:t>Procedure</a:t>
            </a:r>
            <a:r>
              <a:rPr lang="lt-LT" b="0" i="0" dirty="0">
                <a:effectLst/>
                <a:latin typeface="system-ui"/>
              </a:rPr>
              <a:t>) </a:t>
            </a:r>
            <a:r>
              <a:rPr lang="en-US" b="0" i="0" dirty="0">
                <a:effectLst/>
                <a:latin typeface="system-ui"/>
              </a:rPr>
              <a:t>Open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kuro pirkimas skelbiamų derybų būdu,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pasirenkama 2014/25/EU (Utilities), procedūra (angl. </a:t>
            </a:r>
            <a:r>
              <a:rPr lang="en-US" b="0" i="0" dirty="0">
                <a:effectLst/>
                <a:latin typeface="system-ui"/>
              </a:rPr>
              <a:t>Procedure</a:t>
            </a:r>
            <a:r>
              <a:rPr lang="lt-LT" b="0" i="0" dirty="0">
                <a:effectLst/>
                <a:latin typeface="system-ui"/>
              </a:rPr>
              <a:t>) </a:t>
            </a:r>
            <a:r>
              <a:rPr lang="en-US" b="0" i="0" dirty="0">
                <a:effectLst/>
                <a:latin typeface="system-ui"/>
              </a:rPr>
              <a:t>Negotiated with prior call for competition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kuro pirkimas neskelbiamų derybų būdu,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pasirenkama 2014/25/EU (Utilities), procedūra (angl. </a:t>
            </a:r>
            <a:r>
              <a:rPr lang="en-US" b="0" i="0" dirty="0">
                <a:effectLst/>
                <a:latin typeface="system-ui"/>
              </a:rPr>
              <a:t>Procedure</a:t>
            </a:r>
            <a:r>
              <a:rPr lang="lt-LT" b="0" i="0" dirty="0">
                <a:effectLst/>
                <a:latin typeface="system-ui"/>
              </a:rPr>
              <a:t>) </a:t>
            </a:r>
            <a:r>
              <a:rPr lang="en-US" b="0" i="0" dirty="0">
                <a:effectLst/>
                <a:latin typeface="system-ui"/>
              </a:rPr>
              <a:t>Negotiated without prior call for competition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pirkimas".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03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077746" y="452455"/>
            <a:ext cx="8364111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Mažos vertės planuojamų pirkimų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367670" y="3493478"/>
            <a:ext cx="11078468" cy="1690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2809E-E3E6-7D25-9045-B2D0B69AD5A7}"/>
              </a:ext>
            </a:extLst>
          </p:cNvPr>
          <p:cNvSpPr txBox="1"/>
          <p:nvPr/>
        </p:nvSpPr>
        <p:spPr>
          <a:xfrm>
            <a:off x="181256" y="3721489"/>
            <a:ext cx="1201995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 </a:t>
            </a:r>
            <a:r>
              <a:rPr lang="lt-LT" dirty="0"/>
              <a:t>Visoms organizacijos skelbiamos apklausos pirkimams vykdyti galite</a:t>
            </a:r>
            <a:r>
              <a:rPr lang="en-US" dirty="0"/>
              <a:t> </a:t>
            </a:r>
            <a:r>
              <a:rPr lang="en-US" dirty="0" err="1"/>
              <a:t>sukurti</a:t>
            </a:r>
            <a:r>
              <a:rPr lang="en-US" dirty="0"/>
              <a:t> </a:t>
            </a:r>
            <a:r>
              <a:rPr lang="en-US" dirty="0" err="1"/>
              <a:t>vien</a:t>
            </a:r>
            <a:r>
              <a:rPr lang="lt-LT" dirty="0"/>
              <a:t>ą planuojamą mažos vertės pirkimą „Mažos vertės pirkimai“ </a:t>
            </a:r>
            <a:r>
              <a:rPr lang="lt-LT" dirty="0">
                <a:ea typeface="+mn-lt"/>
                <a:cs typeface="+mn-lt"/>
              </a:rPr>
              <a:t>(tačiau atkreipiame dėmesį, kad Organizacijos pirkimų organizavimo ir kontrolės tvarkoje gali būti nusimatyta, kad ji suvestinėje skelbia visus arba bent dalį mažos vertės pirkimų - tokiu atveju pirkimai suvedami atskiromis eilutėmis).</a:t>
            </a:r>
            <a:r>
              <a:rPr lang="lt-LT" dirty="0"/>
              <a:t> Jeigu vis dėlto skelbiame viena eilute, šio planuojamo pirkimo privalomus stulpelius pildykite taip:</a:t>
            </a:r>
          </a:p>
          <a:p>
            <a:r>
              <a:rPr lang="lt-LT" dirty="0"/>
              <a:t>A. Pavadinimą nurodykite „Mažos vertės pirkimai“;</a:t>
            </a:r>
          </a:p>
          <a:p>
            <a:r>
              <a:rPr lang="lt-LT" dirty="0"/>
              <a:t>C. Pasirinkite bet kurį pirkimo tipą (prekės, paslaugos ar darbai). Susiejus pirkimą su šiuo planuojamu pirkimu, pirkimo tipą galėsite pakeisti;</a:t>
            </a:r>
          </a:p>
          <a:p>
            <a:r>
              <a:rPr lang="lt-LT" dirty="0"/>
              <a:t>D. Pasirinkite 2014/24/EU (</a:t>
            </a:r>
            <a:r>
              <a:rPr lang="lt-LT" dirty="0" err="1"/>
              <a:t>Classic</a:t>
            </a:r>
            <a:r>
              <a:rPr lang="lt-LT" dirty="0"/>
              <a:t>);</a:t>
            </a:r>
            <a:endParaRPr lang="lt-LT" dirty="0">
              <a:ea typeface="Calibri"/>
              <a:cs typeface="Calibri"/>
            </a:endParaRPr>
          </a:p>
          <a:p>
            <a:r>
              <a:rPr lang="lt-LT" dirty="0"/>
              <a:t>E. Pasirinkite procedūrą  </a:t>
            </a:r>
            <a:r>
              <a:rPr lang="lt-LT" dirty="0" err="1"/>
              <a:t>Open</a:t>
            </a:r>
            <a:r>
              <a:rPr lang="lt-LT" dirty="0"/>
              <a:t> (Atviras konkursas);</a:t>
            </a:r>
            <a:endParaRPr lang="lt-LT" dirty="0">
              <a:ea typeface="Calibri"/>
              <a:cs typeface="Calibri"/>
            </a:endParaRPr>
          </a:p>
          <a:p>
            <a:r>
              <a:rPr lang="lt-LT" dirty="0"/>
              <a:t>G. Nurodykite vertę 0. Susiejus pirkimą su šiuo planuojamu pirkimu vertę galėsite redaguoti. </a:t>
            </a:r>
            <a:endParaRPr lang="lt-LT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D2A921E-5F77-3984-C6E9-66B4BE68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2287"/>
            <a:ext cx="12192000" cy="2201839"/>
          </a:xfrm>
          <a:prstGeom prst="rect">
            <a:avLst/>
          </a:prstGeom>
        </p:spPr>
      </p:pic>
      <p:pic>
        <p:nvPicPr>
          <p:cNvPr id="6" name="Picture 5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4CC445A2-48A2-907B-1846-F513A92C8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70" y="1796303"/>
            <a:ext cx="3214385" cy="808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2B987-8C65-D348-8FFA-6090A1DEA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62" y="2945695"/>
            <a:ext cx="861186" cy="1690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8DA4B-3712-F4AF-FEAA-77127BA62503}"/>
              </a:ext>
            </a:extLst>
          </p:cNvPr>
          <p:cNvSpPr/>
          <p:nvPr/>
        </p:nvSpPr>
        <p:spPr>
          <a:xfrm>
            <a:off x="10107561" y="3173705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6D68B-8107-33D5-A8EA-58E87D4957FE}"/>
              </a:ext>
            </a:extLst>
          </p:cNvPr>
          <p:cNvSpPr/>
          <p:nvPr/>
        </p:nvSpPr>
        <p:spPr>
          <a:xfrm>
            <a:off x="10107561" y="3343880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62B9B-DF94-A406-1A87-DB13C2B78285}"/>
              </a:ext>
            </a:extLst>
          </p:cNvPr>
          <p:cNvSpPr/>
          <p:nvPr/>
        </p:nvSpPr>
        <p:spPr>
          <a:xfrm>
            <a:off x="10107561" y="3522974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435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8592254" y="3142787"/>
            <a:ext cx="612751" cy="3380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F28C1-2CC2-C8E2-B59A-4E667A4B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" y="2437929"/>
            <a:ext cx="12193032" cy="1996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2809E-E3E6-7D25-9045-B2D0B69AD5A7}"/>
              </a:ext>
            </a:extLst>
          </p:cNvPr>
          <p:cNvSpPr txBox="1"/>
          <p:nvPr/>
        </p:nvSpPr>
        <p:spPr>
          <a:xfrm>
            <a:off x="188227" y="4676562"/>
            <a:ext cx="11580986" cy="662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Užpildžius privalomus laukus arba visus </a:t>
            </a:r>
            <a:r>
              <a:rPr lang="lt-LT" err="1"/>
              <a:t>excel</a:t>
            </a:r>
            <a:r>
              <a:rPr lang="lt-LT"/>
              <a:t> faile nurodytus stulpelius, išsaugokite planuojamų pirkimų suvestinės failą.</a:t>
            </a:r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6" name="Picture 5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175EB4CC-0863-8AE4-4655-2EEA87BE4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02" y="2577119"/>
            <a:ext cx="2555867" cy="648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867CD-C3E5-74BA-DC83-F5275862ACAA}"/>
              </a:ext>
            </a:extLst>
          </p:cNvPr>
          <p:cNvSpPr/>
          <p:nvPr/>
        </p:nvSpPr>
        <p:spPr>
          <a:xfrm>
            <a:off x="7951101" y="3649955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21A506-B191-843E-2E1E-FB3997BE5AFB}"/>
              </a:ext>
            </a:extLst>
          </p:cNvPr>
          <p:cNvSpPr/>
          <p:nvPr/>
        </p:nvSpPr>
        <p:spPr>
          <a:xfrm>
            <a:off x="7951101" y="3806190"/>
            <a:ext cx="127820" cy="74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4348ED-B839-E2FB-8AFE-90F037C05B1B}"/>
              </a:ext>
            </a:extLst>
          </p:cNvPr>
          <p:cNvSpPr/>
          <p:nvPr/>
        </p:nvSpPr>
        <p:spPr>
          <a:xfrm>
            <a:off x="7951101" y="3918609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0214C-D86B-BB9D-EC91-C606980C25F5}"/>
              </a:ext>
            </a:extLst>
          </p:cNvPr>
          <p:cNvSpPr/>
          <p:nvPr/>
        </p:nvSpPr>
        <p:spPr>
          <a:xfrm>
            <a:off x="7951101" y="4068419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2F12A-8975-4AD6-90DC-C95CF5397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628" y="3480822"/>
            <a:ext cx="707905" cy="138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BA029-D02C-A2EE-2C7D-A25B5DEA4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174" y="3489892"/>
            <a:ext cx="1204201" cy="1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76835-A670-43F3-4CEC-3C707193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5" y="877447"/>
            <a:ext cx="10591800" cy="491459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6F42BF21-56CE-5EA5-C510-50775D1CCB84}"/>
              </a:ext>
            </a:extLst>
          </p:cNvPr>
          <p:cNvSpPr/>
          <p:nvPr/>
        </p:nvSpPr>
        <p:spPr>
          <a:xfrm>
            <a:off x="3342413" y="13430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09FB835-ADD7-5029-7CF1-D9CC9EF7B142}"/>
              </a:ext>
            </a:extLst>
          </p:cNvPr>
          <p:cNvSpPr/>
          <p:nvPr/>
        </p:nvSpPr>
        <p:spPr>
          <a:xfrm>
            <a:off x="10160481" y="5495631"/>
            <a:ext cx="566513" cy="2325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9604532" y="540799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639994" y="5065013"/>
            <a:ext cx="539877" cy="2050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62717E8-E610-ABE2-34E4-586513B583CE}"/>
              </a:ext>
            </a:extLst>
          </p:cNvPr>
          <p:cNvSpPr/>
          <p:nvPr/>
        </p:nvSpPr>
        <p:spPr>
          <a:xfrm>
            <a:off x="1431490" y="1412329"/>
            <a:ext cx="1881981" cy="2001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BEEB5F-0237-D084-7D82-100782A740FB}"/>
              </a:ext>
            </a:extLst>
          </p:cNvPr>
          <p:cNvSpPr/>
          <p:nvPr/>
        </p:nvSpPr>
        <p:spPr>
          <a:xfrm>
            <a:off x="4149213" y="3402024"/>
            <a:ext cx="653845" cy="2260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0DCD0-4CB7-A00D-9B73-49E17768A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66" y="1727056"/>
            <a:ext cx="785079" cy="135208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F9A9B4CC-A776-4FC0-B349-BE9C346618DD}"/>
              </a:ext>
            </a:extLst>
          </p:cNvPr>
          <p:cNvSpPr/>
          <p:nvPr/>
        </p:nvSpPr>
        <p:spPr>
          <a:xfrm>
            <a:off x="630602" y="53036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A1CBDCF3-3E99-4DD1-B093-1095FEC19F78}"/>
              </a:ext>
            </a:extLst>
          </p:cNvPr>
          <p:cNvSpPr/>
          <p:nvPr/>
        </p:nvSpPr>
        <p:spPr>
          <a:xfrm>
            <a:off x="4233819" y="374399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7F4CA4-991D-F43C-BDDF-CDC1CE5F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815"/>
            <a:ext cx="12192000" cy="1136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C50FC-9D0E-518D-318A-6651BF8E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" y="1179180"/>
            <a:ext cx="12192000" cy="1604211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415846" y="210592"/>
            <a:ext cx="8694174" cy="1066602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klaidų taisymas</a:t>
            </a:r>
            <a:endParaRPr lang="en-US" sz="3600" b="1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09FB835-ADD7-5029-7CF1-D9CC9EF7B142}"/>
              </a:ext>
            </a:extLst>
          </p:cNvPr>
          <p:cNvSpPr/>
          <p:nvPr/>
        </p:nvSpPr>
        <p:spPr>
          <a:xfrm>
            <a:off x="2614249" y="3428999"/>
            <a:ext cx="5168008" cy="5681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3933104" y="2248972"/>
            <a:ext cx="791008" cy="3673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8F080-EFE2-1E23-6267-A68677030C18}"/>
              </a:ext>
            </a:extLst>
          </p:cNvPr>
          <p:cNvSpPr txBox="1"/>
          <p:nvPr/>
        </p:nvSpPr>
        <p:spPr>
          <a:xfrm>
            <a:off x="120704" y="4263927"/>
            <a:ext cx="1196766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Jeigu įkėlus planuojamų pirkimų suvestinės failą rodomos klaidos, spauskite nuorodą Klaidų ataskaita ir atidarę dokumentą patikrinkite kokioje eilutėje (</a:t>
            </a:r>
            <a:r>
              <a:rPr lang="lt-LT" i="1" dirty="0"/>
              <a:t>angl. </a:t>
            </a:r>
            <a:r>
              <a:rPr lang="en-US" i="1" dirty="0"/>
              <a:t>Row Index</a:t>
            </a:r>
            <a:r>
              <a:rPr lang="lt-LT" dirty="0"/>
              <a:t>) ir kokiame stulpelyje (</a:t>
            </a:r>
            <a:r>
              <a:rPr lang="lt-LT" i="1" dirty="0"/>
              <a:t>angl. </a:t>
            </a:r>
            <a:r>
              <a:rPr lang="en-US" i="1" dirty="0"/>
              <a:t>Column Letter</a:t>
            </a:r>
            <a:r>
              <a:rPr lang="lt-LT" dirty="0"/>
              <a:t>) yra klaida ir kokia klaida (</a:t>
            </a:r>
            <a:r>
              <a:rPr lang="lt-LT" i="1" dirty="0"/>
              <a:t>angl. </a:t>
            </a:r>
            <a:r>
              <a:rPr lang="en-US" i="1" dirty="0"/>
              <a:t>Message</a:t>
            </a:r>
            <a:r>
              <a:rPr lang="lt-LT" dirty="0"/>
              <a:t>).</a:t>
            </a:r>
          </a:p>
          <a:p>
            <a:endParaRPr lang="lt-LT" dirty="0"/>
          </a:p>
          <a:p>
            <a:r>
              <a:rPr lang="lt-LT" b="1" dirty="0"/>
              <a:t>Svarbu! </a:t>
            </a:r>
            <a:r>
              <a:rPr lang="lt-LT" dirty="0"/>
              <a:t>Įprastai klaidos yra susijusios su netinkamai nustatyta procedūros tipo (</a:t>
            </a:r>
            <a:r>
              <a:rPr lang="lt-LT" i="1" dirty="0"/>
              <a:t>angl. </a:t>
            </a:r>
            <a:r>
              <a:rPr lang="en-US" i="1" dirty="0"/>
              <a:t>Procedure</a:t>
            </a:r>
            <a:r>
              <a:rPr lang="lt-LT" dirty="0"/>
              <a:t>) ir teisinio pagrindo </a:t>
            </a:r>
          </a:p>
          <a:p>
            <a:r>
              <a:rPr lang="lt-LT" dirty="0"/>
              <a:t>(</a:t>
            </a:r>
            <a:r>
              <a:rPr lang="lt-LT" i="1" dirty="0"/>
              <a:t>angl. </a:t>
            </a:r>
            <a:r>
              <a:rPr lang="en-US" i="1" dirty="0"/>
              <a:t>Directive</a:t>
            </a:r>
            <a:r>
              <a:rPr lang="lt-LT" dirty="0"/>
              <a:t>) kombinacija (žr. 12 skaidrėje).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4EC18-A955-852B-BC9A-6889C12D7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43" y="2337345"/>
            <a:ext cx="1145470" cy="200493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92E236A-D835-D540-8F04-E3C363486937}"/>
              </a:ext>
            </a:extLst>
          </p:cNvPr>
          <p:cNvSpPr/>
          <p:nvPr/>
        </p:nvSpPr>
        <p:spPr>
          <a:xfrm>
            <a:off x="120704" y="5394727"/>
            <a:ext cx="11950592" cy="6220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8592254" y="3142787"/>
            <a:ext cx="612751" cy="3380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7C65-F23F-13EE-8A5B-A7192789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038"/>
            <a:ext cx="12192000" cy="2069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89EA6-644B-4304-7434-83287FF457E5}"/>
              </a:ext>
            </a:extLst>
          </p:cNvPr>
          <p:cNvSpPr txBox="1"/>
          <p:nvPr/>
        </p:nvSpPr>
        <p:spPr>
          <a:xfrm>
            <a:off x="60027" y="4639758"/>
            <a:ext cx="92216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Ištaisykite planuojamų pirkimų suvestinės faile klaidas ir išsaugoję įkelkite pakartotinai.</a:t>
            </a:r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5" name="Picture 4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1B6614A2-1F06-4260-53A9-FD005EDC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47" y="2605341"/>
            <a:ext cx="2894533" cy="705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7AC31-66B5-FA61-C474-2E0C000E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469" y="3625156"/>
            <a:ext cx="813183" cy="153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4E4DD-9408-71B5-99E6-588FB752F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726" y="3610418"/>
            <a:ext cx="1337273" cy="1671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E70CBF-AA86-8A55-974E-25F9AB928D43}"/>
              </a:ext>
            </a:extLst>
          </p:cNvPr>
          <p:cNvSpPr/>
          <p:nvPr/>
        </p:nvSpPr>
        <p:spPr>
          <a:xfrm>
            <a:off x="9077185" y="3811540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397EB-0678-D15B-C020-65B4F828606C}"/>
              </a:ext>
            </a:extLst>
          </p:cNvPr>
          <p:cNvSpPr/>
          <p:nvPr/>
        </p:nvSpPr>
        <p:spPr>
          <a:xfrm>
            <a:off x="9077185" y="3987336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8114A0-C2E5-6363-E8D7-DEF4AB8F251A}"/>
              </a:ext>
            </a:extLst>
          </p:cNvPr>
          <p:cNvSpPr/>
          <p:nvPr/>
        </p:nvSpPr>
        <p:spPr>
          <a:xfrm>
            <a:off x="9077185" y="4130246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A41B8-E04F-DCAD-33B1-DCA84807C11E}"/>
              </a:ext>
            </a:extLst>
          </p:cNvPr>
          <p:cNvSpPr/>
          <p:nvPr/>
        </p:nvSpPr>
        <p:spPr>
          <a:xfrm>
            <a:off x="9077185" y="4306042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459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EF6C38-56F3-4C3B-B069-6416416F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7" y="2959570"/>
            <a:ext cx="11458465" cy="192202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678426" y="122103"/>
            <a:ext cx="10284542" cy="756295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7DB15C-761F-2D52-826A-16AD3A1BDBE7}"/>
              </a:ext>
            </a:extLst>
          </p:cNvPr>
          <p:cNvSpPr txBox="1"/>
          <p:nvPr/>
        </p:nvSpPr>
        <p:spPr>
          <a:xfrm>
            <a:off x="848108" y="5072623"/>
            <a:ext cx="869430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Įkėlus planuojamų pirkimų suvestinės failą spauskite nuorodą Peržiūrėti ir atsidariusiame lange paspauskite mygtuką „Pateikti publikavimui“. </a:t>
            </a:r>
            <a:endParaRPr lang="en-US" dirty="0"/>
          </a:p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GB" dirty="0">
                <a:solidFill>
                  <a:srgbClr val="FF0000"/>
                </a:solidFill>
              </a:rPr>
              <a:t>! </a:t>
            </a:r>
            <a:r>
              <a:rPr lang="lt-LT" dirty="0"/>
              <a:t>Jeigu nematote mygtuko „Pateikti publikavimui</a:t>
            </a:r>
            <a:r>
              <a:rPr lang="en-GB" dirty="0"/>
              <a:t>”, J</a:t>
            </a:r>
            <a:r>
              <a:rPr lang="lt-LT" dirty="0" err="1"/>
              <a:t>ūs</a:t>
            </a:r>
            <a:r>
              <a:rPr lang="lt-LT" dirty="0"/>
              <a:t> neturite administratoriaus teisių. Prašome kreiptis į paskyros administratorių, kad pateiktų suvestinę publikavimui. Pateikus suvestinę publikavimui ji automatiškai pasiviešins.</a:t>
            </a:r>
            <a:endParaRPr lang="en-US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E7E3DDD-D92D-A988-7D52-079D755BCC2F}"/>
              </a:ext>
            </a:extLst>
          </p:cNvPr>
          <p:cNvSpPr/>
          <p:nvPr/>
        </p:nvSpPr>
        <p:spPr>
          <a:xfrm>
            <a:off x="10097728" y="4513951"/>
            <a:ext cx="1098201" cy="2711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9386A331-43E1-8953-4E03-8193BEDC7038}"/>
              </a:ext>
            </a:extLst>
          </p:cNvPr>
          <p:cNvSpPr/>
          <p:nvPr/>
        </p:nvSpPr>
        <p:spPr>
          <a:xfrm>
            <a:off x="10262439" y="488059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2299EB-C221-5AAA-F713-3DF84EAA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9271"/>
            <a:ext cx="12192000" cy="1435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10345728" y="2401004"/>
            <a:ext cx="802686" cy="2394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8C69F2-FB19-D74D-158A-BEEDBA3CA3F6}"/>
              </a:ext>
            </a:extLst>
          </p:cNvPr>
          <p:cNvSpPr/>
          <p:nvPr/>
        </p:nvSpPr>
        <p:spPr>
          <a:xfrm>
            <a:off x="11195929" y="233009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6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7532" y="327803"/>
            <a:ext cx="10515600" cy="545034"/>
          </a:xfrm>
        </p:spPr>
        <p:txBody>
          <a:bodyPr>
            <a:noAutofit/>
          </a:bodyPr>
          <a:lstStyle/>
          <a:p>
            <a:pPr algn="ctr"/>
            <a:r>
              <a:rPr kumimoji="0" lang="lt-L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Prisijungimas prie CVP IS 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2618028"/>
              </p:ext>
            </p:extLst>
          </p:nvPr>
        </p:nvGraphicFramePr>
        <p:xfrm>
          <a:off x="6617973" y="5971271"/>
          <a:ext cx="875763" cy="7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28AB28-D980-0AD8-A0D9-27D5AB6ED154}"/>
              </a:ext>
            </a:extLst>
          </p:cNvPr>
          <p:cNvSpPr txBox="1"/>
          <p:nvPr/>
        </p:nvSpPr>
        <p:spPr>
          <a:xfrm>
            <a:off x="959853" y="963017"/>
            <a:ext cx="1039394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lt-LT">
                <a:solidFill>
                  <a:prstClr val="black"/>
                </a:solidFill>
                <a:latin typeface="Calibri"/>
              </a:rPr>
              <a:t>Prisijunkite prie gamybinės CVP IS aplinkos su nuoroda https://viesiejipirkimai.lt/epps/home.do</a:t>
            </a:r>
            <a:endParaRPr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8CDD654-0287-BCEC-6C4C-215C6180C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53" y="1407249"/>
            <a:ext cx="10614212" cy="4487734"/>
          </a:xfrm>
          <a:prstGeom prst="rect">
            <a:avLst/>
          </a:prstGeom>
        </p:spPr>
      </p:pic>
      <p:sp>
        <p:nvSpPr>
          <p:cNvPr id="12" name="Stačiakampis 6">
            <a:extLst>
              <a:ext uri="{FF2B5EF4-FFF2-40B4-BE49-F238E27FC236}">
                <a16:creationId xmlns:a16="http://schemas.microsoft.com/office/drawing/2014/main" id="{F2CC2CAF-EB9B-D56C-98AB-2603EC0DFBD2}"/>
              </a:ext>
            </a:extLst>
          </p:cNvPr>
          <p:cNvSpPr/>
          <p:nvPr/>
        </p:nvSpPr>
        <p:spPr>
          <a:xfrm>
            <a:off x="10676964" y="1631576"/>
            <a:ext cx="686167" cy="250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498AD-4D04-5EEA-A228-40FD5BD7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D13C7-D0A1-047F-EA16-0E6A03DCD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53" y="1406152"/>
            <a:ext cx="3334561" cy="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794DE-528B-D6B9-00B2-33614719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35" y="1958188"/>
            <a:ext cx="6682710" cy="294162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678426" y="122103"/>
            <a:ext cx="10284542" cy="756295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7DB15C-761F-2D52-826A-16AD3A1BDBE7}"/>
              </a:ext>
            </a:extLst>
          </p:cNvPr>
          <p:cNvSpPr txBox="1"/>
          <p:nvPr/>
        </p:nvSpPr>
        <p:spPr>
          <a:xfrm>
            <a:off x="8146360" y="3203375"/>
            <a:ext cx="354944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Pateikus planuojamų pirkimų suvestinę publikavimui matysite pranešimą „Jūsų suvestinė sėkmingai paskelbta“, kas reiškia, kad suvestinė buvo paskelbta.</a:t>
            </a:r>
            <a:endParaRPr lang="en-US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108D1F-6FC8-86BA-867E-22E78FB90F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133" b="106"/>
          <a:stretch/>
        </p:blipFill>
        <p:spPr>
          <a:xfrm>
            <a:off x="1014335" y="2274102"/>
            <a:ext cx="6682710" cy="299484"/>
          </a:xfrm>
          <a:prstGeom prst="rect">
            <a:avLst/>
          </a:prstGeom>
        </p:spPr>
      </p:pic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1109256" y="2299077"/>
            <a:ext cx="1951978" cy="3247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D27BB-D861-BF86-5EDB-4D4C441B9B4F}"/>
              </a:ext>
            </a:extLst>
          </p:cNvPr>
          <p:cNvCxnSpPr>
            <a:cxnSpLocks/>
          </p:cNvCxnSpPr>
          <p:nvPr/>
        </p:nvCxnSpPr>
        <p:spPr>
          <a:xfrm flipH="1" flipV="1">
            <a:off x="3156155" y="2573586"/>
            <a:ext cx="4895284" cy="1143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4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>
                <a:latin typeface="+mj-lt"/>
              </a:rPr>
              <a:t>Dėl papildomai iškilusių klausimų galite kreiptis</a:t>
            </a:r>
          </a:p>
          <a:p>
            <a:r>
              <a:rPr lang="lt-LT" sz="4000">
                <a:latin typeface="+mj-lt"/>
              </a:rPr>
              <a:t>tel.</a:t>
            </a:r>
            <a:r>
              <a:rPr lang="lt-LT" sz="4000"/>
              <a:t> </a:t>
            </a:r>
            <a:r>
              <a:rPr lang="en-GB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+370</a:t>
            </a:r>
            <a:r>
              <a:rPr lang="lt-LT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5 219 7000 </a:t>
            </a:r>
            <a:r>
              <a:rPr lang="lt-LT" sz="4000">
                <a:latin typeface="+mj-lt"/>
              </a:rPr>
              <a:t>arba </a:t>
            </a:r>
            <a:r>
              <a:rPr lang="lt-LT" sz="4000" err="1">
                <a:latin typeface="+mj-lt"/>
              </a:rPr>
              <a:t>el.paštu</a:t>
            </a:r>
            <a:r>
              <a:rPr lang="lt-LT" sz="4000">
                <a:latin typeface="+mj-lt"/>
              </a:rPr>
              <a:t> </a:t>
            </a:r>
            <a:r>
              <a:rPr lang="lt-LT" sz="4000" b="1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>
                <a:latin typeface="+mj-lt"/>
              </a:rPr>
            </a:br>
            <a:endParaRPr lang="lt-LT" sz="4000" b="1">
              <a:latin typeface="+mj-lt"/>
            </a:endParaRPr>
          </a:p>
          <a:p>
            <a:r>
              <a:rPr lang="lt-LT" sz="1400" b="1"/>
              <a:t> </a:t>
            </a:r>
            <a:endParaRPr lang="lt-LT" sz="140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05FAC-B30D-5F86-3C8F-6FA5B2C4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3116642-D06B-A6E4-4537-8CB364A1E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71" y="1351212"/>
            <a:ext cx="5891564" cy="504211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7532" y="327803"/>
            <a:ext cx="10515600" cy="545034"/>
          </a:xfrm>
        </p:spPr>
        <p:txBody>
          <a:bodyPr>
            <a:noAutofit/>
          </a:bodyPr>
          <a:lstStyle/>
          <a:p>
            <a:pPr algn="ctr"/>
            <a:r>
              <a:rPr kumimoji="0" lang="lt-L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Prisijungimas prie CVP IS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6617973" y="5971271"/>
          <a:ext cx="875763" cy="7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28AB28-D980-0AD8-A0D9-27D5AB6ED154}"/>
              </a:ext>
            </a:extLst>
          </p:cNvPr>
          <p:cNvSpPr txBox="1"/>
          <p:nvPr/>
        </p:nvSpPr>
        <p:spPr>
          <a:xfrm>
            <a:off x="1362635" y="925754"/>
            <a:ext cx="96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Įveskite </a:t>
            </a:r>
            <a:r>
              <a:rPr kumimoji="0" lang="lt-LT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naudotojo vardą (1), slaptažodį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tačiakampis 6">
            <a:extLst>
              <a:ext uri="{FF2B5EF4-FFF2-40B4-BE49-F238E27FC236}">
                <a16:creationId xmlns:a16="http://schemas.microsoft.com/office/drawing/2014/main" id="{F2CC2CAF-EB9B-D56C-98AB-2603EC0DFBD2}"/>
              </a:ext>
            </a:extLst>
          </p:cNvPr>
          <p:cNvSpPr/>
          <p:nvPr/>
        </p:nvSpPr>
        <p:spPr>
          <a:xfrm>
            <a:off x="4966447" y="4746712"/>
            <a:ext cx="3164003" cy="345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8D0189AC-6921-1BBC-8E14-37B830ECD3B1}"/>
              </a:ext>
            </a:extLst>
          </p:cNvPr>
          <p:cNvSpPr/>
          <p:nvPr/>
        </p:nvSpPr>
        <p:spPr>
          <a:xfrm>
            <a:off x="4237258" y="342900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938A6F36-5963-2728-EAA9-657723F593B1}"/>
              </a:ext>
            </a:extLst>
          </p:cNvPr>
          <p:cNvSpPr/>
          <p:nvPr/>
        </p:nvSpPr>
        <p:spPr>
          <a:xfrm>
            <a:off x="4237258" y="401923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C07D3-6A47-0F5B-7D1E-A0C828DF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B8094D-DC16-3007-2A1E-1D43C943D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2164" y="1334616"/>
            <a:ext cx="2660665" cy="5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A37A29-494D-4BB1-99A6-01E34592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6" y="1463867"/>
            <a:ext cx="9509724" cy="4686828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25828" y="3278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9" name="Stačiakampis 6">
            <a:extLst>
              <a:ext uri="{FF2B5EF4-FFF2-40B4-BE49-F238E27FC236}">
                <a16:creationId xmlns:a16="http://schemas.microsoft.com/office/drawing/2014/main" id="{4AF05D8B-DDAA-B905-6360-45FE404AB416}"/>
              </a:ext>
            </a:extLst>
          </p:cNvPr>
          <p:cNvSpPr/>
          <p:nvPr/>
        </p:nvSpPr>
        <p:spPr>
          <a:xfrm>
            <a:off x="2727180" y="1923779"/>
            <a:ext cx="170115" cy="282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tačiakampis 6">
            <a:extLst>
              <a:ext uri="{FF2B5EF4-FFF2-40B4-BE49-F238E27FC236}">
                <a16:creationId xmlns:a16="http://schemas.microsoft.com/office/drawing/2014/main" id="{2E44334C-18CA-5AAF-E656-230B4CF8A730}"/>
              </a:ext>
            </a:extLst>
          </p:cNvPr>
          <p:cNvSpPr/>
          <p:nvPr/>
        </p:nvSpPr>
        <p:spPr>
          <a:xfrm>
            <a:off x="1599452" y="2428286"/>
            <a:ext cx="1537038" cy="194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469AA-3E89-BC58-F1E0-84793167CDBD}"/>
              </a:ext>
            </a:extLst>
          </p:cNvPr>
          <p:cNvSpPr txBox="1"/>
          <p:nvPr/>
        </p:nvSpPr>
        <p:spPr>
          <a:xfrm>
            <a:off x="657887" y="6225788"/>
            <a:ext cx="88499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Skiltyje Pirkimų suvestinės viešinimas pasirinkite Peržiūrėti paviešintas pirkimų suvestines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257BEA4-A633-B921-ECFE-1877A927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9392"/>
          <a:stretch/>
        </p:blipFill>
        <p:spPr>
          <a:xfrm>
            <a:off x="804261" y="1138429"/>
            <a:ext cx="9738461" cy="3072371"/>
          </a:xfr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25828" y="3278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AD4555-BAE0-2876-D645-E7A3C469030F}"/>
              </a:ext>
            </a:extLst>
          </p:cNvPr>
          <p:cNvSpPr txBox="1"/>
          <p:nvPr/>
        </p:nvSpPr>
        <p:spPr>
          <a:xfrm>
            <a:off x="3375802" y="1929103"/>
            <a:ext cx="88161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b="1" dirty="0"/>
              <a:t>Jeigu rengiate naują suvestinę</a:t>
            </a:r>
            <a:r>
              <a:rPr lang="lt-LT" dirty="0"/>
              <a:t>, tuomet atsisiųskite planuojamų pirkimų suvestinės šabloną pildymui. </a:t>
            </a:r>
            <a:endParaRPr lang="lt-LT" dirty="0">
              <a:solidFill>
                <a:srgbClr val="000000"/>
              </a:solidFill>
            </a:endParaRPr>
          </a:p>
          <a:p>
            <a:r>
              <a:rPr lang="lt-LT" dirty="0">
                <a:solidFill>
                  <a:srgbClr val="FF0000"/>
                </a:solidFill>
              </a:rPr>
              <a:t>Svarbu! </a:t>
            </a:r>
            <a:r>
              <a:rPr lang="lt-LT" dirty="0"/>
              <a:t>Viešinant planuojamų pirkimų suvestinę metų pradžioje, atsisiųskite naują pirkimų suvestinės šabloną. Pasibaigusių metų planuojamų pirkimų į suvestinę nekelkite.</a:t>
            </a:r>
            <a:endParaRPr lang="lt-LT" dirty="0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9FB835-ADD7-5029-7CF1-D9CC9EF7B142}"/>
              </a:ext>
            </a:extLst>
          </p:cNvPr>
          <p:cNvSpPr/>
          <p:nvPr/>
        </p:nvSpPr>
        <p:spPr>
          <a:xfrm>
            <a:off x="3375802" y="3837443"/>
            <a:ext cx="668423" cy="2047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5EF9-3F44-1411-B34C-8E7EDD6E3F47}"/>
              </a:ext>
            </a:extLst>
          </p:cNvPr>
          <p:cNvSpPr txBox="1"/>
          <p:nvPr/>
        </p:nvSpPr>
        <p:spPr>
          <a:xfrm>
            <a:off x="480112" y="5110854"/>
            <a:ext cx="105758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 </a:t>
            </a:r>
            <a:r>
              <a:rPr lang="lt-LT" dirty="0"/>
              <a:t>Įkeliant naują planuojamų pirkimų suvestinę, anksčiau įkelti planuojami pirkimai bus pašalinti. </a:t>
            </a:r>
            <a:r>
              <a:rPr lang="lt-LT" b="1" dirty="0"/>
              <a:t>Jeigu norite tik papildyti jau paviešintą planuojamų pirkimų suvestinę</a:t>
            </a:r>
            <a:r>
              <a:rPr lang="lt-LT" dirty="0"/>
              <a:t>, naujus planuojamus pirkimus pildykite jau viešintos planuojamų pirkimų suvestinės faile pridėdami naujus planuojamus pirkimus. </a:t>
            </a:r>
            <a:endParaRPr lang="en-US" dirty="0"/>
          </a:p>
          <a:p>
            <a:r>
              <a:rPr lang="lt-LT" dirty="0"/>
              <a:t>Paviešintą planuojamų pirkimų failą</a:t>
            </a:r>
            <a:r>
              <a:rPr lang="lt-LT" dirty="0">
                <a:ea typeface="+mn-lt"/>
                <a:cs typeface="+mn-lt"/>
              </a:rPr>
              <a:t> galite atsisiųsti stulpelyje Subjekto planas paspaudus nuorodą Atsisiųsti. </a:t>
            </a:r>
            <a:endParaRPr lang="en-US" dirty="0"/>
          </a:p>
          <a:p>
            <a:r>
              <a:rPr lang="lt-LT" dirty="0"/>
              <a:t>Jau paviešinti planuojami pirkimai įsikels iš naujo kartu su naujai papildytais. Pirkimai, kurie buvo susieti su pakartotinai įkeliamais planuojamais pirkimais, liks susieti su anksčiau įkeltais planuojamais pirkimais.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34DF16BA-F8D9-3F62-FD78-0F7BED44D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6" y="4388246"/>
            <a:ext cx="7734300" cy="7239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E46D6986-AA74-03A6-B4EF-3A8BD8874408}"/>
              </a:ext>
            </a:extLst>
          </p:cNvPr>
          <p:cNvSpPr/>
          <p:nvPr/>
        </p:nvSpPr>
        <p:spPr>
          <a:xfrm>
            <a:off x="646366" y="4750196"/>
            <a:ext cx="965649" cy="3606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C0D6CE-84E2-D810-4E3A-CC8E010AF7F4}"/>
              </a:ext>
            </a:extLst>
          </p:cNvPr>
          <p:cNvCxnSpPr/>
          <p:nvPr/>
        </p:nvCxnSpPr>
        <p:spPr>
          <a:xfrm>
            <a:off x="0" y="4299290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313A05-7AF5-ADE3-453E-6B10D3E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3" y="1649576"/>
            <a:ext cx="10767993" cy="3558848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2241259" y="4970174"/>
            <a:ext cx="746870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445B5-9E35-885D-6B35-2958BB82EC2F}"/>
              </a:ext>
            </a:extLst>
          </p:cNvPr>
          <p:cNvSpPr txBox="1"/>
          <p:nvPr/>
        </p:nvSpPr>
        <p:spPr>
          <a:xfrm>
            <a:off x="2236781" y="5883867"/>
            <a:ext cx="5847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Atidarykite planuojamų pirkimų Excel failo 2 lapą „DATA“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1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C013B-8C31-72FB-AB58-BABEFD34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404"/>
            <a:ext cx="11722040" cy="282166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6F42BF21-56CE-5EA5-C510-50775D1CCB84}"/>
              </a:ext>
            </a:extLst>
          </p:cNvPr>
          <p:cNvSpPr/>
          <p:nvPr/>
        </p:nvSpPr>
        <p:spPr>
          <a:xfrm>
            <a:off x="4456314" y="18627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6214379" y="186176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87222-EF03-F4F0-040E-16E26287E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964" y="2438096"/>
            <a:ext cx="2101190" cy="1004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BFEE9A-231A-FD87-0142-EE015E22F079}"/>
              </a:ext>
            </a:extLst>
          </p:cNvPr>
          <p:cNvSpPr txBox="1"/>
          <p:nvPr/>
        </p:nvSpPr>
        <p:spPr>
          <a:xfrm>
            <a:off x="579" y="2867459"/>
            <a:ext cx="10771722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Užpildykite nurodytus suvestinės laukus:</a:t>
            </a:r>
          </a:p>
          <a:p>
            <a:pPr marL="342900" indent="-342900">
              <a:buAutoNum type="arabicPeriod"/>
            </a:pPr>
            <a:r>
              <a:rPr lang="en-US" dirty="0"/>
              <a:t>Subject</a:t>
            </a:r>
            <a:r>
              <a:rPr lang="lt-LT" dirty="0"/>
              <a:t> – Planuojamo pirkimo pavadinimas (</a:t>
            </a:r>
            <a:r>
              <a:rPr lang="lt-LT" dirty="0">
                <a:solidFill>
                  <a:srgbClr val="C00000"/>
                </a:solidFill>
              </a:rPr>
              <a:t>PRIVALOMA</a:t>
            </a:r>
            <a:r>
              <a:rPr lang="lt-LT" dirty="0"/>
              <a:t>). </a:t>
            </a:r>
            <a:r>
              <a:rPr lang="lt-LT" b="1" dirty="0"/>
              <a:t>SVARBU</a:t>
            </a:r>
            <a:r>
              <a:rPr lang="en-US" b="1" dirty="0"/>
              <a:t>!</a:t>
            </a:r>
            <a:r>
              <a:rPr lang="lt-LT" b="1" dirty="0">
                <a:solidFill>
                  <a:srgbClr val="FF0000"/>
                </a:solidFill>
              </a:rPr>
              <a:t>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Planuojant pirkimą vykdyti skelbiamos apklausos būdu, būtina nurodyti pirkimo pavadinimą ir pirkimo būdą, pavyzdžiui, „Baldų pirkimas (Skelbiama apklausa)“;</a:t>
            </a:r>
            <a:endParaRPr lang="lt-LT" dirty="0"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lt" dirty="0">
                <a:ea typeface="Calibri"/>
                <a:cs typeface="Calibri"/>
              </a:rPr>
              <a:t>Description - Aprašymas (</a:t>
            </a:r>
            <a:r>
              <a:rPr lang="lt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NEPRIVALOMA</a:t>
            </a:r>
            <a:r>
              <a:rPr lang="lt" dirty="0">
                <a:ea typeface="Calibri"/>
                <a:cs typeface="Calibri"/>
              </a:rPr>
              <a:t>). Pildoma, jeigu planuojama įsigyti iš centrinės perkančiosios organizacijos arba naudojantis centrinės perkančiosios organizacijos atlikta pirkimo procedūra; valdoma dinamine pirkimo sistema ar sudaryta preliminariąja sutartimi, kaip nustatyta Viešųjų pirkimų įstatymo 78 straipsnio 2 dalyje arba Komunalinio sektoriaus pirkimų įstatymo 86 straipsnio 2 dalyje; jeigu planuojama pirkimą rezervuoti atitinkamiems tiekėjams vadovaujantis Viešųjų pirkimų įstatymo 23 straipsnio 2 dalyje arba Komunalinio sektoriaus pirkimų įstatymo 35 straipsnio 2 dalyje nustatyta tvarka.</a:t>
            </a:r>
          </a:p>
          <a:p>
            <a:pPr marL="342900" indent="-342900">
              <a:buFontTx/>
              <a:buAutoNum type="arabicPeriod"/>
            </a:pPr>
            <a:r>
              <a:rPr lang="lt-LT" dirty="0"/>
              <a:t>Procurement Type – Planuojamo pirkimo tipas (</a:t>
            </a:r>
            <a:r>
              <a:rPr lang="en-US" dirty="0"/>
              <a:t>Services</a:t>
            </a:r>
            <a:r>
              <a:rPr lang="lt-LT" dirty="0"/>
              <a:t> – paslaugos, Works – darbai, </a:t>
            </a:r>
            <a:r>
              <a:rPr lang="en-US" dirty="0"/>
              <a:t>Supplies</a:t>
            </a:r>
            <a:r>
              <a:rPr lang="lt-LT" dirty="0"/>
              <a:t> – prekės) (</a:t>
            </a:r>
            <a:r>
              <a:rPr lang="lt-LT" dirty="0">
                <a:solidFill>
                  <a:srgbClr val="C00000"/>
                </a:solidFill>
              </a:rPr>
              <a:t>PRIVALOMA</a:t>
            </a:r>
            <a:r>
              <a:rPr lang="lt-LT" dirty="0"/>
              <a:t>);</a:t>
            </a:r>
            <a:endParaRPr lang="lt-LT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/>
              <a:t>Directive</a:t>
            </a:r>
            <a:r>
              <a:rPr lang="lt-LT" dirty="0"/>
              <a:t> – pasirinkite teisinį pagrindą (</a:t>
            </a:r>
            <a:r>
              <a:rPr lang="en-US" dirty="0"/>
              <a:t>Classic</a:t>
            </a:r>
            <a:r>
              <a:rPr lang="lt-LT" dirty="0"/>
              <a:t> – klasikinis, Utilities – komunalinis, </a:t>
            </a:r>
            <a:r>
              <a:rPr lang="en-US" dirty="0"/>
              <a:t>Concession</a:t>
            </a:r>
            <a:r>
              <a:rPr lang="lt-LT" dirty="0"/>
              <a:t> – koncesijos, </a:t>
            </a:r>
            <a:r>
              <a:rPr lang="en-US" dirty="0" err="1"/>
              <a:t>Defence</a:t>
            </a:r>
            <a:r>
              <a:rPr lang="lt-LT" dirty="0"/>
              <a:t> – Gynybos, </a:t>
            </a:r>
            <a:r>
              <a:rPr lang="en-US" dirty="0"/>
              <a:t>None </a:t>
            </a:r>
            <a:r>
              <a:rPr lang="lt-LT" dirty="0"/>
              <a:t>– ne pagal direktyvą (jį rinkitės viešindami tik </a:t>
            </a:r>
            <a:r>
              <a:rPr lang="lt-LT" u="sng" dirty="0"/>
              <a:t>neskelbiamos apklausos </a:t>
            </a:r>
            <a:r>
              <a:rPr lang="lt-LT" dirty="0"/>
              <a:t>planuojamus pirkimus)) (</a:t>
            </a:r>
            <a:r>
              <a:rPr lang="lt-LT" dirty="0">
                <a:solidFill>
                  <a:srgbClr val="C00000"/>
                </a:solidFill>
              </a:rPr>
              <a:t>PRIVALOMA</a:t>
            </a:r>
            <a:r>
              <a:rPr lang="lt-LT" dirty="0"/>
              <a:t>).</a:t>
            </a:r>
            <a:endParaRPr lang="lt-LT" dirty="0">
              <a:cs typeface="Calibri"/>
            </a:endParaRPr>
          </a:p>
        </p:txBody>
      </p:sp>
      <p:pic>
        <p:nvPicPr>
          <p:cNvPr id="5" name="Picture 4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2B4CB3E5-5363-9BE5-CE8F-847DBFDD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85" y="1118970"/>
            <a:ext cx="3308459" cy="8275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C1D54A1-6B87-746F-9682-38BFE34A9BBB}"/>
              </a:ext>
            </a:extLst>
          </p:cNvPr>
          <p:cNvSpPr/>
          <p:nvPr/>
        </p:nvSpPr>
        <p:spPr>
          <a:xfrm>
            <a:off x="1178292" y="18605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489399-7884-7F96-A96A-EB61B1BC685D}"/>
              </a:ext>
            </a:extLst>
          </p:cNvPr>
          <p:cNvSpPr/>
          <p:nvPr/>
        </p:nvSpPr>
        <p:spPr>
          <a:xfrm>
            <a:off x="2807874" y="186342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0B12A-CFDF-7AB2-E2D5-0A133744D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075" y="2294579"/>
            <a:ext cx="952932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C013B-8C31-72FB-AB58-BABEFD34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731"/>
            <a:ext cx="11722040" cy="282166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8368284" y="183432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5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FEE9A-231A-FD87-0142-EE015E22F079}"/>
              </a:ext>
            </a:extLst>
          </p:cNvPr>
          <p:cNvSpPr txBox="1"/>
          <p:nvPr/>
        </p:nvSpPr>
        <p:spPr>
          <a:xfrm>
            <a:off x="69658" y="3598930"/>
            <a:ext cx="751538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5. </a:t>
            </a:r>
            <a:r>
              <a:rPr lang="en-US" dirty="0"/>
              <a:t>Procedure</a:t>
            </a:r>
            <a:r>
              <a:rPr lang="lt-LT" dirty="0"/>
              <a:t> – Procedūros tipas (</a:t>
            </a:r>
            <a:r>
              <a:rPr lang="lt-LT" dirty="0">
                <a:solidFill>
                  <a:srgbClr val="C00000"/>
                </a:solidFill>
              </a:rPr>
              <a:t>PRIVALOMAS</a:t>
            </a:r>
            <a:r>
              <a:rPr lang="lt-LT" dirty="0"/>
              <a:t>).</a:t>
            </a:r>
            <a:r>
              <a:rPr lang="lt-LT" dirty="0">
                <a:cs typeface="Calibri"/>
              </a:rPr>
              <a:t> Procedūrų tipų vertimus ir paaiškinimus rasite 11 skaidrėje.</a:t>
            </a:r>
          </a:p>
          <a:p>
            <a:endParaRPr lang="lt-LT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1DD23-6717-52B5-3E09-3572965F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996" y="2486516"/>
            <a:ext cx="2537680" cy="2110923"/>
          </a:xfrm>
          <a:prstGeom prst="rect">
            <a:avLst/>
          </a:prstGeom>
        </p:spPr>
      </p:pic>
      <p:pic>
        <p:nvPicPr>
          <p:cNvPr id="6" name="Picture 5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85158BFD-B9A8-BAA1-2259-7AA3FC8FE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85" y="1118970"/>
            <a:ext cx="3308459" cy="827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6EFE9-E48E-F89C-2502-CF7AB9443F01}"/>
              </a:ext>
            </a:extLst>
          </p:cNvPr>
          <p:cNvSpPr txBox="1"/>
          <p:nvPr/>
        </p:nvSpPr>
        <p:spPr>
          <a:xfrm>
            <a:off x="69658" y="4555691"/>
            <a:ext cx="7584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FF0000"/>
                </a:solidFill>
                <a:ea typeface="+mn-lt"/>
                <a:cs typeface="+mn-lt"/>
              </a:rPr>
              <a:t>Pastaba!</a:t>
            </a:r>
            <a:r>
              <a:rPr lang="lt-LT" dirty="0">
                <a:ea typeface="+mn-lt"/>
                <a:cs typeface="+mn-lt"/>
              </a:rPr>
              <a:t> </a:t>
            </a:r>
            <a:r>
              <a:rPr lang="lt-LT" dirty="0">
                <a:ea typeface="Calibri"/>
                <a:cs typeface="Calibri"/>
              </a:rPr>
              <a:t>Jei numatote vykdyti atvirą projekto konkursą, pasirinkite </a:t>
            </a:r>
            <a:r>
              <a:rPr lang="en-US" dirty="0">
                <a:ea typeface="Calibri"/>
                <a:cs typeface="Calibri"/>
              </a:rPr>
              <a:t>Open</a:t>
            </a:r>
            <a:r>
              <a:rPr lang="lt-LT" dirty="0">
                <a:ea typeface="Calibri"/>
                <a:cs typeface="Calibri"/>
              </a:rPr>
              <a:t> (atviras konkursas), jei ribotą projekto konkursą - </a:t>
            </a:r>
            <a:r>
              <a:rPr lang="en-US" dirty="0">
                <a:ea typeface="Calibri"/>
                <a:cs typeface="Calibri"/>
              </a:rPr>
              <a:t>Restricted</a:t>
            </a:r>
            <a:r>
              <a:rPr lang="lt-LT" dirty="0">
                <a:ea typeface="Calibri"/>
                <a:cs typeface="Calibri"/>
              </a:rPr>
              <a:t> (ribotas konkursas), o aprašyme (</a:t>
            </a:r>
            <a:r>
              <a:rPr lang="en-US" dirty="0">
                <a:ea typeface="Calibri"/>
                <a:cs typeface="Calibri"/>
              </a:rPr>
              <a:t>Description</a:t>
            </a:r>
            <a:r>
              <a:rPr lang="lt-LT" dirty="0">
                <a:ea typeface="Calibri"/>
                <a:cs typeface="Calibri"/>
              </a:rPr>
              <a:t>) nurodykite, kad vykdysite Projekto konkursą.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1BD70-DA2F-DD85-1B7F-CECF525A1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120" y="2310354"/>
            <a:ext cx="885156" cy="204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4294A1-232A-CA6D-CD07-D030BE961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0840" y="3228947"/>
            <a:ext cx="3010320" cy="40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6D265C-FAFA-5FC2-F040-C4BA92F6E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1160" y="4593652"/>
            <a:ext cx="2537680" cy="12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24715-6B64-0B05-D878-93B35843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5398B91-AA2F-5C99-F4E6-5EE6171C5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C3C67F15-D0F9-E134-E936-86C02A3D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7BCEAA-363E-A9CC-7682-0142B74A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9B304-6008-CD91-8962-A37E6132315B}"/>
              </a:ext>
            </a:extLst>
          </p:cNvPr>
          <p:cNvSpPr txBox="1"/>
          <p:nvPr/>
        </p:nvSpPr>
        <p:spPr>
          <a:xfrm>
            <a:off x="69658" y="3598930"/>
            <a:ext cx="11652382" cy="3281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6. CPV </a:t>
            </a:r>
            <a:r>
              <a:rPr lang="en-US" dirty="0"/>
              <a:t>Codes</a:t>
            </a:r>
            <a:r>
              <a:rPr lang="lt-LT" dirty="0"/>
              <a:t> – BVPŽ kodas, nustatytas pagal Bendrąjį viešųjų pirkimų žodyną, nustatytą Reglamentu (EB) Nr. 2195/2002 (</a:t>
            </a:r>
            <a:r>
              <a:rPr lang="lt-LT" dirty="0">
                <a:solidFill>
                  <a:srgbClr val="C00000"/>
                </a:solidFill>
              </a:rPr>
              <a:t>PRIVALOMAS</a:t>
            </a:r>
            <a:r>
              <a:rPr lang="lt-LT" dirty="0"/>
              <a:t>). BVPŽ kodas nurodomas be devintojo skaitmens einančio po brūkšnelio, t. y. teisingas BVPŽ kodo formatas būtų, pavyzdžiui, 32331000.</a:t>
            </a:r>
          </a:p>
          <a:p>
            <a:pPr algn="just">
              <a:lnSpc>
                <a:spcPct val="107000"/>
              </a:lnSpc>
            </a:pPr>
            <a:r>
              <a:rPr lang="lt-LT" dirty="0">
                <a:cs typeface="Calibri"/>
              </a:rPr>
              <a:t>7. </a:t>
            </a:r>
            <a:r>
              <a:rPr lang="en-US" dirty="0">
                <a:cs typeface="Calibri"/>
              </a:rPr>
              <a:t>Estimated Price </a:t>
            </a:r>
            <a:r>
              <a:rPr lang="lt-LT" dirty="0"/>
              <a:t>– Numatoma pirkimo vertė (</a:t>
            </a:r>
            <a:r>
              <a:rPr lang="lt-LT" sz="1800" kern="1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NEPRIVALOMA</a:t>
            </a:r>
            <a:r>
              <a:rPr lang="lt-LT" dirty="0"/>
              <a:t>).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Nurodydamas numatomą prekių, paslaugų ar darbų vertę, pirkimo vykdytojas nurodo sumą eurais be pridėtinės vertės mokesčio.</a:t>
            </a:r>
            <a:r>
              <a:rPr lang="lt-LT" dirty="0">
                <a:ea typeface="Calibri" panose="020F0502020204030204" pitchFamily="34" charset="0"/>
              </a:rPr>
              <a:t> </a:t>
            </a:r>
            <a:r>
              <a:rPr lang="lt-LT" sz="1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Jei pirkimo vykdytojas nenori išviešinti pirkimui skiriamos lėšų sumos, tai numatomos prekių, paslaugų ar darbų vertės grafoje turi nurodyti „0“, o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grafoje „Aprašymas“ (angl. </a:t>
            </a:r>
            <a:r>
              <a:rPr lang="en-US" sz="1800" i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Description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nurodyti, kad „Numatoma pirkimo vertė grafoje nurodyta „0“</a:t>
            </a:r>
            <a:b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reikšmė reiškia, kad numatoma pirkimo vertė nėra viešinama.“</a:t>
            </a:r>
          </a:p>
          <a:p>
            <a:pPr algn="just">
              <a:lnSpc>
                <a:spcPct val="107000"/>
              </a:lnSpc>
            </a:pP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8.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Quantities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 – Kiekis (</a:t>
            </a:r>
            <a:r>
              <a:rPr lang="lt-LT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/>
              </a:rPr>
              <a:t>NEPRIVALOMA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). Nurodomas planuojamų įsigyti prekių kiekis, paslaugų ar darbų apimtis.</a:t>
            </a:r>
          </a:p>
          <a:p>
            <a:pPr algn="just">
              <a:lnSpc>
                <a:spcPct val="107000"/>
              </a:lnSpc>
            </a:pP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9.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Bid Invitation Date </a:t>
            </a:r>
            <a:r>
              <a:rPr lang="lt-LT" dirty="0"/>
              <a:t>–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Kvietimo teikti pasiūlymus data (</a:t>
            </a:r>
            <a:r>
              <a:rPr lang="lt-LT" dirty="0">
                <a:solidFill>
                  <a:srgbClr val="C00000"/>
                </a:solidFill>
              </a:rPr>
              <a:t>PRIVALOMAS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).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Nurodoma planuojama kvietimo teikti pasiūlymus data arba pirkimo paskelbimo data formatu XXX-XX-XX (pavyzdžiui, 2025-05-28).</a:t>
            </a:r>
            <a:endParaRPr lang="lt-LT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0AFC3E-F1AC-3F34-BF69-4799836F1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" y="1993207"/>
            <a:ext cx="12192000" cy="1592850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02CBB6E6-F771-4462-668A-704B91010947}"/>
              </a:ext>
            </a:extLst>
          </p:cNvPr>
          <p:cNvSpPr/>
          <p:nvPr/>
        </p:nvSpPr>
        <p:spPr>
          <a:xfrm>
            <a:off x="156972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6</a:t>
            </a:r>
            <a:endParaRPr lang="en-US" dirty="0"/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17FB9EDB-5195-5C9C-3811-1D339BC0D9BD}"/>
              </a:ext>
            </a:extLst>
          </p:cNvPr>
          <p:cNvSpPr/>
          <p:nvPr/>
        </p:nvSpPr>
        <p:spPr>
          <a:xfrm>
            <a:off x="915924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8E65B8E4-30CC-970F-EB36-39D5B1E37E45}"/>
              </a:ext>
            </a:extLst>
          </p:cNvPr>
          <p:cNvSpPr/>
          <p:nvPr/>
        </p:nvSpPr>
        <p:spPr>
          <a:xfrm>
            <a:off x="1695622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8</a:t>
            </a:r>
            <a:endParaRPr lang="en-US" dirty="0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5E8E29B4-367D-D88B-B151-3014FCD2537E}"/>
              </a:ext>
            </a:extLst>
          </p:cNvPr>
          <p:cNvSpPr/>
          <p:nvPr/>
        </p:nvSpPr>
        <p:spPr>
          <a:xfrm>
            <a:off x="2644140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BA073-085F-B39C-A3B9-CDFC0D4B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" y="3066272"/>
            <a:ext cx="739094" cy="1450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8CE3BD-4FEF-59CF-575E-C6B6C4B6A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52" y="3078414"/>
            <a:ext cx="839250" cy="1450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636B55-ABB0-1E37-EA75-693C94595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685" y="3080713"/>
            <a:ext cx="1262591" cy="1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477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a8c4c-3415-44a0-a799-d5a1400d594a" xsi:nil="true"/>
    <lcf76f155ced4ddcb4097134ff3c332f xmlns="f9c884a0-80fa-49f1-80f8-084d90b870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E2F40A7367419FC7F5E36C0AFEBC" ma:contentTypeVersion="12" ma:contentTypeDescription="Create a new document." ma:contentTypeScope="" ma:versionID="af18eab128a37410d2854ef1f1913ad6">
  <xsd:schema xmlns:xsd="http://www.w3.org/2001/XMLSchema" xmlns:xs="http://www.w3.org/2001/XMLSchema" xmlns:p="http://schemas.microsoft.com/office/2006/metadata/properties" xmlns:ns2="f9c884a0-80fa-49f1-80f8-084d90b87028" xmlns:ns3="103a8c4c-3415-44a0-a799-d5a1400d594a" targetNamespace="http://schemas.microsoft.com/office/2006/metadata/properties" ma:root="true" ma:fieldsID="aba95fd757e58c31442b2687e9570bdf" ns2:_="" ns3:_="">
    <xsd:import namespace="f9c884a0-80fa-49f1-80f8-084d90b87028"/>
    <xsd:import namespace="103a8c4c-3415-44a0-a799-d5a1400d5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84a0-80fa-49f1-80f8-084d90b87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8c3b55-3e8a-4e8f-9286-46d15c50df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a8c4c-3415-44a0-a799-d5a1400d59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0f5d79-ab87-4486-8ee5-8cddb4339359}" ma:internalName="TaxCatchAll" ma:showField="CatchAllData" ma:web="103a8c4c-3415-44a0-a799-d5a1400d5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CB5AC-D550-45B4-AC72-296DFA990DC3}">
  <ds:schemaRefs>
    <ds:schemaRef ds:uri="103a8c4c-3415-44a0-a799-d5a1400d594a"/>
    <ds:schemaRef ds:uri="f9c884a0-80fa-49f1-80f8-084d90b87028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C4BC24-7786-416D-ACD6-91847B179F2E}">
  <ds:schemaRefs>
    <ds:schemaRef ds:uri="103a8c4c-3415-44a0-a799-d5a1400d594a"/>
    <ds:schemaRef ds:uri="f9c884a0-80fa-49f1-80f8-084d90b870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1924</Words>
  <Application>Microsoft Office PowerPoint</Application>
  <PresentationFormat>Widescreen</PresentationFormat>
  <Paragraphs>140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system-ui</vt:lpstr>
      <vt:lpstr>Times New Roman</vt:lpstr>
      <vt:lpstr>„Office“ tema</vt:lpstr>
      <vt:lpstr>     Pirkimų suvestinės viešinimas Centrinėje viešųjų pirkimų informacinėje sistemoje (CVP IS)</vt:lpstr>
      <vt:lpstr>Prisijungimas prie CVP IS </vt:lpstr>
      <vt:lpstr>Prisijungimas prie CVP IS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Procedūrų tipų vertimai ir paaiškinimai</vt:lpstr>
      <vt:lpstr>Procedūrų tipų vertimai ir paaiškinimai</vt:lpstr>
      <vt:lpstr>Kuro pirkimų, atliekamų pagal Įmonių, veikiančių energetikos srityje, energijos ar kuro, kurių reikia elektros ir šilumos energijai gaminti, pirkimų taisykles, suvestinių rengimas</vt:lpstr>
      <vt:lpstr>Mažos vertės planuojamų pirkimų viešinimas</vt:lpstr>
      <vt:lpstr>Planuojamų pirkimų suvestinės viešinimas</vt:lpstr>
      <vt:lpstr>Planuojamų pirkimų suvestinės viešinimas</vt:lpstr>
      <vt:lpstr>Planuojamų pirkimų suvestinės klaidų taisymas</vt:lpstr>
      <vt:lpstr>Planuojamų pirkimų suvestinės viešinimas</vt:lpstr>
      <vt:lpstr>Planuojamų pirkimų suvestinės viešinimas</vt:lpstr>
      <vt:lpstr>Planuojamų pirkimų suvestinės viešinimas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Karolina Skorupskaitė</cp:lastModifiedBy>
  <cp:revision>111</cp:revision>
  <dcterms:created xsi:type="dcterms:W3CDTF">2016-01-12T08:28:32Z</dcterms:created>
  <dcterms:modified xsi:type="dcterms:W3CDTF">2025-05-01T06:14:41Z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0x010100CF00E2F40A7367419FC7F5E36C0AFEBC</vt:lpwstr>
  </property>
  <property fmtid="{D5CDD505-2E9C-101B-9397-08002B2CF9AE}" pid="3" name="MediaServiceImageTags">
    <vt:lpwstr/>
  </property>
</Properties>
</file>