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4"/>
  </p:sldMasterIdLst>
  <p:notesMasterIdLst>
    <p:notesMasterId r:id="rId26"/>
  </p:notesMasterIdLst>
  <p:sldIdLst>
    <p:sldId id="256" r:id="rId5"/>
    <p:sldId id="289" r:id="rId6"/>
    <p:sldId id="413" r:id="rId7"/>
    <p:sldId id="288" r:id="rId8"/>
    <p:sldId id="444" r:id="rId9"/>
    <p:sldId id="415" r:id="rId10"/>
    <p:sldId id="446" r:id="rId11"/>
    <p:sldId id="447" r:id="rId12"/>
    <p:sldId id="466" r:id="rId13"/>
    <p:sldId id="467" r:id="rId14"/>
    <p:sldId id="462" r:id="rId15"/>
    <p:sldId id="464" r:id="rId16"/>
    <p:sldId id="468" r:id="rId17"/>
    <p:sldId id="460" r:id="rId18"/>
    <p:sldId id="445" r:id="rId19"/>
    <p:sldId id="450" r:id="rId20"/>
    <p:sldId id="449" r:id="rId21"/>
    <p:sldId id="448" r:id="rId22"/>
    <p:sldId id="463" r:id="rId23"/>
    <p:sldId id="451" r:id="rId24"/>
    <p:sldId id="302" r:id="rId2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48266C62-87D3-CB66-0A00-F82CDC7DD758}" name="Lina Kriščiūnaitė" initials="LK" userId="S::Lina.Krisciunaite@vpt.lt::37ca03cb-027a-4cfc-9739-25a95265a2a4" providerId="AD"/>
  <p188:author id="{8661D998-2F3A-AA49-BD0A-1DC928030E5C}" name="Lina Kriščiūnaitė" initials="LK" userId="S::lina.krisciunaite@vpt.lt::37ca03cb-027a-4cfc-9739-25a95265a2a4" providerId="AD"/>
  <p188:author id="{793CC0FA-BE2C-7306-3F7F-068AE3134956}" name="Viktorija Namavičienė" initials="VN" userId="S::Viktorija.Namaviciene@vpt.lt::770ee7b1-26ef-4989-be86-99569310602f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ušra Mažulienė" initials="AM" lastIdx="6" clrIdx="0">
    <p:extLst>
      <p:ext uri="{19B8F6BF-5375-455C-9EA6-DF929625EA0E}">
        <p15:presenceInfo xmlns:p15="http://schemas.microsoft.com/office/powerpoint/2012/main" userId="S::Ausra.Mazuliene@vpt.lt::f25d8a55-4e67-43bb-95c8-94a38df513b4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DEAD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8" d="100"/>
          <a:sy n="78" d="100"/>
        </p:scale>
        <p:origin x="850" y="43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microsoft.com/office/2018/10/relationships/authors" Target="author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commentAuthors" Target="commentAuthors.xml"/><Relationship Id="rId30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3B36C7C-57F8-4004-A92A-B754A7726BD9}" type="doc">
      <dgm:prSet loTypeId="urn:microsoft.com/office/officeart/2005/8/layout/lProcess3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lt-LT"/>
        </a:p>
      </dgm:t>
    </dgm:pt>
    <dgm:pt modelId="{FC63B487-4580-4DF7-805C-1050EFF1F57D}" type="pres">
      <dgm:prSet presAssocID="{43B36C7C-57F8-4004-A92A-B754A7726BD9}" presName="Name0" presStyleCnt="0">
        <dgm:presLayoutVars>
          <dgm:chPref val="3"/>
          <dgm:dir/>
          <dgm:animLvl val="lvl"/>
          <dgm:resizeHandles/>
        </dgm:presLayoutVars>
      </dgm:prSet>
      <dgm:spPr/>
    </dgm:pt>
  </dgm:ptLst>
  <dgm:cxnLst>
    <dgm:cxn modelId="{D245AD88-5098-4C50-926B-BACDFC89CE42}" type="presOf" srcId="{43B36C7C-57F8-4004-A92A-B754A7726BD9}" destId="{FC63B487-4580-4DF7-805C-1050EFF1F57D}" srcOrd="0" destOrd="0" presId="urn:microsoft.com/office/officeart/2005/8/layout/lProcess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3B36C7C-57F8-4004-A92A-B754A7726BD9}" type="doc">
      <dgm:prSet loTypeId="urn:microsoft.com/office/officeart/2005/8/layout/lProcess3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lt-LT"/>
        </a:p>
      </dgm:t>
    </dgm:pt>
    <dgm:pt modelId="{FC63B487-4580-4DF7-805C-1050EFF1F57D}" type="pres">
      <dgm:prSet presAssocID="{43B36C7C-57F8-4004-A92A-B754A7726BD9}" presName="Name0" presStyleCnt="0">
        <dgm:presLayoutVars>
          <dgm:chPref val="3"/>
          <dgm:dir/>
          <dgm:animLvl val="lvl"/>
          <dgm:resizeHandles/>
        </dgm:presLayoutVars>
      </dgm:prSet>
      <dgm:spPr/>
    </dgm:pt>
  </dgm:ptLst>
  <dgm:cxnLst>
    <dgm:cxn modelId="{D245AD88-5098-4C50-926B-BACDFC89CE42}" type="presOf" srcId="{43B36C7C-57F8-4004-A92A-B754A7726BD9}" destId="{FC63B487-4580-4DF7-805C-1050EFF1F57D}" srcOrd="0" destOrd="0" presId="urn:microsoft.com/office/officeart/2005/8/layout/lProcess3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Process3">
  <dgm:title val=""/>
  <dgm:desc val=""/>
  <dgm:catLst>
    <dgm:cat type="process" pri="11000"/>
    <dgm:cat type="convert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chPref val="3"/>
      <dgm:dir/>
      <dgm:animLvl val="lvl"/>
      <dgm:resizeHandles/>
    </dgm:varLst>
    <dgm:choose name="Name1">
      <dgm:if name="Name2" func="var" arg="dir" op="equ" val="norm">
        <dgm:alg type="lin">
          <dgm:param type="linDir" val="fromT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T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bigChev" refType="w"/>
      <dgm:constr type="h" for="des" forName="bigChev" refType="w" refFor="des" refForName="bigChev" op="equ" fact="0.4"/>
      <dgm:constr type="w" for="des" forName="node" refType="w" refFor="des" refForName="bigChev" fact="0.83"/>
      <dgm:constr type="h" for="des" forName="node" refType="w" refFor="des" refForName="node" op="equ" fact="0.4"/>
      <dgm:constr type="w" for="des" forName="parTrans" refType="w" refFor="des" refForName="bigChev" op="equ" fact="-0.13"/>
      <dgm:constr type="w" for="des" forName="sibTrans" refType="w" refFor="des" refForName="node" op="equ" fact="-0.14"/>
      <dgm:constr type="h" for="ch" forName="vSp" refType="h" refFor="des" refForName="bigChev" op="equ" fact="0.14"/>
      <dgm:constr type="primFontSz" for="des" forName="node" op="equ"/>
      <dgm:constr type="primFontSz" for="des" forName="bigChev" op="equ"/>
    </dgm:constrLst>
    <dgm:ruleLst/>
    <dgm:forEach name="Name4" axis="ch" ptType="node">
      <dgm:layoutNode name="horFlow">
        <dgm:choose name="Name5">
          <dgm:if name="Name6" func="var" arg="dir" op="equ" val="norm">
            <dgm:alg type="lin">
              <dgm:param type="linDir" val="fromL"/>
              <dgm:param type="nodeHorzAlign" val="l"/>
              <dgm:param type="nodeVertAlign" val="mid"/>
              <dgm:param type="fallback" val="2D"/>
            </dgm:alg>
          </dgm:if>
          <dgm:else name="Name7">
            <dgm:alg type="lin">
              <dgm:param type="linDir" val="fromR"/>
              <dgm:param type="nodeHorzAlign" val="r"/>
              <dgm:param type="nodeVertAlign" val="mid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bigChev" styleLbl="node1">
          <dgm:alg type="tx"/>
          <dgm:choose name="Name8">
            <dgm:if name="Name9" func="var" arg="dir" op="equ" val="norm">
              <dgm:shape xmlns:r="http://schemas.openxmlformats.org/officeDocument/2006/relationships" type="chevron" r:blip="">
                <dgm:adjLst/>
              </dgm:shape>
              <dgm:presOf axis="self"/>
              <dgm:constrLst>
                <dgm:constr type="primFontSz" val="65"/>
                <dgm:constr type="rMarg"/>
                <dgm:constr type="lMarg" refType="primFontSz" fact="0.1"/>
                <dgm:constr type="tMarg" refType="primFontSz" fact="0.05"/>
                <dgm:constr type="bMarg" refType="primFontSz" fact="0.05"/>
              </dgm:constrLst>
            </dgm:if>
            <dgm:else name="Name10">
              <dgm:shape xmlns:r="http://schemas.openxmlformats.org/officeDocument/2006/relationships" rot="180" type="chevron" r:blip="">
                <dgm:adjLst/>
              </dgm:shape>
              <dgm:presOf axis="self"/>
              <dgm:constrLst>
                <dgm:constr type="primFontSz" val="65"/>
                <dgm:constr type="lMarg"/>
                <dgm:constr type="rMarg" refType="primFontSz" fact="0.1"/>
                <dgm:constr type="tMarg" refType="primFontSz" fact="0.05"/>
                <dgm:constr type="bMarg" refType="primFontSz" fact="0.05"/>
              </dgm:constrLst>
            </dgm:else>
          </dgm:choose>
          <dgm:ruleLst>
            <dgm:rule type="primFontSz" val="5" fact="NaN" max="NaN"/>
          </dgm:ruleLst>
        </dgm:layoutNode>
        <dgm:forEach name="parTransForEach" axis="ch" ptType="parTrans" cnt="1">
          <dgm:layoutNode name="par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  <dgm:forEach name="Name11" axis="ch" ptType="node">
          <dgm:layoutNode name="node" styleLbl="alignAccFollowNode1">
            <dgm:varLst>
              <dgm:bulletEnabled val="1"/>
            </dgm:varLst>
            <dgm:alg type="tx"/>
            <dgm:choose name="Name12">
              <dgm:if name="Name13" func="var" arg="dir" op="equ" val="norm">
                <dgm:shape xmlns:r="http://schemas.openxmlformats.org/officeDocument/2006/relationships" type="chevron" r:blip="">
                  <dgm:adjLst/>
                </dgm:shape>
                <dgm:presOf axis="desOrSelf" ptType="node"/>
                <dgm:constrLst>
                  <dgm:constr type="primFontSz" val="65"/>
                  <dgm:constr type="rMarg"/>
                  <dgm:constr type="lMarg" refType="primFontSz" fact="0.1"/>
                  <dgm:constr type="tMarg" refType="primFontSz" fact="0.05"/>
                  <dgm:constr type="bMarg" refType="primFontSz" fact="0.05"/>
                </dgm:constrLst>
              </dgm:if>
              <dgm:else name="Name14">
                <dgm:shape xmlns:r="http://schemas.openxmlformats.org/officeDocument/2006/relationships" rot="180" type="chevron" r:blip="">
                  <dgm:adjLst/>
                </dgm:shape>
                <dgm:presOf axis="desOrSelf" ptType="node"/>
                <dgm:constrLst>
                  <dgm:constr type="primFontSz" val="65"/>
                  <dgm:constr type="lMarg"/>
                  <dgm:constr type="rMarg" refType="primFontSz" fact="0.1"/>
                  <dgm:constr type="tMarg" refType="primFontSz" fact="0.05"/>
                  <dgm:constr type="bMarg" refType="primFontSz" fact="0.05"/>
                </dgm:constrLst>
              </dgm:else>
            </dgm:choose>
            <dgm:ruleLst>
              <dgm:rule type="primFontSz" val="5" fact="NaN" max="NaN"/>
            </dgm:ruleLst>
          </dgm:layoutNode>
          <dgm:forEach name="sibTransForEach" axis="followSib" ptType="sibTrans" cnt="1">
            <dgm:layoutNode name="sibTrans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layoutNode>
      <dgm:choose name="Name15">
        <dgm:if name="Name16" axis="self" ptType="node" func="revPos" op="gte" val="2">
          <dgm:layoutNode name="v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7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Process3">
  <dgm:title val=""/>
  <dgm:desc val=""/>
  <dgm:catLst>
    <dgm:cat type="process" pri="11000"/>
    <dgm:cat type="convert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chPref val="3"/>
      <dgm:dir/>
      <dgm:animLvl val="lvl"/>
      <dgm:resizeHandles/>
    </dgm:varLst>
    <dgm:choose name="Name1">
      <dgm:if name="Name2" func="var" arg="dir" op="equ" val="norm">
        <dgm:alg type="lin">
          <dgm:param type="linDir" val="fromT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T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bigChev" refType="w"/>
      <dgm:constr type="h" for="des" forName="bigChev" refType="w" refFor="des" refForName="bigChev" op="equ" fact="0.4"/>
      <dgm:constr type="w" for="des" forName="node" refType="w" refFor="des" refForName="bigChev" fact="0.83"/>
      <dgm:constr type="h" for="des" forName="node" refType="w" refFor="des" refForName="node" op="equ" fact="0.4"/>
      <dgm:constr type="w" for="des" forName="parTrans" refType="w" refFor="des" refForName="bigChev" op="equ" fact="-0.13"/>
      <dgm:constr type="w" for="des" forName="sibTrans" refType="w" refFor="des" refForName="node" op="equ" fact="-0.14"/>
      <dgm:constr type="h" for="ch" forName="vSp" refType="h" refFor="des" refForName="bigChev" op="equ" fact="0.14"/>
      <dgm:constr type="primFontSz" for="des" forName="node" op="equ"/>
      <dgm:constr type="primFontSz" for="des" forName="bigChev" op="equ"/>
    </dgm:constrLst>
    <dgm:ruleLst/>
    <dgm:forEach name="Name4" axis="ch" ptType="node">
      <dgm:layoutNode name="horFlow">
        <dgm:choose name="Name5">
          <dgm:if name="Name6" func="var" arg="dir" op="equ" val="norm">
            <dgm:alg type="lin">
              <dgm:param type="linDir" val="fromL"/>
              <dgm:param type="nodeHorzAlign" val="l"/>
              <dgm:param type="nodeVertAlign" val="mid"/>
              <dgm:param type="fallback" val="2D"/>
            </dgm:alg>
          </dgm:if>
          <dgm:else name="Name7">
            <dgm:alg type="lin">
              <dgm:param type="linDir" val="fromR"/>
              <dgm:param type="nodeHorzAlign" val="r"/>
              <dgm:param type="nodeVertAlign" val="mid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bigChev" styleLbl="node1">
          <dgm:alg type="tx"/>
          <dgm:choose name="Name8">
            <dgm:if name="Name9" func="var" arg="dir" op="equ" val="norm">
              <dgm:shape xmlns:r="http://schemas.openxmlformats.org/officeDocument/2006/relationships" type="chevron" r:blip="">
                <dgm:adjLst/>
              </dgm:shape>
              <dgm:presOf axis="self"/>
              <dgm:constrLst>
                <dgm:constr type="primFontSz" val="65"/>
                <dgm:constr type="rMarg"/>
                <dgm:constr type="lMarg" refType="primFontSz" fact="0.1"/>
                <dgm:constr type="tMarg" refType="primFontSz" fact="0.05"/>
                <dgm:constr type="bMarg" refType="primFontSz" fact="0.05"/>
              </dgm:constrLst>
            </dgm:if>
            <dgm:else name="Name10">
              <dgm:shape xmlns:r="http://schemas.openxmlformats.org/officeDocument/2006/relationships" rot="180" type="chevron" r:blip="">
                <dgm:adjLst/>
              </dgm:shape>
              <dgm:presOf axis="self"/>
              <dgm:constrLst>
                <dgm:constr type="primFontSz" val="65"/>
                <dgm:constr type="lMarg"/>
                <dgm:constr type="rMarg" refType="primFontSz" fact="0.1"/>
                <dgm:constr type="tMarg" refType="primFontSz" fact="0.05"/>
                <dgm:constr type="bMarg" refType="primFontSz" fact="0.05"/>
              </dgm:constrLst>
            </dgm:else>
          </dgm:choose>
          <dgm:ruleLst>
            <dgm:rule type="primFontSz" val="5" fact="NaN" max="NaN"/>
          </dgm:ruleLst>
        </dgm:layoutNode>
        <dgm:forEach name="parTransForEach" axis="ch" ptType="parTrans" cnt="1">
          <dgm:layoutNode name="par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  <dgm:forEach name="Name11" axis="ch" ptType="node">
          <dgm:layoutNode name="node" styleLbl="alignAccFollowNode1">
            <dgm:varLst>
              <dgm:bulletEnabled val="1"/>
            </dgm:varLst>
            <dgm:alg type="tx"/>
            <dgm:choose name="Name12">
              <dgm:if name="Name13" func="var" arg="dir" op="equ" val="norm">
                <dgm:shape xmlns:r="http://schemas.openxmlformats.org/officeDocument/2006/relationships" type="chevron" r:blip="">
                  <dgm:adjLst/>
                </dgm:shape>
                <dgm:presOf axis="desOrSelf" ptType="node"/>
                <dgm:constrLst>
                  <dgm:constr type="primFontSz" val="65"/>
                  <dgm:constr type="rMarg"/>
                  <dgm:constr type="lMarg" refType="primFontSz" fact="0.1"/>
                  <dgm:constr type="tMarg" refType="primFontSz" fact="0.05"/>
                  <dgm:constr type="bMarg" refType="primFontSz" fact="0.05"/>
                </dgm:constrLst>
              </dgm:if>
              <dgm:else name="Name14">
                <dgm:shape xmlns:r="http://schemas.openxmlformats.org/officeDocument/2006/relationships" rot="180" type="chevron" r:blip="">
                  <dgm:adjLst/>
                </dgm:shape>
                <dgm:presOf axis="desOrSelf" ptType="node"/>
                <dgm:constrLst>
                  <dgm:constr type="primFontSz" val="65"/>
                  <dgm:constr type="lMarg"/>
                  <dgm:constr type="rMarg" refType="primFontSz" fact="0.1"/>
                  <dgm:constr type="tMarg" refType="primFontSz" fact="0.05"/>
                  <dgm:constr type="bMarg" refType="primFontSz" fact="0.05"/>
                </dgm:constrLst>
              </dgm:else>
            </dgm:choose>
            <dgm:ruleLst>
              <dgm:rule type="primFontSz" val="5" fact="NaN" max="NaN"/>
            </dgm:ruleLst>
          </dgm:layoutNode>
          <dgm:forEach name="sibTransForEach" axis="followSib" ptType="sibTrans" cnt="1">
            <dgm:layoutNode name="sibTrans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layoutNode>
      <dgm:choose name="Name15">
        <dgm:if name="Name16" axis="self" ptType="node" func="revPos" op="gte" val="2">
          <dgm:layoutNode name="v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7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A99921A-8D5E-4F5E-ABFC-449DBA3710DA}" type="datetimeFigureOut">
              <a:rPr lang="en-GB" smtClean="0"/>
              <a:t>03/04/2025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3C1CEC2-438D-46D7-B767-1EACDABC8F8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227842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3C1CEC2-438D-46D7-B767-1EACDABC8F8C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8296000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17B52B1-1F3C-9534-A8B3-D0172937DB8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BCD0CD5D-62C0-694C-64FA-6307A8CD67D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96E1619B-B25C-9FBF-0247-3084EAA31AD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C22268A-6235-8FB9-3FF7-F73C9C9524A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3C1CEC2-438D-46D7-B767-1EACDABC8F8C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5852888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D50D52A-D38A-0F82-5B12-36796C68ABA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177AC64A-6B92-AEB8-E39D-29370E28C2F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3BF064E7-EC41-7B2D-76AF-6140CE6B579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9832988-3708-C09B-B27C-1E7A0020E45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3C1CEC2-438D-46D7-B767-1EACDABC8F8C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0766392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3C1CEC2-438D-46D7-B767-1EACDABC8F8C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8132758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3C1CEC2-438D-46D7-B767-1EACDABC8F8C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2627747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21B7C11-6619-5831-1D4A-5BBA56AA86A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41F6C121-9C4F-9256-A222-4CE3BB1CF6B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3EF13B98-2366-7CB4-8648-A1115634521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45F70B4-2FB7-3C8E-FB81-38474C5FF03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3C1CEC2-438D-46D7-B767-1EACDABC8F8C}" type="slidenum">
              <a:rPr lang="en-GB" smtClean="0"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4950165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3C1CEC2-438D-46D7-B767-1EACDABC8F8C}" type="slidenum">
              <a:rPr lang="en-GB" smtClean="0"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309460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Pavadinimo skaidr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lt-LT"/>
              <a:t>Spustelėję redag. ruoš. pavad. stilių</a:t>
            </a:r>
            <a:endParaRPr lang="en-US"/>
          </a:p>
        </p:txBody>
      </p:sp>
      <p:sp>
        <p:nvSpPr>
          <p:cNvPr id="3" name="Antrinis pavadinimas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lt-LT"/>
              <a:t>Spustelėję redag. ruoš. paantrš. stilių</a:t>
            </a:r>
            <a:endParaRPr lang="en-US"/>
          </a:p>
        </p:txBody>
      </p:sp>
      <p:sp>
        <p:nvSpPr>
          <p:cNvPr id="4" name="Datos vietos rezervavimo ženklas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B48097-A59C-4790-8B66-B48B54A29FB0}" type="datetime1">
              <a:rPr lang="en-US" smtClean="0"/>
              <a:t>4/3/2025</a:t>
            </a:fld>
            <a:endParaRPr lang="en-US"/>
          </a:p>
        </p:txBody>
      </p:sp>
      <p:sp>
        <p:nvSpPr>
          <p:cNvPr id="5" name="Poraštės vietos rezervavimo ženklas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kaidrės numerio vietos rezervavimo ženklas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EC5416-78B8-4F37-B286-A40543F63F6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44665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Pavadinimas ir vertikalus tekst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/>
              <a:t>Spustelėję redag. ruoš. pavad. stilių</a:t>
            </a:r>
            <a:endParaRPr lang="en-US"/>
          </a:p>
        </p:txBody>
      </p:sp>
      <p:sp>
        <p:nvSpPr>
          <p:cNvPr id="3" name="Vertikalaus teksto vietos rezervavimo ženklas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lt-LT"/>
              <a:t>Spustelėję redag. ruoš. teksto stilių</a:t>
            </a:r>
          </a:p>
          <a:p>
            <a:pPr lvl="1"/>
            <a:r>
              <a:rPr lang="lt-LT"/>
              <a:t>Antras lygmuo</a:t>
            </a:r>
          </a:p>
          <a:p>
            <a:pPr lvl="2"/>
            <a:r>
              <a:rPr lang="lt-LT"/>
              <a:t>Trečias lygmuo</a:t>
            </a:r>
          </a:p>
          <a:p>
            <a:pPr lvl="3"/>
            <a:r>
              <a:rPr lang="lt-LT"/>
              <a:t>Ketvirtas lygmuo</a:t>
            </a:r>
          </a:p>
          <a:p>
            <a:pPr lvl="4"/>
            <a:r>
              <a:rPr lang="lt-LT"/>
              <a:t>Penktas lygmuo</a:t>
            </a:r>
            <a:endParaRPr lang="en-US"/>
          </a:p>
        </p:txBody>
      </p:sp>
      <p:sp>
        <p:nvSpPr>
          <p:cNvPr id="4" name="Datos vietos rezervavimo ženklas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70FA96-763A-4BD7-864F-7E85EBE91AD2}" type="datetime1">
              <a:rPr lang="en-US" smtClean="0"/>
              <a:t>4/3/2025</a:t>
            </a:fld>
            <a:endParaRPr lang="en-US"/>
          </a:p>
        </p:txBody>
      </p:sp>
      <p:sp>
        <p:nvSpPr>
          <p:cNvPr id="5" name="Poraštės vietos rezervavimo ženklas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kaidrės numerio vietos rezervavimo ženklas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EC5416-78B8-4F37-B286-A40543F63F6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78227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us pavadinimas ir tekst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us pavadinimas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lt-LT"/>
              <a:t>Spustelėję redag. ruoš. pavad. stilių</a:t>
            </a:r>
            <a:endParaRPr lang="en-US"/>
          </a:p>
        </p:txBody>
      </p:sp>
      <p:sp>
        <p:nvSpPr>
          <p:cNvPr id="3" name="Vertikalaus teksto vietos rezervavimo ženklas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lt-LT"/>
              <a:t>Spustelėję redag. ruoš. teksto stilių</a:t>
            </a:r>
          </a:p>
          <a:p>
            <a:pPr lvl="1"/>
            <a:r>
              <a:rPr lang="lt-LT"/>
              <a:t>Antras lygmuo</a:t>
            </a:r>
          </a:p>
          <a:p>
            <a:pPr lvl="2"/>
            <a:r>
              <a:rPr lang="lt-LT"/>
              <a:t>Trečias lygmuo</a:t>
            </a:r>
          </a:p>
          <a:p>
            <a:pPr lvl="3"/>
            <a:r>
              <a:rPr lang="lt-LT"/>
              <a:t>Ketvirtas lygmuo</a:t>
            </a:r>
          </a:p>
          <a:p>
            <a:pPr lvl="4"/>
            <a:r>
              <a:rPr lang="lt-LT"/>
              <a:t>Penktas lygmuo</a:t>
            </a:r>
            <a:endParaRPr lang="en-US"/>
          </a:p>
        </p:txBody>
      </p:sp>
      <p:sp>
        <p:nvSpPr>
          <p:cNvPr id="4" name="Datos vietos rezervavimo ženklas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0BAD97-9BAE-4CA2-82A7-C7F50EA3066C}" type="datetime1">
              <a:rPr lang="en-US" smtClean="0"/>
              <a:t>4/3/2025</a:t>
            </a:fld>
            <a:endParaRPr lang="en-US"/>
          </a:p>
        </p:txBody>
      </p:sp>
      <p:sp>
        <p:nvSpPr>
          <p:cNvPr id="5" name="Poraštės vietos rezervavimo ženklas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kaidrės numerio vietos rezervavimo ženklas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EC5416-78B8-4F37-B286-A40543F63F6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97569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Pavadinimas ir turiny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/>
              <a:t>Spustelėję redag. ruoš. pavad. stilių</a:t>
            </a:r>
            <a:endParaRPr lang="en-US"/>
          </a:p>
        </p:txBody>
      </p:sp>
      <p:sp>
        <p:nvSpPr>
          <p:cNvPr id="3" name="Turinio vietos rezervavimo ženklas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lt-LT"/>
              <a:t>Spustelėję redag. ruoš. teksto stilių</a:t>
            </a:r>
          </a:p>
          <a:p>
            <a:pPr lvl="1"/>
            <a:r>
              <a:rPr lang="lt-LT"/>
              <a:t>Antras lygmuo</a:t>
            </a:r>
          </a:p>
          <a:p>
            <a:pPr lvl="2"/>
            <a:r>
              <a:rPr lang="lt-LT"/>
              <a:t>Trečias lygmuo</a:t>
            </a:r>
          </a:p>
          <a:p>
            <a:pPr lvl="3"/>
            <a:r>
              <a:rPr lang="lt-LT"/>
              <a:t>Ketvirtas lygmuo</a:t>
            </a:r>
          </a:p>
          <a:p>
            <a:pPr lvl="4"/>
            <a:r>
              <a:rPr lang="lt-LT"/>
              <a:t>Penktas lygmuo</a:t>
            </a:r>
            <a:endParaRPr lang="en-US"/>
          </a:p>
        </p:txBody>
      </p:sp>
      <p:sp>
        <p:nvSpPr>
          <p:cNvPr id="4" name="Datos vietos rezervavimo ženklas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A96441-7E17-4D05-A3AC-D8E660C5CFA1}" type="datetime1">
              <a:rPr lang="en-US" smtClean="0"/>
              <a:t>4/3/2025</a:t>
            </a:fld>
            <a:endParaRPr lang="en-US"/>
          </a:p>
        </p:txBody>
      </p:sp>
      <p:sp>
        <p:nvSpPr>
          <p:cNvPr id="5" name="Poraštės vietos rezervavimo ženklas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kaidrės numerio vietos rezervavimo ženklas 5"/>
          <p:cNvSpPr>
            <a:spLocks noGrp="1"/>
          </p:cNvSpPr>
          <p:nvPr>
            <p:ph type="sldNum" sz="quarter" idx="12"/>
          </p:nvPr>
        </p:nvSpPr>
        <p:spPr>
          <a:xfrm>
            <a:off x="8610600" y="6476134"/>
            <a:ext cx="2743200" cy="365125"/>
          </a:xfrm>
        </p:spPr>
        <p:txBody>
          <a:bodyPr/>
          <a:lstStyle>
            <a:lvl1pPr>
              <a:defRPr sz="2000">
                <a:solidFill>
                  <a:schemeClr val="accent4"/>
                </a:solidFill>
              </a:defRPr>
            </a:lvl1pPr>
          </a:lstStyle>
          <a:p>
            <a:fld id="{49EC5416-78B8-4F37-B286-A40543F63F6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71708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kcijos antrašt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lt-LT"/>
              <a:t>Spustelėję redag. ruoš. pavad. stilių</a:t>
            </a:r>
            <a:endParaRPr lang="en-US"/>
          </a:p>
        </p:txBody>
      </p:sp>
      <p:sp>
        <p:nvSpPr>
          <p:cNvPr id="3" name="Teksto vietos rezervavimo ženklas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lt-LT"/>
              <a:t>Spustelėję redag. ruoš. teksto stilių</a:t>
            </a:r>
          </a:p>
        </p:txBody>
      </p:sp>
      <p:sp>
        <p:nvSpPr>
          <p:cNvPr id="4" name="Datos vietos rezervavimo ženklas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609923-A281-47E4-89BE-1B3E916C1E95}" type="datetime1">
              <a:rPr lang="en-US" smtClean="0"/>
              <a:t>4/3/2025</a:t>
            </a:fld>
            <a:endParaRPr lang="en-US"/>
          </a:p>
        </p:txBody>
      </p:sp>
      <p:sp>
        <p:nvSpPr>
          <p:cNvPr id="5" name="Poraštės vietos rezervavimo ženklas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kaidrės numerio vietos rezervavimo ženklas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EC5416-78B8-4F37-B286-A40543F63F6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00595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 turinia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/>
              <a:t>Spustelėję redag. ruoš. pavad. stilių</a:t>
            </a:r>
            <a:endParaRPr lang="en-US"/>
          </a:p>
        </p:txBody>
      </p:sp>
      <p:sp>
        <p:nvSpPr>
          <p:cNvPr id="3" name="Turinio vietos rezervavimo ženklas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lt-LT"/>
              <a:t>Spustelėję redag. ruoš. teksto stilių</a:t>
            </a:r>
          </a:p>
          <a:p>
            <a:pPr lvl="1"/>
            <a:r>
              <a:rPr lang="lt-LT"/>
              <a:t>Antras lygmuo</a:t>
            </a:r>
          </a:p>
          <a:p>
            <a:pPr lvl="2"/>
            <a:r>
              <a:rPr lang="lt-LT"/>
              <a:t>Trečias lygmuo</a:t>
            </a:r>
          </a:p>
          <a:p>
            <a:pPr lvl="3"/>
            <a:r>
              <a:rPr lang="lt-LT"/>
              <a:t>Ketvirtas lygmuo</a:t>
            </a:r>
          </a:p>
          <a:p>
            <a:pPr lvl="4"/>
            <a:r>
              <a:rPr lang="lt-LT"/>
              <a:t>Penktas lygmuo</a:t>
            </a:r>
            <a:endParaRPr lang="en-US"/>
          </a:p>
        </p:txBody>
      </p:sp>
      <p:sp>
        <p:nvSpPr>
          <p:cNvPr id="4" name="Turinio vietos rezervavimo ženklas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lt-LT"/>
              <a:t>Spustelėję redag. ruoš. teksto stilių</a:t>
            </a:r>
          </a:p>
          <a:p>
            <a:pPr lvl="1"/>
            <a:r>
              <a:rPr lang="lt-LT"/>
              <a:t>Antras lygmuo</a:t>
            </a:r>
          </a:p>
          <a:p>
            <a:pPr lvl="2"/>
            <a:r>
              <a:rPr lang="lt-LT"/>
              <a:t>Trečias lygmuo</a:t>
            </a:r>
          </a:p>
          <a:p>
            <a:pPr lvl="3"/>
            <a:r>
              <a:rPr lang="lt-LT"/>
              <a:t>Ketvirtas lygmuo</a:t>
            </a:r>
          </a:p>
          <a:p>
            <a:pPr lvl="4"/>
            <a:r>
              <a:rPr lang="lt-LT"/>
              <a:t>Penktas lygmuo</a:t>
            </a:r>
            <a:endParaRPr lang="en-US"/>
          </a:p>
        </p:txBody>
      </p:sp>
      <p:sp>
        <p:nvSpPr>
          <p:cNvPr id="5" name="Datos vietos rezervavimo ženklas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5FCB7B-370A-4DB2-911E-325CF50511AB}" type="datetime1">
              <a:rPr lang="en-US" smtClean="0"/>
              <a:t>4/3/2025</a:t>
            </a:fld>
            <a:endParaRPr lang="en-US"/>
          </a:p>
        </p:txBody>
      </p:sp>
      <p:sp>
        <p:nvSpPr>
          <p:cNvPr id="6" name="Poraštės vietos rezervavimo ženklas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kaidrės numerio vietos rezervavimo ženklas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EC5416-78B8-4F37-B286-A40543F63F6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96021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Lyginim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lt-LT"/>
              <a:t>Spustelėję redag. ruoš. pavad. stilių</a:t>
            </a:r>
            <a:endParaRPr lang="en-US"/>
          </a:p>
        </p:txBody>
      </p:sp>
      <p:sp>
        <p:nvSpPr>
          <p:cNvPr id="3" name="Teksto vietos rezervavimo ženklas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lt-LT"/>
              <a:t>Spustelėję redag. ruoš. teksto stilių</a:t>
            </a:r>
          </a:p>
        </p:txBody>
      </p:sp>
      <p:sp>
        <p:nvSpPr>
          <p:cNvPr id="4" name="Turinio vietos rezervavimo ženklas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lt-LT"/>
              <a:t>Spustelėję redag. ruoš. teksto stilių</a:t>
            </a:r>
          </a:p>
          <a:p>
            <a:pPr lvl="1"/>
            <a:r>
              <a:rPr lang="lt-LT"/>
              <a:t>Antras lygmuo</a:t>
            </a:r>
          </a:p>
          <a:p>
            <a:pPr lvl="2"/>
            <a:r>
              <a:rPr lang="lt-LT"/>
              <a:t>Trečias lygmuo</a:t>
            </a:r>
          </a:p>
          <a:p>
            <a:pPr lvl="3"/>
            <a:r>
              <a:rPr lang="lt-LT"/>
              <a:t>Ketvirtas lygmuo</a:t>
            </a:r>
          </a:p>
          <a:p>
            <a:pPr lvl="4"/>
            <a:r>
              <a:rPr lang="lt-LT"/>
              <a:t>Penktas lygmuo</a:t>
            </a:r>
            <a:endParaRPr lang="en-US"/>
          </a:p>
        </p:txBody>
      </p:sp>
      <p:sp>
        <p:nvSpPr>
          <p:cNvPr id="5" name="Teksto vietos rezervavimo ženklas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lt-LT"/>
              <a:t>Spustelėję redag. ruoš. teksto stilių</a:t>
            </a:r>
          </a:p>
        </p:txBody>
      </p:sp>
      <p:sp>
        <p:nvSpPr>
          <p:cNvPr id="6" name="Turinio vietos rezervavimo ženklas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lt-LT"/>
              <a:t>Spustelėję redag. ruoš. teksto stilių</a:t>
            </a:r>
          </a:p>
          <a:p>
            <a:pPr lvl="1"/>
            <a:r>
              <a:rPr lang="lt-LT"/>
              <a:t>Antras lygmuo</a:t>
            </a:r>
          </a:p>
          <a:p>
            <a:pPr lvl="2"/>
            <a:r>
              <a:rPr lang="lt-LT"/>
              <a:t>Trečias lygmuo</a:t>
            </a:r>
          </a:p>
          <a:p>
            <a:pPr lvl="3"/>
            <a:r>
              <a:rPr lang="lt-LT"/>
              <a:t>Ketvirtas lygmuo</a:t>
            </a:r>
          </a:p>
          <a:p>
            <a:pPr lvl="4"/>
            <a:r>
              <a:rPr lang="lt-LT"/>
              <a:t>Penktas lygmuo</a:t>
            </a:r>
            <a:endParaRPr lang="en-US"/>
          </a:p>
        </p:txBody>
      </p:sp>
      <p:sp>
        <p:nvSpPr>
          <p:cNvPr id="7" name="Datos vietos rezervavimo ženklas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136224-E9E6-424E-8709-6D41B04A8971}" type="datetime1">
              <a:rPr lang="en-US" smtClean="0"/>
              <a:t>4/3/2025</a:t>
            </a:fld>
            <a:endParaRPr lang="en-US"/>
          </a:p>
        </p:txBody>
      </p:sp>
      <p:sp>
        <p:nvSpPr>
          <p:cNvPr id="8" name="Poraštės vietos rezervavimo ženklas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kaidrės numerio vietos rezervavimo ženklas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EC5416-78B8-4F37-B286-A40543F63F6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85297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k pavadinim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/>
              <a:t>Spustelėję redag. ruoš. pavad. stilių</a:t>
            </a:r>
            <a:endParaRPr lang="en-US"/>
          </a:p>
        </p:txBody>
      </p:sp>
      <p:sp>
        <p:nvSpPr>
          <p:cNvPr id="3" name="Datos vietos rezervavimo ženklas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9440CD-0A57-40AC-A2F2-4F4A2C8F62BD}" type="datetime1">
              <a:rPr lang="en-US" smtClean="0"/>
              <a:t>4/3/2025</a:t>
            </a:fld>
            <a:endParaRPr lang="en-US"/>
          </a:p>
        </p:txBody>
      </p:sp>
      <p:sp>
        <p:nvSpPr>
          <p:cNvPr id="4" name="Poraštės vietos rezervavimo ženklas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kaidrės numerio vietos rezervavimo ženklas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EC5416-78B8-4F37-B286-A40543F63F6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44593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ušč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os vietos rezervavimo ženklas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B4DA80-D399-46E9-9E70-3B63BFC972CB}" type="datetime1">
              <a:rPr lang="en-US" smtClean="0"/>
              <a:t>4/3/2025</a:t>
            </a:fld>
            <a:endParaRPr lang="en-US"/>
          </a:p>
        </p:txBody>
      </p:sp>
      <p:sp>
        <p:nvSpPr>
          <p:cNvPr id="3" name="Poraštės vietos rezervavimo ženklas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kaidrės numerio vietos rezervavimo ženklas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EC5416-78B8-4F37-B286-A40543F63F6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91950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urinys ir antrašt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lt-LT"/>
              <a:t>Spustelėję redag. ruoš. pavad. stilių</a:t>
            </a:r>
            <a:endParaRPr lang="en-US"/>
          </a:p>
        </p:txBody>
      </p:sp>
      <p:sp>
        <p:nvSpPr>
          <p:cNvPr id="3" name="Turinio vietos rezervavimo ženklas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lt-LT"/>
              <a:t>Spustelėję redag. ruoš. teksto stilių</a:t>
            </a:r>
          </a:p>
          <a:p>
            <a:pPr lvl="1"/>
            <a:r>
              <a:rPr lang="lt-LT"/>
              <a:t>Antras lygmuo</a:t>
            </a:r>
          </a:p>
          <a:p>
            <a:pPr lvl="2"/>
            <a:r>
              <a:rPr lang="lt-LT"/>
              <a:t>Trečias lygmuo</a:t>
            </a:r>
          </a:p>
          <a:p>
            <a:pPr lvl="3"/>
            <a:r>
              <a:rPr lang="lt-LT"/>
              <a:t>Ketvirtas lygmuo</a:t>
            </a:r>
          </a:p>
          <a:p>
            <a:pPr lvl="4"/>
            <a:r>
              <a:rPr lang="lt-LT"/>
              <a:t>Penktas lygmuo</a:t>
            </a:r>
            <a:endParaRPr lang="en-US"/>
          </a:p>
        </p:txBody>
      </p:sp>
      <p:sp>
        <p:nvSpPr>
          <p:cNvPr id="4" name="Teksto vietos rezervavimo ženklas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lt-LT"/>
              <a:t>Spustelėję redag. ruoš. teksto stilių</a:t>
            </a:r>
          </a:p>
        </p:txBody>
      </p:sp>
      <p:sp>
        <p:nvSpPr>
          <p:cNvPr id="5" name="Datos vietos rezervavimo ženklas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FDB782-E487-47DE-8446-02B6F452FF5E}" type="datetime1">
              <a:rPr lang="en-US" smtClean="0"/>
              <a:t>4/3/2025</a:t>
            </a:fld>
            <a:endParaRPr lang="en-US"/>
          </a:p>
        </p:txBody>
      </p:sp>
      <p:sp>
        <p:nvSpPr>
          <p:cNvPr id="6" name="Poraštės vietos rezervavimo ženklas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kaidrės numerio vietos rezervavimo ženklas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EC5416-78B8-4F37-B286-A40543F63F6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74480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aveikslėlis ir antrašt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lt-LT"/>
              <a:t>Spustelėję redag. ruoš. pavad. stilių</a:t>
            </a:r>
            <a:endParaRPr lang="en-US"/>
          </a:p>
        </p:txBody>
      </p:sp>
      <p:sp>
        <p:nvSpPr>
          <p:cNvPr id="3" name="Paveikslėlio vietos rezervavimo ženklas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ksto vietos rezervavimo ženklas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lt-LT"/>
              <a:t>Spustelėję redag. ruoš. teksto stilių</a:t>
            </a:r>
          </a:p>
        </p:txBody>
      </p:sp>
      <p:sp>
        <p:nvSpPr>
          <p:cNvPr id="5" name="Datos vietos rezervavimo ženklas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D90C7E-C860-4C78-A935-72A0E50B01FE}" type="datetime1">
              <a:rPr lang="en-US" smtClean="0"/>
              <a:t>4/3/2025</a:t>
            </a:fld>
            <a:endParaRPr lang="en-US"/>
          </a:p>
        </p:txBody>
      </p:sp>
      <p:sp>
        <p:nvSpPr>
          <p:cNvPr id="6" name="Poraštės vietos rezervavimo ženklas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kaidrės numerio vietos rezervavimo ženklas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EC5416-78B8-4F37-B286-A40543F63F6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17454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3">
                <a:lumMod val="5000"/>
                <a:lumOff val="95000"/>
              </a:schemeClr>
            </a:gs>
            <a:gs pos="74000">
              <a:schemeClr val="accent3">
                <a:lumMod val="45000"/>
                <a:lumOff val="55000"/>
              </a:schemeClr>
            </a:gs>
            <a:gs pos="83000">
              <a:schemeClr val="accent3">
                <a:lumMod val="45000"/>
                <a:lumOff val="55000"/>
              </a:schemeClr>
            </a:gs>
            <a:gs pos="100000">
              <a:schemeClr val="accent3">
                <a:lumMod val="30000"/>
                <a:lumOff val="70000"/>
              </a:schemeClr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o vietos rezervavimo ženkla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lt-LT"/>
              <a:t>Spustelėję redag. ruoš. pavad. stilių</a:t>
            </a:r>
            <a:endParaRPr lang="en-US"/>
          </a:p>
        </p:txBody>
      </p:sp>
      <p:sp>
        <p:nvSpPr>
          <p:cNvPr id="3" name="Teksto vietos rezervavimo ženklas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lt-LT"/>
              <a:t>Spustelėję redag. ruoš. teksto stilių</a:t>
            </a:r>
          </a:p>
          <a:p>
            <a:pPr lvl="1"/>
            <a:r>
              <a:rPr lang="lt-LT"/>
              <a:t>Antras lygmuo</a:t>
            </a:r>
          </a:p>
          <a:p>
            <a:pPr lvl="2"/>
            <a:r>
              <a:rPr lang="lt-LT"/>
              <a:t>Trečias lygmuo</a:t>
            </a:r>
          </a:p>
          <a:p>
            <a:pPr lvl="3"/>
            <a:r>
              <a:rPr lang="lt-LT"/>
              <a:t>Ketvirtas lygmuo</a:t>
            </a:r>
          </a:p>
          <a:p>
            <a:pPr lvl="4"/>
            <a:r>
              <a:rPr lang="lt-LT"/>
              <a:t>Penktas lygmuo</a:t>
            </a:r>
            <a:endParaRPr lang="en-US"/>
          </a:p>
        </p:txBody>
      </p:sp>
      <p:sp>
        <p:nvSpPr>
          <p:cNvPr id="4" name="Datos vietos rezervavimo ženklas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6380D9-86CC-4D59-98DA-ACB99F0C421E}" type="datetime1">
              <a:rPr lang="en-US" smtClean="0"/>
              <a:t>4/3/2025</a:t>
            </a:fld>
            <a:endParaRPr lang="en-US"/>
          </a:p>
        </p:txBody>
      </p:sp>
      <p:sp>
        <p:nvSpPr>
          <p:cNvPr id="5" name="Poraštės vietos rezervavimo ženklas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kaidrės numerio vietos rezervavimo ženklas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EC5416-78B8-4F37-B286-A40543F63F6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53462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7.png"/><Relationship Id="rId4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png"/><Relationship Id="rId4" Type="http://schemas.openxmlformats.org/officeDocument/2006/relationships/image" Target="../media/image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Relationship Id="rId9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1.png"/><Relationship Id="rId7" Type="http://schemas.openxmlformats.org/officeDocument/2006/relationships/diagramColors" Target="../diagrams/colors2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Relationship Id="rId9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9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2.png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3">
                <a:lumMod val="5000"/>
                <a:lumOff val="95000"/>
              </a:schemeClr>
            </a:gs>
            <a:gs pos="74000">
              <a:schemeClr val="accent3">
                <a:lumMod val="45000"/>
                <a:lumOff val="55000"/>
              </a:schemeClr>
            </a:gs>
            <a:gs pos="83000">
              <a:schemeClr val="accent3">
                <a:lumMod val="45000"/>
                <a:lumOff val="55000"/>
              </a:schemeClr>
            </a:gs>
            <a:gs pos="100000">
              <a:schemeClr val="accent3">
                <a:lumMod val="30000"/>
                <a:lumOff val="70000"/>
              </a:schemeClr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/>
          <p:cNvSpPr>
            <a:spLocks noGrp="1"/>
          </p:cNvSpPr>
          <p:nvPr>
            <p:ph type="ctrTitle"/>
          </p:nvPr>
        </p:nvSpPr>
        <p:spPr>
          <a:xfrm>
            <a:off x="833718" y="2250142"/>
            <a:ext cx="9719388" cy="2698376"/>
          </a:xfrm>
        </p:spPr>
        <p:txBody>
          <a:bodyPr>
            <a:normAutofit fontScale="90000"/>
          </a:bodyPr>
          <a:lstStyle/>
          <a:p>
            <a:pPr>
              <a:lnSpc>
                <a:spcPts val="5130"/>
              </a:lnSpc>
            </a:pPr>
            <a:br>
              <a:rPr lang="en-US" sz="5400"/>
            </a:br>
            <a:br>
              <a:rPr lang="en-US" sz="5400"/>
            </a:br>
            <a:r>
              <a:rPr lang="lt-LT" sz="5400" b="1"/>
              <a:t> </a:t>
            </a:r>
            <a:br>
              <a:rPr lang="lt-LT" sz="4800"/>
            </a:br>
            <a:br>
              <a:rPr lang="lt-LT" sz="4800"/>
            </a:br>
            <a:r>
              <a:rPr lang="lt-LT" sz="4900" b="1" spc="-5">
                <a:cs typeface="Times New Roman" panose="02020603050405020304" pitchFamily="18" charset="0"/>
              </a:rPr>
              <a:t>Pirkimų suvestinės viešinimas </a:t>
            </a:r>
            <a:r>
              <a:rPr lang="lt-LT" sz="4900" b="1">
                <a:cs typeface="Times New Roman" panose="02020603050405020304" pitchFamily="18" charset="0"/>
              </a:rPr>
              <a:t>Ce</a:t>
            </a:r>
            <a:r>
              <a:rPr lang="lt-LT" sz="4900" b="1" spc="-50">
                <a:cs typeface="Times New Roman" panose="02020603050405020304" pitchFamily="18" charset="0"/>
              </a:rPr>
              <a:t>n</a:t>
            </a:r>
            <a:r>
              <a:rPr lang="lt-LT" sz="4900" b="1">
                <a:cs typeface="Times New Roman" panose="02020603050405020304" pitchFamily="18" charset="0"/>
              </a:rPr>
              <a:t>trin</a:t>
            </a:r>
            <a:r>
              <a:rPr lang="lt-LT" sz="4900" b="1" spc="-15">
                <a:cs typeface="Times New Roman" panose="02020603050405020304" pitchFamily="18" charset="0"/>
              </a:rPr>
              <a:t>ė</a:t>
            </a:r>
            <a:r>
              <a:rPr lang="lt-LT" sz="4900" b="1">
                <a:cs typeface="Times New Roman" panose="02020603050405020304" pitchFamily="18" charset="0"/>
              </a:rPr>
              <a:t>je vi</a:t>
            </a:r>
            <a:r>
              <a:rPr lang="lt-LT" sz="4900" b="1" spc="-20">
                <a:cs typeface="Times New Roman" panose="02020603050405020304" pitchFamily="18" charset="0"/>
              </a:rPr>
              <a:t>e</a:t>
            </a:r>
            <a:r>
              <a:rPr lang="lt-LT" sz="4900" b="1">
                <a:cs typeface="Times New Roman" panose="02020603050405020304" pitchFamily="18" charset="0"/>
              </a:rPr>
              <a:t>šųjų</a:t>
            </a:r>
            <a:r>
              <a:rPr lang="lt-LT" sz="4900" b="1" spc="-20">
                <a:cs typeface="Times New Roman" panose="02020603050405020304" pitchFamily="18" charset="0"/>
              </a:rPr>
              <a:t> </a:t>
            </a:r>
            <a:r>
              <a:rPr lang="lt-LT" sz="4900" b="1">
                <a:cs typeface="Times New Roman" panose="02020603050405020304" pitchFamily="18" charset="0"/>
              </a:rPr>
              <a:t>pirkimų i</a:t>
            </a:r>
            <a:r>
              <a:rPr lang="lt-LT" sz="4900" b="1" spc="-20">
                <a:cs typeface="Times New Roman" panose="02020603050405020304" pitchFamily="18" charset="0"/>
              </a:rPr>
              <a:t>n</a:t>
            </a:r>
            <a:r>
              <a:rPr lang="lt-LT" sz="4900" b="1" spc="-110">
                <a:cs typeface="Times New Roman" panose="02020603050405020304" pitchFamily="18" charset="0"/>
              </a:rPr>
              <a:t>f</a:t>
            </a:r>
            <a:r>
              <a:rPr lang="lt-LT" sz="4900" b="1">
                <a:cs typeface="Times New Roman" panose="02020603050405020304" pitchFamily="18" charset="0"/>
              </a:rPr>
              <a:t>or</a:t>
            </a:r>
            <a:r>
              <a:rPr lang="lt-LT" sz="4900" b="1" spc="5">
                <a:cs typeface="Times New Roman" panose="02020603050405020304" pitchFamily="18" charset="0"/>
              </a:rPr>
              <a:t>m</a:t>
            </a:r>
            <a:r>
              <a:rPr lang="lt-LT" sz="4900" b="1">
                <a:cs typeface="Times New Roman" panose="02020603050405020304" pitchFamily="18" charset="0"/>
              </a:rPr>
              <a:t>acinėje si</a:t>
            </a:r>
            <a:r>
              <a:rPr lang="lt-LT" sz="4900" b="1" spc="-65">
                <a:cs typeface="Times New Roman" panose="02020603050405020304" pitchFamily="18" charset="0"/>
              </a:rPr>
              <a:t>s</a:t>
            </a:r>
            <a:r>
              <a:rPr lang="lt-LT" sz="4900" b="1" spc="-50">
                <a:cs typeface="Times New Roman" panose="02020603050405020304" pitchFamily="18" charset="0"/>
              </a:rPr>
              <a:t>t</a:t>
            </a:r>
            <a:r>
              <a:rPr lang="lt-LT" sz="4900" b="1">
                <a:cs typeface="Times New Roman" panose="02020603050405020304" pitchFamily="18" charset="0"/>
              </a:rPr>
              <a:t>em</a:t>
            </a:r>
            <a:r>
              <a:rPr lang="lt-LT" sz="4900" b="1" spc="10">
                <a:cs typeface="Times New Roman" panose="02020603050405020304" pitchFamily="18" charset="0"/>
              </a:rPr>
              <a:t>o</a:t>
            </a:r>
            <a:r>
              <a:rPr lang="lt-LT" sz="4900" b="1">
                <a:cs typeface="Times New Roman" panose="02020603050405020304" pitchFamily="18" charset="0"/>
              </a:rPr>
              <a:t>je</a:t>
            </a:r>
            <a:r>
              <a:rPr lang="lt-LT" sz="4900" b="1" spc="-20">
                <a:cs typeface="Times New Roman" panose="02020603050405020304" pitchFamily="18" charset="0"/>
              </a:rPr>
              <a:t> </a:t>
            </a:r>
            <a:r>
              <a:rPr lang="lt-LT" sz="4900" b="1">
                <a:cs typeface="Times New Roman" panose="02020603050405020304" pitchFamily="18" charset="0"/>
              </a:rPr>
              <a:t>(CVP</a:t>
            </a:r>
            <a:r>
              <a:rPr lang="lt-LT" sz="4900" b="1" spc="20">
                <a:cs typeface="Times New Roman" panose="02020603050405020304" pitchFamily="18" charset="0"/>
              </a:rPr>
              <a:t> </a:t>
            </a:r>
            <a:r>
              <a:rPr lang="lt-LT" sz="4900" b="1">
                <a:cs typeface="Times New Roman" panose="02020603050405020304" pitchFamily="18" charset="0"/>
              </a:rPr>
              <a:t>IS)</a:t>
            </a:r>
            <a:endParaRPr lang="lt-LT" sz="4900" b="1">
              <a:solidFill>
                <a:srgbClr val="FF0000"/>
              </a:solidFill>
              <a:cs typeface="Times New Roman" panose="02020603050405020304" pitchFamily="18" charset="0"/>
            </a:endParaRPr>
          </a:p>
        </p:txBody>
      </p:sp>
      <p:pic>
        <p:nvPicPr>
          <p:cNvPr id="5" name="Paveikslėlis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13435" y="4786103"/>
            <a:ext cx="2181225" cy="1985963"/>
          </a:xfrm>
          <a:prstGeom prst="rect">
            <a:avLst/>
          </a:prstGeom>
        </p:spPr>
      </p:pic>
      <p:pic>
        <p:nvPicPr>
          <p:cNvPr id="6" name="Paveikslėlis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462" t="9477" r="5087" b="53886"/>
          <a:stretch/>
        </p:blipFill>
        <p:spPr>
          <a:xfrm>
            <a:off x="0" y="-1622"/>
            <a:ext cx="5238284" cy="2843561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0C25C5B2-43E3-2C20-C255-40C87B7ED103}"/>
              </a:ext>
            </a:extLst>
          </p:cNvPr>
          <p:cNvSpPr txBox="1"/>
          <p:nvPr/>
        </p:nvSpPr>
        <p:spPr>
          <a:xfrm>
            <a:off x="4213847" y="5778501"/>
            <a:ext cx="2743199" cy="36576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dirty="0" err="1">
                <a:cs typeface="Calibri"/>
              </a:rPr>
              <a:t>Galiojanti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nuo</a:t>
            </a:r>
            <a:r>
              <a:rPr lang="en-US" dirty="0">
                <a:cs typeface="Calibri"/>
              </a:rPr>
              <a:t> </a:t>
            </a:r>
            <a:r>
              <a:rPr lang="lt-LT" dirty="0">
                <a:cs typeface="Calibri"/>
              </a:rPr>
              <a:t>2025-04-03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575186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A6EE12E-A5C5-BCF1-FE66-45A13FBE3DC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aveikslėlis 9">
            <a:extLst>
              <a:ext uri="{FF2B5EF4-FFF2-40B4-BE49-F238E27FC236}">
                <a16:creationId xmlns:a16="http://schemas.microsoft.com/office/drawing/2014/main" id="{B5CE03C0-4122-4BB8-D77F-E58F2A8BB95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2055" b="62969"/>
          <a:stretch/>
        </p:blipFill>
        <p:spPr>
          <a:xfrm>
            <a:off x="9675347" y="5415656"/>
            <a:ext cx="2527816" cy="1470849"/>
          </a:xfrm>
          <a:prstGeom prst="rect">
            <a:avLst/>
          </a:prstGeom>
        </p:spPr>
      </p:pic>
      <p:sp>
        <p:nvSpPr>
          <p:cNvPr id="7" name="Pavadinimas 1">
            <a:extLst>
              <a:ext uri="{FF2B5EF4-FFF2-40B4-BE49-F238E27FC236}">
                <a16:creationId xmlns:a16="http://schemas.microsoft.com/office/drawing/2014/main" id="{65428BEB-3B35-C54A-7DAC-F4930E65A3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80254" y="122102"/>
            <a:ext cx="7801946" cy="810627"/>
          </a:xfrm>
        </p:spPr>
        <p:txBody>
          <a:bodyPr>
            <a:noAutofit/>
          </a:bodyPr>
          <a:lstStyle/>
          <a:p>
            <a:pPr algn="ctr"/>
            <a:r>
              <a:rPr lang="lt-LT" sz="3600" b="1"/>
              <a:t>Planuojamų pirkimų suvestinės viešinimas</a:t>
            </a:r>
            <a:endParaRPr lang="en-US" sz="3600" b="1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BEBC3050-6689-DFB6-3DC5-B49EDFC7C1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EC5416-78B8-4F37-B286-A40543F63F6D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F473CD5-8FEE-F1BE-97FE-786E252DB2C1}"/>
              </a:ext>
            </a:extLst>
          </p:cNvPr>
          <p:cNvSpPr txBox="1"/>
          <p:nvPr/>
        </p:nvSpPr>
        <p:spPr>
          <a:xfrm>
            <a:off x="69658" y="3598930"/>
            <a:ext cx="12122342" cy="286232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lt-LT" dirty="0"/>
              <a:t>10. </a:t>
            </a:r>
            <a:r>
              <a:rPr lang="en-US" dirty="0"/>
              <a:t>Bid Closing/Opening Date</a:t>
            </a:r>
            <a:r>
              <a:rPr lang="lt-LT" dirty="0"/>
              <a:t> – </a:t>
            </a:r>
            <a:r>
              <a:rPr lang="lt-LT" sz="1800" kern="100" dirty="0">
                <a:effectLst/>
                <a:ea typeface="Times New Roman" panose="02020603050405020304" pitchFamily="18" charset="0"/>
              </a:rPr>
              <a:t>Pasiūlymų pateikimo termino / vokų plėšimo data</a:t>
            </a:r>
            <a:r>
              <a:rPr lang="lt-LT" dirty="0"/>
              <a:t> (</a:t>
            </a:r>
            <a:r>
              <a:rPr lang="lt-LT" kern="100" dirty="0">
                <a:solidFill>
                  <a:schemeClr val="accent6">
                    <a:lumMod val="75000"/>
                  </a:schemeClr>
                </a:solidFill>
                <a:ea typeface="Calibri" panose="020F0502020204030204" pitchFamily="34" charset="0"/>
                <a:cs typeface="Calibri"/>
              </a:rPr>
              <a:t>NEPRIVALOMA</a:t>
            </a:r>
            <a:r>
              <a:rPr lang="lt-LT" dirty="0"/>
              <a:t>). </a:t>
            </a:r>
            <a:r>
              <a:rPr lang="lt-LT" sz="1800" kern="100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Nurodoma numatoma </a:t>
            </a:r>
            <a:r>
              <a:rPr lang="lt-LT" sz="1800" kern="100" dirty="0">
                <a:effectLst/>
                <a:ea typeface="Times New Roman" panose="02020603050405020304" pitchFamily="18" charset="0"/>
              </a:rPr>
              <a:t>pasiūlymų pateikimo termino / vokų plėšimo data</a:t>
            </a:r>
            <a:r>
              <a:rPr lang="lt-LT" sz="1800" kern="100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 (metai, mėnuo, diena).</a:t>
            </a:r>
          </a:p>
          <a:p>
            <a:r>
              <a:rPr lang="lt-LT" kern="100" dirty="0">
                <a:solidFill>
                  <a:srgbClr val="000000"/>
                </a:solidFill>
                <a:ea typeface="Calibri" panose="020F0502020204030204" pitchFamily="34" charset="0"/>
                <a:cs typeface="Calibri"/>
              </a:rPr>
              <a:t>11. </a:t>
            </a:r>
            <a:r>
              <a:rPr lang="en-US" kern="100" dirty="0">
                <a:solidFill>
                  <a:srgbClr val="000000"/>
                </a:solidFill>
                <a:ea typeface="Calibri" panose="020F0502020204030204" pitchFamily="34" charset="0"/>
                <a:cs typeface="Calibri"/>
              </a:rPr>
              <a:t>Duration of the intended purchase contract </a:t>
            </a:r>
            <a:r>
              <a:rPr lang="lt-LT" dirty="0"/>
              <a:t>– </a:t>
            </a:r>
            <a:r>
              <a:rPr lang="lt-LT" kern="100" dirty="0">
                <a:solidFill>
                  <a:srgbClr val="000000"/>
                </a:solidFill>
                <a:ea typeface="Calibri" panose="020F0502020204030204" pitchFamily="34" charset="0"/>
                <a:cs typeface="Calibri"/>
              </a:rPr>
              <a:t>Ketinamos sudaryti pirkimo sutarties galiojimas (</a:t>
            </a:r>
            <a:r>
              <a:rPr lang="lt-LT" kern="100" dirty="0">
                <a:solidFill>
                  <a:schemeClr val="accent6">
                    <a:lumMod val="75000"/>
                  </a:schemeClr>
                </a:solidFill>
                <a:ea typeface="Calibri" panose="020F0502020204030204" pitchFamily="34" charset="0"/>
                <a:cs typeface="Calibri"/>
              </a:rPr>
              <a:t>NEPRIVALOMA</a:t>
            </a:r>
            <a:r>
              <a:rPr lang="lt-LT" kern="100" dirty="0">
                <a:solidFill>
                  <a:srgbClr val="000000"/>
                </a:solidFill>
                <a:ea typeface="Calibri" panose="020F0502020204030204" pitchFamily="34" charset="0"/>
                <a:cs typeface="Calibri"/>
              </a:rPr>
              <a:t>). </a:t>
            </a:r>
            <a:r>
              <a:rPr lang="lt-LT" sz="1800" kern="100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Nurodoma informacija apie ketinamos sudaryti pirkimo sutarties galiojimą (trukmę) metais ar mėnesiais (išskyrus numatomus pirkimo sutarties pratęsimus).</a:t>
            </a:r>
          </a:p>
          <a:p>
            <a:r>
              <a:rPr lang="lt-LT" kern="100" dirty="0">
                <a:solidFill>
                  <a:srgbClr val="000000"/>
                </a:solidFill>
                <a:ea typeface="Calibri" panose="020F0502020204030204" pitchFamily="34" charset="0"/>
              </a:rPr>
              <a:t>12. </a:t>
            </a:r>
            <a:r>
              <a:rPr lang="en-US" kern="100" dirty="0">
                <a:solidFill>
                  <a:srgbClr val="000000"/>
                </a:solidFill>
                <a:ea typeface="Calibri" panose="020F0502020204030204" pitchFamily="34" charset="0"/>
              </a:rPr>
              <a:t>Duration of the intended </a:t>
            </a:r>
            <a:r>
              <a:rPr lang="lt-LT" dirty="0"/>
              <a:t>– Numatomos pirkimo sutarties trukmė (</a:t>
            </a:r>
            <a:r>
              <a:rPr lang="lt-LT" dirty="0">
                <a:solidFill>
                  <a:schemeClr val="accent6">
                    <a:lumMod val="75000"/>
                  </a:schemeClr>
                </a:solidFill>
              </a:rPr>
              <a:t>NEPRIVALOMA</a:t>
            </a:r>
            <a:r>
              <a:rPr lang="lt-LT" dirty="0"/>
              <a:t>). Numatoma trukmė gali būti nurodoma mėnesiais ir (ar) dienomis arba gali būti nurodoma numatoma prekių tiekimo, paslaugų teikimo ar darbų atlikimo pabaigos data.</a:t>
            </a:r>
          </a:p>
          <a:p>
            <a:r>
              <a:rPr lang="lt-LT" sz="1800" dirty="0">
                <a:effectLst/>
                <a:ea typeface="Times New Roman" panose="02020603050405020304" pitchFamily="18" charset="0"/>
              </a:rPr>
              <a:t>13. </a:t>
            </a:r>
            <a:r>
              <a:rPr lang="en-US" sz="1800" dirty="0">
                <a:effectLst/>
                <a:ea typeface="Times New Roman" panose="02020603050405020304" pitchFamily="18" charset="0"/>
              </a:rPr>
              <a:t>Tentative Procurement Creation Date </a:t>
            </a:r>
            <a:r>
              <a:rPr lang="lt-LT" dirty="0"/>
              <a:t>– </a:t>
            </a:r>
            <a:r>
              <a:rPr lang="lt-LT" sz="1800" dirty="0">
                <a:effectLst/>
                <a:ea typeface="Times New Roman" panose="02020603050405020304" pitchFamily="18" charset="0"/>
              </a:rPr>
              <a:t>  Preliminari pirkimo sukūrimo data (</a:t>
            </a:r>
            <a:r>
              <a:rPr lang="lt-LT" sz="1800" dirty="0">
                <a:solidFill>
                  <a:schemeClr val="accent2">
                    <a:lumMod val="75000"/>
                  </a:schemeClr>
                </a:solidFill>
                <a:effectLst/>
                <a:ea typeface="Times New Roman" panose="02020603050405020304" pitchFamily="18" charset="0"/>
              </a:rPr>
              <a:t>NEPILDOMA</a:t>
            </a:r>
            <a:r>
              <a:rPr lang="lt-LT" sz="1800" dirty="0">
                <a:effectLst/>
                <a:ea typeface="Times New Roman" panose="02020603050405020304" pitchFamily="18" charset="0"/>
              </a:rPr>
              <a:t>). </a:t>
            </a:r>
          </a:p>
          <a:p>
            <a:endParaRPr lang="lt-LT" kern="100" dirty="0">
              <a:solidFill>
                <a:srgbClr val="000000"/>
              </a:solidFill>
              <a:ea typeface="Calibri" panose="020F0502020204030204" pitchFamily="34" charset="0"/>
              <a:cs typeface="Calibri"/>
            </a:endParaRPr>
          </a:p>
          <a:p>
            <a:endParaRPr lang="lt-LT" dirty="0">
              <a:cs typeface="Calibri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BB800AA0-2615-9FC4-954B-7732339B3D4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163" y="1993207"/>
            <a:ext cx="12192000" cy="1592850"/>
          </a:xfrm>
          <a:prstGeom prst="rect">
            <a:avLst/>
          </a:prstGeom>
        </p:spPr>
      </p:pic>
      <p:sp>
        <p:nvSpPr>
          <p:cNvPr id="15" name="Oval 3">
            <a:extLst>
              <a:ext uri="{FF2B5EF4-FFF2-40B4-BE49-F238E27FC236}">
                <a16:creationId xmlns:a16="http://schemas.microsoft.com/office/drawing/2014/main" id="{5C12B2F9-6457-8E58-A365-9AACFA273AB1}"/>
              </a:ext>
            </a:extLst>
          </p:cNvPr>
          <p:cNvSpPr/>
          <p:nvPr/>
        </p:nvSpPr>
        <p:spPr>
          <a:xfrm>
            <a:off x="4043172" y="2597608"/>
            <a:ext cx="592836" cy="384048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lt-LT" dirty="0">
                <a:solidFill>
                  <a:schemeClr val="tx1"/>
                </a:solidFill>
              </a:rPr>
              <a:t>10</a:t>
            </a:r>
            <a:endParaRPr lang="en-US" dirty="0"/>
          </a:p>
        </p:txBody>
      </p:sp>
      <p:sp>
        <p:nvSpPr>
          <p:cNvPr id="16" name="Oval 3">
            <a:extLst>
              <a:ext uri="{FF2B5EF4-FFF2-40B4-BE49-F238E27FC236}">
                <a16:creationId xmlns:a16="http://schemas.microsoft.com/office/drawing/2014/main" id="{B70A37F3-932A-FDC3-E6D1-9DB2E66DDD91}"/>
              </a:ext>
            </a:extLst>
          </p:cNvPr>
          <p:cNvSpPr/>
          <p:nvPr/>
        </p:nvSpPr>
        <p:spPr>
          <a:xfrm>
            <a:off x="5895849" y="2597608"/>
            <a:ext cx="682236" cy="384048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lt-LT" dirty="0">
                <a:solidFill>
                  <a:schemeClr val="tx1"/>
                </a:solidFill>
              </a:rPr>
              <a:t>11</a:t>
            </a:r>
            <a:endParaRPr lang="en-US" dirty="0"/>
          </a:p>
        </p:txBody>
      </p:sp>
      <p:sp>
        <p:nvSpPr>
          <p:cNvPr id="17" name="Oval 3">
            <a:extLst>
              <a:ext uri="{FF2B5EF4-FFF2-40B4-BE49-F238E27FC236}">
                <a16:creationId xmlns:a16="http://schemas.microsoft.com/office/drawing/2014/main" id="{93DDA578-535F-452D-AC23-C0773101DE56}"/>
              </a:ext>
            </a:extLst>
          </p:cNvPr>
          <p:cNvSpPr/>
          <p:nvPr/>
        </p:nvSpPr>
        <p:spPr>
          <a:xfrm>
            <a:off x="8564874" y="2597608"/>
            <a:ext cx="682236" cy="384048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lt-LT" dirty="0">
                <a:solidFill>
                  <a:schemeClr val="tx1"/>
                </a:solidFill>
              </a:rPr>
              <a:t>12</a:t>
            </a:r>
            <a:endParaRPr lang="en-US" dirty="0"/>
          </a:p>
        </p:txBody>
      </p:sp>
      <p:sp>
        <p:nvSpPr>
          <p:cNvPr id="18" name="Oval 3">
            <a:extLst>
              <a:ext uri="{FF2B5EF4-FFF2-40B4-BE49-F238E27FC236}">
                <a16:creationId xmlns:a16="http://schemas.microsoft.com/office/drawing/2014/main" id="{DD2BE979-A9FF-254D-7093-1BD4F1A2B266}"/>
              </a:ext>
            </a:extLst>
          </p:cNvPr>
          <p:cNvSpPr/>
          <p:nvPr/>
        </p:nvSpPr>
        <p:spPr>
          <a:xfrm>
            <a:off x="10991582" y="2597608"/>
            <a:ext cx="682235" cy="384048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lt-LT" dirty="0">
                <a:solidFill>
                  <a:schemeClr val="tx1"/>
                </a:solidFill>
              </a:rPr>
              <a:t>13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06B6DBB-252B-FBFC-DC73-F4DB769D1F5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96685" y="3080713"/>
            <a:ext cx="1262591" cy="136162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3FC165B9-3F95-06EC-FA00-55EC02168F9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9658" y="3066272"/>
            <a:ext cx="739094" cy="1450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889032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aveikslėlis 9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2055" b="62969"/>
          <a:stretch/>
        </p:blipFill>
        <p:spPr>
          <a:xfrm>
            <a:off x="9675347" y="5415656"/>
            <a:ext cx="2527816" cy="1470849"/>
          </a:xfrm>
          <a:prstGeom prst="rect">
            <a:avLst/>
          </a:prstGeom>
        </p:spPr>
      </p:pic>
      <p:sp>
        <p:nvSpPr>
          <p:cNvPr id="7" name="Pavadinimas 1"/>
          <p:cNvSpPr>
            <a:spLocks noGrp="1"/>
          </p:cNvSpPr>
          <p:nvPr>
            <p:ph type="title"/>
          </p:nvPr>
        </p:nvSpPr>
        <p:spPr>
          <a:xfrm>
            <a:off x="2180254" y="122102"/>
            <a:ext cx="7801946" cy="810627"/>
          </a:xfrm>
        </p:spPr>
        <p:txBody>
          <a:bodyPr>
            <a:noAutofit/>
          </a:bodyPr>
          <a:lstStyle/>
          <a:p>
            <a:pPr algn="ctr"/>
            <a:r>
              <a:rPr lang="lt-LT" sz="3600" b="1"/>
              <a:t>Procedūrų tipų vertimai ir paaiškinimai</a:t>
            </a:r>
            <a:endParaRPr lang="en-US" sz="3600" b="1"/>
          </a:p>
        </p:txBody>
      </p:sp>
      <p:sp>
        <p:nvSpPr>
          <p:cNvPr id="27" name="Oval 3">
            <a:extLst>
              <a:ext uri="{FF2B5EF4-FFF2-40B4-BE49-F238E27FC236}">
                <a16:creationId xmlns:a16="http://schemas.microsoft.com/office/drawing/2014/main" id="{D9BAF67D-117E-9260-8E8B-89A2378516B7}"/>
              </a:ext>
            </a:extLst>
          </p:cNvPr>
          <p:cNvSpPr/>
          <p:nvPr/>
        </p:nvSpPr>
        <p:spPr>
          <a:xfrm>
            <a:off x="8368284" y="2175909"/>
            <a:ext cx="484632" cy="384048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t-LT">
                <a:solidFill>
                  <a:schemeClr val="tx1"/>
                </a:solidFill>
              </a:rPr>
              <a:t>4</a:t>
            </a:r>
            <a:endParaRPr lang="en-GB">
              <a:solidFill>
                <a:schemeClr val="tx1"/>
              </a:solidFill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43241F1-4E7A-49A9-53A4-707E670289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EC5416-78B8-4F37-B286-A40543F63F6D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E0B3E36-759F-0B3A-2003-7ED6F38107BE}"/>
              </a:ext>
            </a:extLst>
          </p:cNvPr>
          <p:cNvSpPr txBox="1"/>
          <p:nvPr/>
        </p:nvSpPr>
        <p:spPr>
          <a:xfrm>
            <a:off x="6434883" y="1317667"/>
            <a:ext cx="5434142" cy="424731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lt-LT" b="1" dirty="0" err="1">
                <a:latin typeface="Calibri"/>
                <a:ea typeface="Calibri"/>
                <a:cs typeface="Calibri"/>
              </a:rPr>
              <a:t>Directive</a:t>
            </a:r>
            <a:r>
              <a:rPr lang="lt-LT" b="1" dirty="0">
                <a:latin typeface="Calibri"/>
                <a:ea typeface="Calibri"/>
                <a:cs typeface="Calibri"/>
              </a:rPr>
              <a:t> 2014/24/EU</a:t>
            </a:r>
            <a:r>
              <a:rPr lang="lt-LT" dirty="0">
                <a:latin typeface="Calibri"/>
                <a:ea typeface="Calibri"/>
                <a:cs typeface="Calibri"/>
              </a:rPr>
              <a:t> =Lietuvos Respublikos viešųjų pirkimų įstatymas (VPĮ)</a:t>
            </a:r>
          </a:p>
          <a:p>
            <a:r>
              <a:rPr lang="lt-LT" b="1" dirty="0" err="1">
                <a:latin typeface="Calibri"/>
                <a:ea typeface="Calibri"/>
                <a:cs typeface="Calibri"/>
              </a:rPr>
              <a:t>Directive</a:t>
            </a:r>
            <a:r>
              <a:rPr lang="lt-LT" b="1" dirty="0">
                <a:latin typeface="Calibri"/>
                <a:ea typeface="Calibri"/>
                <a:cs typeface="Calibri"/>
              </a:rPr>
              <a:t> 2014/25/EU </a:t>
            </a:r>
            <a:r>
              <a:rPr lang="lt-LT" dirty="0">
                <a:latin typeface="Calibri"/>
                <a:ea typeface="Calibri"/>
                <a:cs typeface="Calibri"/>
              </a:rPr>
              <a:t>=</a:t>
            </a:r>
            <a:r>
              <a:rPr lang="lt-LT" kern="0" dirty="0">
                <a:latin typeface="Calibri"/>
                <a:ea typeface="Calibri"/>
                <a:cs typeface="Calibri"/>
              </a:rPr>
              <a:t>Lietuvos Respublikos pirkimų, atliekamų vandentvarkos, energetikos, transporto ar pašto paslaugų srities perkančiųjų subjektų, įstatymas</a:t>
            </a:r>
            <a:r>
              <a:rPr lang="lt-LT" dirty="0">
                <a:latin typeface="Calibri"/>
                <a:ea typeface="Calibri"/>
                <a:cs typeface="Calibri"/>
              </a:rPr>
              <a:t> (PĮ)</a:t>
            </a:r>
          </a:p>
          <a:p>
            <a:r>
              <a:rPr lang="lt-LT" b="1" dirty="0" err="1">
                <a:latin typeface="Calibri"/>
                <a:ea typeface="Calibri"/>
                <a:cs typeface="Calibri"/>
              </a:rPr>
              <a:t>Directive</a:t>
            </a:r>
            <a:r>
              <a:rPr lang="lt-LT" b="1" dirty="0">
                <a:latin typeface="Calibri"/>
                <a:ea typeface="Calibri"/>
                <a:cs typeface="Calibri"/>
              </a:rPr>
              <a:t> 2009/81/EC</a:t>
            </a:r>
            <a:r>
              <a:rPr lang="lt-LT" dirty="0">
                <a:latin typeface="Calibri"/>
                <a:ea typeface="Calibri"/>
                <a:cs typeface="Calibri"/>
              </a:rPr>
              <a:t>=</a:t>
            </a:r>
            <a:r>
              <a:rPr lang="lt-LT" kern="0" dirty="0">
                <a:latin typeface="Calibri"/>
                <a:ea typeface="Calibri"/>
                <a:cs typeface="Calibri"/>
              </a:rPr>
              <a:t>Lietuvos Respublikos viešųjų pirkimų, atliekamų gynybos ir saugumo srityje, įstatymas</a:t>
            </a:r>
            <a:r>
              <a:rPr lang="lt-LT" dirty="0">
                <a:latin typeface="Calibri"/>
                <a:ea typeface="Calibri"/>
                <a:cs typeface="Calibri"/>
              </a:rPr>
              <a:t> (GPSĮ)</a:t>
            </a:r>
          </a:p>
          <a:p>
            <a:r>
              <a:rPr lang="lt-LT" b="1" dirty="0" err="1">
                <a:latin typeface="Calibri"/>
                <a:ea typeface="Calibri"/>
                <a:cs typeface="Calibri"/>
              </a:rPr>
              <a:t>Directive</a:t>
            </a:r>
            <a:r>
              <a:rPr lang="lt-LT" b="1" kern="0" dirty="0">
                <a:latin typeface="Calibri"/>
                <a:ea typeface="Calibri"/>
                <a:cs typeface="Calibri"/>
              </a:rPr>
              <a:t> 2014/23/EU</a:t>
            </a:r>
            <a:r>
              <a:rPr lang="lt-LT" kern="0" dirty="0">
                <a:latin typeface="Calibri"/>
                <a:ea typeface="Calibri"/>
                <a:cs typeface="Calibri"/>
              </a:rPr>
              <a:t>=</a:t>
            </a:r>
            <a:r>
              <a:rPr lang="lt-LT" dirty="0">
                <a:solidFill>
                  <a:srgbClr val="333333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lt-LT" kern="0" dirty="0">
                <a:latin typeface="Calibri"/>
                <a:ea typeface="Calibri"/>
                <a:cs typeface="Calibri"/>
              </a:rPr>
              <a:t>Lietuvos Respublikos </a:t>
            </a:r>
            <a:r>
              <a:rPr lang="lt-LT" u="sng" kern="0" dirty="0">
                <a:latin typeface="Calibri"/>
                <a:ea typeface="Calibri"/>
                <a:cs typeface="Calibri"/>
              </a:rPr>
              <a:t>koncesijų įstatymas (KĮ)</a:t>
            </a:r>
          </a:p>
          <a:p>
            <a:r>
              <a:rPr lang="lt-LT" dirty="0">
                <a:latin typeface="Calibri"/>
                <a:ea typeface="Calibri"/>
                <a:cs typeface="Calibri"/>
              </a:rPr>
              <a:t>*- Jei vykdomas supaprastintas pirkimas pagal Gynybos įstatymą, tai pasirenkama Direktyva 2014/24/EU, o grafoje „Aprašymas“ (angl. </a:t>
            </a:r>
            <a:r>
              <a:rPr lang="lt-LT" dirty="0" err="1">
                <a:latin typeface="Calibri"/>
                <a:ea typeface="Calibri"/>
                <a:cs typeface="Calibri"/>
              </a:rPr>
              <a:t>Description</a:t>
            </a:r>
            <a:r>
              <a:rPr lang="lt-LT" dirty="0">
                <a:latin typeface="Calibri"/>
                <a:ea typeface="Calibri"/>
                <a:cs typeface="Calibri"/>
              </a:rPr>
              <a:t>) nurodoma, kad pirkimas vykdomas pagal Gynybos įstatymą.</a:t>
            </a:r>
            <a:r>
              <a:rPr lang="en-US" dirty="0">
                <a:latin typeface="Calibri"/>
                <a:ea typeface="Calibri"/>
                <a:cs typeface="Calibri"/>
              </a:rPr>
              <a:t> </a:t>
            </a:r>
            <a:endParaRPr lang="lt-LT" dirty="0">
              <a:latin typeface="Calibri"/>
              <a:ea typeface="Calibri"/>
              <a:cs typeface="Calibri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E7217CF-8DF3-C113-562D-5A9E7D8A435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9541" y="932729"/>
            <a:ext cx="5738466" cy="56703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428493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aveikslėlis 9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2055" b="62969"/>
          <a:stretch/>
        </p:blipFill>
        <p:spPr>
          <a:xfrm>
            <a:off x="9675347" y="5415656"/>
            <a:ext cx="2527816" cy="1470849"/>
          </a:xfrm>
          <a:prstGeom prst="rect">
            <a:avLst/>
          </a:prstGeom>
        </p:spPr>
      </p:pic>
      <p:sp>
        <p:nvSpPr>
          <p:cNvPr id="7" name="Pavadinimas 1"/>
          <p:cNvSpPr>
            <a:spLocks noGrp="1"/>
          </p:cNvSpPr>
          <p:nvPr>
            <p:ph type="title"/>
          </p:nvPr>
        </p:nvSpPr>
        <p:spPr>
          <a:xfrm>
            <a:off x="2180254" y="122102"/>
            <a:ext cx="7801946" cy="810627"/>
          </a:xfrm>
        </p:spPr>
        <p:txBody>
          <a:bodyPr>
            <a:noAutofit/>
          </a:bodyPr>
          <a:lstStyle/>
          <a:p>
            <a:pPr algn="ctr"/>
            <a:r>
              <a:rPr lang="lt-LT" sz="3600" b="1" dirty="0"/>
              <a:t>Procedūrų tipų vertimai ir paaiškinimai</a:t>
            </a:r>
            <a:endParaRPr lang="en-US" sz="3600" b="1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43241F1-4E7A-49A9-53A4-707E670289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EC5416-78B8-4F37-B286-A40543F63F6D}" type="slidenum">
              <a:rPr lang="en-US" smtClean="0"/>
              <a:pPr/>
              <a:t>12</a:t>
            </a:fld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DA223F3-17EC-C4B2-E8FA-C8538BB6EE74}"/>
              </a:ext>
            </a:extLst>
          </p:cNvPr>
          <p:cNvSpPr txBox="1"/>
          <p:nvPr/>
        </p:nvSpPr>
        <p:spPr>
          <a:xfrm>
            <a:off x="109268" y="943155"/>
            <a:ext cx="11714671" cy="489364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228600" indent="-228600" algn="just">
              <a:buFont typeface=""/>
              <a:buAutoNum type="arabicPeriod"/>
            </a:pPr>
            <a:r>
              <a:rPr lang="lt-LT" sz="1200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Atviras konkursas, skelbiama apklausa ar atviras projekto konkursas (angl. </a:t>
            </a:r>
            <a:r>
              <a:rPr lang="en-US" sz="1200" i="1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Open</a:t>
            </a:r>
            <a:r>
              <a:rPr lang="lt-LT" sz="1200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 – kai vykdomas atviras konkursas, skelbiama apklausa arba atviras projekto konkursas pagal Viešųjų pirkimų įstatymą, Komunalinio sektoriaus pirkimų įstatymą;</a:t>
            </a:r>
            <a:endParaRPr lang="en-US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28600" indent="-228600" algn="just">
              <a:buFont typeface=""/>
              <a:buAutoNum type="arabicPeriod" startAt="2"/>
            </a:pPr>
            <a:r>
              <a:rPr lang="lt-LT" sz="1200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Atviras konkursas (pagreitinta procedūra) (angl. </a:t>
            </a:r>
            <a:r>
              <a:rPr lang="en-US" sz="1200" i="1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Accelerated open</a:t>
            </a:r>
            <a:r>
              <a:rPr lang="lt-LT" sz="1200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) – kai vykdomas atviras konkursas (pagreitinto proceso tvarka) pagal Viešųjų pirkimų įstatymą, Komunalinio sektoriaus pirkimų įstatymą bei Gynybos įstatymą;</a:t>
            </a:r>
            <a:endParaRPr lang="lt-LT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228600" indent="-228600" algn="just">
              <a:buFont typeface=""/>
              <a:buAutoNum type="arabicPeriod" startAt="2"/>
            </a:pPr>
            <a:r>
              <a:rPr lang="lt-LT" sz="1200" dirty="0">
                <a:latin typeface="Times New Roman"/>
                <a:cs typeface="Times New Roman"/>
              </a:rPr>
              <a:t>Neskelbiama apklausa (angl. </a:t>
            </a:r>
            <a:r>
              <a:rPr lang="en-US" sz="1200" i="1" dirty="0">
                <a:latin typeface="Times New Roman"/>
                <a:cs typeface="Times New Roman"/>
              </a:rPr>
              <a:t>Simplified</a:t>
            </a:r>
            <a:r>
              <a:rPr lang="lt-LT" sz="1200" dirty="0">
                <a:latin typeface="Times New Roman"/>
                <a:cs typeface="Times New Roman"/>
              </a:rPr>
              <a:t>) – kai vykdoma neskelbiama apklausa, vidaus sandoris arba pirkimas iš susijusių įmonių;</a:t>
            </a:r>
            <a:r>
              <a:rPr lang="en-US" sz="1200" dirty="0">
                <a:latin typeface="Times New Roman"/>
                <a:cs typeface="Times New Roman"/>
              </a:rPr>
              <a:t> </a:t>
            </a:r>
          </a:p>
          <a:p>
            <a:pPr marL="228600" indent="-228600" algn="just">
              <a:buFont typeface=""/>
              <a:buAutoNum type="arabicPeriod" startAt="4"/>
            </a:pPr>
            <a:r>
              <a:rPr lang="lt-LT" sz="1200" dirty="0">
                <a:latin typeface="Times New Roman"/>
                <a:cs typeface="Times New Roman"/>
              </a:rPr>
              <a:t>Neskelbiamos derybos (angl. </a:t>
            </a:r>
            <a:r>
              <a:rPr lang="en-US" sz="1200" i="1" dirty="0">
                <a:latin typeface="Times New Roman"/>
                <a:cs typeface="Times New Roman"/>
              </a:rPr>
              <a:t>Negotiated without prior publication</a:t>
            </a:r>
            <a:r>
              <a:rPr lang="lt-LT" sz="1200" dirty="0">
                <a:latin typeface="Times New Roman"/>
                <a:cs typeface="Times New Roman"/>
              </a:rPr>
              <a:t>) – kai vykdomos neskelbiamos derybos pagal Viešųjų pirkimų įstatymą bei Gynybos įstatymą;</a:t>
            </a:r>
            <a:r>
              <a:rPr lang="en-US" sz="1200" dirty="0">
                <a:latin typeface="Times New Roman"/>
                <a:cs typeface="Times New Roman"/>
              </a:rPr>
              <a:t> </a:t>
            </a:r>
          </a:p>
          <a:p>
            <a:pPr marL="228600" indent="-228600" algn="just">
              <a:buFont typeface=""/>
              <a:buAutoNum type="arabicPeriod" startAt="5"/>
            </a:pPr>
            <a:r>
              <a:rPr lang="lt-LT" sz="1200" dirty="0" err="1">
                <a:latin typeface="Times New Roman"/>
                <a:cs typeface="Times New Roman"/>
              </a:rPr>
              <a:t>Nesirenkamas</a:t>
            </a:r>
            <a:r>
              <a:rPr lang="lt-LT" sz="1200" dirty="0">
                <a:latin typeface="Times New Roman"/>
                <a:cs typeface="Times New Roman"/>
              </a:rPr>
              <a:t> (angl. </a:t>
            </a:r>
            <a:r>
              <a:rPr lang="en-US" sz="1200" i="1" dirty="0">
                <a:latin typeface="Times New Roman"/>
                <a:cs typeface="Times New Roman"/>
              </a:rPr>
              <a:t>Negotiated without prior publication (one stage</a:t>
            </a:r>
            <a:r>
              <a:rPr lang="lt-LT" sz="1200" dirty="0">
                <a:latin typeface="Times New Roman"/>
                <a:cs typeface="Times New Roman"/>
              </a:rPr>
              <a:t>);</a:t>
            </a:r>
            <a:r>
              <a:rPr lang="en-US" sz="1200" dirty="0">
                <a:latin typeface="Times New Roman"/>
                <a:cs typeface="Times New Roman"/>
              </a:rPr>
              <a:t> </a:t>
            </a:r>
          </a:p>
          <a:p>
            <a:pPr marL="228600" indent="-228600" algn="just">
              <a:buFont typeface=""/>
              <a:buAutoNum type="arabicPeriod" startAt="6"/>
            </a:pPr>
            <a:r>
              <a:rPr lang="lt-LT" sz="1200" dirty="0">
                <a:latin typeface="Times New Roman"/>
                <a:cs typeface="Times New Roman"/>
              </a:rPr>
              <a:t>Neskelbiamos derybos (angl. </a:t>
            </a:r>
            <a:r>
              <a:rPr lang="en-US" sz="1200" i="1" dirty="0">
                <a:latin typeface="Times New Roman"/>
                <a:cs typeface="Times New Roman"/>
              </a:rPr>
              <a:t>Negotiated without prior call for competition</a:t>
            </a:r>
            <a:r>
              <a:rPr lang="lt-LT" sz="1200" dirty="0">
                <a:latin typeface="Times New Roman"/>
                <a:cs typeface="Times New Roman"/>
              </a:rPr>
              <a:t>) – kai vykdomos neskelbiamos derybos pagal Komunalinio sektoriaus pirkimų įstatymą;</a:t>
            </a:r>
            <a:r>
              <a:rPr lang="en-US" sz="1200" dirty="0">
                <a:latin typeface="Times New Roman"/>
                <a:cs typeface="Times New Roman"/>
              </a:rPr>
              <a:t> </a:t>
            </a:r>
          </a:p>
          <a:p>
            <a:pPr marL="228600" indent="-228600" algn="just">
              <a:buFont typeface=""/>
              <a:buAutoNum type="arabicPeriod" startAt="7"/>
            </a:pPr>
            <a:r>
              <a:rPr lang="lt-LT" sz="1200" dirty="0">
                <a:latin typeface="Times New Roman"/>
                <a:cs typeface="Times New Roman"/>
              </a:rPr>
              <a:t>Ribotas konkursas (angl. </a:t>
            </a:r>
            <a:r>
              <a:rPr lang="en-US" sz="1200" i="1" dirty="0">
                <a:latin typeface="Times New Roman"/>
                <a:cs typeface="Times New Roman"/>
              </a:rPr>
              <a:t>Restricted</a:t>
            </a:r>
            <a:r>
              <a:rPr lang="lt-LT" sz="1200" dirty="0">
                <a:latin typeface="Times New Roman"/>
                <a:cs typeface="Times New Roman"/>
              </a:rPr>
              <a:t>) – kai vykdomas ribotas konkursas arba ribotas projekto konkursas pagal Viešųjų pirkimų įstatymą, Komunalinio sektoriaus pirkimų įstatymą, Gynybos įstatymą bei Koncesijų įstatymą;</a:t>
            </a:r>
            <a:r>
              <a:rPr lang="en-US" sz="1200" dirty="0">
                <a:latin typeface="Times New Roman"/>
                <a:cs typeface="Times New Roman"/>
              </a:rPr>
              <a:t> </a:t>
            </a:r>
          </a:p>
          <a:p>
            <a:pPr marL="228600" indent="-228600" algn="just">
              <a:buFont typeface=""/>
              <a:buAutoNum type="arabicPeriod" startAt="8"/>
            </a:pPr>
            <a:r>
              <a:rPr lang="lt-LT" sz="1200" dirty="0">
                <a:latin typeface="Times New Roman"/>
                <a:cs typeface="Times New Roman"/>
              </a:rPr>
              <a:t>Ribotas konkursas (pagreitinta procedūra) (angl. </a:t>
            </a:r>
            <a:r>
              <a:rPr lang="en-US" sz="1200" i="1" dirty="0">
                <a:latin typeface="Times New Roman"/>
                <a:cs typeface="Times New Roman"/>
              </a:rPr>
              <a:t>Accelerated restricted</a:t>
            </a:r>
            <a:r>
              <a:rPr lang="lt-LT" sz="1200" dirty="0">
                <a:latin typeface="Times New Roman"/>
                <a:cs typeface="Times New Roman"/>
              </a:rPr>
              <a:t>) – kai vykdomas ribotas konkursas (pagreitinta procedūra) pagal Viešųjų pirkimų įstatymą bei Gynybos įstatymą;</a:t>
            </a:r>
            <a:r>
              <a:rPr lang="en-US" sz="1200" dirty="0">
                <a:latin typeface="Times New Roman"/>
                <a:cs typeface="Times New Roman"/>
              </a:rPr>
              <a:t> </a:t>
            </a:r>
          </a:p>
          <a:p>
            <a:pPr marL="228600" indent="-228600" algn="just">
              <a:buFont typeface=""/>
              <a:buAutoNum type="arabicPeriod" startAt="9"/>
            </a:pPr>
            <a:r>
              <a:rPr lang="lt-LT" sz="1200" dirty="0">
                <a:latin typeface="Times New Roman"/>
                <a:cs typeface="Times New Roman"/>
              </a:rPr>
              <a:t>Skelbiamos derybos (angl. </a:t>
            </a:r>
            <a:r>
              <a:rPr lang="en-US" sz="1200" i="1" dirty="0">
                <a:latin typeface="Times New Roman"/>
                <a:cs typeface="Times New Roman"/>
              </a:rPr>
              <a:t>Negotiated with prior call for competition</a:t>
            </a:r>
            <a:r>
              <a:rPr lang="lt-LT" sz="1200" dirty="0">
                <a:latin typeface="Times New Roman"/>
                <a:cs typeface="Times New Roman"/>
              </a:rPr>
              <a:t>) – kai vykdomos skelbiamos derybos pagal Komunalinio sektoriaus pirkimų įstatymą;</a:t>
            </a:r>
            <a:r>
              <a:rPr lang="en-US" sz="1200" dirty="0">
                <a:latin typeface="Times New Roman"/>
                <a:cs typeface="Times New Roman"/>
              </a:rPr>
              <a:t> </a:t>
            </a:r>
          </a:p>
          <a:p>
            <a:pPr marL="228600" indent="-228600" algn="just">
              <a:buFont typeface=""/>
              <a:buAutoNum type="arabicPeriod" startAt="10"/>
            </a:pPr>
            <a:r>
              <a:rPr lang="lt-LT" sz="1200" dirty="0" err="1">
                <a:latin typeface="Times New Roman"/>
                <a:cs typeface="Times New Roman"/>
              </a:rPr>
              <a:t>Nesirenkamas</a:t>
            </a:r>
            <a:r>
              <a:rPr lang="lt-LT" sz="1200" dirty="0">
                <a:latin typeface="Times New Roman"/>
                <a:cs typeface="Times New Roman"/>
              </a:rPr>
              <a:t> (angl. </a:t>
            </a:r>
            <a:r>
              <a:rPr lang="en-US" sz="1200" i="1" dirty="0">
                <a:latin typeface="Times New Roman"/>
                <a:cs typeface="Times New Roman"/>
              </a:rPr>
              <a:t>Negotiated with </a:t>
            </a:r>
            <a:r>
              <a:rPr lang="en-US" sz="1200" i="1" dirty="0" err="1">
                <a:latin typeface="Times New Roman"/>
                <a:cs typeface="Times New Roman"/>
              </a:rPr>
              <a:t>advertisiment</a:t>
            </a:r>
            <a:r>
              <a:rPr lang="lt-LT" sz="1200" dirty="0">
                <a:latin typeface="Times New Roman"/>
                <a:cs typeface="Times New Roman"/>
              </a:rPr>
              <a:t>);</a:t>
            </a:r>
            <a:r>
              <a:rPr lang="en-US" sz="1200" dirty="0">
                <a:latin typeface="Times New Roman"/>
                <a:cs typeface="Times New Roman"/>
              </a:rPr>
              <a:t> </a:t>
            </a:r>
          </a:p>
          <a:p>
            <a:pPr marL="228600" indent="-228600" algn="just">
              <a:buFont typeface=""/>
              <a:buAutoNum type="arabicPeriod" startAt="11"/>
            </a:pPr>
            <a:r>
              <a:rPr lang="lt-LT" sz="1200" dirty="0">
                <a:latin typeface="Times New Roman"/>
                <a:cs typeface="Times New Roman"/>
              </a:rPr>
              <a:t>Skelbiamos derybos (pagreitinta procedūra) (angl. </a:t>
            </a:r>
            <a:r>
              <a:rPr lang="en-US" sz="1200" i="1" dirty="0">
                <a:latin typeface="Times New Roman"/>
                <a:cs typeface="Times New Roman"/>
              </a:rPr>
              <a:t>Accelerated negotiated with publication</a:t>
            </a:r>
            <a:r>
              <a:rPr lang="lt-LT" sz="1200" dirty="0">
                <a:latin typeface="Times New Roman"/>
                <a:cs typeface="Times New Roman"/>
              </a:rPr>
              <a:t>) – kai vykdomos skelbiamos derybos (pagreitinta procedūra) pagal Gynybos įstatymą;</a:t>
            </a:r>
            <a:r>
              <a:rPr lang="en-US" sz="1200" dirty="0">
                <a:latin typeface="Times New Roman"/>
                <a:cs typeface="Times New Roman"/>
              </a:rPr>
              <a:t> </a:t>
            </a:r>
          </a:p>
          <a:p>
            <a:pPr marL="228600" indent="-228600" algn="just">
              <a:buFont typeface=""/>
              <a:buAutoNum type="arabicPeriod" startAt="12"/>
            </a:pPr>
            <a:r>
              <a:rPr lang="lt-LT" sz="1200" dirty="0">
                <a:latin typeface="Times New Roman"/>
                <a:cs typeface="Times New Roman"/>
              </a:rPr>
              <a:t>Skelbiamos derybos (angl. </a:t>
            </a:r>
            <a:r>
              <a:rPr lang="en-US" sz="1200" i="1" dirty="0">
                <a:latin typeface="Times New Roman"/>
                <a:cs typeface="Times New Roman"/>
              </a:rPr>
              <a:t>Negotiated with publication</a:t>
            </a:r>
            <a:r>
              <a:rPr lang="lt-LT" sz="1200" dirty="0">
                <a:latin typeface="Times New Roman"/>
                <a:cs typeface="Times New Roman"/>
              </a:rPr>
              <a:t>) – kai vykdomos skelbiamos derybos pagal Gynybos įstatymą;</a:t>
            </a:r>
            <a:r>
              <a:rPr lang="en-US" sz="1200" dirty="0">
                <a:latin typeface="Times New Roman"/>
                <a:cs typeface="Times New Roman"/>
              </a:rPr>
              <a:t> </a:t>
            </a:r>
          </a:p>
          <a:p>
            <a:pPr marL="228600" indent="-228600" algn="just">
              <a:buFont typeface=""/>
              <a:buAutoNum type="arabicPeriod" startAt="13"/>
            </a:pPr>
            <a:r>
              <a:rPr lang="lt-LT" sz="1200" dirty="0">
                <a:latin typeface="Times New Roman"/>
                <a:cs typeface="Times New Roman"/>
              </a:rPr>
              <a:t>Skelbiamos derybos (angl. </a:t>
            </a:r>
            <a:r>
              <a:rPr lang="en-US" sz="1200" i="1" dirty="0">
                <a:latin typeface="Times New Roman"/>
                <a:cs typeface="Times New Roman"/>
              </a:rPr>
              <a:t>Competitive with negotiation</a:t>
            </a:r>
            <a:r>
              <a:rPr lang="lt-LT" sz="1200" dirty="0">
                <a:latin typeface="Times New Roman"/>
                <a:cs typeface="Times New Roman"/>
              </a:rPr>
              <a:t>) – skelbiamos derybos pagal Viešųjų pirkimų įstatymą;</a:t>
            </a:r>
            <a:r>
              <a:rPr lang="en-US" sz="1200" dirty="0">
                <a:latin typeface="Times New Roman"/>
                <a:cs typeface="Times New Roman"/>
              </a:rPr>
              <a:t> </a:t>
            </a:r>
          </a:p>
          <a:p>
            <a:pPr marL="228600" indent="-228600" algn="just">
              <a:buFont typeface=""/>
              <a:buAutoNum type="arabicPeriod" startAt="14"/>
            </a:pPr>
            <a:r>
              <a:rPr lang="lt-LT" sz="1200" dirty="0">
                <a:latin typeface="Times New Roman"/>
                <a:cs typeface="Times New Roman"/>
              </a:rPr>
              <a:t>Derybos (angl. </a:t>
            </a:r>
            <a:r>
              <a:rPr lang="en-US" sz="1200" i="1" dirty="0">
                <a:latin typeface="Times New Roman"/>
                <a:cs typeface="Times New Roman"/>
              </a:rPr>
              <a:t>Involving negotiations</a:t>
            </a:r>
            <a:r>
              <a:rPr lang="lt-LT" sz="1200" dirty="0">
                <a:latin typeface="Times New Roman"/>
                <a:cs typeface="Times New Roman"/>
              </a:rPr>
              <a:t>) – kai vykdomos derybos pagal Koncesijų įstatymą;</a:t>
            </a:r>
            <a:r>
              <a:rPr lang="en-US" sz="1200" dirty="0">
                <a:latin typeface="Times New Roman"/>
                <a:cs typeface="Times New Roman"/>
              </a:rPr>
              <a:t> </a:t>
            </a:r>
          </a:p>
          <a:p>
            <a:pPr marL="228600" indent="-228600" algn="just">
              <a:buFont typeface=""/>
              <a:buAutoNum type="arabicPeriod" startAt="15"/>
            </a:pPr>
            <a:r>
              <a:rPr lang="lt-LT" sz="1200" dirty="0">
                <a:latin typeface="Times New Roman"/>
                <a:cs typeface="Times New Roman"/>
              </a:rPr>
              <a:t>Skelbiamos derybos (pagreitinta procedūra) (angl. </a:t>
            </a:r>
            <a:r>
              <a:rPr lang="en-US" sz="1200" i="1" dirty="0">
                <a:latin typeface="Times New Roman"/>
                <a:cs typeface="Times New Roman"/>
              </a:rPr>
              <a:t>Accelerated competitive with negotiation</a:t>
            </a:r>
            <a:r>
              <a:rPr lang="lt-LT" sz="1200" dirty="0">
                <a:latin typeface="Times New Roman"/>
                <a:cs typeface="Times New Roman"/>
              </a:rPr>
              <a:t>) – kai vykdomos skelbiamos derybos (pagreitinta procedūra) pagal Viešųjų pirkimų įstatymą;</a:t>
            </a:r>
            <a:r>
              <a:rPr lang="en-US" sz="1200" dirty="0">
                <a:latin typeface="Times New Roman"/>
                <a:cs typeface="Times New Roman"/>
              </a:rPr>
              <a:t> </a:t>
            </a:r>
          </a:p>
          <a:p>
            <a:pPr marL="228600" indent="-228600" algn="just">
              <a:buFont typeface=""/>
              <a:buAutoNum type="arabicPeriod" startAt="16"/>
            </a:pPr>
            <a:r>
              <a:rPr lang="lt-LT" sz="1200" dirty="0">
                <a:latin typeface="Times New Roman"/>
                <a:cs typeface="Times New Roman"/>
              </a:rPr>
              <a:t>Konkurencinis dialogas (angl. </a:t>
            </a:r>
            <a:r>
              <a:rPr lang="en-US" sz="1200" i="1" dirty="0">
                <a:latin typeface="Times New Roman"/>
                <a:cs typeface="Times New Roman"/>
              </a:rPr>
              <a:t>Competitive dialogue</a:t>
            </a:r>
            <a:r>
              <a:rPr lang="lt-LT" sz="1200" dirty="0">
                <a:latin typeface="Times New Roman"/>
                <a:cs typeface="Times New Roman"/>
              </a:rPr>
              <a:t>) – kai vykdomas konkurencinis dialogas pagal Viešųjų pirkimų įstatymą, Komunalinio sektoriaus pirkimų įstatymą bei Gynybos įstatymą;</a:t>
            </a:r>
            <a:r>
              <a:rPr lang="en-US" sz="1200" dirty="0">
                <a:latin typeface="Times New Roman"/>
                <a:cs typeface="Times New Roman"/>
              </a:rPr>
              <a:t> </a:t>
            </a:r>
          </a:p>
          <a:p>
            <a:pPr marL="228600" indent="-228600" algn="just">
              <a:buFont typeface=""/>
              <a:buAutoNum type="arabicPeriod" startAt="17"/>
            </a:pPr>
            <a:r>
              <a:rPr lang="lt-LT" sz="1200" dirty="0">
                <a:latin typeface="Times New Roman"/>
                <a:cs typeface="Times New Roman"/>
              </a:rPr>
              <a:t>Inovacijų partnerystė (angl. </a:t>
            </a:r>
            <a:r>
              <a:rPr lang="en-US" sz="1200" i="1" dirty="0" err="1">
                <a:latin typeface="Times New Roman"/>
                <a:cs typeface="Times New Roman"/>
              </a:rPr>
              <a:t>Inovation</a:t>
            </a:r>
            <a:r>
              <a:rPr lang="en-US" sz="1200" i="1" dirty="0">
                <a:latin typeface="Times New Roman"/>
                <a:cs typeface="Times New Roman"/>
              </a:rPr>
              <a:t> partnership</a:t>
            </a:r>
            <a:r>
              <a:rPr lang="lt-LT" sz="1200" dirty="0">
                <a:latin typeface="Times New Roman"/>
                <a:cs typeface="Times New Roman"/>
              </a:rPr>
              <a:t>) – kai vykdoma inovacijų partnerystė pagal Viešųjų pirkimų įstatymą bei Komunalinio sektoriaus pirkimų įstatymą.</a:t>
            </a:r>
            <a:r>
              <a:rPr lang="en-US" sz="1200" dirty="0">
                <a:latin typeface="Times New Roman"/>
                <a:cs typeface="Times New Roman"/>
              </a:rPr>
              <a:t> </a:t>
            </a:r>
          </a:p>
          <a:p>
            <a:pPr algn="just"/>
            <a:endParaRPr lang="en-US" sz="1200" dirty="0">
              <a:latin typeface="Times New Roman"/>
              <a:cs typeface="Times New Roman"/>
            </a:endParaRPr>
          </a:p>
          <a:p>
            <a:pPr algn="just"/>
            <a:r>
              <a:rPr lang="lt-LT" sz="1200" dirty="0">
                <a:latin typeface="Times New Roman"/>
                <a:cs typeface="Segoe UI"/>
              </a:rPr>
              <a:t>Jei vykdomas supaprastintas pirkimas pagal Gynybos įstatymą, tai pasirenkama Direktyva 2014/24/EU, o grafoje „Aprašymas“ (angl. </a:t>
            </a:r>
            <a:r>
              <a:rPr lang="en-US" sz="1200" i="1" dirty="0">
                <a:latin typeface="Times New Roman"/>
                <a:cs typeface="Segoe UI"/>
              </a:rPr>
              <a:t>Description</a:t>
            </a:r>
            <a:r>
              <a:rPr lang="lt-LT" sz="1200" dirty="0">
                <a:latin typeface="Times New Roman"/>
                <a:cs typeface="Segoe UI"/>
              </a:rPr>
              <a:t>) nurodoma, kad pirkimas vykdomas pagal Gynybos įstatymą.</a:t>
            </a:r>
            <a:r>
              <a:rPr lang="en-US" sz="1200" dirty="0">
                <a:latin typeface="Times New Roman"/>
                <a:cs typeface="Times New Roman"/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2674045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A49D591-E50F-2D6C-301A-22ABD6D6B18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aveikslėlis 9">
            <a:extLst>
              <a:ext uri="{FF2B5EF4-FFF2-40B4-BE49-F238E27FC236}">
                <a16:creationId xmlns:a16="http://schemas.microsoft.com/office/drawing/2014/main" id="{1FF78E40-447F-C8D4-B4BC-6C6720DD839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2055" b="62969"/>
          <a:stretch/>
        </p:blipFill>
        <p:spPr>
          <a:xfrm>
            <a:off x="9675347" y="5415656"/>
            <a:ext cx="2527816" cy="1470849"/>
          </a:xfrm>
          <a:prstGeom prst="rect">
            <a:avLst/>
          </a:prstGeom>
        </p:spPr>
      </p:pic>
      <p:sp>
        <p:nvSpPr>
          <p:cNvPr id="7" name="Pavadinimas 1">
            <a:extLst>
              <a:ext uri="{FF2B5EF4-FFF2-40B4-BE49-F238E27FC236}">
                <a16:creationId xmlns:a16="http://schemas.microsoft.com/office/drawing/2014/main" id="{9896C366-DE5A-0DBA-E496-583E9AFA11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" y="-94208"/>
            <a:ext cx="11887200" cy="2119653"/>
          </a:xfrm>
        </p:spPr>
        <p:txBody>
          <a:bodyPr>
            <a:noAutofit/>
          </a:bodyPr>
          <a:lstStyle/>
          <a:p>
            <a:pPr algn="ctr"/>
            <a:r>
              <a:rPr lang="lt-LT" sz="3600" b="1" dirty="0"/>
              <a:t>Kuro pirkimų, atliekamų pagal </a:t>
            </a:r>
            <a:r>
              <a:rPr lang="lt-LT" sz="3600" b="1" i="0" u="none" strike="noStrike" dirty="0">
                <a:effectLst/>
              </a:rPr>
              <a:t>Įmonių, veikiančių energetikos srityje, energijos ar kuro, kurių reikia elektros ir šilumos energijai gaminti, pirkimų taisykles, suvestinių rengimas</a:t>
            </a:r>
            <a:endParaRPr lang="en-US" sz="3600" b="1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11A4EA0D-E68A-F568-234F-7FA431EBD9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EC5416-78B8-4F37-B286-A40543F63F6D}" type="slidenum">
              <a:rPr lang="en-US" smtClean="0"/>
              <a:pPr/>
              <a:t>13</a:t>
            </a:fld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DFA5F4C-C91A-5948-3DBB-C16EACE26422}"/>
              </a:ext>
            </a:extLst>
          </p:cNvPr>
          <p:cNvSpPr txBox="1"/>
          <p:nvPr/>
        </p:nvSpPr>
        <p:spPr>
          <a:xfrm>
            <a:off x="324929" y="1954090"/>
            <a:ext cx="11714671" cy="341632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lt-LT" b="0" i="0" dirty="0">
                <a:effectLst/>
                <a:latin typeface="system-ui"/>
              </a:rPr>
              <a:t>Įtraukiant kuro pirkimus į suvestinę: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lt-LT" b="0" i="0" dirty="0">
                <a:effectLst/>
                <a:latin typeface="system-ui"/>
              </a:rPr>
              <a:t>Jeigu atliekamas energijos išteklių įsigijimas biržoje, tuomet Direktyva (angl. </a:t>
            </a:r>
            <a:r>
              <a:rPr lang="en-US" b="0" i="0" dirty="0">
                <a:effectLst/>
                <a:latin typeface="system-ui"/>
              </a:rPr>
              <a:t>Directive</a:t>
            </a:r>
            <a:r>
              <a:rPr lang="lt-LT" b="0" i="0" dirty="0">
                <a:effectLst/>
                <a:latin typeface="system-ui"/>
              </a:rPr>
              <a:t>) turi būti pasirenkama </a:t>
            </a:r>
            <a:r>
              <a:rPr lang="en-US" b="0" i="0" dirty="0">
                <a:effectLst/>
                <a:latin typeface="system-ui"/>
              </a:rPr>
              <a:t>None</a:t>
            </a:r>
            <a:r>
              <a:rPr lang="lt-LT" b="0" i="0" dirty="0">
                <a:effectLst/>
                <a:latin typeface="system-ui"/>
              </a:rPr>
              <a:t>, pirkimo būdas (angl. </a:t>
            </a:r>
            <a:r>
              <a:rPr lang="en-US" b="0" i="0" dirty="0">
                <a:effectLst/>
                <a:latin typeface="system-ui"/>
              </a:rPr>
              <a:t>Procedure) Simplified</a:t>
            </a:r>
            <a:r>
              <a:rPr lang="lt-LT" b="0" i="0" dirty="0">
                <a:effectLst/>
                <a:latin typeface="system-ui"/>
              </a:rPr>
              <a:t>, o aprašymo laukelyje (angl. </a:t>
            </a:r>
            <a:r>
              <a:rPr lang="en-US" b="0" i="0" dirty="0">
                <a:effectLst/>
                <a:latin typeface="system-ui"/>
              </a:rPr>
              <a:t>Description</a:t>
            </a:r>
            <a:r>
              <a:rPr lang="lt-LT" b="0" i="0" dirty="0">
                <a:effectLst/>
                <a:latin typeface="system-ui"/>
              </a:rPr>
              <a:t>) nurodoma "Kuro pirkimas. Energijos išteklių įsigijimas biržoje";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lt-LT" b="0" i="0" dirty="0">
                <a:effectLst/>
                <a:latin typeface="system-ui"/>
              </a:rPr>
              <a:t>Jeigu atliekamas kuro pirkimas atviro konkurso būdu, tuomet Direktyva (angl. </a:t>
            </a:r>
            <a:r>
              <a:rPr lang="en-US" b="0" i="0" dirty="0">
                <a:effectLst/>
                <a:latin typeface="system-ui"/>
              </a:rPr>
              <a:t>Directive</a:t>
            </a:r>
            <a:r>
              <a:rPr lang="lt-LT" b="0" i="0" dirty="0">
                <a:effectLst/>
                <a:latin typeface="system-ui"/>
              </a:rPr>
              <a:t>) pasirenkama 2014/25/EU (Utilities), procedūra (angl. </a:t>
            </a:r>
            <a:r>
              <a:rPr lang="en-US" b="0" i="0" dirty="0">
                <a:effectLst/>
                <a:latin typeface="system-ui"/>
              </a:rPr>
              <a:t>Procedure</a:t>
            </a:r>
            <a:r>
              <a:rPr lang="lt-LT" b="0" i="0" dirty="0">
                <a:effectLst/>
                <a:latin typeface="system-ui"/>
              </a:rPr>
              <a:t>) </a:t>
            </a:r>
            <a:r>
              <a:rPr lang="en-US" b="0" i="0" dirty="0">
                <a:effectLst/>
                <a:latin typeface="system-ui"/>
              </a:rPr>
              <a:t>Open</a:t>
            </a:r>
            <a:r>
              <a:rPr lang="lt-LT" b="0" i="0" dirty="0">
                <a:effectLst/>
                <a:latin typeface="system-ui"/>
              </a:rPr>
              <a:t>, o aprašymo laukelyje (angl. </a:t>
            </a:r>
            <a:r>
              <a:rPr lang="en-US" b="0" i="0" dirty="0">
                <a:effectLst/>
                <a:latin typeface="system-ui"/>
              </a:rPr>
              <a:t>Description</a:t>
            </a:r>
            <a:r>
              <a:rPr lang="lt-LT" b="0" i="0" dirty="0">
                <a:effectLst/>
                <a:latin typeface="system-ui"/>
              </a:rPr>
              <a:t>) nurodoma "Kuro pirkimas";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lt-LT" b="0" i="0" dirty="0">
                <a:effectLst/>
                <a:latin typeface="system-ui"/>
              </a:rPr>
              <a:t>Jeigu atliekamas kuro pirkimas skelbiamų derybų būdu, tuomet Direktyva (angl. </a:t>
            </a:r>
            <a:r>
              <a:rPr lang="en-US" b="0" i="0" dirty="0">
                <a:effectLst/>
                <a:latin typeface="system-ui"/>
              </a:rPr>
              <a:t>Directive</a:t>
            </a:r>
            <a:r>
              <a:rPr lang="lt-LT" b="0" i="0" dirty="0">
                <a:effectLst/>
                <a:latin typeface="system-ui"/>
              </a:rPr>
              <a:t>) pasirenkama 2014/25/EU (Utilities), procedūra (angl. </a:t>
            </a:r>
            <a:r>
              <a:rPr lang="en-US" b="0" i="0" dirty="0">
                <a:effectLst/>
                <a:latin typeface="system-ui"/>
              </a:rPr>
              <a:t>Procedure</a:t>
            </a:r>
            <a:r>
              <a:rPr lang="lt-LT" b="0" i="0" dirty="0">
                <a:effectLst/>
                <a:latin typeface="system-ui"/>
              </a:rPr>
              <a:t>) </a:t>
            </a:r>
            <a:r>
              <a:rPr lang="en-US" b="0" i="0" dirty="0">
                <a:effectLst/>
                <a:latin typeface="system-ui"/>
              </a:rPr>
              <a:t>Negotiated with prior call for competition</a:t>
            </a:r>
            <a:r>
              <a:rPr lang="lt-LT" b="0" i="0" dirty="0">
                <a:effectLst/>
                <a:latin typeface="system-ui"/>
              </a:rPr>
              <a:t>, o aprašymo laukelyje (angl. </a:t>
            </a:r>
            <a:r>
              <a:rPr lang="en-US" b="0" i="0" dirty="0">
                <a:effectLst/>
                <a:latin typeface="system-ui"/>
              </a:rPr>
              <a:t>Description</a:t>
            </a:r>
            <a:r>
              <a:rPr lang="lt-LT" b="0" i="0" dirty="0">
                <a:effectLst/>
                <a:latin typeface="system-ui"/>
              </a:rPr>
              <a:t>) nurodoma "Kuro pirkimas";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lt-LT" b="0" i="0" dirty="0">
                <a:effectLst/>
                <a:latin typeface="system-ui"/>
              </a:rPr>
              <a:t>Jeigu atliekamas kuro pirkimas neskelbiamų derybų būdu, tuomet Direktyva (angl. </a:t>
            </a:r>
            <a:r>
              <a:rPr lang="en-US" b="0" i="0" dirty="0">
                <a:effectLst/>
                <a:latin typeface="system-ui"/>
              </a:rPr>
              <a:t>Directive</a:t>
            </a:r>
            <a:r>
              <a:rPr lang="lt-LT" b="0" i="0" dirty="0">
                <a:effectLst/>
                <a:latin typeface="system-ui"/>
              </a:rPr>
              <a:t>) pasirenkama 2014/25/EU (Utilities), procedūra (angl. </a:t>
            </a:r>
            <a:r>
              <a:rPr lang="en-US" b="0" i="0" dirty="0">
                <a:effectLst/>
                <a:latin typeface="system-ui"/>
              </a:rPr>
              <a:t>Procedure</a:t>
            </a:r>
            <a:r>
              <a:rPr lang="lt-LT" b="0" i="0" dirty="0">
                <a:effectLst/>
                <a:latin typeface="system-ui"/>
              </a:rPr>
              <a:t>) </a:t>
            </a:r>
            <a:r>
              <a:rPr lang="en-US" b="0" i="0" dirty="0">
                <a:effectLst/>
                <a:latin typeface="system-ui"/>
              </a:rPr>
              <a:t>Negotiated without prior call for competition</a:t>
            </a:r>
            <a:r>
              <a:rPr lang="lt-LT" b="0" i="0" dirty="0">
                <a:effectLst/>
                <a:latin typeface="system-ui"/>
              </a:rPr>
              <a:t>, o aprašymo laukelyje (angl. </a:t>
            </a:r>
            <a:r>
              <a:rPr lang="en-US" b="0" i="0" dirty="0">
                <a:effectLst/>
                <a:latin typeface="system-ui"/>
              </a:rPr>
              <a:t>Description</a:t>
            </a:r>
            <a:r>
              <a:rPr lang="lt-LT" b="0" i="0" dirty="0">
                <a:effectLst/>
                <a:latin typeface="system-ui"/>
              </a:rPr>
              <a:t>) nurodoma "Kuro pirkimas".</a:t>
            </a:r>
            <a:endParaRPr lang="en-US" dirty="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38903979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aveikslėlis 9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2055" b="62969"/>
          <a:stretch/>
        </p:blipFill>
        <p:spPr>
          <a:xfrm>
            <a:off x="9675347" y="5415656"/>
            <a:ext cx="2527816" cy="1470849"/>
          </a:xfrm>
          <a:prstGeom prst="rect">
            <a:avLst/>
          </a:prstGeom>
        </p:spPr>
      </p:pic>
      <p:sp>
        <p:nvSpPr>
          <p:cNvPr id="7" name="Pavadinimas 1"/>
          <p:cNvSpPr>
            <a:spLocks noGrp="1"/>
          </p:cNvSpPr>
          <p:nvPr>
            <p:ph type="title"/>
          </p:nvPr>
        </p:nvSpPr>
        <p:spPr>
          <a:xfrm>
            <a:off x="2077746" y="452455"/>
            <a:ext cx="8364111" cy="810627"/>
          </a:xfrm>
        </p:spPr>
        <p:txBody>
          <a:bodyPr>
            <a:noAutofit/>
          </a:bodyPr>
          <a:lstStyle/>
          <a:p>
            <a:pPr algn="ctr"/>
            <a:r>
              <a:rPr lang="lt-LT" sz="3600" b="1"/>
              <a:t>Mažos vertės planuojamų pirkimų viešinimas</a:t>
            </a:r>
            <a:endParaRPr lang="en-US" sz="3600" b="1"/>
          </a:p>
        </p:txBody>
      </p:sp>
      <p:sp>
        <p:nvSpPr>
          <p:cNvPr id="32" name="Rectangle 10">
            <a:extLst>
              <a:ext uri="{FF2B5EF4-FFF2-40B4-BE49-F238E27FC236}">
                <a16:creationId xmlns:a16="http://schemas.microsoft.com/office/drawing/2014/main" id="{FDFC7C5B-53E1-E97C-E796-C43148055AA4}"/>
              </a:ext>
            </a:extLst>
          </p:cNvPr>
          <p:cNvSpPr/>
          <p:nvPr/>
        </p:nvSpPr>
        <p:spPr>
          <a:xfrm>
            <a:off x="367670" y="3493478"/>
            <a:ext cx="11078468" cy="169018"/>
          </a:xfrm>
          <a:prstGeom prst="rect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43241F1-4E7A-49A9-53A4-707E670289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EC5416-78B8-4F37-B286-A40543F63F6D}" type="slidenum">
              <a:rPr lang="en-US" smtClean="0"/>
              <a:pPr/>
              <a:t>14</a:t>
            </a:fld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962809E-E3E6-7D25-9045-B2D0B69AD5A7}"/>
              </a:ext>
            </a:extLst>
          </p:cNvPr>
          <p:cNvSpPr txBox="1"/>
          <p:nvPr/>
        </p:nvSpPr>
        <p:spPr>
          <a:xfrm>
            <a:off x="181256" y="3721489"/>
            <a:ext cx="12019954" cy="313932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lt-LT" dirty="0">
                <a:solidFill>
                  <a:srgbClr val="FF0000"/>
                </a:solidFill>
              </a:rPr>
              <a:t>Svarbu</a:t>
            </a:r>
            <a:r>
              <a:rPr lang="en-US" dirty="0">
                <a:solidFill>
                  <a:srgbClr val="FF0000"/>
                </a:solidFill>
              </a:rPr>
              <a:t>!</a:t>
            </a:r>
            <a:r>
              <a:rPr lang="en-US" dirty="0"/>
              <a:t> </a:t>
            </a:r>
            <a:r>
              <a:rPr lang="lt-LT" dirty="0"/>
              <a:t>Visoms organizacijos skelbiamos apklausos pirkimams vykdyti galite</a:t>
            </a:r>
            <a:r>
              <a:rPr lang="en-US" dirty="0"/>
              <a:t> </a:t>
            </a:r>
            <a:r>
              <a:rPr lang="en-US" dirty="0" err="1"/>
              <a:t>sukurti</a:t>
            </a:r>
            <a:r>
              <a:rPr lang="en-US" dirty="0"/>
              <a:t> </a:t>
            </a:r>
            <a:r>
              <a:rPr lang="en-US" dirty="0" err="1"/>
              <a:t>vien</a:t>
            </a:r>
            <a:r>
              <a:rPr lang="lt-LT" dirty="0"/>
              <a:t>ą planuojamą mažos vertės pirkimą „Mažos vertės pirkimai“ </a:t>
            </a:r>
            <a:r>
              <a:rPr lang="lt-LT" dirty="0">
                <a:ea typeface="+mn-lt"/>
                <a:cs typeface="+mn-lt"/>
              </a:rPr>
              <a:t>(tačiau atkreipiame dėmesį, kad Organizacijos pirkimų organizavimo ir kontrolės tvarkoje gali būti nusimatyta, kad ji suvestinėje skelbia visus arba bent dalį mažos vertės pirkimų - tokiu atveju pirkimai suvedami atskiromis eilutėmis).</a:t>
            </a:r>
            <a:r>
              <a:rPr lang="lt-LT" dirty="0"/>
              <a:t> Jeigu vis dėlto skelbiame viena eilute, šio planuojamo pirkimo privalomus stulpelius pildykite taip:</a:t>
            </a:r>
          </a:p>
          <a:p>
            <a:r>
              <a:rPr lang="lt-LT" dirty="0"/>
              <a:t>A. Pavadinimą nurodykite „Mažos vertės pirkimai“;</a:t>
            </a:r>
          </a:p>
          <a:p>
            <a:r>
              <a:rPr lang="lt-LT" dirty="0"/>
              <a:t>C. Pasirinkite bet kurį pirkimo tipą (prekės, paslaugos ar darbai). Susiejus pirkimą su šiuo planuojamu pirkimu, pirkimo tipą galėsite pakeisti;</a:t>
            </a:r>
          </a:p>
          <a:p>
            <a:r>
              <a:rPr lang="lt-LT" dirty="0"/>
              <a:t>D. Pasirinkite 2014/24/EU (</a:t>
            </a:r>
            <a:r>
              <a:rPr lang="lt-LT" dirty="0" err="1"/>
              <a:t>Classic</a:t>
            </a:r>
            <a:r>
              <a:rPr lang="lt-LT" dirty="0"/>
              <a:t>);</a:t>
            </a:r>
            <a:endParaRPr lang="lt-LT" dirty="0">
              <a:ea typeface="Calibri"/>
              <a:cs typeface="Calibri"/>
            </a:endParaRPr>
          </a:p>
          <a:p>
            <a:r>
              <a:rPr lang="lt-LT" dirty="0"/>
              <a:t>E. Pasirinkite procedūrą  </a:t>
            </a:r>
            <a:r>
              <a:rPr lang="lt-LT" dirty="0" err="1"/>
              <a:t>Open</a:t>
            </a:r>
            <a:r>
              <a:rPr lang="lt-LT" dirty="0"/>
              <a:t> (Atviras konkursas);</a:t>
            </a:r>
            <a:endParaRPr lang="lt-LT" dirty="0">
              <a:ea typeface="Calibri"/>
              <a:cs typeface="Calibri"/>
            </a:endParaRPr>
          </a:p>
          <a:p>
            <a:r>
              <a:rPr lang="lt-LT" dirty="0"/>
              <a:t>G. Nurodykite vertę 0. Susiejus pirkimą su šiuo planuojamu pirkimu vertę galėsite redaguoti. </a:t>
            </a:r>
            <a:endParaRPr lang="lt-LT" dirty="0">
              <a:ea typeface="Calibri"/>
              <a:cs typeface="Calibri"/>
            </a:endParaRPr>
          </a:p>
          <a:p>
            <a:pPr marL="342900" indent="-342900">
              <a:buAutoNum type="arabicPeriod"/>
            </a:pPr>
            <a:endParaRPr lang="en-US" dirty="0"/>
          </a:p>
        </p:txBody>
      </p:sp>
      <p:pic>
        <p:nvPicPr>
          <p:cNvPr id="4" name="Picture 3" descr="A screenshot of a computer&#10;&#10;Description automatically generated">
            <a:extLst>
              <a:ext uri="{FF2B5EF4-FFF2-40B4-BE49-F238E27FC236}">
                <a16:creationId xmlns:a16="http://schemas.microsoft.com/office/drawing/2014/main" id="{BD2A921E-5F77-3984-C6E9-66B4BE686BE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522287"/>
            <a:ext cx="12192000" cy="2201839"/>
          </a:xfrm>
          <a:prstGeom prst="rect">
            <a:avLst/>
          </a:prstGeom>
        </p:spPr>
      </p:pic>
      <p:pic>
        <p:nvPicPr>
          <p:cNvPr id="6" name="Picture 5" descr="A grey rectangular sign with black text&#10;&#10;Description automatically generated">
            <a:extLst>
              <a:ext uri="{FF2B5EF4-FFF2-40B4-BE49-F238E27FC236}">
                <a16:creationId xmlns:a16="http://schemas.microsoft.com/office/drawing/2014/main" id="{4CC445A2-48A2-907B-1846-F513A92C8D9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71370" y="1796303"/>
            <a:ext cx="3214385" cy="80876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AF42B987-8C65-D348-8FFA-6090A1DEA87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488962" y="2945695"/>
            <a:ext cx="861186" cy="169018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6F88DA4B-3712-F4AF-FEAA-77127BA62503}"/>
              </a:ext>
            </a:extLst>
          </p:cNvPr>
          <p:cNvSpPr/>
          <p:nvPr/>
        </p:nvSpPr>
        <p:spPr>
          <a:xfrm>
            <a:off x="10107561" y="3173705"/>
            <a:ext cx="127820" cy="11002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t-LT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8AA6D68B-8107-33D5-A8EA-58E87D4957FE}"/>
              </a:ext>
            </a:extLst>
          </p:cNvPr>
          <p:cNvSpPr/>
          <p:nvPr/>
        </p:nvSpPr>
        <p:spPr>
          <a:xfrm>
            <a:off x="10107561" y="3343880"/>
            <a:ext cx="127820" cy="11002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t-LT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4D962B9B-DF94-A406-1A87-DB13C2B78285}"/>
              </a:ext>
            </a:extLst>
          </p:cNvPr>
          <p:cNvSpPr/>
          <p:nvPr/>
        </p:nvSpPr>
        <p:spPr>
          <a:xfrm>
            <a:off x="10107561" y="3522974"/>
            <a:ext cx="127820" cy="11002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159435117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aveikslėlis 9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2055" b="62969"/>
          <a:stretch/>
        </p:blipFill>
        <p:spPr>
          <a:xfrm>
            <a:off x="9675347" y="5415656"/>
            <a:ext cx="2527816" cy="1470849"/>
          </a:xfrm>
          <a:prstGeom prst="rect">
            <a:avLst/>
          </a:prstGeom>
        </p:spPr>
      </p:pic>
      <p:sp>
        <p:nvSpPr>
          <p:cNvPr id="7" name="Pavadinimas 1"/>
          <p:cNvSpPr>
            <a:spLocks noGrp="1"/>
          </p:cNvSpPr>
          <p:nvPr>
            <p:ph type="title"/>
          </p:nvPr>
        </p:nvSpPr>
        <p:spPr>
          <a:xfrm>
            <a:off x="2180254" y="122102"/>
            <a:ext cx="7801946" cy="810627"/>
          </a:xfrm>
        </p:spPr>
        <p:txBody>
          <a:bodyPr>
            <a:noAutofit/>
          </a:bodyPr>
          <a:lstStyle/>
          <a:p>
            <a:pPr algn="ctr"/>
            <a:r>
              <a:rPr lang="lt-LT" sz="3600" b="1"/>
              <a:t>Planuojamų pirkimų suvestinės viešinimas</a:t>
            </a:r>
            <a:endParaRPr lang="en-US" sz="3600" b="1"/>
          </a:p>
        </p:txBody>
      </p:sp>
      <p:sp>
        <p:nvSpPr>
          <p:cNvPr id="32" name="Rectangle 10">
            <a:extLst>
              <a:ext uri="{FF2B5EF4-FFF2-40B4-BE49-F238E27FC236}">
                <a16:creationId xmlns:a16="http://schemas.microsoft.com/office/drawing/2014/main" id="{FDFC7C5B-53E1-E97C-E796-C43148055AA4}"/>
              </a:ext>
            </a:extLst>
          </p:cNvPr>
          <p:cNvSpPr/>
          <p:nvPr/>
        </p:nvSpPr>
        <p:spPr>
          <a:xfrm>
            <a:off x="8592254" y="3142787"/>
            <a:ext cx="612751" cy="338035"/>
          </a:xfrm>
          <a:prstGeom prst="rect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43241F1-4E7A-49A9-53A4-707E670289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EC5416-78B8-4F37-B286-A40543F63F6D}" type="slidenum">
              <a:rPr lang="en-US" smtClean="0"/>
              <a:pPr/>
              <a:t>15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14F28C1-2CC2-C8E2-B59A-4E667A4B8F8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75" y="2437929"/>
            <a:ext cx="12193032" cy="1996331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F962809E-E3E6-7D25-9045-B2D0B69AD5A7}"/>
              </a:ext>
            </a:extLst>
          </p:cNvPr>
          <p:cNvSpPr txBox="1"/>
          <p:nvPr/>
        </p:nvSpPr>
        <p:spPr>
          <a:xfrm>
            <a:off x="188227" y="4676562"/>
            <a:ext cx="11580986" cy="66235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lt-LT"/>
              <a:t>Užpildžius privalomus laukus arba visus </a:t>
            </a:r>
            <a:r>
              <a:rPr lang="lt-LT" err="1"/>
              <a:t>excel</a:t>
            </a:r>
            <a:r>
              <a:rPr lang="lt-LT"/>
              <a:t> faile nurodytus stulpelius, išsaugokite planuojamų pirkimų suvestinės failą.</a:t>
            </a:r>
          </a:p>
          <a:p>
            <a:pPr marL="342900" indent="-342900">
              <a:buAutoNum type="arabicPeriod"/>
            </a:pPr>
            <a:endParaRPr lang="en-US"/>
          </a:p>
        </p:txBody>
      </p:sp>
      <p:pic>
        <p:nvPicPr>
          <p:cNvPr id="6" name="Picture 5" descr="A grey rectangular sign with black text&#10;&#10;Description automatically generated">
            <a:extLst>
              <a:ext uri="{FF2B5EF4-FFF2-40B4-BE49-F238E27FC236}">
                <a16:creationId xmlns:a16="http://schemas.microsoft.com/office/drawing/2014/main" id="{175EB4CC-0863-8AE4-4655-2EEA87BE483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6702" y="2577119"/>
            <a:ext cx="2555867" cy="64884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322867CD-C3E5-74BA-DC83-F5275862ACAA}"/>
              </a:ext>
            </a:extLst>
          </p:cNvPr>
          <p:cNvSpPr/>
          <p:nvPr/>
        </p:nvSpPr>
        <p:spPr>
          <a:xfrm>
            <a:off x="7951101" y="3649955"/>
            <a:ext cx="127820" cy="11002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t-LT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4221A506-B191-843E-2E1E-FB3997BE5AFB}"/>
              </a:ext>
            </a:extLst>
          </p:cNvPr>
          <p:cNvSpPr/>
          <p:nvPr/>
        </p:nvSpPr>
        <p:spPr>
          <a:xfrm>
            <a:off x="7951101" y="3806190"/>
            <a:ext cx="127820" cy="7494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t-LT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34348ED-B839-E2FB-8AFE-90F037C05B1B}"/>
              </a:ext>
            </a:extLst>
          </p:cNvPr>
          <p:cNvSpPr/>
          <p:nvPr/>
        </p:nvSpPr>
        <p:spPr>
          <a:xfrm>
            <a:off x="7951101" y="3918609"/>
            <a:ext cx="127820" cy="11002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t-LT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B850214C-D86B-BB9D-EC91-C606980C25F5}"/>
              </a:ext>
            </a:extLst>
          </p:cNvPr>
          <p:cNvSpPr/>
          <p:nvPr/>
        </p:nvSpPr>
        <p:spPr>
          <a:xfrm>
            <a:off x="7951101" y="4068419"/>
            <a:ext cx="127820" cy="11002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t-LT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E2F2F12A-8975-4AD6-90DC-C95CF5397D7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459628" y="3480822"/>
            <a:ext cx="707905" cy="138935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B87BA029-D02C-A2EE-2C7D-A25B5DEA4D9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553174" y="3489892"/>
            <a:ext cx="1204201" cy="1298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017592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E3A76835-A670-43F3-4CEC-3C707193391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7455" y="877447"/>
            <a:ext cx="10591800" cy="4914595"/>
          </a:xfrm>
          <a:prstGeom prst="rect">
            <a:avLst/>
          </a:prstGeom>
        </p:spPr>
      </p:pic>
      <p:pic>
        <p:nvPicPr>
          <p:cNvPr id="10" name="Paveikslėlis 9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2055" b="62969"/>
          <a:stretch/>
        </p:blipFill>
        <p:spPr>
          <a:xfrm>
            <a:off x="9675347" y="5415656"/>
            <a:ext cx="2527816" cy="1470849"/>
          </a:xfrm>
          <a:prstGeom prst="rect">
            <a:avLst/>
          </a:prstGeom>
        </p:spPr>
      </p:pic>
      <p:sp>
        <p:nvSpPr>
          <p:cNvPr id="7" name="Pavadinimas 1"/>
          <p:cNvSpPr>
            <a:spLocks noGrp="1"/>
          </p:cNvSpPr>
          <p:nvPr>
            <p:ph type="title"/>
          </p:nvPr>
        </p:nvSpPr>
        <p:spPr>
          <a:xfrm>
            <a:off x="2180254" y="122102"/>
            <a:ext cx="7801946" cy="810627"/>
          </a:xfrm>
        </p:spPr>
        <p:txBody>
          <a:bodyPr>
            <a:noAutofit/>
          </a:bodyPr>
          <a:lstStyle/>
          <a:p>
            <a:pPr algn="ctr"/>
            <a:r>
              <a:rPr lang="lt-LT" sz="3600" b="1"/>
              <a:t>Planuojamų pirkimų suvestinės viešinimas</a:t>
            </a:r>
            <a:endParaRPr lang="en-US" sz="3600" b="1"/>
          </a:p>
        </p:txBody>
      </p:sp>
      <p:sp>
        <p:nvSpPr>
          <p:cNvPr id="24" name="Oval 3">
            <a:extLst>
              <a:ext uri="{FF2B5EF4-FFF2-40B4-BE49-F238E27FC236}">
                <a16:creationId xmlns:a16="http://schemas.microsoft.com/office/drawing/2014/main" id="{6F42BF21-56CE-5EA5-C510-50775D1CCB84}"/>
              </a:ext>
            </a:extLst>
          </p:cNvPr>
          <p:cNvSpPr/>
          <p:nvPr/>
        </p:nvSpPr>
        <p:spPr>
          <a:xfrm>
            <a:off x="3342413" y="1343008"/>
            <a:ext cx="484632" cy="384048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t-LT">
                <a:solidFill>
                  <a:schemeClr val="tx1"/>
                </a:solidFill>
              </a:rPr>
              <a:t>2</a:t>
            </a:r>
            <a:endParaRPr lang="en-GB">
              <a:solidFill>
                <a:schemeClr val="tx1"/>
              </a:solidFill>
            </a:endParaRPr>
          </a:p>
        </p:txBody>
      </p:sp>
      <p:sp>
        <p:nvSpPr>
          <p:cNvPr id="26" name="Rectangle 10">
            <a:extLst>
              <a:ext uri="{FF2B5EF4-FFF2-40B4-BE49-F238E27FC236}">
                <a16:creationId xmlns:a16="http://schemas.microsoft.com/office/drawing/2014/main" id="{809FB835-ADD7-5029-7CF1-D9CC9EF7B142}"/>
              </a:ext>
            </a:extLst>
          </p:cNvPr>
          <p:cNvSpPr/>
          <p:nvPr/>
        </p:nvSpPr>
        <p:spPr>
          <a:xfrm>
            <a:off x="10160481" y="5495631"/>
            <a:ext cx="566513" cy="232528"/>
          </a:xfrm>
          <a:prstGeom prst="rect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7" name="Oval 3">
            <a:extLst>
              <a:ext uri="{FF2B5EF4-FFF2-40B4-BE49-F238E27FC236}">
                <a16:creationId xmlns:a16="http://schemas.microsoft.com/office/drawing/2014/main" id="{D9BAF67D-117E-9260-8E8B-89A2378516B7}"/>
              </a:ext>
            </a:extLst>
          </p:cNvPr>
          <p:cNvSpPr/>
          <p:nvPr/>
        </p:nvSpPr>
        <p:spPr>
          <a:xfrm>
            <a:off x="9604532" y="5407994"/>
            <a:ext cx="484632" cy="384048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t-LT">
                <a:solidFill>
                  <a:schemeClr val="tx1"/>
                </a:solidFill>
              </a:rPr>
              <a:t>4</a:t>
            </a:r>
            <a:endParaRPr lang="en-GB">
              <a:solidFill>
                <a:schemeClr val="tx1"/>
              </a:solidFill>
            </a:endParaRPr>
          </a:p>
        </p:txBody>
      </p:sp>
      <p:sp>
        <p:nvSpPr>
          <p:cNvPr id="32" name="Rectangle 10">
            <a:extLst>
              <a:ext uri="{FF2B5EF4-FFF2-40B4-BE49-F238E27FC236}">
                <a16:creationId xmlns:a16="http://schemas.microsoft.com/office/drawing/2014/main" id="{FDFC7C5B-53E1-E97C-E796-C43148055AA4}"/>
              </a:ext>
            </a:extLst>
          </p:cNvPr>
          <p:cNvSpPr/>
          <p:nvPr/>
        </p:nvSpPr>
        <p:spPr>
          <a:xfrm>
            <a:off x="639994" y="5065013"/>
            <a:ext cx="539877" cy="205078"/>
          </a:xfrm>
          <a:prstGeom prst="rect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43241F1-4E7A-49A9-53A4-707E670289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EC5416-78B8-4F37-B286-A40543F63F6D}" type="slidenum">
              <a:rPr lang="en-US" smtClean="0"/>
              <a:pPr/>
              <a:t>16</a:t>
            </a:fld>
            <a:endParaRPr lang="en-US"/>
          </a:p>
        </p:txBody>
      </p:sp>
      <p:sp>
        <p:nvSpPr>
          <p:cNvPr id="3" name="Rectangle 10">
            <a:extLst>
              <a:ext uri="{FF2B5EF4-FFF2-40B4-BE49-F238E27FC236}">
                <a16:creationId xmlns:a16="http://schemas.microsoft.com/office/drawing/2014/main" id="{F62717E8-E610-ABE2-34E4-586513B583CE}"/>
              </a:ext>
            </a:extLst>
          </p:cNvPr>
          <p:cNvSpPr/>
          <p:nvPr/>
        </p:nvSpPr>
        <p:spPr>
          <a:xfrm>
            <a:off x="1431490" y="1412329"/>
            <a:ext cx="1881981" cy="200161"/>
          </a:xfrm>
          <a:prstGeom prst="rect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Rectangle 10">
            <a:extLst>
              <a:ext uri="{FF2B5EF4-FFF2-40B4-BE49-F238E27FC236}">
                <a16:creationId xmlns:a16="http://schemas.microsoft.com/office/drawing/2014/main" id="{B9BEEB5F-0237-D084-7D82-100782A740FB}"/>
              </a:ext>
            </a:extLst>
          </p:cNvPr>
          <p:cNvSpPr/>
          <p:nvPr/>
        </p:nvSpPr>
        <p:spPr>
          <a:xfrm>
            <a:off x="4149213" y="3402024"/>
            <a:ext cx="653845" cy="226079"/>
          </a:xfrm>
          <a:prstGeom prst="rect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E10DCD0-4CB7-A00D-9B73-49E17768A21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7666" y="1727056"/>
            <a:ext cx="785079" cy="135208"/>
          </a:xfrm>
          <a:prstGeom prst="rect">
            <a:avLst/>
          </a:prstGeom>
        </p:spPr>
      </p:pic>
      <p:sp>
        <p:nvSpPr>
          <p:cNvPr id="9" name="Oval 3">
            <a:extLst>
              <a:ext uri="{FF2B5EF4-FFF2-40B4-BE49-F238E27FC236}">
                <a16:creationId xmlns:a16="http://schemas.microsoft.com/office/drawing/2014/main" id="{F9A9B4CC-A776-4FC0-B349-BE9C346618DD}"/>
              </a:ext>
            </a:extLst>
          </p:cNvPr>
          <p:cNvSpPr/>
          <p:nvPr/>
        </p:nvSpPr>
        <p:spPr>
          <a:xfrm>
            <a:off x="630602" y="5303607"/>
            <a:ext cx="484632" cy="384048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t-LT">
                <a:solidFill>
                  <a:schemeClr val="tx1"/>
                </a:solidFill>
              </a:rPr>
              <a:t>1</a:t>
            </a:r>
            <a:endParaRPr lang="en-GB">
              <a:solidFill>
                <a:schemeClr val="tx1"/>
              </a:solidFill>
            </a:endParaRPr>
          </a:p>
        </p:txBody>
      </p:sp>
      <p:sp>
        <p:nvSpPr>
          <p:cNvPr id="11" name="Oval 3">
            <a:extLst>
              <a:ext uri="{FF2B5EF4-FFF2-40B4-BE49-F238E27FC236}">
                <a16:creationId xmlns:a16="http://schemas.microsoft.com/office/drawing/2014/main" id="{A1CBDCF3-3E99-4DD1-B093-1095FEC19F78}"/>
              </a:ext>
            </a:extLst>
          </p:cNvPr>
          <p:cNvSpPr/>
          <p:nvPr/>
        </p:nvSpPr>
        <p:spPr>
          <a:xfrm>
            <a:off x="4233819" y="3743991"/>
            <a:ext cx="484632" cy="384048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t-LT">
                <a:solidFill>
                  <a:schemeClr val="tx1"/>
                </a:solidFill>
              </a:rPr>
              <a:t>3</a:t>
            </a:r>
            <a:endParaRPr lang="en-GB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3909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0B7F4CA4-991D-F43C-BDDF-CDC1CE5F6FD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860815"/>
            <a:ext cx="12192000" cy="1136369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1A1C50FC-9D0E-518D-318A-6651BF8EDED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63" y="1179180"/>
            <a:ext cx="12192000" cy="1604211"/>
          </a:xfrm>
          <a:prstGeom prst="rect">
            <a:avLst/>
          </a:prstGeom>
        </p:spPr>
      </p:pic>
      <p:pic>
        <p:nvPicPr>
          <p:cNvPr id="10" name="Paveikslėlis 9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2055" b="62969"/>
          <a:stretch/>
        </p:blipFill>
        <p:spPr>
          <a:xfrm>
            <a:off x="9675347" y="5415656"/>
            <a:ext cx="2527816" cy="1470849"/>
          </a:xfrm>
          <a:prstGeom prst="rect">
            <a:avLst/>
          </a:prstGeom>
        </p:spPr>
      </p:pic>
      <p:sp>
        <p:nvSpPr>
          <p:cNvPr id="7" name="Pavadinimas 1"/>
          <p:cNvSpPr>
            <a:spLocks noGrp="1"/>
          </p:cNvSpPr>
          <p:nvPr>
            <p:ph type="title"/>
          </p:nvPr>
        </p:nvSpPr>
        <p:spPr>
          <a:xfrm>
            <a:off x="1415846" y="210592"/>
            <a:ext cx="8694174" cy="1066602"/>
          </a:xfrm>
        </p:spPr>
        <p:txBody>
          <a:bodyPr>
            <a:noAutofit/>
          </a:bodyPr>
          <a:lstStyle/>
          <a:p>
            <a:pPr algn="ctr"/>
            <a:r>
              <a:rPr lang="lt-LT" sz="3600" b="1"/>
              <a:t>Planuojamų pirkimų suvestinės klaidų taisymas</a:t>
            </a:r>
            <a:endParaRPr lang="en-US" sz="3600" b="1"/>
          </a:p>
        </p:txBody>
      </p:sp>
      <p:sp>
        <p:nvSpPr>
          <p:cNvPr id="26" name="Rectangle 10">
            <a:extLst>
              <a:ext uri="{FF2B5EF4-FFF2-40B4-BE49-F238E27FC236}">
                <a16:creationId xmlns:a16="http://schemas.microsoft.com/office/drawing/2014/main" id="{809FB835-ADD7-5029-7CF1-D9CC9EF7B142}"/>
              </a:ext>
            </a:extLst>
          </p:cNvPr>
          <p:cNvSpPr/>
          <p:nvPr/>
        </p:nvSpPr>
        <p:spPr>
          <a:xfrm>
            <a:off x="2614249" y="3428999"/>
            <a:ext cx="5168008" cy="568185"/>
          </a:xfrm>
          <a:prstGeom prst="rect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2" name="Rectangle 10">
            <a:extLst>
              <a:ext uri="{FF2B5EF4-FFF2-40B4-BE49-F238E27FC236}">
                <a16:creationId xmlns:a16="http://schemas.microsoft.com/office/drawing/2014/main" id="{FDFC7C5B-53E1-E97C-E796-C43148055AA4}"/>
              </a:ext>
            </a:extLst>
          </p:cNvPr>
          <p:cNvSpPr/>
          <p:nvPr/>
        </p:nvSpPr>
        <p:spPr>
          <a:xfrm>
            <a:off x="3933104" y="2248972"/>
            <a:ext cx="791008" cy="367329"/>
          </a:xfrm>
          <a:prstGeom prst="rect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43241F1-4E7A-49A9-53A4-707E670289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EC5416-78B8-4F37-B286-A40543F63F6D}" type="slidenum">
              <a:rPr lang="en-US" smtClean="0"/>
              <a:pPr/>
              <a:t>17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BF8F080-EFE2-1E23-6267-A68677030C18}"/>
              </a:ext>
            </a:extLst>
          </p:cNvPr>
          <p:cNvSpPr txBox="1"/>
          <p:nvPr/>
        </p:nvSpPr>
        <p:spPr>
          <a:xfrm>
            <a:off x="120704" y="4263927"/>
            <a:ext cx="11967664" cy="203132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lt-LT" dirty="0"/>
              <a:t>Jeigu įkėlus planuojamų pirkimų suvestinės failą rodomos klaidos, spauskite nuorodą Klaidų ataskaita ir atidarę dokumentą patikrinkite kokioje eilutėje (</a:t>
            </a:r>
            <a:r>
              <a:rPr lang="lt-LT" i="1" dirty="0"/>
              <a:t>angl. </a:t>
            </a:r>
            <a:r>
              <a:rPr lang="en-US" i="1" dirty="0"/>
              <a:t>Row Index</a:t>
            </a:r>
            <a:r>
              <a:rPr lang="lt-LT" dirty="0"/>
              <a:t>) ir kokiame stulpelyje (</a:t>
            </a:r>
            <a:r>
              <a:rPr lang="lt-LT" i="1" dirty="0"/>
              <a:t>angl. </a:t>
            </a:r>
            <a:r>
              <a:rPr lang="en-US" i="1" dirty="0"/>
              <a:t>Column Letter</a:t>
            </a:r>
            <a:r>
              <a:rPr lang="lt-LT" dirty="0"/>
              <a:t>) yra klaida ir kokia klaida (</a:t>
            </a:r>
            <a:r>
              <a:rPr lang="lt-LT" i="1" dirty="0"/>
              <a:t>angl. </a:t>
            </a:r>
            <a:r>
              <a:rPr lang="en-US" i="1" dirty="0"/>
              <a:t>Message</a:t>
            </a:r>
            <a:r>
              <a:rPr lang="lt-LT" dirty="0"/>
              <a:t>).</a:t>
            </a:r>
          </a:p>
          <a:p>
            <a:endParaRPr lang="lt-LT" dirty="0"/>
          </a:p>
          <a:p>
            <a:r>
              <a:rPr lang="lt-LT" b="1" dirty="0"/>
              <a:t>Svarbu! </a:t>
            </a:r>
            <a:r>
              <a:rPr lang="lt-LT" dirty="0"/>
              <a:t>Įprastai klaidos yra susijusios su netinkamai nustatyta procedūros tipo (</a:t>
            </a:r>
            <a:r>
              <a:rPr lang="lt-LT" i="1" dirty="0"/>
              <a:t>angl. </a:t>
            </a:r>
            <a:r>
              <a:rPr lang="en-US" i="1" dirty="0"/>
              <a:t>Procedure</a:t>
            </a:r>
            <a:r>
              <a:rPr lang="lt-LT" dirty="0"/>
              <a:t>) ir teisinio pagrindo </a:t>
            </a:r>
          </a:p>
          <a:p>
            <a:r>
              <a:rPr lang="lt-LT" dirty="0"/>
              <a:t>(</a:t>
            </a:r>
            <a:r>
              <a:rPr lang="lt-LT" i="1" dirty="0"/>
              <a:t>angl. </a:t>
            </a:r>
            <a:r>
              <a:rPr lang="en-US" i="1" dirty="0"/>
              <a:t>Directive</a:t>
            </a:r>
            <a:r>
              <a:rPr lang="lt-LT" dirty="0"/>
              <a:t>) kombinacija (žr. 12 skaidrėje).</a:t>
            </a:r>
          </a:p>
          <a:p>
            <a:pPr marL="342900" indent="-342900">
              <a:buAutoNum type="arabicPeriod"/>
            </a:pP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274EC18-A955-852B-BC9A-6889C12D7C2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88243" y="2337345"/>
            <a:ext cx="1145470" cy="200493"/>
          </a:xfrm>
          <a:prstGeom prst="rect">
            <a:avLst/>
          </a:prstGeom>
        </p:spPr>
      </p:pic>
      <p:sp>
        <p:nvSpPr>
          <p:cNvPr id="8" name="Rectangle 10">
            <a:extLst>
              <a:ext uri="{FF2B5EF4-FFF2-40B4-BE49-F238E27FC236}">
                <a16:creationId xmlns:a16="http://schemas.microsoft.com/office/drawing/2014/main" id="{B92E236A-D835-D540-8F04-E3C363486937}"/>
              </a:ext>
            </a:extLst>
          </p:cNvPr>
          <p:cNvSpPr/>
          <p:nvPr/>
        </p:nvSpPr>
        <p:spPr>
          <a:xfrm>
            <a:off x="120704" y="5394727"/>
            <a:ext cx="11950592" cy="622025"/>
          </a:xfrm>
          <a:prstGeom prst="rect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0060028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aveikslėlis 9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2055" b="62969"/>
          <a:stretch/>
        </p:blipFill>
        <p:spPr>
          <a:xfrm>
            <a:off x="9675347" y="5415656"/>
            <a:ext cx="2527816" cy="1470849"/>
          </a:xfrm>
          <a:prstGeom prst="rect">
            <a:avLst/>
          </a:prstGeom>
        </p:spPr>
      </p:pic>
      <p:sp>
        <p:nvSpPr>
          <p:cNvPr id="7" name="Pavadinimas 1"/>
          <p:cNvSpPr>
            <a:spLocks noGrp="1"/>
          </p:cNvSpPr>
          <p:nvPr>
            <p:ph type="title"/>
          </p:nvPr>
        </p:nvSpPr>
        <p:spPr>
          <a:xfrm>
            <a:off x="2180254" y="122102"/>
            <a:ext cx="7801946" cy="810627"/>
          </a:xfrm>
        </p:spPr>
        <p:txBody>
          <a:bodyPr>
            <a:noAutofit/>
          </a:bodyPr>
          <a:lstStyle/>
          <a:p>
            <a:pPr algn="ctr"/>
            <a:r>
              <a:rPr lang="lt-LT" sz="3600" b="1"/>
              <a:t>Planuojamų pirkimų suvestinės viešinimas</a:t>
            </a:r>
            <a:endParaRPr lang="en-US" sz="3600" b="1"/>
          </a:p>
        </p:txBody>
      </p:sp>
      <p:sp>
        <p:nvSpPr>
          <p:cNvPr id="32" name="Rectangle 10">
            <a:extLst>
              <a:ext uri="{FF2B5EF4-FFF2-40B4-BE49-F238E27FC236}">
                <a16:creationId xmlns:a16="http://schemas.microsoft.com/office/drawing/2014/main" id="{FDFC7C5B-53E1-E97C-E796-C43148055AA4}"/>
              </a:ext>
            </a:extLst>
          </p:cNvPr>
          <p:cNvSpPr/>
          <p:nvPr/>
        </p:nvSpPr>
        <p:spPr>
          <a:xfrm>
            <a:off x="8592254" y="3142787"/>
            <a:ext cx="612751" cy="338035"/>
          </a:xfrm>
          <a:prstGeom prst="rect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43241F1-4E7A-49A9-53A4-707E670289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EC5416-78B8-4F37-B286-A40543F63F6D}" type="slidenum">
              <a:rPr lang="en-US" smtClean="0"/>
              <a:pPr/>
              <a:t>18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5F27C65-F23F-13EE-8A5B-A7192789956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394038"/>
            <a:ext cx="12192000" cy="2069924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B7F89EA6-644B-4304-7434-83287FF457E5}"/>
              </a:ext>
            </a:extLst>
          </p:cNvPr>
          <p:cNvSpPr txBox="1"/>
          <p:nvPr/>
        </p:nvSpPr>
        <p:spPr>
          <a:xfrm>
            <a:off x="60027" y="4639758"/>
            <a:ext cx="9221625" cy="64633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lt-LT"/>
              <a:t>Ištaisykite planuojamų pirkimų suvestinės faile klaidas ir išsaugoję įkelkite pakartotinai.</a:t>
            </a:r>
          </a:p>
          <a:p>
            <a:pPr marL="342900" indent="-342900">
              <a:buAutoNum type="arabicPeriod"/>
            </a:pPr>
            <a:endParaRPr lang="en-US"/>
          </a:p>
        </p:txBody>
      </p:sp>
      <p:pic>
        <p:nvPicPr>
          <p:cNvPr id="5" name="Picture 4" descr="A grey rectangular sign with black text&#10;&#10;Description automatically generated">
            <a:extLst>
              <a:ext uri="{FF2B5EF4-FFF2-40B4-BE49-F238E27FC236}">
                <a16:creationId xmlns:a16="http://schemas.microsoft.com/office/drawing/2014/main" id="{1B6614A2-1F06-4260-53A9-FD005EDCB7A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3147" y="2605341"/>
            <a:ext cx="2894533" cy="705285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1037AC31-66B5-FA61-C474-2E0C000E363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468469" y="3625156"/>
            <a:ext cx="813183" cy="153499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3E84E4DD-9408-71B5-99E6-588FB752FE1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854726" y="3610418"/>
            <a:ext cx="1337273" cy="167159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CEE70CBF-AA86-8A55-974E-25F9AB928D43}"/>
              </a:ext>
            </a:extLst>
          </p:cNvPr>
          <p:cNvSpPr/>
          <p:nvPr/>
        </p:nvSpPr>
        <p:spPr>
          <a:xfrm>
            <a:off x="9077185" y="3811540"/>
            <a:ext cx="127820" cy="11002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t-LT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8F2397EB-0678-D15B-C020-65B4F828606C}"/>
              </a:ext>
            </a:extLst>
          </p:cNvPr>
          <p:cNvSpPr/>
          <p:nvPr/>
        </p:nvSpPr>
        <p:spPr>
          <a:xfrm>
            <a:off x="9077185" y="3987336"/>
            <a:ext cx="127820" cy="11002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t-LT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908114A0-C2E5-6363-E8D7-DEF4AB8F251A}"/>
              </a:ext>
            </a:extLst>
          </p:cNvPr>
          <p:cNvSpPr/>
          <p:nvPr/>
        </p:nvSpPr>
        <p:spPr>
          <a:xfrm>
            <a:off x="9077185" y="4130246"/>
            <a:ext cx="127820" cy="11002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t-LT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8A3A41B8-E04F-DCAD-33B1-DCA84807C11E}"/>
              </a:ext>
            </a:extLst>
          </p:cNvPr>
          <p:cNvSpPr/>
          <p:nvPr/>
        </p:nvSpPr>
        <p:spPr>
          <a:xfrm>
            <a:off x="9077185" y="4306042"/>
            <a:ext cx="127820" cy="11002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225459247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aveikslėlis 9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2055" b="62969"/>
          <a:stretch/>
        </p:blipFill>
        <p:spPr>
          <a:xfrm>
            <a:off x="9675347" y="5415656"/>
            <a:ext cx="2527816" cy="1470849"/>
          </a:xfrm>
          <a:prstGeom prst="rect">
            <a:avLst/>
          </a:prstGeom>
        </p:spPr>
      </p:pic>
      <p:sp>
        <p:nvSpPr>
          <p:cNvPr id="7" name="Pavadinimas 1"/>
          <p:cNvSpPr>
            <a:spLocks noGrp="1"/>
          </p:cNvSpPr>
          <p:nvPr>
            <p:ph type="title"/>
          </p:nvPr>
        </p:nvSpPr>
        <p:spPr>
          <a:xfrm>
            <a:off x="678426" y="122103"/>
            <a:ext cx="10284542" cy="756295"/>
          </a:xfrm>
        </p:spPr>
        <p:txBody>
          <a:bodyPr>
            <a:noAutofit/>
          </a:bodyPr>
          <a:lstStyle/>
          <a:p>
            <a:pPr algn="ctr"/>
            <a:r>
              <a:rPr lang="lt-LT" sz="3600" b="1"/>
              <a:t>Planuojamų pirkimų suvestinės viešinimas</a:t>
            </a:r>
            <a:endParaRPr lang="en-US" sz="3600" b="1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43241F1-4E7A-49A9-53A4-707E670289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EC5416-78B8-4F37-B286-A40543F63F6D}" type="slidenum">
              <a:rPr lang="en-US" smtClean="0"/>
              <a:pPr/>
              <a:t>19</a:t>
            </a:fld>
            <a:endParaRPr lang="en-US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9F7DB15C-761F-2D52-826A-16AD3A1BDBE7}"/>
              </a:ext>
            </a:extLst>
          </p:cNvPr>
          <p:cNvSpPr txBox="1"/>
          <p:nvPr/>
        </p:nvSpPr>
        <p:spPr>
          <a:xfrm>
            <a:off x="848108" y="5072623"/>
            <a:ext cx="8694306" cy="148608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lt-LT"/>
              <a:t>Įkėlus planuojamų pirkimų suvestinės failą spauskite nuorodą Peržiūrėti ir atsidariusiame lange paspauskite mygtuką „Pateikite tvirtinti“. </a:t>
            </a:r>
            <a:endParaRPr lang="en-US"/>
          </a:p>
          <a:p>
            <a:r>
              <a:rPr lang="lt-LT">
                <a:solidFill>
                  <a:srgbClr val="FF0000"/>
                </a:solidFill>
              </a:rPr>
              <a:t>Svarbu</a:t>
            </a:r>
            <a:r>
              <a:rPr lang="en-GB">
                <a:solidFill>
                  <a:srgbClr val="FF0000"/>
                </a:solidFill>
              </a:rPr>
              <a:t>! </a:t>
            </a:r>
            <a:r>
              <a:rPr lang="en-GB" err="1"/>
              <a:t>Jeigu</a:t>
            </a:r>
            <a:r>
              <a:rPr lang="en-GB"/>
              <a:t> </a:t>
            </a:r>
            <a:r>
              <a:rPr lang="en-GB" err="1"/>
              <a:t>nematote</a:t>
            </a:r>
            <a:r>
              <a:rPr lang="en-GB"/>
              <a:t> </a:t>
            </a:r>
            <a:r>
              <a:rPr lang="en-GB" err="1"/>
              <a:t>mygtuko</a:t>
            </a:r>
            <a:r>
              <a:rPr lang="en-GB"/>
              <a:t> “</a:t>
            </a:r>
            <a:r>
              <a:rPr lang="en-GB" err="1"/>
              <a:t>Pateikti</a:t>
            </a:r>
            <a:r>
              <a:rPr lang="en-GB"/>
              <a:t> </a:t>
            </a:r>
            <a:r>
              <a:rPr lang="en-GB" err="1"/>
              <a:t>tvirtinti</a:t>
            </a:r>
            <a:r>
              <a:rPr lang="en-GB"/>
              <a:t>”, J</a:t>
            </a:r>
            <a:r>
              <a:rPr lang="lt-LT" err="1"/>
              <a:t>ūs</a:t>
            </a:r>
            <a:r>
              <a:rPr lang="lt-LT"/>
              <a:t> neturite administratoriaus teisių. Prašome kreiptis į paskyros administratorių, kad pateiktų suvestinę tvirtinti. Tik po suvestinės patvirtinimo Viešųjų pirkimų tarnyba ją galės paviešinti.</a:t>
            </a:r>
            <a:endParaRPr lang="en-US"/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6BFBD1C9-6469-334A-295D-55863815FD8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4572" y="3023909"/>
            <a:ext cx="11182853" cy="1944581"/>
          </a:xfrm>
          <a:prstGeom prst="rect">
            <a:avLst/>
          </a:prstGeom>
        </p:spPr>
      </p:pic>
      <p:sp>
        <p:nvSpPr>
          <p:cNvPr id="21" name="Rectangle 10">
            <a:extLst>
              <a:ext uri="{FF2B5EF4-FFF2-40B4-BE49-F238E27FC236}">
                <a16:creationId xmlns:a16="http://schemas.microsoft.com/office/drawing/2014/main" id="{9E7E3DDD-D92D-A988-7D52-079D755BCC2F}"/>
              </a:ext>
            </a:extLst>
          </p:cNvPr>
          <p:cNvSpPr/>
          <p:nvPr/>
        </p:nvSpPr>
        <p:spPr>
          <a:xfrm>
            <a:off x="9705168" y="4542127"/>
            <a:ext cx="1257800" cy="271920"/>
          </a:xfrm>
          <a:prstGeom prst="rect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" name="Oval 3">
            <a:extLst>
              <a:ext uri="{FF2B5EF4-FFF2-40B4-BE49-F238E27FC236}">
                <a16:creationId xmlns:a16="http://schemas.microsoft.com/office/drawing/2014/main" id="{9386A331-43E1-8953-4E03-8193BEDC7038}"/>
              </a:ext>
            </a:extLst>
          </p:cNvPr>
          <p:cNvSpPr/>
          <p:nvPr/>
        </p:nvSpPr>
        <p:spPr>
          <a:xfrm>
            <a:off x="10009338" y="4883740"/>
            <a:ext cx="484632" cy="384048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t-LT">
                <a:solidFill>
                  <a:schemeClr val="tx1"/>
                </a:solidFill>
              </a:rPr>
              <a:t>2</a:t>
            </a:r>
            <a:endParaRPr lang="en-GB">
              <a:solidFill>
                <a:schemeClr val="tx1"/>
              </a:solidFill>
            </a:endParaRPr>
          </a:p>
        </p:txBody>
      </p:sp>
      <p:pic>
        <p:nvPicPr>
          <p:cNvPr id="5" name="Picture 4" descr="A screenshot of a computer&#10;&#10;Description automatically generated">
            <a:extLst>
              <a:ext uri="{FF2B5EF4-FFF2-40B4-BE49-F238E27FC236}">
                <a16:creationId xmlns:a16="http://schemas.microsoft.com/office/drawing/2014/main" id="{152299EB-C221-5AAA-F713-3DF84EAA2DC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469271"/>
            <a:ext cx="12192000" cy="1435903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FDFC7C5B-53E1-E97C-E796-C43148055AA4}"/>
              </a:ext>
            </a:extLst>
          </p:cNvPr>
          <p:cNvSpPr/>
          <p:nvPr/>
        </p:nvSpPr>
        <p:spPr>
          <a:xfrm>
            <a:off x="10345728" y="2401004"/>
            <a:ext cx="802686" cy="239415"/>
          </a:xfrm>
          <a:prstGeom prst="rect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GB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178C69F2-FB19-D74D-158A-BEEDBA3CA3F6}"/>
              </a:ext>
            </a:extLst>
          </p:cNvPr>
          <p:cNvSpPr/>
          <p:nvPr/>
        </p:nvSpPr>
        <p:spPr>
          <a:xfrm>
            <a:off x="11195929" y="2330099"/>
            <a:ext cx="484632" cy="384048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lt-LT">
                <a:solidFill>
                  <a:schemeClr val="tx1"/>
                </a:solidFill>
              </a:rPr>
              <a:t>1</a:t>
            </a:r>
            <a:endParaRPr lang="en-GB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29695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/>
          <p:cNvSpPr>
            <a:spLocks noGrp="1"/>
          </p:cNvSpPr>
          <p:nvPr>
            <p:ph type="title"/>
          </p:nvPr>
        </p:nvSpPr>
        <p:spPr>
          <a:xfrm>
            <a:off x="847532" y="327803"/>
            <a:ext cx="10515600" cy="545034"/>
          </a:xfrm>
        </p:spPr>
        <p:txBody>
          <a:bodyPr>
            <a:noAutofit/>
          </a:bodyPr>
          <a:lstStyle/>
          <a:p>
            <a:pPr algn="ctr"/>
            <a:r>
              <a:rPr kumimoji="0" lang="lt-LT" sz="3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/>
                <a:ea typeface="+mj-ea"/>
                <a:cs typeface="+mj-cs"/>
              </a:rPr>
              <a:t>Prisijungimas prie CVP IS </a:t>
            </a:r>
            <a:endParaRPr lang="en-US" sz="3600" b="1">
              <a:solidFill>
                <a:srgbClr val="FF0000"/>
              </a:solidFill>
            </a:endParaRPr>
          </a:p>
        </p:txBody>
      </p:sp>
      <p:pic>
        <p:nvPicPr>
          <p:cNvPr id="10" name="Paveikslėlis 9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2055" b="62969"/>
          <a:stretch/>
        </p:blipFill>
        <p:spPr>
          <a:xfrm>
            <a:off x="9664184" y="5387151"/>
            <a:ext cx="2527816" cy="1470849"/>
          </a:xfrm>
          <a:prstGeom prst="rect">
            <a:avLst/>
          </a:prstGeom>
        </p:spPr>
      </p:pic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1492618028"/>
              </p:ext>
            </p:extLst>
          </p:nvPr>
        </p:nvGraphicFramePr>
        <p:xfrm>
          <a:off x="6617973" y="5971271"/>
          <a:ext cx="875763" cy="7340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6C28AB28-D980-0AD8-A0D9-27D5AB6ED154}"/>
              </a:ext>
            </a:extLst>
          </p:cNvPr>
          <p:cNvSpPr txBox="1"/>
          <p:nvPr/>
        </p:nvSpPr>
        <p:spPr>
          <a:xfrm>
            <a:off x="959853" y="963017"/>
            <a:ext cx="10393947" cy="369332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>
              <a:defRPr/>
            </a:pPr>
            <a:r>
              <a:rPr lang="lt-LT">
                <a:solidFill>
                  <a:prstClr val="black"/>
                </a:solidFill>
                <a:latin typeface="Calibri"/>
              </a:rPr>
              <a:t>Prisijunkite prie gamybinės CVP IS aplinkos su nuoroda https://viesiejipirkimai.lt/epps/home.do</a:t>
            </a:r>
            <a:endParaRPr lang="lt-LT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Calibri"/>
              <a:cs typeface="Calibri"/>
            </a:endParaRPr>
          </a:p>
        </p:txBody>
      </p:sp>
      <p:pic>
        <p:nvPicPr>
          <p:cNvPr id="11" name="Paveikslėlis 10">
            <a:extLst>
              <a:ext uri="{FF2B5EF4-FFF2-40B4-BE49-F238E27FC236}">
                <a16:creationId xmlns:a16="http://schemas.microsoft.com/office/drawing/2014/main" id="{08CDD654-0287-BCEC-6C4C-215C6180CAA3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59853" y="1407249"/>
            <a:ext cx="10614212" cy="4487734"/>
          </a:xfrm>
          <a:prstGeom prst="rect">
            <a:avLst/>
          </a:prstGeom>
        </p:spPr>
      </p:pic>
      <p:sp>
        <p:nvSpPr>
          <p:cNvPr id="12" name="Stačiakampis 6">
            <a:extLst>
              <a:ext uri="{FF2B5EF4-FFF2-40B4-BE49-F238E27FC236}">
                <a16:creationId xmlns:a16="http://schemas.microsoft.com/office/drawing/2014/main" id="{F2CC2CAF-EB9B-D56C-98AB-2603EC0DFBD2}"/>
              </a:ext>
            </a:extLst>
          </p:cNvPr>
          <p:cNvSpPr/>
          <p:nvPr/>
        </p:nvSpPr>
        <p:spPr>
          <a:xfrm>
            <a:off x="10676964" y="1631576"/>
            <a:ext cx="686167" cy="250465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E9498AD-4D04-5EEA-A228-40FD5BD72F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EC5416-78B8-4F37-B286-A40543F63F6D}" type="slidenum">
              <a:rPr lang="en-US" smtClean="0"/>
              <a:pPr/>
              <a:t>2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3DD13C7-D0A1-047F-EA16-0E6A03DCDD96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59853" y="1406152"/>
            <a:ext cx="3334561" cy="6848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055808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CF7D66D0-4AC6-D9EC-891E-D38EFDF8728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9043" y="4028808"/>
            <a:ext cx="6798002" cy="167950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8E794DE-528B-D6B9-00B2-336147191EB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4335" y="1028666"/>
            <a:ext cx="6682710" cy="2941623"/>
          </a:xfrm>
          <a:prstGeom prst="rect">
            <a:avLst/>
          </a:prstGeom>
        </p:spPr>
      </p:pic>
      <p:pic>
        <p:nvPicPr>
          <p:cNvPr id="10" name="Paveikslėlis 9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2055" b="62969"/>
          <a:stretch/>
        </p:blipFill>
        <p:spPr>
          <a:xfrm>
            <a:off x="9675347" y="5415656"/>
            <a:ext cx="2527816" cy="1470849"/>
          </a:xfrm>
          <a:prstGeom prst="rect">
            <a:avLst/>
          </a:prstGeom>
        </p:spPr>
      </p:pic>
      <p:sp>
        <p:nvSpPr>
          <p:cNvPr id="7" name="Pavadinimas 1"/>
          <p:cNvSpPr>
            <a:spLocks noGrp="1"/>
          </p:cNvSpPr>
          <p:nvPr>
            <p:ph type="title"/>
          </p:nvPr>
        </p:nvSpPr>
        <p:spPr>
          <a:xfrm>
            <a:off x="678426" y="122103"/>
            <a:ext cx="10284542" cy="756295"/>
          </a:xfrm>
        </p:spPr>
        <p:txBody>
          <a:bodyPr>
            <a:noAutofit/>
          </a:bodyPr>
          <a:lstStyle/>
          <a:p>
            <a:pPr algn="ctr"/>
            <a:r>
              <a:rPr lang="lt-LT" sz="3600" b="1"/>
              <a:t>Planuojamų pirkimų suvestinės viešinimas</a:t>
            </a:r>
            <a:endParaRPr lang="en-US" sz="3600" b="1"/>
          </a:p>
        </p:txBody>
      </p:sp>
      <p:sp>
        <p:nvSpPr>
          <p:cNvPr id="32" name="Rectangle 10">
            <a:extLst>
              <a:ext uri="{FF2B5EF4-FFF2-40B4-BE49-F238E27FC236}">
                <a16:creationId xmlns:a16="http://schemas.microsoft.com/office/drawing/2014/main" id="{FDFC7C5B-53E1-E97C-E796-C43148055AA4}"/>
              </a:ext>
            </a:extLst>
          </p:cNvPr>
          <p:cNvSpPr/>
          <p:nvPr/>
        </p:nvSpPr>
        <p:spPr>
          <a:xfrm>
            <a:off x="1093349" y="1340063"/>
            <a:ext cx="1099245" cy="324759"/>
          </a:xfrm>
          <a:prstGeom prst="rect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43241F1-4E7A-49A9-53A4-707E670289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EC5416-78B8-4F37-B286-A40543F63F6D}" type="slidenum">
              <a:rPr lang="en-US" smtClean="0"/>
              <a:pPr/>
              <a:t>20</a:t>
            </a:fld>
            <a:endParaRPr lang="en-US"/>
          </a:p>
        </p:txBody>
      </p:sp>
      <p:sp>
        <p:nvSpPr>
          <p:cNvPr id="13" name="Rectangle 10">
            <a:extLst>
              <a:ext uri="{FF2B5EF4-FFF2-40B4-BE49-F238E27FC236}">
                <a16:creationId xmlns:a16="http://schemas.microsoft.com/office/drawing/2014/main" id="{0E506694-E34C-863A-6F91-645F0274E55D}"/>
              </a:ext>
            </a:extLst>
          </p:cNvPr>
          <p:cNvSpPr/>
          <p:nvPr/>
        </p:nvSpPr>
        <p:spPr>
          <a:xfrm>
            <a:off x="943151" y="4587377"/>
            <a:ext cx="2032871" cy="380461"/>
          </a:xfrm>
          <a:prstGeom prst="rect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Oval 3">
            <a:extLst>
              <a:ext uri="{FF2B5EF4-FFF2-40B4-BE49-F238E27FC236}">
                <a16:creationId xmlns:a16="http://schemas.microsoft.com/office/drawing/2014/main" id="{F1F7B30D-D7BE-DF58-4452-3361EC237A82}"/>
              </a:ext>
            </a:extLst>
          </p:cNvPr>
          <p:cNvSpPr/>
          <p:nvPr/>
        </p:nvSpPr>
        <p:spPr>
          <a:xfrm>
            <a:off x="418876" y="1280774"/>
            <a:ext cx="484632" cy="384048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t-LT">
                <a:solidFill>
                  <a:schemeClr val="tx1"/>
                </a:solidFill>
              </a:rPr>
              <a:t>1</a:t>
            </a:r>
            <a:endParaRPr lang="en-GB">
              <a:solidFill>
                <a:schemeClr val="tx1"/>
              </a:solidFill>
            </a:endParaRPr>
          </a:p>
        </p:txBody>
      </p:sp>
      <p:sp>
        <p:nvSpPr>
          <p:cNvPr id="15" name="Oval 3">
            <a:extLst>
              <a:ext uri="{FF2B5EF4-FFF2-40B4-BE49-F238E27FC236}">
                <a16:creationId xmlns:a16="http://schemas.microsoft.com/office/drawing/2014/main" id="{B31D722D-A47A-C93B-CCB9-63F2F86B6640}"/>
              </a:ext>
            </a:extLst>
          </p:cNvPr>
          <p:cNvSpPr/>
          <p:nvPr/>
        </p:nvSpPr>
        <p:spPr>
          <a:xfrm>
            <a:off x="411006" y="4583790"/>
            <a:ext cx="484632" cy="384048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t-LT">
                <a:solidFill>
                  <a:schemeClr val="tx1"/>
                </a:solidFill>
              </a:rPr>
              <a:t>2</a:t>
            </a:r>
            <a:endParaRPr lang="en-GB">
              <a:solidFill>
                <a:schemeClr val="tx1"/>
              </a:solidFill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9F7DB15C-761F-2D52-826A-16AD3A1BDBE7}"/>
              </a:ext>
            </a:extLst>
          </p:cNvPr>
          <p:cNvSpPr txBox="1"/>
          <p:nvPr/>
        </p:nvSpPr>
        <p:spPr>
          <a:xfrm>
            <a:off x="8051439" y="1218131"/>
            <a:ext cx="3549445" cy="286232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lt-LT"/>
              <a:t>Pateikus planuojamų pirkimų suvestinę tvirtinimui matysite pranešimą „Pateikimas sėkmingas“. Jūsų pateiktą Pirkimų suvestinę sistemiškai turės paviešinti Viešųjų pirkimų tarnyba (VPT). </a:t>
            </a:r>
            <a:r>
              <a:rPr lang="lt-LT" u="sng"/>
              <a:t>Atkreipiame dėmesį, kad viešindama pirkimų suvestines VPT neperžiūri ir netikrina jos duomenų ir užpildymo teisingumo.</a:t>
            </a:r>
            <a:endParaRPr lang="en-US" u="sng"/>
          </a:p>
        </p:txBody>
      </p: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DA9D27BB-D861-BF86-5EDB-4D4C441B9B4F}"/>
              </a:ext>
            </a:extLst>
          </p:cNvPr>
          <p:cNvCxnSpPr>
            <a:cxnSpLocks/>
            <a:stCxn id="17" idx="1"/>
            <a:endCxn id="32" idx="3"/>
          </p:cNvCxnSpPr>
          <p:nvPr/>
        </p:nvCxnSpPr>
        <p:spPr>
          <a:xfrm flipH="1" flipV="1">
            <a:off x="2192594" y="1502443"/>
            <a:ext cx="5858845" cy="1146849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>
            <a:extLst>
              <a:ext uri="{FF2B5EF4-FFF2-40B4-BE49-F238E27FC236}">
                <a16:creationId xmlns:a16="http://schemas.microsoft.com/office/drawing/2014/main" id="{E42FC11D-3F99-30F7-39BD-BAF7C7E33DD6}"/>
              </a:ext>
            </a:extLst>
          </p:cNvPr>
          <p:cNvSpPr txBox="1"/>
          <p:nvPr/>
        </p:nvSpPr>
        <p:spPr>
          <a:xfrm>
            <a:off x="8051439" y="4135790"/>
            <a:ext cx="3549445" cy="1200329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lt-LT"/>
              <a:t>VPT paviešinus Jūsų pateiktą planuojamų pirkimų suvestinę, peržiūroje matysite pranešimą „Pirkimų suvestinė priimta“</a:t>
            </a:r>
            <a:endParaRPr lang="en-US"/>
          </a:p>
        </p:txBody>
      </p: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974E82CF-A8EC-3DF4-4ABB-BF5E3CC25734}"/>
              </a:ext>
            </a:extLst>
          </p:cNvPr>
          <p:cNvCxnSpPr>
            <a:cxnSpLocks/>
            <a:stCxn id="22" idx="1"/>
          </p:cNvCxnSpPr>
          <p:nvPr/>
        </p:nvCxnSpPr>
        <p:spPr>
          <a:xfrm flipH="1">
            <a:off x="2958705" y="4735955"/>
            <a:ext cx="5092734" cy="39859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6524947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>
            <a:spLocks noChangeAspect="1"/>
          </p:cNvSpPr>
          <p:nvPr/>
        </p:nvSpPr>
        <p:spPr>
          <a:xfrm>
            <a:off x="1223669" y="2351782"/>
            <a:ext cx="10347837" cy="21544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t-LT" sz="4000">
                <a:latin typeface="+mj-lt"/>
              </a:rPr>
              <a:t>Dėl papildomai iškilusių klausimų galite kreiptis</a:t>
            </a:r>
          </a:p>
          <a:p>
            <a:r>
              <a:rPr lang="lt-LT" sz="4000">
                <a:latin typeface="+mj-lt"/>
              </a:rPr>
              <a:t>tel.</a:t>
            </a:r>
            <a:r>
              <a:rPr lang="lt-LT" sz="4000"/>
              <a:t> </a:t>
            </a:r>
            <a:r>
              <a:rPr lang="en-GB" sz="4000" b="1">
                <a:solidFill>
                  <a:schemeClr val="accent1">
                    <a:lumMod val="75000"/>
                  </a:schemeClr>
                </a:solidFill>
                <a:latin typeface="+mj-lt"/>
              </a:rPr>
              <a:t>+370</a:t>
            </a:r>
            <a:r>
              <a:rPr lang="lt-LT" sz="4000" b="1">
                <a:solidFill>
                  <a:schemeClr val="accent1">
                    <a:lumMod val="75000"/>
                  </a:schemeClr>
                </a:solidFill>
                <a:latin typeface="+mj-lt"/>
              </a:rPr>
              <a:t> 5 219 7000 </a:t>
            </a:r>
            <a:r>
              <a:rPr lang="lt-LT" sz="4000">
                <a:latin typeface="+mj-lt"/>
              </a:rPr>
              <a:t>arba </a:t>
            </a:r>
            <a:r>
              <a:rPr lang="lt-LT" sz="4000" err="1">
                <a:latin typeface="+mj-lt"/>
              </a:rPr>
              <a:t>el.paštu</a:t>
            </a:r>
            <a:r>
              <a:rPr lang="lt-LT" sz="4000">
                <a:latin typeface="+mj-lt"/>
              </a:rPr>
              <a:t> </a:t>
            </a:r>
            <a:r>
              <a:rPr lang="lt-LT" sz="4000" b="1" err="1">
                <a:solidFill>
                  <a:schemeClr val="accent1">
                    <a:lumMod val="75000"/>
                  </a:schemeClr>
                </a:solidFill>
                <a:latin typeface="+mj-lt"/>
              </a:rPr>
              <a:t>pagalba@vpt.lt</a:t>
            </a:r>
            <a:br>
              <a:rPr lang="lt-LT" sz="4000" b="1">
                <a:latin typeface="+mj-lt"/>
              </a:rPr>
            </a:br>
            <a:endParaRPr lang="lt-LT" sz="4000" b="1">
              <a:latin typeface="+mj-lt"/>
            </a:endParaRPr>
          </a:p>
          <a:p>
            <a:r>
              <a:rPr lang="lt-LT" sz="1400" b="1"/>
              <a:t> </a:t>
            </a:r>
            <a:endParaRPr lang="lt-LT" sz="1400"/>
          </a:p>
        </p:txBody>
      </p:sp>
      <p:pic>
        <p:nvPicPr>
          <p:cNvPr id="6" name="Paveikslėlis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13435" y="4786103"/>
            <a:ext cx="2181225" cy="1985963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1F05FAC-B30D-5F86-3C8F-6FA5B2C4B8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EC5416-78B8-4F37-B286-A40543F63F6D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653737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aveikslėlis 4">
            <a:extLst>
              <a:ext uri="{FF2B5EF4-FFF2-40B4-BE49-F238E27FC236}">
                <a16:creationId xmlns:a16="http://schemas.microsoft.com/office/drawing/2014/main" id="{13116642-D06B-A6E4-4537-8CB364A1EEE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39671" y="1351212"/>
            <a:ext cx="5891564" cy="5042111"/>
          </a:xfrm>
          <a:prstGeom prst="rect">
            <a:avLst/>
          </a:prstGeom>
        </p:spPr>
      </p:pic>
      <p:sp>
        <p:nvSpPr>
          <p:cNvPr id="2" name="Pavadinimas 1"/>
          <p:cNvSpPr>
            <a:spLocks noGrp="1"/>
          </p:cNvSpPr>
          <p:nvPr>
            <p:ph type="title"/>
          </p:nvPr>
        </p:nvSpPr>
        <p:spPr>
          <a:xfrm>
            <a:off x="847532" y="327803"/>
            <a:ext cx="10515600" cy="545034"/>
          </a:xfrm>
        </p:spPr>
        <p:txBody>
          <a:bodyPr>
            <a:noAutofit/>
          </a:bodyPr>
          <a:lstStyle/>
          <a:p>
            <a:pPr algn="ctr"/>
            <a:r>
              <a:rPr kumimoji="0" lang="lt-LT" sz="3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/>
                <a:ea typeface="+mj-ea"/>
                <a:cs typeface="+mj-cs"/>
              </a:rPr>
              <a:t>Prisijungimas prie CVP IS</a:t>
            </a:r>
            <a:endParaRPr lang="en-US" sz="3600" b="1">
              <a:solidFill>
                <a:srgbClr val="FF0000"/>
              </a:solidFill>
            </a:endParaRPr>
          </a:p>
        </p:txBody>
      </p:sp>
      <p:pic>
        <p:nvPicPr>
          <p:cNvPr id="10" name="Paveikslėlis 9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2055" b="62969"/>
          <a:stretch/>
        </p:blipFill>
        <p:spPr>
          <a:xfrm>
            <a:off x="9664184" y="5387151"/>
            <a:ext cx="2527816" cy="1470849"/>
          </a:xfrm>
          <a:prstGeom prst="rect">
            <a:avLst/>
          </a:prstGeom>
        </p:spPr>
      </p:pic>
      <p:graphicFrame>
        <p:nvGraphicFramePr>
          <p:cNvPr id="6" name="Diagram 5"/>
          <p:cNvGraphicFramePr/>
          <p:nvPr/>
        </p:nvGraphicFramePr>
        <p:xfrm>
          <a:off x="6617973" y="5971271"/>
          <a:ext cx="875763" cy="7340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6C28AB28-D980-0AD8-A0D9-27D5AB6ED154}"/>
              </a:ext>
            </a:extLst>
          </p:cNvPr>
          <p:cNvSpPr txBox="1"/>
          <p:nvPr/>
        </p:nvSpPr>
        <p:spPr>
          <a:xfrm>
            <a:off x="1362635" y="925754"/>
            <a:ext cx="960119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Įveskite </a:t>
            </a:r>
            <a:r>
              <a:rPr kumimoji="0" lang="lt-LT" sz="1800" b="0" i="0" u="none" strike="noStrike" kern="1200" cap="none" spc="0" normalizeH="0" baseline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naudotojo vardą (1), slaptažodį </a:t>
            </a: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(2)</a:t>
            </a: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2" name="Stačiakampis 6">
            <a:extLst>
              <a:ext uri="{FF2B5EF4-FFF2-40B4-BE49-F238E27FC236}">
                <a16:creationId xmlns:a16="http://schemas.microsoft.com/office/drawing/2014/main" id="{F2CC2CAF-EB9B-D56C-98AB-2603EC0DFBD2}"/>
              </a:ext>
            </a:extLst>
          </p:cNvPr>
          <p:cNvSpPr/>
          <p:nvPr/>
        </p:nvSpPr>
        <p:spPr>
          <a:xfrm>
            <a:off x="4966447" y="4746712"/>
            <a:ext cx="3164003" cy="345241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3">
            <a:extLst>
              <a:ext uri="{FF2B5EF4-FFF2-40B4-BE49-F238E27FC236}">
                <a16:creationId xmlns:a16="http://schemas.microsoft.com/office/drawing/2014/main" id="{8D0189AC-6921-1BBC-8E14-37B830ECD3B1}"/>
              </a:ext>
            </a:extLst>
          </p:cNvPr>
          <p:cNvSpPr/>
          <p:nvPr/>
        </p:nvSpPr>
        <p:spPr>
          <a:xfrm>
            <a:off x="4237258" y="3429000"/>
            <a:ext cx="484632" cy="384048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9" name="Oval 4">
            <a:extLst>
              <a:ext uri="{FF2B5EF4-FFF2-40B4-BE49-F238E27FC236}">
                <a16:creationId xmlns:a16="http://schemas.microsoft.com/office/drawing/2014/main" id="{938A6F36-5963-2728-EAA9-657723F593B1}"/>
              </a:ext>
            </a:extLst>
          </p:cNvPr>
          <p:cNvSpPr/>
          <p:nvPr/>
        </p:nvSpPr>
        <p:spPr>
          <a:xfrm>
            <a:off x="4237258" y="4019236"/>
            <a:ext cx="484632" cy="384048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F3C07D3-6A47-0F5B-7D1E-A0C828DF32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EC5416-78B8-4F37-B286-A40543F63F6D}" type="slidenum">
              <a:rPr lang="en-US" smtClean="0"/>
              <a:pPr/>
              <a:t>3</a:t>
            </a:fld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1BB8094D-DC16-3007-2A1E-1D43C943DDBA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642164" y="1334616"/>
            <a:ext cx="2660665" cy="5464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745334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77A37A29-494D-4BB1-99A6-01E345926E4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2476" y="1463867"/>
            <a:ext cx="9509724" cy="4686828"/>
          </a:xfrm>
          <a:prstGeom prst="rect">
            <a:avLst/>
          </a:prstGeom>
        </p:spPr>
      </p:pic>
      <p:pic>
        <p:nvPicPr>
          <p:cNvPr id="10" name="Paveikslėlis 9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2055" b="62969"/>
          <a:stretch/>
        </p:blipFill>
        <p:spPr>
          <a:xfrm>
            <a:off x="9664184" y="5387151"/>
            <a:ext cx="2527816" cy="1470849"/>
          </a:xfrm>
          <a:prstGeom prst="rect">
            <a:avLst/>
          </a:prstGeom>
        </p:spPr>
      </p:pic>
      <p:sp>
        <p:nvSpPr>
          <p:cNvPr id="7" name="Pavadinimas 1"/>
          <p:cNvSpPr>
            <a:spLocks noGrp="1"/>
          </p:cNvSpPr>
          <p:nvPr>
            <p:ph type="title"/>
          </p:nvPr>
        </p:nvSpPr>
        <p:spPr>
          <a:xfrm>
            <a:off x="2125828" y="327802"/>
            <a:ext cx="7801946" cy="810627"/>
          </a:xfrm>
        </p:spPr>
        <p:txBody>
          <a:bodyPr>
            <a:noAutofit/>
          </a:bodyPr>
          <a:lstStyle/>
          <a:p>
            <a:pPr algn="ctr"/>
            <a:r>
              <a:rPr lang="lt-LT" sz="3600" b="1"/>
              <a:t>Planuojamų pirkimų suvestinės viešinimas</a:t>
            </a:r>
            <a:endParaRPr lang="en-US" sz="3600" b="1"/>
          </a:p>
        </p:txBody>
      </p:sp>
      <p:sp>
        <p:nvSpPr>
          <p:cNvPr id="9" name="Stačiakampis 6">
            <a:extLst>
              <a:ext uri="{FF2B5EF4-FFF2-40B4-BE49-F238E27FC236}">
                <a16:creationId xmlns:a16="http://schemas.microsoft.com/office/drawing/2014/main" id="{4AF05D8B-DDAA-B905-6360-45FE404AB416}"/>
              </a:ext>
            </a:extLst>
          </p:cNvPr>
          <p:cNvSpPr/>
          <p:nvPr/>
        </p:nvSpPr>
        <p:spPr>
          <a:xfrm>
            <a:off x="2727180" y="1923779"/>
            <a:ext cx="170115" cy="282941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AD6E186-2111-1A15-D24C-B8C9478115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EC5416-78B8-4F37-B286-A40543F63F6D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8" name="Stačiakampis 6">
            <a:extLst>
              <a:ext uri="{FF2B5EF4-FFF2-40B4-BE49-F238E27FC236}">
                <a16:creationId xmlns:a16="http://schemas.microsoft.com/office/drawing/2014/main" id="{2E44334C-18CA-5AAF-E656-230B4CF8A730}"/>
              </a:ext>
            </a:extLst>
          </p:cNvPr>
          <p:cNvSpPr/>
          <p:nvPr/>
        </p:nvSpPr>
        <p:spPr>
          <a:xfrm>
            <a:off x="1599452" y="2428286"/>
            <a:ext cx="1537038" cy="194452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4A469AA-3E89-BC58-F1E0-84793167CDBD}"/>
              </a:ext>
            </a:extLst>
          </p:cNvPr>
          <p:cNvSpPr txBox="1"/>
          <p:nvPr/>
        </p:nvSpPr>
        <p:spPr>
          <a:xfrm>
            <a:off x="657887" y="6225788"/>
            <a:ext cx="8849907" cy="36933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lt-LT"/>
              <a:t>Skiltyje Pirkimų suvestinės viešinimas pasirinkite Peržiūrėti paviešintas pirkimų suvestines 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883917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Content Placeholder 10" descr="A screenshot of a computer&#10;&#10;Description automatically generated">
            <a:extLst>
              <a:ext uri="{FF2B5EF4-FFF2-40B4-BE49-F238E27FC236}">
                <a16:creationId xmlns:a16="http://schemas.microsoft.com/office/drawing/2014/main" id="{8257BEA4-A633-B921-ECFE-1877A927077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rcRect b="29392"/>
          <a:stretch/>
        </p:blipFill>
        <p:spPr>
          <a:xfrm>
            <a:off x="804261" y="1138429"/>
            <a:ext cx="9738461" cy="3072371"/>
          </a:xfrm>
        </p:spPr>
      </p:pic>
      <p:pic>
        <p:nvPicPr>
          <p:cNvPr id="10" name="Paveikslėlis 9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2055" b="62969"/>
          <a:stretch/>
        </p:blipFill>
        <p:spPr>
          <a:xfrm>
            <a:off x="9664184" y="5387151"/>
            <a:ext cx="2527816" cy="1470849"/>
          </a:xfrm>
          <a:prstGeom prst="rect">
            <a:avLst/>
          </a:prstGeom>
        </p:spPr>
      </p:pic>
      <p:sp>
        <p:nvSpPr>
          <p:cNvPr id="7" name="Pavadinimas 1"/>
          <p:cNvSpPr>
            <a:spLocks noGrp="1"/>
          </p:cNvSpPr>
          <p:nvPr>
            <p:ph type="title"/>
          </p:nvPr>
        </p:nvSpPr>
        <p:spPr>
          <a:xfrm>
            <a:off x="2125828" y="327802"/>
            <a:ext cx="7801946" cy="810627"/>
          </a:xfrm>
        </p:spPr>
        <p:txBody>
          <a:bodyPr>
            <a:noAutofit/>
          </a:bodyPr>
          <a:lstStyle/>
          <a:p>
            <a:pPr algn="ctr"/>
            <a:r>
              <a:rPr lang="lt-LT" sz="3600" b="1"/>
              <a:t>Planuojamų pirkimų suvestinės viešinimas</a:t>
            </a:r>
            <a:endParaRPr lang="en-US" sz="3600" b="1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43241F1-4E7A-49A9-53A4-707E670289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EC5416-78B8-4F37-B286-A40543F63F6D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1AAD4555-BAE0-2876-D645-E7A3C469030F}"/>
              </a:ext>
            </a:extLst>
          </p:cNvPr>
          <p:cNvSpPr txBox="1"/>
          <p:nvPr/>
        </p:nvSpPr>
        <p:spPr>
          <a:xfrm>
            <a:off x="3375802" y="1929103"/>
            <a:ext cx="8816198" cy="1200329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lt-LT" b="1" dirty="0"/>
              <a:t>Jeigu rengiate naują suvestinę</a:t>
            </a:r>
            <a:r>
              <a:rPr lang="lt-LT" dirty="0"/>
              <a:t>, tuomet atsisiųskite planuojamų pirkimų suvestinės šabloną pildymui. </a:t>
            </a:r>
            <a:endParaRPr lang="lt-LT" dirty="0">
              <a:solidFill>
                <a:srgbClr val="000000"/>
              </a:solidFill>
            </a:endParaRPr>
          </a:p>
          <a:p>
            <a:r>
              <a:rPr lang="lt-LT" dirty="0">
                <a:solidFill>
                  <a:srgbClr val="FF0000"/>
                </a:solidFill>
              </a:rPr>
              <a:t>Svarbu! </a:t>
            </a:r>
            <a:r>
              <a:rPr lang="lt-LT" dirty="0"/>
              <a:t>Viešinant planuojamų pirkimų suvestinę metų pradžioje, atsisiųskite naują pirkimų suvestinės šabloną. Pasibaigusių metų planuojamų pirkimų į suvestinę nekelkite.</a:t>
            </a:r>
            <a:endParaRPr lang="lt-LT" dirty="0">
              <a:ea typeface="Calibri"/>
              <a:cs typeface="Calibri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09FB835-ADD7-5029-7CF1-D9CC9EF7B142}"/>
              </a:ext>
            </a:extLst>
          </p:cNvPr>
          <p:cNvSpPr/>
          <p:nvPr/>
        </p:nvSpPr>
        <p:spPr>
          <a:xfrm>
            <a:off x="3375802" y="3837443"/>
            <a:ext cx="668423" cy="204742"/>
          </a:xfrm>
          <a:prstGeom prst="rect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GB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FF85EF9-3F44-1411-B34C-8E7EDD6E3F47}"/>
              </a:ext>
            </a:extLst>
          </p:cNvPr>
          <p:cNvSpPr txBox="1"/>
          <p:nvPr/>
        </p:nvSpPr>
        <p:spPr>
          <a:xfrm>
            <a:off x="480112" y="5110854"/>
            <a:ext cx="10575816" cy="175432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lt-LT" dirty="0">
                <a:solidFill>
                  <a:srgbClr val="FF0000"/>
                </a:solidFill>
              </a:rPr>
              <a:t>Svarbu</a:t>
            </a:r>
            <a:r>
              <a:rPr lang="en-US" dirty="0">
                <a:solidFill>
                  <a:srgbClr val="FF0000"/>
                </a:solidFill>
              </a:rPr>
              <a:t>!</a:t>
            </a:r>
            <a:r>
              <a:rPr lang="en-US" dirty="0"/>
              <a:t> </a:t>
            </a:r>
            <a:r>
              <a:rPr lang="lt-LT" dirty="0"/>
              <a:t>Įkeliant naują planuojamų pirkimų suvestinę, anksčiau įkelti planuojami pirkimai bus pašalinti. </a:t>
            </a:r>
            <a:r>
              <a:rPr lang="lt-LT" b="1" dirty="0"/>
              <a:t>Jeigu norite tik papildyti jau paviešintą planuojamų pirkimų suvestinę</a:t>
            </a:r>
            <a:r>
              <a:rPr lang="lt-LT" dirty="0"/>
              <a:t>, naujus planuojamus pirkimus pildykite jau viešintos planuojamų pirkimų suvestinės faile pridėdami naujus planuojamus pirkimus. </a:t>
            </a:r>
            <a:endParaRPr lang="en-US" dirty="0"/>
          </a:p>
          <a:p>
            <a:r>
              <a:rPr lang="lt-LT" dirty="0"/>
              <a:t>Paviešintą planuojamų pirkimų failą</a:t>
            </a:r>
            <a:r>
              <a:rPr lang="lt-LT" dirty="0">
                <a:ea typeface="+mn-lt"/>
                <a:cs typeface="+mn-lt"/>
              </a:rPr>
              <a:t> galite atsisiųsti stulpelyje Subjekto planas paspaudus nuorodą Atsisiųsti. </a:t>
            </a:r>
            <a:endParaRPr lang="en-US" dirty="0"/>
          </a:p>
          <a:p>
            <a:r>
              <a:rPr lang="lt-LT" dirty="0"/>
              <a:t>Jau paviešinti planuojami pirkimai įsikels iš naujo kartu su naujai papildytais. Pirkimai, kurie buvo susieti su pakartotinai įkeliamais planuojamais pirkimais, liks susieti su anksčiau įkeltais planuojamais pirkimais.</a:t>
            </a:r>
            <a:endParaRPr lang="en-US" dirty="0">
              <a:ea typeface="Calibri"/>
              <a:cs typeface="Calibri"/>
            </a:endParaRPr>
          </a:p>
        </p:txBody>
      </p:sp>
      <p:pic>
        <p:nvPicPr>
          <p:cNvPr id="4" name="Picture 3" descr="A number on a white background&#10;&#10;Description automatically generated">
            <a:extLst>
              <a:ext uri="{FF2B5EF4-FFF2-40B4-BE49-F238E27FC236}">
                <a16:creationId xmlns:a16="http://schemas.microsoft.com/office/drawing/2014/main" id="{34DF16BA-F8D9-3F62-FD78-0F7BED44D88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6366" y="4388246"/>
            <a:ext cx="7734300" cy="723900"/>
          </a:xfrm>
          <a:prstGeom prst="rect">
            <a:avLst/>
          </a:prstGeom>
        </p:spPr>
      </p:pic>
      <p:sp>
        <p:nvSpPr>
          <p:cNvPr id="5" name="Rectangle 10">
            <a:extLst>
              <a:ext uri="{FF2B5EF4-FFF2-40B4-BE49-F238E27FC236}">
                <a16:creationId xmlns:a16="http://schemas.microsoft.com/office/drawing/2014/main" id="{E46D6986-AA74-03A6-B4EF-3A8BD8874408}"/>
              </a:ext>
            </a:extLst>
          </p:cNvPr>
          <p:cNvSpPr/>
          <p:nvPr/>
        </p:nvSpPr>
        <p:spPr>
          <a:xfrm>
            <a:off x="646366" y="4750196"/>
            <a:ext cx="965649" cy="360658"/>
          </a:xfrm>
          <a:prstGeom prst="rect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94C0D6CE-84E2-D810-4E3A-CC8E010AF7F4}"/>
              </a:ext>
            </a:extLst>
          </p:cNvPr>
          <p:cNvCxnSpPr/>
          <p:nvPr/>
        </p:nvCxnSpPr>
        <p:spPr>
          <a:xfrm>
            <a:off x="0" y="4299290"/>
            <a:ext cx="12192000" cy="0"/>
          </a:xfrm>
          <a:prstGeom prst="line">
            <a:avLst/>
          </a:prstGeom>
          <a:ln w="3810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2068565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2E313A05-7AF5-ADE3-453E-6B10D3E52C8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2003" y="1649576"/>
            <a:ext cx="10767993" cy="3558848"/>
          </a:xfrm>
          <a:prstGeom prst="rect">
            <a:avLst/>
          </a:prstGeom>
        </p:spPr>
      </p:pic>
      <p:pic>
        <p:nvPicPr>
          <p:cNvPr id="10" name="Paveikslėlis 9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2055" b="62969"/>
          <a:stretch/>
        </p:blipFill>
        <p:spPr>
          <a:xfrm>
            <a:off x="9675347" y="5415656"/>
            <a:ext cx="2527816" cy="1470849"/>
          </a:xfrm>
          <a:prstGeom prst="rect">
            <a:avLst/>
          </a:prstGeom>
        </p:spPr>
      </p:pic>
      <p:sp>
        <p:nvSpPr>
          <p:cNvPr id="7" name="Pavadinimas 1"/>
          <p:cNvSpPr>
            <a:spLocks noGrp="1"/>
          </p:cNvSpPr>
          <p:nvPr>
            <p:ph type="title"/>
          </p:nvPr>
        </p:nvSpPr>
        <p:spPr>
          <a:xfrm>
            <a:off x="2180254" y="122102"/>
            <a:ext cx="7801946" cy="810627"/>
          </a:xfrm>
        </p:spPr>
        <p:txBody>
          <a:bodyPr>
            <a:noAutofit/>
          </a:bodyPr>
          <a:lstStyle/>
          <a:p>
            <a:pPr algn="ctr"/>
            <a:r>
              <a:rPr lang="lt-LT" sz="3600" b="1"/>
              <a:t>Planuojamų pirkimų suvestinės viešinimas</a:t>
            </a:r>
            <a:endParaRPr lang="en-US" sz="3600" b="1"/>
          </a:p>
        </p:txBody>
      </p:sp>
      <p:sp>
        <p:nvSpPr>
          <p:cNvPr id="32" name="Rectangle 10">
            <a:extLst>
              <a:ext uri="{FF2B5EF4-FFF2-40B4-BE49-F238E27FC236}">
                <a16:creationId xmlns:a16="http://schemas.microsoft.com/office/drawing/2014/main" id="{FDFC7C5B-53E1-E97C-E796-C43148055AA4}"/>
              </a:ext>
            </a:extLst>
          </p:cNvPr>
          <p:cNvSpPr/>
          <p:nvPr/>
        </p:nvSpPr>
        <p:spPr>
          <a:xfrm>
            <a:off x="2241259" y="4970174"/>
            <a:ext cx="746870" cy="384048"/>
          </a:xfrm>
          <a:prstGeom prst="rect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43241F1-4E7A-49A9-53A4-707E670289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EC5416-78B8-4F37-B286-A40543F63F6D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1E7445B5-9E35-885D-6B35-2958BB82EC2F}"/>
              </a:ext>
            </a:extLst>
          </p:cNvPr>
          <p:cNvSpPr txBox="1"/>
          <p:nvPr/>
        </p:nvSpPr>
        <p:spPr>
          <a:xfrm>
            <a:off x="2236781" y="5883867"/>
            <a:ext cx="5847027" cy="36933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lt-LT"/>
              <a:t>Atidarykite planuojamų pirkimų Excel failo 2 lapą „DATA“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001977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F68C013B-8C31-72FB-AB58-BABEFD34344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42404"/>
            <a:ext cx="11722040" cy="2821663"/>
          </a:xfrm>
          <a:prstGeom prst="rect">
            <a:avLst/>
          </a:prstGeom>
        </p:spPr>
      </p:pic>
      <p:pic>
        <p:nvPicPr>
          <p:cNvPr id="10" name="Paveikslėlis 9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2055" b="62969"/>
          <a:stretch/>
        </p:blipFill>
        <p:spPr>
          <a:xfrm>
            <a:off x="9675347" y="5415656"/>
            <a:ext cx="2527816" cy="1470849"/>
          </a:xfrm>
          <a:prstGeom prst="rect">
            <a:avLst/>
          </a:prstGeom>
        </p:spPr>
      </p:pic>
      <p:sp>
        <p:nvSpPr>
          <p:cNvPr id="7" name="Pavadinimas 1"/>
          <p:cNvSpPr>
            <a:spLocks noGrp="1"/>
          </p:cNvSpPr>
          <p:nvPr>
            <p:ph type="title"/>
          </p:nvPr>
        </p:nvSpPr>
        <p:spPr>
          <a:xfrm>
            <a:off x="2180254" y="122102"/>
            <a:ext cx="7801946" cy="810627"/>
          </a:xfrm>
        </p:spPr>
        <p:txBody>
          <a:bodyPr>
            <a:noAutofit/>
          </a:bodyPr>
          <a:lstStyle/>
          <a:p>
            <a:pPr algn="ctr"/>
            <a:r>
              <a:rPr lang="lt-LT" sz="3600" b="1"/>
              <a:t>Planuojamų pirkimų suvestinės viešinimas</a:t>
            </a:r>
            <a:endParaRPr lang="en-US" sz="3600" b="1"/>
          </a:p>
        </p:txBody>
      </p:sp>
      <p:sp>
        <p:nvSpPr>
          <p:cNvPr id="24" name="Oval 3">
            <a:extLst>
              <a:ext uri="{FF2B5EF4-FFF2-40B4-BE49-F238E27FC236}">
                <a16:creationId xmlns:a16="http://schemas.microsoft.com/office/drawing/2014/main" id="{6F42BF21-56CE-5EA5-C510-50775D1CCB84}"/>
              </a:ext>
            </a:extLst>
          </p:cNvPr>
          <p:cNvSpPr/>
          <p:nvPr/>
        </p:nvSpPr>
        <p:spPr>
          <a:xfrm>
            <a:off x="4456314" y="1862762"/>
            <a:ext cx="484632" cy="384048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lt-LT">
                <a:solidFill>
                  <a:schemeClr val="tx1"/>
                </a:solidFill>
              </a:rPr>
              <a:t>3</a:t>
            </a:r>
            <a:endParaRPr lang="en-GB">
              <a:solidFill>
                <a:schemeClr val="tx1"/>
              </a:solidFill>
            </a:endParaRPr>
          </a:p>
        </p:txBody>
      </p:sp>
      <p:sp>
        <p:nvSpPr>
          <p:cNvPr id="27" name="Oval 3">
            <a:extLst>
              <a:ext uri="{FF2B5EF4-FFF2-40B4-BE49-F238E27FC236}">
                <a16:creationId xmlns:a16="http://schemas.microsoft.com/office/drawing/2014/main" id="{D9BAF67D-117E-9260-8E8B-89A2378516B7}"/>
              </a:ext>
            </a:extLst>
          </p:cNvPr>
          <p:cNvSpPr/>
          <p:nvPr/>
        </p:nvSpPr>
        <p:spPr>
          <a:xfrm>
            <a:off x="6214379" y="1861769"/>
            <a:ext cx="484632" cy="384048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lt-LT">
                <a:solidFill>
                  <a:schemeClr val="tx1"/>
                </a:solidFill>
              </a:rPr>
              <a:t>4</a:t>
            </a:r>
            <a:endParaRPr lang="en-GB">
              <a:solidFill>
                <a:schemeClr val="tx1"/>
              </a:solidFill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43241F1-4E7A-49A9-53A4-707E670289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EC5416-78B8-4F37-B286-A40543F63F6D}" type="slidenum">
              <a:rPr lang="en-US" smtClean="0"/>
              <a:pPr/>
              <a:t>7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F987222-EF03-F4F0-040E-16E26287EAA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54964" y="2438096"/>
            <a:ext cx="2101190" cy="1004147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04BFEE9A-231A-FD87-0142-EE015E22F079}"/>
              </a:ext>
            </a:extLst>
          </p:cNvPr>
          <p:cNvSpPr txBox="1"/>
          <p:nvPr/>
        </p:nvSpPr>
        <p:spPr>
          <a:xfrm>
            <a:off x="579" y="2867459"/>
            <a:ext cx="10771722" cy="424731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lt-LT" dirty="0"/>
              <a:t>Užpildykite nurodytus suvestinės laukus:</a:t>
            </a:r>
          </a:p>
          <a:p>
            <a:pPr marL="342900" indent="-342900">
              <a:buAutoNum type="arabicPeriod"/>
            </a:pPr>
            <a:r>
              <a:rPr lang="en-US" dirty="0"/>
              <a:t>Subject</a:t>
            </a:r>
            <a:r>
              <a:rPr lang="lt-LT" dirty="0"/>
              <a:t> – Planuojamo pirkimo pavadinimas (</a:t>
            </a:r>
            <a:r>
              <a:rPr lang="lt-LT" dirty="0">
                <a:solidFill>
                  <a:srgbClr val="C00000"/>
                </a:solidFill>
              </a:rPr>
              <a:t>PRIVALOMA</a:t>
            </a:r>
            <a:r>
              <a:rPr lang="lt-LT" dirty="0"/>
              <a:t>). </a:t>
            </a:r>
            <a:r>
              <a:rPr lang="lt-LT" b="1" dirty="0"/>
              <a:t>SVARBU</a:t>
            </a:r>
            <a:r>
              <a:rPr lang="en-US" b="1" dirty="0"/>
              <a:t>!</a:t>
            </a:r>
            <a:r>
              <a:rPr lang="lt-LT" b="1" dirty="0">
                <a:solidFill>
                  <a:srgbClr val="FF0000"/>
                </a:solidFill>
              </a:rPr>
              <a:t> </a:t>
            </a:r>
            <a:r>
              <a:rPr lang="lt-LT" sz="1800" kern="100" dirty="0">
                <a:effectLst/>
                <a:ea typeface="Times New Roman" panose="02020603050405020304" pitchFamily="18" charset="0"/>
              </a:rPr>
              <a:t>Planuojant pirkimą vykdyti skelbiamos apklausos būdu, būtina nurodyti pirkimo pavadinimą ir pirkimo būdą, pavyzdžiui, „Baldų pirkimas (Skelbiama apklausa)“;</a:t>
            </a:r>
            <a:endParaRPr lang="lt-LT" dirty="0">
              <a:ea typeface="Calibri"/>
              <a:cs typeface="Calibri"/>
            </a:endParaRPr>
          </a:p>
          <a:p>
            <a:pPr marL="342900" indent="-342900">
              <a:buFontTx/>
              <a:buAutoNum type="arabicPeriod"/>
            </a:pPr>
            <a:r>
              <a:rPr lang="lt" dirty="0">
                <a:ea typeface="Calibri"/>
                <a:cs typeface="Calibri"/>
              </a:rPr>
              <a:t>Description - Aprašymas (</a:t>
            </a:r>
            <a:r>
              <a:rPr lang="lt" dirty="0">
                <a:solidFill>
                  <a:schemeClr val="accent6">
                    <a:lumMod val="75000"/>
                  </a:schemeClr>
                </a:solidFill>
                <a:ea typeface="Calibri"/>
                <a:cs typeface="Calibri"/>
              </a:rPr>
              <a:t>NEPRIVALOMA</a:t>
            </a:r>
            <a:r>
              <a:rPr lang="lt" dirty="0">
                <a:ea typeface="Calibri"/>
                <a:cs typeface="Calibri"/>
              </a:rPr>
              <a:t>). Pildoma, jeigu planuojama įsigyti iš centrinės perkančiosios organizacijos arba naudojantis centrinės perkančiosios organizacijos atlikta pirkimo procedūra; valdoma dinamine pirkimo sistema ar sudaryta preliminariąja sutartimi, kaip nustatyta Viešųjų pirkimų įstatymo 78 straipsnio 2 dalyje arba Komunalinio sektoriaus pirkimų įstatymo 86 straipsnio 2 dalyje; jeigu planuojama pirkimą rezervuoti atitinkamiems tiekėjams vadovaujantis Viešųjų pirkimų įstatymo 23 straipsnio 2 dalyje arba Komunalinio sektoriaus pirkimų įstatymo 35 straipsnio 2 dalyje nustatyta tvarka.</a:t>
            </a:r>
          </a:p>
          <a:p>
            <a:pPr marL="342900" indent="-342900">
              <a:buFontTx/>
              <a:buAutoNum type="arabicPeriod"/>
            </a:pPr>
            <a:r>
              <a:rPr lang="lt-LT" dirty="0"/>
              <a:t>Procurement Type – Planuojamo pirkimo tipas (</a:t>
            </a:r>
            <a:r>
              <a:rPr lang="en-US" dirty="0"/>
              <a:t>Services</a:t>
            </a:r>
            <a:r>
              <a:rPr lang="lt-LT" dirty="0"/>
              <a:t> – paslaugos, Works – darbai, </a:t>
            </a:r>
            <a:r>
              <a:rPr lang="en-US" dirty="0"/>
              <a:t>Supplies</a:t>
            </a:r>
            <a:r>
              <a:rPr lang="lt-LT" dirty="0"/>
              <a:t> – prekės) (</a:t>
            </a:r>
            <a:r>
              <a:rPr lang="lt-LT" dirty="0">
                <a:solidFill>
                  <a:srgbClr val="C00000"/>
                </a:solidFill>
              </a:rPr>
              <a:t>PRIVALOMA</a:t>
            </a:r>
            <a:r>
              <a:rPr lang="lt-LT" dirty="0"/>
              <a:t>);</a:t>
            </a:r>
            <a:endParaRPr lang="lt-LT" dirty="0">
              <a:ea typeface="Calibri"/>
              <a:cs typeface="Calibri"/>
            </a:endParaRPr>
          </a:p>
          <a:p>
            <a:pPr marL="342900" indent="-342900">
              <a:buAutoNum type="arabicPeriod"/>
            </a:pPr>
            <a:r>
              <a:rPr lang="en-US" dirty="0"/>
              <a:t>Directive</a:t>
            </a:r>
            <a:r>
              <a:rPr lang="lt-LT" dirty="0"/>
              <a:t> – pasirinkite teisinį pagrindą (</a:t>
            </a:r>
            <a:r>
              <a:rPr lang="en-US" dirty="0"/>
              <a:t>Classic</a:t>
            </a:r>
            <a:r>
              <a:rPr lang="lt-LT" dirty="0"/>
              <a:t> – klasikinis, Utilities – komunalinis, </a:t>
            </a:r>
            <a:r>
              <a:rPr lang="en-US" dirty="0"/>
              <a:t>Concession</a:t>
            </a:r>
            <a:r>
              <a:rPr lang="lt-LT" dirty="0"/>
              <a:t> – koncesijos, </a:t>
            </a:r>
            <a:r>
              <a:rPr lang="en-US" dirty="0" err="1"/>
              <a:t>Defence</a:t>
            </a:r>
            <a:r>
              <a:rPr lang="lt-LT" dirty="0"/>
              <a:t> – Gynybos, </a:t>
            </a:r>
            <a:r>
              <a:rPr lang="en-US" dirty="0"/>
              <a:t>None </a:t>
            </a:r>
            <a:r>
              <a:rPr lang="lt-LT" dirty="0"/>
              <a:t>– ne pagal direktyvą (jį rinkitės viešindami tik </a:t>
            </a:r>
            <a:r>
              <a:rPr lang="lt-LT" u="sng" dirty="0"/>
              <a:t>neskelbiamos apklausos </a:t>
            </a:r>
            <a:r>
              <a:rPr lang="lt-LT" dirty="0"/>
              <a:t>planuojamus pirkimus)) (</a:t>
            </a:r>
            <a:r>
              <a:rPr lang="lt-LT" dirty="0">
                <a:solidFill>
                  <a:srgbClr val="C00000"/>
                </a:solidFill>
              </a:rPr>
              <a:t>PRIVALOMA</a:t>
            </a:r>
            <a:r>
              <a:rPr lang="lt-LT" dirty="0"/>
              <a:t>).</a:t>
            </a:r>
            <a:endParaRPr lang="lt-LT" dirty="0">
              <a:cs typeface="Calibri"/>
            </a:endParaRPr>
          </a:p>
        </p:txBody>
      </p:sp>
      <p:pic>
        <p:nvPicPr>
          <p:cNvPr id="5" name="Picture 4" descr="A grey rectangular sign with black text&#10;&#10;Description automatically generated">
            <a:extLst>
              <a:ext uri="{FF2B5EF4-FFF2-40B4-BE49-F238E27FC236}">
                <a16:creationId xmlns:a16="http://schemas.microsoft.com/office/drawing/2014/main" id="{2B4CB3E5-5363-9BE5-CE8F-847DBFDD7AF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90185" y="1118970"/>
            <a:ext cx="3308459" cy="827580"/>
          </a:xfrm>
          <a:prstGeom prst="rect">
            <a:avLst/>
          </a:prstGeom>
        </p:spPr>
      </p:pic>
      <p:sp>
        <p:nvSpPr>
          <p:cNvPr id="8" name="Oval 7">
            <a:extLst>
              <a:ext uri="{FF2B5EF4-FFF2-40B4-BE49-F238E27FC236}">
                <a16:creationId xmlns:a16="http://schemas.microsoft.com/office/drawing/2014/main" id="{3C1D54A1-6B87-746F-9682-38BFE34A9BBB}"/>
              </a:ext>
            </a:extLst>
          </p:cNvPr>
          <p:cNvSpPr/>
          <p:nvPr/>
        </p:nvSpPr>
        <p:spPr>
          <a:xfrm>
            <a:off x="1178292" y="1860589"/>
            <a:ext cx="484632" cy="384048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lt-LT">
                <a:solidFill>
                  <a:schemeClr val="tx1"/>
                </a:solidFill>
              </a:rPr>
              <a:t>1</a:t>
            </a:r>
            <a:endParaRPr lang="en-GB">
              <a:solidFill>
                <a:schemeClr val="tx1"/>
              </a:solidFill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C2489399-7884-7F96-A96A-EB61B1BC685D}"/>
              </a:ext>
            </a:extLst>
          </p:cNvPr>
          <p:cNvSpPr/>
          <p:nvPr/>
        </p:nvSpPr>
        <p:spPr>
          <a:xfrm>
            <a:off x="2807874" y="1863422"/>
            <a:ext cx="484632" cy="384048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lt-LT">
                <a:solidFill>
                  <a:schemeClr val="tx1"/>
                </a:solidFill>
              </a:rPr>
              <a:t>2</a:t>
            </a:r>
            <a:endParaRPr lang="en-GB">
              <a:solidFill>
                <a:schemeClr val="tx1"/>
              </a:solidFill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4AF0B12A-CFDF-7AB2-E2D5-0A133744D45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656075" y="2294579"/>
            <a:ext cx="952932" cy="1870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731410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F68C013B-8C31-72FB-AB58-BABEFD34344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962731"/>
            <a:ext cx="11722040" cy="2821663"/>
          </a:xfrm>
          <a:prstGeom prst="rect">
            <a:avLst/>
          </a:prstGeom>
        </p:spPr>
      </p:pic>
      <p:pic>
        <p:nvPicPr>
          <p:cNvPr id="10" name="Paveikslėlis 9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2055" b="62969"/>
          <a:stretch/>
        </p:blipFill>
        <p:spPr>
          <a:xfrm>
            <a:off x="9675347" y="5415656"/>
            <a:ext cx="2527816" cy="1470849"/>
          </a:xfrm>
          <a:prstGeom prst="rect">
            <a:avLst/>
          </a:prstGeom>
        </p:spPr>
      </p:pic>
      <p:sp>
        <p:nvSpPr>
          <p:cNvPr id="7" name="Pavadinimas 1"/>
          <p:cNvSpPr>
            <a:spLocks noGrp="1"/>
          </p:cNvSpPr>
          <p:nvPr>
            <p:ph type="title"/>
          </p:nvPr>
        </p:nvSpPr>
        <p:spPr>
          <a:xfrm>
            <a:off x="2180254" y="122102"/>
            <a:ext cx="7801946" cy="810627"/>
          </a:xfrm>
        </p:spPr>
        <p:txBody>
          <a:bodyPr>
            <a:noAutofit/>
          </a:bodyPr>
          <a:lstStyle/>
          <a:p>
            <a:pPr algn="ctr"/>
            <a:r>
              <a:rPr lang="lt-LT" sz="3600" b="1"/>
              <a:t>Planuojamų pirkimų suvestinės viešinimas</a:t>
            </a:r>
            <a:endParaRPr lang="en-US" sz="3600" b="1"/>
          </a:p>
        </p:txBody>
      </p:sp>
      <p:sp>
        <p:nvSpPr>
          <p:cNvPr id="27" name="Oval 3">
            <a:extLst>
              <a:ext uri="{FF2B5EF4-FFF2-40B4-BE49-F238E27FC236}">
                <a16:creationId xmlns:a16="http://schemas.microsoft.com/office/drawing/2014/main" id="{D9BAF67D-117E-9260-8E8B-89A2378516B7}"/>
              </a:ext>
            </a:extLst>
          </p:cNvPr>
          <p:cNvSpPr/>
          <p:nvPr/>
        </p:nvSpPr>
        <p:spPr>
          <a:xfrm>
            <a:off x="8368284" y="1834323"/>
            <a:ext cx="484632" cy="384048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lt-LT">
                <a:solidFill>
                  <a:schemeClr val="tx1"/>
                </a:solidFill>
              </a:rPr>
              <a:t>5</a:t>
            </a:r>
            <a:endParaRPr lang="en-US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43241F1-4E7A-49A9-53A4-707E670289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EC5416-78B8-4F37-B286-A40543F63F6D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04BFEE9A-231A-FD87-0142-EE015E22F079}"/>
              </a:ext>
            </a:extLst>
          </p:cNvPr>
          <p:cNvSpPr txBox="1"/>
          <p:nvPr/>
        </p:nvSpPr>
        <p:spPr>
          <a:xfrm>
            <a:off x="69658" y="3598930"/>
            <a:ext cx="7515383" cy="92333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lt-LT" dirty="0"/>
              <a:t>5. </a:t>
            </a:r>
            <a:r>
              <a:rPr lang="en-US" dirty="0"/>
              <a:t>Procedure</a:t>
            </a:r>
            <a:r>
              <a:rPr lang="lt-LT" dirty="0"/>
              <a:t> – Procedūros tipas (</a:t>
            </a:r>
            <a:r>
              <a:rPr lang="lt-LT" dirty="0">
                <a:solidFill>
                  <a:srgbClr val="C00000"/>
                </a:solidFill>
              </a:rPr>
              <a:t>PRIVALOMAS</a:t>
            </a:r>
            <a:r>
              <a:rPr lang="lt-LT" dirty="0"/>
              <a:t>).</a:t>
            </a:r>
            <a:r>
              <a:rPr lang="lt-LT" dirty="0">
                <a:cs typeface="Calibri"/>
              </a:rPr>
              <a:t> Procedūrų tipų vertimus ir paaiškinimus rasite 11 skaidrėje.</a:t>
            </a:r>
          </a:p>
          <a:p>
            <a:endParaRPr lang="lt-LT" dirty="0">
              <a:cs typeface="Calibri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8F51DD23-6717-52B5-3E09-3572965F5FA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585996" y="2486516"/>
            <a:ext cx="2537680" cy="2110923"/>
          </a:xfrm>
          <a:prstGeom prst="rect">
            <a:avLst/>
          </a:prstGeom>
        </p:spPr>
      </p:pic>
      <p:pic>
        <p:nvPicPr>
          <p:cNvPr id="3" name="Picture 2" descr="A white background with black text&#10;&#10;Description automatically generated">
            <a:extLst>
              <a:ext uri="{FF2B5EF4-FFF2-40B4-BE49-F238E27FC236}">
                <a16:creationId xmlns:a16="http://schemas.microsoft.com/office/drawing/2014/main" id="{4ADA1C50-D20D-2B93-FCA6-9E495ACA0A8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584086" y="4599863"/>
            <a:ext cx="2530185" cy="795193"/>
          </a:xfrm>
          <a:prstGeom prst="rect">
            <a:avLst/>
          </a:prstGeom>
        </p:spPr>
      </p:pic>
      <p:pic>
        <p:nvPicPr>
          <p:cNvPr id="6" name="Picture 5" descr="A grey rectangular sign with black text&#10;&#10;Description automatically generated">
            <a:extLst>
              <a:ext uri="{FF2B5EF4-FFF2-40B4-BE49-F238E27FC236}">
                <a16:creationId xmlns:a16="http://schemas.microsoft.com/office/drawing/2014/main" id="{85158BFD-B9A8-BAA1-2259-7AA3FC8FEFC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90185" y="1118970"/>
            <a:ext cx="3308459" cy="82758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B656EFE9-E48E-F89C-2502-CF7AB9443F01}"/>
              </a:ext>
            </a:extLst>
          </p:cNvPr>
          <p:cNvSpPr txBox="1"/>
          <p:nvPr/>
        </p:nvSpPr>
        <p:spPr>
          <a:xfrm>
            <a:off x="69658" y="4555691"/>
            <a:ext cx="7584086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lt-LT" dirty="0">
                <a:solidFill>
                  <a:srgbClr val="FF0000"/>
                </a:solidFill>
                <a:ea typeface="+mn-lt"/>
                <a:cs typeface="+mn-lt"/>
              </a:rPr>
              <a:t>Pastaba!</a:t>
            </a:r>
            <a:r>
              <a:rPr lang="lt-LT" dirty="0">
                <a:ea typeface="+mn-lt"/>
                <a:cs typeface="+mn-lt"/>
              </a:rPr>
              <a:t> Jei numatote vykdyti supaprastintą pirkimą pagal Lietuvos Respublikos viešųjų pirkimų, atliekamų gynybos ir saugumo srityje, įstatymą, rinkitės direktyvą </a:t>
            </a:r>
            <a:r>
              <a:rPr lang="lt-LT" dirty="0">
                <a:cs typeface="Calibri"/>
              </a:rPr>
              <a:t>2014/24/EU, o aprašyme (</a:t>
            </a:r>
            <a:r>
              <a:rPr lang="en-US" dirty="0">
                <a:cs typeface="Calibri"/>
              </a:rPr>
              <a:t>Description</a:t>
            </a:r>
            <a:r>
              <a:rPr lang="lt-LT" dirty="0">
                <a:cs typeface="Calibri"/>
              </a:rPr>
              <a:t>) nurodykite, kad pirkimas atliekamas pagal Lietuvos Respublikos viešųjų pirkimų, atliekamų gynybos ir saugumo srityje, įstatymą.</a:t>
            </a:r>
            <a:endParaRPr lang="lt-LT" dirty="0"/>
          </a:p>
          <a:p>
            <a:r>
              <a:rPr lang="lt-LT" dirty="0">
                <a:ea typeface="Calibri"/>
                <a:cs typeface="Calibri"/>
              </a:rPr>
              <a:t>Jei numatote vykdyti atvirą projekto konkursą, pasirinkite </a:t>
            </a:r>
            <a:r>
              <a:rPr lang="en-US" dirty="0">
                <a:ea typeface="Calibri"/>
                <a:cs typeface="Calibri"/>
              </a:rPr>
              <a:t>Open</a:t>
            </a:r>
            <a:r>
              <a:rPr lang="lt-LT" dirty="0">
                <a:ea typeface="Calibri"/>
                <a:cs typeface="Calibri"/>
              </a:rPr>
              <a:t> (atviras konkursas), jei ribotą projekto konkursą - </a:t>
            </a:r>
            <a:r>
              <a:rPr lang="en-US" dirty="0">
                <a:ea typeface="Calibri"/>
                <a:cs typeface="Calibri"/>
              </a:rPr>
              <a:t>Restricted</a:t>
            </a:r>
            <a:r>
              <a:rPr lang="lt-LT" dirty="0">
                <a:ea typeface="Calibri"/>
                <a:cs typeface="Calibri"/>
              </a:rPr>
              <a:t> (ribotas konkursas), o aprašyme (</a:t>
            </a:r>
            <a:r>
              <a:rPr lang="en-US" dirty="0">
                <a:ea typeface="Calibri"/>
                <a:cs typeface="Calibri"/>
              </a:rPr>
              <a:t>Description</a:t>
            </a:r>
            <a:r>
              <a:rPr lang="lt-LT" dirty="0">
                <a:ea typeface="Calibri"/>
                <a:cs typeface="Calibri"/>
              </a:rPr>
              <a:t>) nurodykite, kad vykdysite Projekto konkursą.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911BD70-DA2F-DD85-1B7F-CECF525A15BE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723120" y="2310354"/>
            <a:ext cx="885156" cy="2042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102189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EF24715-6B64-0B05-D878-93B35843F89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aveikslėlis 9">
            <a:extLst>
              <a:ext uri="{FF2B5EF4-FFF2-40B4-BE49-F238E27FC236}">
                <a16:creationId xmlns:a16="http://schemas.microsoft.com/office/drawing/2014/main" id="{45398B91-AA2F-5C99-F4E6-5EE6171C5604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2055" b="62969"/>
          <a:stretch/>
        </p:blipFill>
        <p:spPr>
          <a:xfrm>
            <a:off x="9675347" y="5415656"/>
            <a:ext cx="2527816" cy="1470849"/>
          </a:xfrm>
          <a:prstGeom prst="rect">
            <a:avLst/>
          </a:prstGeom>
        </p:spPr>
      </p:pic>
      <p:sp>
        <p:nvSpPr>
          <p:cNvPr id="7" name="Pavadinimas 1">
            <a:extLst>
              <a:ext uri="{FF2B5EF4-FFF2-40B4-BE49-F238E27FC236}">
                <a16:creationId xmlns:a16="http://schemas.microsoft.com/office/drawing/2014/main" id="{C3C67F15-D0F9-E134-E936-86C02A3D43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80254" y="122102"/>
            <a:ext cx="7801946" cy="810627"/>
          </a:xfrm>
        </p:spPr>
        <p:txBody>
          <a:bodyPr>
            <a:noAutofit/>
          </a:bodyPr>
          <a:lstStyle/>
          <a:p>
            <a:pPr algn="ctr"/>
            <a:r>
              <a:rPr lang="lt-LT" sz="3600" b="1"/>
              <a:t>Planuojamų pirkimų suvestinės viešinimas</a:t>
            </a:r>
            <a:endParaRPr lang="en-US" sz="3600" b="1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B87BCEAA-363E-A9CC-7682-0142B74AB3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EC5416-78B8-4F37-B286-A40543F63F6D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DB9B304-6008-CD91-8962-A37E6132315B}"/>
              </a:ext>
            </a:extLst>
          </p:cNvPr>
          <p:cNvSpPr txBox="1"/>
          <p:nvPr/>
        </p:nvSpPr>
        <p:spPr>
          <a:xfrm>
            <a:off x="69658" y="3598930"/>
            <a:ext cx="11652382" cy="328109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lt-LT" dirty="0"/>
              <a:t>6. CPV </a:t>
            </a:r>
            <a:r>
              <a:rPr lang="en-US" dirty="0"/>
              <a:t>Codes</a:t>
            </a:r>
            <a:r>
              <a:rPr lang="lt-LT" dirty="0"/>
              <a:t> – BVPŽ kodas, nustatytas pagal Bendrąjį viešųjų pirkimų žodyną, nustatytą Reglamentu (EB) Nr. 2195/2002 (</a:t>
            </a:r>
            <a:r>
              <a:rPr lang="lt-LT" dirty="0">
                <a:solidFill>
                  <a:srgbClr val="C00000"/>
                </a:solidFill>
              </a:rPr>
              <a:t>PRIVALOMAS</a:t>
            </a:r>
            <a:r>
              <a:rPr lang="lt-LT" dirty="0"/>
              <a:t>). BVPŽ kodas nurodomas be devintojo skaitmens einančio po brūkšnelio, t. y. teisingas BVPŽ kodo formatas būtų, pavyzdžiui, 32331000.</a:t>
            </a:r>
          </a:p>
          <a:p>
            <a:pPr algn="just">
              <a:lnSpc>
                <a:spcPct val="107000"/>
              </a:lnSpc>
            </a:pPr>
            <a:r>
              <a:rPr lang="lt-LT" dirty="0">
                <a:cs typeface="Calibri"/>
              </a:rPr>
              <a:t>7. </a:t>
            </a:r>
            <a:r>
              <a:rPr lang="en-US" dirty="0">
                <a:cs typeface="Calibri"/>
              </a:rPr>
              <a:t>Estimated Price </a:t>
            </a:r>
            <a:r>
              <a:rPr lang="lt-LT" dirty="0"/>
              <a:t>– Numatoma pirkimo vertė (</a:t>
            </a:r>
            <a:r>
              <a:rPr lang="lt-LT" sz="1800" kern="100" dirty="0">
                <a:solidFill>
                  <a:schemeClr val="accent6">
                    <a:lumMod val="75000"/>
                  </a:schemeClr>
                </a:solidFill>
                <a:effectLst/>
                <a:ea typeface="Times New Roman" panose="02020603050405020304" pitchFamily="18" charset="0"/>
              </a:rPr>
              <a:t>NEPRIVALOMA</a:t>
            </a:r>
            <a:r>
              <a:rPr lang="lt-LT" dirty="0"/>
              <a:t>). </a:t>
            </a:r>
            <a:r>
              <a:rPr lang="lt-LT" sz="1800" kern="100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Nurodydamas numatomą prekių, paslaugų ar darbų vertę, pirkimo vykdytojas nurodo sumą eurais be pridėtinės vertės mokesčio.</a:t>
            </a:r>
            <a:r>
              <a:rPr lang="lt-LT" dirty="0">
                <a:ea typeface="Calibri" panose="020F0502020204030204" pitchFamily="34" charset="0"/>
              </a:rPr>
              <a:t> </a:t>
            </a:r>
            <a:r>
              <a:rPr lang="lt-LT" sz="1800" kern="1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Jei pirkimo vykdytojas nenori išviešinti pirkimui skiriamos lėšų sumos, tai numatomos prekių, paslaugų ar darbų vertės grafoje turi nurodyti „0“, o </a:t>
            </a:r>
            <a:r>
              <a:rPr lang="lt-LT" sz="1800" kern="100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grafoje „Aprašymas“ (angl. </a:t>
            </a:r>
            <a:r>
              <a:rPr lang="en-US" sz="1800" i="1" kern="100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Description</a:t>
            </a:r>
            <a:r>
              <a:rPr lang="lt-LT" sz="1800" kern="100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) nurodyti, kad „Numatoma pirkimo vertė grafoje nurodyta „0“</a:t>
            </a:r>
            <a:br>
              <a:rPr lang="lt-LT" sz="1800" kern="100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</a:br>
            <a:r>
              <a:rPr lang="lt-LT" sz="1800" kern="100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 reikšmė reiškia, kad numatoma pirkimo vertė nėra viešinama.“</a:t>
            </a:r>
          </a:p>
          <a:p>
            <a:pPr algn="just">
              <a:lnSpc>
                <a:spcPct val="107000"/>
              </a:lnSpc>
            </a:pPr>
            <a:r>
              <a:rPr lang="lt-LT" kern="100" dirty="0">
                <a:solidFill>
                  <a:srgbClr val="000000"/>
                </a:solidFill>
                <a:ea typeface="Calibri" panose="020F0502020204030204" pitchFamily="34" charset="0"/>
                <a:cs typeface="Calibri"/>
              </a:rPr>
              <a:t>8. </a:t>
            </a:r>
            <a:r>
              <a:rPr lang="en-US" kern="100" dirty="0">
                <a:solidFill>
                  <a:srgbClr val="000000"/>
                </a:solidFill>
                <a:ea typeface="Calibri" panose="020F0502020204030204" pitchFamily="34" charset="0"/>
                <a:cs typeface="Calibri"/>
              </a:rPr>
              <a:t>Quantities</a:t>
            </a:r>
            <a:r>
              <a:rPr lang="lt-LT" kern="100" dirty="0">
                <a:solidFill>
                  <a:srgbClr val="000000"/>
                </a:solidFill>
                <a:ea typeface="Calibri" panose="020F0502020204030204" pitchFamily="34" charset="0"/>
                <a:cs typeface="Calibri"/>
              </a:rPr>
              <a:t> – Kiekis (</a:t>
            </a:r>
            <a:r>
              <a:rPr lang="lt-LT" kern="100" dirty="0">
                <a:solidFill>
                  <a:schemeClr val="accent6">
                    <a:lumMod val="75000"/>
                  </a:schemeClr>
                </a:solidFill>
                <a:ea typeface="Calibri" panose="020F0502020204030204" pitchFamily="34" charset="0"/>
                <a:cs typeface="Calibri"/>
              </a:rPr>
              <a:t>NEPRIVALOMA</a:t>
            </a:r>
            <a:r>
              <a:rPr lang="lt-LT" kern="100" dirty="0">
                <a:solidFill>
                  <a:srgbClr val="000000"/>
                </a:solidFill>
                <a:ea typeface="Calibri" panose="020F0502020204030204" pitchFamily="34" charset="0"/>
                <a:cs typeface="Calibri"/>
              </a:rPr>
              <a:t>). Nurodomas planuojamų įsigyti prekių kiekis, paslaugų ar darbų apimtis.</a:t>
            </a:r>
          </a:p>
          <a:p>
            <a:pPr algn="just">
              <a:lnSpc>
                <a:spcPct val="107000"/>
              </a:lnSpc>
            </a:pPr>
            <a:r>
              <a:rPr lang="lt-LT" kern="100" dirty="0">
                <a:solidFill>
                  <a:srgbClr val="000000"/>
                </a:solidFill>
                <a:ea typeface="Calibri" panose="020F0502020204030204" pitchFamily="34" charset="0"/>
                <a:cs typeface="Calibri"/>
              </a:rPr>
              <a:t>9. </a:t>
            </a:r>
            <a:r>
              <a:rPr lang="en-US" kern="100" dirty="0">
                <a:solidFill>
                  <a:srgbClr val="000000"/>
                </a:solidFill>
                <a:ea typeface="Calibri" panose="020F0502020204030204" pitchFamily="34" charset="0"/>
                <a:cs typeface="Calibri"/>
              </a:rPr>
              <a:t>Bid Invitation Date </a:t>
            </a:r>
            <a:r>
              <a:rPr lang="lt-LT" dirty="0"/>
              <a:t>– </a:t>
            </a:r>
            <a:r>
              <a:rPr lang="lt-LT" sz="1800" kern="100" dirty="0">
                <a:effectLst/>
                <a:ea typeface="Times New Roman" panose="02020603050405020304" pitchFamily="18" charset="0"/>
              </a:rPr>
              <a:t>Kvietimo teikti pasiūlymus data (</a:t>
            </a:r>
            <a:r>
              <a:rPr lang="lt-LT" dirty="0">
                <a:solidFill>
                  <a:srgbClr val="C00000"/>
                </a:solidFill>
              </a:rPr>
              <a:t>PRIVALOMAS</a:t>
            </a:r>
            <a:r>
              <a:rPr lang="lt-LT" sz="1800" kern="100" dirty="0">
                <a:effectLst/>
                <a:ea typeface="Times New Roman" panose="02020603050405020304" pitchFamily="18" charset="0"/>
              </a:rPr>
              <a:t>).</a:t>
            </a:r>
            <a:r>
              <a:rPr lang="lt-LT" sz="1800" kern="100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 Nurodoma planuojama kvietimo teikti pasiūlymus data arba pirkimo paskelbimo data formatu XXX-XX-XX (pavyzdžiui, 2025-05-28).</a:t>
            </a:r>
            <a:endParaRPr lang="lt-LT" dirty="0">
              <a:cs typeface="Calibri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C80AFC3E-F1AC-3F34-BF69-4799836F12E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163" y="1993207"/>
            <a:ext cx="12192000" cy="1592850"/>
          </a:xfrm>
          <a:prstGeom prst="rect">
            <a:avLst/>
          </a:prstGeom>
        </p:spPr>
      </p:pic>
      <p:sp>
        <p:nvSpPr>
          <p:cNvPr id="15" name="Oval 3">
            <a:extLst>
              <a:ext uri="{FF2B5EF4-FFF2-40B4-BE49-F238E27FC236}">
                <a16:creationId xmlns:a16="http://schemas.microsoft.com/office/drawing/2014/main" id="{02CBB6E6-F771-4462-668A-704B91010947}"/>
              </a:ext>
            </a:extLst>
          </p:cNvPr>
          <p:cNvSpPr/>
          <p:nvPr/>
        </p:nvSpPr>
        <p:spPr>
          <a:xfrm>
            <a:off x="156972" y="2597608"/>
            <a:ext cx="484632" cy="384048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lt-LT" dirty="0">
                <a:solidFill>
                  <a:schemeClr val="tx1"/>
                </a:solidFill>
              </a:rPr>
              <a:t>6</a:t>
            </a:r>
            <a:endParaRPr lang="en-US" dirty="0"/>
          </a:p>
        </p:txBody>
      </p:sp>
      <p:sp>
        <p:nvSpPr>
          <p:cNvPr id="16" name="Oval 3">
            <a:extLst>
              <a:ext uri="{FF2B5EF4-FFF2-40B4-BE49-F238E27FC236}">
                <a16:creationId xmlns:a16="http://schemas.microsoft.com/office/drawing/2014/main" id="{17FB9EDB-5195-5C9C-3811-1D339BC0D9BD}"/>
              </a:ext>
            </a:extLst>
          </p:cNvPr>
          <p:cNvSpPr/>
          <p:nvPr/>
        </p:nvSpPr>
        <p:spPr>
          <a:xfrm>
            <a:off x="915924" y="2597608"/>
            <a:ext cx="484632" cy="384048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lt-LT" dirty="0">
                <a:solidFill>
                  <a:schemeClr val="tx1"/>
                </a:solidFill>
              </a:rPr>
              <a:t>7</a:t>
            </a:r>
            <a:endParaRPr lang="en-US" dirty="0"/>
          </a:p>
        </p:txBody>
      </p:sp>
      <p:sp>
        <p:nvSpPr>
          <p:cNvPr id="17" name="Oval 3">
            <a:extLst>
              <a:ext uri="{FF2B5EF4-FFF2-40B4-BE49-F238E27FC236}">
                <a16:creationId xmlns:a16="http://schemas.microsoft.com/office/drawing/2014/main" id="{8E65B8E4-30CC-970F-EB36-39D5B1E37E45}"/>
              </a:ext>
            </a:extLst>
          </p:cNvPr>
          <p:cNvSpPr/>
          <p:nvPr/>
        </p:nvSpPr>
        <p:spPr>
          <a:xfrm>
            <a:off x="1695622" y="2597608"/>
            <a:ext cx="484632" cy="384048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lt-LT" dirty="0">
                <a:solidFill>
                  <a:schemeClr val="tx1"/>
                </a:solidFill>
              </a:rPr>
              <a:t>8</a:t>
            </a:r>
            <a:endParaRPr lang="en-US" dirty="0"/>
          </a:p>
        </p:txBody>
      </p:sp>
      <p:sp>
        <p:nvSpPr>
          <p:cNvPr id="18" name="Oval 3">
            <a:extLst>
              <a:ext uri="{FF2B5EF4-FFF2-40B4-BE49-F238E27FC236}">
                <a16:creationId xmlns:a16="http://schemas.microsoft.com/office/drawing/2014/main" id="{5E8E29B4-367D-D88B-B151-3014FCD2537E}"/>
              </a:ext>
            </a:extLst>
          </p:cNvPr>
          <p:cNvSpPr/>
          <p:nvPr/>
        </p:nvSpPr>
        <p:spPr>
          <a:xfrm>
            <a:off x="2644140" y="2597608"/>
            <a:ext cx="484632" cy="384048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lt-LT" dirty="0">
                <a:solidFill>
                  <a:schemeClr val="tx1"/>
                </a:solidFill>
              </a:rPr>
              <a:t>9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9CBA073-085F-B39C-A3B9-CDFC0D4BD3C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658" y="3066272"/>
            <a:ext cx="739094" cy="145056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478CE3BD-4FEF-59CF-575E-C6B6C4B6A61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08752" y="3078414"/>
            <a:ext cx="839250" cy="145056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9D636B55-ABB0-1E37-EA75-693C94595D9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296685" y="3080713"/>
            <a:ext cx="1262591" cy="136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4304770"/>
      </p:ext>
    </p:extLst>
  </p:cSld>
  <p:clrMapOvr>
    <a:masterClrMapping/>
  </p:clrMapOvr>
</p:sld>
</file>

<file path=ppt/theme/theme1.xml><?xml version="1.0" encoding="utf-8"?>
<a:theme xmlns:a="http://schemas.openxmlformats.org/drawingml/2006/main" name="„Office“ 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103a8c4c-3415-44a0-a799-d5a1400d594a" xsi:nil="true"/>
    <lcf76f155ced4ddcb4097134ff3c332f xmlns="f9c884a0-80fa-49f1-80f8-084d90b87028">
      <Terms xmlns="http://schemas.microsoft.com/office/infopath/2007/PartnerControls"/>
    </lcf76f155ced4ddcb4097134ff3c332f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F00E2F40A7367419FC7F5E36C0AFEBC" ma:contentTypeVersion="12" ma:contentTypeDescription="Create a new document." ma:contentTypeScope="" ma:versionID="af18eab128a37410d2854ef1f1913ad6">
  <xsd:schema xmlns:xsd="http://www.w3.org/2001/XMLSchema" xmlns:xs="http://www.w3.org/2001/XMLSchema" xmlns:p="http://schemas.microsoft.com/office/2006/metadata/properties" xmlns:ns2="f9c884a0-80fa-49f1-80f8-084d90b87028" xmlns:ns3="103a8c4c-3415-44a0-a799-d5a1400d594a" targetNamespace="http://schemas.microsoft.com/office/2006/metadata/properties" ma:root="true" ma:fieldsID="aba95fd757e58c31442b2687e9570bdf" ns2:_="" ns3:_="">
    <xsd:import namespace="f9c884a0-80fa-49f1-80f8-084d90b87028"/>
    <xsd:import namespace="103a8c4c-3415-44a0-a799-d5a1400d594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9c884a0-80fa-49f1-80f8-084d90b8702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4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LengthInSeconds" ma:index="15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7" nillable="true" ma:taxonomy="true" ma:internalName="lcf76f155ced4ddcb4097134ff3c332f" ma:taxonomyFieldName="MediaServiceImageTags" ma:displayName="Image Tags" ma:readOnly="false" ma:fieldId="{5cf76f15-5ced-4ddc-b409-7134ff3c332f}" ma:taxonomyMulti="true" ma:sspId="e68c3b55-3e8a-4e8f-9286-46d15c50dfe8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03a8c4c-3415-44a0-a799-d5a1400d594a" elementFormDefault="qualified">
    <xsd:import namespace="http://schemas.microsoft.com/office/2006/documentManagement/types"/>
    <xsd:import namespace="http://schemas.microsoft.com/office/infopath/2007/PartnerControls"/>
    <xsd:element name="TaxCatchAll" ma:index="18" nillable="true" ma:displayName="Taxonomy Catch All Column" ma:hidden="true" ma:list="{6a0f5d79-ab87-4486-8ee5-8cddb4339359}" ma:internalName="TaxCatchAll" ma:showField="CatchAllData" ma:web="103a8c4c-3415-44a0-a799-d5a1400d594a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19CCB5AC-D550-45B4-AC72-296DFA990DC3}">
  <ds:schemaRefs>
    <ds:schemaRef ds:uri="103a8c4c-3415-44a0-a799-d5a1400d594a"/>
    <ds:schemaRef ds:uri="f9c884a0-80fa-49f1-80f8-084d90b87028"/>
    <ds:schemaRef ds:uri="http://purl.org/dc/dcmitype/"/>
    <ds:schemaRef ds:uri="http://purl.org/dc/elements/1.1/"/>
    <ds:schemaRef ds:uri="http://schemas.microsoft.com/office/2006/documentManagement/types"/>
    <ds:schemaRef ds:uri="http://www.w3.org/XML/1998/namespace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purl.org/dc/terms/"/>
  </ds:schemaRefs>
</ds:datastoreItem>
</file>

<file path=customXml/itemProps2.xml><?xml version="1.0" encoding="utf-8"?>
<ds:datastoreItem xmlns:ds="http://schemas.openxmlformats.org/officeDocument/2006/customXml" ds:itemID="{4BC4BC24-7786-416D-ACD6-91847B179F2E}">
  <ds:schemaRefs>
    <ds:schemaRef ds:uri="103a8c4c-3415-44a0-a799-d5a1400d594a"/>
    <ds:schemaRef ds:uri="f9c884a0-80fa-49f1-80f8-084d90b87028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A7C87326-BD66-4135-870F-EF10FF13280A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2045</TotalTime>
  <Words>2044</Words>
  <Application>Microsoft Office PowerPoint</Application>
  <PresentationFormat>Widescreen</PresentationFormat>
  <Paragraphs>145</Paragraphs>
  <Slides>21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7" baseType="lpstr">
      <vt:lpstr>Arial</vt:lpstr>
      <vt:lpstr>Calibri</vt:lpstr>
      <vt:lpstr>Calibri Light</vt:lpstr>
      <vt:lpstr>system-ui</vt:lpstr>
      <vt:lpstr>Times New Roman</vt:lpstr>
      <vt:lpstr>„Office“ tema</vt:lpstr>
      <vt:lpstr>     Pirkimų suvestinės viešinimas Centrinėje viešųjų pirkimų informacinėje sistemoje (CVP IS)</vt:lpstr>
      <vt:lpstr>Prisijungimas prie CVP IS </vt:lpstr>
      <vt:lpstr>Prisijungimas prie CVP IS</vt:lpstr>
      <vt:lpstr>Planuojamų pirkimų suvestinės viešinimas</vt:lpstr>
      <vt:lpstr>Planuojamų pirkimų suvestinės viešinimas</vt:lpstr>
      <vt:lpstr>Planuojamų pirkimų suvestinės viešinimas</vt:lpstr>
      <vt:lpstr>Planuojamų pirkimų suvestinės viešinimas</vt:lpstr>
      <vt:lpstr>Planuojamų pirkimų suvestinės viešinimas</vt:lpstr>
      <vt:lpstr>Planuojamų pirkimų suvestinės viešinimas</vt:lpstr>
      <vt:lpstr>Planuojamų pirkimų suvestinės viešinimas</vt:lpstr>
      <vt:lpstr>Procedūrų tipų vertimai ir paaiškinimai</vt:lpstr>
      <vt:lpstr>Procedūrų tipų vertimai ir paaiškinimai</vt:lpstr>
      <vt:lpstr>Kuro pirkimų, atliekamų pagal Įmonių, veikiančių energetikos srityje, energijos ar kuro, kurių reikia elektros ir šilumos energijai gaminti, pirkimų taisykles, suvestinių rengimas</vt:lpstr>
      <vt:lpstr>Mažos vertės planuojamų pirkimų viešinimas</vt:lpstr>
      <vt:lpstr>Planuojamų pirkimų suvestinės viešinimas</vt:lpstr>
      <vt:lpstr>Planuojamų pirkimų suvestinės viešinimas</vt:lpstr>
      <vt:lpstr>Planuojamų pirkimų suvestinės klaidų taisymas</vt:lpstr>
      <vt:lpstr>Planuojamų pirkimų suvestinės viešinimas</vt:lpstr>
      <vt:lpstr>Planuojamų pirkimų suvestinės viešinimas</vt:lpstr>
      <vt:lpstr>Planuojamų pirkimų suvestinės viešinimas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„PowerPoint“ pateiktis</dc:title>
  <dc:creator>Vaiva Mačiūnė</dc:creator>
  <cp:lastModifiedBy>Karolina Skorupskaitė</cp:lastModifiedBy>
  <cp:revision>97</cp:revision>
  <dcterms:created xsi:type="dcterms:W3CDTF">2016-01-12T08:28:32Z</dcterms:created>
  <dcterms:modified xsi:type="dcterms:W3CDTF">2025-04-03T12:58:44Z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0x010100CF00E2F40A7367419FC7F5E36C0AFEBC</vt:lpwstr>
  </property>
  <property fmtid="{D5CDD505-2E9C-101B-9397-08002B2CF9AE}" pid="3" name="MediaServiceImageTags">
    <vt:lpwstr/>
  </property>
</Properties>
</file>