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4"/>
  </p:notesMasterIdLst>
  <p:sldIdLst>
    <p:sldId id="256" r:id="rId5"/>
    <p:sldId id="423" r:id="rId6"/>
    <p:sldId id="289" r:id="rId7"/>
    <p:sldId id="413" r:id="rId8"/>
    <p:sldId id="288" r:id="rId9"/>
    <p:sldId id="444" r:id="rId10"/>
    <p:sldId id="415" r:id="rId11"/>
    <p:sldId id="424" r:id="rId12"/>
    <p:sldId id="504" r:id="rId13"/>
    <p:sldId id="421" r:id="rId14"/>
    <p:sldId id="425" r:id="rId15"/>
    <p:sldId id="429" r:id="rId16"/>
    <p:sldId id="427" r:id="rId17"/>
    <p:sldId id="428" r:id="rId18"/>
    <p:sldId id="430" r:id="rId19"/>
    <p:sldId id="431" r:id="rId20"/>
    <p:sldId id="432" r:id="rId21"/>
    <p:sldId id="435" r:id="rId22"/>
    <p:sldId id="433" r:id="rId23"/>
    <p:sldId id="434" r:id="rId24"/>
    <p:sldId id="437" r:id="rId25"/>
    <p:sldId id="438" r:id="rId26"/>
    <p:sldId id="439" r:id="rId27"/>
    <p:sldId id="441" r:id="rId28"/>
    <p:sldId id="501" r:id="rId29"/>
    <p:sldId id="442" r:id="rId30"/>
    <p:sldId id="443" r:id="rId31"/>
    <p:sldId id="445" r:id="rId32"/>
    <p:sldId id="447" r:id="rId33"/>
    <p:sldId id="446" r:id="rId34"/>
    <p:sldId id="451" r:id="rId35"/>
    <p:sldId id="450" r:id="rId36"/>
    <p:sldId id="453" r:id="rId37"/>
    <p:sldId id="452" r:id="rId38"/>
    <p:sldId id="455" r:id="rId39"/>
    <p:sldId id="502" r:id="rId40"/>
    <p:sldId id="457" r:id="rId41"/>
    <p:sldId id="458" r:id="rId42"/>
    <p:sldId id="494" r:id="rId43"/>
    <p:sldId id="460" r:id="rId44"/>
    <p:sldId id="495" r:id="rId45"/>
    <p:sldId id="496" r:id="rId46"/>
    <p:sldId id="465" r:id="rId47"/>
    <p:sldId id="468" r:id="rId48"/>
    <p:sldId id="473" r:id="rId49"/>
    <p:sldId id="474" r:id="rId50"/>
    <p:sldId id="477" r:id="rId51"/>
    <p:sldId id="475" r:id="rId52"/>
    <p:sldId id="491" r:id="rId53"/>
    <p:sldId id="485" r:id="rId54"/>
    <p:sldId id="483" r:id="rId55"/>
    <p:sldId id="487" r:id="rId56"/>
    <p:sldId id="486" r:id="rId57"/>
    <p:sldId id="511" r:id="rId58"/>
    <p:sldId id="510" r:id="rId59"/>
    <p:sldId id="499" r:id="rId60"/>
    <p:sldId id="507" r:id="rId61"/>
    <p:sldId id="509" r:id="rId62"/>
    <p:sldId id="500"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šra Mažulienė" initials="AM" lastIdx="16" clrIdx="0">
    <p:extLst>
      <p:ext uri="{19B8F6BF-5375-455C-9EA6-DF929625EA0E}">
        <p15:presenceInfo xmlns:p15="http://schemas.microsoft.com/office/powerpoint/2012/main" userId="S::Ausra.Mazuliene@vpt.lt::f25d8a55-4e67-43bb-95c8-94a38df513b4" providerId="AD"/>
      </p:ext>
    </p:extLst>
  </p:cmAuthor>
  <p:cmAuthor id="2" name="Viktorija Namavičienė" initials="VN" lastIdx="8" clrIdx="1">
    <p:extLst>
      <p:ext uri="{19B8F6BF-5375-455C-9EA6-DF929625EA0E}">
        <p15:presenceInfo xmlns:p15="http://schemas.microsoft.com/office/powerpoint/2012/main" userId="S::viktorija.namaviciene@vpt.lt::770ee7b1-26ef-4989-be86-9956931060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87" autoAdjust="0"/>
  </p:normalViewPr>
  <p:slideViewPr>
    <p:cSldViewPr snapToGrid="0">
      <p:cViewPr varScale="1">
        <p:scale>
          <a:sx n="105" d="100"/>
          <a:sy n="105" d="100"/>
        </p:scale>
        <p:origin x="798"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B36C7C-57F8-4004-A92A-B754A7726BD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lt-LT"/>
        </a:p>
      </dgm:t>
    </dgm:pt>
    <dgm:pt modelId="{FC63B487-4580-4DF7-805C-1050EFF1F57D}" type="pres">
      <dgm:prSet presAssocID="{43B36C7C-57F8-4004-A92A-B754A7726BD9}" presName="Name0" presStyleCnt="0">
        <dgm:presLayoutVars>
          <dgm:chPref val="3"/>
          <dgm:dir/>
          <dgm:animLvl val="lvl"/>
          <dgm:resizeHandles/>
        </dgm:presLayoutVars>
      </dgm:prSet>
      <dgm:spPr/>
    </dgm:pt>
  </dgm:ptLst>
  <dgm:cxnLst>
    <dgm:cxn modelId="{D245AD88-5098-4C50-926B-BACDFC89CE42}" type="presOf" srcId="{43B36C7C-57F8-4004-A92A-B754A7726BD9}" destId="{FC63B487-4580-4DF7-805C-1050EFF1F57D}"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9921A-8D5E-4F5E-ABFC-449DBA3710DA}" type="datetimeFigureOut">
              <a:rPr lang="en-GB" smtClean="0"/>
              <a:t>01/04/2025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1CEC2-438D-46D7-B767-1EACDABC8F8C}" type="slidenum">
              <a:rPr lang="en-GB" smtClean="0"/>
              <a:t>‹#›</a:t>
            </a:fld>
            <a:endParaRPr lang="en-GB"/>
          </a:p>
        </p:txBody>
      </p:sp>
    </p:spTree>
    <p:extLst>
      <p:ext uri="{BB962C8B-B14F-4D97-AF65-F5344CB8AC3E}">
        <p14:creationId xmlns:p14="http://schemas.microsoft.com/office/powerpoint/2010/main" val="342278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13</a:t>
            </a:fld>
            <a:endParaRPr lang="en-GB"/>
          </a:p>
        </p:txBody>
      </p:sp>
    </p:spTree>
    <p:extLst>
      <p:ext uri="{BB962C8B-B14F-4D97-AF65-F5344CB8AC3E}">
        <p14:creationId xmlns:p14="http://schemas.microsoft.com/office/powerpoint/2010/main" val="1661205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49</a:t>
            </a:fld>
            <a:endParaRPr lang="en-GB"/>
          </a:p>
        </p:txBody>
      </p:sp>
    </p:spTree>
    <p:extLst>
      <p:ext uri="{BB962C8B-B14F-4D97-AF65-F5344CB8AC3E}">
        <p14:creationId xmlns:p14="http://schemas.microsoft.com/office/powerpoint/2010/main" val="1056908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50</a:t>
            </a:fld>
            <a:endParaRPr lang="en-GB"/>
          </a:p>
        </p:txBody>
      </p:sp>
    </p:spTree>
    <p:extLst>
      <p:ext uri="{BB962C8B-B14F-4D97-AF65-F5344CB8AC3E}">
        <p14:creationId xmlns:p14="http://schemas.microsoft.com/office/powerpoint/2010/main" val="3346469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51</a:t>
            </a:fld>
            <a:endParaRPr lang="en-GB"/>
          </a:p>
        </p:txBody>
      </p:sp>
    </p:spTree>
    <p:extLst>
      <p:ext uri="{BB962C8B-B14F-4D97-AF65-F5344CB8AC3E}">
        <p14:creationId xmlns:p14="http://schemas.microsoft.com/office/powerpoint/2010/main" val="2326166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52</a:t>
            </a:fld>
            <a:endParaRPr lang="en-GB"/>
          </a:p>
        </p:txBody>
      </p:sp>
    </p:spTree>
    <p:extLst>
      <p:ext uri="{BB962C8B-B14F-4D97-AF65-F5344CB8AC3E}">
        <p14:creationId xmlns:p14="http://schemas.microsoft.com/office/powerpoint/2010/main" val="2025273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53</a:t>
            </a:fld>
            <a:endParaRPr lang="en-GB"/>
          </a:p>
        </p:txBody>
      </p:sp>
    </p:spTree>
    <p:extLst>
      <p:ext uri="{BB962C8B-B14F-4D97-AF65-F5344CB8AC3E}">
        <p14:creationId xmlns:p14="http://schemas.microsoft.com/office/powerpoint/2010/main" val="782763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FAA53-3E3C-C40F-B5EB-5C4DC64F23C2}"/>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875763F4-1825-4F06-DACA-3DE317005893}"/>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5026403A-66B2-4F2B-ABE6-441F4DEC04CA}"/>
              </a:ext>
            </a:extLst>
          </p:cNvPr>
          <p:cNvSpPr>
            <a:spLocks noGrp="1"/>
          </p:cNvSpPr>
          <p:nvPr>
            <p:ph type="body" idx="1"/>
          </p:nvPr>
        </p:nvSpPr>
        <p:spPr/>
        <p:txBody>
          <a:bodyPr/>
          <a:lstStyle/>
          <a:p>
            <a:endParaRPr lang="en-US"/>
          </a:p>
        </p:txBody>
      </p:sp>
      <p:sp>
        <p:nvSpPr>
          <p:cNvPr id="4" name="Skaidrės numerio vietos rezervavimo ženklas 3">
            <a:extLst>
              <a:ext uri="{FF2B5EF4-FFF2-40B4-BE49-F238E27FC236}">
                <a16:creationId xmlns:a16="http://schemas.microsoft.com/office/drawing/2014/main" id="{AB73EF4C-4712-3728-18CF-6EA8217EAA95}"/>
              </a:ext>
            </a:extLst>
          </p:cNvPr>
          <p:cNvSpPr>
            <a:spLocks noGrp="1"/>
          </p:cNvSpPr>
          <p:nvPr>
            <p:ph type="sldNum" sz="quarter" idx="5"/>
          </p:nvPr>
        </p:nvSpPr>
        <p:spPr/>
        <p:txBody>
          <a:bodyPr/>
          <a:lstStyle/>
          <a:p>
            <a:fld id="{83C1CEC2-438D-46D7-B767-1EACDABC8F8C}" type="slidenum">
              <a:rPr lang="en-GB" smtClean="0"/>
              <a:t>54</a:t>
            </a:fld>
            <a:endParaRPr lang="en-GB"/>
          </a:p>
        </p:txBody>
      </p:sp>
    </p:spTree>
    <p:extLst>
      <p:ext uri="{BB962C8B-B14F-4D97-AF65-F5344CB8AC3E}">
        <p14:creationId xmlns:p14="http://schemas.microsoft.com/office/powerpoint/2010/main" val="1821493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1F932-575B-4E43-9275-924F6A5F2227}"/>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CBEF9C8B-BB9E-4F99-1AF1-8D7E46BA5EB6}"/>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11960DDA-0863-9987-2BB7-FAD72C89DF6B}"/>
              </a:ext>
            </a:extLst>
          </p:cNvPr>
          <p:cNvSpPr>
            <a:spLocks noGrp="1"/>
          </p:cNvSpPr>
          <p:nvPr>
            <p:ph type="body" idx="1"/>
          </p:nvPr>
        </p:nvSpPr>
        <p:spPr/>
        <p:txBody>
          <a:bodyPr/>
          <a:lstStyle/>
          <a:p>
            <a:endParaRPr lang="en-US" dirty="0"/>
          </a:p>
        </p:txBody>
      </p:sp>
      <p:sp>
        <p:nvSpPr>
          <p:cNvPr id="4" name="Skaidrės numerio vietos rezervavimo ženklas 3">
            <a:extLst>
              <a:ext uri="{FF2B5EF4-FFF2-40B4-BE49-F238E27FC236}">
                <a16:creationId xmlns:a16="http://schemas.microsoft.com/office/drawing/2014/main" id="{6CE18E55-91F5-F34C-E5A5-610D510BF8C3}"/>
              </a:ext>
            </a:extLst>
          </p:cNvPr>
          <p:cNvSpPr>
            <a:spLocks noGrp="1"/>
          </p:cNvSpPr>
          <p:nvPr>
            <p:ph type="sldNum" sz="quarter" idx="5"/>
          </p:nvPr>
        </p:nvSpPr>
        <p:spPr/>
        <p:txBody>
          <a:bodyPr/>
          <a:lstStyle/>
          <a:p>
            <a:fld id="{83C1CEC2-438D-46D7-B767-1EACDABC8F8C}" type="slidenum">
              <a:rPr lang="en-GB" smtClean="0"/>
              <a:t>55</a:t>
            </a:fld>
            <a:endParaRPr lang="en-GB"/>
          </a:p>
        </p:txBody>
      </p:sp>
    </p:spTree>
    <p:extLst>
      <p:ext uri="{BB962C8B-B14F-4D97-AF65-F5344CB8AC3E}">
        <p14:creationId xmlns:p14="http://schemas.microsoft.com/office/powerpoint/2010/main" val="36026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26</a:t>
            </a:fld>
            <a:endParaRPr lang="en-GB"/>
          </a:p>
        </p:txBody>
      </p:sp>
    </p:spTree>
    <p:extLst>
      <p:ext uri="{BB962C8B-B14F-4D97-AF65-F5344CB8AC3E}">
        <p14:creationId xmlns:p14="http://schemas.microsoft.com/office/powerpoint/2010/main" val="2922813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28</a:t>
            </a:fld>
            <a:endParaRPr lang="en-GB"/>
          </a:p>
        </p:txBody>
      </p:sp>
    </p:spTree>
    <p:extLst>
      <p:ext uri="{BB962C8B-B14F-4D97-AF65-F5344CB8AC3E}">
        <p14:creationId xmlns:p14="http://schemas.microsoft.com/office/powerpoint/2010/main" val="1212951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43</a:t>
            </a:fld>
            <a:endParaRPr lang="en-GB"/>
          </a:p>
        </p:txBody>
      </p:sp>
    </p:spTree>
    <p:extLst>
      <p:ext uri="{BB962C8B-B14F-4D97-AF65-F5344CB8AC3E}">
        <p14:creationId xmlns:p14="http://schemas.microsoft.com/office/powerpoint/2010/main" val="905593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44</a:t>
            </a:fld>
            <a:endParaRPr lang="en-GB"/>
          </a:p>
        </p:txBody>
      </p:sp>
    </p:spTree>
    <p:extLst>
      <p:ext uri="{BB962C8B-B14F-4D97-AF65-F5344CB8AC3E}">
        <p14:creationId xmlns:p14="http://schemas.microsoft.com/office/powerpoint/2010/main" val="362999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45</a:t>
            </a:fld>
            <a:endParaRPr lang="en-GB"/>
          </a:p>
        </p:txBody>
      </p:sp>
    </p:spTree>
    <p:extLst>
      <p:ext uri="{BB962C8B-B14F-4D97-AF65-F5344CB8AC3E}">
        <p14:creationId xmlns:p14="http://schemas.microsoft.com/office/powerpoint/2010/main" val="3079507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46</a:t>
            </a:fld>
            <a:endParaRPr lang="en-GB"/>
          </a:p>
        </p:txBody>
      </p:sp>
    </p:spTree>
    <p:extLst>
      <p:ext uri="{BB962C8B-B14F-4D97-AF65-F5344CB8AC3E}">
        <p14:creationId xmlns:p14="http://schemas.microsoft.com/office/powerpoint/2010/main" val="69983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47</a:t>
            </a:fld>
            <a:endParaRPr lang="en-GB"/>
          </a:p>
        </p:txBody>
      </p:sp>
    </p:spTree>
    <p:extLst>
      <p:ext uri="{BB962C8B-B14F-4D97-AF65-F5344CB8AC3E}">
        <p14:creationId xmlns:p14="http://schemas.microsoft.com/office/powerpoint/2010/main" val="1135530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
        <p:nvSpPr>
          <p:cNvPr id="4" name="Skaidrės numerio vietos rezervavimo ženklas 3"/>
          <p:cNvSpPr>
            <a:spLocks noGrp="1"/>
          </p:cNvSpPr>
          <p:nvPr>
            <p:ph type="sldNum" sz="quarter" idx="5"/>
          </p:nvPr>
        </p:nvSpPr>
        <p:spPr/>
        <p:txBody>
          <a:bodyPr/>
          <a:lstStyle/>
          <a:p>
            <a:fld id="{83C1CEC2-438D-46D7-B767-1EACDABC8F8C}" type="slidenum">
              <a:rPr lang="en-GB" smtClean="0"/>
              <a:t>48</a:t>
            </a:fld>
            <a:endParaRPr lang="en-GB"/>
          </a:p>
        </p:txBody>
      </p:sp>
    </p:spTree>
    <p:extLst>
      <p:ext uri="{BB962C8B-B14F-4D97-AF65-F5344CB8AC3E}">
        <p14:creationId xmlns:p14="http://schemas.microsoft.com/office/powerpoint/2010/main" val="3441303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en-US"/>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en-US"/>
          </a:p>
        </p:txBody>
      </p:sp>
      <p:sp>
        <p:nvSpPr>
          <p:cNvPr id="4" name="Datos vietos rezervavimo ženklas 3"/>
          <p:cNvSpPr>
            <a:spLocks noGrp="1"/>
          </p:cNvSpPr>
          <p:nvPr>
            <p:ph type="dt" sz="half" idx="10"/>
          </p:nvPr>
        </p:nvSpPr>
        <p:spPr/>
        <p:txBody>
          <a:bodyPr/>
          <a:lstStyle/>
          <a:p>
            <a:fld id="{81B48097-A59C-4790-8B66-B48B54A29FB0}" type="datetime1">
              <a:rPr lang="en-US" smtClean="0"/>
              <a:t>4/1/2025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214466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9670FA96-763A-4BD7-864F-7E85EBE91AD2}" type="datetime1">
              <a:rPr lang="en-US" smtClean="0"/>
              <a:t>4/1/2025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69782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endParaRPr lang="en-US"/>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F90BAD97-9BAE-4CA2-82A7-C7F50EA3066C}" type="datetime1">
              <a:rPr lang="en-US" smtClean="0"/>
              <a:t>4/1/2025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19975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10"/>
          </p:nvPr>
        </p:nvSpPr>
        <p:spPr/>
        <p:txBody>
          <a:bodyPr/>
          <a:lstStyle/>
          <a:p>
            <a:fld id="{08A96441-7E17-4D05-A3AC-D8E660C5CFA1}" type="datetime1">
              <a:rPr lang="en-US" smtClean="0"/>
              <a:t>4/1/2025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a:xfrm>
            <a:off x="8610600" y="6476134"/>
            <a:ext cx="2743200" cy="365125"/>
          </a:xfrm>
        </p:spPr>
        <p:txBody>
          <a:bodyPr/>
          <a:lstStyle>
            <a:lvl1pPr>
              <a:defRPr sz="2000">
                <a:solidFill>
                  <a:schemeClr val="accent4"/>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4147170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en-US"/>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BA609923-A281-47E4-89BE-1B3E916C1E95}" type="datetime1">
              <a:rPr lang="en-US" smtClean="0"/>
              <a:t>4/1/2025</a:t>
            </a:fld>
            <a:endParaRPr lang="en-US"/>
          </a:p>
        </p:txBody>
      </p:sp>
      <p:sp>
        <p:nvSpPr>
          <p:cNvPr id="5" name="Poraštės vietos rezervavimo ženklas 4"/>
          <p:cNvSpPr>
            <a:spLocks noGrp="1"/>
          </p:cNvSpPr>
          <p:nvPr>
            <p:ph type="ftr" sz="quarter" idx="11"/>
          </p:nvPr>
        </p:nvSpPr>
        <p:spPr/>
        <p:txBody>
          <a:bodyPr/>
          <a:lstStyle/>
          <a:p>
            <a:endParaRPr lang="en-US"/>
          </a:p>
        </p:txBody>
      </p:sp>
      <p:sp>
        <p:nvSpPr>
          <p:cNvPr id="6" name="Skaidrės numerio vietos rezervavimo ženklas 5"/>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07005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Datos vietos rezervavimo ženklas 4"/>
          <p:cNvSpPr>
            <a:spLocks noGrp="1"/>
          </p:cNvSpPr>
          <p:nvPr>
            <p:ph type="dt" sz="half" idx="10"/>
          </p:nvPr>
        </p:nvSpPr>
        <p:spPr/>
        <p:txBody>
          <a:bodyPr/>
          <a:lstStyle/>
          <a:p>
            <a:fld id="{EA5FCB7B-370A-4DB2-911E-325CF50511AB}" type="datetime1">
              <a:rPr lang="en-US" smtClean="0"/>
              <a:t>4/1/2025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5960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endParaRPr lang="en-US"/>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7" name="Datos vietos rezervavimo ženklas 6"/>
          <p:cNvSpPr>
            <a:spLocks noGrp="1"/>
          </p:cNvSpPr>
          <p:nvPr>
            <p:ph type="dt" sz="half" idx="10"/>
          </p:nvPr>
        </p:nvSpPr>
        <p:spPr/>
        <p:txBody>
          <a:bodyPr/>
          <a:lstStyle/>
          <a:p>
            <a:fld id="{1B136224-E9E6-424E-8709-6D41B04A8971}" type="datetime1">
              <a:rPr lang="en-US" smtClean="0"/>
              <a:t>4/1/2025</a:t>
            </a:fld>
            <a:endParaRPr lang="en-US"/>
          </a:p>
        </p:txBody>
      </p:sp>
      <p:sp>
        <p:nvSpPr>
          <p:cNvPr id="8" name="Poraštės vietos rezervavimo ženklas 7"/>
          <p:cNvSpPr>
            <a:spLocks noGrp="1"/>
          </p:cNvSpPr>
          <p:nvPr>
            <p:ph type="ftr" sz="quarter" idx="11"/>
          </p:nvPr>
        </p:nvSpPr>
        <p:spPr/>
        <p:txBody>
          <a:bodyPr/>
          <a:lstStyle/>
          <a:p>
            <a:endParaRPr lang="en-US"/>
          </a:p>
        </p:txBody>
      </p:sp>
      <p:sp>
        <p:nvSpPr>
          <p:cNvPr id="9" name="Skaidrės numerio vietos rezervavimo ženklas 8"/>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698529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Datos vietos rezervavimo ženklas 2"/>
          <p:cNvSpPr>
            <a:spLocks noGrp="1"/>
          </p:cNvSpPr>
          <p:nvPr>
            <p:ph type="dt" sz="half" idx="10"/>
          </p:nvPr>
        </p:nvSpPr>
        <p:spPr/>
        <p:txBody>
          <a:bodyPr/>
          <a:lstStyle/>
          <a:p>
            <a:fld id="{2F9440CD-0A57-40AC-A2F2-4F4A2C8F62BD}" type="datetime1">
              <a:rPr lang="en-US" smtClean="0"/>
              <a:t>4/1/2025</a:t>
            </a:fld>
            <a:endParaRPr lang="en-US"/>
          </a:p>
        </p:txBody>
      </p:sp>
      <p:sp>
        <p:nvSpPr>
          <p:cNvPr id="4" name="Poraštės vietos rezervavimo ženklas 3"/>
          <p:cNvSpPr>
            <a:spLocks noGrp="1"/>
          </p:cNvSpPr>
          <p:nvPr>
            <p:ph type="ftr" sz="quarter" idx="11"/>
          </p:nvPr>
        </p:nvSpPr>
        <p:spPr/>
        <p:txBody>
          <a:bodyPr/>
          <a:lstStyle/>
          <a:p>
            <a:endParaRPr lang="en-US"/>
          </a:p>
        </p:txBody>
      </p:sp>
      <p:sp>
        <p:nvSpPr>
          <p:cNvPr id="5" name="Skaidrės numerio vietos rezervavimo ženklas 4"/>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44445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54B4DA80-D399-46E9-9E70-3B63BFC972CB}" type="datetime1">
              <a:rPr lang="en-US" smtClean="0"/>
              <a:t>4/1/2025</a:t>
            </a:fld>
            <a:endParaRPr lang="en-US"/>
          </a:p>
        </p:txBody>
      </p:sp>
      <p:sp>
        <p:nvSpPr>
          <p:cNvPr id="3" name="Poraštės vietos rezervavimo ženklas 2"/>
          <p:cNvSpPr>
            <a:spLocks noGrp="1"/>
          </p:cNvSpPr>
          <p:nvPr>
            <p:ph type="ftr" sz="quarter" idx="11"/>
          </p:nvPr>
        </p:nvSpPr>
        <p:spPr/>
        <p:txBody>
          <a:bodyPr/>
          <a:lstStyle/>
          <a:p>
            <a:endParaRPr lang="en-US"/>
          </a:p>
        </p:txBody>
      </p:sp>
      <p:sp>
        <p:nvSpPr>
          <p:cNvPr id="4" name="Skaidrės numerio vietos rezervavimo ženklas 3"/>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113919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46FDB782-E487-47DE-8446-02B6F452FF5E}" type="datetime1">
              <a:rPr lang="en-US" smtClean="0"/>
              <a:t>4/1/2025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292744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en-US"/>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04D90C7E-C860-4C78-A935-72A0E50B01FE}" type="datetime1">
              <a:rPr lang="en-US" smtClean="0"/>
              <a:t>4/1/2025</a:t>
            </a:fld>
            <a:endParaRPr lang="en-US"/>
          </a:p>
        </p:txBody>
      </p:sp>
      <p:sp>
        <p:nvSpPr>
          <p:cNvPr id="6" name="Poraštės vietos rezervavimo ženklas 5"/>
          <p:cNvSpPr>
            <a:spLocks noGrp="1"/>
          </p:cNvSpPr>
          <p:nvPr>
            <p:ph type="ftr" sz="quarter" idx="11"/>
          </p:nvPr>
        </p:nvSpPr>
        <p:spPr/>
        <p:txBody>
          <a:bodyPr/>
          <a:lstStyle/>
          <a:p>
            <a:endParaRPr lang="en-US"/>
          </a:p>
        </p:txBody>
      </p:sp>
      <p:sp>
        <p:nvSpPr>
          <p:cNvPr id="7" name="Skaidrės numerio vietos rezervavimo ženklas 6"/>
          <p:cNvSpPr>
            <a:spLocks noGrp="1"/>
          </p:cNvSpPr>
          <p:nvPr>
            <p:ph type="sldNum" sz="quarter" idx="12"/>
          </p:nvPr>
        </p:nvSpPr>
        <p:spPr/>
        <p:txBody>
          <a:bodyPr/>
          <a:lstStyle/>
          <a:p>
            <a:fld id="{49EC5416-78B8-4F37-B286-A40543F63F6D}" type="slidenum">
              <a:rPr lang="en-US" smtClean="0"/>
              <a:pPr/>
              <a:t>‹#›</a:t>
            </a:fld>
            <a:endParaRPr lang="en-US"/>
          </a:p>
        </p:txBody>
      </p:sp>
    </p:spTree>
    <p:extLst>
      <p:ext uri="{BB962C8B-B14F-4D97-AF65-F5344CB8AC3E}">
        <p14:creationId xmlns:p14="http://schemas.microsoft.com/office/powerpoint/2010/main" val="3851745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endParaRPr lang="en-US"/>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380D9-86CC-4D59-98DA-ACB99F0C421E}" type="datetime1">
              <a:rPr lang="en-US" smtClean="0"/>
              <a:t>4/1/2025</a:t>
            </a:fld>
            <a:endParaRPr lang="en-US"/>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EC5416-78B8-4F37-B286-A40543F63F6D}" type="slidenum">
              <a:rPr lang="en-US" smtClean="0"/>
              <a:pPr/>
              <a:t>‹#›</a:t>
            </a:fld>
            <a:endParaRPr lang="en-US"/>
          </a:p>
        </p:txBody>
      </p:sp>
    </p:spTree>
    <p:extLst>
      <p:ext uri="{BB962C8B-B14F-4D97-AF65-F5344CB8AC3E}">
        <p14:creationId xmlns:p14="http://schemas.microsoft.com/office/powerpoint/2010/main" val="975346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1.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9.png"/><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36.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3" Type="http://schemas.openxmlformats.org/officeDocument/2006/relationships/image" Target="../media/image1.pn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5.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86.png"/></Relationships>
</file>

<file path=ppt/slides/_rels/slide4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54.png"/><Relationship Id="rId4" Type="http://schemas.openxmlformats.org/officeDocument/2006/relationships/image" Target="../media/image88.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image" Target="../media/image90.png"/><Relationship Id="rId7"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91.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1.png"/><Relationship Id="rId7" Type="http://schemas.openxmlformats.org/officeDocument/2006/relationships/image" Target="../media/image9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54.png"/><Relationship Id="rId4" Type="http://schemas.openxmlformats.org/officeDocument/2006/relationships/image" Target="../media/image97.png"/></Relationships>
</file>

<file path=ppt/slides/_rels/slide46.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9.png"/><Relationship Id="rId7"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png"/><Relationship Id="rId4" Type="http://schemas.openxmlformats.org/officeDocument/2006/relationships/image" Target="../media/image100.png"/></Relationships>
</file>

<file path=ppt/slides/_rels/slide4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106.png"/><Relationship Id="rId7" Type="http://schemas.openxmlformats.org/officeDocument/2006/relationships/image" Target="../media/image7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png"/><Relationship Id="rId4" Type="http://schemas.openxmlformats.org/officeDocument/2006/relationships/image" Target="../media/image107.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0.png"/><Relationship Id="rId4" Type="http://schemas.openxmlformats.org/officeDocument/2006/relationships/image" Target="../media/image10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1.png"/><Relationship Id="rId7" Type="http://schemas.openxmlformats.org/officeDocument/2006/relationships/image" Target="../media/image10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51.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4.png"/><Relationship Id="rId7" Type="http://schemas.openxmlformats.org/officeDocument/2006/relationships/image" Target="../media/image1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png"/><Relationship Id="rId9" Type="http://schemas.openxmlformats.org/officeDocument/2006/relationships/image" Target="../media/image119.png"/></Relationships>
</file>

<file path=ppt/slides/_rels/slide52.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png"/><Relationship Id="rId7" Type="http://schemas.openxmlformats.org/officeDocument/2006/relationships/image" Target="../media/image1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80.png"/><Relationship Id="rId4" Type="http://schemas.openxmlformats.org/officeDocument/2006/relationships/image" Target="../media/image120.png"/></Relationships>
</file>

<file path=ppt/slides/_rels/slide53.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6.png"/><Relationship Id="rId5" Type="http://schemas.openxmlformats.org/officeDocument/2006/relationships/image" Target="../media/image1.png"/><Relationship Id="rId4" Type="http://schemas.openxmlformats.org/officeDocument/2006/relationships/image" Target="../media/image125.png"/></Relationships>
</file>

<file path=ppt/slides/_rels/slide54.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1.png"/><Relationship Id="rId7" Type="http://schemas.openxmlformats.org/officeDocument/2006/relationships/image" Target="../media/image12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6.png"/><Relationship Id="rId9" Type="http://schemas.openxmlformats.org/officeDocument/2006/relationships/image" Target="../media/image129.png"/></Relationships>
</file>

<file path=ppt/slides/_rels/slide55.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30.png"/><Relationship Id="rId7" Type="http://schemas.openxmlformats.org/officeDocument/2006/relationships/image" Target="../media/image13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1.png"/><Relationship Id="rId7" Type="http://schemas.openxmlformats.org/officeDocument/2006/relationships/image" Target="../media/image73.png"/><Relationship Id="rId2" Type="http://schemas.openxmlformats.org/officeDocument/2006/relationships/image" Target="../media/image135.png"/><Relationship Id="rId1" Type="http://schemas.openxmlformats.org/officeDocument/2006/relationships/slideLayout" Target="../slideLayouts/slideLayout2.xml"/><Relationship Id="rId6" Type="http://schemas.openxmlformats.org/officeDocument/2006/relationships/image" Target="../media/image136.png"/><Relationship Id="rId5" Type="http://schemas.openxmlformats.org/officeDocument/2006/relationships/image" Target="../media/image50.png"/><Relationship Id="rId4" Type="http://schemas.openxmlformats.org/officeDocument/2006/relationships/hyperlink" Target="https://vpt.lrv.lt/lt/nauja-cvp-is-aktuali-nuo-2024-12-01/metodine-medziaga-instrukcijos/pirkimu-vykdytojams/" TargetMode="External"/><Relationship Id="rId9" Type="http://schemas.openxmlformats.org/officeDocument/2006/relationships/image" Target="../media/image84.png"/></Relationships>
</file>

<file path=ppt/slides/_rels/slide57.xml.rels><?xml version="1.0" encoding="UTF-8" standalone="yes"?>
<Relationships xmlns="http://schemas.openxmlformats.org/package/2006/relationships"><Relationship Id="rId8" Type="http://schemas.openxmlformats.org/officeDocument/2006/relationships/image" Target="../media/image139.png"/><Relationship Id="rId13" Type="http://schemas.openxmlformats.org/officeDocument/2006/relationships/image" Target="../media/image144.png"/><Relationship Id="rId3" Type="http://schemas.openxmlformats.org/officeDocument/2006/relationships/image" Target="../media/image1.png"/><Relationship Id="rId7" Type="http://schemas.openxmlformats.org/officeDocument/2006/relationships/image" Target="../media/image138.png"/><Relationship Id="rId12" Type="http://schemas.openxmlformats.org/officeDocument/2006/relationships/image" Target="../media/image143.png"/><Relationship Id="rId2" Type="http://schemas.openxmlformats.org/officeDocument/2006/relationships/image" Target="../media/image74.png"/><Relationship Id="rId16" Type="http://schemas.openxmlformats.org/officeDocument/2006/relationships/image" Target="../media/image147.png"/><Relationship Id="rId1" Type="http://schemas.openxmlformats.org/officeDocument/2006/relationships/slideLayout" Target="../slideLayouts/slideLayout2.xml"/><Relationship Id="rId6" Type="http://schemas.openxmlformats.org/officeDocument/2006/relationships/image" Target="../media/image137.png"/><Relationship Id="rId11" Type="http://schemas.openxmlformats.org/officeDocument/2006/relationships/image" Target="../media/image142.png"/><Relationship Id="rId5" Type="http://schemas.openxmlformats.org/officeDocument/2006/relationships/image" Target="../media/image76.png"/><Relationship Id="rId15" Type="http://schemas.openxmlformats.org/officeDocument/2006/relationships/image" Target="../media/image146.png"/><Relationship Id="rId10" Type="http://schemas.openxmlformats.org/officeDocument/2006/relationships/image" Target="../media/image141.png"/><Relationship Id="rId4" Type="http://schemas.openxmlformats.org/officeDocument/2006/relationships/image" Target="../media/image75.png"/><Relationship Id="rId9" Type="http://schemas.openxmlformats.org/officeDocument/2006/relationships/image" Target="../media/image140.png"/><Relationship Id="rId14" Type="http://schemas.openxmlformats.org/officeDocument/2006/relationships/image" Target="../media/image145.png"/></Relationships>
</file>

<file path=ppt/slides/_rels/slide58.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png"/></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Pavadinimas 1"/>
          <p:cNvSpPr>
            <a:spLocks noGrp="1"/>
          </p:cNvSpPr>
          <p:nvPr>
            <p:ph type="ctrTitle"/>
          </p:nvPr>
        </p:nvSpPr>
        <p:spPr>
          <a:xfrm>
            <a:off x="833718" y="2250142"/>
            <a:ext cx="9719388" cy="2698376"/>
          </a:xfrm>
        </p:spPr>
        <p:txBody>
          <a:bodyPr>
            <a:normAutofit fontScale="90000"/>
          </a:bodyPr>
          <a:lstStyle/>
          <a:p>
            <a:pPr>
              <a:lnSpc>
                <a:spcPts val="5130"/>
              </a:lnSpc>
            </a:pPr>
            <a:br>
              <a:rPr lang="en-US" sz="5400" dirty="0"/>
            </a:br>
            <a:br>
              <a:rPr lang="en-US" sz="5400" dirty="0"/>
            </a:br>
            <a:r>
              <a:rPr lang="lt-LT" sz="5400" b="1" dirty="0"/>
              <a:t> </a:t>
            </a:r>
            <a:br>
              <a:rPr lang="lt-LT" sz="4800" dirty="0"/>
            </a:br>
            <a:br>
              <a:rPr lang="lt-LT" sz="4800" dirty="0"/>
            </a:br>
            <a:r>
              <a:rPr lang="lt-LT" sz="4900" b="1" dirty="0">
                <a:cs typeface="Times New Roman" panose="02020603050405020304" pitchFamily="18" charset="0"/>
              </a:rPr>
              <a:t> </a:t>
            </a:r>
            <a:r>
              <a:rPr lang="lt-LT" sz="4900" b="1" spc="-5" dirty="0">
                <a:cs typeface="Times New Roman" panose="02020603050405020304" pitchFamily="18" charset="0"/>
              </a:rPr>
              <a:t>Atviro konkurso ir skelbiamos apklausos</a:t>
            </a:r>
            <a:r>
              <a:rPr lang="lt-LT" sz="4900" b="1" spc="5" dirty="0">
                <a:cs typeface="Times New Roman" panose="02020603050405020304" pitchFamily="18" charset="0"/>
              </a:rPr>
              <a:t> </a:t>
            </a:r>
            <a:r>
              <a:rPr lang="lt-LT" sz="4900" b="1" spc="-5" dirty="0">
                <a:cs typeface="Times New Roman" panose="02020603050405020304" pitchFamily="18" charset="0"/>
              </a:rPr>
              <a:t>v</a:t>
            </a:r>
            <a:r>
              <a:rPr lang="lt-LT" sz="4900" b="1" spc="-20" dirty="0">
                <a:cs typeface="Times New Roman" panose="02020603050405020304" pitchFamily="18" charset="0"/>
              </a:rPr>
              <a:t>y</a:t>
            </a:r>
            <a:r>
              <a:rPr lang="lt-LT" sz="4900" b="1" spc="-160" dirty="0">
                <a:cs typeface="Times New Roman" panose="02020603050405020304" pitchFamily="18" charset="0"/>
              </a:rPr>
              <a:t>k</a:t>
            </a:r>
            <a:r>
              <a:rPr lang="lt-LT" sz="4900" b="1" spc="-25" dirty="0">
                <a:cs typeface="Times New Roman" panose="02020603050405020304" pitchFamily="18" charset="0"/>
              </a:rPr>
              <a:t>dymas </a:t>
            </a:r>
            <a:r>
              <a:rPr lang="lt-LT" sz="4900" b="1" dirty="0">
                <a:cs typeface="Times New Roman" panose="02020603050405020304" pitchFamily="18" charset="0"/>
              </a:rPr>
              <a:t>Ce</a:t>
            </a:r>
            <a:r>
              <a:rPr lang="lt-LT" sz="4900" b="1" spc="-50" dirty="0">
                <a:cs typeface="Times New Roman" panose="02020603050405020304" pitchFamily="18" charset="0"/>
              </a:rPr>
              <a:t>n</a:t>
            </a:r>
            <a:r>
              <a:rPr lang="lt-LT" sz="4900" b="1" dirty="0">
                <a:cs typeface="Times New Roman" panose="02020603050405020304" pitchFamily="18" charset="0"/>
              </a:rPr>
              <a:t>trin</a:t>
            </a:r>
            <a:r>
              <a:rPr lang="lt-LT" sz="4900" b="1" spc="-15" dirty="0">
                <a:cs typeface="Times New Roman" panose="02020603050405020304" pitchFamily="18" charset="0"/>
              </a:rPr>
              <a:t>ė</a:t>
            </a:r>
            <a:r>
              <a:rPr lang="lt-LT" sz="4900" b="1" dirty="0">
                <a:cs typeface="Times New Roman" panose="02020603050405020304" pitchFamily="18" charset="0"/>
              </a:rPr>
              <a:t>s vi</a:t>
            </a:r>
            <a:r>
              <a:rPr lang="lt-LT" sz="4900" b="1" spc="-20" dirty="0">
                <a:cs typeface="Times New Roman" panose="02020603050405020304" pitchFamily="18" charset="0"/>
              </a:rPr>
              <a:t>e</a:t>
            </a:r>
            <a:r>
              <a:rPr lang="lt-LT" sz="4900" b="1" dirty="0">
                <a:cs typeface="Times New Roman" panose="02020603050405020304" pitchFamily="18" charset="0"/>
              </a:rPr>
              <a:t>šųjų</a:t>
            </a:r>
            <a:r>
              <a:rPr lang="lt-LT" sz="4900" b="1" spc="-20" dirty="0">
                <a:cs typeface="Times New Roman" panose="02020603050405020304" pitchFamily="18" charset="0"/>
              </a:rPr>
              <a:t> </a:t>
            </a:r>
            <a:r>
              <a:rPr lang="lt-LT" sz="4900" b="1" dirty="0">
                <a:cs typeface="Times New Roman" panose="02020603050405020304" pitchFamily="18" charset="0"/>
              </a:rPr>
              <a:t>pirkimų i</a:t>
            </a:r>
            <a:r>
              <a:rPr lang="lt-LT" sz="4900" b="1" spc="-20" dirty="0">
                <a:cs typeface="Times New Roman" panose="02020603050405020304" pitchFamily="18" charset="0"/>
              </a:rPr>
              <a:t>n</a:t>
            </a:r>
            <a:r>
              <a:rPr lang="lt-LT" sz="4900" b="1" spc="-110" dirty="0">
                <a:cs typeface="Times New Roman" panose="02020603050405020304" pitchFamily="18" charset="0"/>
              </a:rPr>
              <a:t>f</a:t>
            </a:r>
            <a:r>
              <a:rPr lang="lt-LT" sz="4900" b="1" dirty="0">
                <a:cs typeface="Times New Roman" panose="02020603050405020304" pitchFamily="18" charset="0"/>
              </a:rPr>
              <a:t>or</a:t>
            </a:r>
            <a:r>
              <a:rPr lang="lt-LT" sz="4900" b="1" spc="5" dirty="0">
                <a:cs typeface="Times New Roman" panose="02020603050405020304" pitchFamily="18" charset="0"/>
              </a:rPr>
              <a:t>m</a:t>
            </a:r>
            <a:r>
              <a:rPr lang="lt-LT" sz="4900" b="1" dirty="0">
                <a:cs typeface="Times New Roman" panose="02020603050405020304" pitchFamily="18" charset="0"/>
              </a:rPr>
              <a:t>acinės si</a:t>
            </a:r>
            <a:r>
              <a:rPr lang="lt-LT" sz="4900" b="1" spc="-65" dirty="0">
                <a:cs typeface="Times New Roman" panose="02020603050405020304" pitchFamily="18" charset="0"/>
              </a:rPr>
              <a:t>s</a:t>
            </a:r>
            <a:r>
              <a:rPr lang="lt-LT" sz="4900" b="1" spc="-50" dirty="0">
                <a:cs typeface="Times New Roman" panose="02020603050405020304" pitchFamily="18" charset="0"/>
              </a:rPr>
              <a:t>t</a:t>
            </a:r>
            <a:r>
              <a:rPr lang="lt-LT" sz="4900" b="1" dirty="0">
                <a:cs typeface="Times New Roman" panose="02020603050405020304" pitchFamily="18" charset="0"/>
              </a:rPr>
              <a:t>em</a:t>
            </a:r>
            <a:r>
              <a:rPr lang="lt-LT" sz="4900" b="1" spc="10" dirty="0">
                <a:cs typeface="Times New Roman" panose="02020603050405020304" pitchFamily="18" charset="0"/>
              </a:rPr>
              <a:t>o</a:t>
            </a:r>
            <a:r>
              <a:rPr lang="lt-LT" sz="4900" b="1" dirty="0">
                <a:cs typeface="Times New Roman" panose="02020603050405020304" pitchFamily="18" charset="0"/>
              </a:rPr>
              <a:t>s</a:t>
            </a:r>
            <a:r>
              <a:rPr lang="lt-LT" sz="4900" b="1" spc="-20" dirty="0">
                <a:cs typeface="Times New Roman" panose="02020603050405020304" pitchFamily="18" charset="0"/>
              </a:rPr>
              <a:t> </a:t>
            </a:r>
            <a:r>
              <a:rPr lang="lt-LT" sz="4900" b="1" dirty="0">
                <a:cs typeface="Times New Roman" panose="02020603050405020304" pitchFamily="18" charset="0"/>
              </a:rPr>
              <a:t>(CVP</a:t>
            </a:r>
            <a:r>
              <a:rPr lang="lt-LT" sz="4900" b="1" spc="20" dirty="0">
                <a:cs typeface="Times New Roman" panose="02020603050405020304" pitchFamily="18" charset="0"/>
              </a:rPr>
              <a:t> </a:t>
            </a:r>
            <a:r>
              <a:rPr lang="lt-LT" sz="4900" b="1" dirty="0">
                <a:cs typeface="Times New Roman" panose="02020603050405020304" pitchFamily="18" charset="0"/>
              </a:rPr>
              <a:t>IS) priemonėmis (vienas vokas)</a:t>
            </a:r>
            <a:endParaRPr lang="lt-LT" sz="4900" b="1" dirty="0">
              <a:solidFill>
                <a:srgbClr val="FF0000"/>
              </a:solidFill>
              <a:cs typeface="Times New Roman" panose="02020603050405020304" pitchFamily="18" charset="0"/>
            </a:endParaRPr>
          </a:p>
        </p:txBody>
      </p:sp>
      <p:pic>
        <p:nvPicPr>
          <p:cNvPr id="5" name="Paveikslėlis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435" y="4795284"/>
            <a:ext cx="2181225" cy="1985963"/>
          </a:xfrm>
          <a:prstGeom prst="rect">
            <a:avLst/>
          </a:prstGeom>
        </p:spPr>
      </p:pic>
      <p:pic>
        <p:nvPicPr>
          <p:cNvPr id="6" name="Paveikslėlis 5"/>
          <p:cNvPicPr>
            <a:picLocks noChangeAspect="1"/>
          </p:cNvPicPr>
          <p:nvPr/>
        </p:nvPicPr>
        <p:blipFill rotWithShape="1">
          <a:blip r:embed="rId2" cstate="print">
            <a:extLst>
              <a:ext uri="{28A0092B-C50C-407E-A947-70E740481C1C}">
                <a14:useLocalDpi xmlns:a14="http://schemas.microsoft.com/office/drawing/2010/main" val="0"/>
              </a:ext>
            </a:extLst>
          </a:blip>
          <a:srcRect l="33462" t="9477" r="5087" b="53886"/>
          <a:stretch/>
        </p:blipFill>
        <p:spPr>
          <a:xfrm>
            <a:off x="0" y="0"/>
            <a:ext cx="5238284" cy="2843561"/>
          </a:xfrm>
          <a:prstGeom prst="rect">
            <a:avLst/>
          </a:prstGeom>
        </p:spPr>
      </p:pic>
      <p:sp>
        <p:nvSpPr>
          <p:cNvPr id="3" name="TextBox 2">
            <a:extLst>
              <a:ext uri="{FF2B5EF4-FFF2-40B4-BE49-F238E27FC236}">
                <a16:creationId xmlns:a16="http://schemas.microsoft.com/office/drawing/2014/main" id="{0C25C5B2-43E3-2C20-C255-40C87B7ED103}"/>
              </a:ext>
            </a:extLst>
          </p:cNvPr>
          <p:cNvSpPr txBox="1"/>
          <p:nvPr/>
        </p:nvSpPr>
        <p:spPr>
          <a:xfrm>
            <a:off x="4213847" y="5778501"/>
            <a:ext cx="2743199"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t-LT" dirty="0">
                <a:cs typeface="Calibri"/>
              </a:rPr>
              <a:t>Galiojanti nuo</a:t>
            </a:r>
            <a:r>
              <a:rPr lang="en-US" dirty="0">
                <a:cs typeface="Calibri"/>
              </a:rPr>
              <a:t> </a:t>
            </a:r>
            <a:r>
              <a:rPr lang="lt-LT" dirty="0">
                <a:cs typeface="Calibri"/>
              </a:rPr>
              <a:t>2025-04-01</a:t>
            </a:r>
            <a:endParaRPr lang="en-US" dirty="0"/>
          </a:p>
        </p:txBody>
      </p:sp>
    </p:spTree>
    <p:extLst>
      <p:ext uri="{BB962C8B-B14F-4D97-AF65-F5344CB8AC3E}">
        <p14:creationId xmlns:p14="http://schemas.microsoft.com/office/powerpoint/2010/main" val="315575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aveikslėlis 16">
            <a:extLst>
              <a:ext uri="{FF2B5EF4-FFF2-40B4-BE49-F238E27FC236}">
                <a16:creationId xmlns:a16="http://schemas.microsoft.com/office/drawing/2014/main" id="{78EA43F2-3AEC-ED5E-83ED-ECDFF9EFAE15}"/>
              </a:ext>
            </a:extLst>
          </p:cNvPr>
          <p:cNvPicPr>
            <a:picLocks noChangeAspect="1"/>
          </p:cNvPicPr>
          <p:nvPr/>
        </p:nvPicPr>
        <p:blipFill>
          <a:blip r:embed="rId2"/>
          <a:stretch>
            <a:fillRect/>
          </a:stretch>
        </p:blipFill>
        <p:spPr>
          <a:xfrm>
            <a:off x="1060566" y="717690"/>
            <a:ext cx="10010553" cy="1607007"/>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95026" y="94444"/>
            <a:ext cx="7801946" cy="810627"/>
          </a:xfrm>
        </p:spPr>
        <p:txBody>
          <a:bodyPr>
            <a:noAutofit/>
          </a:bodyPr>
          <a:lstStyle/>
          <a:p>
            <a:pPr algn="ctr"/>
            <a:r>
              <a:rPr lang="lt-LT" sz="3600" b="1"/>
              <a:t>Pirkimo kūrimas</a:t>
            </a:r>
            <a:endParaRPr lang="en-US" sz="3600" b="1"/>
          </a:p>
        </p:txBody>
      </p:sp>
      <p:sp>
        <p:nvSpPr>
          <p:cNvPr id="4" name="TextBox 3">
            <a:extLst>
              <a:ext uri="{FF2B5EF4-FFF2-40B4-BE49-F238E27FC236}">
                <a16:creationId xmlns:a16="http://schemas.microsoft.com/office/drawing/2014/main" id="{898FE243-B5E7-63E7-6588-350944B65745}"/>
              </a:ext>
            </a:extLst>
          </p:cNvPr>
          <p:cNvSpPr txBox="1"/>
          <p:nvPr/>
        </p:nvSpPr>
        <p:spPr>
          <a:xfrm>
            <a:off x="1041849" y="2329755"/>
            <a:ext cx="10029270" cy="1477328"/>
          </a:xfrm>
          <a:prstGeom prst="rect">
            <a:avLst/>
          </a:prstGeom>
          <a:solidFill>
            <a:schemeClr val="accent4">
              <a:lumMod val="20000"/>
              <a:lumOff val="80000"/>
            </a:schemeClr>
          </a:solidFill>
        </p:spPr>
        <p:txBody>
          <a:bodyPr wrap="square" lIns="91440" tIns="45720" rIns="91440" bIns="45720" rtlCol="0" anchor="t">
            <a:spAutoFit/>
          </a:bodyPr>
          <a:lstStyle/>
          <a:p>
            <a:r>
              <a:rPr lang="lt-LT" dirty="0"/>
              <a:t>Pasirinkus pirkimų suvestinėje pirkimą, laukas „Direktyva“ užpildomas automatiškai. Šis laukas gali būti koreguojamas. </a:t>
            </a:r>
            <a:r>
              <a:rPr lang="lt" dirty="0">
                <a:solidFill>
                  <a:srgbClr val="FF0000"/>
                </a:solidFill>
                <a:ea typeface="+mn-lt"/>
                <a:cs typeface="+mn-lt"/>
              </a:rPr>
              <a:t>Pastaba!</a:t>
            </a:r>
            <a:r>
              <a:rPr lang="lt" dirty="0">
                <a:ea typeface="+mn-lt"/>
                <a:cs typeface="+mn-lt"/>
              </a:rPr>
              <a:t> Jei numatote vykdyti supaprastintą pirkimą pagal Lietuvos Respublikos viešųjų pirkimų, atliekamų gynybos ir saugumo srityje, įstatymą, rinkitės Direktyvą </a:t>
            </a:r>
            <a:r>
              <a:rPr lang="lt" dirty="0"/>
              <a:t>2014/24/EU, o Aprašyme nurodykite, kad pirkimas atliekamas pagal Lietuvos Respublikos viešųjų pirkimų, atliekamų gynybos ir saugumo srityje, įstatymą.</a:t>
            </a:r>
            <a:endParaRPr lang="en-US" dirty="0">
              <a:cs typeface="Calibri"/>
            </a:endParaRPr>
          </a:p>
        </p:txBody>
      </p:sp>
      <p:sp>
        <p:nvSpPr>
          <p:cNvPr id="5" name="TextBox 4">
            <a:extLst>
              <a:ext uri="{FF2B5EF4-FFF2-40B4-BE49-F238E27FC236}">
                <a16:creationId xmlns:a16="http://schemas.microsoft.com/office/drawing/2014/main" id="{B1EB6315-C9DD-AECD-CE39-8CB7C6358FC7}"/>
              </a:ext>
            </a:extLst>
          </p:cNvPr>
          <p:cNvSpPr txBox="1"/>
          <p:nvPr/>
        </p:nvSpPr>
        <p:spPr>
          <a:xfrm>
            <a:off x="1037033" y="3913792"/>
            <a:ext cx="10010554" cy="369332"/>
          </a:xfrm>
          <a:prstGeom prst="rect">
            <a:avLst/>
          </a:prstGeom>
          <a:solidFill>
            <a:schemeClr val="accent4">
              <a:lumMod val="20000"/>
              <a:lumOff val="80000"/>
            </a:schemeClr>
          </a:solidFill>
        </p:spPr>
        <p:txBody>
          <a:bodyPr wrap="square" rtlCol="0">
            <a:spAutoFit/>
          </a:bodyPr>
          <a:lstStyle/>
          <a:p>
            <a:r>
              <a:rPr lang="lt-LT"/>
              <a:t>Užpildžius lauką „Direktyva“, atsiranda privalomas laukas „Pirkimo būdas“. </a:t>
            </a:r>
            <a:endParaRPr lang="en-US"/>
          </a:p>
        </p:txBody>
      </p:sp>
      <p:pic>
        <p:nvPicPr>
          <p:cNvPr id="13" name="Paveikslėlis 12">
            <a:extLst>
              <a:ext uri="{FF2B5EF4-FFF2-40B4-BE49-F238E27FC236}">
                <a16:creationId xmlns:a16="http://schemas.microsoft.com/office/drawing/2014/main" id="{FA1E5988-DE4F-2049-CA66-4BAC3E29F858}"/>
              </a:ext>
            </a:extLst>
          </p:cNvPr>
          <p:cNvPicPr>
            <a:picLocks noChangeAspect="1"/>
          </p:cNvPicPr>
          <p:nvPr/>
        </p:nvPicPr>
        <p:blipFill>
          <a:blip r:embed="rId4"/>
          <a:srcRect l="43" t="-124" r="48" b="26125"/>
          <a:stretch/>
        </p:blipFill>
        <p:spPr>
          <a:xfrm>
            <a:off x="1035568" y="4516853"/>
            <a:ext cx="10041317" cy="1772927"/>
          </a:xfrm>
          <a:prstGeom prst="rect">
            <a:avLst/>
          </a:prstGeom>
        </p:spPr>
      </p:pic>
      <p:sp>
        <p:nvSpPr>
          <p:cNvPr id="14" name="Rectangle 10">
            <a:extLst>
              <a:ext uri="{FF2B5EF4-FFF2-40B4-BE49-F238E27FC236}">
                <a16:creationId xmlns:a16="http://schemas.microsoft.com/office/drawing/2014/main" id="{8D9AACCF-7726-10DD-0736-DBCC30CE02C4}"/>
              </a:ext>
            </a:extLst>
          </p:cNvPr>
          <p:cNvSpPr/>
          <p:nvPr/>
        </p:nvSpPr>
        <p:spPr>
          <a:xfrm>
            <a:off x="10763250" y="4706415"/>
            <a:ext cx="284337" cy="27799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E7F1B4BF-965A-EBB4-B5B7-48B7985CE85B}"/>
              </a:ext>
            </a:extLst>
          </p:cNvPr>
          <p:cNvSpPr/>
          <p:nvPr/>
        </p:nvSpPr>
        <p:spPr>
          <a:xfrm>
            <a:off x="10836879" y="927819"/>
            <a:ext cx="234240" cy="2330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A2D19E74-363B-992E-383F-A4D7E4E45197}"/>
              </a:ext>
            </a:extLst>
          </p:cNvPr>
          <p:cNvSpPr/>
          <p:nvPr/>
        </p:nvSpPr>
        <p:spPr>
          <a:xfrm>
            <a:off x="1124489" y="5120406"/>
            <a:ext cx="914400" cy="22019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10</a:t>
            </a:fld>
            <a:endParaRPr lang="en-US"/>
          </a:p>
        </p:txBody>
      </p:sp>
      <p:sp>
        <p:nvSpPr>
          <p:cNvPr id="3" name="Arrow: Right 11">
            <a:extLst>
              <a:ext uri="{FF2B5EF4-FFF2-40B4-BE49-F238E27FC236}">
                <a16:creationId xmlns:a16="http://schemas.microsoft.com/office/drawing/2014/main" id="{6C5FEFB8-CC34-F37C-1ACE-D805FF93151D}"/>
              </a:ext>
            </a:extLst>
          </p:cNvPr>
          <p:cNvSpPr/>
          <p:nvPr/>
        </p:nvSpPr>
        <p:spPr>
          <a:xfrm>
            <a:off x="407564" y="71720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1">
            <a:extLst>
              <a:ext uri="{FF2B5EF4-FFF2-40B4-BE49-F238E27FC236}">
                <a16:creationId xmlns:a16="http://schemas.microsoft.com/office/drawing/2014/main" id="{0FD0558D-942A-25CC-21A7-9EA0BEA2D11E}"/>
              </a:ext>
            </a:extLst>
          </p:cNvPr>
          <p:cNvSpPr/>
          <p:nvPr/>
        </p:nvSpPr>
        <p:spPr>
          <a:xfrm>
            <a:off x="322322" y="454544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1A49B8C-46C0-D4D9-05B2-7D8C6675575E}"/>
              </a:ext>
            </a:extLst>
          </p:cNvPr>
          <p:cNvSpPr txBox="1"/>
          <p:nvPr/>
        </p:nvSpPr>
        <p:spPr>
          <a:xfrm>
            <a:off x="1041849" y="6357067"/>
            <a:ext cx="6096000" cy="369332"/>
          </a:xfrm>
          <a:prstGeom prst="rect">
            <a:avLst/>
          </a:prstGeom>
          <a:noFill/>
        </p:spPr>
        <p:txBody>
          <a:bodyPr wrap="square">
            <a:spAutoFit/>
          </a:bodyPr>
          <a:lstStyle/>
          <a:p>
            <a:r>
              <a:rPr lang="lt-LT"/>
              <a:t>Privalomi laukai</a:t>
            </a:r>
            <a:endParaRPr lang="en-US"/>
          </a:p>
        </p:txBody>
      </p:sp>
      <p:sp>
        <p:nvSpPr>
          <p:cNvPr id="18" name="Arrow: Right 11">
            <a:extLst>
              <a:ext uri="{FF2B5EF4-FFF2-40B4-BE49-F238E27FC236}">
                <a16:creationId xmlns:a16="http://schemas.microsoft.com/office/drawing/2014/main" id="{BEFFFE77-A230-E53F-8BF4-CDF77E0E5FB6}"/>
              </a:ext>
            </a:extLst>
          </p:cNvPr>
          <p:cNvSpPr/>
          <p:nvPr/>
        </p:nvSpPr>
        <p:spPr>
          <a:xfrm>
            <a:off x="2682385" y="645208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F156A539-67C2-6766-9DBC-5008E7BB3E02}"/>
              </a:ext>
            </a:extLst>
          </p:cNvPr>
          <p:cNvSpPr txBox="1"/>
          <p:nvPr/>
        </p:nvSpPr>
        <p:spPr>
          <a:xfrm>
            <a:off x="1020718" y="4223561"/>
            <a:ext cx="10050401" cy="369332"/>
          </a:xfrm>
          <a:prstGeom prst="rect">
            <a:avLst/>
          </a:prstGeom>
          <a:noFill/>
        </p:spPr>
        <p:txBody>
          <a:bodyPr wrap="square" rtlCol="0">
            <a:spAutoFit/>
          </a:bodyPr>
          <a:lstStyle/>
          <a:p>
            <a:r>
              <a:rPr lang="lt-LT">
                <a:solidFill>
                  <a:srgbClr val="FF0000"/>
                </a:solidFill>
              </a:rPr>
              <a:t>SVARB</a:t>
            </a:r>
            <a:r>
              <a:rPr lang="en-US">
                <a:solidFill>
                  <a:srgbClr val="FF0000"/>
                </a:solidFill>
              </a:rPr>
              <a:t>U!</a:t>
            </a:r>
            <a:r>
              <a:rPr lang="en-US"/>
              <a:t> </a:t>
            </a:r>
            <a:r>
              <a:rPr lang="lt-LT"/>
              <a:t>Vykdant</a:t>
            </a:r>
            <a:r>
              <a:rPr lang="en-US"/>
              <a:t> </a:t>
            </a:r>
            <a:r>
              <a:rPr lang="lt-LT"/>
              <a:t>pirkimą</a:t>
            </a:r>
            <a:r>
              <a:rPr lang="en-US"/>
              <a:t> skelbiamos </a:t>
            </a:r>
            <a:r>
              <a:rPr lang="lt-LT"/>
              <a:t>apklausos</a:t>
            </a:r>
            <a:r>
              <a:rPr lang="en-US"/>
              <a:t> būdu, </a:t>
            </a:r>
            <a:r>
              <a:rPr lang="lt-LT"/>
              <a:t>rinkitės</a:t>
            </a:r>
            <a:r>
              <a:rPr lang="en-US"/>
              <a:t> pirkimo </a:t>
            </a:r>
            <a:r>
              <a:rPr lang="lt-LT"/>
              <a:t>būdą</a:t>
            </a:r>
            <a:r>
              <a:rPr lang="en-US"/>
              <a:t> „Atviras </a:t>
            </a:r>
            <a:r>
              <a:rPr lang="lt-LT"/>
              <a:t>konkursas</a:t>
            </a:r>
            <a:r>
              <a:rPr lang="en-US"/>
              <a:t>“.</a:t>
            </a:r>
          </a:p>
        </p:txBody>
      </p:sp>
      <p:sp>
        <p:nvSpPr>
          <p:cNvPr id="9" name="TextBox 8">
            <a:extLst>
              <a:ext uri="{FF2B5EF4-FFF2-40B4-BE49-F238E27FC236}">
                <a16:creationId xmlns:a16="http://schemas.microsoft.com/office/drawing/2014/main" id="{37912562-4246-BE44-4363-B4B5F007185F}"/>
              </a:ext>
            </a:extLst>
          </p:cNvPr>
          <p:cNvSpPr txBox="1"/>
          <p:nvPr/>
        </p:nvSpPr>
        <p:spPr>
          <a:xfrm>
            <a:off x="4857749" y="5364196"/>
            <a:ext cx="5438775" cy="923330"/>
          </a:xfrm>
          <a:prstGeom prst="rect">
            <a:avLst/>
          </a:prstGeom>
          <a:solidFill>
            <a:schemeClr val="accent4">
              <a:lumMod val="20000"/>
              <a:lumOff val="80000"/>
            </a:schemeClr>
          </a:solidFill>
        </p:spPr>
        <p:txBody>
          <a:bodyPr wrap="square" lIns="91440" tIns="45720" rIns="91440" bIns="45720" rtlCol="0" anchor="t">
            <a:spAutoFit/>
          </a:bodyPr>
          <a:lstStyle/>
          <a:p>
            <a:r>
              <a:rPr lang="lt-LT"/>
              <a:t>Renkamasi, jei atliekant pirkimą atviro konkurso būdu bus taikoma pagreitinta procedūra pagal VPĮ 60 str. 3 d. / PĮ 70 str. 3 d.</a:t>
            </a:r>
            <a:endParaRPr lang="en-US"/>
          </a:p>
        </p:txBody>
      </p:sp>
      <p:cxnSp>
        <p:nvCxnSpPr>
          <p:cNvPr id="11" name="Straight Arrow Connector 2">
            <a:extLst>
              <a:ext uri="{FF2B5EF4-FFF2-40B4-BE49-F238E27FC236}">
                <a16:creationId xmlns:a16="http://schemas.microsoft.com/office/drawing/2014/main" id="{12FFAA89-A85C-BDF2-0049-3F56CA2F8025}"/>
              </a:ext>
            </a:extLst>
          </p:cNvPr>
          <p:cNvCxnSpPr>
            <a:cxnSpLocks/>
          </p:cNvCxnSpPr>
          <p:nvPr/>
        </p:nvCxnSpPr>
        <p:spPr>
          <a:xfrm flipH="1" flipV="1">
            <a:off x="2609850" y="5444125"/>
            <a:ext cx="2247900" cy="3817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1887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11</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1261182" y="5185635"/>
            <a:ext cx="3650067" cy="369332"/>
          </a:xfrm>
          <a:prstGeom prst="rect">
            <a:avLst/>
          </a:prstGeom>
          <a:noFill/>
        </p:spPr>
        <p:txBody>
          <a:bodyPr wrap="square" rtlCol="0">
            <a:spAutoFit/>
          </a:bodyPr>
          <a:lstStyle/>
          <a:p>
            <a:r>
              <a:rPr lang="lt-LT"/>
              <a:t>Neprivalomas laukas </a:t>
            </a:r>
            <a:endParaRPr lang="en-US"/>
          </a:p>
        </p:txBody>
      </p:sp>
      <p:sp>
        <p:nvSpPr>
          <p:cNvPr id="5" name="Arrow: Right 17">
            <a:extLst>
              <a:ext uri="{FF2B5EF4-FFF2-40B4-BE49-F238E27FC236}">
                <a16:creationId xmlns:a16="http://schemas.microsoft.com/office/drawing/2014/main" id="{DDFB6C8F-C4C8-6C3B-E358-FC6D8B680A39}"/>
              </a:ext>
            </a:extLst>
          </p:cNvPr>
          <p:cNvSpPr/>
          <p:nvPr/>
        </p:nvSpPr>
        <p:spPr>
          <a:xfrm>
            <a:off x="3409138" y="5270683"/>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7D16D7A0-F2ED-E52D-326B-33C4448A5CA9}"/>
              </a:ext>
            </a:extLst>
          </p:cNvPr>
          <p:cNvSpPr txBox="1"/>
          <p:nvPr/>
        </p:nvSpPr>
        <p:spPr>
          <a:xfrm>
            <a:off x="1261182" y="5511717"/>
            <a:ext cx="6536789" cy="369332"/>
          </a:xfrm>
          <a:prstGeom prst="rect">
            <a:avLst/>
          </a:prstGeom>
          <a:noFill/>
        </p:spPr>
        <p:txBody>
          <a:bodyPr wrap="none" rtlCol="0">
            <a:spAutoFit/>
          </a:bodyPr>
          <a:lstStyle/>
          <a:p>
            <a:r>
              <a:rPr lang="lt-LT">
                <a:solidFill>
                  <a:srgbClr val="FF0000"/>
                </a:solidFill>
              </a:rPr>
              <a:t>SVARBU</a:t>
            </a:r>
            <a:r>
              <a:rPr lang="en-US">
                <a:solidFill>
                  <a:srgbClr val="FF0000"/>
                </a:solidFill>
              </a:rPr>
              <a:t>!</a:t>
            </a:r>
            <a:r>
              <a:rPr lang="en-US"/>
              <a:t> </a:t>
            </a:r>
            <a:r>
              <a:rPr lang="lt-LT"/>
              <a:t>Prašome nepildyti laukų, kurie nėra pažymėti rodyklėmis.</a:t>
            </a:r>
            <a:endParaRPr lang="en-US"/>
          </a:p>
        </p:txBody>
      </p:sp>
      <p:pic>
        <p:nvPicPr>
          <p:cNvPr id="6" name="Paveikslėlis 5">
            <a:extLst>
              <a:ext uri="{FF2B5EF4-FFF2-40B4-BE49-F238E27FC236}">
                <a16:creationId xmlns:a16="http://schemas.microsoft.com/office/drawing/2014/main" id="{75574F2C-8FEE-596D-3DC7-773AC8C0403A}"/>
              </a:ext>
            </a:extLst>
          </p:cNvPr>
          <p:cNvPicPr>
            <a:picLocks noChangeAspect="1"/>
          </p:cNvPicPr>
          <p:nvPr/>
        </p:nvPicPr>
        <p:blipFill>
          <a:blip r:embed="rId3"/>
          <a:srcRect b="28831"/>
          <a:stretch/>
        </p:blipFill>
        <p:spPr>
          <a:xfrm>
            <a:off x="1312600" y="2581074"/>
            <a:ext cx="9927498" cy="1948902"/>
          </a:xfrm>
          <a:prstGeom prst="rect">
            <a:avLst/>
          </a:prstGeom>
        </p:spPr>
      </p:pic>
      <p:sp>
        <p:nvSpPr>
          <p:cNvPr id="8" name="Arrow: Right 17">
            <a:extLst>
              <a:ext uri="{FF2B5EF4-FFF2-40B4-BE49-F238E27FC236}">
                <a16:creationId xmlns:a16="http://schemas.microsoft.com/office/drawing/2014/main" id="{B932833B-9E71-3E57-A4FA-C677543F1A84}"/>
              </a:ext>
            </a:extLst>
          </p:cNvPr>
          <p:cNvSpPr/>
          <p:nvPr/>
        </p:nvSpPr>
        <p:spPr>
          <a:xfrm>
            <a:off x="642620" y="2764365"/>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94C864B-7AC3-E71A-342D-1FE1787E57C1}"/>
              </a:ext>
            </a:extLst>
          </p:cNvPr>
          <p:cNvSpPr txBox="1"/>
          <p:nvPr/>
        </p:nvSpPr>
        <p:spPr>
          <a:xfrm>
            <a:off x="1312600" y="1322973"/>
            <a:ext cx="9927497" cy="369332"/>
          </a:xfrm>
          <a:prstGeom prst="rect">
            <a:avLst/>
          </a:prstGeom>
          <a:solidFill>
            <a:schemeClr val="accent4">
              <a:lumMod val="20000"/>
              <a:lumOff val="80000"/>
            </a:schemeClr>
          </a:solidFill>
        </p:spPr>
        <p:txBody>
          <a:bodyPr wrap="square">
            <a:spAutoFit/>
          </a:bodyPr>
          <a:lstStyle/>
          <a:p>
            <a:r>
              <a:rPr lang="lt-LT"/>
              <a:t>Užpildžius lauką „Pirkimo būdas“, atsiranda privalomas laukas „Sutarties tipas“.</a:t>
            </a:r>
            <a:endParaRPr lang="en-US"/>
          </a:p>
        </p:txBody>
      </p:sp>
      <p:sp>
        <p:nvSpPr>
          <p:cNvPr id="17" name="TextBox 16">
            <a:extLst>
              <a:ext uri="{FF2B5EF4-FFF2-40B4-BE49-F238E27FC236}">
                <a16:creationId xmlns:a16="http://schemas.microsoft.com/office/drawing/2014/main" id="{D66169EB-FA8B-3AE4-4FEE-B81DB4E8847B}"/>
              </a:ext>
            </a:extLst>
          </p:cNvPr>
          <p:cNvSpPr txBox="1"/>
          <p:nvPr/>
        </p:nvSpPr>
        <p:spPr>
          <a:xfrm>
            <a:off x="1261182" y="4839612"/>
            <a:ext cx="4030712" cy="369332"/>
          </a:xfrm>
          <a:prstGeom prst="rect">
            <a:avLst/>
          </a:prstGeom>
          <a:noFill/>
        </p:spPr>
        <p:txBody>
          <a:bodyPr wrap="square" rtlCol="0">
            <a:spAutoFit/>
          </a:bodyPr>
          <a:lstStyle/>
          <a:p>
            <a:r>
              <a:rPr lang="lt-LT"/>
              <a:t>Privalomas laukas</a:t>
            </a:r>
            <a:endParaRPr lang="en-US"/>
          </a:p>
        </p:txBody>
      </p:sp>
      <p:sp>
        <p:nvSpPr>
          <p:cNvPr id="21" name="Arrow: Right 11">
            <a:extLst>
              <a:ext uri="{FF2B5EF4-FFF2-40B4-BE49-F238E27FC236}">
                <a16:creationId xmlns:a16="http://schemas.microsoft.com/office/drawing/2014/main" id="{EF1FF575-9AD5-D8B4-C4E1-DBB67DF36F5A}"/>
              </a:ext>
            </a:extLst>
          </p:cNvPr>
          <p:cNvSpPr/>
          <p:nvPr/>
        </p:nvSpPr>
        <p:spPr>
          <a:xfrm>
            <a:off x="3176057" y="494707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11">
            <a:extLst>
              <a:ext uri="{FF2B5EF4-FFF2-40B4-BE49-F238E27FC236}">
                <a16:creationId xmlns:a16="http://schemas.microsoft.com/office/drawing/2014/main" id="{CC7E8575-353F-0B03-1E53-C5D126032181}"/>
              </a:ext>
            </a:extLst>
          </p:cNvPr>
          <p:cNvSpPr/>
          <p:nvPr/>
        </p:nvSpPr>
        <p:spPr>
          <a:xfrm>
            <a:off x="642619" y="177006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aveikslėlis 10">
            <a:extLst>
              <a:ext uri="{FF2B5EF4-FFF2-40B4-BE49-F238E27FC236}">
                <a16:creationId xmlns:a16="http://schemas.microsoft.com/office/drawing/2014/main" id="{CD7170C9-B3E1-EBE6-EC52-0A0D7C893181}"/>
              </a:ext>
            </a:extLst>
          </p:cNvPr>
          <p:cNvPicPr>
            <a:picLocks noChangeAspect="1"/>
          </p:cNvPicPr>
          <p:nvPr/>
        </p:nvPicPr>
        <p:blipFill>
          <a:blip r:embed="rId4"/>
          <a:stretch>
            <a:fillRect/>
          </a:stretch>
        </p:blipFill>
        <p:spPr>
          <a:xfrm>
            <a:off x="1312600" y="1722903"/>
            <a:ext cx="9927497" cy="474839"/>
          </a:xfrm>
          <a:prstGeom prst="rect">
            <a:avLst/>
          </a:prstGeom>
        </p:spPr>
      </p:pic>
    </p:spTree>
    <p:extLst>
      <p:ext uri="{BB962C8B-B14F-4D97-AF65-F5344CB8AC3E}">
        <p14:creationId xmlns:p14="http://schemas.microsoft.com/office/powerpoint/2010/main" val="1723682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aveikslėlis 54">
            <a:extLst>
              <a:ext uri="{FF2B5EF4-FFF2-40B4-BE49-F238E27FC236}">
                <a16:creationId xmlns:a16="http://schemas.microsoft.com/office/drawing/2014/main" id="{B3BFB1FD-81E7-F0F8-4D44-653AD6661783}"/>
              </a:ext>
            </a:extLst>
          </p:cNvPr>
          <p:cNvPicPr>
            <a:picLocks noChangeAspect="1"/>
          </p:cNvPicPr>
          <p:nvPr/>
        </p:nvPicPr>
        <p:blipFill>
          <a:blip r:embed="rId2"/>
          <a:stretch>
            <a:fillRect/>
          </a:stretch>
        </p:blipFill>
        <p:spPr>
          <a:xfrm>
            <a:off x="1365423" y="907790"/>
            <a:ext cx="9710638" cy="73523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12</a:t>
            </a:fld>
            <a:endParaRPr lang="en-US"/>
          </a:p>
        </p:txBody>
      </p:sp>
      <p:sp>
        <p:nvSpPr>
          <p:cNvPr id="14" name="TextBox 13">
            <a:extLst>
              <a:ext uri="{FF2B5EF4-FFF2-40B4-BE49-F238E27FC236}">
                <a16:creationId xmlns:a16="http://schemas.microsoft.com/office/drawing/2014/main" id="{D116A65E-779E-62D0-30E5-26B40D2861E7}"/>
              </a:ext>
            </a:extLst>
          </p:cNvPr>
          <p:cNvSpPr txBox="1"/>
          <p:nvPr/>
        </p:nvSpPr>
        <p:spPr>
          <a:xfrm>
            <a:off x="786649" y="5996911"/>
            <a:ext cx="9123526" cy="646331"/>
          </a:xfrm>
          <a:prstGeom prst="rect">
            <a:avLst/>
          </a:prstGeom>
          <a:noFill/>
        </p:spPr>
        <p:txBody>
          <a:bodyPr wrap="square" rtlCol="0">
            <a:spAutoFit/>
          </a:bodyPr>
          <a:lstStyle/>
          <a:p>
            <a:r>
              <a:rPr lang="lt-LT"/>
              <a:t>Nors šiame žingsnyje laukas nėra privalomas, jis bus privalomas kitame, todėl rekomenduojame jį užpildyti iš karto </a:t>
            </a:r>
            <a:endParaRPr lang="en-US"/>
          </a:p>
        </p:txBody>
      </p:sp>
      <p:sp>
        <p:nvSpPr>
          <p:cNvPr id="15" name="Arrow: Right 11">
            <a:extLst>
              <a:ext uri="{FF2B5EF4-FFF2-40B4-BE49-F238E27FC236}">
                <a16:creationId xmlns:a16="http://schemas.microsoft.com/office/drawing/2014/main" id="{33FA6618-6B07-B756-CCB0-FB7AE506180B}"/>
              </a:ext>
            </a:extLst>
          </p:cNvPr>
          <p:cNvSpPr/>
          <p:nvPr/>
        </p:nvSpPr>
        <p:spPr>
          <a:xfrm flipV="1">
            <a:off x="640325" y="947438"/>
            <a:ext cx="618563" cy="21020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1">
            <a:extLst>
              <a:ext uri="{FF2B5EF4-FFF2-40B4-BE49-F238E27FC236}">
                <a16:creationId xmlns:a16="http://schemas.microsoft.com/office/drawing/2014/main" id="{03CBDBA6-AB65-2DA4-99E8-C1216FBCA8EE}"/>
              </a:ext>
            </a:extLst>
          </p:cNvPr>
          <p:cNvSpPr/>
          <p:nvPr/>
        </p:nvSpPr>
        <p:spPr>
          <a:xfrm>
            <a:off x="2682650" y="638648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aveikslėlis 25">
            <a:extLst>
              <a:ext uri="{FF2B5EF4-FFF2-40B4-BE49-F238E27FC236}">
                <a16:creationId xmlns:a16="http://schemas.microsoft.com/office/drawing/2014/main" id="{B8F0E035-1B53-916C-9100-CEA1DC16ABA4}"/>
              </a:ext>
            </a:extLst>
          </p:cNvPr>
          <p:cNvPicPr>
            <a:picLocks noChangeAspect="1"/>
          </p:cNvPicPr>
          <p:nvPr/>
        </p:nvPicPr>
        <p:blipFill>
          <a:blip r:embed="rId4"/>
          <a:stretch>
            <a:fillRect/>
          </a:stretch>
        </p:blipFill>
        <p:spPr>
          <a:xfrm>
            <a:off x="1426302" y="2002411"/>
            <a:ext cx="7536956" cy="3668690"/>
          </a:xfrm>
          <a:prstGeom prst="rect">
            <a:avLst/>
          </a:prstGeom>
        </p:spPr>
      </p:pic>
      <p:sp>
        <p:nvSpPr>
          <p:cNvPr id="27" name="Rectangle 10">
            <a:extLst>
              <a:ext uri="{FF2B5EF4-FFF2-40B4-BE49-F238E27FC236}">
                <a16:creationId xmlns:a16="http://schemas.microsoft.com/office/drawing/2014/main" id="{F1AB78CB-F4F5-091F-11E5-542360C6EF27}"/>
              </a:ext>
            </a:extLst>
          </p:cNvPr>
          <p:cNvSpPr/>
          <p:nvPr/>
        </p:nvSpPr>
        <p:spPr>
          <a:xfrm>
            <a:off x="10668116" y="1132690"/>
            <a:ext cx="158462" cy="4714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3">
            <a:extLst>
              <a:ext uri="{FF2B5EF4-FFF2-40B4-BE49-F238E27FC236}">
                <a16:creationId xmlns:a16="http://schemas.microsoft.com/office/drawing/2014/main" id="{30C918AB-1D0A-89BD-59EC-CF45A29D32C8}"/>
              </a:ext>
            </a:extLst>
          </p:cNvPr>
          <p:cNvSpPr/>
          <p:nvPr/>
        </p:nvSpPr>
        <p:spPr>
          <a:xfrm>
            <a:off x="11111484" y="113269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9" name="Rectangle 10">
            <a:extLst>
              <a:ext uri="{FF2B5EF4-FFF2-40B4-BE49-F238E27FC236}">
                <a16:creationId xmlns:a16="http://schemas.microsoft.com/office/drawing/2014/main" id="{5B6741D6-30C8-30B0-16EC-B9ADE8E8583B}"/>
              </a:ext>
            </a:extLst>
          </p:cNvPr>
          <p:cNvSpPr/>
          <p:nvPr/>
        </p:nvSpPr>
        <p:spPr>
          <a:xfrm>
            <a:off x="4542319" y="2814918"/>
            <a:ext cx="818576" cy="188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4">
            <a:extLst>
              <a:ext uri="{FF2B5EF4-FFF2-40B4-BE49-F238E27FC236}">
                <a16:creationId xmlns:a16="http://schemas.microsoft.com/office/drawing/2014/main" id="{7E3F5C01-293A-2093-667C-A3A3B0DD2315}"/>
              </a:ext>
            </a:extLst>
          </p:cNvPr>
          <p:cNvSpPr/>
          <p:nvPr/>
        </p:nvSpPr>
        <p:spPr>
          <a:xfrm>
            <a:off x="3514736" y="27319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1" name="TextBox 30">
            <a:extLst>
              <a:ext uri="{FF2B5EF4-FFF2-40B4-BE49-F238E27FC236}">
                <a16:creationId xmlns:a16="http://schemas.microsoft.com/office/drawing/2014/main" id="{FD4DA0BD-9C20-3443-8784-6DB924B25C6D}"/>
              </a:ext>
            </a:extLst>
          </p:cNvPr>
          <p:cNvSpPr txBox="1"/>
          <p:nvPr/>
        </p:nvSpPr>
        <p:spPr>
          <a:xfrm>
            <a:off x="8241111" y="2618823"/>
            <a:ext cx="3675394" cy="923330"/>
          </a:xfrm>
          <a:prstGeom prst="rect">
            <a:avLst/>
          </a:prstGeom>
          <a:solidFill>
            <a:schemeClr val="accent4">
              <a:lumMod val="20000"/>
              <a:lumOff val="80000"/>
            </a:schemeClr>
          </a:solidFill>
        </p:spPr>
        <p:txBody>
          <a:bodyPr wrap="square" rtlCol="0">
            <a:spAutoFit/>
          </a:bodyPr>
          <a:lstStyle/>
          <a:p>
            <a:r>
              <a:rPr lang="lt-LT"/>
              <a:t>Norėdami pasirinkti reikiamą BVPŽ kodą, du kartus spustelėkite jo pavadinimą.</a:t>
            </a:r>
          </a:p>
        </p:txBody>
      </p:sp>
      <p:cxnSp>
        <p:nvCxnSpPr>
          <p:cNvPr id="33" name="Straight Arrow Connector 2">
            <a:extLst>
              <a:ext uri="{FF2B5EF4-FFF2-40B4-BE49-F238E27FC236}">
                <a16:creationId xmlns:a16="http://schemas.microsoft.com/office/drawing/2014/main" id="{AAABDE2C-469A-886F-1D12-A2FA8E4D2E1E}"/>
              </a:ext>
            </a:extLst>
          </p:cNvPr>
          <p:cNvCxnSpPr>
            <a:cxnSpLocks/>
            <a:stCxn id="31" idx="1"/>
          </p:cNvCxnSpPr>
          <p:nvPr/>
        </p:nvCxnSpPr>
        <p:spPr>
          <a:xfrm flipH="1" flipV="1">
            <a:off x="5383085" y="2888863"/>
            <a:ext cx="2858026" cy="1916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54DF3442-D0A6-B9D9-D208-BE46B65A1517}"/>
              </a:ext>
            </a:extLst>
          </p:cNvPr>
          <p:cNvSpPr txBox="1"/>
          <p:nvPr/>
        </p:nvSpPr>
        <p:spPr>
          <a:xfrm>
            <a:off x="786649" y="5170347"/>
            <a:ext cx="3629513" cy="646331"/>
          </a:xfrm>
          <a:prstGeom prst="rect">
            <a:avLst/>
          </a:prstGeom>
          <a:solidFill>
            <a:schemeClr val="accent4">
              <a:lumMod val="20000"/>
              <a:lumOff val="80000"/>
            </a:schemeClr>
          </a:solidFill>
        </p:spPr>
        <p:txBody>
          <a:bodyPr wrap="square" rtlCol="0">
            <a:spAutoFit/>
          </a:bodyPr>
          <a:lstStyle/>
          <a:p>
            <a:r>
              <a:rPr lang="lt-LT"/>
              <a:t>Pasirinktas BVPŽ kodas matomas prie pasirinktų elementų.</a:t>
            </a:r>
            <a:endParaRPr lang="en-US"/>
          </a:p>
        </p:txBody>
      </p:sp>
      <p:cxnSp>
        <p:nvCxnSpPr>
          <p:cNvPr id="39" name="Straight Arrow Connector 2">
            <a:extLst>
              <a:ext uri="{FF2B5EF4-FFF2-40B4-BE49-F238E27FC236}">
                <a16:creationId xmlns:a16="http://schemas.microsoft.com/office/drawing/2014/main" id="{BF73F5FA-E483-7DDE-765A-7FB2B58B7672}"/>
              </a:ext>
            </a:extLst>
          </p:cNvPr>
          <p:cNvCxnSpPr>
            <a:cxnSpLocks/>
          </p:cNvCxnSpPr>
          <p:nvPr/>
        </p:nvCxnSpPr>
        <p:spPr>
          <a:xfrm flipV="1">
            <a:off x="2239531" y="4769762"/>
            <a:ext cx="0" cy="4005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0CC3D9E1-05C7-2CB3-F230-174283927BF3}"/>
              </a:ext>
            </a:extLst>
          </p:cNvPr>
          <p:cNvSpPr txBox="1"/>
          <p:nvPr/>
        </p:nvSpPr>
        <p:spPr>
          <a:xfrm>
            <a:off x="8278087" y="3846432"/>
            <a:ext cx="3675394" cy="923330"/>
          </a:xfrm>
          <a:prstGeom prst="rect">
            <a:avLst/>
          </a:prstGeom>
          <a:solidFill>
            <a:schemeClr val="accent4">
              <a:lumMod val="20000"/>
              <a:lumOff val="80000"/>
            </a:schemeClr>
          </a:solidFill>
        </p:spPr>
        <p:txBody>
          <a:bodyPr wrap="square" rtlCol="0">
            <a:spAutoFit/>
          </a:bodyPr>
          <a:lstStyle/>
          <a:p>
            <a:r>
              <a:rPr lang="lt-LT"/>
              <a:t>Norėdami pašalinti BVPŽ kodą iš pasirinktų elementų, pažymėkite jį ir spauskite mygtuką:</a:t>
            </a:r>
            <a:endParaRPr lang="en-US"/>
          </a:p>
        </p:txBody>
      </p:sp>
      <p:cxnSp>
        <p:nvCxnSpPr>
          <p:cNvPr id="43" name="Straight Arrow Connector 2">
            <a:extLst>
              <a:ext uri="{FF2B5EF4-FFF2-40B4-BE49-F238E27FC236}">
                <a16:creationId xmlns:a16="http://schemas.microsoft.com/office/drawing/2014/main" id="{5B10B8B5-AF3D-08E7-60A5-F125332F1445}"/>
              </a:ext>
            </a:extLst>
          </p:cNvPr>
          <p:cNvCxnSpPr>
            <a:cxnSpLocks/>
          </p:cNvCxnSpPr>
          <p:nvPr/>
        </p:nvCxnSpPr>
        <p:spPr>
          <a:xfrm flipH="1">
            <a:off x="7081813" y="4493932"/>
            <a:ext cx="1196274" cy="20359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6" name="Rectangle 10">
            <a:extLst>
              <a:ext uri="{FF2B5EF4-FFF2-40B4-BE49-F238E27FC236}">
                <a16:creationId xmlns:a16="http://schemas.microsoft.com/office/drawing/2014/main" id="{096AE599-965F-5125-A9C3-233B46F57148}"/>
              </a:ext>
            </a:extLst>
          </p:cNvPr>
          <p:cNvSpPr/>
          <p:nvPr/>
        </p:nvSpPr>
        <p:spPr>
          <a:xfrm>
            <a:off x="7736541" y="4598894"/>
            <a:ext cx="269137" cy="49675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Arrow Connector 2">
            <a:extLst>
              <a:ext uri="{FF2B5EF4-FFF2-40B4-BE49-F238E27FC236}">
                <a16:creationId xmlns:a16="http://schemas.microsoft.com/office/drawing/2014/main" id="{2671E134-EA6C-4C81-A8E1-B325CA541B7B}"/>
              </a:ext>
            </a:extLst>
          </p:cNvPr>
          <p:cNvCxnSpPr>
            <a:cxnSpLocks/>
          </p:cNvCxnSpPr>
          <p:nvPr/>
        </p:nvCxnSpPr>
        <p:spPr>
          <a:xfrm flipH="1">
            <a:off x="8049545" y="4697525"/>
            <a:ext cx="1306891" cy="2821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1" name="Rectangle 10">
            <a:extLst>
              <a:ext uri="{FF2B5EF4-FFF2-40B4-BE49-F238E27FC236}">
                <a16:creationId xmlns:a16="http://schemas.microsoft.com/office/drawing/2014/main" id="{5EE9D0FF-5A29-ADFE-B114-B27B25531985}"/>
              </a:ext>
            </a:extLst>
          </p:cNvPr>
          <p:cNvSpPr/>
          <p:nvPr/>
        </p:nvSpPr>
        <p:spPr>
          <a:xfrm>
            <a:off x="8408896" y="5387151"/>
            <a:ext cx="475128" cy="19783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4">
            <a:extLst>
              <a:ext uri="{FF2B5EF4-FFF2-40B4-BE49-F238E27FC236}">
                <a16:creationId xmlns:a16="http://schemas.microsoft.com/office/drawing/2014/main" id="{E30DF23D-B8AC-C29B-45FB-940C44357811}"/>
              </a:ext>
            </a:extLst>
          </p:cNvPr>
          <p:cNvSpPr/>
          <p:nvPr/>
        </p:nvSpPr>
        <p:spPr>
          <a:xfrm>
            <a:off x="8977863" y="529404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53" name="TextBox 52">
            <a:extLst>
              <a:ext uri="{FF2B5EF4-FFF2-40B4-BE49-F238E27FC236}">
                <a16:creationId xmlns:a16="http://schemas.microsoft.com/office/drawing/2014/main" id="{26E2DDE5-8DF5-0A3F-D77B-90FCCE3E0D10}"/>
              </a:ext>
            </a:extLst>
          </p:cNvPr>
          <p:cNvSpPr txBox="1"/>
          <p:nvPr/>
        </p:nvSpPr>
        <p:spPr>
          <a:xfrm>
            <a:off x="1356458" y="1661779"/>
            <a:ext cx="2463110" cy="369332"/>
          </a:xfrm>
          <a:prstGeom prst="rect">
            <a:avLst/>
          </a:prstGeom>
          <a:noFill/>
        </p:spPr>
        <p:txBody>
          <a:bodyPr wrap="none" rtlCol="0">
            <a:spAutoFit/>
          </a:bodyPr>
          <a:lstStyle/>
          <a:p>
            <a:r>
              <a:rPr lang="lt-LT"/>
              <a:t>BVPŽ kodo pasirinkimas:</a:t>
            </a:r>
            <a:endParaRPr lang="en-US"/>
          </a:p>
        </p:txBody>
      </p:sp>
      <p:sp>
        <p:nvSpPr>
          <p:cNvPr id="5" name="TextBox 4">
            <a:extLst>
              <a:ext uri="{FF2B5EF4-FFF2-40B4-BE49-F238E27FC236}">
                <a16:creationId xmlns:a16="http://schemas.microsoft.com/office/drawing/2014/main" id="{DCB40CBC-E0C5-4815-0255-6BB11F990E77}"/>
              </a:ext>
            </a:extLst>
          </p:cNvPr>
          <p:cNvSpPr txBox="1"/>
          <p:nvPr/>
        </p:nvSpPr>
        <p:spPr>
          <a:xfrm>
            <a:off x="8255716" y="1768899"/>
            <a:ext cx="3675393" cy="646331"/>
          </a:xfrm>
          <a:prstGeom prst="rect">
            <a:avLst/>
          </a:prstGeom>
          <a:solidFill>
            <a:schemeClr val="accent4">
              <a:lumMod val="20000"/>
              <a:lumOff val="80000"/>
            </a:schemeClr>
          </a:solidFill>
        </p:spPr>
        <p:txBody>
          <a:bodyPr wrap="square">
            <a:spAutoFit/>
          </a:bodyPr>
          <a:lstStyle/>
          <a:p>
            <a:r>
              <a:rPr lang="lt-LT"/>
              <a:t>Norėdami išskleisti BVPŽ kodą, spustelkite skaičių arba „+“. </a:t>
            </a:r>
            <a:endParaRPr lang="en-US"/>
          </a:p>
        </p:txBody>
      </p:sp>
      <p:cxnSp>
        <p:nvCxnSpPr>
          <p:cNvPr id="8" name="Straight Arrow Connector 2">
            <a:extLst>
              <a:ext uri="{FF2B5EF4-FFF2-40B4-BE49-F238E27FC236}">
                <a16:creationId xmlns:a16="http://schemas.microsoft.com/office/drawing/2014/main" id="{0915E1DA-53B9-C0AE-0027-BFEDB354D6A7}"/>
              </a:ext>
            </a:extLst>
          </p:cNvPr>
          <p:cNvCxnSpPr>
            <a:cxnSpLocks/>
            <a:stCxn id="5" idx="1"/>
          </p:cNvCxnSpPr>
          <p:nvPr/>
        </p:nvCxnSpPr>
        <p:spPr>
          <a:xfrm flipH="1">
            <a:off x="4645841" y="2092065"/>
            <a:ext cx="3609875" cy="25506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Rectangle 10">
            <a:extLst>
              <a:ext uri="{FF2B5EF4-FFF2-40B4-BE49-F238E27FC236}">
                <a16:creationId xmlns:a16="http://schemas.microsoft.com/office/drawing/2014/main" id="{96B654AA-6416-E76A-6F4C-07602157FCB3}"/>
              </a:ext>
            </a:extLst>
          </p:cNvPr>
          <p:cNvSpPr/>
          <p:nvPr/>
        </p:nvSpPr>
        <p:spPr>
          <a:xfrm>
            <a:off x="4012306" y="2260251"/>
            <a:ext cx="606033" cy="1889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9749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5" name="TextBox 4">
            <a:extLst>
              <a:ext uri="{FF2B5EF4-FFF2-40B4-BE49-F238E27FC236}">
                <a16:creationId xmlns:a16="http://schemas.microsoft.com/office/drawing/2014/main" id="{B1EB6315-C9DD-AECD-CE39-8CB7C6358FC7}"/>
              </a:ext>
            </a:extLst>
          </p:cNvPr>
          <p:cNvSpPr txBox="1"/>
          <p:nvPr/>
        </p:nvSpPr>
        <p:spPr>
          <a:xfrm>
            <a:off x="1432830" y="1014778"/>
            <a:ext cx="10310935" cy="369332"/>
          </a:xfrm>
          <a:prstGeom prst="rect">
            <a:avLst/>
          </a:prstGeom>
          <a:noFill/>
        </p:spPr>
        <p:txBody>
          <a:bodyPr wrap="square" rtlCol="0">
            <a:spAutoFit/>
          </a:bodyPr>
          <a:lstStyle/>
          <a:p>
            <a:r>
              <a:rPr lang="lt-LT"/>
              <a:t>BVPŽ kodo pasirinkimas naudojant paieškos funkciją:</a:t>
            </a:r>
            <a:endParaRPr lang="en-US"/>
          </a:p>
        </p:txBody>
      </p:sp>
      <p:sp>
        <p:nvSpPr>
          <p:cNvPr id="2" name="Slide Number Placeholder 1">
            <a:extLst>
              <a:ext uri="{FF2B5EF4-FFF2-40B4-BE49-F238E27FC236}">
                <a16:creationId xmlns:a16="http://schemas.microsoft.com/office/drawing/2014/main" id="{01CFB4EE-9018-7F28-78B8-E8EBDE109652}"/>
              </a:ext>
            </a:extLst>
          </p:cNvPr>
          <p:cNvSpPr>
            <a:spLocks noGrp="1"/>
          </p:cNvSpPr>
          <p:nvPr>
            <p:ph type="sldNum" sz="quarter" idx="12"/>
          </p:nvPr>
        </p:nvSpPr>
        <p:spPr/>
        <p:txBody>
          <a:bodyPr/>
          <a:lstStyle/>
          <a:p>
            <a:fld id="{49EC5416-78B8-4F37-B286-A40543F63F6D}" type="slidenum">
              <a:rPr lang="en-US" smtClean="0"/>
              <a:pPr/>
              <a:t>13</a:t>
            </a:fld>
            <a:endParaRPr lang="en-US"/>
          </a:p>
        </p:txBody>
      </p:sp>
      <p:pic>
        <p:nvPicPr>
          <p:cNvPr id="18" name="Paveikslėlis 17">
            <a:extLst>
              <a:ext uri="{FF2B5EF4-FFF2-40B4-BE49-F238E27FC236}">
                <a16:creationId xmlns:a16="http://schemas.microsoft.com/office/drawing/2014/main" id="{26C7CD3A-207D-9476-9EB4-031FD03DAF7C}"/>
              </a:ext>
            </a:extLst>
          </p:cNvPr>
          <p:cNvPicPr>
            <a:picLocks noChangeAspect="1"/>
          </p:cNvPicPr>
          <p:nvPr/>
        </p:nvPicPr>
        <p:blipFill>
          <a:blip r:embed="rId4"/>
          <a:stretch>
            <a:fillRect/>
          </a:stretch>
        </p:blipFill>
        <p:spPr>
          <a:xfrm>
            <a:off x="1432830" y="1374457"/>
            <a:ext cx="9377199" cy="4468765"/>
          </a:xfrm>
          <a:prstGeom prst="rect">
            <a:avLst/>
          </a:prstGeom>
        </p:spPr>
      </p:pic>
      <p:sp>
        <p:nvSpPr>
          <p:cNvPr id="19" name="Rectangle 10">
            <a:extLst>
              <a:ext uri="{FF2B5EF4-FFF2-40B4-BE49-F238E27FC236}">
                <a16:creationId xmlns:a16="http://schemas.microsoft.com/office/drawing/2014/main" id="{ADC12883-D361-E072-66EF-06107310F690}"/>
              </a:ext>
            </a:extLst>
          </p:cNvPr>
          <p:cNvSpPr/>
          <p:nvPr/>
        </p:nvSpPr>
        <p:spPr>
          <a:xfrm>
            <a:off x="1673891" y="1668107"/>
            <a:ext cx="451937" cy="2570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0">
            <a:extLst>
              <a:ext uri="{FF2B5EF4-FFF2-40B4-BE49-F238E27FC236}">
                <a16:creationId xmlns:a16="http://schemas.microsoft.com/office/drawing/2014/main" id="{EEE5A1D3-CDD7-8FEB-877C-C122F787FCA0}"/>
              </a:ext>
            </a:extLst>
          </p:cNvPr>
          <p:cNvSpPr/>
          <p:nvPr/>
        </p:nvSpPr>
        <p:spPr>
          <a:xfrm>
            <a:off x="3783105" y="1638258"/>
            <a:ext cx="358589" cy="2868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EF2368EC-2BFB-B91D-DFA6-3387EBF42131}"/>
              </a:ext>
            </a:extLst>
          </p:cNvPr>
          <p:cNvSpPr/>
          <p:nvPr/>
        </p:nvSpPr>
        <p:spPr>
          <a:xfrm>
            <a:off x="1673891" y="3155902"/>
            <a:ext cx="887506" cy="28687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12B09E1A-3E82-5A4F-C0FB-0D646BBC259A}"/>
              </a:ext>
            </a:extLst>
          </p:cNvPr>
          <p:cNvSpPr/>
          <p:nvPr/>
        </p:nvSpPr>
        <p:spPr>
          <a:xfrm>
            <a:off x="1784111" y="2605553"/>
            <a:ext cx="1317812" cy="19791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3">
            <a:extLst>
              <a:ext uri="{FF2B5EF4-FFF2-40B4-BE49-F238E27FC236}">
                <a16:creationId xmlns:a16="http://schemas.microsoft.com/office/drawing/2014/main" id="{3849421D-0FBD-A9CE-0829-CC181351BB9E}"/>
              </a:ext>
            </a:extLst>
          </p:cNvPr>
          <p:cNvSpPr/>
          <p:nvPr/>
        </p:nvSpPr>
        <p:spPr>
          <a:xfrm>
            <a:off x="1139655" y="157092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6" name="Oval 4">
            <a:extLst>
              <a:ext uri="{FF2B5EF4-FFF2-40B4-BE49-F238E27FC236}">
                <a16:creationId xmlns:a16="http://schemas.microsoft.com/office/drawing/2014/main" id="{9AC32C58-D8E3-D2E2-465C-90E2335AB1A7}"/>
              </a:ext>
            </a:extLst>
          </p:cNvPr>
          <p:cNvSpPr/>
          <p:nvPr/>
        </p:nvSpPr>
        <p:spPr>
          <a:xfrm>
            <a:off x="3249407" y="15896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7" name="Oval 5">
            <a:extLst>
              <a:ext uri="{FF2B5EF4-FFF2-40B4-BE49-F238E27FC236}">
                <a16:creationId xmlns:a16="http://schemas.microsoft.com/office/drawing/2014/main" id="{43A3E82A-F10F-FC6C-D4A0-8C05C525EFBB}"/>
              </a:ext>
            </a:extLst>
          </p:cNvPr>
          <p:cNvSpPr/>
          <p:nvPr/>
        </p:nvSpPr>
        <p:spPr>
          <a:xfrm>
            <a:off x="1139655" y="25721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28" name="Oval 6">
            <a:extLst>
              <a:ext uri="{FF2B5EF4-FFF2-40B4-BE49-F238E27FC236}">
                <a16:creationId xmlns:a16="http://schemas.microsoft.com/office/drawing/2014/main" id="{6BC40FE4-4FA3-A352-F1A1-C960DE62D5D2}"/>
              </a:ext>
            </a:extLst>
          </p:cNvPr>
          <p:cNvSpPr/>
          <p:nvPr/>
        </p:nvSpPr>
        <p:spPr>
          <a:xfrm>
            <a:off x="1139655" y="32050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a:t>
            </a:r>
          </a:p>
        </p:txBody>
      </p:sp>
      <p:sp>
        <p:nvSpPr>
          <p:cNvPr id="29" name="TextBox 28">
            <a:extLst>
              <a:ext uri="{FF2B5EF4-FFF2-40B4-BE49-F238E27FC236}">
                <a16:creationId xmlns:a16="http://schemas.microsoft.com/office/drawing/2014/main" id="{EA14E14F-4085-30A7-EAF5-81C87C0C34C6}"/>
              </a:ext>
            </a:extLst>
          </p:cNvPr>
          <p:cNvSpPr txBox="1"/>
          <p:nvPr/>
        </p:nvSpPr>
        <p:spPr>
          <a:xfrm>
            <a:off x="4643718" y="2263596"/>
            <a:ext cx="4168589" cy="646331"/>
          </a:xfrm>
          <a:prstGeom prst="rect">
            <a:avLst/>
          </a:prstGeom>
          <a:solidFill>
            <a:schemeClr val="accent4">
              <a:lumMod val="20000"/>
              <a:lumOff val="80000"/>
            </a:schemeClr>
          </a:solidFill>
        </p:spPr>
        <p:txBody>
          <a:bodyPr wrap="square" rtlCol="0">
            <a:spAutoFit/>
          </a:bodyPr>
          <a:lstStyle/>
          <a:p>
            <a:r>
              <a:rPr lang="lt-LT"/>
              <a:t>Norėdami pasirinkti reikiamą BVPŽ kodą, du kartus spustelėkite jo pavadinimą.</a:t>
            </a:r>
          </a:p>
        </p:txBody>
      </p:sp>
      <p:cxnSp>
        <p:nvCxnSpPr>
          <p:cNvPr id="30" name="Straight Arrow Connector 2">
            <a:extLst>
              <a:ext uri="{FF2B5EF4-FFF2-40B4-BE49-F238E27FC236}">
                <a16:creationId xmlns:a16="http://schemas.microsoft.com/office/drawing/2014/main" id="{46A64692-6E6F-5F97-89C3-35EC54B38FEB}"/>
              </a:ext>
            </a:extLst>
          </p:cNvPr>
          <p:cNvCxnSpPr>
            <a:cxnSpLocks/>
            <a:stCxn id="29" idx="1"/>
          </p:cNvCxnSpPr>
          <p:nvPr/>
        </p:nvCxnSpPr>
        <p:spPr>
          <a:xfrm flipH="1">
            <a:off x="3261747" y="2586762"/>
            <a:ext cx="1381971" cy="12895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3" name="Rectangle 10">
            <a:extLst>
              <a:ext uri="{FF2B5EF4-FFF2-40B4-BE49-F238E27FC236}">
                <a16:creationId xmlns:a16="http://schemas.microsoft.com/office/drawing/2014/main" id="{F7484BCE-2C07-F645-582F-6FE2B13AB49D}"/>
              </a:ext>
            </a:extLst>
          </p:cNvPr>
          <p:cNvSpPr/>
          <p:nvPr/>
        </p:nvSpPr>
        <p:spPr>
          <a:xfrm>
            <a:off x="10174941" y="5483543"/>
            <a:ext cx="584229" cy="2717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6">
            <a:extLst>
              <a:ext uri="{FF2B5EF4-FFF2-40B4-BE49-F238E27FC236}">
                <a16:creationId xmlns:a16="http://schemas.microsoft.com/office/drawing/2014/main" id="{6C3615C1-C5A0-B84A-9153-DAD7B018A131}"/>
              </a:ext>
            </a:extLst>
          </p:cNvPr>
          <p:cNvSpPr/>
          <p:nvPr/>
        </p:nvSpPr>
        <p:spPr>
          <a:xfrm>
            <a:off x="10224739" y="50063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36" name="TextBox 35">
            <a:extLst>
              <a:ext uri="{FF2B5EF4-FFF2-40B4-BE49-F238E27FC236}">
                <a16:creationId xmlns:a16="http://schemas.microsoft.com/office/drawing/2014/main" id="{9FB7320A-D45A-6B41-C103-BC088EDC5753}"/>
              </a:ext>
            </a:extLst>
          </p:cNvPr>
          <p:cNvSpPr txBox="1"/>
          <p:nvPr/>
        </p:nvSpPr>
        <p:spPr>
          <a:xfrm>
            <a:off x="528183" y="5268331"/>
            <a:ext cx="3254922" cy="646331"/>
          </a:xfrm>
          <a:prstGeom prst="rect">
            <a:avLst/>
          </a:prstGeom>
          <a:solidFill>
            <a:schemeClr val="accent4">
              <a:lumMod val="20000"/>
              <a:lumOff val="80000"/>
            </a:schemeClr>
          </a:solidFill>
        </p:spPr>
        <p:txBody>
          <a:bodyPr wrap="square">
            <a:spAutoFit/>
          </a:bodyPr>
          <a:lstStyle/>
          <a:p>
            <a:r>
              <a:rPr lang="lt-LT"/>
              <a:t>Pasirinktas BVPŽ kodas matomas prie pasirinktų elementų.</a:t>
            </a:r>
            <a:endParaRPr lang="en-US"/>
          </a:p>
        </p:txBody>
      </p:sp>
      <p:cxnSp>
        <p:nvCxnSpPr>
          <p:cNvPr id="38" name="Straight Arrow Connector 2">
            <a:extLst>
              <a:ext uri="{FF2B5EF4-FFF2-40B4-BE49-F238E27FC236}">
                <a16:creationId xmlns:a16="http://schemas.microsoft.com/office/drawing/2014/main" id="{A6F6D9E3-926A-136E-E46D-F6867D981885}"/>
              </a:ext>
            </a:extLst>
          </p:cNvPr>
          <p:cNvCxnSpPr>
            <a:cxnSpLocks/>
          </p:cNvCxnSpPr>
          <p:nvPr/>
        </p:nvCxnSpPr>
        <p:spPr>
          <a:xfrm flipV="1">
            <a:off x="2017059" y="4763172"/>
            <a:ext cx="0" cy="49242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5242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aveikslėlis 21">
            <a:extLst>
              <a:ext uri="{FF2B5EF4-FFF2-40B4-BE49-F238E27FC236}">
                <a16:creationId xmlns:a16="http://schemas.microsoft.com/office/drawing/2014/main" id="{67EA6248-8E6F-6AE0-7744-65C340C31F39}"/>
              </a:ext>
            </a:extLst>
          </p:cNvPr>
          <p:cNvPicPr>
            <a:picLocks noChangeAspect="1"/>
          </p:cNvPicPr>
          <p:nvPr/>
        </p:nvPicPr>
        <p:blipFill>
          <a:blip r:embed="rId2"/>
          <a:stretch>
            <a:fillRect/>
          </a:stretch>
        </p:blipFill>
        <p:spPr>
          <a:xfrm>
            <a:off x="1620415" y="710660"/>
            <a:ext cx="9307677" cy="2671150"/>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30033" y="116397"/>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665018" y="5971418"/>
            <a:ext cx="9105360" cy="646331"/>
          </a:xfrm>
          <a:prstGeom prst="rect">
            <a:avLst/>
          </a:prstGeom>
          <a:noFill/>
        </p:spPr>
        <p:txBody>
          <a:bodyPr wrap="square" rtlCol="0">
            <a:spAutoFit/>
          </a:bodyPr>
          <a:lstStyle/>
          <a:p>
            <a:r>
              <a:rPr lang="lt-LT"/>
              <a:t>Nors šiame žingsnyje dalis laukų nėra privalomi, jie bus privalomi kitame, todėl rekomenduojame juos užpildyti iš karto </a:t>
            </a:r>
            <a:endParaRPr lang="en-US"/>
          </a:p>
        </p:txBody>
      </p:sp>
      <p:sp>
        <p:nvSpPr>
          <p:cNvPr id="19" name="Arrow: Right 11">
            <a:extLst>
              <a:ext uri="{FF2B5EF4-FFF2-40B4-BE49-F238E27FC236}">
                <a16:creationId xmlns:a16="http://schemas.microsoft.com/office/drawing/2014/main" id="{75A00CE5-0D58-EEB8-7EA9-7EDA02AC092D}"/>
              </a:ext>
            </a:extLst>
          </p:cNvPr>
          <p:cNvSpPr/>
          <p:nvPr/>
        </p:nvSpPr>
        <p:spPr>
          <a:xfrm>
            <a:off x="831759" y="286086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4546038" y="633417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14</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665018" y="5687944"/>
            <a:ext cx="3650067" cy="369332"/>
          </a:xfrm>
          <a:prstGeom prst="rect">
            <a:avLst/>
          </a:prstGeom>
          <a:noFill/>
        </p:spPr>
        <p:txBody>
          <a:bodyPr wrap="square" rtlCol="0">
            <a:spAutoFit/>
          </a:bodyPr>
          <a:lstStyle/>
          <a:p>
            <a:r>
              <a:rPr lang="lt-LT"/>
              <a:t>Neprivalomi laukai </a:t>
            </a:r>
            <a:endParaRPr lang="en-US"/>
          </a:p>
        </p:txBody>
      </p:sp>
      <p:sp>
        <p:nvSpPr>
          <p:cNvPr id="5" name="Arrow: Right 17">
            <a:extLst>
              <a:ext uri="{FF2B5EF4-FFF2-40B4-BE49-F238E27FC236}">
                <a16:creationId xmlns:a16="http://schemas.microsoft.com/office/drawing/2014/main" id="{DDFB6C8F-C4C8-6C3B-E358-FC6D8B680A39}"/>
              </a:ext>
            </a:extLst>
          </p:cNvPr>
          <p:cNvSpPr/>
          <p:nvPr/>
        </p:nvSpPr>
        <p:spPr>
          <a:xfrm>
            <a:off x="2624391" y="5782962"/>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7">
            <a:extLst>
              <a:ext uri="{FF2B5EF4-FFF2-40B4-BE49-F238E27FC236}">
                <a16:creationId xmlns:a16="http://schemas.microsoft.com/office/drawing/2014/main" id="{B932833B-9E71-3E57-A4FA-C677543F1A84}"/>
              </a:ext>
            </a:extLst>
          </p:cNvPr>
          <p:cNvSpPr/>
          <p:nvPr/>
        </p:nvSpPr>
        <p:spPr>
          <a:xfrm>
            <a:off x="860726" y="1641412"/>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Right 11">
            <a:extLst>
              <a:ext uri="{FF2B5EF4-FFF2-40B4-BE49-F238E27FC236}">
                <a16:creationId xmlns:a16="http://schemas.microsoft.com/office/drawing/2014/main" id="{F50F4172-417B-3E09-1706-82E1C416FF3F}"/>
              </a:ext>
            </a:extLst>
          </p:cNvPr>
          <p:cNvSpPr/>
          <p:nvPr/>
        </p:nvSpPr>
        <p:spPr>
          <a:xfrm>
            <a:off x="831759" y="74772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831759" y="120783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7">
            <a:extLst>
              <a:ext uri="{FF2B5EF4-FFF2-40B4-BE49-F238E27FC236}">
                <a16:creationId xmlns:a16="http://schemas.microsoft.com/office/drawing/2014/main" id="{42062F33-AEA3-6E35-5F8C-89E07EF25065}"/>
              </a:ext>
            </a:extLst>
          </p:cNvPr>
          <p:cNvSpPr/>
          <p:nvPr/>
        </p:nvSpPr>
        <p:spPr>
          <a:xfrm>
            <a:off x="831758" y="2353882"/>
            <a:ext cx="618563" cy="179295"/>
          </a:xfrm>
          <a:prstGeom prst="rightArrow">
            <a:avLst/>
          </a:prstGeom>
          <a:solidFill>
            <a:schemeClr val="tx2">
              <a:lumMod val="50000"/>
              <a:lumOff val="5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2014643" y="875325"/>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0">
            <a:extLst>
              <a:ext uri="{FF2B5EF4-FFF2-40B4-BE49-F238E27FC236}">
                <a16:creationId xmlns:a16="http://schemas.microsoft.com/office/drawing/2014/main" id="{94FFF59F-33EA-5C98-D894-A0D917E88AC8}"/>
              </a:ext>
            </a:extLst>
          </p:cNvPr>
          <p:cNvSpPr/>
          <p:nvPr/>
        </p:nvSpPr>
        <p:spPr>
          <a:xfrm>
            <a:off x="2030156" y="1310747"/>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574235" y="3435500"/>
            <a:ext cx="10952747" cy="2308324"/>
          </a:xfrm>
          <a:prstGeom prst="rect">
            <a:avLst/>
          </a:prstGeom>
          <a:solidFill>
            <a:schemeClr val="accent4">
              <a:lumMod val="20000"/>
              <a:lumOff val="80000"/>
            </a:schemeClr>
          </a:solidFill>
        </p:spPr>
        <p:txBody>
          <a:bodyPr wrap="square" lIns="91440" tIns="45720" rIns="91440" bIns="45720" rtlCol="0" anchor="t">
            <a:spAutoFit/>
          </a:bodyPr>
          <a:lstStyle/>
          <a:p>
            <a:pPr marL="285750" indent="-285750">
              <a:buFont typeface="Arial" panose="020B0604020202020204" pitchFamily="34" charset="0"/>
              <a:buChar char="•"/>
            </a:pPr>
            <a:r>
              <a:rPr lang="lt-LT" sz="1600" dirty="0"/>
              <a:t>Pasirinkus pirkimų suvestinėje pirkimą, laukas „Numatoma vertė (EUR)“ užpildomas automatiškai. Šis laukas gali būti koreguojamas.</a:t>
            </a:r>
            <a:r>
              <a:rPr lang="lt-LT" sz="1600" dirty="0">
                <a:solidFill>
                  <a:srgbClr val="FF0000"/>
                </a:solidFill>
              </a:rPr>
              <a:t> </a:t>
            </a:r>
            <a:endParaRPr lang="lt-LT" sz="1600" dirty="0">
              <a:solidFill>
                <a:srgbClr val="FF0000"/>
              </a:solidFill>
              <a:cs typeface="Calibri"/>
            </a:endParaRPr>
          </a:p>
          <a:p>
            <a:pPr marL="285750" indent="-285750">
              <a:buFont typeface="Arial" panose="020B0604020202020204" pitchFamily="34" charset="0"/>
              <a:buChar char="•"/>
            </a:pPr>
            <a:r>
              <a:rPr lang="lt-LT" sz="1600" dirty="0"/>
              <a:t>Pirkimo informacijos laukelis „Numatoma vertė (EUR)“ nėra privalomas pildyti, todėl, jei numatoma pirkimo vertė nėra viešinama, jis paliekamas tuščias (0 rašyti nereikia). Pildant skelbimus apie pirkimą taip pat neprivaloma pildyti numatomos vertės laukelių, jei numatoma vertė nėra viešinama.</a:t>
            </a:r>
          </a:p>
          <a:p>
            <a:pPr marL="285750" indent="-285750">
              <a:buFont typeface="Arial" panose="020B0604020202020204" pitchFamily="34" charset="0"/>
              <a:buChar char="•"/>
            </a:pPr>
            <a:r>
              <a:rPr lang="lt-LT" sz="1600" dirty="0"/>
              <a:t>Pastaba. Lauke „Pasiūlymų vertinimui naudojama vertė (neskelbiama) (EUR)“ turi būti nurodoma kaina arba sąnaudos be PVM, kurios bus naudojamos vertinant, ar pasiūlyme nurodyta kaina ar sąnaudos nėra per didelės, nepriimtinos. Ši vertė bus matoma tik pirkimo vykdytojui. Jei pirkimas skaidomas į dalis, šiame lauke įrašykite bendrą visų pirkimo dalių vertę, o Vidiniuose dokumentuose turėsite pateikti informaciją dėl kiekvienos pirkimo dalies atskirai.</a:t>
            </a:r>
            <a:endParaRPr lang="lt-LT" sz="1600" dirty="0">
              <a:cs typeface="Calibri"/>
            </a:endParaRPr>
          </a:p>
        </p:txBody>
      </p:sp>
      <p:sp>
        <p:nvSpPr>
          <p:cNvPr id="4" name="Rectangle 10">
            <a:extLst>
              <a:ext uri="{FF2B5EF4-FFF2-40B4-BE49-F238E27FC236}">
                <a16:creationId xmlns:a16="http://schemas.microsoft.com/office/drawing/2014/main" id="{B604C8B2-F4AD-EEA8-7A88-E67A715741ED}"/>
              </a:ext>
            </a:extLst>
          </p:cNvPr>
          <p:cNvSpPr/>
          <p:nvPr/>
        </p:nvSpPr>
        <p:spPr>
          <a:xfrm>
            <a:off x="1602243" y="2517588"/>
            <a:ext cx="9307677" cy="25042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10">
            <a:extLst>
              <a:ext uri="{FF2B5EF4-FFF2-40B4-BE49-F238E27FC236}">
                <a16:creationId xmlns:a16="http://schemas.microsoft.com/office/drawing/2014/main" id="{ED6120B4-7903-B269-2299-67C109FA9549}"/>
              </a:ext>
            </a:extLst>
          </p:cNvPr>
          <p:cNvSpPr/>
          <p:nvPr/>
        </p:nvSpPr>
        <p:spPr>
          <a:xfrm>
            <a:off x="1620414" y="2961405"/>
            <a:ext cx="9307678" cy="20194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4664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D3727B58-3309-C818-8795-F6FBC5A22A4F}"/>
              </a:ext>
            </a:extLst>
          </p:cNvPr>
          <p:cNvPicPr>
            <a:picLocks noChangeAspect="1"/>
          </p:cNvPicPr>
          <p:nvPr/>
        </p:nvPicPr>
        <p:blipFill>
          <a:blip r:embed="rId2"/>
          <a:stretch>
            <a:fillRect/>
          </a:stretch>
        </p:blipFill>
        <p:spPr>
          <a:xfrm>
            <a:off x="1361221" y="1026958"/>
            <a:ext cx="10146457" cy="2366103"/>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838200" y="5863553"/>
            <a:ext cx="9430933" cy="646331"/>
          </a:xfrm>
          <a:prstGeom prst="rect">
            <a:avLst/>
          </a:prstGeom>
          <a:noFill/>
        </p:spPr>
        <p:txBody>
          <a:bodyPr wrap="square" rtlCol="0">
            <a:spAutoFit/>
          </a:bodyPr>
          <a:lstStyle/>
          <a:p>
            <a:r>
              <a:rPr lang="lt-LT"/>
              <a:t>Nors šiame žingsnyje dalis laukų nėra privalomi, jie bus privalomi kitame, todėl rekomenduojame juos užpildyti iš karto </a:t>
            </a:r>
            <a:endParaRPr lang="en-US"/>
          </a:p>
        </p:txBody>
      </p:sp>
      <p:sp>
        <p:nvSpPr>
          <p:cNvPr id="28" name="Arrow: Right 11">
            <a:extLst>
              <a:ext uri="{FF2B5EF4-FFF2-40B4-BE49-F238E27FC236}">
                <a16:creationId xmlns:a16="http://schemas.microsoft.com/office/drawing/2014/main" id="{86669198-86E8-AF5E-B218-991C1E6DDE63}"/>
              </a:ext>
            </a:extLst>
          </p:cNvPr>
          <p:cNvSpPr/>
          <p:nvPr/>
        </p:nvSpPr>
        <p:spPr>
          <a:xfrm>
            <a:off x="2998617" y="620001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15</a:t>
            </a:fld>
            <a:endParaRPr lang="en-US"/>
          </a:p>
        </p:txBody>
      </p:sp>
      <p:sp>
        <p:nvSpPr>
          <p:cNvPr id="11" name="Arrow: Right 11">
            <a:extLst>
              <a:ext uri="{FF2B5EF4-FFF2-40B4-BE49-F238E27FC236}">
                <a16:creationId xmlns:a16="http://schemas.microsoft.com/office/drawing/2014/main" id="{F50F4172-417B-3E09-1706-82E1C416FF3F}"/>
              </a:ext>
            </a:extLst>
          </p:cNvPr>
          <p:cNvSpPr/>
          <p:nvPr/>
        </p:nvSpPr>
        <p:spPr>
          <a:xfrm>
            <a:off x="684322" y="106841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684322" y="151272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1383458" y="2601967"/>
            <a:ext cx="407242" cy="17851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0">
            <a:extLst>
              <a:ext uri="{FF2B5EF4-FFF2-40B4-BE49-F238E27FC236}">
                <a16:creationId xmlns:a16="http://schemas.microsoft.com/office/drawing/2014/main" id="{94FFF59F-33EA-5C98-D894-A0D917E88AC8}"/>
              </a:ext>
            </a:extLst>
          </p:cNvPr>
          <p:cNvSpPr/>
          <p:nvPr/>
        </p:nvSpPr>
        <p:spPr>
          <a:xfrm>
            <a:off x="11170860" y="3093032"/>
            <a:ext cx="230985"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895927" y="3474145"/>
            <a:ext cx="10657969" cy="2308324"/>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lt-LT" dirty="0"/>
              <a:t>Lauke „Virš arba žemiau tarptautinio pirkimo vertės ribos“ pasirenkama „Virš“, jei pirkimas yra tarptautinės vertės. Jei pirkimas yra supaprastintos vertės (įskaitant mažos vertės pirkimus), pasirenkama „Žemiau“. </a:t>
            </a:r>
          </a:p>
          <a:p>
            <a:pPr marL="285750" indent="-285750">
              <a:buFont typeface="Arial" panose="020B0604020202020204" pitchFamily="34" charset="0"/>
              <a:buChar char="•"/>
            </a:pPr>
            <a:r>
              <a:rPr lang="lt-LT" dirty="0"/>
              <a:t>Lauke „Prašymas pateikti paaiškinimą“ nustatoma data ir laikas, iki kada tiekėjai gali pateikti prašymus dėl pirkimo dokumentų paaiškinimo.</a:t>
            </a:r>
          </a:p>
          <a:p>
            <a:pPr marL="285750" indent="-285750">
              <a:buFont typeface="Arial" panose="020B0604020202020204" pitchFamily="34" charset="0"/>
              <a:buChar char="•"/>
            </a:pPr>
            <a:r>
              <a:rPr lang="lt-LT" dirty="0"/>
              <a:t>Jei laukas „Susipažinimo su pasiūlymais data“ neužpildomas, kitame žingsnyje jis automatiškai nustatomas pagal lauką „Pasiūlymų arba paraiškų dalyvauti pirkime pateikimo terminas“. Galimybė atlikti susipažinimo su pasiūlymais procedūrą atsiras tik praėjus 30 min. po lauke „Pasiūlymų arba paraiškų dalyvauti pirkime pateikimo terminas“ nustatyto termino. </a:t>
            </a:r>
          </a:p>
        </p:txBody>
      </p:sp>
      <p:sp>
        <p:nvSpPr>
          <p:cNvPr id="9" name="Arrow: Right 11">
            <a:extLst>
              <a:ext uri="{FF2B5EF4-FFF2-40B4-BE49-F238E27FC236}">
                <a16:creationId xmlns:a16="http://schemas.microsoft.com/office/drawing/2014/main" id="{47B1AC75-6DBD-8020-FC74-734AAEC286BD}"/>
              </a:ext>
            </a:extLst>
          </p:cNvPr>
          <p:cNvSpPr/>
          <p:nvPr/>
        </p:nvSpPr>
        <p:spPr>
          <a:xfrm>
            <a:off x="672885" y="200038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1">
            <a:extLst>
              <a:ext uri="{FF2B5EF4-FFF2-40B4-BE49-F238E27FC236}">
                <a16:creationId xmlns:a16="http://schemas.microsoft.com/office/drawing/2014/main" id="{C7511D7C-CB33-F1FC-D3E8-7BBB54C93AF1}"/>
              </a:ext>
            </a:extLst>
          </p:cNvPr>
          <p:cNvSpPr/>
          <p:nvPr/>
        </p:nvSpPr>
        <p:spPr>
          <a:xfrm>
            <a:off x="672884" y="240990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1">
            <a:extLst>
              <a:ext uri="{FF2B5EF4-FFF2-40B4-BE49-F238E27FC236}">
                <a16:creationId xmlns:a16="http://schemas.microsoft.com/office/drawing/2014/main" id="{FE543E6C-2107-9AC5-1554-BB76E8E7BE9D}"/>
              </a:ext>
            </a:extLst>
          </p:cNvPr>
          <p:cNvSpPr/>
          <p:nvPr/>
        </p:nvSpPr>
        <p:spPr>
          <a:xfrm>
            <a:off x="672883" y="298706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FEEDAD83-15B9-82C0-F703-0253A639B766}"/>
              </a:ext>
            </a:extLst>
          </p:cNvPr>
          <p:cNvSpPr/>
          <p:nvPr/>
        </p:nvSpPr>
        <p:spPr>
          <a:xfrm flipV="1">
            <a:off x="6146564" y="1651453"/>
            <a:ext cx="242047"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A18FFADA-1A86-B9C7-4876-7BA3C05BD8B8}"/>
              </a:ext>
            </a:extLst>
          </p:cNvPr>
          <p:cNvSpPr/>
          <p:nvPr/>
        </p:nvSpPr>
        <p:spPr>
          <a:xfrm flipV="1">
            <a:off x="6146564" y="2115035"/>
            <a:ext cx="242047"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71CD598E-E23A-2161-8934-512A9ED86292}"/>
              </a:ext>
            </a:extLst>
          </p:cNvPr>
          <p:cNvSpPr/>
          <p:nvPr/>
        </p:nvSpPr>
        <p:spPr>
          <a:xfrm>
            <a:off x="8550087" y="1672141"/>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4FD950AA-127A-86A7-1C2F-BC38C13255C2}"/>
              </a:ext>
            </a:extLst>
          </p:cNvPr>
          <p:cNvSpPr/>
          <p:nvPr/>
        </p:nvSpPr>
        <p:spPr>
          <a:xfrm>
            <a:off x="11061187" y="1672142"/>
            <a:ext cx="358588" cy="244576"/>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10">
            <a:extLst>
              <a:ext uri="{FF2B5EF4-FFF2-40B4-BE49-F238E27FC236}">
                <a16:creationId xmlns:a16="http://schemas.microsoft.com/office/drawing/2014/main" id="{25A227CE-EB80-629D-4F70-FA23B82F90FC}"/>
              </a:ext>
            </a:extLst>
          </p:cNvPr>
          <p:cNvSpPr/>
          <p:nvPr/>
        </p:nvSpPr>
        <p:spPr>
          <a:xfrm>
            <a:off x="8550087" y="2126173"/>
            <a:ext cx="358588" cy="23114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10">
            <a:extLst>
              <a:ext uri="{FF2B5EF4-FFF2-40B4-BE49-F238E27FC236}">
                <a16:creationId xmlns:a16="http://schemas.microsoft.com/office/drawing/2014/main" id="{62529BC7-5C11-75C4-C4C7-A5BA930EDE45}"/>
              </a:ext>
            </a:extLst>
          </p:cNvPr>
          <p:cNvSpPr/>
          <p:nvPr/>
        </p:nvSpPr>
        <p:spPr>
          <a:xfrm>
            <a:off x="11066929" y="2156412"/>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aveikslėlis 4">
            <a:extLst>
              <a:ext uri="{FF2B5EF4-FFF2-40B4-BE49-F238E27FC236}">
                <a16:creationId xmlns:a16="http://schemas.microsoft.com/office/drawing/2014/main" id="{719A20E4-F2DF-6718-A5D8-DAE33D789364}"/>
              </a:ext>
            </a:extLst>
          </p:cNvPr>
          <p:cNvPicPr>
            <a:picLocks noChangeAspect="1"/>
          </p:cNvPicPr>
          <p:nvPr/>
        </p:nvPicPr>
        <p:blipFill>
          <a:blip r:embed="rId4"/>
          <a:stretch>
            <a:fillRect/>
          </a:stretch>
        </p:blipFill>
        <p:spPr>
          <a:xfrm>
            <a:off x="1473988" y="1714278"/>
            <a:ext cx="618360" cy="158768"/>
          </a:xfrm>
          <a:prstGeom prst="rect">
            <a:avLst/>
          </a:prstGeom>
        </p:spPr>
      </p:pic>
    </p:spTree>
    <p:extLst>
      <p:ext uri="{BB962C8B-B14F-4D97-AF65-F5344CB8AC3E}">
        <p14:creationId xmlns:p14="http://schemas.microsoft.com/office/powerpoint/2010/main" val="2111647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aveikslėlis 45">
            <a:extLst>
              <a:ext uri="{FF2B5EF4-FFF2-40B4-BE49-F238E27FC236}">
                <a16:creationId xmlns:a16="http://schemas.microsoft.com/office/drawing/2014/main" id="{284C14B5-9099-4655-78D8-C2BA1A8EFEC9}"/>
              </a:ext>
            </a:extLst>
          </p:cNvPr>
          <p:cNvPicPr>
            <a:picLocks noChangeAspect="1"/>
          </p:cNvPicPr>
          <p:nvPr/>
        </p:nvPicPr>
        <p:blipFill>
          <a:blip r:embed="rId2"/>
          <a:stretch>
            <a:fillRect/>
          </a:stretch>
        </p:blipFill>
        <p:spPr>
          <a:xfrm>
            <a:off x="1319288" y="920268"/>
            <a:ext cx="5320709" cy="4649323"/>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678950" y="6096050"/>
            <a:ext cx="6855994" cy="646331"/>
          </a:xfrm>
          <a:prstGeom prst="rect">
            <a:avLst/>
          </a:prstGeom>
          <a:noFill/>
        </p:spPr>
        <p:txBody>
          <a:bodyPr wrap="square" rtlCol="0">
            <a:spAutoFit/>
          </a:bodyPr>
          <a:lstStyle/>
          <a:p>
            <a:r>
              <a:rPr lang="lt-LT" dirty="0"/>
              <a:t>Nors šiame žingsnyje dalis laukų nėra privalomi, jie bus privalomi kitame, todėl rekomenduojame juos užpildyti iš karto </a:t>
            </a:r>
            <a:endParaRPr lang="en-US" dirty="0"/>
          </a:p>
        </p:txBody>
      </p:sp>
      <p:sp>
        <p:nvSpPr>
          <p:cNvPr id="28" name="Arrow: Right 11">
            <a:extLst>
              <a:ext uri="{FF2B5EF4-FFF2-40B4-BE49-F238E27FC236}">
                <a16:creationId xmlns:a16="http://schemas.microsoft.com/office/drawing/2014/main" id="{86669198-86E8-AF5E-B218-991C1E6DDE63}"/>
              </a:ext>
            </a:extLst>
          </p:cNvPr>
          <p:cNvSpPr/>
          <p:nvPr/>
        </p:nvSpPr>
        <p:spPr>
          <a:xfrm>
            <a:off x="5924092" y="648617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16</a:t>
            </a:fld>
            <a:endParaRPr lang="en-US"/>
          </a:p>
        </p:txBody>
      </p:sp>
      <p:sp>
        <p:nvSpPr>
          <p:cNvPr id="11" name="Arrow: Right 11">
            <a:extLst>
              <a:ext uri="{FF2B5EF4-FFF2-40B4-BE49-F238E27FC236}">
                <a16:creationId xmlns:a16="http://schemas.microsoft.com/office/drawing/2014/main" id="{F50F4172-417B-3E09-1706-82E1C416FF3F}"/>
              </a:ext>
            </a:extLst>
          </p:cNvPr>
          <p:cNvSpPr/>
          <p:nvPr/>
        </p:nvSpPr>
        <p:spPr>
          <a:xfrm>
            <a:off x="652651" y="954767"/>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655414" y="1502311"/>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11">
            <a:extLst>
              <a:ext uri="{FF2B5EF4-FFF2-40B4-BE49-F238E27FC236}">
                <a16:creationId xmlns:a16="http://schemas.microsoft.com/office/drawing/2014/main" id="{47B1AC75-6DBD-8020-FC74-734AAEC286BD}"/>
              </a:ext>
            </a:extLst>
          </p:cNvPr>
          <p:cNvSpPr/>
          <p:nvPr/>
        </p:nvSpPr>
        <p:spPr>
          <a:xfrm>
            <a:off x="678951" y="212425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1">
            <a:extLst>
              <a:ext uri="{FF2B5EF4-FFF2-40B4-BE49-F238E27FC236}">
                <a16:creationId xmlns:a16="http://schemas.microsoft.com/office/drawing/2014/main" id="{C7511D7C-CB33-F1FC-D3E8-7BBB54C93AF1}"/>
              </a:ext>
            </a:extLst>
          </p:cNvPr>
          <p:cNvSpPr/>
          <p:nvPr/>
        </p:nvSpPr>
        <p:spPr>
          <a:xfrm>
            <a:off x="646515" y="267180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1">
            <a:extLst>
              <a:ext uri="{FF2B5EF4-FFF2-40B4-BE49-F238E27FC236}">
                <a16:creationId xmlns:a16="http://schemas.microsoft.com/office/drawing/2014/main" id="{FE543E6C-2107-9AC5-1554-BB76E8E7BE9D}"/>
              </a:ext>
            </a:extLst>
          </p:cNvPr>
          <p:cNvSpPr/>
          <p:nvPr/>
        </p:nvSpPr>
        <p:spPr>
          <a:xfrm>
            <a:off x="646514" y="324493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FEEDAD83-15B9-82C0-F703-0253A639B766}"/>
              </a:ext>
            </a:extLst>
          </p:cNvPr>
          <p:cNvSpPr/>
          <p:nvPr/>
        </p:nvSpPr>
        <p:spPr>
          <a:xfrm flipV="1">
            <a:off x="2190265" y="1184396"/>
            <a:ext cx="496349" cy="2422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A18FFADA-1A86-B9C7-4876-7BA3C05BD8B8}"/>
              </a:ext>
            </a:extLst>
          </p:cNvPr>
          <p:cNvSpPr/>
          <p:nvPr/>
        </p:nvSpPr>
        <p:spPr>
          <a:xfrm flipV="1">
            <a:off x="1497106" y="1783973"/>
            <a:ext cx="510988" cy="2420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11">
            <a:extLst>
              <a:ext uri="{FF2B5EF4-FFF2-40B4-BE49-F238E27FC236}">
                <a16:creationId xmlns:a16="http://schemas.microsoft.com/office/drawing/2014/main" id="{4E4AA4CC-2BC9-87C9-C2DF-C16F3C10858F}"/>
              </a:ext>
            </a:extLst>
          </p:cNvPr>
          <p:cNvSpPr/>
          <p:nvPr/>
        </p:nvSpPr>
        <p:spPr>
          <a:xfrm>
            <a:off x="663808" y="500220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2">
            <a:extLst>
              <a:ext uri="{FF2B5EF4-FFF2-40B4-BE49-F238E27FC236}">
                <a16:creationId xmlns:a16="http://schemas.microsoft.com/office/drawing/2014/main" id="{689EAEE5-EBC8-778D-F7DD-193C19FB6994}"/>
              </a:ext>
            </a:extLst>
          </p:cNvPr>
          <p:cNvCxnSpPr>
            <a:cxnSpLocks/>
            <a:stCxn id="19" idx="1"/>
          </p:cNvCxnSpPr>
          <p:nvPr/>
        </p:nvCxnSpPr>
        <p:spPr>
          <a:xfrm flipH="1">
            <a:off x="3091992" y="2507140"/>
            <a:ext cx="3144967" cy="77762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2">
            <a:extLst>
              <a:ext uri="{FF2B5EF4-FFF2-40B4-BE49-F238E27FC236}">
                <a16:creationId xmlns:a16="http://schemas.microsoft.com/office/drawing/2014/main" id="{5B0CA72F-E0EE-505A-EF72-FC5892117F2F}"/>
              </a:ext>
            </a:extLst>
          </p:cNvPr>
          <p:cNvCxnSpPr>
            <a:cxnSpLocks/>
            <a:stCxn id="3" idx="1"/>
          </p:cNvCxnSpPr>
          <p:nvPr/>
        </p:nvCxnSpPr>
        <p:spPr>
          <a:xfrm flipH="1">
            <a:off x="2473618" y="1264547"/>
            <a:ext cx="3766925" cy="94935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2">
            <a:extLst>
              <a:ext uri="{FF2B5EF4-FFF2-40B4-BE49-F238E27FC236}">
                <a16:creationId xmlns:a16="http://schemas.microsoft.com/office/drawing/2014/main" id="{FE00BB1F-03F2-C3F5-5AD0-3348E3D142A4}"/>
              </a:ext>
            </a:extLst>
          </p:cNvPr>
          <p:cNvCxnSpPr>
            <a:cxnSpLocks/>
            <a:stCxn id="5" idx="1"/>
          </p:cNvCxnSpPr>
          <p:nvPr/>
        </p:nvCxnSpPr>
        <p:spPr>
          <a:xfrm flipH="1">
            <a:off x="3091992" y="1804872"/>
            <a:ext cx="3144968" cy="100149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2">
            <a:extLst>
              <a:ext uri="{FF2B5EF4-FFF2-40B4-BE49-F238E27FC236}">
                <a16:creationId xmlns:a16="http://schemas.microsoft.com/office/drawing/2014/main" id="{05F96A4F-8CEC-6347-30A9-E32386C80F98}"/>
              </a:ext>
            </a:extLst>
          </p:cNvPr>
          <p:cNvCxnSpPr>
            <a:cxnSpLocks/>
            <a:stCxn id="20" idx="1"/>
          </p:cNvCxnSpPr>
          <p:nvPr/>
        </p:nvCxnSpPr>
        <p:spPr>
          <a:xfrm flipH="1" flipV="1">
            <a:off x="3979642" y="5181503"/>
            <a:ext cx="2253732" cy="5446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7" name="Arrow: Right 11">
            <a:extLst>
              <a:ext uri="{FF2B5EF4-FFF2-40B4-BE49-F238E27FC236}">
                <a16:creationId xmlns:a16="http://schemas.microsoft.com/office/drawing/2014/main" id="{06015ED0-4552-402F-3535-FD4D9F612176}"/>
              </a:ext>
            </a:extLst>
          </p:cNvPr>
          <p:cNvSpPr/>
          <p:nvPr/>
        </p:nvSpPr>
        <p:spPr>
          <a:xfrm>
            <a:off x="663808" y="381416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11">
            <a:extLst>
              <a:ext uri="{FF2B5EF4-FFF2-40B4-BE49-F238E27FC236}">
                <a16:creationId xmlns:a16="http://schemas.microsoft.com/office/drawing/2014/main" id="{D9ADBD67-FCCC-840C-ED3E-4FD9E460BAC8}"/>
              </a:ext>
            </a:extLst>
          </p:cNvPr>
          <p:cNvSpPr/>
          <p:nvPr/>
        </p:nvSpPr>
        <p:spPr>
          <a:xfrm>
            <a:off x="678950" y="441135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F4FA27A-E05A-F961-B312-85DC24A6CEF4}"/>
              </a:ext>
            </a:extLst>
          </p:cNvPr>
          <p:cNvSpPr txBox="1"/>
          <p:nvPr/>
        </p:nvSpPr>
        <p:spPr>
          <a:xfrm>
            <a:off x="6240543" y="941381"/>
            <a:ext cx="5789569" cy="646331"/>
          </a:xfrm>
          <a:prstGeom prst="rect">
            <a:avLst/>
          </a:prstGeom>
          <a:solidFill>
            <a:schemeClr val="accent4">
              <a:lumMod val="20000"/>
              <a:lumOff val="80000"/>
            </a:schemeClr>
          </a:solidFill>
        </p:spPr>
        <p:txBody>
          <a:bodyPr wrap="square" rtlCol="0">
            <a:spAutoFit/>
          </a:bodyPr>
          <a:lstStyle/>
          <a:p>
            <a:r>
              <a:rPr lang="lt-LT" dirty="0"/>
              <a:t>Nurodoma, ar p</a:t>
            </a:r>
            <a:r>
              <a:rPr lang="lt-LT" dirty="0">
                <a:solidFill>
                  <a:srgbClr val="333333"/>
                </a:solidFill>
              </a:rPr>
              <a:t>irkimas yra susijęs su projektu ir (arba) programa, finansuojama Europos Sąjungos lėšomis.</a:t>
            </a:r>
            <a:endParaRPr lang="lt-LT" dirty="0"/>
          </a:p>
        </p:txBody>
      </p:sp>
      <p:sp>
        <p:nvSpPr>
          <p:cNvPr id="5" name="TextBox 4">
            <a:extLst>
              <a:ext uri="{FF2B5EF4-FFF2-40B4-BE49-F238E27FC236}">
                <a16:creationId xmlns:a16="http://schemas.microsoft.com/office/drawing/2014/main" id="{67B0BB3F-EE52-9C66-C88D-72AD061AFE8A}"/>
              </a:ext>
            </a:extLst>
          </p:cNvPr>
          <p:cNvSpPr txBox="1"/>
          <p:nvPr/>
        </p:nvSpPr>
        <p:spPr>
          <a:xfrm>
            <a:off x="6236960" y="1620206"/>
            <a:ext cx="5789569" cy="369332"/>
          </a:xfrm>
          <a:prstGeom prst="rect">
            <a:avLst/>
          </a:prstGeom>
          <a:solidFill>
            <a:schemeClr val="accent4">
              <a:lumMod val="20000"/>
              <a:lumOff val="80000"/>
            </a:schemeClr>
          </a:solidFill>
        </p:spPr>
        <p:txBody>
          <a:bodyPr wrap="square" rtlCol="0">
            <a:spAutoFit/>
          </a:bodyPr>
          <a:lstStyle/>
          <a:p>
            <a:r>
              <a:rPr lang="lt-LT"/>
              <a:t>Pasirenkamas pasiūlymų vertinimo kriterijus.</a:t>
            </a:r>
          </a:p>
        </p:txBody>
      </p:sp>
      <p:sp>
        <p:nvSpPr>
          <p:cNvPr id="19" name="TextBox 18">
            <a:extLst>
              <a:ext uri="{FF2B5EF4-FFF2-40B4-BE49-F238E27FC236}">
                <a16:creationId xmlns:a16="http://schemas.microsoft.com/office/drawing/2014/main" id="{665A1788-A569-19E3-EE1B-1852AA45CD5A}"/>
              </a:ext>
            </a:extLst>
          </p:cNvPr>
          <p:cNvSpPr txBox="1"/>
          <p:nvPr/>
        </p:nvSpPr>
        <p:spPr>
          <a:xfrm>
            <a:off x="6236959" y="2045475"/>
            <a:ext cx="5789571" cy="923330"/>
          </a:xfrm>
          <a:prstGeom prst="rect">
            <a:avLst/>
          </a:prstGeom>
          <a:solidFill>
            <a:schemeClr val="accent4">
              <a:lumMod val="20000"/>
              <a:lumOff val="80000"/>
            </a:schemeClr>
          </a:solidFill>
        </p:spPr>
        <p:txBody>
          <a:bodyPr wrap="square" rtlCol="0">
            <a:spAutoFit/>
          </a:bodyPr>
          <a:lstStyle/>
          <a:p>
            <a:r>
              <a:rPr lang="lt-LT" dirty="0"/>
              <a:t>Pasirenkama, ar pirkimas skaidomas į dalis. Jei „Taip“, tuomet nurodomas pirkimo dalių skaičius. Kitame žingsnyje bus privaloma užpildyti pirkimo dalių pavadinimus.</a:t>
            </a:r>
          </a:p>
        </p:txBody>
      </p:sp>
      <p:cxnSp>
        <p:nvCxnSpPr>
          <p:cNvPr id="27" name="Straight Arrow Connector 2">
            <a:extLst>
              <a:ext uri="{FF2B5EF4-FFF2-40B4-BE49-F238E27FC236}">
                <a16:creationId xmlns:a16="http://schemas.microsoft.com/office/drawing/2014/main" id="{F27E6211-AA1A-031C-FB1E-984BFBCD92CD}"/>
              </a:ext>
            </a:extLst>
          </p:cNvPr>
          <p:cNvCxnSpPr>
            <a:cxnSpLocks/>
          </p:cNvCxnSpPr>
          <p:nvPr/>
        </p:nvCxnSpPr>
        <p:spPr>
          <a:xfrm flipH="1">
            <a:off x="2601798" y="2507140"/>
            <a:ext cx="3631576" cy="148631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8AF5DEAE-4EC5-264D-83F6-C5459447D36A}"/>
              </a:ext>
            </a:extLst>
          </p:cNvPr>
          <p:cNvSpPr txBox="1"/>
          <p:nvPr/>
        </p:nvSpPr>
        <p:spPr>
          <a:xfrm>
            <a:off x="6236957" y="3027284"/>
            <a:ext cx="5789571" cy="1754326"/>
          </a:xfrm>
          <a:prstGeom prst="rect">
            <a:avLst/>
          </a:prstGeom>
          <a:solidFill>
            <a:schemeClr val="accent4">
              <a:lumMod val="20000"/>
              <a:lumOff val="80000"/>
            </a:schemeClr>
          </a:solidFill>
        </p:spPr>
        <p:txBody>
          <a:bodyPr wrap="square" rtlCol="0">
            <a:spAutoFit/>
          </a:bodyPr>
          <a:lstStyle/>
          <a:p>
            <a:r>
              <a:rPr lang="lt-LT" dirty="0">
                <a:solidFill>
                  <a:srgbClr val="000000"/>
                </a:solidFill>
              </a:rPr>
              <a:t>Nurodoma</a:t>
            </a:r>
            <a:r>
              <a:rPr lang="lt-LT" dirty="0"/>
              <a:t> informacija dėl kelių pirkimo dalių gali būti pateikti pasiūlymai. Ši informacija automatiškai nepersikelia į skelbimą apie pirkimą. Pastaba. Jei tiekėjams leidžiama teikti pasiūlymus į visas pirkimo dalis, pasirenkama „Didžiausias Dalis (-</a:t>
            </a:r>
            <a:r>
              <a:rPr lang="lt-LT" dirty="0" err="1"/>
              <a:t>ių</a:t>
            </a:r>
            <a:r>
              <a:rPr lang="lt-LT" dirty="0"/>
              <a:t>) skaičius“ ir nurodoma lauke „Dalis (-</a:t>
            </a:r>
            <a:r>
              <a:rPr lang="lt-LT" dirty="0" err="1"/>
              <a:t>ių</a:t>
            </a:r>
            <a:r>
              <a:rPr lang="lt-LT" dirty="0"/>
              <a:t>) skaičius“ nurodytas skaičius.  </a:t>
            </a:r>
            <a:endParaRPr lang="en-US" dirty="0"/>
          </a:p>
        </p:txBody>
      </p:sp>
      <p:cxnSp>
        <p:nvCxnSpPr>
          <p:cNvPr id="16" name="Straight Arrow Connector 2">
            <a:extLst>
              <a:ext uri="{FF2B5EF4-FFF2-40B4-BE49-F238E27FC236}">
                <a16:creationId xmlns:a16="http://schemas.microsoft.com/office/drawing/2014/main" id="{AC3FE7C1-3107-A86E-4A9B-C93C013711D5}"/>
              </a:ext>
            </a:extLst>
          </p:cNvPr>
          <p:cNvCxnSpPr>
            <a:cxnSpLocks/>
          </p:cNvCxnSpPr>
          <p:nvPr/>
        </p:nvCxnSpPr>
        <p:spPr>
          <a:xfrm flipH="1">
            <a:off x="4839440" y="4226565"/>
            <a:ext cx="1393933" cy="29335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6C240592-9851-B253-9F3E-5608EFF79030}"/>
              </a:ext>
            </a:extLst>
          </p:cNvPr>
          <p:cNvSpPr txBox="1"/>
          <p:nvPr/>
        </p:nvSpPr>
        <p:spPr>
          <a:xfrm>
            <a:off x="6233374" y="5403032"/>
            <a:ext cx="5724288" cy="646331"/>
          </a:xfrm>
          <a:prstGeom prst="rect">
            <a:avLst/>
          </a:prstGeom>
          <a:solidFill>
            <a:schemeClr val="accent4">
              <a:lumMod val="20000"/>
              <a:lumOff val="80000"/>
            </a:schemeClr>
          </a:solidFill>
        </p:spPr>
        <p:txBody>
          <a:bodyPr wrap="square" rtlCol="0">
            <a:spAutoFit/>
          </a:bodyPr>
          <a:lstStyle/>
          <a:p>
            <a:r>
              <a:rPr lang="lt-LT" dirty="0">
                <a:solidFill>
                  <a:srgbClr val="000000"/>
                </a:solidFill>
              </a:rPr>
              <a:t>Nurodoma informacija</a:t>
            </a:r>
            <a:r>
              <a:rPr lang="en-US" dirty="0">
                <a:solidFill>
                  <a:srgbClr val="000000"/>
                </a:solidFill>
              </a:rPr>
              <a:t>, </a:t>
            </a:r>
            <a:r>
              <a:rPr lang="lt-LT" dirty="0">
                <a:solidFill>
                  <a:srgbClr val="000000"/>
                </a:solidFill>
              </a:rPr>
              <a:t>ar</a:t>
            </a:r>
            <a:r>
              <a:rPr lang="en-US" dirty="0">
                <a:solidFill>
                  <a:srgbClr val="000000"/>
                </a:solidFill>
              </a:rPr>
              <a:t> </a:t>
            </a:r>
            <a:r>
              <a:rPr lang="lt-LT" dirty="0">
                <a:solidFill>
                  <a:srgbClr val="000000"/>
                </a:solidFill>
              </a:rPr>
              <a:t>pirkimo vykdytojas leidžia teikti alternatyvius pasiūlymus.</a:t>
            </a:r>
            <a:endParaRPr lang="en-US" dirty="0"/>
          </a:p>
        </p:txBody>
      </p:sp>
      <p:sp>
        <p:nvSpPr>
          <p:cNvPr id="4" name="Rectangle 10">
            <a:extLst>
              <a:ext uri="{FF2B5EF4-FFF2-40B4-BE49-F238E27FC236}">
                <a16:creationId xmlns:a16="http://schemas.microsoft.com/office/drawing/2014/main" id="{24B0CE0D-BCAC-EA27-FAD5-7FC8DD32694A}"/>
              </a:ext>
            </a:extLst>
          </p:cNvPr>
          <p:cNvSpPr/>
          <p:nvPr/>
        </p:nvSpPr>
        <p:spPr>
          <a:xfrm flipV="1">
            <a:off x="1497106" y="4472807"/>
            <a:ext cx="3288124" cy="47432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E01FAE3A-DB33-B9CF-9074-19DEC94CDBEE}"/>
              </a:ext>
            </a:extLst>
          </p:cNvPr>
          <p:cNvSpPr txBox="1"/>
          <p:nvPr/>
        </p:nvSpPr>
        <p:spPr>
          <a:xfrm>
            <a:off x="6233373" y="4952146"/>
            <a:ext cx="5785985" cy="369332"/>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 </a:t>
            </a:r>
            <a:r>
              <a:rPr lang="lt-LT" dirty="0"/>
              <a:t>Nesirinkti </a:t>
            </a:r>
            <a:r>
              <a:rPr lang="lt-LT" dirty="0">
                <a:solidFill>
                  <a:srgbClr val="000000"/>
                </a:solidFill>
              </a:rPr>
              <a:t>„Visas Dalis (-</a:t>
            </a:r>
            <a:r>
              <a:rPr lang="lt-LT" dirty="0" err="1">
                <a:solidFill>
                  <a:srgbClr val="000000"/>
                </a:solidFill>
              </a:rPr>
              <a:t>ių</a:t>
            </a:r>
            <a:r>
              <a:rPr lang="lt-LT" dirty="0">
                <a:solidFill>
                  <a:srgbClr val="000000"/>
                </a:solidFill>
              </a:rPr>
              <a:t>)“.</a:t>
            </a:r>
            <a:endParaRPr lang="en-US" dirty="0"/>
          </a:p>
        </p:txBody>
      </p:sp>
      <p:cxnSp>
        <p:nvCxnSpPr>
          <p:cNvPr id="24" name="Straight Arrow Connector 2">
            <a:extLst>
              <a:ext uri="{FF2B5EF4-FFF2-40B4-BE49-F238E27FC236}">
                <a16:creationId xmlns:a16="http://schemas.microsoft.com/office/drawing/2014/main" id="{DD505714-C58B-40E4-8BAA-7442DE6B5970}"/>
              </a:ext>
            </a:extLst>
          </p:cNvPr>
          <p:cNvCxnSpPr>
            <a:cxnSpLocks/>
            <a:stCxn id="22" idx="1"/>
          </p:cNvCxnSpPr>
          <p:nvPr/>
        </p:nvCxnSpPr>
        <p:spPr>
          <a:xfrm flipH="1" flipV="1">
            <a:off x="5958628" y="4971206"/>
            <a:ext cx="274745" cy="16560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9" name="Rectangle 10">
            <a:extLst>
              <a:ext uri="{FF2B5EF4-FFF2-40B4-BE49-F238E27FC236}">
                <a16:creationId xmlns:a16="http://schemas.microsoft.com/office/drawing/2014/main" id="{F549001D-24BA-6C65-DE93-17404B5E6E11}"/>
              </a:ext>
            </a:extLst>
          </p:cNvPr>
          <p:cNvSpPr/>
          <p:nvPr/>
        </p:nvSpPr>
        <p:spPr>
          <a:xfrm flipV="1">
            <a:off x="4968090" y="4647487"/>
            <a:ext cx="1127910" cy="2933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05555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5A967158-EA2D-532A-F900-ADC4527E450A}"/>
              </a:ext>
            </a:extLst>
          </p:cNvPr>
          <p:cNvPicPr>
            <a:picLocks noChangeAspect="1"/>
          </p:cNvPicPr>
          <p:nvPr/>
        </p:nvPicPr>
        <p:blipFill>
          <a:blip r:embed="rId2"/>
          <a:stretch>
            <a:fillRect/>
          </a:stretch>
        </p:blipFill>
        <p:spPr>
          <a:xfrm>
            <a:off x="1404172" y="906612"/>
            <a:ext cx="10064847" cy="3219450"/>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977153" y="5063985"/>
            <a:ext cx="9105360" cy="646331"/>
          </a:xfrm>
          <a:prstGeom prst="rect">
            <a:avLst/>
          </a:prstGeom>
          <a:noFill/>
        </p:spPr>
        <p:txBody>
          <a:bodyPr wrap="square" rtlCol="0">
            <a:spAutoFit/>
          </a:bodyPr>
          <a:lstStyle/>
          <a:p>
            <a:r>
              <a:rPr lang="lt-LT"/>
              <a:t>Nors šiame žingsnyje dalis laukų nėra privalomi, jie bus privalomi kitame, todėl rekomenduojame juos užpildyti iš karto </a:t>
            </a:r>
            <a:endParaRPr lang="en-US"/>
          </a:p>
        </p:txBody>
      </p:sp>
      <p:sp>
        <p:nvSpPr>
          <p:cNvPr id="19" name="Arrow: Right 11">
            <a:extLst>
              <a:ext uri="{FF2B5EF4-FFF2-40B4-BE49-F238E27FC236}">
                <a16:creationId xmlns:a16="http://schemas.microsoft.com/office/drawing/2014/main" id="{75A00CE5-0D58-EEB8-7EA9-7EDA02AC092D}"/>
              </a:ext>
            </a:extLst>
          </p:cNvPr>
          <p:cNvSpPr/>
          <p:nvPr/>
        </p:nvSpPr>
        <p:spPr>
          <a:xfrm>
            <a:off x="730616" y="326037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4911270" y="543550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17</a:t>
            </a:fld>
            <a:endParaRPr lang="en-US"/>
          </a:p>
        </p:txBody>
      </p:sp>
      <p:sp>
        <p:nvSpPr>
          <p:cNvPr id="3" name="TextBox 2">
            <a:extLst>
              <a:ext uri="{FF2B5EF4-FFF2-40B4-BE49-F238E27FC236}">
                <a16:creationId xmlns:a16="http://schemas.microsoft.com/office/drawing/2014/main" id="{AD53A188-9AAB-E9D9-66B2-80A0162160CC}"/>
              </a:ext>
            </a:extLst>
          </p:cNvPr>
          <p:cNvSpPr txBox="1"/>
          <p:nvPr/>
        </p:nvSpPr>
        <p:spPr>
          <a:xfrm>
            <a:off x="977153" y="5694765"/>
            <a:ext cx="8709219" cy="369332"/>
          </a:xfrm>
          <a:prstGeom prst="rect">
            <a:avLst/>
          </a:prstGeom>
          <a:noFill/>
        </p:spPr>
        <p:txBody>
          <a:bodyPr wrap="square" rtlCol="0">
            <a:spAutoFit/>
          </a:bodyPr>
          <a:lstStyle/>
          <a:p>
            <a:r>
              <a:rPr lang="lt-LT">
                <a:solidFill>
                  <a:srgbClr val="FF0000"/>
                </a:solidFill>
              </a:rPr>
              <a:t>SVARBU</a:t>
            </a:r>
            <a:r>
              <a:rPr lang="en-US">
                <a:solidFill>
                  <a:srgbClr val="FF0000"/>
                </a:solidFill>
              </a:rPr>
              <a:t>!</a:t>
            </a:r>
            <a:r>
              <a:rPr lang="en-US"/>
              <a:t> </a:t>
            </a:r>
            <a:r>
              <a:rPr lang="lt-LT"/>
              <a:t>Prašome nepildyti laukų, kurie nėra pažymėti rodyklėmis.</a:t>
            </a:r>
            <a:endParaRPr lang="en-US"/>
          </a:p>
        </p:txBody>
      </p:sp>
      <p:sp>
        <p:nvSpPr>
          <p:cNvPr id="11" name="Arrow: Right 11">
            <a:extLst>
              <a:ext uri="{FF2B5EF4-FFF2-40B4-BE49-F238E27FC236}">
                <a16:creationId xmlns:a16="http://schemas.microsoft.com/office/drawing/2014/main" id="{F50F4172-417B-3E09-1706-82E1C416FF3F}"/>
              </a:ext>
            </a:extLst>
          </p:cNvPr>
          <p:cNvSpPr/>
          <p:nvPr/>
        </p:nvSpPr>
        <p:spPr>
          <a:xfrm>
            <a:off x="730616" y="101105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DF35BB44-7FA8-9599-A7AD-AD48302D1345}"/>
              </a:ext>
            </a:extLst>
          </p:cNvPr>
          <p:cNvSpPr/>
          <p:nvPr/>
        </p:nvSpPr>
        <p:spPr>
          <a:xfrm>
            <a:off x="730616" y="136804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E9D12338-0C7C-C266-E6DE-45263F826772}"/>
              </a:ext>
            </a:extLst>
          </p:cNvPr>
          <p:cNvSpPr/>
          <p:nvPr/>
        </p:nvSpPr>
        <p:spPr>
          <a:xfrm>
            <a:off x="11036747" y="1100702"/>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0">
            <a:extLst>
              <a:ext uri="{FF2B5EF4-FFF2-40B4-BE49-F238E27FC236}">
                <a16:creationId xmlns:a16="http://schemas.microsoft.com/office/drawing/2014/main" id="{94FFF59F-33EA-5C98-D894-A0D917E88AC8}"/>
              </a:ext>
            </a:extLst>
          </p:cNvPr>
          <p:cNvSpPr/>
          <p:nvPr/>
        </p:nvSpPr>
        <p:spPr>
          <a:xfrm>
            <a:off x="11026588" y="1495697"/>
            <a:ext cx="358588"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C240592-9851-B253-9F3E-5608EFF79030}"/>
              </a:ext>
            </a:extLst>
          </p:cNvPr>
          <p:cNvSpPr txBox="1"/>
          <p:nvPr/>
        </p:nvSpPr>
        <p:spPr>
          <a:xfrm>
            <a:off x="977153" y="4178897"/>
            <a:ext cx="10491866" cy="646331"/>
          </a:xfrm>
          <a:prstGeom prst="rect">
            <a:avLst/>
          </a:prstGeom>
          <a:solidFill>
            <a:schemeClr val="accent4">
              <a:lumMod val="20000"/>
              <a:lumOff val="80000"/>
            </a:schemeClr>
          </a:solidFill>
        </p:spPr>
        <p:txBody>
          <a:bodyPr wrap="square" rtlCol="0">
            <a:spAutoFit/>
          </a:bodyPr>
          <a:lstStyle/>
          <a:p>
            <a:r>
              <a:rPr lang="lt-LT" dirty="0"/>
              <a:t>Pasirinkus pirkimų suvestinėje pirkimą, laukas „Sutarties trukmė mėnesiais arba metais, išskyrus pratęsimus“ užpildomas automatiškai. Šis laukas gali būti koreguojamas.</a:t>
            </a:r>
          </a:p>
        </p:txBody>
      </p:sp>
      <p:sp>
        <p:nvSpPr>
          <p:cNvPr id="9" name="Arrow: Right 11">
            <a:extLst>
              <a:ext uri="{FF2B5EF4-FFF2-40B4-BE49-F238E27FC236}">
                <a16:creationId xmlns:a16="http://schemas.microsoft.com/office/drawing/2014/main" id="{8D1B5A48-3030-9D47-DF54-70C016569E33}"/>
              </a:ext>
            </a:extLst>
          </p:cNvPr>
          <p:cNvSpPr/>
          <p:nvPr/>
        </p:nvSpPr>
        <p:spPr>
          <a:xfrm>
            <a:off x="715210" y="291061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0">
            <a:extLst>
              <a:ext uri="{FF2B5EF4-FFF2-40B4-BE49-F238E27FC236}">
                <a16:creationId xmlns:a16="http://schemas.microsoft.com/office/drawing/2014/main" id="{8DBC6653-72DF-6041-BEDC-C8FC8E8CB265}"/>
              </a:ext>
            </a:extLst>
          </p:cNvPr>
          <p:cNvSpPr/>
          <p:nvPr/>
        </p:nvSpPr>
        <p:spPr>
          <a:xfrm>
            <a:off x="1486045" y="3038778"/>
            <a:ext cx="324826"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D7520306-822A-E65A-198B-B15206480D94}"/>
              </a:ext>
            </a:extLst>
          </p:cNvPr>
          <p:cNvSpPr/>
          <p:nvPr/>
        </p:nvSpPr>
        <p:spPr>
          <a:xfrm>
            <a:off x="1486045" y="3400913"/>
            <a:ext cx="441367"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10">
            <a:extLst>
              <a:ext uri="{FF2B5EF4-FFF2-40B4-BE49-F238E27FC236}">
                <a16:creationId xmlns:a16="http://schemas.microsoft.com/office/drawing/2014/main" id="{90C9CF21-3F03-1037-9ABF-11C78CC3E440}"/>
              </a:ext>
            </a:extLst>
          </p:cNvPr>
          <p:cNvSpPr/>
          <p:nvPr/>
        </p:nvSpPr>
        <p:spPr>
          <a:xfrm>
            <a:off x="10614212" y="3789170"/>
            <a:ext cx="770964" cy="20090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10">
            <a:extLst>
              <a:ext uri="{FF2B5EF4-FFF2-40B4-BE49-F238E27FC236}">
                <a16:creationId xmlns:a16="http://schemas.microsoft.com/office/drawing/2014/main" id="{6AE9D6BF-13AB-4AD1-DD2B-7EE747F7C872}"/>
              </a:ext>
            </a:extLst>
          </p:cNvPr>
          <p:cNvSpPr/>
          <p:nvPr/>
        </p:nvSpPr>
        <p:spPr>
          <a:xfrm>
            <a:off x="1507264" y="1489059"/>
            <a:ext cx="4947323" cy="1979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10">
            <a:extLst>
              <a:ext uri="{FF2B5EF4-FFF2-40B4-BE49-F238E27FC236}">
                <a16:creationId xmlns:a16="http://schemas.microsoft.com/office/drawing/2014/main" id="{E0D019B2-A1A3-F07E-3685-B1984BA99AC7}"/>
              </a:ext>
            </a:extLst>
          </p:cNvPr>
          <p:cNvSpPr/>
          <p:nvPr/>
        </p:nvSpPr>
        <p:spPr>
          <a:xfrm>
            <a:off x="1507264" y="1087411"/>
            <a:ext cx="4947322" cy="19799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9463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3163340B-5D61-A03F-C0B1-708BC52BD019}"/>
              </a:ext>
            </a:extLst>
          </p:cNvPr>
          <p:cNvPicPr>
            <a:picLocks noChangeAspect="1"/>
          </p:cNvPicPr>
          <p:nvPr/>
        </p:nvPicPr>
        <p:blipFill>
          <a:blip r:embed="rId2"/>
          <a:srcRect l="-1008"/>
          <a:stretch/>
        </p:blipFill>
        <p:spPr>
          <a:xfrm>
            <a:off x="1311601" y="5180820"/>
            <a:ext cx="9314294" cy="767053"/>
          </a:xfrm>
          <a:prstGeom prst="rect">
            <a:avLst/>
          </a:prstGeom>
        </p:spPr>
      </p:pic>
      <p:pic>
        <p:nvPicPr>
          <p:cNvPr id="5" name="Paveikslėlis 4">
            <a:extLst>
              <a:ext uri="{FF2B5EF4-FFF2-40B4-BE49-F238E27FC236}">
                <a16:creationId xmlns:a16="http://schemas.microsoft.com/office/drawing/2014/main" id="{294371D2-BC06-9E68-B54E-4A30DC6779C3}"/>
              </a:ext>
            </a:extLst>
          </p:cNvPr>
          <p:cNvPicPr>
            <a:picLocks noChangeAspect="1"/>
          </p:cNvPicPr>
          <p:nvPr/>
        </p:nvPicPr>
        <p:blipFill rotWithShape="1">
          <a:blip r:embed="rId3"/>
          <a:srcRect l="-124" r="1" b="37924"/>
          <a:stretch/>
        </p:blipFill>
        <p:spPr bwMode="auto">
          <a:xfrm>
            <a:off x="1415560" y="3320705"/>
            <a:ext cx="9210335" cy="1919293"/>
          </a:xfrm>
          <a:prstGeom prst="rect">
            <a:avLst/>
          </a:prstGeom>
          <a:ln>
            <a:noFill/>
          </a:ln>
          <a:extLst>
            <a:ext uri="{53640926-AAD7-44D8-BBD7-CCE9431645EC}">
              <a14:shadowObscured xmlns:a14="http://schemas.microsoft.com/office/drawing/2010/main"/>
            </a:ext>
          </a:extLst>
        </p:spPr>
      </p:pic>
      <p:pic>
        <p:nvPicPr>
          <p:cNvPr id="14" name="Paveikslėlis 13">
            <a:extLst>
              <a:ext uri="{FF2B5EF4-FFF2-40B4-BE49-F238E27FC236}">
                <a16:creationId xmlns:a16="http://schemas.microsoft.com/office/drawing/2014/main" id="{3C4A5317-4A9A-697B-DD4A-CB690B591A45}"/>
              </a:ext>
            </a:extLst>
          </p:cNvPr>
          <p:cNvPicPr>
            <a:picLocks noChangeAspect="1"/>
          </p:cNvPicPr>
          <p:nvPr/>
        </p:nvPicPr>
        <p:blipFill>
          <a:blip r:embed="rId4"/>
          <a:srcRect r="38827"/>
          <a:stretch/>
        </p:blipFill>
        <p:spPr>
          <a:xfrm>
            <a:off x="6239580" y="1086810"/>
            <a:ext cx="4688512" cy="2122031"/>
          </a:xfrm>
          <a:prstGeom prst="rect">
            <a:avLst/>
          </a:prstGeom>
        </p:spPr>
      </p:pic>
      <p:pic>
        <p:nvPicPr>
          <p:cNvPr id="6" name="Paveikslėlis 5">
            <a:extLst>
              <a:ext uri="{FF2B5EF4-FFF2-40B4-BE49-F238E27FC236}">
                <a16:creationId xmlns:a16="http://schemas.microsoft.com/office/drawing/2014/main" id="{CFC3DDC7-A971-B0DF-E856-FB8B267BC7A2}"/>
              </a:ext>
            </a:extLst>
          </p:cNvPr>
          <p:cNvPicPr>
            <a:picLocks noChangeAspect="1"/>
          </p:cNvPicPr>
          <p:nvPr/>
        </p:nvPicPr>
        <p:blipFill>
          <a:blip r:embed="rId5"/>
          <a:stretch>
            <a:fillRect/>
          </a:stretch>
        </p:blipFill>
        <p:spPr>
          <a:xfrm>
            <a:off x="1535968" y="1287477"/>
            <a:ext cx="3691304" cy="1527436"/>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3786371" y="2279329"/>
            <a:ext cx="707142" cy="4181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p:cNvPicPr>
            <a:picLocks noChangeAspect="1"/>
          </p:cNvPicPr>
          <p:nvPr/>
        </p:nvPicPr>
        <p:blipFill rotWithShape="1">
          <a:blip r:embed="rId6"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a:off x="6239580" y="1435218"/>
            <a:ext cx="268766" cy="2961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93B548-66D1-F67B-568E-33BC25CB9F1C}"/>
              </a:ext>
            </a:extLst>
          </p:cNvPr>
          <p:cNvSpPr txBox="1"/>
          <p:nvPr/>
        </p:nvSpPr>
        <p:spPr>
          <a:xfrm>
            <a:off x="592991" y="867531"/>
            <a:ext cx="4477831" cy="369332"/>
          </a:xfrm>
          <a:prstGeom prst="rect">
            <a:avLst/>
          </a:prstGeom>
          <a:noFill/>
        </p:spPr>
        <p:txBody>
          <a:bodyPr wrap="square" rtlCol="0">
            <a:spAutoFit/>
          </a:bodyPr>
          <a:lstStyle/>
          <a:p>
            <a:r>
              <a:rPr lang="lt-LT"/>
              <a:t>Paspaudus „Sukurti pirkimą“:</a:t>
            </a: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18</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4553098" y="5547459"/>
            <a:ext cx="1277775" cy="369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3">
            <a:extLst>
              <a:ext uri="{FF2B5EF4-FFF2-40B4-BE49-F238E27FC236}">
                <a16:creationId xmlns:a16="http://schemas.microsoft.com/office/drawing/2014/main" id="{36A5EEA8-8DAC-DE09-FBB6-57100C3D64BD}"/>
              </a:ext>
            </a:extLst>
          </p:cNvPr>
          <p:cNvSpPr/>
          <p:nvPr/>
        </p:nvSpPr>
        <p:spPr>
          <a:xfrm>
            <a:off x="3179682" y="227932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0" name="Oval 4">
            <a:extLst>
              <a:ext uri="{FF2B5EF4-FFF2-40B4-BE49-F238E27FC236}">
                <a16:creationId xmlns:a16="http://schemas.microsoft.com/office/drawing/2014/main" id="{39731E4F-E775-7F4F-2FBE-391EEDF3D5D1}"/>
              </a:ext>
            </a:extLst>
          </p:cNvPr>
          <p:cNvSpPr/>
          <p:nvPr/>
        </p:nvSpPr>
        <p:spPr>
          <a:xfrm>
            <a:off x="5611368" y="13473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1" name="Oval 5">
            <a:extLst>
              <a:ext uri="{FF2B5EF4-FFF2-40B4-BE49-F238E27FC236}">
                <a16:creationId xmlns:a16="http://schemas.microsoft.com/office/drawing/2014/main" id="{0DD35F93-AD71-B885-A4CC-E0FF088511B6}"/>
              </a:ext>
            </a:extLst>
          </p:cNvPr>
          <p:cNvSpPr/>
          <p:nvPr/>
        </p:nvSpPr>
        <p:spPr>
          <a:xfrm>
            <a:off x="3652394" y="553274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cxnSp>
        <p:nvCxnSpPr>
          <p:cNvPr id="23" name="Straight Arrow Connector 2">
            <a:extLst>
              <a:ext uri="{FF2B5EF4-FFF2-40B4-BE49-F238E27FC236}">
                <a16:creationId xmlns:a16="http://schemas.microsoft.com/office/drawing/2014/main" id="{9AA81AFB-67DD-771D-66DA-24CEC0A72457}"/>
              </a:ext>
            </a:extLst>
          </p:cNvPr>
          <p:cNvCxnSpPr>
            <a:cxnSpLocks/>
            <a:stCxn id="22" idx="3"/>
          </p:cNvCxnSpPr>
          <p:nvPr/>
        </p:nvCxnSpPr>
        <p:spPr>
          <a:xfrm flipV="1">
            <a:off x="5471387" y="2279329"/>
            <a:ext cx="1643714" cy="77837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
            <a:extLst>
              <a:ext uri="{FF2B5EF4-FFF2-40B4-BE49-F238E27FC236}">
                <a16:creationId xmlns:a16="http://schemas.microsoft.com/office/drawing/2014/main" id="{94264B09-DAEF-7063-8238-2CBA0DB6C244}"/>
              </a:ext>
            </a:extLst>
          </p:cNvPr>
          <p:cNvCxnSpPr>
            <a:cxnSpLocks/>
          </p:cNvCxnSpPr>
          <p:nvPr/>
        </p:nvCxnSpPr>
        <p:spPr>
          <a:xfrm flipH="1">
            <a:off x="2125828" y="3166081"/>
            <a:ext cx="2109373" cy="23982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2C760D3-8B44-E912-4DFB-58BF86E23701}"/>
              </a:ext>
            </a:extLst>
          </p:cNvPr>
          <p:cNvSpPr txBox="1"/>
          <p:nvPr/>
        </p:nvSpPr>
        <p:spPr>
          <a:xfrm>
            <a:off x="1513791" y="6210215"/>
            <a:ext cx="5843016" cy="369332"/>
          </a:xfrm>
          <a:prstGeom prst="rect">
            <a:avLst/>
          </a:prstGeom>
          <a:solidFill>
            <a:schemeClr val="accent4">
              <a:lumMod val="20000"/>
              <a:lumOff val="80000"/>
            </a:schemeClr>
          </a:solidFill>
        </p:spPr>
        <p:txBody>
          <a:bodyPr wrap="square" rtlCol="0">
            <a:spAutoFit/>
          </a:bodyPr>
          <a:lstStyle/>
          <a:p>
            <a:r>
              <a:rPr lang="lt-LT"/>
              <a:t>Pasirenkama užduotis „Baigti pildyti pirkimo informaciją“.</a:t>
            </a:r>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p:cNvCxnSpPr>
          <p:nvPr/>
        </p:nvCxnSpPr>
        <p:spPr>
          <a:xfrm flipV="1">
            <a:off x="5049428" y="5916791"/>
            <a:ext cx="0" cy="3074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1F639495-537C-165D-37A1-909458E4CC72}"/>
              </a:ext>
            </a:extLst>
          </p:cNvPr>
          <p:cNvSpPr txBox="1"/>
          <p:nvPr/>
        </p:nvSpPr>
        <p:spPr>
          <a:xfrm>
            <a:off x="3140418" y="2873040"/>
            <a:ext cx="2330969" cy="369332"/>
          </a:xfrm>
          <a:prstGeom prst="rect">
            <a:avLst/>
          </a:prstGeom>
          <a:solidFill>
            <a:schemeClr val="accent4">
              <a:lumMod val="20000"/>
              <a:lumOff val="80000"/>
            </a:schemeClr>
          </a:solidFill>
        </p:spPr>
        <p:txBody>
          <a:bodyPr wrap="square" rtlCol="0">
            <a:spAutoFit/>
          </a:bodyPr>
          <a:lstStyle/>
          <a:p>
            <a:r>
              <a:rPr lang="lt-LT"/>
              <a:t>Pirkimo pavadinimas</a:t>
            </a:r>
            <a:endParaRPr lang="en-US"/>
          </a:p>
        </p:txBody>
      </p:sp>
    </p:spTree>
    <p:extLst>
      <p:ext uri="{BB962C8B-B14F-4D97-AF65-F5344CB8AC3E}">
        <p14:creationId xmlns:p14="http://schemas.microsoft.com/office/powerpoint/2010/main" val="3601803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aveikslėlis 34">
            <a:extLst>
              <a:ext uri="{FF2B5EF4-FFF2-40B4-BE49-F238E27FC236}">
                <a16:creationId xmlns:a16="http://schemas.microsoft.com/office/drawing/2014/main" id="{0EB0979C-9A33-7E91-F038-2AB0453FF6AA}"/>
              </a:ext>
            </a:extLst>
          </p:cNvPr>
          <p:cNvPicPr>
            <a:picLocks noChangeAspect="1"/>
          </p:cNvPicPr>
          <p:nvPr/>
        </p:nvPicPr>
        <p:blipFill>
          <a:blip r:embed="rId2"/>
          <a:stretch>
            <a:fillRect/>
          </a:stretch>
        </p:blipFill>
        <p:spPr>
          <a:xfrm>
            <a:off x="1281950" y="3166422"/>
            <a:ext cx="9466264" cy="97144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043726" y="126563"/>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19</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1439872" y="3838764"/>
            <a:ext cx="9213517" cy="2398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F639495-537C-165D-37A1-909458E4CC72}"/>
              </a:ext>
            </a:extLst>
          </p:cNvPr>
          <p:cNvSpPr txBox="1"/>
          <p:nvPr/>
        </p:nvSpPr>
        <p:spPr>
          <a:xfrm>
            <a:off x="1281951" y="2441026"/>
            <a:ext cx="9466263" cy="646331"/>
          </a:xfrm>
          <a:prstGeom prst="rect">
            <a:avLst/>
          </a:prstGeom>
          <a:solidFill>
            <a:schemeClr val="accent4">
              <a:lumMod val="20000"/>
              <a:lumOff val="80000"/>
            </a:schemeClr>
          </a:solidFill>
        </p:spPr>
        <p:txBody>
          <a:bodyPr wrap="square" rtlCol="0">
            <a:spAutoFit/>
          </a:bodyPr>
          <a:lstStyle/>
          <a:p>
            <a:r>
              <a:rPr lang="lt-LT"/>
              <a:t>Jei pirkimas skaidomas į dalis, vykdant užduotį „Baigti pildyti pirkimo informaciją“ atsiranda privalomi laukai „Dalis (-</a:t>
            </a:r>
            <a:r>
              <a:rPr lang="lt-LT" err="1"/>
              <a:t>ių</a:t>
            </a:r>
            <a:r>
              <a:rPr lang="lt-LT"/>
              <a:t>) Pavadinimas“.</a:t>
            </a:r>
            <a:endParaRPr lang="en-US"/>
          </a:p>
        </p:txBody>
      </p:sp>
      <p:pic>
        <p:nvPicPr>
          <p:cNvPr id="33" name="Paveikslėlis 32">
            <a:extLst>
              <a:ext uri="{FF2B5EF4-FFF2-40B4-BE49-F238E27FC236}">
                <a16:creationId xmlns:a16="http://schemas.microsoft.com/office/drawing/2014/main" id="{33CC75CE-192C-7212-0B0E-8B4015064C4E}"/>
              </a:ext>
            </a:extLst>
          </p:cNvPr>
          <p:cNvPicPr>
            <a:picLocks noChangeAspect="1"/>
          </p:cNvPicPr>
          <p:nvPr/>
        </p:nvPicPr>
        <p:blipFill>
          <a:blip r:embed="rId4"/>
          <a:srcRect t="17860" b="18218"/>
          <a:stretch/>
        </p:blipFill>
        <p:spPr>
          <a:xfrm>
            <a:off x="1281952" y="854238"/>
            <a:ext cx="9466263" cy="1499831"/>
          </a:xfrm>
          <a:prstGeom prst="rect">
            <a:avLst/>
          </a:prstGeom>
        </p:spPr>
      </p:pic>
      <p:sp>
        <p:nvSpPr>
          <p:cNvPr id="37" name="TextBox 36">
            <a:extLst>
              <a:ext uri="{FF2B5EF4-FFF2-40B4-BE49-F238E27FC236}">
                <a16:creationId xmlns:a16="http://schemas.microsoft.com/office/drawing/2014/main" id="{08581AB8-DF1A-3B26-6D7F-8D39BCE0B603}"/>
              </a:ext>
            </a:extLst>
          </p:cNvPr>
          <p:cNvSpPr txBox="1"/>
          <p:nvPr/>
        </p:nvSpPr>
        <p:spPr>
          <a:xfrm>
            <a:off x="1223551" y="6291468"/>
            <a:ext cx="6096000" cy="369332"/>
          </a:xfrm>
          <a:prstGeom prst="rect">
            <a:avLst/>
          </a:prstGeom>
          <a:noFill/>
        </p:spPr>
        <p:txBody>
          <a:bodyPr wrap="square">
            <a:spAutoFit/>
          </a:bodyPr>
          <a:lstStyle/>
          <a:p>
            <a:r>
              <a:rPr lang="lt-LT"/>
              <a:t>Privalomas laukas</a:t>
            </a:r>
            <a:endParaRPr lang="en-US"/>
          </a:p>
        </p:txBody>
      </p:sp>
      <p:sp>
        <p:nvSpPr>
          <p:cNvPr id="38" name="Arrow: Right 11">
            <a:extLst>
              <a:ext uri="{FF2B5EF4-FFF2-40B4-BE49-F238E27FC236}">
                <a16:creationId xmlns:a16="http://schemas.microsoft.com/office/drawing/2014/main" id="{95FDBB9A-5979-858F-B912-2B28E41C60DC}"/>
              </a:ext>
            </a:extLst>
          </p:cNvPr>
          <p:cNvSpPr/>
          <p:nvPr/>
        </p:nvSpPr>
        <p:spPr>
          <a:xfrm>
            <a:off x="3109364" y="6386486"/>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Right 11">
            <a:extLst>
              <a:ext uri="{FF2B5EF4-FFF2-40B4-BE49-F238E27FC236}">
                <a16:creationId xmlns:a16="http://schemas.microsoft.com/office/drawing/2014/main" id="{4C9720C2-EF80-FF6A-32AF-B99322AF31F9}"/>
              </a:ext>
            </a:extLst>
          </p:cNvPr>
          <p:cNvSpPr/>
          <p:nvPr/>
        </p:nvSpPr>
        <p:spPr>
          <a:xfrm>
            <a:off x="568563" y="3186294"/>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Arrow: Right 11">
            <a:extLst>
              <a:ext uri="{FF2B5EF4-FFF2-40B4-BE49-F238E27FC236}">
                <a16:creationId xmlns:a16="http://schemas.microsoft.com/office/drawing/2014/main" id="{F7A3D518-5BEF-7111-EF7F-8D3F259E5C18}"/>
              </a:ext>
            </a:extLst>
          </p:cNvPr>
          <p:cNvSpPr/>
          <p:nvPr/>
        </p:nvSpPr>
        <p:spPr>
          <a:xfrm>
            <a:off x="568563" y="362876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Stačiakampis 6">
            <a:extLst>
              <a:ext uri="{FF2B5EF4-FFF2-40B4-BE49-F238E27FC236}">
                <a16:creationId xmlns:a16="http://schemas.microsoft.com/office/drawing/2014/main" id="{5E785759-74D6-22F0-7FCA-BC68BF3E9C63}"/>
              </a:ext>
            </a:extLst>
          </p:cNvPr>
          <p:cNvSpPr/>
          <p:nvPr/>
        </p:nvSpPr>
        <p:spPr>
          <a:xfrm>
            <a:off x="1443786" y="3358818"/>
            <a:ext cx="9213516" cy="2218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aveikslėlis 44">
            <a:extLst>
              <a:ext uri="{FF2B5EF4-FFF2-40B4-BE49-F238E27FC236}">
                <a16:creationId xmlns:a16="http://schemas.microsoft.com/office/drawing/2014/main" id="{38D50284-6947-C34A-E840-7FD2C7B9C48D}"/>
              </a:ext>
            </a:extLst>
          </p:cNvPr>
          <p:cNvPicPr>
            <a:picLocks noChangeAspect="1"/>
          </p:cNvPicPr>
          <p:nvPr/>
        </p:nvPicPr>
        <p:blipFill>
          <a:blip r:embed="rId5"/>
          <a:stretch>
            <a:fillRect/>
          </a:stretch>
        </p:blipFill>
        <p:spPr>
          <a:xfrm>
            <a:off x="1281950" y="4676895"/>
            <a:ext cx="9525230" cy="1437350"/>
          </a:xfrm>
          <a:prstGeom prst="rect">
            <a:avLst/>
          </a:prstGeom>
        </p:spPr>
      </p:pic>
      <p:sp>
        <p:nvSpPr>
          <p:cNvPr id="46" name="TextBox 45">
            <a:extLst>
              <a:ext uri="{FF2B5EF4-FFF2-40B4-BE49-F238E27FC236}">
                <a16:creationId xmlns:a16="http://schemas.microsoft.com/office/drawing/2014/main" id="{CB0B3D1A-215C-866C-DABA-878D8FD9A889}"/>
              </a:ext>
            </a:extLst>
          </p:cNvPr>
          <p:cNvSpPr txBox="1"/>
          <p:nvPr/>
        </p:nvSpPr>
        <p:spPr>
          <a:xfrm>
            <a:off x="1281951" y="4218927"/>
            <a:ext cx="9466263" cy="369332"/>
          </a:xfrm>
          <a:prstGeom prst="rect">
            <a:avLst/>
          </a:prstGeom>
          <a:solidFill>
            <a:schemeClr val="accent4">
              <a:lumMod val="20000"/>
              <a:lumOff val="80000"/>
            </a:schemeClr>
          </a:solidFill>
        </p:spPr>
        <p:txBody>
          <a:bodyPr wrap="square" rtlCol="0">
            <a:spAutoFit/>
          </a:bodyPr>
          <a:lstStyle/>
          <a:p>
            <a:r>
              <a:rPr lang="lt-LT"/>
              <a:t>Įsitikinus, kad visa pirkimo informacija nurodyta teisingai, spaudžiama „Išsaugoti pakeitimus“.</a:t>
            </a:r>
            <a:endParaRPr lang="en-US"/>
          </a:p>
        </p:txBody>
      </p:sp>
      <p:sp>
        <p:nvSpPr>
          <p:cNvPr id="47" name="Stačiakampis 6">
            <a:extLst>
              <a:ext uri="{FF2B5EF4-FFF2-40B4-BE49-F238E27FC236}">
                <a16:creationId xmlns:a16="http://schemas.microsoft.com/office/drawing/2014/main" id="{684A68DA-41F3-A533-4B4B-7E351FC72A0C}"/>
              </a:ext>
            </a:extLst>
          </p:cNvPr>
          <p:cNvSpPr/>
          <p:nvPr/>
        </p:nvSpPr>
        <p:spPr>
          <a:xfrm>
            <a:off x="9731590" y="5487559"/>
            <a:ext cx="921799" cy="2398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Arrow Connector 2">
            <a:extLst>
              <a:ext uri="{FF2B5EF4-FFF2-40B4-BE49-F238E27FC236}">
                <a16:creationId xmlns:a16="http://schemas.microsoft.com/office/drawing/2014/main" id="{C0A15343-8EAE-8D65-BF98-4F0DA60F212F}"/>
              </a:ext>
            </a:extLst>
          </p:cNvPr>
          <p:cNvCxnSpPr>
            <a:cxnSpLocks/>
          </p:cNvCxnSpPr>
          <p:nvPr/>
        </p:nvCxnSpPr>
        <p:spPr>
          <a:xfrm>
            <a:off x="9389611" y="4616312"/>
            <a:ext cx="592589" cy="8365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1526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Stačiakampis 6"/>
          <p:cNvSpPr/>
          <p:nvPr/>
        </p:nvSpPr>
        <p:spPr>
          <a:xfrm>
            <a:off x="1461246" y="1996097"/>
            <a:ext cx="9892553" cy="3416320"/>
          </a:xfrm>
          <a:prstGeom prst="rect">
            <a:avLst/>
          </a:prstGeom>
        </p:spPr>
        <p:txBody>
          <a:bodyPr wrap="square" lIns="91440" tIns="45720" rIns="91440" bIns="45720" anchor="t">
            <a:spAutoFit/>
          </a:bodyPr>
          <a:lstStyle/>
          <a:p>
            <a:pPr marL="571500" indent="-571500">
              <a:buFont typeface="Arial" panose="020B0604020202020204" pitchFamily="34" charset="0"/>
              <a:buChar char="•"/>
            </a:pPr>
            <a:r>
              <a:rPr lang="lt-LT" sz="3600" dirty="0">
                <a:cs typeface="Times New Roman"/>
              </a:rPr>
              <a:t>Pirkimo</a:t>
            </a:r>
            <a:r>
              <a:rPr lang="en-US" sz="3600" dirty="0">
                <a:cs typeface="Times New Roman"/>
              </a:rPr>
              <a:t> </a:t>
            </a:r>
            <a:r>
              <a:rPr lang="lt-LT" sz="3600" dirty="0">
                <a:cs typeface="Times New Roman"/>
              </a:rPr>
              <a:t>sukūrimas, kai pasiūlymai teikiami viename voke .............................................      3 </a:t>
            </a:r>
            <a:endParaRPr lang="lt-LT" sz="3600" dirty="0">
              <a:cs typeface="Times New Roman" panose="02020603050405020304" pitchFamily="18" charset="0"/>
            </a:endParaRPr>
          </a:p>
          <a:p>
            <a:pPr marL="571500" indent="-571500">
              <a:buFont typeface="Arial" panose="020B0604020202020204" pitchFamily="34" charset="0"/>
              <a:buChar char="•"/>
            </a:pPr>
            <a:r>
              <a:rPr lang="lt-LT" sz="3600" dirty="0">
                <a:cs typeface="Times New Roman"/>
              </a:rPr>
              <a:t>Susipažinimo su pasiūlymais procedūra ....       38</a:t>
            </a:r>
          </a:p>
          <a:p>
            <a:pPr marL="571500" indent="-571500">
              <a:buFont typeface="Arial" panose="020B0604020202020204" pitchFamily="34" charset="0"/>
              <a:buChar char="•"/>
            </a:pPr>
            <a:r>
              <a:rPr lang="lt-LT" sz="3600" dirty="0">
                <a:cs typeface="Times New Roman"/>
              </a:rPr>
              <a:t>Pasiūlymų vertinimas, pasiūlymų eilės nustatymas	 ................................................	44</a:t>
            </a:r>
          </a:p>
          <a:p>
            <a:pPr marL="571500" indent="-571500">
              <a:buFont typeface="Arial" panose="020B0604020202020204" pitchFamily="34" charset="0"/>
              <a:buChar char="•"/>
            </a:pPr>
            <a:r>
              <a:rPr lang="lt-LT" sz="3600" dirty="0">
                <a:cs typeface="Times New Roman"/>
              </a:rPr>
              <a:t>Sutarties sudarymas ..................................	52</a:t>
            </a:r>
          </a:p>
        </p:txBody>
      </p:sp>
      <p:sp>
        <p:nvSpPr>
          <p:cNvPr id="2" name="Slide Number Placeholder 1">
            <a:extLst>
              <a:ext uri="{FF2B5EF4-FFF2-40B4-BE49-F238E27FC236}">
                <a16:creationId xmlns:a16="http://schemas.microsoft.com/office/drawing/2014/main" id="{C9E65A75-27E3-F427-B4ED-632C99145136}"/>
              </a:ext>
            </a:extLst>
          </p:cNvPr>
          <p:cNvSpPr>
            <a:spLocks noGrp="1"/>
          </p:cNvSpPr>
          <p:nvPr>
            <p:ph type="sldNum" sz="quarter" idx="12"/>
          </p:nvPr>
        </p:nvSpPr>
        <p:spPr/>
        <p:txBody>
          <a:bodyPr/>
          <a:lstStyle/>
          <a:p>
            <a:fld id="{49EC5416-78B8-4F37-B286-A40543F63F6D}" type="slidenum">
              <a:rPr lang="en-US" smtClean="0"/>
              <a:pPr/>
              <a:t>2</a:t>
            </a:fld>
            <a:endParaRPr lang="en-US"/>
          </a:p>
        </p:txBody>
      </p:sp>
      <p:sp>
        <p:nvSpPr>
          <p:cNvPr id="3" name="TextBox 2">
            <a:extLst>
              <a:ext uri="{FF2B5EF4-FFF2-40B4-BE49-F238E27FC236}">
                <a16:creationId xmlns:a16="http://schemas.microsoft.com/office/drawing/2014/main" id="{79092CE9-B4F9-2F81-5F30-7C0B4020F481}"/>
              </a:ext>
            </a:extLst>
          </p:cNvPr>
          <p:cNvSpPr txBox="1"/>
          <p:nvPr/>
        </p:nvSpPr>
        <p:spPr>
          <a:xfrm>
            <a:off x="1461246" y="1122417"/>
            <a:ext cx="3729872" cy="646331"/>
          </a:xfrm>
          <a:prstGeom prst="rect">
            <a:avLst/>
          </a:prstGeom>
          <a:noFill/>
        </p:spPr>
        <p:txBody>
          <a:bodyPr wrap="square" rtlCol="0">
            <a:spAutoFit/>
          </a:bodyPr>
          <a:lstStyle/>
          <a:p>
            <a:r>
              <a:rPr lang="lt-LT" sz="3600" dirty="0"/>
              <a:t>TURINYS</a:t>
            </a:r>
            <a:endParaRPr lang="en-US" sz="3600" dirty="0"/>
          </a:p>
        </p:txBody>
      </p:sp>
    </p:spTree>
    <p:extLst>
      <p:ext uri="{BB962C8B-B14F-4D97-AF65-F5344CB8AC3E}">
        <p14:creationId xmlns:p14="http://schemas.microsoft.com/office/powerpoint/2010/main" val="2847815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aveikslėlis 28">
            <a:extLst>
              <a:ext uri="{FF2B5EF4-FFF2-40B4-BE49-F238E27FC236}">
                <a16:creationId xmlns:a16="http://schemas.microsoft.com/office/drawing/2014/main" id="{C0758380-8400-DE69-36D7-51DF124E9A70}"/>
              </a:ext>
            </a:extLst>
          </p:cNvPr>
          <p:cNvPicPr>
            <a:picLocks noChangeAspect="1"/>
          </p:cNvPicPr>
          <p:nvPr/>
        </p:nvPicPr>
        <p:blipFill>
          <a:blip r:embed="rId2"/>
          <a:srcRect t="28427"/>
          <a:stretch/>
        </p:blipFill>
        <p:spPr>
          <a:xfrm>
            <a:off x="939881" y="3259028"/>
            <a:ext cx="10483671" cy="1378535"/>
          </a:xfrm>
          <a:prstGeom prst="rect">
            <a:avLst/>
          </a:prstGeom>
        </p:spPr>
      </p:pic>
      <p:pic>
        <p:nvPicPr>
          <p:cNvPr id="11" name="Paveikslėlis 10">
            <a:extLst>
              <a:ext uri="{FF2B5EF4-FFF2-40B4-BE49-F238E27FC236}">
                <a16:creationId xmlns:a16="http://schemas.microsoft.com/office/drawing/2014/main" id="{FA4F5976-00F0-127A-CA4A-9EB8B6F8FE81}"/>
              </a:ext>
            </a:extLst>
          </p:cNvPr>
          <p:cNvPicPr>
            <a:picLocks noChangeAspect="1"/>
          </p:cNvPicPr>
          <p:nvPr/>
        </p:nvPicPr>
        <p:blipFill>
          <a:blip r:embed="rId3"/>
          <a:stretch>
            <a:fillRect/>
          </a:stretch>
        </p:blipFill>
        <p:spPr>
          <a:xfrm>
            <a:off x="799473" y="1505765"/>
            <a:ext cx="3143420" cy="1297014"/>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2699899" y="2326288"/>
            <a:ext cx="685800" cy="4040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a:off x="971809" y="4089766"/>
            <a:ext cx="1773173" cy="339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93B548-66D1-F67B-568E-33BC25CB9F1C}"/>
              </a:ext>
            </a:extLst>
          </p:cNvPr>
          <p:cNvSpPr txBox="1"/>
          <p:nvPr/>
        </p:nvSpPr>
        <p:spPr>
          <a:xfrm>
            <a:off x="710332" y="1095721"/>
            <a:ext cx="3797043" cy="369332"/>
          </a:xfrm>
          <a:prstGeom prst="rect">
            <a:avLst/>
          </a:prstGeom>
          <a:noFill/>
        </p:spPr>
        <p:txBody>
          <a:bodyPr wrap="square" rtlCol="0">
            <a:spAutoFit/>
          </a:bodyPr>
          <a:lstStyle/>
          <a:p>
            <a:r>
              <a:rPr lang="lt-LT"/>
              <a:t>Paspaudus „Išsaugoti pakeitimus“:</a:t>
            </a: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20</a:t>
            </a:fld>
            <a:endParaRPr lang="en-US"/>
          </a:p>
        </p:txBody>
      </p:sp>
      <p:sp>
        <p:nvSpPr>
          <p:cNvPr id="13" name="Oval 3">
            <a:extLst>
              <a:ext uri="{FF2B5EF4-FFF2-40B4-BE49-F238E27FC236}">
                <a16:creationId xmlns:a16="http://schemas.microsoft.com/office/drawing/2014/main" id="{978A11E2-1183-EA28-7F84-08A4FCD8A077}"/>
              </a:ext>
            </a:extLst>
          </p:cNvPr>
          <p:cNvSpPr/>
          <p:nvPr/>
        </p:nvSpPr>
        <p:spPr>
          <a:xfrm>
            <a:off x="2124221" y="233627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pic>
        <p:nvPicPr>
          <p:cNvPr id="15" name="Paveikslėlis 14">
            <a:extLst>
              <a:ext uri="{FF2B5EF4-FFF2-40B4-BE49-F238E27FC236}">
                <a16:creationId xmlns:a16="http://schemas.microsoft.com/office/drawing/2014/main" id="{542FDFEB-AC32-A62D-5883-4C00AA06F343}"/>
              </a:ext>
            </a:extLst>
          </p:cNvPr>
          <p:cNvPicPr>
            <a:picLocks noChangeAspect="1"/>
          </p:cNvPicPr>
          <p:nvPr/>
        </p:nvPicPr>
        <p:blipFill>
          <a:blip r:embed="rId5"/>
          <a:stretch>
            <a:fillRect/>
          </a:stretch>
        </p:blipFill>
        <p:spPr>
          <a:xfrm>
            <a:off x="4216609" y="1486847"/>
            <a:ext cx="2901549" cy="1356220"/>
          </a:xfrm>
          <a:prstGeom prst="rect">
            <a:avLst/>
          </a:prstGeom>
        </p:spPr>
      </p:pic>
      <p:sp>
        <p:nvSpPr>
          <p:cNvPr id="16" name="Oval 3">
            <a:extLst>
              <a:ext uri="{FF2B5EF4-FFF2-40B4-BE49-F238E27FC236}">
                <a16:creationId xmlns:a16="http://schemas.microsoft.com/office/drawing/2014/main" id="{4366AD6F-8DF2-AD76-93DB-1B38F23A6964}"/>
              </a:ext>
            </a:extLst>
          </p:cNvPr>
          <p:cNvSpPr/>
          <p:nvPr/>
        </p:nvSpPr>
        <p:spPr>
          <a:xfrm>
            <a:off x="5267641" y="237702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7" name="Stačiakampis 6">
            <a:extLst>
              <a:ext uri="{FF2B5EF4-FFF2-40B4-BE49-F238E27FC236}">
                <a16:creationId xmlns:a16="http://schemas.microsoft.com/office/drawing/2014/main" id="{D2A42EC5-9223-43F2-496F-702978111104}"/>
              </a:ext>
            </a:extLst>
          </p:cNvPr>
          <p:cNvSpPr/>
          <p:nvPr/>
        </p:nvSpPr>
        <p:spPr>
          <a:xfrm>
            <a:off x="5908001" y="2391884"/>
            <a:ext cx="685800" cy="3839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aveikslėlis 18">
            <a:extLst>
              <a:ext uri="{FF2B5EF4-FFF2-40B4-BE49-F238E27FC236}">
                <a16:creationId xmlns:a16="http://schemas.microsoft.com/office/drawing/2014/main" id="{3A7762A5-5380-CCAF-8FAA-834CE12C046B}"/>
              </a:ext>
            </a:extLst>
          </p:cNvPr>
          <p:cNvPicPr>
            <a:picLocks noChangeAspect="1"/>
          </p:cNvPicPr>
          <p:nvPr/>
        </p:nvPicPr>
        <p:blipFill>
          <a:blip r:embed="rId6"/>
          <a:stretch>
            <a:fillRect/>
          </a:stretch>
        </p:blipFill>
        <p:spPr>
          <a:xfrm>
            <a:off x="7528664" y="1507095"/>
            <a:ext cx="3192711" cy="1369235"/>
          </a:xfrm>
          <a:prstGeom prst="rect">
            <a:avLst/>
          </a:prstGeom>
        </p:spPr>
      </p:pic>
      <p:sp>
        <p:nvSpPr>
          <p:cNvPr id="20" name="Oval 3">
            <a:extLst>
              <a:ext uri="{FF2B5EF4-FFF2-40B4-BE49-F238E27FC236}">
                <a16:creationId xmlns:a16="http://schemas.microsoft.com/office/drawing/2014/main" id="{D128C328-16A9-3069-414A-B38A26DF3D0F}"/>
              </a:ext>
            </a:extLst>
          </p:cNvPr>
          <p:cNvSpPr/>
          <p:nvPr/>
        </p:nvSpPr>
        <p:spPr>
          <a:xfrm>
            <a:off x="8809550" y="239188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21" name="Stačiakampis 6">
            <a:extLst>
              <a:ext uri="{FF2B5EF4-FFF2-40B4-BE49-F238E27FC236}">
                <a16:creationId xmlns:a16="http://schemas.microsoft.com/office/drawing/2014/main" id="{7EB6A99F-EC61-2045-71EA-861E560E2C31}"/>
              </a:ext>
            </a:extLst>
          </p:cNvPr>
          <p:cNvSpPr/>
          <p:nvPr/>
        </p:nvSpPr>
        <p:spPr>
          <a:xfrm>
            <a:off x="9381979" y="2377020"/>
            <a:ext cx="685800" cy="4040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tačiakampis 6">
            <a:extLst>
              <a:ext uri="{FF2B5EF4-FFF2-40B4-BE49-F238E27FC236}">
                <a16:creationId xmlns:a16="http://schemas.microsoft.com/office/drawing/2014/main" id="{5F25A7A3-01E0-8E08-DD7A-22EBA0589EB6}"/>
              </a:ext>
            </a:extLst>
          </p:cNvPr>
          <p:cNvSpPr/>
          <p:nvPr/>
        </p:nvSpPr>
        <p:spPr>
          <a:xfrm flipV="1">
            <a:off x="953881" y="3221199"/>
            <a:ext cx="320213" cy="339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
            <a:extLst>
              <a:ext uri="{FF2B5EF4-FFF2-40B4-BE49-F238E27FC236}">
                <a16:creationId xmlns:a16="http://schemas.microsoft.com/office/drawing/2014/main" id="{DC47A2C5-CD44-7955-CAD3-5912DE1439D5}"/>
              </a:ext>
            </a:extLst>
          </p:cNvPr>
          <p:cNvSpPr/>
          <p:nvPr/>
        </p:nvSpPr>
        <p:spPr>
          <a:xfrm>
            <a:off x="314841" y="325902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33" name="TextBox 32">
            <a:extLst>
              <a:ext uri="{FF2B5EF4-FFF2-40B4-BE49-F238E27FC236}">
                <a16:creationId xmlns:a16="http://schemas.microsoft.com/office/drawing/2014/main" id="{91BB8493-BE3F-558D-62FF-3F05EB96F80A}"/>
              </a:ext>
            </a:extLst>
          </p:cNvPr>
          <p:cNvSpPr txBox="1"/>
          <p:nvPr/>
        </p:nvSpPr>
        <p:spPr>
          <a:xfrm>
            <a:off x="4942107" y="4796889"/>
            <a:ext cx="5522260" cy="646331"/>
          </a:xfrm>
          <a:prstGeom prst="rect">
            <a:avLst/>
          </a:prstGeom>
          <a:solidFill>
            <a:schemeClr val="accent4">
              <a:lumMod val="20000"/>
              <a:lumOff val="80000"/>
            </a:schemeClr>
          </a:solidFill>
        </p:spPr>
        <p:txBody>
          <a:bodyPr wrap="square" rtlCol="0">
            <a:spAutoFit/>
          </a:bodyPr>
          <a:lstStyle/>
          <a:p>
            <a:r>
              <a:rPr lang="lt-LT"/>
              <a:t>Pranešimas, kad pirkimo informacija išsaugota ir galima atlikti sekantį pirkimo kūrimo veiksmą (4).</a:t>
            </a:r>
            <a:endParaRPr lang="en-US"/>
          </a:p>
        </p:txBody>
      </p:sp>
      <p:cxnSp>
        <p:nvCxnSpPr>
          <p:cNvPr id="34" name="Straight Arrow Connector 2">
            <a:extLst>
              <a:ext uri="{FF2B5EF4-FFF2-40B4-BE49-F238E27FC236}">
                <a16:creationId xmlns:a16="http://schemas.microsoft.com/office/drawing/2014/main" id="{6ED5B1C4-6976-9863-278F-CCC185CEA34E}"/>
              </a:ext>
            </a:extLst>
          </p:cNvPr>
          <p:cNvCxnSpPr>
            <a:cxnSpLocks/>
          </p:cNvCxnSpPr>
          <p:nvPr/>
        </p:nvCxnSpPr>
        <p:spPr>
          <a:xfrm flipH="1" flipV="1">
            <a:off x="2823882" y="4338918"/>
            <a:ext cx="2118225" cy="61692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9091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aveikslėlis 14">
            <a:extLst>
              <a:ext uri="{FF2B5EF4-FFF2-40B4-BE49-F238E27FC236}">
                <a16:creationId xmlns:a16="http://schemas.microsoft.com/office/drawing/2014/main" id="{C93D2E0B-73F8-4C7A-D08E-BE8361168EC3}"/>
              </a:ext>
            </a:extLst>
          </p:cNvPr>
          <p:cNvPicPr>
            <a:picLocks noChangeAspect="1"/>
          </p:cNvPicPr>
          <p:nvPr/>
        </p:nvPicPr>
        <p:blipFill>
          <a:blip r:embed="rId2"/>
          <a:srcRect r="964"/>
          <a:stretch/>
        </p:blipFill>
        <p:spPr>
          <a:xfrm>
            <a:off x="737207" y="2892876"/>
            <a:ext cx="10717585" cy="844426"/>
          </a:xfrm>
          <a:prstGeom prst="rect">
            <a:avLst/>
          </a:prstGeom>
        </p:spPr>
      </p:pic>
      <p:pic>
        <p:nvPicPr>
          <p:cNvPr id="5" name="Paveikslėlis 4">
            <a:extLst>
              <a:ext uri="{FF2B5EF4-FFF2-40B4-BE49-F238E27FC236}">
                <a16:creationId xmlns:a16="http://schemas.microsoft.com/office/drawing/2014/main" id="{294371D2-BC06-9E68-B54E-4A30DC6779C3}"/>
              </a:ext>
            </a:extLst>
          </p:cNvPr>
          <p:cNvPicPr>
            <a:picLocks noChangeAspect="1"/>
          </p:cNvPicPr>
          <p:nvPr/>
        </p:nvPicPr>
        <p:blipFill rotWithShape="1">
          <a:blip r:embed="rId3"/>
          <a:srcRect l="-124" t="14504" b="37924"/>
          <a:stretch/>
        </p:blipFill>
        <p:spPr bwMode="auto">
          <a:xfrm>
            <a:off x="737207" y="1277370"/>
            <a:ext cx="10717585" cy="1711550"/>
          </a:xfrm>
          <a:prstGeom prst="rect">
            <a:avLst/>
          </a:prstGeom>
          <a:ln>
            <a:noFill/>
          </a:ln>
          <a:extLst>
            <a:ext uri="{53640926-AAD7-44D8-BBD7-CCE9431645EC}">
              <a14:shadowObscured xmlns:a14="http://schemas.microsoft.com/office/drawing/2010/main"/>
            </a:ext>
          </a:extLst>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95026" y="302517"/>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21</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4363324" y="3265615"/>
            <a:ext cx="865398" cy="3074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p:cNvCxnSpPr>
          <p:nvPr/>
        </p:nvCxnSpPr>
        <p:spPr>
          <a:xfrm flipV="1">
            <a:off x="4690840" y="3637309"/>
            <a:ext cx="0" cy="30746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2C760D3-8B44-E912-4DFB-58BF86E23701}"/>
              </a:ext>
            </a:extLst>
          </p:cNvPr>
          <p:cNvSpPr txBox="1"/>
          <p:nvPr/>
        </p:nvSpPr>
        <p:spPr>
          <a:xfrm>
            <a:off x="737208" y="3944770"/>
            <a:ext cx="5650324" cy="369332"/>
          </a:xfrm>
          <a:prstGeom prst="rect">
            <a:avLst/>
          </a:prstGeom>
          <a:solidFill>
            <a:schemeClr val="accent4">
              <a:lumMod val="20000"/>
              <a:lumOff val="80000"/>
            </a:schemeClr>
          </a:solidFill>
        </p:spPr>
        <p:txBody>
          <a:bodyPr wrap="square" rtlCol="0">
            <a:spAutoFit/>
          </a:bodyPr>
          <a:lstStyle/>
          <a:p>
            <a:r>
              <a:rPr lang="lt-LT"/>
              <a:t>Pasirenkama užduotis „Priskirti naudotojus“.</a:t>
            </a:r>
            <a:endParaRPr lang="en-US"/>
          </a:p>
        </p:txBody>
      </p:sp>
    </p:spTree>
    <p:extLst>
      <p:ext uri="{BB962C8B-B14F-4D97-AF65-F5344CB8AC3E}">
        <p14:creationId xmlns:p14="http://schemas.microsoft.com/office/powerpoint/2010/main" val="2545513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8E4CEF24-F84B-9D9E-0B44-6F8BD06C9975}"/>
              </a:ext>
            </a:extLst>
          </p:cNvPr>
          <p:cNvPicPr>
            <a:picLocks noChangeAspect="1"/>
          </p:cNvPicPr>
          <p:nvPr/>
        </p:nvPicPr>
        <p:blipFill>
          <a:blip r:embed="rId2"/>
          <a:stretch>
            <a:fillRect/>
          </a:stretch>
        </p:blipFill>
        <p:spPr>
          <a:xfrm>
            <a:off x="4676320" y="4656468"/>
            <a:ext cx="6355757" cy="1382865"/>
          </a:xfrm>
          <a:prstGeom prst="rect">
            <a:avLst/>
          </a:prstGeom>
        </p:spPr>
      </p:pic>
      <p:pic>
        <p:nvPicPr>
          <p:cNvPr id="8" name="Paveikslėlis 7">
            <a:extLst>
              <a:ext uri="{FF2B5EF4-FFF2-40B4-BE49-F238E27FC236}">
                <a16:creationId xmlns:a16="http://schemas.microsoft.com/office/drawing/2014/main" id="{15187BD0-DE71-56D8-635E-D97479CA6670}"/>
              </a:ext>
            </a:extLst>
          </p:cNvPr>
          <p:cNvPicPr>
            <a:picLocks noChangeAspect="1"/>
          </p:cNvPicPr>
          <p:nvPr/>
        </p:nvPicPr>
        <p:blipFill>
          <a:blip r:embed="rId3"/>
          <a:srcRect t="11798"/>
          <a:stretch/>
        </p:blipFill>
        <p:spPr>
          <a:xfrm>
            <a:off x="1009720" y="1115830"/>
            <a:ext cx="10623176" cy="3134963"/>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4672992" y="5692589"/>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a:off x="9445706" y="3336930"/>
            <a:ext cx="278132"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22</a:t>
            </a:fld>
            <a:endParaRPr lang="en-US"/>
          </a:p>
        </p:txBody>
      </p:sp>
      <p:sp>
        <p:nvSpPr>
          <p:cNvPr id="2" name="TextBox 1">
            <a:extLst>
              <a:ext uri="{FF2B5EF4-FFF2-40B4-BE49-F238E27FC236}">
                <a16:creationId xmlns:a16="http://schemas.microsoft.com/office/drawing/2014/main" id="{2293B548-66D1-F67B-568E-33BC25CB9F1C}"/>
              </a:ext>
            </a:extLst>
          </p:cNvPr>
          <p:cNvSpPr txBox="1"/>
          <p:nvPr/>
        </p:nvSpPr>
        <p:spPr>
          <a:xfrm>
            <a:off x="875891" y="4470737"/>
            <a:ext cx="3609219" cy="1754326"/>
          </a:xfrm>
          <a:prstGeom prst="rect">
            <a:avLst/>
          </a:prstGeom>
          <a:solidFill>
            <a:schemeClr val="accent4">
              <a:lumMod val="20000"/>
              <a:lumOff val="80000"/>
            </a:schemeClr>
          </a:solidFill>
        </p:spPr>
        <p:txBody>
          <a:bodyPr wrap="square" rtlCol="0">
            <a:spAutoFit/>
          </a:bodyPr>
          <a:lstStyle/>
          <a:p>
            <a:r>
              <a:rPr lang="lt-LT" dirty="0"/>
              <a:t>Automatiškai priskiriamas pirkimą kuriantis naudotojas.</a:t>
            </a:r>
            <a:r>
              <a:rPr lang="lt-LT" dirty="0">
                <a:solidFill>
                  <a:srgbClr val="FF0000"/>
                </a:solidFill>
              </a:rPr>
              <a:t> </a:t>
            </a:r>
          </a:p>
          <a:p>
            <a:r>
              <a:rPr lang="lt-LT" dirty="0">
                <a:solidFill>
                  <a:srgbClr val="FF0000"/>
                </a:solidFill>
              </a:rPr>
              <a:t>SVARBU</a:t>
            </a:r>
            <a:r>
              <a:rPr lang="en-US" dirty="0">
                <a:solidFill>
                  <a:srgbClr val="FF0000"/>
                </a:solidFill>
              </a:rPr>
              <a:t>!</a:t>
            </a:r>
            <a:r>
              <a:rPr lang="lt-LT" dirty="0"/>
              <a:t> Naudotojui būtina priskirti vaidmenį „Vykdytojas + Pasiūlymus atidarantis asmuo + Kandidatas į Pagrindinius vertintojus“.</a:t>
            </a:r>
            <a:endParaRPr lang="en-US" dirty="0"/>
          </a:p>
        </p:txBody>
      </p:sp>
      <p:cxnSp>
        <p:nvCxnSpPr>
          <p:cNvPr id="26" name="Straight Arrow Connector 2">
            <a:extLst>
              <a:ext uri="{FF2B5EF4-FFF2-40B4-BE49-F238E27FC236}">
                <a16:creationId xmlns:a16="http://schemas.microsoft.com/office/drawing/2014/main" id="{B71C9393-22DD-C4D2-164F-025367D50F21}"/>
              </a:ext>
            </a:extLst>
          </p:cNvPr>
          <p:cNvCxnSpPr>
            <a:cxnSpLocks/>
            <a:stCxn id="9" idx="2"/>
          </p:cNvCxnSpPr>
          <p:nvPr/>
        </p:nvCxnSpPr>
        <p:spPr>
          <a:xfrm>
            <a:off x="9584772" y="3566275"/>
            <a:ext cx="1259423" cy="130889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
            <a:extLst>
              <a:ext uri="{FF2B5EF4-FFF2-40B4-BE49-F238E27FC236}">
                <a16:creationId xmlns:a16="http://schemas.microsoft.com/office/drawing/2014/main" id="{8EC10D31-BFF3-644A-3473-DE93A3655F35}"/>
              </a:ext>
            </a:extLst>
          </p:cNvPr>
          <p:cNvCxnSpPr>
            <a:cxnSpLocks/>
          </p:cNvCxnSpPr>
          <p:nvPr/>
        </p:nvCxnSpPr>
        <p:spPr>
          <a:xfrm flipH="1" flipV="1">
            <a:off x="1347805" y="3566275"/>
            <a:ext cx="463066" cy="90446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2">
            <a:extLst>
              <a:ext uri="{FF2B5EF4-FFF2-40B4-BE49-F238E27FC236}">
                <a16:creationId xmlns:a16="http://schemas.microsoft.com/office/drawing/2014/main" id="{8AFA59AD-DA76-74AE-BC16-EC0740079697}"/>
              </a:ext>
            </a:extLst>
          </p:cNvPr>
          <p:cNvCxnSpPr>
            <a:cxnSpLocks/>
          </p:cNvCxnSpPr>
          <p:nvPr/>
        </p:nvCxnSpPr>
        <p:spPr>
          <a:xfrm flipV="1">
            <a:off x="3437172" y="5842499"/>
            <a:ext cx="1193377" cy="28007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7" name="Oval 3">
            <a:extLst>
              <a:ext uri="{FF2B5EF4-FFF2-40B4-BE49-F238E27FC236}">
                <a16:creationId xmlns:a16="http://schemas.microsoft.com/office/drawing/2014/main" id="{0ACDA9E1-D59C-E56A-CEAE-88C4952F6E2F}"/>
              </a:ext>
            </a:extLst>
          </p:cNvPr>
          <p:cNvSpPr/>
          <p:nvPr/>
        </p:nvSpPr>
        <p:spPr>
          <a:xfrm>
            <a:off x="8818614" y="325957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8" name="Oval 4">
            <a:extLst>
              <a:ext uri="{FF2B5EF4-FFF2-40B4-BE49-F238E27FC236}">
                <a16:creationId xmlns:a16="http://schemas.microsoft.com/office/drawing/2014/main" id="{BD6F7B16-FDC5-4643-618D-5E0152D3C0EB}"/>
              </a:ext>
            </a:extLst>
          </p:cNvPr>
          <p:cNvSpPr/>
          <p:nvPr/>
        </p:nvSpPr>
        <p:spPr>
          <a:xfrm>
            <a:off x="8130404" y="553038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9" name="Oval 5">
            <a:extLst>
              <a:ext uri="{FF2B5EF4-FFF2-40B4-BE49-F238E27FC236}">
                <a16:creationId xmlns:a16="http://schemas.microsoft.com/office/drawing/2014/main" id="{63708A39-E16B-1160-2ABC-776295FE8951}"/>
              </a:ext>
            </a:extLst>
          </p:cNvPr>
          <p:cNvSpPr/>
          <p:nvPr/>
        </p:nvSpPr>
        <p:spPr>
          <a:xfrm>
            <a:off x="446668" y="113842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40" name="Stačiakampis 6">
            <a:extLst>
              <a:ext uri="{FF2B5EF4-FFF2-40B4-BE49-F238E27FC236}">
                <a16:creationId xmlns:a16="http://schemas.microsoft.com/office/drawing/2014/main" id="{81B42A63-03A2-BB0D-538A-0C3601DDF3B8}"/>
              </a:ext>
            </a:extLst>
          </p:cNvPr>
          <p:cNvSpPr/>
          <p:nvPr/>
        </p:nvSpPr>
        <p:spPr>
          <a:xfrm>
            <a:off x="973346" y="1128352"/>
            <a:ext cx="305829"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DB3E54-3F8B-0941-49CF-C937C6FC4D30}"/>
              </a:ext>
            </a:extLst>
          </p:cNvPr>
          <p:cNvSpPr txBox="1"/>
          <p:nvPr/>
        </p:nvSpPr>
        <p:spPr>
          <a:xfrm>
            <a:off x="205496" y="6276489"/>
            <a:ext cx="9700942" cy="584775"/>
          </a:xfrm>
          <a:prstGeom prst="rect">
            <a:avLst/>
          </a:prstGeom>
          <a:noFill/>
        </p:spPr>
        <p:txBody>
          <a:bodyPr wrap="square">
            <a:spAutoFit/>
          </a:bodyPr>
          <a:lstStyle/>
          <a:p>
            <a:r>
              <a:rPr lang="lt-LT" sz="1600"/>
              <a:t>Pastaba. Daugiau informacijos apie naudotojų vaidmenis galite rasti skaidrėse „Pirkimo vykdytojo paskyroje esančių vartotojų sukūrimas bei teisių jiems suteikimas“.</a:t>
            </a:r>
            <a:endParaRPr lang="en-GB" sz="1600"/>
          </a:p>
        </p:txBody>
      </p:sp>
    </p:spTree>
    <p:extLst>
      <p:ext uri="{BB962C8B-B14F-4D97-AF65-F5344CB8AC3E}">
        <p14:creationId xmlns:p14="http://schemas.microsoft.com/office/powerpoint/2010/main" val="3756747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aveikslėlis 36">
            <a:extLst>
              <a:ext uri="{FF2B5EF4-FFF2-40B4-BE49-F238E27FC236}">
                <a16:creationId xmlns:a16="http://schemas.microsoft.com/office/drawing/2014/main" id="{9552266E-9833-2C27-19F5-751FA415DD24}"/>
              </a:ext>
            </a:extLst>
          </p:cNvPr>
          <p:cNvPicPr>
            <a:picLocks noChangeAspect="1"/>
          </p:cNvPicPr>
          <p:nvPr/>
        </p:nvPicPr>
        <p:blipFill>
          <a:blip r:embed="rId2"/>
          <a:stretch>
            <a:fillRect/>
          </a:stretch>
        </p:blipFill>
        <p:spPr>
          <a:xfrm>
            <a:off x="3244019" y="2987769"/>
            <a:ext cx="5000610" cy="3647862"/>
          </a:xfrm>
          <a:prstGeom prst="rect">
            <a:avLst/>
          </a:prstGeom>
        </p:spPr>
      </p:pic>
      <p:pic>
        <p:nvPicPr>
          <p:cNvPr id="6" name="Paveikslėlis 5">
            <a:extLst>
              <a:ext uri="{FF2B5EF4-FFF2-40B4-BE49-F238E27FC236}">
                <a16:creationId xmlns:a16="http://schemas.microsoft.com/office/drawing/2014/main" id="{D6797310-69CF-F834-FBFE-134FE31B3868}"/>
              </a:ext>
            </a:extLst>
          </p:cNvPr>
          <p:cNvPicPr>
            <a:picLocks noChangeAspect="1"/>
          </p:cNvPicPr>
          <p:nvPr/>
        </p:nvPicPr>
        <p:blipFill>
          <a:blip r:embed="rId3"/>
          <a:stretch>
            <a:fillRect/>
          </a:stretch>
        </p:blipFill>
        <p:spPr>
          <a:xfrm>
            <a:off x="905044" y="1359727"/>
            <a:ext cx="10720598" cy="1586585"/>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flipV="1">
            <a:off x="6015318" y="2429663"/>
            <a:ext cx="5540188" cy="3195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23</a:t>
            </a:fld>
            <a:endParaRPr lang="en-US"/>
          </a:p>
        </p:txBody>
      </p:sp>
      <p:sp>
        <p:nvSpPr>
          <p:cNvPr id="11" name="TextBox 10">
            <a:extLst>
              <a:ext uri="{FF2B5EF4-FFF2-40B4-BE49-F238E27FC236}">
                <a16:creationId xmlns:a16="http://schemas.microsoft.com/office/drawing/2014/main" id="{33B52BD1-CC53-95E3-0C3C-15F2660D8716}"/>
              </a:ext>
            </a:extLst>
          </p:cNvPr>
          <p:cNvSpPr txBox="1"/>
          <p:nvPr/>
        </p:nvSpPr>
        <p:spPr>
          <a:xfrm>
            <a:off x="905044" y="971350"/>
            <a:ext cx="10720598" cy="369332"/>
          </a:xfrm>
          <a:prstGeom prst="rect">
            <a:avLst/>
          </a:prstGeom>
          <a:noFill/>
        </p:spPr>
        <p:txBody>
          <a:bodyPr wrap="square" rtlCol="0">
            <a:spAutoFit/>
          </a:bodyPr>
          <a:lstStyle/>
          <a:p>
            <a:r>
              <a:rPr lang="lt-LT"/>
              <a:t>Norint pirkimui priskirti daugiau naudotojų:</a:t>
            </a:r>
            <a:endParaRPr lang="en-US"/>
          </a:p>
        </p:txBody>
      </p:sp>
      <p:sp>
        <p:nvSpPr>
          <p:cNvPr id="17" name="Stačiakampis 6">
            <a:extLst>
              <a:ext uri="{FF2B5EF4-FFF2-40B4-BE49-F238E27FC236}">
                <a16:creationId xmlns:a16="http://schemas.microsoft.com/office/drawing/2014/main" id="{10886BA9-FBDA-E394-1B34-D26612552893}"/>
              </a:ext>
            </a:extLst>
          </p:cNvPr>
          <p:cNvSpPr/>
          <p:nvPr/>
        </p:nvSpPr>
        <p:spPr>
          <a:xfrm>
            <a:off x="3398298" y="3453261"/>
            <a:ext cx="3296632"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čiakampis 6">
            <a:extLst>
              <a:ext uri="{FF2B5EF4-FFF2-40B4-BE49-F238E27FC236}">
                <a16:creationId xmlns:a16="http://schemas.microsoft.com/office/drawing/2014/main" id="{F894F872-04C5-D927-4C30-8502157C25C1}"/>
              </a:ext>
            </a:extLst>
          </p:cNvPr>
          <p:cNvSpPr/>
          <p:nvPr/>
        </p:nvSpPr>
        <p:spPr>
          <a:xfrm flipV="1">
            <a:off x="7684971" y="4517917"/>
            <a:ext cx="475129" cy="252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čiakampis 6">
            <a:extLst>
              <a:ext uri="{FF2B5EF4-FFF2-40B4-BE49-F238E27FC236}">
                <a16:creationId xmlns:a16="http://schemas.microsoft.com/office/drawing/2014/main" id="{8FAC9FB8-054D-852B-778F-7DA671077107}"/>
              </a:ext>
            </a:extLst>
          </p:cNvPr>
          <p:cNvSpPr/>
          <p:nvPr/>
        </p:nvSpPr>
        <p:spPr>
          <a:xfrm flipV="1">
            <a:off x="3398299" y="5958424"/>
            <a:ext cx="205514"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čiakampis 6">
            <a:extLst>
              <a:ext uri="{FF2B5EF4-FFF2-40B4-BE49-F238E27FC236}">
                <a16:creationId xmlns:a16="http://schemas.microsoft.com/office/drawing/2014/main" id="{6D830E83-DB1A-E476-654D-748F6A80827E}"/>
              </a:ext>
            </a:extLst>
          </p:cNvPr>
          <p:cNvSpPr/>
          <p:nvPr/>
        </p:nvSpPr>
        <p:spPr>
          <a:xfrm flipV="1">
            <a:off x="7607344" y="6300099"/>
            <a:ext cx="546847" cy="2520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7E406FB-BDDA-9C43-415B-8C5CC6E1BD79}"/>
              </a:ext>
            </a:extLst>
          </p:cNvPr>
          <p:cNvSpPr txBox="1"/>
          <p:nvPr/>
        </p:nvSpPr>
        <p:spPr>
          <a:xfrm>
            <a:off x="8762478" y="3374788"/>
            <a:ext cx="2949388" cy="369332"/>
          </a:xfrm>
          <a:prstGeom prst="rect">
            <a:avLst/>
          </a:prstGeom>
          <a:solidFill>
            <a:schemeClr val="accent4">
              <a:lumMod val="20000"/>
              <a:lumOff val="80000"/>
            </a:schemeClr>
          </a:solidFill>
        </p:spPr>
        <p:txBody>
          <a:bodyPr wrap="square" rtlCol="0">
            <a:spAutoFit/>
          </a:bodyPr>
          <a:lstStyle/>
          <a:p>
            <a:r>
              <a:rPr lang="lt-LT"/>
              <a:t>Pasirenkama pagal vaidmenį</a:t>
            </a:r>
            <a:endParaRPr lang="en-US"/>
          </a:p>
        </p:txBody>
      </p:sp>
      <p:cxnSp>
        <p:nvCxnSpPr>
          <p:cNvPr id="22" name="Straight Arrow Connector 2">
            <a:extLst>
              <a:ext uri="{FF2B5EF4-FFF2-40B4-BE49-F238E27FC236}">
                <a16:creationId xmlns:a16="http://schemas.microsoft.com/office/drawing/2014/main" id="{CC30EB8E-65B7-E7F5-C629-3A421AADE291}"/>
              </a:ext>
            </a:extLst>
          </p:cNvPr>
          <p:cNvCxnSpPr>
            <a:cxnSpLocks/>
          </p:cNvCxnSpPr>
          <p:nvPr/>
        </p:nvCxnSpPr>
        <p:spPr>
          <a:xfrm flipH="1" flipV="1">
            <a:off x="9359153" y="2835263"/>
            <a:ext cx="376518" cy="5072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B9474C5F-1DB7-E8F3-CB5D-7A3A6EB502EF}"/>
              </a:ext>
            </a:extLst>
          </p:cNvPr>
          <p:cNvSpPr/>
          <p:nvPr/>
        </p:nvSpPr>
        <p:spPr>
          <a:xfrm>
            <a:off x="11625642" y="239741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8" name="Oval 4">
            <a:extLst>
              <a:ext uri="{FF2B5EF4-FFF2-40B4-BE49-F238E27FC236}">
                <a16:creationId xmlns:a16="http://schemas.microsoft.com/office/drawing/2014/main" id="{8E53D99E-4A85-EE33-CF1C-CBA1581C32C0}"/>
              </a:ext>
            </a:extLst>
          </p:cNvPr>
          <p:cNvSpPr/>
          <p:nvPr/>
        </p:nvSpPr>
        <p:spPr>
          <a:xfrm>
            <a:off x="2764275" y="339007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9" name="Oval 5">
            <a:extLst>
              <a:ext uri="{FF2B5EF4-FFF2-40B4-BE49-F238E27FC236}">
                <a16:creationId xmlns:a16="http://schemas.microsoft.com/office/drawing/2014/main" id="{5C50C0E6-D5DC-7971-B852-D66A901B12F8}"/>
              </a:ext>
            </a:extLst>
          </p:cNvPr>
          <p:cNvSpPr/>
          <p:nvPr/>
        </p:nvSpPr>
        <p:spPr>
          <a:xfrm>
            <a:off x="8249748" y="442409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30" name="Oval 6">
            <a:extLst>
              <a:ext uri="{FF2B5EF4-FFF2-40B4-BE49-F238E27FC236}">
                <a16:creationId xmlns:a16="http://schemas.microsoft.com/office/drawing/2014/main" id="{759F4D3E-C1B3-6F40-6888-38DE875D613B}"/>
              </a:ext>
            </a:extLst>
          </p:cNvPr>
          <p:cNvSpPr/>
          <p:nvPr/>
        </p:nvSpPr>
        <p:spPr>
          <a:xfrm>
            <a:off x="2759387" y="588665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a:t>
            </a:r>
          </a:p>
        </p:txBody>
      </p:sp>
      <p:sp>
        <p:nvSpPr>
          <p:cNvPr id="32" name="Oval 7">
            <a:extLst>
              <a:ext uri="{FF2B5EF4-FFF2-40B4-BE49-F238E27FC236}">
                <a16:creationId xmlns:a16="http://schemas.microsoft.com/office/drawing/2014/main" id="{E8E0D460-6522-0C09-565C-4508E213FF51}"/>
              </a:ext>
            </a:extLst>
          </p:cNvPr>
          <p:cNvSpPr/>
          <p:nvPr/>
        </p:nvSpPr>
        <p:spPr>
          <a:xfrm>
            <a:off x="8277846" y="623409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5</a:t>
            </a:r>
          </a:p>
        </p:txBody>
      </p:sp>
    </p:spTree>
    <p:extLst>
      <p:ext uri="{BB962C8B-B14F-4D97-AF65-F5344CB8AC3E}">
        <p14:creationId xmlns:p14="http://schemas.microsoft.com/office/powerpoint/2010/main" val="758240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93B548-66D1-F67B-568E-33BC25CB9F1C}"/>
              </a:ext>
            </a:extLst>
          </p:cNvPr>
          <p:cNvSpPr txBox="1"/>
          <p:nvPr/>
        </p:nvSpPr>
        <p:spPr>
          <a:xfrm>
            <a:off x="907319" y="2605643"/>
            <a:ext cx="4285923" cy="1200329"/>
          </a:xfrm>
          <a:prstGeom prst="rect">
            <a:avLst/>
          </a:prstGeom>
          <a:solidFill>
            <a:schemeClr val="accent4">
              <a:lumMod val="20000"/>
              <a:lumOff val="80000"/>
            </a:schemeClr>
          </a:solidFill>
        </p:spPr>
        <p:txBody>
          <a:bodyPr wrap="square" rtlCol="0">
            <a:spAutoFit/>
          </a:bodyPr>
          <a:lstStyle/>
          <a:p>
            <a:r>
              <a:rPr lang="lt-LT">
                <a:solidFill>
                  <a:srgbClr val="FF0000"/>
                </a:solidFill>
              </a:rPr>
              <a:t>SVARBU</a:t>
            </a:r>
            <a:r>
              <a:rPr lang="en-US">
                <a:solidFill>
                  <a:srgbClr val="FF0000"/>
                </a:solidFill>
              </a:rPr>
              <a:t>!</a:t>
            </a:r>
            <a:r>
              <a:rPr lang="lt-LT"/>
              <a:t> Bent vienam naudotojui būtina priskirti vaidmenį „Vykdytojas + Pasiūlymus atidarantis asmuo + Kandidatas į Pagrindinius vertintojus“.</a:t>
            </a:r>
            <a:endParaRPr lang="en-US"/>
          </a:p>
        </p:txBody>
      </p:sp>
      <p:pic>
        <p:nvPicPr>
          <p:cNvPr id="18" name="Paveikslėlis 17">
            <a:extLst>
              <a:ext uri="{FF2B5EF4-FFF2-40B4-BE49-F238E27FC236}">
                <a16:creationId xmlns:a16="http://schemas.microsoft.com/office/drawing/2014/main" id="{D9819F33-5943-4F07-478D-DBC6E65A76DF}"/>
              </a:ext>
            </a:extLst>
          </p:cNvPr>
          <p:cNvPicPr>
            <a:picLocks noChangeAspect="1"/>
          </p:cNvPicPr>
          <p:nvPr/>
        </p:nvPicPr>
        <p:blipFill>
          <a:blip r:embed="rId2"/>
          <a:stretch>
            <a:fillRect/>
          </a:stretch>
        </p:blipFill>
        <p:spPr>
          <a:xfrm>
            <a:off x="907319" y="4050128"/>
            <a:ext cx="10338905" cy="1427077"/>
          </a:xfrm>
          <a:prstGeom prst="rect">
            <a:avLst/>
          </a:prstGeom>
        </p:spPr>
      </p:pic>
      <p:pic>
        <p:nvPicPr>
          <p:cNvPr id="13" name="Paveikslėlis 12">
            <a:extLst>
              <a:ext uri="{FF2B5EF4-FFF2-40B4-BE49-F238E27FC236}">
                <a16:creationId xmlns:a16="http://schemas.microsoft.com/office/drawing/2014/main" id="{D7493311-D7A8-7F5F-5B63-192325B0AA8E}"/>
              </a:ext>
            </a:extLst>
          </p:cNvPr>
          <p:cNvPicPr>
            <a:picLocks noChangeAspect="1"/>
          </p:cNvPicPr>
          <p:nvPr/>
        </p:nvPicPr>
        <p:blipFill>
          <a:blip r:embed="rId3"/>
          <a:stretch>
            <a:fillRect/>
          </a:stretch>
        </p:blipFill>
        <p:spPr>
          <a:xfrm>
            <a:off x="6210395" y="2543953"/>
            <a:ext cx="5378902" cy="1374608"/>
          </a:xfrm>
          <a:prstGeom prst="rect">
            <a:avLst/>
          </a:prstGeom>
        </p:spPr>
      </p:pic>
      <p:pic>
        <p:nvPicPr>
          <p:cNvPr id="6" name="Paveikslėlis 5">
            <a:extLst>
              <a:ext uri="{FF2B5EF4-FFF2-40B4-BE49-F238E27FC236}">
                <a16:creationId xmlns:a16="http://schemas.microsoft.com/office/drawing/2014/main" id="{8B5CA826-44C1-CE6B-D1F2-3E238D315895}"/>
              </a:ext>
            </a:extLst>
          </p:cNvPr>
          <p:cNvPicPr>
            <a:picLocks noChangeAspect="1"/>
          </p:cNvPicPr>
          <p:nvPr/>
        </p:nvPicPr>
        <p:blipFill>
          <a:blip r:embed="rId4"/>
          <a:srcRect t="20674"/>
          <a:stretch/>
        </p:blipFill>
        <p:spPr>
          <a:xfrm>
            <a:off x="907320" y="814924"/>
            <a:ext cx="10715500" cy="1740025"/>
          </a:xfrm>
          <a:prstGeom prst="rect">
            <a:avLst/>
          </a:prstGeom>
        </p:spPr>
      </p:pic>
      <p:sp>
        <p:nvSpPr>
          <p:cNvPr id="4" name="Stačiakampis 6">
            <a:extLst>
              <a:ext uri="{FF2B5EF4-FFF2-40B4-BE49-F238E27FC236}">
                <a16:creationId xmlns:a16="http://schemas.microsoft.com/office/drawing/2014/main" id="{12341A36-0413-50E5-421D-B31529EF3E99}"/>
              </a:ext>
            </a:extLst>
          </p:cNvPr>
          <p:cNvSpPr/>
          <p:nvPr/>
        </p:nvSpPr>
        <p:spPr>
          <a:xfrm>
            <a:off x="6210395" y="3746016"/>
            <a:ext cx="2996979" cy="2007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16863" y="98725"/>
            <a:ext cx="7801946" cy="810627"/>
          </a:xfrm>
        </p:spPr>
        <p:txBody>
          <a:bodyPr>
            <a:noAutofit/>
          </a:bodyPr>
          <a:lstStyle/>
          <a:p>
            <a:pPr algn="ctr"/>
            <a:r>
              <a:rPr lang="lt-LT" sz="3600" b="1"/>
              <a:t>Pirkimo kūrimas</a:t>
            </a:r>
            <a:endParaRPr lang="en-US" sz="3600" b="1"/>
          </a:p>
        </p:txBody>
      </p:sp>
      <p:sp>
        <p:nvSpPr>
          <p:cNvPr id="9" name="Stačiakampis 6">
            <a:extLst>
              <a:ext uri="{FF2B5EF4-FFF2-40B4-BE49-F238E27FC236}">
                <a16:creationId xmlns:a16="http://schemas.microsoft.com/office/drawing/2014/main" id="{4AF05D8B-DDAA-B905-6360-45FE404AB416}"/>
              </a:ext>
            </a:extLst>
          </p:cNvPr>
          <p:cNvSpPr/>
          <p:nvPr/>
        </p:nvSpPr>
        <p:spPr>
          <a:xfrm>
            <a:off x="9570518" y="1669351"/>
            <a:ext cx="278132" cy="2293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92875"/>
            <a:ext cx="2743200" cy="365125"/>
          </a:xfrm>
        </p:spPr>
        <p:txBody>
          <a:bodyPr/>
          <a:lstStyle/>
          <a:p>
            <a:fld id="{49EC5416-78B8-4F37-B286-A40543F63F6D}" type="slidenum">
              <a:rPr lang="en-US" smtClean="0"/>
              <a:pPr/>
              <a:t>24</a:t>
            </a:fld>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a:stCxn id="9" idx="2"/>
          </p:cNvCxnSpPr>
          <p:nvPr/>
        </p:nvCxnSpPr>
        <p:spPr>
          <a:xfrm>
            <a:off x="9709584" y="1898696"/>
            <a:ext cx="1786128" cy="66870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2">
            <a:extLst>
              <a:ext uri="{FF2B5EF4-FFF2-40B4-BE49-F238E27FC236}">
                <a16:creationId xmlns:a16="http://schemas.microsoft.com/office/drawing/2014/main" id="{8AFA59AD-DA76-74AE-BC16-EC0740079697}"/>
              </a:ext>
            </a:extLst>
          </p:cNvPr>
          <p:cNvCxnSpPr>
            <a:cxnSpLocks/>
          </p:cNvCxnSpPr>
          <p:nvPr/>
        </p:nvCxnSpPr>
        <p:spPr>
          <a:xfrm>
            <a:off x="4213412" y="3766199"/>
            <a:ext cx="385280" cy="8512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8" name="Stačiakampis 6">
            <a:extLst>
              <a:ext uri="{FF2B5EF4-FFF2-40B4-BE49-F238E27FC236}">
                <a16:creationId xmlns:a16="http://schemas.microsoft.com/office/drawing/2014/main" id="{AB4FCC4A-EFA7-8E6A-804A-54412A630A31}"/>
              </a:ext>
            </a:extLst>
          </p:cNvPr>
          <p:cNvSpPr/>
          <p:nvPr/>
        </p:nvSpPr>
        <p:spPr>
          <a:xfrm>
            <a:off x="3272118" y="4700987"/>
            <a:ext cx="3442905"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
            <a:extLst>
              <a:ext uri="{FF2B5EF4-FFF2-40B4-BE49-F238E27FC236}">
                <a16:creationId xmlns:a16="http://schemas.microsoft.com/office/drawing/2014/main" id="{EF10BE95-94DA-AC3D-E238-55298178D062}"/>
              </a:ext>
            </a:extLst>
          </p:cNvPr>
          <p:cNvSpPr/>
          <p:nvPr/>
        </p:nvSpPr>
        <p:spPr>
          <a:xfrm>
            <a:off x="8958778" y="156140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3" name="Oval 4">
            <a:extLst>
              <a:ext uri="{FF2B5EF4-FFF2-40B4-BE49-F238E27FC236}">
                <a16:creationId xmlns:a16="http://schemas.microsoft.com/office/drawing/2014/main" id="{48727BE0-18E8-6638-94EB-1242C006AD3F}"/>
              </a:ext>
            </a:extLst>
          </p:cNvPr>
          <p:cNvSpPr/>
          <p:nvPr/>
        </p:nvSpPr>
        <p:spPr>
          <a:xfrm>
            <a:off x="5657255" y="362431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4" name="Oval 5">
            <a:extLst>
              <a:ext uri="{FF2B5EF4-FFF2-40B4-BE49-F238E27FC236}">
                <a16:creationId xmlns:a16="http://schemas.microsoft.com/office/drawing/2014/main" id="{338BFF10-08CB-2904-5351-F7CE935978BB}"/>
              </a:ext>
            </a:extLst>
          </p:cNvPr>
          <p:cNvSpPr/>
          <p:nvPr/>
        </p:nvSpPr>
        <p:spPr>
          <a:xfrm>
            <a:off x="6835511" y="461746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36" name="TextBox 35">
            <a:extLst>
              <a:ext uri="{FF2B5EF4-FFF2-40B4-BE49-F238E27FC236}">
                <a16:creationId xmlns:a16="http://schemas.microsoft.com/office/drawing/2014/main" id="{989E05D3-C9F0-C91B-7C8F-9F0DE8603E79}"/>
              </a:ext>
            </a:extLst>
          </p:cNvPr>
          <p:cNvSpPr txBox="1"/>
          <p:nvPr/>
        </p:nvSpPr>
        <p:spPr>
          <a:xfrm>
            <a:off x="6653225" y="5604117"/>
            <a:ext cx="3630952" cy="923330"/>
          </a:xfrm>
          <a:prstGeom prst="rect">
            <a:avLst/>
          </a:prstGeom>
          <a:solidFill>
            <a:schemeClr val="accent4">
              <a:lumMod val="20000"/>
              <a:lumOff val="80000"/>
            </a:schemeClr>
          </a:solidFill>
        </p:spPr>
        <p:txBody>
          <a:bodyPr wrap="square" rtlCol="0">
            <a:spAutoFit/>
          </a:bodyPr>
          <a:lstStyle/>
          <a:p>
            <a:r>
              <a:rPr lang="lt-LT"/>
              <a:t>Priskirtus naudotojus galima atsieti nuo pirkimo arba pakeisti kitu naudotoju.</a:t>
            </a:r>
            <a:endParaRPr lang="en-US"/>
          </a:p>
        </p:txBody>
      </p:sp>
      <p:cxnSp>
        <p:nvCxnSpPr>
          <p:cNvPr id="42" name="Straight Arrow Connector 2">
            <a:extLst>
              <a:ext uri="{FF2B5EF4-FFF2-40B4-BE49-F238E27FC236}">
                <a16:creationId xmlns:a16="http://schemas.microsoft.com/office/drawing/2014/main" id="{6443B8FD-D7B7-57A1-69DB-6C7E703443FB}"/>
              </a:ext>
            </a:extLst>
          </p:cNvPr>
          <p:cNvCxnSpPr>
            <a:cxnSpLocks/>
          </p:cNvCxnSpPr>
          <p:nvPr/>
        </p:nvCxnSpPr>
        <p:spPr>
          <a:xfrm flipV="1">
            <a:off x="8830730" y="4894201"/>
            <a:ext cx="1075770" cy="72722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7" name="Paveikslėlis 46">
            <a:extLst>
              <a:ext uri="{FF2B5EF4-FFF2-40B4-BE49-F238E27FC236}">
                <a16:creationId xmlns:a16="http://schemas.microsoft.com/office/drawing/2014/main" id="{9FF0447C-6441-4BDF-2A10-95558AADECCA}"/>
              </a:ext>
            </a:extLst>
          </p:cNvPr>
          <p:cNvPicPr>
            <a:picLocks noChangeAspect="1"/>
          </p:cNvPicPr>
          <p:nvPr/>
        </p:nvPicPr>
        <p:blipFill>
          <a:blip r:embed="rId6"/>
          <a:stretch>
            <a:fillRect/>
          </a:stretch>
        </p:blipFill>
        <p:spPr>
          <a:xfrm>
            <a:off x="2467895" y="5612959"/>
            <a:ext cx="3351876" cy="879916"/>
          </a:xfrm>
          <a:prstGeom prst="rect">
            <a:avLst/>
          </a:prstGeom>
        </p:spPr>
      </p:pic>
      <p:sp>
        <p:nvSpPr>
          <p:cNvPr id="49" name="Stačiakampis 6">
            <a:extLst>
              <a:ext uri="{FF2B5EF4-FFF2-40B4-BE49-F238E27FC236}">
                <a16:creationId xmlns:a16="http://schemas.microsoft.com/office/drawing/2014/main" id="{4A19225D-1175-0069-C876-1B6F504A82B7}"/>
              </a:ext>
            </a:extLst>
          </p:cNvPr>
          <p:cNvSpPr/>
          <p:nvPr/>
        </p:nvSpPr>
        <p:spPr>
          <a:xfrm>
            <a:off x="9386047" y="4677199"/>
            <a:ext cx="1174377" cy="2170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čiakampis 6">
            <a:extLst>
              <a:ext uri="{FF2B5EF4-FFF2-40B4-BE49-F238E27FC236}">
                <a16:creationId xmlns:a16="http://schemas.microsoft.com/office/drawing/2014/main" id="{869DDA86-39F4-872A-658A-A7C0BC1AAA68}"/>
              </a:ext>
            </a:extLst>
          </p:cNvPr>
          <p:cNvSpPr/>
          <p:nvPr/>
        </p:nvSpPr>
        <p:spPr>
          <a:xfrm>
            <a:off x="2470401" y="5617588"/>
            <a:ext cx="354907" cy="367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
            <a:extLst>
              <a:ext uri="{FF2B5EF4-FFF2-40B4-BE49-F238E27FC236}">
                <a16:creationId xmlns:a16="http://schemas.microsoft.com/office/drawing/2014/main" id="{1A68CD42-93F6-6462-8C5C-6E83BF8B32EB}"/>
              </a:ext>
            </a:extLst>
          </p:cNvPr>
          <p:cNvSpPr/>
          <p:nvPr/>
        </p:nvSpPr>
        <p:spPr>
          <a:xfrm>
            <a:off x="1874547" y="561295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5" name="TextBox 4">
            <a:extLst>
              <a:ext uri="{FF2B5EF4-FFF2-40B4-BE49-F238E27FC236}">
                <a16:creationId xmlns:a16="http://schemas.microsoft.com/office/drawing/2014/main" id="{182946A0-1F14-BC7F-AFA6-51FB8F3662C7}"/>
              </a:ext>
            </a:extLst>
          </p:cNvPr>
          <p:cNvSpPr txBox="1"/>
          <p:nvPr/>
        </p:nvSpPr>
        <p:spPr>
          <a:xfrm>
            <a:off x="5043062" y="976279"/>
            <a:ext cx="3626113" cy="923330"/>
          </a:xfrm>
          <a:prstGeom prst="rect">
            <a:avLst/>
          </a:prstGeom>
          <a:solidFill>
            <a:schemeClr val="accent4">
              <a:lumMod val="20000"/>
              <a:lumOff val="80000"/>
            </a:schemeClr>
          </a:solidFill>
        </p:spPr>
        <p:txBody>
          <a:bodyPr wrap="square" rtlCol="0">
            <a:spAutoFit/>
          </a:bodyPr>
          <a:lstStyle/>
          <a:p>
            <a:r>
              <a:rPr lang="lt-LT"/>
              <a:t>Pastaba. Priskirtas naudotojas el. paštu gaus pranešimus, susijusius su CVP IS priskirtu pirkimu. </a:t>
            </a:r>
            <a:endParaRPr lang="en-US"/>
          </a:p>
        </p:txBody>
      </p:sp>
      <p:cxnSp>
        <p:nvCxnSpPr>
          <p:cNvPr id="8" name="Straight Arrow Connector 2">
            <a:extLst>
              <a:ext uri="{FF2B5EF4-FFF2-40B4-BE49-F238E27FC236}">
                <a16:creationId xmlns:a16="http://schemas.microsoft.com/office/drawing/2014/main" id="{934B6F8F-B873-4670-EDEB-E151639A23B0}"/>
              </a:ext>
            </a:extLst>
          </p:cNvPr>
          <p:cNvCxnSpPr>
            <a:cxnSpLocks/>
            <a:stCxn id="5" idx="1"/>
          </p:cNvCxnSpPr>
          <p:nvPr/>
        </p:nvCxnSpPr>
        <p:spPr>
          <a:xfrm flipH="1">
            <a:off x="2825308" y="1437944"/>
            <a:ext cx="2217754" cy="32748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710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16863" y="98725"/>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92875"/>
            <a:ext cx="2743200" cy="365125"/>
          </a:xfrm>
        </p:spPr>
        <p:txBody>
          <a:bodyPr/>
          <a:lstStyle/>
          <a:p>
            <a:fld id="{49EC5416-78B8-4F37-B286-A40543F63F6D}" type="slidenum">
              <a:rPr lang="en-US" smtClean="0"/>
              <a:pPr/>
              <a:t>25</a:t>
            </a:fld>
            <a:endParaRPr lang="en-US"/>
          </a:p>
        </p:txBody>
      </p:sp>
      <p:sp>
        <p:nvSpPr>
          <p:cNvPr id="11" name="TextBox 10">
            <a:extLst>
              <a:ext uri="{FF2B5EF4-FFF2-40B4-BE49-F238E27FC236}">
                <a16:creationId xmlns:a16="http://schemas.microsoft.com/office/drawing/2014/main" id="{998F5886-6887-8535-3D30-CA92E0C2E546}"/>
              </a:ext>
            </a:extLst>
          </p:cNvPr>
          <p:cNvSpPr txBox="1"/>
          <p:nvPr/>
        </p:nvSpPr>
        <p:spPr>
          <a:xfrm>
            <a:off x="1217484" y="1490906"/>
            <a:ext cx="10552021" cy="1200329"/>
          </a:xfrm>
          <a:prstGeom prst="rect">
            <a:avLst/>
          </a:prstGeom>
          <a:solidFill>
            <a:schemeClr val="accent4">
              <a:lumMod val="20000"/>
              <a:lumOff val="80000"/>
            </a:schemeClr>
          </a:solidFill>
        </p:spPr>
        <p:txBody>
          <a:bodyPr wrap="square" rtlCol="0">
            <a:spAutoFit/>
          </a:bodyPr>
          <a:lstStyle/>
          <a:p>
            <a:pPr algn="just"/>
            <a:r>
              <a:rPr lang="lt-LT"/>
              <a:t>Pastaba. Jei kuriant pirkimą pagrindinėje pirkimo informacijoje (17 skaidrė) buvo pasirinkti 2 asmenys, susipažįstantys su pasiūlymais, ir/arba į konkretaus pirkimo procesą norima įtraukti daugiau vartotojų, vadovaukitės mokymo skaidrėse „Pirkimo vykdytojo paskyroje esančių vartotojų sukūrimas bei teisių jiems suteikimas“ pateikta informacija.</a:t>
            </a:r>
            <a:endParaRPr lang="en-US"/>
          </a:p>
        </p:txBody>
      </p:sp>
      <p:pic>
        <p:nvPicPr>
          <p:cNvPr id="6" name="Paveikslėlis 5">
            <a:extLst>
              <a:ext uri="{FF2B5EF4-FFF2-40B4-BE49-F238E27FC236}">
                <a16:creationId xmlns:a16="http://schemas.microsoft.com/office/drawing/2014/main" id="{47274293-2350-72A7-E77F-A309DEBBE239}"/>
              </a:ext>
            </a:extLst>
          </p:cNvPr>
          <p:cNvPicPr>
            <a:picLocks noChangeAspect="1"/>
          </p:cNvPicPr>
          <p:nvPr/>
        </p:nvPicPr>
        <p:blipFill>
          <a:blip r:embed="rId3"/>
          <a:stretch>
            <a:fillRect/>
          </a:stretch>
        </p:blipFill>
        <p:spPr>
          <a:xfrm>
            <a:off x="1217484" y="3058851"/>
            <a:ext cx="10552021" cy="1746746"/>
          </a:xfrm>
          <a:prstGeom prst="rect">
            <a:avLst/>
          </a:prstGeom>
        </p:spPr>
      </p:pic>
      <p:sp>
        <p:nvSpPr>
          <p:cNvPr id="8" name="Stačiakampis 6">
            <a:extLst>
              <a:ext uri="{FF2B5EF4-FFF2-40B4-BE49-F238E27FC236}">
                <a16:creationId xmlns:a16="http://schemas.microsoft.com/office/drawing/2014/main" id="{33B6E148-D78D-B27A-6E42-6B28BA526986}"/>
              </a:ext>
            </a:extLst>
          </p:cNvPr>
          <p:cNvSpPr/>
          <p:nvPr/>
        </p:nvSpPr>
        <p:spPr>
          <a:xfrm>
            <a:off x="1890526" y="4187140"/>
            <a:ext cx="407406" cy="2037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864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0C47575B-07F6-6193-F8D1-C6E02A44EEF3}"/>
              </a:ext>
            </a:extLst>
          </p:cNvPr>
          <p:cNvPicPr>
            <a:picLocks noChangeAspect="1"/>
          </p:cNvPicPr>
          <p:nvPr/>
        </p:nvPicPr>
        <p:blipFill>
          <a:blip r:embed="rId3"/>
          <a:stretch>
            <a:fillRect/>
          </a:stretch>
        </p:blipFill>
        <p:spPr>
          <a:xfrm>
            <a:off x="977154" y="993214"/>
            <a:ext cx="9362800" cy="1980442"/>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26</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2823882" y="2520405"/>
            <a:ext cx="1425387" cy="1951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
            <a:extLst>
              <a:ext uri="{FF2B5EF4-FFF2-40B4-BE49-F238E27FC236}">
                <a16:creationId xmlns:a16="http://schemas.microsoft.com/office/drawing/2014/main" id="{B71C9393-22DD-C4D2-164F-025367D50F21}"/>
              </a:ext>
            </a:extLst>
          </p:cNvPr>
          <p:cNvCxnSpPr>
            <a:cxnSpLocks/>
          </p:cNvCxnSpPr>
          <p:nvPr/>
        </p:nvCxnSpPr>
        <p:spPr>
          <a:xfrm flipV="1">
            <a:off x="3742763" y="2709643"/>
            <a:ext cx="0" cy="3889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2C760D3-8B44-E912-4DFB-58BF86E23701}"/>
              </a:ext>
            </a:extLst>
          </p:cNvPr>
          <p:cNvSpPr txBox="1"/>
          <p:nvPr/>
        </p:nvSpPr>
        <p:spPr>
          <a:xfrm>
            <a:off x="977153" y="3020718"/>
            <a:ext cx="5876320" cy="369332"/>
          </a:xfrm>
          <a:prstGeom prst="rect">
            <a:avLst/>
          </a:prstGeom>
          <a:solidFill>
            <a:schemeClr val="accent4">
              <a:lumMod val="20000"/>
              <a:lumOff val="80000"/>
            </a:schemeClr>
          </a:solidFill>
        </p:spPr>
        <p:txBody>
          <a:bodyPr wrap="square" rtlCol="0">
            <a:spAutoFit/>
          </a:bodyPr>
          <a:lstStyle/>
          <a:p>
            <a:r>
              <a:rPr lang="lt-LT"/>
              <a:t>Pasirenkama užduotis „Patvirtinti nešališkumo deklaraciją“.</a:t>
            </a:r>
            <a:endParaRPr lang="en-US"/>
          </a:p>
        </p:txBody>
      </p:sp>
      <p:pic>
        <p:nvPicPr>
          <p:cNvPr id="9" name="Paveikslėlis 8">
            <a:extLst>
              <a:ext uri="{FF2B5EF4-FFF2-40B4-BE49-F238E27FC236}">
                <a16:creationId xmlns:a16="http://schemas.microsoft.com/office/drawing/2014/main" id="{2D8C27DA-BF44-05D0-B902-1CB252F2B84D}"/>
              </a:ext>
            </a:extLst>
          </p:cNvPr>
          <p:cNvPicPr>
            <a:picLocks noChangeAspect="1"/>
          </p:cNvPicPr>
          <p:nvPr/>
        </p:nvPicPr>
        <p:blipFill>
          <a:blip r:embed="rId5"/>
          <a:stretch>
            <a:fillRect/>
          </a:stretch>
        </p:blipFill>
        <p:spPr>
          <a:xfrm>
            <a:off x="977153" y="3467951"/>
            <a:ext cx="9362800" cy="3048007"/>
          </a:xfrm>
          <a:prstGeom prst="rect">
            <a:avLst/>
          </a:prstGeom>
        </p:spPr>
      </p:pic>
      <p:sp>
        <p:nvSpPr>
          <p:cNvPr id="18" name="Stačiakampis 6">
            <a:extLst>
              <a:ext uri="{FF2B5EF4-FFF2-40B4-BE49-F238E27FC236}">
                <a16:creationId xmlns:a16="http://schemas.microsoft.com/office/drawing/2014/main" id="{DF58F150-330C-CCFF-FC7C-AA7571F29693}"/>
              </a:ext>
            </a:extLst>
          </p:cNvPr>
          <p:cNvSpPr/>
          <p:nvPr/>
        </p:nvSpPr>
        <p:spPr>
          <a:xfrm>
            <a:off x="9686481" y="6176683"/>
            <a:ext cx="578107" cy="2994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B1ACB8E-DB90-D765-B62F-869DEDFEB9AE}"/>
              </a:ext>
            </a:extLst>
          </p:cNvPr>
          <p:cNvSpPr txBox="1"/>
          <p:nvPr/>
        </p:nvSpPr>
        <p:spPr>
          <a:xfrm>
            <a:off x="4249269" y="5236854"/>
            <a:ext cx="5100919" cy="1200329"/>
          </a:xfrm>
          <a:prstGeom prst="rect">
            <a:avLst/>
          </a:prstGeom>
          <a:solidFill>
            <a:schemeClr val="accent4">
              <a:lumMod val="20000"/>
              <a:lumOff val="80000"/>
            </a:schemeClr>
          </a:solidFill>
        </p:spPr>
        <p:txBody>
          <a:bodyPr wrap="square" rtlCol="0">
            <a:spAutoFit/>
          </a:bodyPr>
          <a:lstStyle/>
          <a:p>
            <a:r>
              <a:rPr lang="lt-LT"/>
              <a:t>Susipažinus su nešališkumo deklaracija, pasirenkama „Priimti“. </a:t>
            </a:r>
            <a:r>
              <a:rPr lang="lt-LT">
                <a:solidFill>
                  <a:srgbClr val="0D0D0D"/>
                </a:solidFill>
                <a:latin typeface="ui-sans-serif"/>
              </a:rPr>
              <a:t>Pasirinkus </a:t>
            </a:r>
            <a:r>
              <a:rPr lang="lt-LT" b="0" i="0">
                <a:solidFill>
                  <a:srgbClr val="0D0D0D"/>
                </a:solidFill>
                <a:effectLst/>
                <a:latin typeface="ui-sans-serif"/>
              </a:rPr>
              <a:t>„Atmesti“, paskirtas asmuo nebegali dalyvauti pirkimo procese, o pirkimo vykdytojas privalo paskirti kitą vertintoją.</a:t>
            </a:r>
            <a:endParaRPr lang="lt-LT"/>
          </a:p>
        </p:txBody>
      </p:sp>
      <p:cxnSp>
        <p:nvCxnSpPr>
          <p:cNvPr id="20" name="Straight Arrow Connector 2">
            <a:extLst>
              <a:ext uri="{FF2B5EF4-FFF2-40B4-BE49-F238E27FC236}">
                <a16:creationId xmlns:a16="http://schemas.microsoft.com/office/drawing/2014/main" id="{C5FDA736-4E6E-D137-B046-469B07974BD4}"/>
              </a:ext>
            </a:extLst>
          </p:cNvPr>
          <p:cNvCxnSpPr>
            <a:cxnSpLocks/>
          </p:cNvCxnSpPr>
          <p:nvPr/>
        </p:nvCxnSpPr>
        <p:spPr>
          <a:xfrm flipH="1">
            <a:off x="1593866" y="5540188"/>
            <a:ext cx="2655403" cy="32459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3B4F9F74-E6A4-61AD-F1DE-FB6B96D00AC0}"/>
              </a:ext>
            </a:extLst>
          </p:cNvPr>
          <p:cNvSpPr/>
          <p:nvPr/>
        </p:nvSpPr>
        <p:spPr>
          <a:xfrm>
            <a:off x="4327440" y="240091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8" name="Oval 4">
            <a:extLst>
              <a:ext uri="{FF2B5EF4-FFF2-40B4-BE49-F238E27FC236}">
                <a16:creationId xmlns:a16="http://schemas.microsoft.com/office/drawing/2014/main" id="{6735CD32-9756-1AAA-E19F-BBEBDD3A9E0F}"/>
              </a:ext>
            </a:extLst>
          </p:cNvPr>
          <p:cNvSpPr/>
          <p:nvPr/>
        </p:nvSpPr>
        <p:spPr>
          <a:xfrm>
            <a:off x="478834" y="580318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9" name="Oval 5">
            <a:extLst>
              <a:ext uri="{FF2B5EF4-FFF2-40B4-BE49-F238E27FC236}">
                <a16:creationId xmlns:a16="http://schemas.microsoft.com/office/drawing/2014/main" id="{4BC57DBC-A55A-BC3F-713B-86FE813C6CB5}"/>
              </a:ext>
            </a:extLst>
          </p:cNvPr>
          <p:cNvSpPr/>
          <p:nvPr/>
        </p:nvSpPr>
        <p:spPr>
          <a:xfrm>
            <a:off x="9685458" y="570719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2" name="Stačiakampis 6">
            <a:extLst>
              <a:ext uri="{FF2B5EF4-FFF2-40B4-BE49-F238E27FC236}">
                <a16:creationId xmlns:a16="http://schemas.microsoft.com/office/drawing/2014/main" id="{5915EF91-6860-65A5-75CF-7A61E453AA84}"/>
              </a:ext>
            </a:extLst>
          </p:cNvPr>
          <p:cNvSpPr/>
          <p:nvPr/>
        </p:nvSpPr>
        <p:spPr>
          <a:xfrm>
            <a:off x="1111624" y="5864786"/>
            <a:ext cx="463897" cy="2264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F000486-176D-9A70-BE8F-2705AD5EDBAE}"/>
              </a:ext>
            </a:extLst>
          </p:cNvPr>
          <p:cNvSpPr txBox="1"/>
          <p:nvPr/>
        </p:nvSpPr>
        <p:spPr>
          <a:xfrm>
            <a:off x="4402934" y="1260292"/>
            <a:ext cx="3386132" cy="923330"/>
          </a:xfrm>
          <a:prstGeom prst="rect">
            <a:avLst/>
          </a:prstGeom>
          <a:solidFill>
            <a:schemeClr val="accent4">
              <a:lumMod val="20000"/>
              <a:lumOff val="80000"/>
            </a:schemeClr>
          </a:solidFill>
        </p:spPr>
        <p:txBody>
          <a:bodyPr wrap="square" rtlCol="0">
            <a:spAutoFit/>
          </a:bodyPr>
          <a:lstStyle/>
          <a:p>
            <a:r>
              <a:rPr lang="lt-LT"/>
              <a:t>Pastaba. Kiekvienas pirkime priskirtas naudotojas šią užduotį atlieka savo paskyroje.</a:t>
            </a:r>
            <a:endParaRPr lang="en-US"/>
          </a:p>
        </p:txBody>
      </p:sp>
      <p:cxnSp>
        <p:nvCxnSpPr>
          <p:cNvPr id="6" name="Straight Arrow Connector 2">
            <a:extLst>
              <a:ext uri="{FF2B5EF4-FFF2-40B4-BE49-F238E27FC236}">
                <a16:creationId xmlns:a16="http://schemas.microsoft.com/office/drawing/2014/main" id="{AB6EC5A0-D1F2-E81E-EBAF-C555CE83FEDC}"/>
              </a:ext>
            </a:extLst>
          </p:cNvPr>
          <p:cNvCxnSpPr>
            <a:cxnSpLocks/>
          </p:cNvCxnSpPr>
          <p:nvPr/>
        </p:nvCxnSpPr>
        <p:spPr>
          <a:xfrm flipH="1">
            <a:off x="3536575" y="1721957"/>
            <a:ext cx="790865" cy="74787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384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a:extLst>
              <a:ext uri="{FF2B5EF4-FFF2-40B4-BE49-F238E27FC236}">
                <a16:creationId xmlns:a16="http://schemas.microsoft.com/office/drawing/2014/main" id="{BB67F265-F176-2743-BDA6-F250C6D341BA}"/>
              </a:ext>
            </a:extLst>
          </p:cNvPr>
          <p:cNvPicPr>
            <a:picLocks noChangeAspect="1"/>
          </p:cNvPicPr>
          <p:nvPr/>
        </p:nvPicPr>
        <p:blipFill>
          <a:blip r:embed="rId2"/>
          <a:srcRect l="464"/>
          <a:stretch/>
        </p:blipFill>
        <p:spPr>
          <a:xfrm>
            <a:off x="963466" y="1413173"/>
            <a:ext cx="10189732" cy="1545353"/>
          </a:xfrm>
          <a:prstGeom prst="rect">
            <a:avLst/>
          </a:prstGeom>
        </p:spPr>
      </p:pic>
      <p:pic>
        <p:nvPicPr>
          <p:cNvPr id="11" name="Paveikslėlis 10">
            <a:extLst>
              <a:ext uri="{FF2B5EF4-FFF2-40B4-BE49-F238E27FC236}">
                <a16:creationId xmlns:a16="http://schemas.microsoft.com/office/drawing/2014/main" id="{A83695F3-5AEC-37C8-E807-31006A1FC236}"/>
              </a:ext>
            </a:extLst>
          </p:cNvPr>
          <p:cNvPicPr>
            <a:picLocks noChangeAspect="1"/>
          </p:cNvPicPr>
          <p:nvPr/>
        </p:nvPicPr>
        <p:blipFill>
          <a:blip r:embed="rId3"/>
          <a:stretch>
            <a:fillRect/>
          </a:stretch>
        </p:blipFill>
        <p:spPr>
          <a:xfrm>
            <a:off x="963466" y="2951138"/>
            <a:ext cx="10189731" cy="406271"/>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27</a:t>
            </a:fld>
            <a:endParaRPr lang="en-US"/>
          </a:p>
        </p:txBody>
      </p:sp>
      <p:sp>
        <p:nvSpPr>
          <p:cNvPr id="25" name="TextBox 24">
            <a:extLst>
              <a:ext uri="{FF2B5EF4-FFF2-40B4-BE49-F238E27FC236}">
                <a16:creationId xmlns:a16="http://schemas.microsoft.com/office/drawing/2014/main" id="{D2C760D3-8B44-E912-4DFB-58BF86E23701}"/>
              </a:ext>
            </a:extLst>
          </p:cNvPr>
          <p:cNvSpPr txBox="1"/>
          <p:nvPr/>
        </p:nvSpPr>
        <p:spPr>
          <a:xfrm>
            <a:off x="963465" y="3500592"/>
            <a:ext cx="4704003" cy="369332"/>
          </a:xfrm>
          <a:prstGeom prst="rect">
            <a:avLst/>
          </a:prstGeom>
          <a:solidFill>
            <a:schemeClr val="accent4">
              <a:lumMod val="20000"/>
              <a:lumOff val="80000"/>
            </a:schemeClr>
          </a:solidFill>
        </p:spPr>
        <p:txBody>
          <a:bodyPr wrap="square" rtlCol="0">
            <a:spAutoFit/>
          </a:bodyPr>
          <a:lstStyle/>
          <a:p>
            <a:r>
              <a:rPr lang="lt-LT"/>
              <a:t>Pasirenkama užduotis „Nustatyti pirkimo eigą“.</a:t>
            </a:r>
            <a:endParaRPr lang="en-US"/>
          </a:p>
        </p:txBody>
      </p:sp>
      <p:pic>
        <p:nvPicPr>
          <p:cNvPr id="16" name="Paveikslėlis 15">
            <a:extLst>
              <a:ext uri="{FF2B5EF4-FFF2-40B4-BE49-F238E27FC236}">
                <a16:creationId xmlns:a16="http://schemas.microsoft.com/office/drawing/2014/main" id="{9B3A5B86-192E-E7BE-30D6-728A8543997C}"/>
              </a:ext>
            </a:extLst>
          </p:cNvPr>
          <p:cNvPicPr>
            <a:picLocks noChangeAspect="1"/>
          </p:cNvPicPr>
          <p:nvPr/>
        </p:nvPicPr>
        <p:blipFill>
          <a:blip r:embed="rId5"/>
          <a:stretch>
            <a:fillRect/>
          </a:stretch>
        </p:blipFill>
        <p:spPr>
          <a:xfrm>
            <a:off x="2492064" y="3154273"/>
            <a:ext cx="1013136" cy="231668"/>
          </a:xfrm>
          <a:prstGeom prst="rect">
            <a:avLst/>
          </a:prstGeom>
        </p:spPr>
      </p:pic>
    </p:spTree>
    <p:extLst>
      <p:ext uri="{BB962C8B-B14F-4D97-AF65-F5344CB8AC3E}">
        <p14:creationId xmlns:p14="http://schemas.microsoft.com/office/powerpoint/2010/main" val="2637224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a:extLst>
              <a:ext uri="{FF2B5EF4-FFF2-40B4-BE49-F238E27FC236}">
                <a16:creationId xmlns:a16="http://schemas.microsoft.com/office/drawing/2014/main" id="{DB58E2EB-C57E-36B4-0487-B1639F586E87}"/>
              </a:ext>
            </a:extLst>
          </p:cNvPr>
          <p:cNvPicPr>
            <a:picLocks noChangeAspect="1"/>
          </p:cNvPicPr>
          <p:nvPr/>
        </p:nvPicPr>
        <p:blipFill>
          <a:blip r:embed="rId3"/>
          <a:stretch>
            <a:fillRect/>
          </a:stretch>
        </p:blipFill>
        <p:spPr>
          <a:xfrm>
            <a:off x="664180" y="852932"/>
            <a:ext cx="11062447" cy="2895619"/>
          </a:xfrm>
          <a:prstGeom prst="rect">
            <a:avLst/>
          </a:prstGeom>
        </p:spPr>
      </p:pic>
      <p:pic>
        <p:nvPicPr>
          <p:cNvPr id="78" name="Paveikslėlis 77">
            <a:extLst>
              <a:ext uri="{FF2B5EF4-FFF2-40B4-BE49-F238E27FC236}">
                <a16:creationId xmlns:a16="http://schemas.microsoft.com/office/drawing/2014/main" id="{AC360986-B2AB-CB96-D482-37EEF84F54D0}"/>
              </a:ext>
            </a:extLst>
          </p:cNvPr>
          <p:cNvPicPr>
            <a:picLocks noChangeAspect="1"/>
          </p:cNvPicPr>
          <p:nvPr/>
        </p:nvPicPr>
        <p:blipFill>
          <a:blip r:embed="rId4"/>
          <a:stretch>
            <a:fillRect/>
          </a:stretch>
        </p:blipFill>
        <p:spPr>
          <a:xfrm>
            <a:off x="8476306" y="4087403"/>
            <a:ext cx="3279840" cy="1511941"/>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39693" y="101379"/>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570039" y="6492875"/>
            <a:ext cx="2743200" cy="365125"/>
          </a:xfrm>
        </p:spPr>
        <p:txBody>
          <a:bodyPr/>
          <a:lstStyle/>
          <a:p>
            <a:fld id="{49EC5416-78B8-4F37-B286-A40543F63F6D}" type="slidenum">
              <a:rPr lang="en-US" smtClean="0"/>
              <a:pPr/>
              <a:t>28</a:t>
            </a:fld>
            <a:endParaRPr lang="en-US"/>
          </a:p>
        </p:txBody>
      </p:sp>
      <p:sp>
        <p:nvSpPr>
          <p:cNvPr id="25" name="TextBox 24">
            <a:extLst>
              <a:ext uri="{FF2B5EF4-FFF2-40B4-BE49-F238E27FC236}">
                <a16:creationId xmlns:a16="http://schemas.microsoft.com/office/drawing/2014/main" id="{D2C760D3-8B44-E912-4DFB-58BF86E23701}"/>
              </a:ext>
            </a:extLst>
          </p:cNvPr>
          <p:cNvSpPr txBox="1"/>
          <p:nvPr/>
        </p:nvSpPr>
        <p:spPr>
          <a:xfrm>
            <a:off x="3160810" y="751816"/>
            <a:ext cx="4647450" cy="1477328"/>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 </a:t>
            </a:r>
            <a:r>
              <a:rPr lang="lt-LT" dirty="0"/>
              <a:t>Nustačius pirkimo eigą, jos keisti nebus galima. Pirkimo etapus pasirinkti: </a:t>
            </a:r>
          </a:p>
          <a:p>
            <a:r>
              <a:rPr lang="lt-LT" b="1" dirty="0"/>
              <a:t>„Sukūrimas“ – „Ne sistemoje“;</a:t>
            </a:r>
          </a:p>
          <a:p>
            <a:r>
              <a:rPr lang="lt-LT" b="1" dirty="0"/>
              <a:t>„Pasiūlymų pateikimas“ – „Sistemoje“;</a:t>
            </a:r>
          </a:p>
          <a:p>
            <a:r>
              <a:rPr lang="lt-LT" b="1" dirty="0"/>
              <a:t>„Vertinimas“ – „Ne sistemoje“.</a:t>
            </a:r>
          </a:p>
        </p:txBody>
      </p:sp>
      <p:sp>
        <p:nvSpPr>
          <p:cNvPr id="12" name="Rectangle 10">
            <a:extLst>
              <a:ext uri="{FF2B5EF4-FFF2-40B4-BE49-F238E27FC236}">
                <a16:creationId xmlns:a16="http://schemas.microsoft.com/office/drawing/2014/main" id="{076EDB81-392E-B8C7-5DE2-D108CE4DB945}"/>
              </a:ext>
            </a:extLst>
          </p:cNvPr>
          <p:cNvSpPr/>
          <p:nvPr/>
        </p:nvSpPr>
        <p:spPr>
          <a:xfrm>
            <a:off x="8492772" y="2435774"/>
            <a:ext cx="2342824" cy="2631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0">
            <a:extLst>
              <a:ext uri="{FF2B5EF4-FFF2-40B4-BE49-F238E27FC236}">
                <a16:creationId xmlns:a16="http://schemas.microsoft.com/office/drawing/2014/main" id="{0E71605F-2629-682E-72F4-2A0B7F62FDA6}"/>
              </a:ext>
            </a:extLst>
          </p:cNvPr>
          <p:cNvSpPr/>
          <p:nvPr/>
        </p:nvSpPr>
        <p:spPr>
          <a:xfrm>
            <a:off x="8492769" y="2979999"/>
            <a:ext cx="2342825" cy="2631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B47BA231-A4EA-B251-4475-A33DEE6ABDE0}"/>
              </a:ext>
            </a:extLst>
          </p:cNvPr>
          <p:cNvSpPr/>
          <p:nvPr/>
        </p:nvSpPr>
        <p:spPr>
          <a:xfrm flipV="1">
            <a:off x="8492771" y="2698960"/>
            <a:ext cx="2342823" cy="28103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10">
            <a:extLst>
              <a:ext uri="{FF2B5EF4-FFF2-40B4-BE49-F238E27FC236}">
                <a16:creationId xmlns:a16="http://schemas.microsoft.com/office/drawing/2014/main" id="{6B10F349-FA24-D605-013E-22968F51CA83}"/>
              </a:ext>
            </a:extLst>
          </p:cNvPr>
          <p:cNvSpPr/>
          <p:nvPr/>
        </p:nvSpPr>
        <p:spPr>
          <a:xfrm>
            <a:off x="10322974" y="3384420"/>
            <a:ext cx="1210235" cy="2631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3">
            <a:extLst>
              <a:ext uri="{FF2B5EF4-FFF2-40B4-BE49-F238E27FC236}">
                <a16:creationId xmlns:a16="http://schemas.microsoft.com/office/drawing/2014/main" id="{1D16228A-700D-2D53-28A8-531D5804C7E7}"/>
              </a:ext>
            </a:extLst>
          </p:cNvPr>
          <p:cNvSpPr/>
          <p:nvPr/>
        </p:nvSpPr>
        <p:spPr>
          <a:xfrm>
            <a:off x="11031268" y="2302824"/>
            <a:ext cx="496552" cy="299246"/>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74" name="Oval 4">
            <a:extLst>
              <a:ext uri="{FF2B5EF4-FFF2-40B4-BE49-F238E27FC236}">
                <a16:creationId xmlns:a16="http://schemas.microsoft.com/office/drawing/2014/main" id="{57B9D69F-A81C-6B0E-88EA-94AA682DB5E0}"/>
              </a:ext>
            </a:extLst>
          </p:cNvPr>
          <p:cNvSpPr/>
          <p:nvPr/>
        </p:nvSpPr>
        <p:spPr>
          <a:xfrm>
            <a:off x="11040778" y="2628191"/>
            <a:ext cx="480662" cy="31670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75" name="Oval 5">
            <a:extLst>
              <a:ext uri="{FF2B5EF4-FFF2-40B4-BE49-F238E27FC236}">
                <a16:creationId xmlns:a16="http://schemas.microsoft.com/office/drawing/2014/main" id="{E7EBA262-AAB9-3707-2DF1-05FF526DFBC6}"/>
              </a:ext>
            </a:extLst>
          </p:cNvPr>
          <p:cNvSpPr/>
          <p:nvPr/>
        </p:nvSpPr>
        <p:spPr>
          <a:xfrm>
            <a:off x="11044003" y="2962067"/>
            <a:ext cx="480662" cy="321410"/>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76" name="Oval 6">
            <a:extLst>
              <a:ext uri="{FF2B5EF4-FFF2-40B4-BE49-F238E27FC236}">
                <a16:creationId xmlns:a16="http://schemas.microsoft.com/office/drawing/2014/main" id="{D01D7F52-FBB3-AE47-5E63-681CBFF554AF}"/>
              </a:ext>
            </a:extLst>
          </p:cNvPr>
          <p:cNvSpPr/>
          <p:nvPr/>
        </p:nvSpPr>
        <p:spPr>
          <a:xfrm>
            <a:off x="10674324" y="3656962"/>
            <a:ext cx="507534" cy="295445"/>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a:t>
            </a:r>
          </a:p>
        </p:txBody>
      </p:sp>
      <p:sp>
        <p:nvSpPr>
          <p:cNvPr id="80" name="Rectangle 10">
            <a:extLst>
              <a:ext uri="{FF2B5EF4-FFF2-40B4-BE49-F238E27FC236}">
                <a16:creationId xmlns:a16="http://schemas.microsoft.com/office/drawing/2014/main" id="{B35D09CA-CD76-B69C-8849-8FDD9A734137}"/>
              </a:ext>
            </a:extLst>
          </p:cNvPr>
          <p:cNvSpPr/>
          <p:nvPr/>
        </p:nvSpPr>
        <p:spPr>
          <a:xfrm>
            <a:off x="10464397" y="5140716"/>
            <a:ext cx="618563" cy="35660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6">
            <a:extLst>
              <a:ext uri="{FF2B5EF4-FFF2-40B4-BE49-F238E27FC236}">
                <a16:creationId xmlns:a16="http://schemas.microsoft.com/office/drawing/2014/main" id="{F21A871B-97E5-C884-B38B-25D922CD0624}"/>
              </a:ext>
            </a:extLst>
          </p:cNvPr>
          <p:cNvSpPr/>
          <p:nvPr/>
        </p:nvSpPr>
        <p:spPr>
          <a:xfrm>
            <a:off x="9862459" y="5140716"/>
            <a:ext cx="507534" cy="295445"/>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9" name="TextBox 8">
            <a:extLst>
              <a:ext uri="{FF2B5EF4-FFF2-40B4-BE49-F238E27FC236}">
                <a16:creationId xmlns:a16="http://schemas.microsoft.com/office/drawing/2014/main" id="{283BFF35-FAF5-B8DC-91D0-C4E36F2FA0C9}"/>
              </a:ext>
            </a:extLst>
          </p:cNvPr>
          <p:cNvSpPr txBox="1"/>
          <p:nvPr/>
        </p:nvSpPr>
        <p:spPr>
          <a:xfrm>
            <a:off x="754244" y="3849667"/>
            <a:ext cx="7451893" cy="2585323"/>
          </a:xfrm>
          <a:prstGeom prst="rect">
            <a:avLst/>
          </a:prstGeom>
          <a:solidFill>
            <a:schemeClr val="accent4">
              <a:lumMod val="20000"/>
              <a:lumOff val="80000"/>
            </a:schemeClr>
          </a:solidFill>
        </p:spPr>
        <p:txBody>
          <a:bodyPr wrap="square" lIns="91440" tIns="45720" rIns="91440" bIns="45720" rtlCol="0" anchor="t">
            <a:spAutoFit/>
          </a:bodyPr>
          <a:lstStyle/>
          <a:p>
            <a:r>
              <a:rPr lang="lt-LT" dirty="0">
                <a:solidFill>
                  <a:srgbClr val="FF0000"/>
                </a:solidFill>
              </a:rPr>
              <a:t>SVARBU</a:t>
            </a:r>
            <a:r>
              <a:rPr lang="en-US" dirty="0">
                <a:solidFill>
                  <a:srgbClr val="FF0000"/>
                </a:solidFill>
              </a:rPr>
              <a:t>! </a:t>
            </a:r>
            <a:r>
              <a:rPr lang="en-US" u="sng" dirty="0"/>
              <a:t>K</a:t>
            </a:r>
            <a:r>
              <a:rPr lang="lt-LT" u="sng" dirty="0"/>
              <a:t>ai pasirenkama taikyti kainos / sąnaudų ir kokybės santykio pasiūlymų vertinimo kriterijų ir pasiūlymai teikiami dviejuose vokuose</a:t>
            </a:r>
            <a:r>
              <a:rPr lang="lt-LT" dirty="0"/>
              <a:t>, </a:t>
            </a:r>
            <a:r>
              <a:rPr lang="lt-LT" u="sng" dirty="0"/>
              <a:t>pirkimo etapus pasirinkti: </a:t>
            </a:r>
          </a:p>
          <a:p>
            <a:r>
              <a:rPr lang="lt-LT" b="1" dirty="0"/>
              <a:t>„Sukūrimas“ – „Sistemoje“;</a:t>
            </a:r>
            <a:endParaRPr lang="lt-LT" b="1" dirty="0">
              <a:cs typeface="Calibri"/>
            </a:endParaRPr>
          </a:p>
          <a:p>
            <a:r>
              <a:rPr lang="lt-LT" b="1" dirty="0"/>
              <a:t>„Pasiūlymų pateikimas“ – „Sistemoje“;</a:t>
            </a:r>
            <a:endParaRPr lang="lt-LT" b="1" dirty="0">
              <a:cs typeface="Calibri"/>
            </a:endParaRPr>
          </a:p>
          <a:p>
            <a:r>
              <a:rPr lang="lt-LT" b="1" dirty="0"/>
              <a:t>„Vertinimas“ – „Sistemoje“.</a:t>
            </a:r>
            <a:endParaRPr lang="lt-LT" b="1" dirty="0">
              <a:cs typeface="Calibri"/>
            </a:endParaRPr>
          </a:p>
          <a:p>
            <a:endParaRPr lang="lt-LT" b="1"/>
          </a:p>
          <a:p>
            <a:r>
              <a:rPr lang="lt-LT" dirty="0"/>
              <a:t>Instrukciją, kaip kurti pirkimą, kai visi pirkimo etapai pasirenkami „Sistemoje“, rasite Viešųjų pirkimų tarnybos svetainėje (informacija rengiama).</a:t>
            </a:r>
            <a:endParaRPr lang="lt-LT" b="1" dirty="0"/>
          </a:p>
        </p:txBody>
      </p:sp>
      <p:cxnSp>
        <p:nvCxnSpPr>
          <p:cNvPr id="20" name="Straight Arrow Connector 2">
            <a:extLst>
              <a:ext uri="{FF2B5EF4-FFF2-40B4-BE49-F238E27FC236}">
                <a16:creationId xmlns:a16="http://schemas.microsoft.com/office/drawing/2014/main" id="{96C37464-85AA-636D-43CA-F302C55E9E03}"/>
              </a:ext>
            </a:extLst>
          </p:cNvPr>
          <p:cNvCxnSpPr>
            <a:cxnSpLocks/>
          </p:cNvCxnSpPr>
          <p:nvPr/>
        </p:nvCxnSpPr>
        <p:spPr>
          <a:xfrm>
            <a:off x="5862915" y="2229001"/>
            <a:ext cx="2613391" cy="61047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
            <a:extLst>
              <a:ext uri="{FF2B5EF4-FFF2-40B4-BE49-F238E27FC236}">
                <a16:creationId xmlns:a16="http://schemas.microsoft.com/office/drawing/2014/main" id="{FDBCC15B-B844-70F0-CC57-BBFD7BAC9B59}"/>
              </a:ext>
            </a:extLst>
          </p:cNvPr>
          <p:cNvCxnSpPr>
            <a:cxnSpLocks/>
          </p:cNvCxnSpPr>
          <p:nvPr/>
        </p:nvCxnSpPr>
        <p:spPr>
          <a:xfrm>
            <a:off x="5862918" y="2241650"/>
            <a:ext cx="2629851" cy="88112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2">
            <a:extLst>
              <a:ext uri="{FF2B5EF4-FFF2-40B4-BE49-F238E27FC236}">
                <a16:creationId xmlns:a16="http://schemas.microsoft.com/office/drawing/2014/main" id="{F1631EA5-5E57-BE17-BA76-48EE540C9A71}"/>
              </a:ext>
            </a:extLst>
          </p:cNvPr>
          <p:cNvCxnSpPr>
            <a:cxnSpLocks/>
          </p:cNvCxnSpPr>
          <p:nvPr/>
        </p:nvCxnSpPr>
        <p:spPr>
          <a:xfrm>
            <a:off x="5862912" y="2228297"/>
            <a:ext cx="2613394" cy="30594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0477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8C678F13-3D25-751C-53CB-24658CA99F5F}"/>
              </a:ext>
            </a:extLst>
          </p:cNvPr>
          <p:cNvPicPr>
            <a:picLocks noChangeAspect="1"/>
          </p:cNvPicPr>
          <p:nvPr/>
        </p:nvPicPr>
        <p:blipFill>
          <a:blip r:embed="rId2"/>
          <a:stretch>
            <a:fillRect/>
          </a:stretch>
        </p:blipFill>
        <p:spPr>
          <a:xfrm>
            <a:off x="618564" y="3949948"/>
            <a:ext cx="11205882" cy="2096857"/>
          </a:xfrm>
          <a:prstGeom prst="rect">
            <a:avLst/>
          </a:prstGeom>
        </p:spPr>
      </p:pic>
      <p:pic>
        <p:nvPicPr>
          <p:cNvPr id="6" name="Paveikslėlis 5">
            <a:extLst>
              <a:ext uri="{FF2B5EF4-FFF2-40B4-BE49-F238E27FC236}">
                <a16:creationId xmlns:a16="http://schemas.microsoft.com/office/drawing/2014/main" id="{923396A4-A4BB-20CF-DB19-872BC22EF2FA}"/>
              </a:ext>
            </a:extLst>
          </p:cNvPr>
          <p:cNvPicPr>
            <a:picLocks noChangeAspect="1"/>
          </p:cNvPicPr>
          <p:nvPr/>
        </p:nvPicPr>
        <p:blipFill>
          <a:blip r:embed="rId3"/>
          <a:stretch>
            <a:fillRect/>
          </a:stretch>
        </p:blipFill>
        <p:spPr>
          <a:xfrm>
            <a:off x="618564" y="1016244"/>
            <a:ext cx="11205882" cy="2847154"/>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29</a:t>
            </a:fld>
            <a:endParaRPr lang="en-US"/>
          </a:p>
        </p:txBody>
      </p:sp>
      <p:sp>
        <p:nvSpPr>
          <p:cNvPr id="5" name="Rectangle 10">
            <a:extLst>
              <a:ext uri="{FF2B5EF4-FFF2-40B4-BE49-F238E27FC236}">
                <a16:creationId xmlns:a16="http://schemas.microsoft.com/office/drawing/2014/main" id="{381C11D9-B8E8-7D0C-8172-03B3E020FEBF}"/>
              </a:ext>
            </a:extLst>
          </p:cNvPr>
          <p:cNvSpPr/>
          <p:nvPr/>
        </p:nvSpPr>
        <p:spPr>
          <a:xfrm>
            <a:off x="10596282" y="1875923"/>
            <a:ext cx="1228164" cy="33986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5E3DB787-4A8C-4236-2B3A-786B12A02738}"/>
              </a:ext>
            </a:extLst>
          </p:cNvPr>
          <p:cNvSpPr/>
          <p:nvPr/>
        </p:nvSpPr>
        <p:spPr>
          <a:xfrm>
            <a:off x="10369854" y="2587760"/>
            <a:ext cx="1286435" cy="2354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10">
            <a:extLst>
              <a:ext uri="{FF2B5EF4-FFF2-40B4-BE49-F238E27FC236}">
                <a16:creationId xmlns:a16="http://schemas.microsoft.com/office/drawing/2014/main" id="{830476B1-BC41-57A5-9F03-01B21962B00F}"/>
              </a:ext>
            </a:extLst>
          </p:cNvPr>
          <p:cNvSpPr/>
          <p:nvPr/>
        </p:nvSpPr>
        <p:spPr>
          <a:xfrm>
            <a:off x="1348139" y="5141687"/>
            <a:ext cx="973719" cy="2354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3">
            <a:extLst>
              <a:ext uri="{FF2B5EF4-FFF2-40B4-BE49-F238E27FC236}">
                <a16:creationId xmlns:a16="http://schemas.microsoft.com/office/drawing/2014/main" id="{B4CDDFAE-0135-F834-603B-8C28455B4407}"/>
              </a:ext>
            </a:extLst>
          </p:cNvPr>
          <p:cNvSpPr/>
          <p:nvPr/>
        </p:nvSpPr>
        <p:spPr>
          <a:xfrm>
            <a:off x="9739884" y="187592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4">
            <a:extLst>
              <a:ext uri="{FF2B5EF4-FFF2-40B4-BE49-F238E27FC236}">
                <a16:creationId xmlns:a16="http://schemas.microsoft.com/office/drawing/2014/main" id="{A6F28844-7249-91C1-F354-3A0717F57094}"/>
              </a:ext>
            </a:extLst>
          </p:cNvPr>
          <p:cNvSpPr/>
          <p:nvPr/>
        </p:nvSpPr>
        <p:spPr>
          <a:xfrm>
            <a:off x="9739884" y="248561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6" name="Oval 5">
            <a:extLst>
              <a:ext uri="{FF2B5EF4-FFF2-40B4-BE49-F238E27FC236}">
                <a16:creationId xmlns:a16="http://schemas.microsoft.com/office/drawing/2014/main" id="{8AB21387-1BE8-5ED8-2BB4-C878C49B2718}"/>
              </a:ext>
            </a:extLst>
          </p:cNvPr>
          <p:cNvSpPr/>
          <p:nvPr/>
        </p:nvSpPr>
        <p:spPr>
          <a:xfrm>
            <a:off x="2448444" y="50673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Tree>
    <p:extLst>
      <p:ext uri="{BB962C8B-B14F-4D97-AF65-F5344CB8AC3E}">
        <p14:creationId xmlns:p14="http://schemas.microsoft.com/office/powerpoint/2010/main" val="626183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 </a:t>
            </a:r>
            <a:endParaRPr lang="en-US" sz="3600" b="1">
              <a:solidFill>
                <a:srgbClr val="FF0000"/>
              </a:solidFill>
            </a:endParaRPr>
          </a:p>
        </p:txBody>
      </p:sp>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extLst>
              <p:ext uri="{D42A27DB-BD31-4B8C-83A1-F6EECF244321}">
                <p14:modId xmlns:p14="http://schemas.microsoft.com/office/powerpoint/2010/main" val="1492618028"/>
              </p:ext>
            </p:extLst>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882362" y="911356"/>
            <a:ext cx="10649743" cy="646331"/>
          </a:xfrm>
          <a:prstGeom prst="rect">
            <a:avLst/>
          </a:prstGeom>
          <a:noFill/>
        </p:spPr>
        <p:txBody>
          <a:bodyPr wrap="square" lIns="91440" tIns="45720" rIns="91440" bIns="45720" anchor="t">
            <a:spAutoFit/>
          </a:bodyPr>
          <a:lstStyle/>
          <a:p>
            <a:pPr>
              <a:defRPr/>
            </a:pPr>
            <a:r>
              <a:rPr kumimoji="0" lang="lt-LT" sz="1800" b="0" i="0" u="none" strike="noStrike" kern="1200" cap="none" spc="0" normalizeH="0" baseline="0" noProof="0" dirty="0">
                <a:ln>
                  <a:noFill/>
                </a:ln>
                <a:solidFill>
                  <a:prstClr val="black"/>
                </a:solidFill>
                <a:effectLst/>
                <a:uLnTx/>
                <a:uFillTx/>
                <a:latin typeface="Calibri"/>
                <a:ea typeface="+mn-ea"/>
                <a:cs typeface="+mn-cs"/>
              </a:rPr>
              <a:t>Prisijunkite prie gamybinės CVP IS aplinkos su nuoroda https://viesiejipirkimai.lt/epps/home.do</a:t>
            </a:r>
          </a:p>
          <a:p>
            <a:pPr marL="0" marR="0" lvl="0" indent="0" algn="l" defTabSz="914400">
              <a:lnSpc>
                <a:spcPct val="100000"/>
              </a:lnSpc>
              <a:spcBef>
                <a:spcPts val="0"/>
              </a:spcBef>
              <a:spcAft>
                <a:spcPts val="0"/>
              </a:spcAft>
              <a:buClrTx/>
              <a:buSzTx/>
              <a:buFontTx/>
              <a:buNone/>
              <a:tabLst/>
              <a:defRPr/>
            </a:pPr>
            <a:endParaRPr lang="lt-LT" sz="1800" b="0" i="0" u="none" strike="noStrike" kern="1200" cap="none" spc="0" normalizeH="0" baseline="0" noProof="0" dirty="0">
              <a:ln>
                <a:noFill/>
              </a:ln>
              <a:solidFill>
                <a:srgbClr val="FF0000"/>
              </a:solidFill>
              <a:effectLst/>
              <a:uLnTx/>
              <a:uFillTx/>
              <a:latin typeface="Calibri"/>
              <a:cs typeface="Calibri"/>
            </a:endParaRPr>
          </a:p>
        </p:txBody>
      </p:sp>
      <p:pic>
        <p:nvPicPr>
          <p:cNvPr id="11" name="Paveikslėlis 10">
            <a:extLst>
              <a:ext uri="{FF2B5EF4-FFF2-40B4-BE49-F238E27FC236}">
                <a16:creationId xmlns:a16="http://schemas.microsoft.com/office/drawing/2014/main" id="{08CDD654-0287-BCEC-6C4C-215C6180CAA3}"/>
              </a:ext>
            </a:extLst>
          </p:cNvPr>
          <p:cNvPicPr>
            <a:picLocks noChangeAspect="1"/>
          </p:cNvPicPr>
          <p:nvPr/>
        </p:nvPicPr>
        <p:blipFill>
          <a:blip r:embed="rId8"/>
          <a:stretch>
            <a:fillRect/>
          </a:stretch>
        </p:blipFill>
        <p:spPr>
          <a:xfrm>
            <a:off x="959853" y="1407249"/>
            <a:ext cx="10614212" cy="4487734"/>
          </a:xfrm>
          <a:prstGeom prst="rect">
            <a:avLst/>
          </a:prstGeom>
        </p:spPr>
      </p:pic>
      <p:sp>
        <p:nvSpPr>
          <p:cNvPr id="12" name="Stačiakampis 6">
            <a:extLst>
              <a:ext uri="{FF2B5EF4-FFF2-40B4-BE49-F238E27FC236}">
                <a16:creationId xmlns:a16="http://schemas.microsoft.com/office/drawing/2014/main" id="{F2CC2CAF-EB9B-D56C-98AB-2603EC0DFBD2}"/>
              </a:ext>
            </a:extLst>
          </p:cNvPr>
          <p:cNvSpPr/>
          <p:nvPr/>
        </p:nvSpPr>
        <p:spPr>
          <a:xfrm>
            <a:off x="10676964" y="1631576"/>
            <a:ext cx="686167" cy="2504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E9498AD-4D04-5EEA-A228-40FD5BD72FE0}"/>
              </a:ext>
            </a:extLst>
          </p:cNvPr>
          <p:cNvSpPr>
            <a:spLocks noGrp="1"/>
          </p:cNvSpPr>
          <p:nvPr>
            <p:ph type="sldNum" sz="quarter" idx="12"/>
          </p:nvPr>
        </p:nvSpPr>
        <p:spPr/>
        <p:txBody>
          <a:bodyPr/>
          <a:lstStyle/>
          <a:p>
            <a:fld id="{49EC5416-78B8-4F37-B286-A40543F63F6D}" type="slidenum">
              <a:rPr lang="en-US" smtClean="0"/>
              <a:pPr/>
              <a:t>3</a:t>
            </a:fld>
            <a:endParaRPr lang="en-US"/>
          </a:p>
        </p:txBody>
      </p:sp>
    </p:spTree>
    <p:extLst>
      <p:ext uri="{BB962C8B-B14F-4D97-AF65-F5344CB8AC3E}">
        <p14:creationId xmlns:p14="http://schemas.microsoft.com/office/powerpoint/2010/main" val="3180558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aveikslėlis 44">
            <a:extLst>
              <a:ext uri="{FF2B5EF4-FFF2-40B4-BE49-F238E27FC236}">
                <a16:creationId xmlns:a16="http://schemas.microsoft.com/office/drawing/2014/main" id="{FA6BE22E-78C4-BE3A-FB00-D342437697F7}"/>
              </a:ext>
            </a:extLst>
          </p:cNvPr>
          <p:cNvPicPr>
            <a:picLocks noChangeAspect="1"/>
          </p:cNvPicPr>
          <p:nvPr/>
        </p:nvPicPr>
        <p:blipFill>
          <a:blip r:embed="rId2"/>
          <a:stretch>
            <a:fillRect/>
          </a:stretch>
        </p:blipFill>
        <p:spPr>
          <a:xfrm>
            <a:off x="662111" y="3254005"/>
            <a:ext cx="10237695" cy="2660708"/>
          </a:xfrm>
          <a:prstGeom prst="rect">
            <a:avLst/>
          </a:prstGeom>
        </p:spPr>
      </p:pic>
      <p:pic>
        <p:nvPicPr>
          <p:cNvPr id="30" name="Paveikslėlis 29">
            <a:extLst>
              <a:ext uri="{FF2B5EF4-FFF2-40B4-BE49-F238E27FC236}">
                <a16:creationId xmlns:a16="http://schemas.microsoft.com/office/drawing/2014/main" id="{CCCDC835-5EDE-41CE-84C9-D553478CC4DD}"/>
              </a:ext>
            </a:extLst>
          </p:cNvPr>
          <p:cNvPicPr>
            <a:picLocks noChangeAspect="1"/>
          </p:cNvPicPr>
          <p:nvPr/>
        </p:nvPicPr>
        <p:blipFill>
          <a:blip r:embed="rId3"/>
          <a:stretch>
            <a:fillRect/>
          </a:stretch>
        </p:blipFill>
        <p:spPr>
          <a:xfrm>
            <a:off x="662110" y="985900"/>
            <a:ext cx="10931495" cy="2180534"/>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30</a:t>
            </a:fld>
            <a:endParaRPr lang="en-US"/>
          </a:p>
        </p:txBody>
      </p:sp>
      <p:sp>
        <p:nvSpPr>
          <p:cNvPr id="5" name="Rectangle 10">
            <a:extLst>
              <a:ext uri="{FF2B5EF4-FFF2-40B4-BE49-F238E27FC236}">
                <a16:creationId xmlns:a16="http://schemas.microsoft.com/office/drawing/2014/main" id="{381C11D9-B8E8-7D0C-8172-03B3E020FEBF}"/>
              </a:ext>
            </a:extLst>
          </p:cNvPr>
          <p:cNvSpPr/>
          <p:nvPr/>
        </p:nvSpPr>
        <p:spPr>
          <a:xfrm>
            <a:off x="7824332" y="2546134"/>
            <a:ext cx="1481033"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5E3DB787-4A8C-4236-2B3A-786B12A02738}"/>
              </a:ext>
            </a:extLst>
          </p:cNvPr>
          <p:cNvSpPr/>
          <p:nvPr/>
        </p:nvSpPr>
        <p:spPr>
          <a:xfrm>
            <a:off x="5821659" y="3877400"/>
            <a:ext cx="1456704" cy="20116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3">
            <a:extLst>
              <a:ext uri="{FF2B5EF4-FFF2-40B4-BE49-F238E27FC236}">
                <a16:creationId xmlns:a16="http://schemas.microsoft.com/office/drawing/2014/main" id="{B4CDDFAE-0135-F834-603B-8C28455B4407}"/>
              </a:ext>
            </a:extLst>
          </p:cNvPr>
          <p:cNvSpPr/>
          <p:nvPr/>
        </p:nvSpPr>
        <p:spPr>
          <a:xfrm>
            <a:off x="8368284" y="207616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4">
            <a:extLst>
              <a:ext uri="{FF2B5EF4-FFF2-40B4-BE49-F238E27FC236}">
                <a16:creationId xmlns:a16="http://schemas.microsoft.com/office/drawing/2014/main" id="{A6F28844-7249-91C1-F354-3A0717F57094}"/>
              </a:ext>
            </a:extLst>
          </p:cNvPr>
          <p:cNvSpPr/>
          <p:nvPr/>
        </p:nvSpPr>
        <p:spPr>
          <a:xfrm>
            <a:off x="2387423" y="376068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6" name="Oval 5">
            <a:extLst>
              <a:ext uri="{FF2B5EF4-FFF2-40B4-BE49-F238E27FC236}">
                <a16:creationId xmlns:a16="http://schemas.microsoft.com/office/drawing/2014/main" id="{8AB21387-1BE8-5ED8-2BB4-C878C49B2718}"/>
              </a:ext>
            </a:extLst>
          </p:cNvPr>
          <p:cNvSpPr/>
          <p:nvPr/>
        </p:nvSpPr>
        <p:spPr>
          <a:xfrm>
            <a:off x="7372650" y="37931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37" name="Rectangle 10">
            <a:extLst>
              <a:ext uri="{FF2B5EF4-FFF2-40B4-BE49-F238E27FC236}">
                <a16:creationId xmlns:a16="http://schemas.microsoft.com/office/drawing/2014/main" id="{99D7CBC8-6394-5128-32CB-71C847DF8619}"/>
              </a:ext>
            </a:extLst>
          </p:cNvPr>
          <p:cNvSpPr/>
          <p:nvPr/>
        </p:nvSpPr>
        <p:spPr>
          <a:xfrm>
            <a:off x="736931" y="3830452"/>
            <a:ext cx="1551336"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10">
            <a:extLst>
              <a:ext uri="{FF2B5EF4-FFF2-40B4-BE49-F238E27FC236}">
                <a16:creationId xmlns:a16="http://schemas.microsoft.com/office/drawing/2014/main" id="{B138023E-B52B-1EFA-B703-4F9BAD82A713}"/>
              </a:ext>
            </a:extLst>
          </p:cNvPr>
          <p:cNvSpPr/>
          <p:nvPr/>
        </p:nvSpPr>
        <p:spPr>
          <a:xfrm>
            <a:off x="736931" y="5064597"/>
            <a:ext cx="699247"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5">
            <a:extLst>
              <a:ext uri="{FF2B5EF4-FFF2-40B4-BE49-F238E27FC236}">
                <a16:creationId xmlns:a16="http://schemas.microsoft.com/office/drawing/2014/main" id="{CA1324C3-E0D9-F2A3-05B6-2D783FBC93AB}"/>
              </a:ext>
            </a:extLst>
          </p:cNvPr>
          <p:cNvSpPr/>
          <p:nvPr/>
        </p:nvSpPr>
        <p:spPr>
          <a:xfrm>
            <a:off x="1460837" y="477228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43" name="Rectangle 10">
            <a:extLst>
              <a:ext uri="{FF2B5EF4-FFF2-40B4-BE49-F238E27FC236}">
                <a16:creationId xmlns:a16="http://schemas.microsoft.com/office/drawing/2014/main" id="{99BB9D17-922D-BE87-C96C-9367372D0BF8}"/>
              </a:ext>
            </a:extLst>
          </p:cNvPr>
          <p:cNvSpPr/>
          <p:nvPr/>
        </p:nvSpPr>
        <p:spPr>
          <a:xfrm>
            <a:off x="5696478" y="5036006"/>
            <a:ext cx="1541808" cy="20116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5">
            <a:extLst>
              <a:ext uri="{FF2B5EF4-FFF2-40B4-BE49-F238E27FC236}">
                <a16:creationId xmlns:a16="http://schemas.microsoft.com/office/drawing/2014/main" id="{DF41BCF9-7F62-BF0E-447C-21BB8756741C}"/>
              </a:ext>
            </a:extLst>
          </p:cNvPr>
          <p:cNvSpPr/>
          <p:nvPr/>
        </p:nvSpPr>
        <p:spPr>
          <a:xfrm>
            <a:off x="7353430" y="497489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47" name="Rectangle 10">
            <a:extLst>
              <a:ext uri="{FF2B5EF4-FFF2-40B4-BE49-F238E27FC236}">
                <a16:creationId xmlns:a16="http://schemas.microsoft.com/office/drawing/2014/main" id="{5264769F-1B61-7AB7-B40D-9E701C188BF6}"/>
              </a:ext>
            </a:extLst>
          </p:cNvPr>
          <p:cNvSpPr/>
          <p:nvPr/>
        </p:nvSpPr>
        <p:spPr>
          <a:xfrm>
            <a:off x="10155735" y="5608565"/>
            <a:ext cx="744071"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FAF4D839-B8AF-ED8F-9C0D-E98C97A0407A}"/>
              </a:ext>
            </a:extLst>
          </p:cNvPr>
          <p:cNvSpPr txBox="1"/>
          <p:nvPr/>
        </p:nvSpPr>
        <p:spPr>
          <a:xfrm>
            <a:off x="8087570" y="2950010"/>
            <a:ext cx="3914422" cy="2308324"/>
          </a:xfrm>
          <a:prstGeom prst="rect">
            <a:avLst/>
          </a:prstGeom>
          <a:solidFill>
            <a:schemeClr val="accent4">
              <a:lumMod val="20000"/>
              <a:lumOff val="80000"/>
            </a:schemeClr>
          </a:solidFill>
        </p:spPr>
        <p:txBody>
          <a:bodyPr wrap="square" rtlCol="0">
            <a:spAutoFit/>
          </a:bodyPr>
          <a:lstStyle/>
          <a:p>
            <a:r>
              <a:rPr lang="lt-LT" sz="1800" dirty="0"/>
              <a:t>Įkeltas dokumentas bus rodomas viešai tik po to, kai bus paskelbtas pirkimas ir dokumento statusas nustatytas kaip „</a:t>
            </a:r>
            <a:r>
              <a:rPr lang="lt-LT" sz="1800" b="1" dirty="0"/>
              <a:t>Galutinis</a:t>
            </a:r>
            <a:r>
              <a:rPr lang="lt-LT" sz="1800" dirty="0"/>
              <a:t>“. </a:t>
            </a:r>
            <a:r>
              <a:rPr lang="lt-LT" sz="1800" dirty="0">
                <a:solidFill>
                  <a:srgbClr val="FF0000"/>
                </a:solidFill>
              </a:rPr>
              <a:t>SVARBU</a:t>
            </a:r>
            <a:r>
              <a:rPr lang="en-US" sz="1800" dirty="0">
                <a:solidFill>
                  <a:srgbClr val="FF0000"/>
                </a:solidFill>
              </a:rPr>
              <a:t>!</a:t>
            </a:r>
            <a:r>
              <a:rPr lang="en-US" sz="1800" dirty="0"/>
              <a:t> </a:t>
            </a:r>
            <a:r>
              <a:rPr lang="lt-LT" sz="1800" dirty="0"/>
              <a:t>Kai dokumento statusas yra „</a:t>
            </a:r>
            <a:r>
              <a:rPr lang="lt-LT" sz="1800" b="1" dirty="0"/>
              <a:t>Galutinis</a:t>
            </a:r>
            <a:r>
              <a:rPr lang="lt-LT" sz="1800" dirty="0"/>
              <a:t>“, jis negali būti redaguojamas ar panaikinamas, tokį dokumentą galima tik atsiimti (</a:t>
            </a:r>
            <a:r>
              <a:rPr lang="lt-LT" dirty="0"/>
              <a:t>žr. </a:t>
            </a:r>
            <a:r>
              <a:rPr lang="lt-LT" sz="1800" dirty="0"/>
              <a:t>33 skaidrę).</a:t>
            </a:r>
          </a:p>
        </p:txBody>
      </p:sp>
      <p:cxnSp>
        <p:nvCxnSpPr>
          <p:cNvPr id="50" name="Straight Arrow Connector 2">
            <a:extLst>
              <a:ext uri="{FF2B5EF4-FFF2-40B4-BE49-F238E27FC236}">
                <a16:creationId xmlns:a16="http://schemas.microsoft.com/office/drawing/2014/main" id="{509A2051-76D2-DD26-5EFB-EC11FDCA5430}"/>
              </a:ext>
            </a:extLst>
          </p:cNvPr>
          <p:cNvCxnSpPr>
            <a:cxnSpLocks/>
          </p:cNvCxnSpPr>
          <p:nvPr/>
        </p:nvCxnSpPr>
        <p:spPr>
          <a:xfrm flipH="1">
            <a:off x="6804212" y="4181105"/>
            <a:ext cx="1283358" cy="84092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2">
            <a:extLst>
              <a:ext uri="{FF2B5EF4-FFF2-40B4-BE49-F238E27FC236}">
                <a16:creationId xmlns:a16="http://schemas.microsoft.com/office/drawing/2014/main" id="{1736F87C-514A-0CF2-B012-084761775FE8}"/>
              </a:ext>
            </a:extLst>
          </p:cNvPr>
          <p:cNvCxnSpPr>
            <a:cxnSpLocks/>
          </p:cNvCxnSpPr>
          <p:nvPr/>
        </p:nvCxnSpPr>
        <p:spPr>
          <a:xfrm flipV="1">
            <a:off x="4966447" y="5226712"/>
            <a:ext cx="720791" cy="29569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FCC7269B-BF26-6B0C-9EB2-31A98C09E305}"/>
              </a:ext>
            </a:extLst>
          </p:cNvPr>
          <p:cNvSpPr txBox="1"/>
          <p:nvPr/>
        </p:nvSpPr>
        <p:spPr>
          <a:xfrm>
            <a:off x="1333998" y="5491175"/>
            <a:ext cx="5103015" cy="923330"/>
          </a:xfrm>
          <a:prstGeom prst="rect">
            <a:avLst/>
          </a:prstGeom>
          <a:solidFill>
            <a:schemeClr val="accent4">
              <a:lumMod val="20000"/>
              <a:lumOff val="80000"/>
            </a:schemeClr>
          </a:solidFill>
        </p:spPr>
        <p:txBody>
          <a:bodyPr wrap="square" rtlCol="0">
            <a:spAutoFit/>
          </a:bodyPr>
          <a:lstStyle/>
          <a:p>
            <a:r>
              <a:rPr lang="lt-LT" dirty="0"/>
              <a:t>Kai dokumento statusas „</a:t>
            </a:r>
            <a:r>
              <a:rPr lang="lt-LT" b="1" dirty="0"/>
              <a:t>Projektas</a:t>
            </a:r>
            <a:r>
              <a:rPr lang="lt-LT" dirty="0"/>
              <a:t>“, toks dokumentas nematomas viešai, jis gali būti koreguojamas ar panaikinamas (žr. 31-32</a:t>
            </a:r>
            <a:r>
              <a:rPr lang="lt-LT" dirty="0">
                <a:solidFill>
                  <a:srgbClr val="FF0000"/>
                </a:solidFill>
              </a:rPr>
              <a:t> </a:t>
            </a:r>
            <a:r>
              <a:rPr lang="lt-LT" dirty="0"/>
              <a:t>skaidres).</a:t>
            </a:r>
          </a:p>
        </p:txBody>
      </p:sp>
      <p:sp>
        <p:nvSpPr>
          <p:cNvPr id="42" name="Oval 5">
            <a:extLst>
              <a:ext uri="{FF2B5EF4-FFF2-40B4-BE49-F238E27FC236}">
                <a16:creationId xmlns:a16="http://schemas.microsoft.com/office/drawing/2014/main" id="{8508850A-B09B-A5FB-6393-F2E8E7B44C5D}"/>
              </a:ext>
            </a:extLst>
          </p:cNvPr>
          <p:cNvSpPr/>
          <p:nvPr/>
        </p:nvSpPr>
        <p:spPr>
          <a:xfrm>
            <a:off x="10214231" y="51869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6</a:t>
            </a:r>
            <a:endParaRPr lang="en-GB">
              <a:solidFill>
                <a:schemeClr val="tx1"/>
              </a:solidFill>
            </a:endParaRPr>
          </a:p>
        </p:txBody>
      </p:sp>
    </p:spTree>
    <p:extLst>
      <p:ext uri="{BB962C8B-B14F-4D97-AF65-F5344CB8AC3E}">
        <p14:creationId xmlns:p14="http://schemas.microsoft.com/office/powerpoint/2010/main" val="3756953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veikslėlis 13">
            <a:extLst>
              <a:ext uri="{FF2B5EF4-FFF2-40B4-BE49-F238E27FC236}">
                <a16:creationId xmlns:a16="http://schemas.microsoft.com/office/drawing/2014/main" id="{B991C282-25F7-656B-60E8-51980387E762}"/>
              </a:ext>
            </a:extLst>
          </p:cNvPr>
          <p:cNvPicPr>
            <a:picLocks noChangeAspect="1"/>
          </p:cNvPicPr>
          <p:nvPr/>
        </p:nvPicPr>
        <p:blipFill>
          <a:blip r:embed="rId2"/>
          <a:stretch>
            <a:fillRect/>
          </a:stretch>
        </p:blipFill>
        <p:spPr>
          <a:xfrm>
            <a:off x="332002" y="3861228"/>
            <a:ext cx="7745506" cy="2513477"/>
          </a:xfrm>
          <a:prstGeom prst="rect">
            <a:avLst/>
          </a:prstGeom>
        </p:spPr>
      </p:pic>
      <p:pic>
        <p:nvPicPr>
          <p:cNvPr id="9" name="Paveikslėlis 8">
            <a:extLst>
              <a:ext uri="{FF2B5EF4-FFF2-40B4-BE49-F238E27FC236}">
                <a16:creationId xmlns:a16="http://schemas.microsoft.com/office/drawing/2014/main" id="{460384EC-CA78-EDD1-4EA2-E55A0DE2DD61}"/>
              </a:ext>
            </a:extLst>
          </p:cNvPr>
          <p:cNvPicPr>
            <a:picLocks noChangeAspect="1"/>
          </p:cNvPicPr>
          <p:nvPr/>
        </p:nvPicPr>
        <p:blipFill>
          <a:blip r:embed="rId3"/>
          <a:srcRect t="17709"/>
          <a:stretch/>
        </p:blipFill>
        <p:spPr>
          <a:xfrm>
            <a:off x="332002" y="1416643"/>
            <a:ext cx="11389597" cy="2343157"/>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31</a:t>
            </a:fld>
            <a:endParaRPr lang="en-US"/>
          </a:p>
        </p:txBody>
      </p:sp>
      <p:sp>
        <p:nvSpPr>
          <p:cNvPr id="15" name="Rectangle 10">
            <a:extLst>
              <a:ext uri="{FF2B5EF4-FFF2-40B4-BE49-F238E27FC236}">
                <a16:creationId xmlns:a16="http://schemas.microsoft.com/office/drawing/2014/main" id="{5E3DB787-4A8C-4236-2B3A-786B12A02738}"/>
              </a:ext>
            </a:extLst>
          </p:cNvPr>
          <p:cNvSpPr/>
          <p:nvPr/>
        </p:nvSpPr>
        <p:spPr>
          <a:xfrm>
            <a:off x="10975095" y="2953438"/>
            <a:ext cx="240062" cy="26860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3">
            <a:extLst>
              <a:ext uri="{FF2B5EF4-FFF2-40B4-BE49-F238E27FC236}">
                <a16:creationId xmlns:a16="http://schemas.microsoft.com/office/drawing/2014/main" id="{B4CDDFAE-0135-F834-603B-8C28455B4407}"/>
              </a:ext>
            </a:extLst>
          </p:cNvPr>
          <p:cNvSpPr/>
          <p:nvPr/>
        </p:nvSpPr>
        <p:spPr>
          <a:xfrm>
            <a:off x="214459" y="238134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4">
            <a:extLst>
              <a:ext uri="{FF2B5EF4-FFF2-40B4-BE49-F238E27FC236}">
                <a16:creationId xmlns:a16="http://schemas.microsoft.com/office/drawing/2014/main" id="{A6F28844-7249-91C1-F354-3A0717F57094}"/>
              </a:ext>
            </a:extLst>
          </p:cNvPr>
          <p:cNvSpPr/>
          <p:nvPr/>
        </p:nvSpPr>
        <p:spPr>
          <a:xfrm>
            <a:off x="10402772" y="290561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40" name="Rectangle 10">
            <a:extLst>
              <a:ext uri="{FF2B5EF4-FFF2-40B4-BE49-F238E27FC236}">
                <a16:creationId xmlns:a16="http://schemas.microsoft.com/office/drawing/2014/main" id="{B138023E-B52B-1EFA-B703-4F9BAD82A713}"/>
              </a:ext>
            </a:extLst>
          </p:cNvPr>
          <p:cNvSpPr/>
          <p:nvPr/>
        </p:nvSpPr>
        <p:spPr>
          <a:xfrm>
            <a:off x="279691" y="2920305"/>
            <a:ext cx="354168" cy="26860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5">
            <a:extLst>
              <a:ext uri="{FF2B5EF4-FFF2-40B4-BE49-F238E27FC236}">
                <a16:creationId xmlns:a16="http://schemas.microsoft.com/office/drawing/2014/main" id="{8508850A-B09B-A5FB-6393-F2E8E7B44C5D}"/>
              </a:ext>
            </a:extLst>
          </p:cNvPr>
          <p:cNvSpPr/>
          <p:nvPr/>
        </p:nvSpPr>
        <p:spPr>
          <a:xfrm>
            <a:off x="5427284" y="532264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43" name="Rectangle 10">
            <a:extLst>
              <a:ext uri="{FF2B5EF4-FFF2-40B4-BE49-F238E27FC236}">
                <a16:creationId xmlns:a16="http://schemas.microsoft.com/office/drawing/2014/main" id="{99BB9D17-922D-BE87-C96C-9367372D0BF8}"/>
              </a:ext>
            </a:extLst>
          </p:cNvPr>
          <p:cNvSpPr/>
          <p:nvPr/>
        </p:nvSpPr>
        <p:spPr>
          <a:xfrm>
            <a:off x="421341" y="4231341"/>
            <a:ext cx="1515035"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9EE5983-B037-3A6B-B226-D36CC578E40E}"/>
              </a:ext>
            </a:extLst>
          </p:cNvPr>
          <p:cNvSpPr txBox="1"/>
          <p:nvPr/>
        </p:nvSpPr>
        <p:spPr>
          <a:xfrm>
            <a:off x="332001" y="992094"/>
            <a:ext cx="7036987" cy="369332"/>
          </a:xfrm>
          <a:prstGeom prst="rect">
            <a:avLst/>
          </a:prstGeom>
          <a:noFill/>
        </p:spPr>
        <p:txBody>
          <a:bodyPr wrap="square" rtlCol="0">
            <a:spAutoFit/>
          </a:bodyPr>
          <a:lstStyle/>
          <a:p>
            <a:r>
              <a:rPr lang="lt-LT"/>
              <a:t>Dokumento, kurio statusas „Projektas“, koregavimas / panaikinimas:</a:t>
            </a:r>
            <a:endParaRPr lang="en-US"/>
          </a:p>
        </p:txBody>
      </p:sp>
      <p:sp>
        <p:nvSpPr>
          <p:cNvPr id="17" name="Rectangle 10">
            <a:extLst>
              <a:ext uri="{FF2B5EF4-FFF2-40B4-BE49-F238E27FC236}">
                <a16:creationId xmlns:a16="http://schemas.microsoft.com/office/drawing/2014/main" id="{681A5B61-1780-52A6-68B6-B80E90289ACE}"/>
              </a:ext>
            </a:extLst>
          </p:cNvPr>
          <p:cNvSpPr/>
          <p:nvPr/>
        </p:nvSpPr>
        <p:spPr>
          <a:xfrm>
            <a:off x="4320988" y="4231340"/>
            <a:ext cx="1515035"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0">
            <a:extLst>
              <a:ext uri="{FF2B5EF4-FFF2-40B4-BE49-F238E27FC236}">
                <a16:creationId xmlns:a16="http://schemas.microsoft.com/office/drawing/2014/main" id="{1EC723ED-E927-7AB9-8F95-616F3D36C9D7}"/>
              </a:ext>
            </a:extLst>
          </p:cNvPr>
          <p:cNvSpPr/>
          <p:nvPr/>
        </p:nvSpPr>
        <p:spPr>
          <a:xfrm>
            <a:off x="4320988" y="4616329"/>
            <a:ext cx="3693459" cy="52941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0">
            <a:extLst>
              <a:ext uri="{FF2B5EF4-FFF2-40B4-BE49-F238E27FC236}">
                <a16:creationId xmlns:a16="http://schemas.microsoft.com/office/drawing/2014/main" id="{EBD86528-1327-31D6-95D3-13693C5316C3}"/>
              </a:ext>
            </a:extLst>
          </p:cNvPr>
          <p:cNvSpPr/>
          <p:nvPr/>
        </p:nvSpPr>
        <p:spPr>
          <a:xfrm>
            <a:off x="421341" y="5449827"/>
            <a:ext cx="564778"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0">
            <a:extLst>
              <a:ext uri="{FF2B5EF4-FFF2-40B4-BE49-F238E27FC236}">
                <a16:creationId xmlns:a16="http://schemas.microsoft.com/office/drawing/2014/main" id="{76695FAF-D9C4-419E-8C48-01682C564844}"/>
              </a:ext>
            </a:extLst>
          </p:cNvPr>
          <p:cNvSpPr/>
          <p:nvPr/>
        </p:nvSpPr>
        <p:spPr>
          <a:xfrm>
            <a:off x="4796116" y="5407095"/>
            <a:ext cx="564778"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EFDE496A-E3A4-4698-7D2B-71F5DE4641CC}"/>
              </a:ext>
            </a:extLst>
          </p:cNvPr>
          <p:cNvSpPr/>
          <p:nvPr/>
        </p:nvSpPr>
        <p:spPr>
          <a:xfrm>
            <a:off x="7503456" y="6122576"/>
            <a:ext cx="574051" cy="24807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5">
            <a:extLst>
              <a:ext uri="{FF2B5EF4-FFF2-40B4-BE49-F238E27FC236}">
                <a16:creationId xmlns:a16="http://schemas.microsoft.com/office/drawing/2014/main" id="{E3D3C9D9-B8AE-1113-43C4-3DF64ECF923A}"/>
              </a:ext>
            </a:extLst>
          </p:cNvPr>
          <p:cNvSpPr/>
          <p:nvPr/>
        </p:nvSpPr>
        <p:spPr>
          <a:xfrm>
            <a:off x="7498592" y="56878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5" name="TextBox 24">
            <a:extLst>
              <a:ext uri="{FF2B5EF4-FFF2-40B4-BE49-F238E27FC236}">
                <a16:creationId xmlns:a16="http://schemas.microsoft.com/office/drawing/2014/main" id="{6AF6FCF2-5AFC-DBC0-F5CD-78A7E7FCB27A}"/>
              </a:ext>
            </a:extLst>
          </p:cNvPr>
          <p:cNvSpPr txBox="1"/>
          <p:nvPr/>
        </p:nvSpPr>
        <p:spPr>
          <a:xfrm>
            <a:off x="8267611" y="4446493"/>
            <a:ext cx="3503048" cy="1477328"/>
          </a:xfrm>
          <a:prstGeom prst="rect">
            <a:avLst/>
          </a:prstGeom>
          <a:solidFill>
            <a:schemeClr val="accent4">
              <a:lumMod val="20000"/>
              <a:lumOff val="80000"/>
            </a:schemeClr>
          </a:solidFill>
        </p:spPr>
        <p:txBody>
          <a:bodyPr wrap="square" rtlCol="0">
            <a:spAutoFit/>
          </a:bodyPr>
          <a:lstStyle/>
          <a:p>
            <a:r>
              <a:rPr lang="lt-LT"/>
              <a:t>Pakoregavus informaciją ir įkėlus pakoreguotą priedą, užpildomas laukas „Skirtumai nuo ankstesnių versijų“ bei pažymimas dokumento statusas „Galutinis“ (3).</a:t>
            </a:r>
            <a:endParaRPr lang="en-US"/>
          </a:p>
        </p:txBody>
      </p:sp>
      <p:sp>
        <p:nvSpPr>
          <p:cNvPr id="2" name="TextBox 1">
            <a:extLst>
              <a:ext uri="{FF2B5EF4-FFF2-40B4-BE49-F238E27FC236}">
                <a16:creationId xmlns:a16="http://schemas.microsoft.com/office/drawing/2014/main" id="{F7E1DA05-D106-7742-8DDC-104075574A98}"/>
              </a:ext>
            </a:extLst>
          </p:cNvPr>
          <p:cNvSpPr txBox="1"/>
          <p:nvPr/>
        </p:nvSpPr>
        <p:spPr>
          <a:xfrm>
            <a:off x="8139123" y="3438485"/>
            <a:ext cx="3371772" cy="923330"/>
          </a:xfrm>
          <a:prstGeom prst="rect">
            <a:avLst/>
          </a:prstGeom>
          <a:solidFill>
            <a:schemeClr val="accent4">
              <a:lumMod val="20000"/>
              <a:lumOff val="80000"/>
            </a:schemeClr>
          </a:solidFill>
        </p:spPr>
        <p:txBody>
          <a:bodyPr wrap="square" rtlCol="0">
            <a:spAutoFit/>
          </a:bodyPr>
          <a:lstStyle/>
          <a:p>
            <a:r>
              <a:rPr lang="lt-LT"/>
              <a:t>Norėdami panaikinti dokumento projektą, pažymime dokumentą (1) ir spaudžiame:</a:t>
            </a:r>
            <a:endParaRPr lang="en-US"/>
          </a:p>
        </p:txBody>
      </p:sp>
      <p:cxnSp>
        <p:nvCxnSpPr>
          <p:cNvPr id="4" name="Connector: Elbow 1">
            <a:extLst>
              <a:ext uri="{FF2B5EF4-FFF2-40B4-BE49-F238E27FC236}">
                <a16:creationId xmlns:a16="http://schemas.microsoft.com/office/drawing/2014/main" id="{705395FA-F10D-EA57-A06C-74EB250AE593}"/>
              </a:ext>
            </a:extLst>
          </p:cNvPr>
          <p:cNvCxnSpPr>
            <a:cxnSpLocks/>
          </p:cNvCxnSpPr>
          <p:nvPr/>
        </p:nvCxnSpPr>
        <p:spPr>
          <a:xfrm flipV="1">
            <a:off x="10058403" y="3145463"/>
            <a:ext cx="1259858" cy="1085877"/>
          </a:xfrm>
          <a:prstGeom prst="bentConnector3">
            <a:avLst>
              <a:gd name="adj1" fmla="val 99098"/>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7821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aveikslėlis 81">
            <a:extLst>
              <a:ext uri="{FF2B5EF4-FFF2-40B4-BE49-F238E27FC236}">
                <a16:creationId xmlns:a16="http://schemas.microsoft.com/office/drawing/2014/main" id="{5B9DFF13-E366-3019-7727-70CFC06F5FFC}"/>
              </a:ext>
            </a:extLst>
          </p:cNvPr>
          <p:cNvPicPr>
            <a:picLocks noChangeAspect="1"/>
          </p:cNvPicPr>
          <p:nvPr/>
        </p:nvPicPr>
        <p:blipFill>
          <a:blip r:embed="rId2"/>
          <a:stretch>
            <a:fillRect/>
          </a:stretch>
        </p:blipFill>
        <p:spPr>
          <a:xfrm>
            <a:off x="394449" y="1003832"/>
            <a:ext cx="11325826" cy="2046468"/>
          </a:xfrm>
          <a:prstGeom prst="rect">
            <a:avLst/>
          </a:prstGeom>
        </p:spPr>
      </p:pic>
      <p:pic>
        <p:nvPicPr>
          <p:cNvPr id="73" name="Paveikslėlis 72">
            <a:extLst>
              <a:ext uri="{FF2B5EF4-FFF2-40B4-BE49-F238E27FC236}">
                <a16:creationId xmlns:a16="http://schemas.microsoft.com/office/drawing/2014/main" id="{46F12BD2-CAC6-6BE6-B17A-FF7C6BE2D7CF}"/>
              </a:ext>
            </a:extLst>
          </p:cNvPr>
          <p:cNvPicPr>
            <a:picLocks noChangeAspect="1"/>
          </p:cNvPicPr>
          <p:nvPr/>
        </p:nvPicPr>
        <p:blipFill>
          <a:blip r:embed="rId3"/>
          <a:stretch>
            <a:fillRect/>
          </a:stretch>
        </p:blipFill>
        <p:spPr>
          <a:xfrm>
            <a:off x="4572683" y="3101836"/>
            <a:ext cx="7147585" cy="1637059"/>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084400" y="167099"/>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32</a:t>
            </a:fld>
            <a:endParaRPr lang="en-US"/>
          </a:p>
        </p:txBody>
      </p:sp>
      <p:sp>
        <p:nvSpPr>
          <p:cNvPr id="43" name="Rectangle 10">
            <a:extLst>
              <a:ext uri="{FF2B5EF4-FFF2-40B4-BE49-F238E27FC236}">
                <a16:creationId xmlns:a16="http://schemas.microsoft.com/office/drawing/2014/main" id="{99BB9D17-922D-BE87-C96C-9367372D0BF8}"/>
              </a:ext>
            </a:extLst>
          </p:cNvPr>
          <p:cNvSpPr/>
          <p:nvPr/>
        </p:nvSpPr>
        <p:spPr>
          <a:xfrm>
            <a:off x="421341" y="2534873"/>
            <a:ext cx="268943"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9EE5983-B037-3A6B-B226-D36CC578E40E}"/>
              </a:ext>
            </a:extLst>
          </p:cNvPr>
          <p:cNvSpPr txBox="1"/>
          <p:nvPr/>
        </p:nvSpPr>
        <p:spPr>
          <a:xfrm>
            <a:off x="3720354" y="1772476"/>
            <a:ext cx="6266328" cy="369332"/>
          </a:xfrm>
          <a:prstGeom prst="rect">
            <a:avLst/>
          </a:prstGeom>
          <a:solidFill>
            <a:schemeClr val="accent4">
              <a:lumMod val="20000"/>
              <a:lumOff val="80000"/>
            </a:schemeClr>
          </a:solidFill>
        </p:spPr>
        <p:txBody>
          <a:bodyPr wrap="square" rtlCol="0">
            <a:spAutoFit/>
          </a:bodyPr>
          <a:lstStyle/>
          <a:p>
            <a:r>
              <a:rPr lang="lt-LT"/>
              <a:t>Dokumento statusas iš „</a:t>
            </a:r>
            <a:r>
              <a:rPr lang="lt-LT" b="1"/>
              <a:t>Projektas</a:t>
            </a:r>
            <a:r>
              <a:rPr lang="lt-LT"/>
              <a:t>“ pasikeitė į „</a:t>
            </a:r>
            <a:r>
              <a:rPr lang="lt-LT" b="1"/>
              <a:t>Galutinis</a:t>
            </a:r>
            <a:r>
              <a:rPr lang="lt-LT"/>
              <a:t>“.</a:t>
            </a:r>
            <a:endParaRPr lang="en-US"/>
          </a:p>
        </p:txBody>
      </p:sp>
      <p:sp>
        <p:nvSpPr>
          <p:cNvPr id="17" name="Rectangle 10">
            <a:extLst>
              <a:ext uri="{FF2B5EF4-FFF2-40B4-BE49-F238E27FC236}">
                <a16:creationId xmlns:a16="http://schemas.microsoft.com/office/drawing/2014/main" id="{681A5B61-1780-52A6-68B6-B80E90289ACE}"/>
              </a:ext>
            </a:extLst>
          </p:cNvPr>
          <p:cNvSpPr/>
          <p:nvPr/>
        </p:nvSpPr>
        <p:spPr>
          <a:xfrm>
            <a:off x="6956612" y="1434425"/>
            <a:ext cx="802340" cy="21515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EFDE496A-E3A4-4698-7D2B-71F5DE4641CC}"/>
              </a:ext>
            </a:extLst>
          </p:cNvPr>
          <p:cNvSpPr/>
          <p:nvPr/>
        </p:nvSpPr>
        <p:spPr>
          <a:xfrm>
            <a:off x="8585947" y="2507074"/>
            <a:ext cx="268942" cy="24296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Arrow Connector 2">
            <a:extLst>
              <a:ext uri="{FF2B5EF4-FFF2-40B4-BE49-F238E27FC236}">
                <a16:creationId xmlns:a16="http://schemas.microsoft.com/office/drawing/2014/main" id="{AE8A3CB0-C4E1-3BF2-AB30-E60AB13021E9}"/>
              </a:ext>
            </a:extLst>
          </p:cNvPr>
          <p:cNvCxnSpPr>
            <a:cxnSpLocks/>
          </p:cNvCxnSpPr>
          <p:nvPr/>
        </p:nvCxnSpPr>
        <p:spPr>
          <a:xfrm>
            <a:off x="7046259" y="2115264"/>
            <a:ext cx="712693" cy="44309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2">
            <a:extLst>
              <a:ext uri="{FF2B5EF4-FFF2-40B4-BE49-F238E27FC236}">
                <a16:creationId xmlns:a16="http://schemas.microsoft.com/office/drawing/2014/main" id="{4A061F89-7D46-B1BD-9143-77B5F390639C}"/>
              </a:ext>
            </a:extLst>
          </p:cNvPr>
          <p:cNvCxnSpPr>
            <a:cxnSpLocks/>
          </p:cNvCxnSpPr>
          <p:nvPr/>
        </p:nvCxnSpPr>
        <p:spPr>
          <a:xfrm flipH="1">
            <a:off x="7767762" y="2615108"/>
            <a:ext cx="800566" cy="40022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8" name="Oval 3">
            <a:extLst>
              <a:ext uri="{FF2B5EF4-FFF2-40B4-BE49-F238E27FC236}">
                <a16:creationId xmlns:a16="http://schemas.microsoft.com/office/drawing/2014/main" id="{1E4C64D7-76A8-9BCD-11E4-50FEA51DCE3B}"/>
              </a:ext>
            </a:extLst>
          </p:cNvPr>
          <p:cNvSpPr/>
          <p:nvPr/>
        </p:nvSpPr>
        <p:spPr>
          <a:xfrm>
            <a:off x="313496" y="197030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59" name="Oval 3">
            <a:extLst>
              <a:ext uri="{FF2B5EF4-FFF2-40B4-BE49-F238E27FC236}">
                <a16:creationId xmlns:a16="http://schemas.microsoft.com/office/drawing/2014/main" id="{046AD734-D170-BD64-C653-90B04BBB22F0}"/>
              </a:ext>
            </a:extLst>
          </p:cNvPr>
          <p:cNvSpPr/>
          <p:nvPr/>
        </p:nvSpPr>
        <p:spPr>
          <a:xfrm>
            <a:off x="6360460" y="128072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62" name="Oval 3">
            <a:extLst>
              <a:ext uri="{FF2B5EF4-FFF2-40B4-BE49-F238E27FC236}">
                <a16:creationId xmlns:a16="http://schemas.microsoft.com/office/drawing/2014/main" id="{E966306D-5B62-8824-416F-8A8585E11A3D}"/>
              </a:ext>
            </a:extLst>
          </p:cNvPr>
          <p:cNvSpPr/>
          <p:nvPr/>
        </p:nvSpPr>
        <p:spPr>
          <a:xfrm>
            <a:off x="354582" y="436046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64" name="Paveikslėlis 63">
            <a:extLst>
              <a:ext uri="{FF2B5EF4-FFF2-40B4-BE49-F238E27FC236}">
                <a16:creationId xmlns:a16="http://schemas.microsoft.com/office/drawing/2014/main" id="{8C2F4D35-E447-1F46-1465-D8CB6E6ADF49}"/>
              </a:ext>
            </a:extLst>
          </p:cNvPr>
          <p:cNvPicPr>
            <a:picLocks noChangeAspect="1"/>
          </p:cNvPicPr>
          <p:nvPr/>
        </p:nvPicPr>
        <p:blipFill>
          <a:blip r:embed="rId5"/>
          <a:srcRect r="19252"/>
          <a:stretch/>
        </p:blipFill>
        <p:spPr>
          <a:xfrm>
            <a:off x="354582" y="4750138"/>
            <a:ext cx="4568689" cy="1802803"/>
          </a:xfrm>
          <a:prstGeom prst="rect">
            <a:avLst/>
          </a:prstGeom>
        </p:spPr>
      </p:pic>
      <p:sp>
        <p:nvSpPr>
          <p:cNvPr id="83" name="TextBox 82">
            <a:extLst>
              <a:ext uri="{FF2B5EF4-FFF2-40B4-BE49-F238E27FC236}">
                <a16:creationId xmlns:a16="http://schemas.microsoft.com/office/drawing/2014/main" id="{B21A2F67-8498-06E9-74D7-1C68CB977D55}"/>
              </a:ext>
            </a:extLst>
          </p:cNvPr>
          <p:cNvSpPr txBox="1"/>
          <p:nvPr/>
        </p:nvSpPr>
        <p:spPr>
          <a:xfrm>
            <a:off x="929524" y="3429000"/>
            <a:ext cx="3415013" cy="923330"/>
          </a:xfrm>
          <a:prstGeom prst="rect">
            <a:avLst/>
          </a:prstGeom>
          <a:solidFill>
            <a:schemeClr val="accent4">
              <a:lumMod val="20000"/>
              <a:lumOff val="80000"/>
            </a:schemeClr>
          </a:solidFill>
        </p:spPr>
        <p:txBody>
          <a:bodyPr wrap="square" rtlCol="0">
            <a:spAutoFit/>
          </a:bodyPr>
          <a:lstStyle/>
          <a:p>
            <a:r>
              <a:rPr lang="lt-LT"/>
              <a:t>Pasirinkus funkciją „Peržiūrėti“ (2), matoma paskutinės dokumento versijos informacija (3).</a:t>
            </a:r>
            <a:endParaRPr lang="en-US"/>
          </a:p>
        </p:txBody>
      </p:sp>
      <p:cxnSp>
        <p:nvCxnSpPr>
          <p:cNvPr id="84" name="Straight Arrow Connector 2">
            <a:extLst>
              <a:ext uri="{FF2B5EF4-FFF2-40B4-BE49-F238E27FC236}">
                <a16:creationId xmlns:a16="http://schemas.microsoft.com/office/drawing/2014/main" id="{8AD9702A-832B-63C1-0114-35C9FBE31001}"/>
              </a:ext>
            </a:extLst>
          </p:cNvPr>
          <p:cNvCxnSpPr>
            <a:cxnSpLocks/>
          </p:cNvCxnSpPr>
          <p:nvPr/>
        </p:nvCxnSpPr>
        <p:spPr>
          <a:xfrm>
            <a:off x="2213471" y="4352330"/>
            <a:ext cx="0" cy="37307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Rectangle 10">
            <a:extLst>
              <a:ext uri="{FF2B5EF4-FFF2-40B4-BE49-F238E27FC236}">
                <a16:creationId xmlns:a16="http://schemas.microsoft.com/office/drawing/2014/main" id="{1D9C30D0-90E6-F88C-FC2F-83F841396080}"/>
              </a:ext>
            </a:extLst>
          </p:cNvPr>
          <p:cNvSpPr/>
          <p:nvPr/>
        </p:nvSpPr>
        <p:spPr>
          <a:xfrm>
            <a:off x="4572683" y="3076406"/>
            <a:ext cx="7147585" cy="166248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TextBox 64">
            <a:extLst>
              <a:ext uri="{FF2B5EF4-FFF2-40B4-BE49-F238E27FC236}">
                <a16:creationId xmlns:a16="http://schemas.microsoft.com/office/drawing/2014/main" id="{737A8342-3C37-ECFB-E6A9-EA3EEB7549B0}"/>
              </a:ext>
            </a:extLst>
          </p:cNvPr>
          <p:cNvSpPr txBox="1"/>
          <p:nvPr/>
        </p:nvSpPr>
        <p:spPr>
          <a:xfrm>
            <a:off x="5559045" y="4867149"/>
            <a:ext cx="4679577" cy="1754326"/>
          </a:xfrm>
          <a:prstGeom prst="rect">
            <a:avLst/>
          </a:prstGeom>
          <a:solidFill>
            <a:schemeClr val="accent4">
              <a:lumMod val="20000"/>
              <a:lumOff val="80000"/>
            </a:schemeClr>
          </a:solidFill>
        </p:spPr>
        <p:txBody>
          <a:bodyPr wrap="square" rtlCol="0">
            <a:spAutoFit/>
          </a:bodyPr>
          <a:lstStyle/>
          <a:p>
            <a:r>
              <a:rPr lang="lt-LT"/>
              <a:t>Įkeltų dokumentų visas versijas ir pakeitimų aprašymus pirkimo vykdytojas gali matyti skiltyje „Dokumentų versijos“. Tiekėjams matoma tik dokumentas, kurio statusas „Galutinis“ ir pakeitimų aprašymas skiltyje „Pakeitimai“. </a:t>
            </a:r>
            <a:endParaRPr lang="en-US"/>
          </a:p>
        </p:txBody>
      </p:sp>
      <p:cxnSp>
        <p:nvCxnSpPr>
          <p:cNvPr id="41" name="Straight Arrow Connector 2">
            <a:extLst>
              <a:ext uri="{FF2B5EF4-FFF2-40B4-BE49-F238E27FC236}">
                <a16:creationId xmlns:a16="http://schemas.microsoft.com/office/drawing/2014/main" id="{69B9EB37-1E42-1B4A-3900-DF0246465BC4}"/>
              </a:ext>
            </a:extLst>
          </p:cNvPr>
          <p:cNvCxnSpPr>
            <a:cxnSpLocks/>
          </p:cNvCxnSpPr>
          <p:nvPr/>
        </p:nvCxnSpPr>
        <p:spPr>
          <a:xfrm flipH="1" flipV="1">
            <a:off x="8794577" y="2790064"/>
            <a:ext cx="985917" cy="207708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6576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aveikslėlis 22">
            <a:extLst>
              <a:ext uri="{FF2B5EF4-FFF2-40B4-BE49-F238E27FC236}">
                <a16:creationId xmlns:a16="http://schemas.microsoft.com/office/drawing/2014/main" id="{D5C37EB6-5FC7-44F8-ADF4-2AA5EA9D6244}"/>
              </a:ext>
            </a:extLst>
          </p:cNvPr>
          <p:cNvPicPr>
            <a:picLocks noChangeAspect="1"/>
          </p:cNvPicPr>
          <p:nvPr/>
        </p:nvPicPr>
        <p:blipFill>
          <a:blip r:embed="rId2"/>
          <a:srcRect t="24713"/>
          <a:stretch/>
        </p:blipFill>
        <p:spPr>
          <a:xfrm>
            <a:off x="469583" y="4381901"/>
            <a:ext cx="11226440" cy="1212859"/>
          </a:xfrm>
          <a:prstGeom prst="rect">
            <a:avLst/>
          </a:prstGeom>
        </p:spPr>
      </p:pic>
      <p:pic>
        <p:nvPicPr>
          <p:cNvPr id="12" name="Paveikslėlis 11">
            <a:extLst>
              <a:ext uri="{FF2B5EF4-FFF2-40B4-BE49-F238E27FC236}">
                <a16:creationId xmlns:a16="http://schemas.microsoft.com/office/drawing/2014/main" id="{69829F63-AB9E-2381-112B-9DA84EB87B70}"/>
              </a:ext>
            </a:extLst>
          </p:cNvPr>
          <p:cNvPicPr>
            <a:picLocks noChangeAspect="1"/>
          </p:cNvPicPr>
          <p:nvPr/>
        </p:nvPicPr>
        <p:blipFill>
          <a:blip r:embed="rId3"/>
          <a:srcRect r="78077"/>
          <a:stretch/>
        </p:blipFill>
        <p:spPr>
          <a:xfrm>
            <a:off x="4659355" y="3419983"/>
            <a:ext cx="2496165" cy="821397"/>
          </a:xfrm>
          <a:prstGeom prst="rect">
            <a:avLst/>
          </a:prstGeom>
        </p:spPr>
      </p:pic>
      <p:pic>
        <p:nvPicPr>
          <p:cNvPr id="8" name="Paveikslėlis 7">
            <a:extLst>
              <a:ext uri="{FF2B5EF4-FFF2-40B4-BE49-F238E27FC236}">
                <a16:creationId xmlns:a16="http://schemas.microsoft.com/office/drawing/2014/main" id="{FB8F0201-D01D-7E6F-10AE-800AE848C937}"/>
              </a:ext>
            </a:extLst>
          </p:cNvPr>
          <p:cNvPicPr>
            <a:picLocks noChangeAspect="1"/>
          </p:cNvPicPr>
          <p:nvPr/>
        </p:nvPicPr>
        <p:blipFill>
          <a:blip r:embed="rId4"/>
          <a:stretch>
            <a:fillRect/>
          </a:stretch>
        </p:blipFill>
        <p:spPr>
          <a:xfrm>
            <a:off x="1283159" y="3369389"/>
            <a:ext cx="2934492" cy="923330"/>
          </a:xfrm>
          <a:prstGeom prst="rect">
            <a:avLst/>
          </a:prstGeom>
        </p:spPr>
      </p:pic>
      <p:pic>
        <p:nvPicPr>
          <p:cNvPr id="82" name="Paveikslėlis 81">
            <a:extLst>
              <a:ext uri="{FF2B5EF4-FFF2-40B4-BE49-F238E27FC236}">
                <a16:creationId xmlns:a16="http://schemas.microsoft.com/office/drawing/2014/main" id="{5B9DFF13-E366-3019-7727-70CFC06F5FFC}"/>
              </a:ext>
            </a:extLst>
          </p:cNvPr>
          <p:cNvPicPr>
            <a:picLocks noChangeAspect="1"/>
          </p:cNvPicPr>
          <p:nvPr/>
        </p:nvPicPr>
        <p:blipFill>
          <a:blip r:embed="rId5"/>
          <a:stretch>
            <a:fillRect/>
          </a:stretch>
        </p:blipFill>
        <p:spPr>
          <a:xfrm>
            <a:off x="469584" y="1280599"/>
            <a:ext cx="11226441" cy="2028510"/>
          </a:xfrm>
          <a:prstGeom prst="rect">
            <a:avLst/>
          </a:prstGeom>
        </p:spPr>
      </p:pic>
      <p:pic>
        <p:nvPicPr>
          <p:cNvPr id="10" name="Paveikslėlis 9"/>
          <p:cNvPicPr>
            <a:picLocks noChangeAspect="1"/>
          </p:cNvPicPr>
          <p:nvPr/>
        </p:nvPicPr>
        <p:blipFill rotWithShape="1">
          <a:blip r:embed="rId6"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084400" y="167099"/>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33</a:t>
            </a:fld>
            <a:endParaRPr lang="en-US"/>
          </a:p>
        </p:txBody>
      </p:sp>
      <p:sp>
        <p:nvSpPr>
          <p:cNvPr id="43" name="Rectangle 10">
            <a:extLst>
              <a:ext uri="{FF2B5EF4-FFF2-40B4-BE49-F238E27FC236}">
                <a16:creationId xmlns:a16="http://schemas.microsoft.com/office/drawing/2014/main" id="{99BB9D17-922D-BE87-C96C-9367372D0BF8}"/>
              </a:ext>
            </a:extLst>
          </p:cNvPr>
          <p:cNvSpPr/>
          <p:nvPr/>
        </p:nvSpPr>
        <p:spPr>
          <a:xfrm>
            <a:off x="499392" y="2763672"/>
            <a:ext cx="251013" cy="2667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EFDE496A-E3A4-4698-7D2B-71F5DE4641CC}"/>
              </a:ext>
            </a:extLst>
          </p:cNvPr>
          <p:cNvSpPr/>
          <p:nvPr/>
        </p:nvSpPr>
        <p:spPr>
          <a:xfrm>
            <a:off x="9278470" y="1710006"/>
            <a:ext cx="607875" cy="29714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Arrow Connector 2">
            <a:extLst>
              <a:ext uri="{FF2B5EF4-FFF2-40B4-BE49-F238E27FC236}">
                <a16:creationId xmlns:a16="http://schemas.microsoft.com/office/drawing/2014/main" id="{4A061F89-7D46-B1BD-9143-77B5F390639C}"/>
              </a:ext>
            </a:extLst>
          </p:cNvPr>
          <p:cNvCxnSpPr>
            <a:cxnSpLocks/>
          </p:cNvCxnSpPr>
          <p:nvPr/>
        </p:nvCxnSpPr>
        <p:spPr>
          <a:xfrm flipH="1">
            <a:off x="8265459" y="4595774"/>
            <a:ext cx="1282673" cy="70945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8" name="Oval 3">
            <a:extLst>
              <a:ext uri="{FF2B5EF4-FFF2-40B4-BE49-F238E27FC236}">
                <a16:creationId xmlns:a16="http://schemas.microsoft.com/office/drawing/2014/main" id="{1E4C64D7-76A8-9BCD-11E4-50FEA51DCE3B}"/>
              </a:ext>
            </a:extLst>
          </p:cNvPr>
          <p:cNvSpPr/>
          <p:nvPr/>
        </p:nvSpPr>
        <p:spPr>
          <a:xfrm>
            <a:off x="508089" y="223454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59" name="Oval 3">
            <a:extLst>
              <a:ext uri="{FF2B5EF4-FFF2-40B4-BE49-F238E27FC236}">
                <a16:creationId xmlns:a16="http://schemas.microsoft.com/office/drawing/2014/main" id="{046AD734-D170-BD64-C653-90B04BBB22F0}"/>
              </a:ext>
            </a:extLst>
          </p:cNvPr>
          <p:cNvSpPr/>
          <p:nvPr/>
        </p:nvSpPr>
        <p:spPr>
          <a:xfrm>
            <a:off x="8850985" y="198314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62" name="Oval 3">
            <a:extLst>
              <a:ext uri="{FF2B5EF4-FFF2-40B4-BE49-F238E27FC236}">
                <a16:creationId xmlns:a16="http://schemas.microsoft.com/office/drawing/2014/main" id="{E966306D-5B62-8824-416F-8A8585E11A3D}"/>
              </a:ext>
            </a:extLst>
          </p:cNvPr>
          <p:cNvSpPr/>
          <p:nvPr/>
        </p:nvSpPr>
        <p:spPr>
          <a:xfrm>
            <a:off x="2497952" y="388911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65" name="TextBox 64">
            <a:extLst>
              <a:ext uri="{FF2B5EF4-FFF2-40B4-BE49-F238E27FC236}">
                <a16:creationId xmlns:a16="http://schemas.microsoft.com/office/drawing/2014/main" id="{737A8342-3C37-ECFB-E6A9-EA3EEB7549B0}"/>
              </a:ext>
            </a:extLst>
          </p:cNvPr>
          <p:cNvSpPr txBox="1"/>
          <p:nvPr/>
        </p:nvSpPr>
        <p:spPr>
          <a:xfrm>
            <a:off x="9548132" y="4055651"/>
            <a:ext cx="2395479" cy="923330"/>
          </a:xfrm>
          <a:prstGeom prst="rect">
            <a:avLst/>
          </a:prstGeom>
          <a:solidFill>
            <a:schemeClr val="accent4">
              <a:lumMod val="20000"/>
              <a:lumOff val="80000"/>
            </a:schemeClr>
          </a:solidFill>
        </p:spPr>
        <p:txBody>
          <a:bodyPr wrap="square" rtlCol="0">
            <a:spAutoFit/>
          </a:bodyPr>
          <a:lstStyle/>
          <a:p>
            <a:r>
              <a:rPr lang="lt-LT" sz="1800"/>
              <a:t>Dokumento statusas iš „</a:t>
            </a:r>
            <a:r>
              <a:rPr lang="lt-LT" sz="1800" b="1"/>
              <a:t>Galutinis</a:t>
            </a:r>
            <a:r>
              <a:rPr lang="lt-LT" sz="1800"/>
              <a:t>“, pasikeitė į „</a:t>
            </a:r>
            <a:r>
              <a:rPr lang="lt-LT" sz="1800" b="1"/>
              <a:t>Atšaukiama</a:t>
            </a:r>
            <a:r>
              <a:rPr lang="lt-LT" sz="1800"/>
              <a:t>“. </a:t>
            </a:r>
            <a:endParaRPr lang="en-US"/>
          </a:p>
        </p:txBody>
      </p:sp>
      <p:cxnSp>
        <p:nvCxnSpPr>
          <p:cNvPr id="76" name="Straight Arrow Connector 2">
            <a:extLst>
              <a:ext uri="{FF2B5EF4-FFF2-40B4-BE49-F238E27FC236}">
                <a16:creationId xmlns:a16="http://schemas.microsoft.com/office/drawing/2014/main" id="{7521F794-B94A-C27B-1908-C1D07F432B27}"/>
              </a:ext>
            </a:extLst>
          </p:cNvPr>
          <p:cNvCxnSpPr>
            <a:cxnSpLocks/>
            <a:stCxn id="15" idx="1"/>
          </p:cNvCxnSpPr>
          <p:nvPr/>
        </p:nvCxnSpPr>
        <p:spPr>
          <a:xfrm flipH="1">
            <a:off x="6924111" y="3838236"/>
            <a:ext cx="336347" cy="14927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4" name="Straight Arrow Connector 2">
            <a:extLst>
              <a:ext uri="{FF2B5EF4-FFF2-40B4-BE49-F238E27FC236}">
                <a16:creationId xmlns:a16="http://schemas.microsoft.com/office/drawing/2014/main" id="{8AD9702A-832B-63C1-0114-35C9FBE31001}"/>
              </a:ext>
            </a:extLst>
          </p:cNvPr>
          <p:cNvCxnSpPr>
            <a:cxnSpLocks/>
          </p:cNvCxnSpPr>
          <p:nvPr/>
        </p:nvCxnSpPr>
        <p:spPr>
          <a:xfrm>
            <a:off x="7155520" y="4801792"/>
            <a:ext cx="0" cy="37307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510FD90B-66EE-6862-E5C9-924B27CACCE2}"/>
              </a:ext>
            </a:extLst>
          </p:cNvPr>
          <p:cNvSpPr txBox="1"/>
          <p:nvPr/>
        </p:nvSpPr>
        <p:spPr>
          <a:xfrm>
            <a:off x="469583" y="945375"/>
            <a:ext cx="6083107" cy="369332"/>
          </a:xfrm>
          <a:prstGeom prst="rect">
            <a:avLst/>
          </a:prstGeom>
          <a:noFill/>
        </p:spPr>
        <p:txBody>
          <a:bodyPr wrap="square">
            <a:spAutoFit/>
          </a:bodyPr>
          <a:lstStyle/>
          <a:p>
            <a:r>
              <a:rPr lang="lt-LT"/>
              <a:t>Dokumento, kurio statusas „Galutinis“, atsiėmimas:</a:t>
            </a:r>
            <a:endParaRPr lang="en-US"/>
          </a:p>
        </p:txBody>
      </p:sp>
      <p:sp>
        <p:nvSpPr>
          <p:cNvPr id="9" name="Rectangle 10">
            <a:extLst>
              <a:ext uri="{FF2B5EF4-FFF2-40B4-BE49-F238E27FC236}">
                <a16:creationId xmlns:a16="http://schemas.microsoft.com/office/drawing/2014/main" id="{B3DF20FF-084F-59DF-6015-CB269AFD5890}"/>
              </a:ext>
            </a:extLst>
          </p:cNvPr>
          <p:cNvSpPr/>
          <p:nvPr/>
        </p:nvSpPr>
        <p:spPr>
          <a:xfrm>
            <a:off x="3053864" y="3889111"/>
            <a:ext cx="594771" cy="33308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41C036D-CADA-4BE4-70C7-18A1DCE57802}"/>
              </a:ext>
            </a:extLst>
          </p:cNvPr>
          <p:cNvSpPr txBox="1"/>
          <p:nvPr/>
        </p:nvSpPr>
        <p:spPr>
          <a:xfrm>
            <a:off x="7260458" y="3376571"/>
            <a:ext cx="2182736" cy="923330"/>
          </a:xfrm>
          <a:prstGeom prst="rect">
            <a:avLst/>
          </a:prstGeom>
          <a:solidFill>
            <a:schemeClr val="accent4">
              <a:lumMod val="20000"/>
              <a:lumOff val="80000"/>
            </a:schemeClr>
          </a:solidFill>
        </p:spPr>
        <p:txBody>
          <a:bodyPr wrap="square">
            <a:spAutoFit/>
          </a:bodyPr>
          <a:lstStyle/>
          <a:p>
            <a:r>
              <a:rPr lang="lt-LT"/>
              <a:t>Pranešimas, kad dokumentas sėkmingai atsiimtas.</a:t>
            </a:r>
            <a:endParaRPr lang="en-US">
              <a:solidFill>
                <a:srgbClr val="FF0000"/>
              </a:solidFill>
            </a:endParaRPr>
          </a:p>
        </p:txBody>
      </p:sp>
      <p:sp>
        <p:nvSpPr>
          <p:cNvPr id="16" name="Rectangle 10">
            <a:extLst>
              <a:ext uri="{FF2B5EF4-FFF2-40B4-BE49-F238E27FC236}">
                <a16:creationId xmlns:a16="http://schemas.microsoft.com/office/drawing/2014/main" id="{D07122C9-56AF-1B34-43C1-954C3EF331E5}"/>
              </a:ext>
            </a:extLst>
          </p:cNvPr>
          <p:cNvSpPr/>
          <p:nvPr/>
        </p:nvSpPr>
        <p:spPr>
          <a:xfrm>
            <a:off x="4691988" y="3896098"/>
            <a:ext cx="2197736" cy="2667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10">
            <a:extLst>
              <a:ext uri="{FF2B5EF4-FFF2-40B4-BE49-F238E27FC236}">
                <a16:creationId xmlns:a16="http://schemas.microsoft.com/office/drawing/2014/main" id="{01AC5376-12C5-0DA5-1D05-81DEB48EA05A}"/>
              </a:ext>
            </a:extLst>
          </p:cNvPr>
          <p:cNvSpPr/>
          <p:nvPr/>
        </p:nvSpPr>
        <p:spPr>
          <a:xfrm>
            <a:off x="7844118" y="5372693"/>
            <a:ext cx="600636" cy="2258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87CE5DB9-D753-15D1-CF2B-FA069DEF6864}"/>
              </a:ext>
            </a:extLst>
          </p:cNvPr>
          <p:cNvSpPr txBox="1"/>
          <p:nvPr/>
        </p:nvSpPr>
        <p:spPr>
          <a:xfrm>
            <a:off x="469583" y="5758943"/>
            <a:ext cx="7652441" cy="646331"/>
          </a:xfrm>
          <a:prstGeom prst="rect">
            <a:avLst/>
          </a:prstGeom>
          <a:solidFill>
            <a:schemeClr val="accent4">
              <a:lumMod val="20000"/>
              <a:lumOff val="80000"/>
            </a:schemeClr>
          </a:solidFill>
        </p:spPr>
        <p:txBody>
          <a:bodyPr wrap="square" rtlCol="0">
            <a:spAutoFit/>
          </a:bodyPr>
          <a:lstStyle/>
          <a:p>
            <a:r>
              <a:rPr lang="lt-LT"/>
              <a:t>Pastaba. Dokumentą, kurio statusas „Atšaukiama“, mato tik pirkimo vykdytojas. Viešai šis dokumentas nėra matomas.</a:t>
            </a:r>
            <a:endParaRPr lang="en-US"/>
          </a:p>
        </p:txBody>
      </p:sp>
    </p:spTree>
    <p:extLst>
      <p:ext uri="{BB962C8B-B14F-4D97-AF65-F5344CB8AC3E}">
        <p14:creationId xmlns:p14="http://schemas.microsoft.com/office/powerpoint/2010/main" val="1449229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aveikslėlis 8">
            <a:extLst>
              <a:ext uri="{FF2B5EF4-FFF2-40B4-BE49-F238E27FC236}">
                <a16:creationId xmlns:a16="http://schemas.microsoft.com/office/drawing/2014/main" id="{F3C0F737-F9B2-577C-139A-0D6ED749BF71}"/>
              </a:ext>
            </a:extLst>
          </p:cNvPr>
          <p:cNvPicPr>
            <a:picLocks noChangeAspect="1"/>
          </p:cNvPicPr>
          <p:nvPr/>
        </p:nvPicPr>
        <p:blipFill>
          <a:blip r:embed="rId2"/>
          <a:stretch>
            <a:fillRect/>
          </a:stretch>
        </p:blipFill>
        <p:spPr>
          <a:xfrm>
            <a:off x="824095" y="1268874"/>
            <a:ext cx="10543809" cy="2903250"/>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34</a:t>
            </a:fld>
            <a:endParaRPr lang="en-US"/>
          </a:p>
        </p:txBody>
      </p:sp>
      <p:sp>
        <p:nvSpPr>
          <p:cNvPr id="5" name="Rectangle 10">
            <a:extLst>
              <a:ext uri="{FF2B5EF4-FFF2-40B4-BE49-F238E27FC236}">
                <a16:creationId xmlns:a16="http://schemas.microsoft.com/office/drawing/2014/main" id="{381C11D9-B8E8-7D0C-8172-03B3E020FEBF}"/>
              </a:ext>
            </a:extLst>
          </p:cNvPr>
          <p:cNvSpPr/>
          <p:nvPr/>
        </p:nvSpPr>
        <p:spPr>
          <a:xfrm>
            <a:off x="10247974" y="2003467"/>
            <a:ext cx="1228164" cy="33986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0">
            <a:extLst>
              <a:ext uri="{FF2B5EF4-FFF2-40B4-BE49-F238E27FC236}">
                <a16:creationId xmlns:a16="http://schemas.microsoft.com/office/drawing/2014/main" id="{5E3DB787-4A8C-4236-2B3A-786B12A02738}"/>
              </a:ext>
            </a:extLst>
          </p:cNvPr>
          <p:cNvSpPr/>
          <p:nvPr/>
        </p:nvSpPr>
        <p:spPr>
          <a:xfrm>
            <a:off x="10040471" y="2960196"/>
            <a:ext cx="1302207" cy="20346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3">
            <a:extLst>
              <a:ext uri="{FF2B5EF4-FFF2-40B4-BE49-F238E27FC236}">
                <a16:creationId xmlns:a16="http://schemas.microsoft.com/office/drawing/2014/main" id="{B4CDDFAE-0135-F834-603B-8C28455B4407}"/>
              </a:ext>
            </a:extLst>
          </p:cNvPr>
          <p:cNvSpPr/>
          <p:nvPr/>
        </p:nvSpPr>
        <p:spPr>
          <a:xfrm>
            <a:off x="9421868" y="208550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4">
            <a:extLst>
              <a:ext uri="{FF2B5EF4-FFF2-40B4-BE49-F238E27FC236}">
                <a16:creationId xmlns:a16="http://schemas.microsoft.com/office/drawing/2014/main" id="{A6F28844-7249-91C1-F354-3A0717F57094}"/>
              </a:ext>
            </a:extLst>
          </p:cNvPr>
          <p:cNvSpPr/>
          <p:nvPr/>
        </p:nvSpPr>
        <p:spPr>
          <a:xfrm>
            <a:off x="9421868" y="283590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17" name="TextBox 16">
            <a:extLst>
              <a:ext uri="{FF2B5EF4-FFF2-40B4-BE49-F238E27FC236}">
                <a16:creationId xmlns:a16="http://schemas.microsoft.com/office/drawing/2014/main" id="{C83F9CD0-C408-1A89-D44E-94A17DB6CB17}"/>
              </a:ext>
            </a:extLst>
          </p:cNvPr>
          <p:cNvSpPr txBox="1"/>
          <p:nvPr/>
        </p:nvSpPr>
        <p:spPr>
          <a:xfrm>
            <a:off x="824095" y="902525"/>
            <a:ext cx="4770601" cy="369332"/>
          </a:xfrm>
          <a:prstGeom prst="rect">
            <a:avLst/>
          </a:prstGeom>
          <a:noFill/>
        </p:spPr>
        <p:txBody>
          <a:bodyPr wrap="none" rtlCol="0">
            <a:spAutoFit/>
          </a:bodyPr>
          <a:lstStyle/>
          <a:p>
            <a:r>
              <a:rPr lang="lt-LT"/>
              <a:t>Dokumentų įkėlimas į sritį „Vidiniai dokumentai“:</a:t>
            </a:r>
            <a:endParaRPr lang="en-US"/>
          </a:p>
        </p:txBody>
      </p:sp>
      <p:sp>
        <p:nvSpPr>
          <p:cNvPr id="18" name="TextBox 17">
            <a:extLst>
              <a:ext uri="{FF2B5EF4-FFF2-40B4-BE49-F238E27FC236}">
                <a16:creationId xmlns:a16="http://schemas.microsoft.com/office/drawing/2014/main" id="{DEB3731D-A453-B9DE-F5C8-EE203A953BBB}"/>
              </a:ext>
            </a:extLst>
          </p:cNvPr>
          <p:cNvSpPr txBox="1"/>
          <p:nvPr/>
        </p:nvSpPr>
        <p:spPr>
          <a:xfrm>
            <a:off x="824095" y="4248048"/>
            <a:ext cx="10543809" cy="1477328"/>
          </a:xfrm>
          <a:prstGeom prst="rect">
            <a:avLst/>
          </a:prstGeom>
          <a:solidFill>
            <a:schemeClr val="accent4">
              <a:lumMod val="20000"/>
              <a:lumOff val="80000"/>
            </a:schemeClr>
          </a:solidFill>
        </p:spPr>
        <p:txBody>
          <a:bodyPr wrap="square" rtlCol="0">
            <a:spAutoFit/>
          </a:bodyPr>
          <a:lstStyle/>
          <a:p>
            <a:pPr algn="just"/>
            <a:r>
              <a:rPr lang="lt-LT" dirty="0">
                <a:solidFill>
                  <a:srgbClr val="FF0000"/>
                </a:solidFill>
                <a:effectLst/>
              </a:rPr>
              <a:t>SVARBU! </a:t>
            </a:r>
            <a:r>
              <a:rPr lang="lt-LT" dirty="0">
                <a:effectLst/>
              </a:rPr>
              <a:t>Srityje „Vidiniai dokumentai“ pateikiama informacija nėra viešai prieinama. Šioje srityje įkeliamas dokumentas, kuriame nurodoma kaina arba sąnaudos, kurios bus naudojamos vertinant, ar pasiūlyme nurodyta kaina arba sąnaudos nėra per didelės ir pirkimo vykdytojui nepriimtinos, kaip nustatyta Viešųjų pirkimų tarnybos direktoriaus 2024 m. lapkričio 29 d. įsakymo Nr. 1S-190 „D</a:t>
            </a:r>
            <a:r>
              <a:rPr lang="lt-LT" i="0" dirty="0">
                <a:effectLst/>
              </a:rPr>
              <a:t>ėl Skelbimų rengimo ir išsiuntimo skelbti Centrinės viešųjų pirkimų informacinės sistemos priemonėmis tvarkos aprašo patvirtinimo</a:t>
            </a:r>
            <a:r>
              <a:rPr lang="lt-LT" dirty="0">
                <a:effectLst/>
              </a:rPr>
              <a:t>“ 13 punkte.</a:t>
            </a:r>
            <a:endParaRPr lang="en-US" dirty="0"/>
          </a:p>
        </p:txBody>
      </p:sp>
    </p:spTree>
    <p:extLst>
      <p:ext uri="{BB962C8B-B14F-4D97-AF65-F5344CB8AC3E}">
        <p14:creationId xmlns:p14="http://schemas.microsoft.com/office/powerpoint/2010/main" val="1236134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5A232358-E3B8-E387-EF7A-60112778F752}"/>
              </a:ext>
            </a:extLst>
          </p:cNvPr>
          <p:cNvPicPr>
            <a:picLocks noChangeAspect="1"/>
          </p:cNvPicPr>
          <p:nvPr/>
        </p:nvPicPr>
        <p:blipFill>
          <a:blip r:embed="rId2"/>
          <a:stretch>
            <a:fillRect/>
          </a:stretch>
        </p:blipFill>
        <p:spPr>
          <a:xfrm>
            <a:off x="555890" y="1034319"/>
            <a:ext cx="11134164" cy="1810757"/>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35</a:t>
            </a:fld>
            <a:endParaRPr lang="en-US"/>
          </a:p>
        </p:txBody>
      </p:sp>
      <p:sp>
        <p:nvSpPr>
          <p:cNvPr id="9" name="TextBox 8">
            <a:extLst>
              <a:ext uri="{FF2B5EF4-FFF2-40B4-BE49-F238E27FC236}">
                <a16:creationId xmlns:a16="http://schemas.microsoft.com/office/drawing/2014/main" id="{91EF75E9-3CC6-C4F2-2C09-9CB74CB3A48D}"/>
              </a:ext>
            </a:extLst>
          </p:cNvPr>
          <p:cNvSpPr txBox="1"/>
          <p:nvPr/>
        </p:nvSpPr>
        <p:spPr>
          <a:xfrm>
            <a:off x="8471647" y="3797652"/>
            <a:ext cx="3218407" cy="1470849"/>
          </a:xfrm>
          <a:prstGeom prst="rect">
            <a:avLst/>
          </a:prstGeom>
          <a:solidFill>
            <a:schemeClr val="accent4">
              <a:lumMod val="20000"/>
              <a:lumOff val="80000"/>
            </a:schemeClr>
          </a:solidFill>
        </p:spPr>
        <p:txBody>
          <a:bodyPr wrap="square" rtlCol="0">
            <a:spAutoFit/>
          </a:bodyPr>
          <a:lstStyle/>
          <a:p>
            <a:r>
              <a:rPr lang="lt-LT" dirty="0"/>
              <a:t>Pastaba. Dokumentai į sritį „Vidiniai dokumentai“ keliami / koreguojami / naikinami  tokiu pačiu būdu, kaip ir pirkimo dokumentai (žr. 30-33 skaidres).</a:t>
            </a:r>
            <a:endParaRPr lang="en-US" dirty="0"/>
          </a:p>
        </p:txBody>
      </p:sp>
      <p:sp>
        <p:nvSpPr>
          <p:cNvPr id="16" name="Rectangle 10">
            <a:extLst>
              <a:ext uri="{FF2B5EF4-FFF2-40B4-BE49-F238E27FC236}">
                <a16:creationId xmlns:a16="http://schemas.microsoft.com/office/drawing/2014/main" id="{A074E84D-F507-0282-E29A-92B700C694FA}"/>
              </a:ext>
            </a:extLst>
          </p:cNvPr>
          <p:cNvSpPr/>
          <p:nvPr/>
        </p:nvSpPr>
        <p:spPr>
          <a:xfrm>
            <a:off x="8262083" y="2529680"/>
            <a:ext cx="1067475" cy="2587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aveikslėlis 18">
            <a:extLst>
              <a:ext uri="{FF2B5EF4-FFF2-40B4-BE49-F238E27FC236}">
                <a16:creationId xmlns:a16="http://schemas.microsoft.com/office/drawing/2014/main" id="{0DACEA27-3915-F918-6609-47A6AAC83CD4}"/>
              </a:ext>
            </a:extLst>
          </p:cNvPr>
          <p:cNvPicPr>
            <a:picLocks noChangeAspect="1"/>
          </p:cNvPicPr>
          <p:nvPr/>
        </p:nvPicPr>
        <p:blipFill>
          <a:blip r:embed="rId4"/>
          <a:stretch>
            <a:fillRect/>
          </a:stretch>
        </p:blipFill>
        <p:spPr>
          <a:xfrm>
            <a:off x="556763" y="3062445"/>
            <a:ext cx="7388092" cy="2941261"/>
          </a:xfrm>
          <a:prstGeom prst="rect">
            <a:avLst/>
          </a:prstGeom>
        </p:spPr>
      </p:pic>
    </p:spTree>
    <p:extLst>
      <p:ext uri="{BB962C8B-B14F-4D97-AF65-F5344CB8AC3E}">
        <p14:creationId xmlns:p14="http://schemas.microsoft.com/office/powerpoint/2010/main" val="3350642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86583BCD-143B-5A22-E5CF-8960A58CDDA9}"/>
              </a:ext>
            </a:extLst>
          </p:cNvPr>
          <p:cNvPicPr>
            <a:picLocks noChangeAspect="1"/>
          </p:cNvPicPr>
          <p:nvPr/>
        </p:nvPicPr>
        <p:blipFill>
          <a:blip r:embed="rId2"/>
          <a:stretch>
            <a:fillRect/>
          </a:stretch>
        </p:blipFill>
        <p:spPr>
          <a:xfrm>
            <a:off x="956935" y="1380319"/>
            <a:ext cx="9687280" cy="182929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36</a:t>
            </a:fld>
            <a:endParaRPr lang="en-US"/>
          </a:p>
        </p:txBody>
      </p:sp>
      <p:sp>
        <p:nvSpPr>
          <p:cNvPr id="9" name="TextBox 8">
            <a:extLst>
              <a:ext uri="{FF2B5EF4-FFF2-40B4-BE49-F238E27FC236}">
                <a16:creationId xmlns:a16="http://schemas.microsoft.com/office/drawing/2014/main" id="{91EF75E9-3CC6-C4F2-2C09-9CB74CB3A48D}"/>
              </a:ext>
            </a:extLst>
          </p:cNvPr>
          <p:cNvSpPr txBox="1"/>
          <p:nvPr/>
        </p:nvSpPr>
        <p:spPr>
          <a:xfrm>
            <a:off x="912988" y="1012825"/>
            <a:ext cx="4742745" cy="369332"/>
          </a:xfrm>
          <a:prstGeom prst="rect">
            <a:avLst/>
          </a:prstGeom>
          <a:noFill/>
        </p:spPr>
        <p:txBody>
          <a:bodyPr wrap="square" rtlCol="0">
            <a:spAutoFit/>
          </a:bodyPr>
          <a:lstStyle/>
          <a:p>
            <a:r>
              <a:rPr lang="lt-LT"/>
              <a:t>Sukurto pirkimo informaciją galima peržiūrėti:</a:t>
            </a:r>
            <a:endParaRPr lang="en-US"/>
          </a:p>
        </p:txBody>
      </p:sp>
      <p:sp>
        <p:nvSpPr>
          <p:cNvPr id="16" name="Rectangle 10">
            <a:extLst>
              <a:ext uri="{FF2B5EF4-FFF2-40B4-BE49-F238E27FC236}">
                <a16:creationId xmlns:a16="http://schemas.microsoft.com/office/drawing/2014/main" id="{A074E84D-F507-0282-E29A-92B700C694FA}"/>
              </a:ext>
            </a:extLst>
          </p:cNvPr>
          <p:cNvSpPr/>
          <p:nvPr/>
        </p:nvSpPr>
        <p:spPr>
          <a:xfrm>
            <a:off x="956935" y="1363578"/>
            <a:ext cx="297746" cy="30390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a:extLst>
              <a:ext uri="{FF2B5EF4-FFF2-40B4-BE49-F238E27FC236}">
                <a16:creationId xmlns:a16="http://schemas.microsoft.com/office/drawing/2014/main" id="{CF3DE0C3-BE79-E97C-6FA9-6E79C653AB43}"/>
              </a:ext>
            </a:extLst>
          </p:cNvPr>
          <p:cNvSpPr/>
          <p:nvPr/>
        </p:nvSpPr>
        <p:spPr>
          <a:xfrm>
            <a:off x="1014037" y="2950576"/>
            <a:ext cx="1067495" cy="20571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3">
            <a:extLst>
              <a:ext uri="{FF2B5EF4-FFF2-40B4-BE49-F238E27FC236}">
                <a16:creationId xmlns:a16="http://schemas.microsoft.com/office/drawing/2014/main" id="{6BC45D4D-AF09-ABC5-0764-797FCC157480}"/>
              </a:ext>
            </a:extLst>
          </p:cNvPr>
          <p:cNvSpPr/>
          <p:nvPr/>
        </p:nvSpPr>
        <p:spPr>
          <a:xfrm>
            <a:off x="355683" y="136357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8" name="Oval 3">
            <a:extLst>
              <a:ext uri="{FF2B5EF4-FFF2-40B4-BE49-F238E27FC236}">
                <a16:creationId xmlns:a16="http://schemas.microsoft.com/office/drawing/2014/main" id="{AF6E2C8E-2610-5383-6634-10633964F81F}"/>
              </a:ext>
            </a:extLst>
          </p:cNvPr>
          <p:cNvSpPr/>
          <p:nvPr/>
        </p:nvSpPr>
        <p:spPr>
          <a:xfrm>
            <a:off x="355683" y="285181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13" name="Paveikslėlis 12">
            <a:extLst>
              <a:ext uri="{FF2B5EF4-FFF2-40B4-BE49-F238E27FC236}">
                <a16:creationId xmlns:a16="http://schemas.microsoft.com/office/drawing/2014/main" id="{969D69C7-EFE5-CA14-A500-C212897BDCC9}"/>
              </a:ext>
            </a:extLst>
          </p:cNvPr>
          <p:cNvPicPr>
            <a:picLocks noChangeAspect="1"/>
          </p:cNvPicPr>
          <p:nvPr/>
        </p:nvPicPr>
        <p:blipFill>
          <a:blip r:embed="rId4"/>
          <a:stretch>
            <a:fillRect/>
          </a:stretch>
        </p:blipFill>
        <p:spPr>
          <a:xfrm>
            <a:off x="956935" y="3307444"/>
            <a:ext cx="9687280" cy="3014123"/>
          </a:xfrm>
          <a:prstGeom prst="rect">
            <a:avLst/>
          </a:prstGeom>
        </p:spPr>
      </p:pic>
      <p:sp>
        <p:nvSpPr>
          <p:cNvPr id="14" name="Rectangle 10">
            <a:extLst>
              <a:ext uri="{FF2B5EF4-FFF2-40B4-BE49-F238E27FC236}">
                <a16:creationId xmlns:a16="http://schemas.microsoft.com/office/drawing/2014/main" id="{9ACFDE11-BE01-93F1-38C0-CD7E898F5669}"/>
              </a:ext>
            </a:extLst>
          </p:cNvPr>
          <p:cNvSpPr/>
          <p:nvPr/>
        </p:nvSpPr>
        <p:spPr>
          <a:xfrm>
            <a:off x="9338733" y="3805709"/>
            <a:ext cx="1305481" cy="147084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3">
            <a:extLst>
              <a:ext uri="{FF2B5EF4-FFF2-40B4-BE49-F238E27FC236}">
                <a16:creationId xmlns:a16="http://schemas.microsoft.com/office/drawing/2014/main" id="{692A7CB3-5716-3572-6AA9-C04848889D9A}"/>
              </a:ext>
            </a:extLst>
          </p:cNvPr>
          <p:cNvSpPr/>
          <p:nvPr/>
        </p:nvSpPr>
        <p:spPr>
          <a:xfrm>
            <a:off x="10705725" y="37712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Tree>
    <p:extLst>
      <p:ext uri="{BB962C8B-B14F-4D97-AF65-F5344CB8AC3E}">
        <p14:creationId xmlns:p14="http://schemas.microsoft.com/office/powerpoint/2010/main" val="443714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06106373-88A3-90FE-9929-2B79EE7B151A}"/>
              </a:ext>
            </a:extLst>
          </p:cNvPr>
          <p:cNvPicPr>
            <a:picLocks noChangeAspect="1"/>
          </p:cNvPicPr>
          <p:nvPr/>
        </p:nvPicPr>
        <p:blipFill>
          <a:blip r:embed="rId2"/>
          <a:srcRect t="89925"/>
          <a:stretch/>
        </p:blipFill>
        <p:spPr>
          <a:xfrm>
            <a:off x="779930" y="3040197"/>
            <a:ext cx="10345269" cy="48992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37</a:t>
            </a:fld>
            <a:endParaRPr lang="en-US"/>
          </a:p>
        </p:txBody>
      </p:sp>
      <p:sp>
        <p:nvSpPr>
          <p:cNvPr id="25" name="TextBox 24">
            <a:extLst>
              <a:ext uri="{FF2B5EF4-FFF2-40B4-BE49-F238E27FC236}">
                <a16:creationId xmlns:a16="http://schemas.microsoft.com/office/drawing/2014/main" id="{D2C760D3-8B44-E912-4DFB-58BF86E23701}"/>
              </a:ext>
            </a:extLst>
          </p:cNvPr>
          <p:cNvSpPr txBox="1"/>
          <p:nvPr/>
        </p:nvSpPr>
        <p:spPr>
          <a:xfrm>
            <a:off x="779932" y="3651366"/>
            <a:ext cx="10439756" cy="1200329"/>
          </a:xfrm>
          <a:prstGeom prst="rect">
            <a:avLst/>
          </a:prstGeom>
          <a:solidFill>
            <a:schemeClr val="accent4">
              <a:lumMod val="20000"/>
              <a:lumOff val="80000"/>
            </a:schemeClr>
          </a:solidFill>
        </p:spPr>
        <p:txBody>
          <a:bodyPr wrap="square" rtlCol="0">
            <a:spAutoFit/>
          </a:bodyPr>
          <a:lstStyle/>
          <a:p>
            <a:r>
              <a:rPr lang="lt-LT" dirty="0"/>
              <a:t>Įsitikinus, kad sukelti visi pirkimo dokumentai, pasirenkama užduotis „Paskelbti skelbimą apie pirkimą“. Skelbimo pildymo instrukciją rasite mokymo skaidrėse „Skelbimo apie pirkimą pildymas Centrinės viešųjų pirkimų informacinės sistemos (CVP IS) priemonėmis“</a:t>
            </a:r>
            <a:endParaRPr lang="en-US" dirty="0"/>
          </a:p>
          <a:p>
            <a:r>
              <a:rPr lang="lt-LT" dirty="0"/>
              <a:t> </a:t>
            </a:r>
            <a:endParaRPr lang="en-US" dirty="0"/>
          </a:p>
        </p:txBody>
      </p:sp>
      <p:pic>
        <p:nvPicPr>
          <p:cNvPr id="16" name="Paveikslėlis 15">
            <a:extLst>
              <a:ext uri="{FF2B5EF4-FFF2-40B4-BE49-F238E27FC236}">
                <a16:creationId xmlns:a16="http://schemas.microsoft.com/office/drawing/2014/main" id="{9B3A5B86-192E-E7BE-30D6-728A8543997C}"/>
              </a:ext>
            </a:extLst>
          </p:cNvPr>
          <p:cNvPicPr>
            <a:picLocks noChangeAspect="1"/>
          </p:cNvPicPr>
          <p:nvPr/>
        </p:nvPicPr>
        <p:blipFill>
          <a:blip r:embed="rId4"/>
          <a:stretch>
            <a:fillRect/>
          </a:stretch>
        </p:blipFill>
        <p:spPr>
          <a:xfrm>
            <a:off x="3218205" y="3309250"/>
            <a:ext cx="1425511" cy="231668"/>
          </a:xfrm>
          <a:prstGeom prst="rect">
            <a:avLst/>
          </a:prstGeom>
        </p:spPr>
      </p:pic>
      <p:pic>
        <p:nvPicPr>
          <p:cNvPr id="4" name="Paveikslėlis 3">
            <a:extLst>
              <a:ext uri="{FF2B5EF4-FFF2-40B4-BE49-F238E27FC236}">
                <a16:creationId xmlns:a16="http://schemas.microsoft.com/office/drawing/2014/main" id="{4C19324C-7CB4-D788-BAB4-4972FBCD31A2}"/>
              </a:ext>
            </a:extLst>
          </p:cNvPr>
          <p:cNvPicPr>
            <a:picLocks noChangeAspect="1"/>
          </p:cNvPicPr>
          <p:nvPr/>
        </p:nvPicPr>
        <p:blipFill>
          <a:blip r:embed="rId2"/>
          <a:srcRect b="62793"/>
          <a:stretch/>
        </p:blipFill>
        <p:spPr>
          <a:xfrm>
            <a:off x="779930" y="1238201"/>
            <a:ext cx="10336306" cy="1809270"/>
          </a:xfrm>
          <a:prstGeom prst="rect">
            <a:avLst/>
          </a:prstGeom>
        </p:spPr>
      </p:pic>
      <p:sp>
        <p:nvSpPr>
          <p:cNvPr id="2" name="TextBox 1">
            <a:extLst>
              <a:ext uri="{FF2B5EF4-FFF2-40B4-BE49-F238E27FC236}">
                <a16:creationId xmlns:a16="http://schemas.microsoft.com/office/drawing/2014/main" id="{74E7E3C8-D89E-F8E4-E937-118DC18DDF71}"/>
              </a:ext>
            </a:extLst>
          </p:cNvPr>
          <p:cNvSpPr txBox="1"/>
          <p:nvPr/>
        </p:nvSpPr>
        <p:spPr>
          <a:xfrm>
            <a:off x="779930" y="5154560"/>
            <a:ext cx="10439756" cy="646331"/>
          </a:xfrm>
          <a:prstGeom prst="rect">
            <a:avLst/>
          </a:prstGeom>
          <a:solidFill>
            <a:schemeClr val="accent4">
              <a:lumMod val="20000"/>
              <a:lumOff val="80000"/>
            </a:schemeClr>
          </a:solidFill>
        </p:spPr>
        <p:txBody>
          <a:bodyPr wrap="square" rtlCol="0">
            <a:spAutoFit/>
          </a:bodyPr>
          <a:lstStyle/>
          <a:p>
            <a:r>
              <a:rPr lang="lt-LT" dirty="0"/>
              <a:t>Svarbu! Skelbiamos apklausos ir supaprastinto pirkimo atveju pildoma Nacionalinio skelbimo apie pirkimą forma. Tarptautinio pirkimo atveju pildoma Skelbimo apie pirkimą forma.</a:t>
            </a:r>
            <a:endParaRPr lang="en-US" dirty="0"/>
          </a:p>
        </p:txBody>
      </p:sp>
    </p:spTree>
    <p:extLst>
      <p:ext uri="{BB962C8B-B14F-4D97-AF65-F5344CB8AC3E}">
        <p14:creationId xmlns:p14="http://schemas.microsoft.com/office/powerpoint/2010/main" val="32237929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aveikslėlis 17">
            <a:extLst>
              <a:ext uri="{FF2B5EF4-FFF2-40B4-BE49-F238E27FC236}">
                <a16:creationId xmlns:a16="http://schemas.microsoft.com/office/drawing/2014/main" id="{2EA5EDF5-80B2-CD62-2F1C-4BB336CBBB39}"/>
              </a:ext>
            </a:extLst>
          </p:cNvPr>
          <p:cNvPicPr>
            <a:picLocks noChangeAspect="1"/>
          </p:cNvPicPr>
          <p:nvPr/>
        </p:nvPicPr>
        <p:blipFill>
          <a:blip r:embed="rId2"/>
          <a:stretch>
            <a:fillRect/>
          </a:stretch>
        </p:blipFill>
        <p:spPr>
          <a:xfrm>
            <a:off x="754186" y="2821877"/>
            <a:ext cx="10839339" cy="429395"/>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38</a:t>
            </a:fld>
            <a:endParaRPr lang="en-US"/>
          </a:p>
        </p:txBody>
      </p:sp>
      <p:pic>
        <p:nvPicPr>
          <p:cNvPr id="14" name="Paveikslėlis 13">
            <a:extLst>
              <a:ext uri="{FF2B5EF4-FFF2-40B4-BE49-F238E27FC236}">
                <a16:creationId xmlns:a16="http://schemas.microsoft.com/office/drawing/2014/main" id="{5684E321-9684-EDD9-827D-7D82CF9C200D}"/>
              </a:ext>
            </a:extLst>
          </p:cNvPr>
          <p:cNvPicPr>
            <a:picLocks noChangeAspect="1"/>
          </p:cNvPicPr>
          <p:nvPr/>
        </p:nvPicPr>
        <p:blipFill>
          <a:blip r:embed="rId4"/>
          <a:srcRect b="40719"/>
          <a:stretch/>
        </p:blipFill>
        <p:spPr>
          <a:xfrm>
            <a:off x="754186" y="1185809"/>
            <a:ext cx="10835508" cy="1652502"/>
          </a:xfrm>
          <a:prstGeom prst="rect">
            <a:avLst/>
          </a:prstGeom>
        </p:spPr>
      </p:pic>
      <p:sp>
        <p:nvSpPr>
          <p:cNvPr id="15" name="Rectangle 10">
            <a:extLst>
              <a:ext uri="{FF2B5EF4-FFF2-40B4-BE49-F238E27FC236}">
                <a16:creationId xmlns:a16="http://schemas.microsoft.com/office/drawing/2014/main" id="{F607E2CE-26F5-1AFD-1AAD-7029CA07F028}"/>
              </a:ext>
            </a:extLst>
          </p:cNvPr>
          <p:cNvSpPr/>
          <p:nvPr/>
        </p:nvSpPr>
        <p:spPr>
          <a:xfrm>
            <a:off x="3272117" y="2838311"/>
            <a:ext cx="1237129"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D68D5DD5-6128-009B-904A-EDA625A50593}"/>
              </a:ext>
            </a:extLst>
          </p:cNvPr>
          <p:cNvSpPr txBox="1"/>
          <p:nvPr/>
        </p:nvSpPr>
        <p:spPr>
          <a:xfrm>
            <a:off x="754186" y="3429000"/>
            <a:ext cx="5271710" cy="369332"/>
          </a:xfrm>
          <a:prstGeom prst="rect">
            <a:avLst/>
          </a:prstGeom>
          <a:solidFill>
            <a:schemeClr val="accent4">
              <a:lumMod val="20000"/>
              <a:lumOff val="80000"/>
            </a:schemeClr>
          </a:solidFill>
        </p:spPr>
        <p:txBody>
          <a:bodyPr wrap="square" rtlCol="0">
            <a:spAutoFit/>
          </a:bodyPr>
          <a:lstStyle/>
          <a:p>
            <a:r>
              <a:rPr lang="lt-LT"/>
              <a:t>Pasirenkama užduotis „Susipažinti su pasiūlymais“.</a:t>
            </a:r>
            <a:endParaRPr lang="en-US"/>
          </a:p>
        </p:txBody>
      </p:sp>
      <p:pic>
        <p:nvPicPr>
          <p:cNvPr id="23" name="Paveikslėlis 22">
            <a:extLst>
              <a:ext uri="{FF2B5EF4-FFF2-40B4-BE49-F238E27FC236}">
                <a16:creationId xmlns:a16="http://schemas.microsoft.com/office/drawing/2014/main" id="{EF0BF7E1-A4FF-FC7D-A6E7-801207A4A1F5}"/>
              </a:ext>
            </a:extLst>
          </p:cNvPr>
          <p:cNvPicPr>
            <a:picLocks noChangeAspect="1"/>
          </p:cNvPicPr>
          <p:nvPr/>
        </p:nvPicPr>
        <p:blipFill>
          <a:blip r:embed="rId5"/>
          <a:srcRect l="1223" t="48304" r="88919" b="22177"/>
          <a:stretch/>
        </p:blipFill>
        <p:spPr>
          <a:xfrm>
            <a:off x="879691" y="2838311"/>
            <a:ext cx="954198" cy="222952"/>
          </a:xfrm>
          <a:prstGeom prst="rect">
            <a:avLst/>
          </a:prstGeom>
        </p:spPr>
      </p:pic>
      <p:pic>
        <p:nvPicPr>
          <p:cNvPr id="8" name="Paveikslėlis 7">
            <a:extLst>
              <a:ext uri="{FF2B5EF4-FFF2-40B4-BE49-F238E27FC236}">
                <a16:creationId xmlns:a16="http://schemas.microsoft.com/office/drawing/2014/main" id="{244DF477-E9EA-4290-144E-ECBEE9D04D67}"/>
              </a:ext>
            </a:extLst>
          </p:cNvPr>
          <p:cNvPicPr>
            <a:picLocks noChangeAspect="1"/>
          </p:cNvPicPr>
          <p:nvPr/>
        </p:nvPicPr>
        <p:blipFill>
          <a:blip r:embed="rId6"/>
          <a:stretch>
            <a:fillRect/>
          </a:stretch>
        </p:blipFill>
        <p:spPr>
          <a:xfrm>
            <a:off x="879692" y="3059262"/>
            <a:ext cx="954198" cy="163218"/>
          </a:xfrm>
          <a:prstGeom prst="rect">
            <a:avLst/>
          </a:prstGeom>
        </p:spPr>
      </p:pic>
    </p:spTree>
    <p:extLst>
      <p:ext uri="{BB962C8B-B14F-4D97-AF65-F5344CB8AC3E}">
        <p14:creationId xmlns:p14="http://schemas.microsoft.com/office/powerpoint/2010/main" val="36475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A3EF0BC3-D2E5-F731-3559-A6AD8EAD2BFC}"/>
              </a:ext>
            </a:extLst>
          </p:cNvPr>
          <p:cNvPicPr>
            <a:picLocks noChangeAspect="1"/>
          </p:cNvPicPr>
          <p:nvPr/>
        </p:nvPicPr>
        <p:blipFill>
          <a:blip r:embed="rId2"/>
          <a:srcRect t="10396"/>
          <a:stretch/>
        </p:blipFill>
        <p:spPr>
          <a:xfrm>
            <a:off x="756599" y="1407835"/>
            <a:ext cx="9928904" cy="255065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39</a:t>
            </a:fld>
            <a:endParaRPr lang="en-US"/>
          </a:p>
        </p:txBody>
      </p:sp>
      <p:sp>
        <p:nvSpPr>
          <p:cNvPr id="15" name="Rectangle 10">
            <a:extLst>
              <a:ext uri="{FF2B5EF4-FFF2-40B4-BE49-F238E27FC236}">
                <a16:creationId xmlns:a16="http://schemas.microsoft.com/office/drawing/2014/main" id="{F607E2CE-26F5-1AFD-1AAD-7029CA07F028}"/>
              </a:ext>
            </a:extLst>
          </p:cNvPr>
          <p:cNvSpPr/>
          <p:nvPr/>
        </p:nvSpPr>
        <p:spPr>
          <a:xfrm>
            <a:off x="3652363" y="3614506"/>
            <a:ext cx="1010173"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D68D5DD5-6128-009B-904A-EDA625A50593}"/>
              </a:ext>
            </a:extLst>
          </p:cNvPr>
          <p:cNvSpPr txBox="1"/>
          <p:nvPr/>
        </p:nvSpPr>
        <p:spPr>
          <a:xfrm>
            <a:off x="754185" y="1048768"/>
            <a:ext cx="7982409" cy="369332"/>
          </a:xfrm>
          <a:prstGeom prst="rect">
            <a:avLst/>
          </a:prstGeom>
          <a:noFill/>
        </p:spPr>
        <p:txBody>
          <a:bodyPr wrap="square" rtlCol="0">
            <a:spAutoFit/>
          </a:bodyPr>
          <a:lstStyle/>
          <a:p>
            <a:r>
              <a:rPr lang="lt-LT"/>
              <a:t>Užduoties „Susipažinti su pasiūlymais“ vykdymas, kai pirkime nėra gauta pasiūlymų:</a:t>
            </a:r>
            <a:endParaRPr lang="en-US"/>
          </a:p>
        </p:txBody>
      </p:sp>
      <p:pic>
        <p:nvPicPr>
          <p:cNvPr id="4" name="Paveikslėlis 3">
            <a:extLst>
              <a:ext uri="{FF2B5EF4-FFF2-40B4-BE49-F238E27FC236}">
                <a16:creationId xmlns:a16="http://schemas.microsoft.com/office/drawing/2014/main" id="{A5EAA0CE-ADE6-B39B-F96D-ED0A6A928185}"/>
              </a:ext>
            </a:extLst>
          </p:cNvPr>
          <p:cNvPicPr>
            <a:picLocks noChangeAspect="1"/>
          </p:cNvPicPr>
          <p:nvPr/>
        </p:nvPicPr>
        <p:blipFill>
          <a:blip r:embed="rId4"/>
          <a:stretch>
            <a:fillRect/>
          </a:stretch>
        </p:blipFill>
        <p:spPr>
          <a:xfrm>
            <a:off x="4239263" y="2034996"/>
            <a:ext cx="2963577" cy="965509"/>
          </a:xfrm>
          <a:prstGeom prst="rect">
            <a:avLst/>
          </a:prstGeom>
        </p:spPr>
      </p:pic>
      <p:pic>
        <p:nvPicPr>
          <p:cNvPr id="5" name="Paveikslėlis 4">
            <a:extLst>
              <a:ext uri="{FF2B5EF4-FFF2-40B4-BE49-F238E27FC236}">
                <a16:creationId xmlns:a16="http://schemas.microsoft.com/office/drawing/2014/main" id="{3D5E8DED-8FE4-6F31-3348-BB6549E468E0}"/>
              </a:ext>
            </a:extLst>
          </p:cNvPr>
          <p:cNvPicPr>
            <a:picLocks noChangeAspect="1"/>
          </p:cNvPicPr>
          <p:nvPr/>
        </p:nvPicPr>
        <p:blipFill>
          <a:blip r:embed="rId5"/>
          <a:stretch>
            <a:fillRect/>
          </a:stretch>
        </p:blipFill>
        <p:spPr>
          <a:xfrm>
            <a:off x="8356404" y="2013210"/>
            <a:ext cx="3484480" cy="1655499"/>
          </a:xfrm>
          <a:prstGeom prst="rect">
            <a:avLst/>
          </a:prstGeom>
        </p:spPr>
      </p:pic>
      <p:sp>
        <p:nvSpPr>
          <p:cNvPr id="6" name="Rectangle 10">
            <a:extLst>
              <a:ext uri="{FF2B5EF4-FFF2-40B4-BE49-F238E27FC236}">
                <a16:creationId xmlns:a16="http://schemas.microsoft.com/office/drawing/2014/main" id="{BBC098D6-5CFE-DA02-6A8A-9681D8FBB745}"/>
              </a:ext>
            </a:extLst>
          </p:cNvPr>
          <p:cNvSpPr/>
          <p:nvPr/>
        </p:nvSpPr>
        <p:spPr>
          <a:xfrm>
            <a:off x="6060101" y="2553077"/>
            <a:ext cx="548929" cy="36883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10">
            <a:extLst>
              <a:ext uri="{FF2B5EF4-FFF2-40B4-BE49-F238E27FC236}">
                <a16:creationId xmlns:a16="http://schemas.microsoft.com/office/drawing/2014/main" id="{1B51E313-F0F3-3278-B182-021CF1533CC5}"/>
              </a:ext>
            </a:extLst>
          </p:cNvPr>
          <p:cNvSpPr/>
          <p:nvPr/>
        </p:nvSpPr>
        <p:spPr>
          <a:xfrm>
            <a:off x="8465765" y="3301094"/>
            <a:ext cx="1010173"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aveikslėlis 11">
            <a:extLst>
              <a:ext uri="{FF2B5EF4-FFF2-40B4-BE49-F238E27FC236}">
                <a16:creationId xmlns:a16="http://schemas.microsoft.com/office/drawing/2014/main" id="{E23B961A-6CF8-97BE-923F-E071EE1CDE9F}"/>
              </a:ext>
            </a:extLst>
          </p:cNvPr>
          <p:cNvPicPr>
            <a:picLocks noChangeAspect="1"/>
          </p:cNvPicPr>
          <p:nvPr/>
        </p:nvPicPr>
        <p:blipFill>
          <a:blip r:embed="rId6"/>
          <a:stretch>
            <a:fillRect/>
          </a:stretch>
        </p:blipFill>
        <p:spPr>
          <a:xfrm>
            <a:off x="8465765" y="2706245"/>
            <a:ext cx="3303739" cy="150626"/>
          </a:xfrm>
          <a:prstGeom prst="rect">
            <a:avLst/>
          </a:prstGeom>
        </p:spPr>
      </p:pic>
      <p:pic>
        <p:nvPicPr>
          <p:cNvPr id="13" name="Paveikslėlis 12">
            <a:extLst>
              <a:ext uri="{FF2B5EF4-FFF2-40B4-BE49-F238E27FC236}">
                <a16:creationId xmlns:a16="http://schemas.microsoft.com/office/drawing/2014/main" id="{D89D94F9-3F1A-0F11-F0C9-DA9120A5D9D0}"/>
              </a:ext>
            </a:extLst>
          </p:cNvPr>
          <p:cNvPicPr>
            <a:picLocks noChangeAspect="1"/>
          </p:cNvPicPr>
          <p:nvPr/>
        </p:nvPicPr>
        <p:blipFill>
          <a:blip r:embed="rId7"/>
          <a:srcRect l="-482" t="1070" r="36516" b="2836"/>
          <a:stretch/>
        </p:blipFill>
        <p:spPr>
          <a:xfrm>
            <a:off x="800037" y="4314661"/>
            <a:ext cx="5260064" cy="1867844"/>
          </a:xfrm>
          <a:prstGeom prst="rect">
            <a:avLst/>
          </a:prstGeom>
        </p:spPr>
      </p:pic>
      <p:pic>
        <p:nvPicPr>
          <p:cNvPr id="20" name="Paveikslėlis 19">
            <a:extLst>
              <a:ext uri="{FF2B5EF4-FFF2-40B4-BE49-F238E27FC236}">
                <a16:creationId xmlns:a16="http://schemas.microsoft.com/office/drawing/2014/main" id="{D0F3DE52-AB3F-8BE1-0329-11292DF8E0D8}"/>
              </a:ext>
            </a:extLst>
          </p:cNvPr>
          <p:cNvPicPr>
            <a:picLocks noChangeAspect="1"/>
          </p:cNvPicPr>
          <p:nvPr/>
        </p:nvPicPr>
        <p:blipFill>
          <a:blip r:embed="rId8"/>
          <a:stretch>
            <a:fillRect/>
          </a:stretch>
        </p:blipFill>
        <p:spPr>
          <a:xfrm>
            <a:off x="6202495" y="4402716"/>
            <a:ext cx="5682052" cy="1501796"/>
          </a:xfrm>
          <a:prstGeom prst="rect">
            <a:avLst/>
          </a:prstGeom>
        </p:spPr>
      </p:pic>
      <p:sp>
        <p:nvSpPr>
          <p:cNvPr id="21" name="Oval 3">
            <a:extLst>
              <a:ext uri="{FF2B5EF4-FFF2-40B4-BE49-F238E27FC236}">
                <a16:creationId xmlns:a16="http://schemas.microsoft.com/office/drawing/2014/main" id="{15B9FAD7-2785-E0D9-133B-63E2C236E6C6}"/>
              </a:ext>
            </a:extLst>
          </p:cNvPr>
          <p:cNvSpPr/>
          <p:nvPr/>
        </p:nvSpPr>
        <p:spPr>
          <a:xfrm>
            <a:off x="4782686" y="352404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2" name="Oval 3">
            <a:extLst>
              <a:ext uri="{FF2B5EF4-FFF2-40B4-BE49-F238E27FC236}">
                <a16:creationId xmlns:a16="http://schemas.microsoft.com/office/drawing/2014/main" id="{AE2054A2-F792-821C-F66C-B664C87DCAC9}"/>
              </a:ext>
            </a:extLst>
          </p:cNvPr>
          <p:cNvSpPr/>
          <p:nvPr/>
        </p:nvSpPr>
        <p:spPr>
          <a:xfrm>
            <a:off x="5539987" y="253786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4" name="Oval 3">
            <a:extLst>
              <a:ext uri="{FF2B5EF4-FFF2-40B4-BE49-F238E27FC236}">
                <a16:creationId xmlns:a16="http://schemas.microsoft.com/office/drawing/2014/main" id="{DA1E1412-12E5-3A75-8022-CC751892DD77}"/>
              </a:ext>
            </a:extLst>
          </p:cNvPr>
          <p:cNvSpPr/>
          <p:nvPr/>
        </p:nvSpPr>
        <p:spPr>
          <a:xfrm>
            <a:off x="244208" y="42341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5" name="Oval 3">
            <a:extLst>
              <a:ext uri="{FF2B5EF4-FFF2-40B4-BE49-F238E27FC236}">
                <a16:creationId xmlns:a16="http://schemas.microsoft.com/office/drawing/2014/main" id="{7F09BF4F-709A-B6CD-8E4D-2AC3707DDCCA}"/>
              </a:ext>
            </a:extLst>
          </p:cNvPr>
          <p:cNvSpPr/>
          <p:nvPr/>
        </p:nvSpPr>
        <p:spPr>
          <a:xfrm>
            <a:off x="9633002" y="318768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26" name="Rectangle 10">
            <a:extLst>
              <a:ext uri="{FF2B5EF4-FFF2-40B4-BE49-F238E27FC236}">
                <a16:creationId xmlns:a16="http://schemas.microsoft.com/office/drawing/2014/main" id="{6BFF4827-BBF0-0FB1-4B70-70FA8E4B6637}"/>
              </a:ext>
            </a:extLst>
          </p:cNvPr>
          <p:cNvSpPr/>
          <p:nvPr/>
        </p:nvSpPr>
        <p:spPr>
          <a:xfrm>
            <a:off x="852533" y="4314661"/>
            <a:ext cx="238814"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26B1AA4D-C976-93EE-9325-DC7862EB1FB9}"/>
              </a:ext>
            </a:extLst>
          </p:cNvPr>
          <p:cNvSpPr txBox="1"/>
          <p:nvPr/>
        </p:nvSpPr>
        <p:spPr>
          <a:xfrm>
            <a:off x="1330479" y="6182505"/>
            <a:ext cx="8903647" cy="646331"/>
          </a:xfrm>
          <a:prstGeom prst="rect">
            <a:avLst/>
          </a:prstGeom>
          <a:solidFill>
            <a:schemeClr val="accent4">
              <a:lumMod val="20000"/>
              <a:lumOff val="80000"/>
            </a:schemeClr>
          </a:solidFill>
        </p:spPr>
        <p:txBody>
          <a:bodyPr wrap="square" rtlCol="0">
            <a:spAutoFit/>
          </a:bodyPr>
          <a:lstStyle/>
          <a:p>
            <a:r>
              <a:rPr lang="lt-LT" dirty="0"/>
              <a:t>Tarptautinių pirkimų atveju pasirenkama užduotis „Paskelbti skelbimą apie sutarties skyrimą (pirkimo nutraukimą)“.</a:t>
            </a:r>
            <a:endParaRPr lang="en-US" dirty="0"/>
          </a:p>
        </p:txBody>
      </p:sp>
      <p:cxnSp>
        <p:nvCxnSpPr>
          <p:cNvPr id="29" name="Straight Arrow Connector 2">
            <a:extLst>
              <a:ext uri="{FF2B5EF4-FFF2-40B4-BE49-F238E27FC236}">
                <a16:creationId xmlns:a16="http://schemas.microsoft.com/office/drawing/2014/main" id="{82CC244B-D342-8E1C-DD78-401E183F9F94}"/>
              </a:ext>
            </a:extLst>
          </p:cNvPr>
          <p:cNvCxnSpPr>
            <a:cxnSpLocks/>
          </p:cNvCxnSpPr>
          <p:nvPr/>
        </p:nvCxnSpPr>
        <p:spPr>
          <a:xfrm flipV="1">
            <a:off x="7398893" y="5853175"/>
            <a:ext cx="957511" cy="31089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32" name="Paveikslėlis 31">
            <a:extLst>
              <a:ext uri="{FF2B5EF4-FFF2-40B4-BE49-F238E27FC236}">
                <a16:creationId xmlns:a16="http://schemas.microsoft.com/office/drawing/2014/main" id="{8C4F49F2-B083-5E11-58E1-819B2EB21C58}"/>
              </a:ext>
            </a:extLst>
          </p:cNvPr>
          <p:cNvPicPr>
            <a:picLocks noChangeAspect="1"/>
          </p:cNvPicPr>
          <p:nvPr/>
        </p:nvPicPr>
        <p:blipFill>
          <a:blip r:embed="rId9"/>
          <a:stretch>
            <a:fillRect/>
          </a:stretch>
        </p:blipFill>
        <p:spPr>
          <a:xfrm>
            <a:off x="6313357" y="5533312"/>
            <a:ext cx="889484" cy="148247"/>
          </a:xfrm>
          <a:prstGeom prst="rect">
            <a:avLst/>
          </a:prstGeom>
        </p:spPr>
      </p:pic>
      <p:pic>
        <p:nvPicPr>
          <p:cNvPr id="33" name="Paveikslėlis 32">
            <a:extLst>
              <a:ext uri="{FF2B5EF4-FFF2-40B4-BE49-F238E27FC236}">
                <a16:creationId xmlns:a16="http://schemas.microsoft.com/office/drawing/2014/main" id="{35E624C0-C627-4A1D-59DD-4DBE6AEF65F6}"/>
              </a:ext>
            </a:extLst>
          </p:cNvPr>
          <p:cNvPicPr>
            <a:picLocks noChangeAspect="1"/>
          </p:cNvPicPr>
          <p:nvPr/>
        </p:nvPicPr>
        <p:blipFill>
          <a:blip r:embed="rId6"/>
          <a:srcRect l="-1" t="-30352" r="60083" b="-17662"/>
          <a:stretch/>
        </p:blipFill>
        <p:spPr>
          <a:xfrm>
            <a:off x="856306" y="4930662"/>
            <a:ext cx="1444095" cy="222952"/>
          </a:xfrm>
          <a:prstGeom prst="rect">
            <a:avLst/>
          </a:prstGeom>
        </p:spPr>
      </p:pic>
      <p:pic>
        <p:nvPicPr>
          <p:cNvPr id="17" name="Picture 16">
            <a:extLst>
              <a:ext uri="{FF2B5EF4-FFF2-40B4-BE49-F238E27FC236}">
                <a16:creationId xmlns:a16="http://schemas.microsoft.com/office/drawing/2014/main" id="{D1B99995-ED9B-E369-4290-5CF37E68E83C}"/>
              </a:ext>
            </a:extLst>
          </p:cNvPr>
          <p:cNvPicPr>
            <a:picLocks noChangeAspect="1"/>
          </p:cNvPicPr>
          <p:nvPr/>
        </p:nvPicPr>
        <p:blipFill>
          <a:blip r:embed="rId10"/>
          <a:stretch>
            <a:fillRect/>
          </a:stretch>
        </p:blipFill>
        <p:spPr>
          <a:xfrm>
            <a:off x="8521456" y="5748058"/>
            <a:ext cx="1349290" cy="134648"/>
          </a:xfrm>
          <a:prstGeom prst="rect">
            <a:avLst/>
          </a:prstGeom>
        </p:spPr>
      </p:pic>
      <p:pic>
        <p:nvPicPr>
          <p:cNvPr id="41" name="Picture 40">
            <a:extLst>
              <a:ext uri="{FF2B5EF4-FFF2-40B4-BE49-F238E27FC236}">
                <a16:creationId xmlns:a16="http://schemas.microsoft.com/office/drawing/2014/main" id="{4CF67000-4DCE-41E4-6A6D-117FF1404712}"/>
              </a:ext>
            </a:extLst>
          </p:cNvPr>
          <p:cNvPicPr>
            <a:picLocks noChangeAspect="1"/>
          </p:cNvPicPr>
          <p:nvPr/>
        </p:nvPicPr>
        <p:blipFill>
          <a:blip r:embed="rId11"/>
          <a:stretch>
            <a:fillRect/>
          </a:stretch>
        </p:blipFill>
        <p:spPr>
          <a:xfrm>
            <a:off x="8520420" y="5691756"/>
            <a:ext cx="1012801" cy="202560"/>
          </a:xfrm>
          <a:prstGeom prst="rect">
            <a:avLst/>
          </a:prstGeom>
        </p:spPr>
      </p:pic>
      <p:pic>
        <p:nvPicPr>
          <p:cNvPr id="45" name="Picture 44">
            <a:extLst>
              <a:ext uri="{FF2B5EF4-FFF2-40B4-BE49-F238E27FC236}">
                <a16:creationId xmlns:a16="http://schemas.microsoft.com/office/drawing/2014/main" id="{F76D9D53-5D16-6F4B-8DC1-2040E7D16750}"/>
              </a:ext>
            </a:extLst>
          </p:cNvPr>
          <p:cNvPicPr>
            <a:picLocks noChangeAspect="1"/>
          </p:cNvPicPr>
          <p:nvPr/>
        </p:nvPicPr>
        <p:blipFill>
          <a:blip r:embed="rId12"/>
          <a:stretch>
            <a:fillRect/>
          </a:stretch>
        </p:blipFill>
        <p:spPr>
          <a:xfrm>
            <a:off x="8511582" y="5528088"/>
            <a:ext cx="885949" cy="139972"/>
          </a:xfrm>
          <a:prstGeom prst="rect">
            <a:avLst/>
          </a:prstGeom>
        </p:spPr>
      </p:pic>
      <p:pic>
        <p:nvPicPr>
          <p:cNvPr id="47" name="Picture 46">
            <a:extLst>
              <a:ext uri="{FF2B5EF4-FFF2-40B4-BE49-F238E27FC236}">
                <a16:creationId xmlns:a16="http://schemas.microsoft.com/office/drawing/2014/main" id="{DBC587C2-6252-31BE-FB4B-999DCD2337AE}"/>
              </a:ext>
            </a:extLst>
          </p:cNvPr>
          <p:cNvPicPr>
            <a:picLocks noChangeAspect="1"/>
          </p:cNvPicPr>
          <p:nvPr/>
        </p:nvPicPr>
        <p:blipFill>
          <a:blip r:embed="rId12"/>
          <a:stretch>
            <a:fillRect/>
          </a:stretch>
        </p:blipFill>
        <p:spPr>
          <a:xfrm>
            <a:off x="9148959" y="5533311"/>
            <a:ext cx="885949" cy="143613"/>
          </a:xfrm>
          <a:prstGeom prst="rect">
            <a:avLst/>
          </a:prstGeom>
        </p:spPr>
      </p:pic>
      <p:sp>
        <p:nvSpPr>
          <p:cNvPr id="27" name="Rectangle 10">
            <a:extLst>
              <a:ext uri="{FF2B5EF4-FFF2-40B4-BE49-F238E27FC236}">
                <a16:creationId xmlns:a16="http://schemas.microsoft.com/office/drawing/2014/main" id="{73C25A4F-C58C-E294-4A21-9AA6C97E70FB}"/>
              </a:ext>
            </a:extLst>
          </p:cNvPr>
          <p:cNvSpPr/>
          <p:nvPr/>
        </p:nvSpPr>
        <p:spPr>
          <a:xfrm>
            <a:off x="8465765" y="5681560"/>
            <a:ext cx="1462009" cy="22295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Picture 42">
            <a:extLst>
              <a:ext uri="{FF2B5EF4-FFF2-40B4-BE49-F238E27FC236}">
                <a16:creationId xmlns:a16="http://schemas.microsoft.com/office/drawing/2014/main" id="{78173C84-CC50-F6D4-A263-D8A762F6C7BE}"/>
              </a:ext>
            </a:extLst>
          </p:cNvPr>
          <p:cNvPicPr>
            <a:picLocks noChangeAspect="1"/>
          </p:cNvPicPr>
          <p:nvPr/>
        </p:nvPicPr>
        <p:blipFill>
          <a:blip r:embed="rId13"/>
          <a:stretch>
            <a:fillRect/>
          </a:stretch>
        </p:blipFill>
        <p:spPr>
          <a:xfrm>
            <a:off x="8552235" y="5508500"/>
            <a:ext cx="969555" cy="150007"/>
          </a:xfrm>
          <a:prstGeom prst="rect">
            <a:avLst/>
          </a:prstGeom>
        </p:spPr>
      </p:pic>
    </p:spTree>
    <p:extLst>
      <p:ext uri="{BB962C8B-B14F-4D97-AF65-F5344CB8AC3E}">
        <p14:creationId xmlns:p14="http://schemas.microsoft.com/office/powerpoint/2010/main" val="3573623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aveikslėlis 4">
            <a:extLst>
              <a:ext uri="{FF2B5EF4-FFF2-40B4-BE49-F238E27FC236}">
                <a16:creationId xmlns:a16="http://schemas.microsoft.com/office/drawing/2014/main" id="{13116642-D06B-A6E4-4537-8CB364A1EEE0}"/>
              </a:ext>
            </a:extLst>
          </p:cNvPr>
          <p:cNvPicPr>
            <a:picLocks noChangeAspect="1"/>
          </p:cNvPicPr>
          <p:nvPr/>
        </p:nvPicPr>
        <p:blipFill>
          <a:blip r:embed="rId2"/>
          <a:stretch>
            <a:fillRect/>
          </a:stretch>
        </p:blipFill>
        <p:spPr>
          <a:xfrm>
            <a:off x="3639671" y="1351212"/>
            <a:ext cx="5891564" cy="5042111"/>
          </a:xfrm>
          <a:prstGeom prst="rect">
            <a:avLst/>
          </a:prstGeom>
        </p:spPr>
      </p:pic>
      <p:sp>
        <p:nvSpPr>
          <p:cNvPr id="2" name="Pavadinimas 1"/>
          <p:cNvSpPr>
            <a:spLocks noGrp="1"/>
          </p:cNvSpPr>
          <p:nvPr>
            <p:ph type="title"/>
          </p:nvPr>
        </p:nvSpPr>
        <p:spPr>
          <a:xfrm>
            <a:off x="847532" y="327803"/>
            <a:ext cx="10515600" cy="545034"/>
          </a:xfrm>
        </p:spPr>
        <p:txBody>
          <a:bodyPr>
            <a:noAutofit/>
          </a:bodyPr>
          <a:lstStyle/>
          <a:p>
            <a:pPr algn="ctr"/>
            <a:r>
              <a:rPr kumimoji="0" lang="lt-LT" sz="3600" b="1" i="0" u="none" strike="noStrike" kern="1200" cap="none" spc="0" normalizeH="0" baseline="0" noProof="0">
                <a:ln>
                  <a:noFill/>
                </a:ln>
                <a:solidFill>
                  <a:prstClr val="black"/>
                </a:solidFill>
                <a:effectLst/>
                <a:uLnTx/>
                <a:uFillTx/>
                <a:latin typeface="Calibri Light"/>
                <a:ea typeface="+mj-ea"/>
                <a:cs typeface="+mj-cs"/>
              </a:rPr>
              <a:t>Prisijungimas prie CVP IS</a:t>
            </a:r>
            <a:endParaRPr lang="en-US" sz="3600" b="1">
              <a:solidFill>
                <a:srgbClr val="FF0000"/>
              </a:solidFill>
            </a:endParaRPr>
          </a:p>
        </p:txBody>
      </p:sp>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graphicFrame>
        <p:nvGraphicFramePr>
          <p:cNvPr id="6" name="Diagram 5"/>
          <p:cNvGraphicFramePr/>
          <p:nvPr/>
        </p:nvGraphicFramePr>
        <p:xfrm>
          <a:off x="6617973" y="5971271"/>
          <a:ext cx="875763" cy="7340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C28AB28-D980-0AD8-A0D9-27D5AB6ED154}"/>
              </a:ext>
            </a:extLst>
          </p:cNvPr>
          <p:cNvSpPr txBox="1"/>
          <p:nvPr/>
        </p:nvSpPr>
        <p:spPr>
          <a:xfrm>
            <a:off x="1362635" y="925754"/>
            <a:ext cx="9601199"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Įveskite </a:t>
            </a:r>
            <a:r>
              <a:rPr kumimoji="0" lang="lt-LT" sz="1800" b="0" i="0" u="none" strike="noStrike" kern="1200" cap="none" spc="0" normalizeH="0" baseline="0">
                <a:ln>
                  <a:noFill/>
                </a:ln>
                <a:solidFill>
                  <a:prstClr val="black"/>
                </a:solidFill>
                <a:effectLst/>
                <a:uLnTx/>
                <a:uFillTx/>
                <a:latin typeface="Calibri"/>
                <a:ea typeface="+mn-ea"/>
                <a:cs typeface="+mn-cs"/>
              </a:rPr>
              <a:t>naudotojo vardą (1), slaptažodį </a:t>
            </a:r>
            <a:r>
              <a:rPr kumimoji="0" lang="en-US" sz="1800" b="0" i="0" u="none" strike="noStrike" kern="1200" cap="none" spc="0" normalizeH="0" baseline="0" noProof="0">
                <a:ln>
                  <a:noFill/>
                </a:ln>
                <a:solidFill>
                  <a:prstClr val="black"/>
                </a:solidFill>
                <a:effectLst/>
                <a:uLnTx/>
                <a:uFillTx/>
                <a:latin typeface="Calibri"/>
                <a:ea typeface="+mn-ea"/>
                <a:cs typeface="+mn-cs"/>
              </a:rPr>
              <a:t>(2)</a:t>
            </a:r>
            <a:endParaRPr kumimoji="0" lang="en-US" sz="1800" b="0" i="0" u="none" strike="noStrike" kern="1200" cap="none" spc="0" normalizeH="0" baseline="0" noProof="0">
              <a:ln>
                <a:noFill/>
              </a:ln>
              <a:solidFill>
                <a:srgbClr val="FF0000"/>
              </a:solidFill>
              <a:effectLst/>
              <a:uLnTx/>
              <a:uFillTx/>
              <a:latin typeface="Calibri"/>
              <a:ea typeface="+mn-ea"/>
              <a:cs typeface="+mn-cs"/>
            </a:endParaRPr>
          </a:p>
        </p:txBody>
      </p:sp>
      <p:sp>
        <p:nvSpPr>
          <p:cNvPr id="12" name="Stačiakampis 6">
            <a:extLst>
              <a:ext uri="{FF2B5EF4-FFF2-40B4-BE49-F238E27FC236}">
                <a16:creationId xmlns:a16="http://schemas.microsoft.com/office/drawing/2014/main" id="{F2CC2CAF-EB9B-D56C-98AB-2603EC0DFBD2}"/>
              </a:ext>
            </a:extLst>
          </p:cNvPr>
          <p:cNvSpPr/>
          <p:nvPr/>
        </p:nvSpPr>
        <p:spPr>
          <a:xfrm>
            <a:off x="4966447" y="4746712"/>
            <a:ext cx="3164003" cy="3452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3">
            <a:extLst>
              <a:ext uri="{FF2B5EF4-FFF2-40B4-BE49-F238E27FC236}">
                <a16:creationId xmlns:a16="http://schemas.microsoft.com/office/drawing/2014/main" id="{8D0189AC-6921-1BBC-8E14-37B830ECD3B1}"/>
              </a:ext>
            </a:extLst>
          </p:cNvPr>
          <p:cNvSpPr/>
          <p:nvPr/>
        </p:nvSpPr>
        <p:spPr>
          <a:xfrm>
            <a:off x="4237258" y="34290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9" name="Oval 4">
            <a:extLst>
              <a:ext uri="{FF2B5EF4-FFF2-40B4-BE49-F238E27FC236}">
                <a16:creationId xmlns:a16="http://schemas.microsoft.com/office/drawing/2014/main" id="{938A6F36-5963-2728-EAA9-657723F593B1}"/>
              </a:ext>
            </a:extLst>
          </p:cNvPr>
          <p:cNvSpPr/>
          <p:nvPr/>
        </p:nvSpPr>
        <p:spPr>
          <a:xfrm>
            <a:off x="4237258" y="401923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 name="Slide Number Placeholder 2">
            <a:extLst>
              <a:ext uri="{FF2B5EF4-FFF2-40B4-BE49-F238E27FC236}">
                <a16:creationId xmlns:a16="http://schemas.microsoft.com/office/drawing/2014/main" id="{2F3C07D3-6A47-0F5B-7D1E-A0C828DF32C7}"/>
              </a:ext>
            </a:extLst>
          </p:cNvPr>
          <p:cNvSpPr>
            <a:spLocks noGrp="1"/>
          </p:cNvSpPr>
          <p:nvPr>
            <p:ph type="sldNum" sz="quarter" idx="12"/>
          </p:nvPr>
        </p:nvSpPr>
        <p:spPr/>
        <p:txBody>
          <a:bodyPr/>
          <a:lstStyle/>
          <a:p>
            <a:fld id="{49EC5416-78B8-4F37-B286-A40543F63F6D}" type="slidenum">
              <a:rPr lang="en-US" smtClean="0"/>
              <a:pPr/>
              <a:t>4</a:t>
            </a:fld>
            <a:endParaRPr lang="en-US"/>
          </a:p>
        </p:txBody>
      </p:sp>
    </p:spTree>
    <p:extLst>
      <p:ext uri="{BB962C8B-B14F-4D97-AF65-F5344CB8AC3E}">
        <p14:creationId xmlns:p14="http://schemas.microsoft.com/office/powerpoint/2010/main" val="22074533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a:extLst>
              <a:ext uri="{FF2B5EF4-FFF2-40B4-BE49-F238E27FC236}">
                <a16:creationId xmlns:a16="http://schemas.microsoft.com/office/drawing/2014/main" id="{A3AF4420-9184-8F96-71C0-3EC2A241AC60}"/>
              </a:ext>
            </a:extLst>
          </p:cNvPr>
          <p:cNvPicPr>
            <a:picLocks noChangeAspect="1"/>
          </p:cNvPicPr>
          <p:nvPr/>
        </p:nvPicPr>
        <p:blipFill>
          <a:blip r:embed="rId2"/>
          <a:stretch>
            <a:fillRect/>
          </a:stretch>
        </p:blipFill>
        <p:spPr>
          <a:xfrm>
            <a:off x="1019995" y="1434445"/>
            <a:ext cx="9895445" cy="3557675"/>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40</a:t>
            </a:fld>
            <a:endParaRPr lang="en-US"/>
          </a:p>
        </p:txBody>
      </p:sp>
      <p:sp>
        <p:nvSpPr>
          <p:cNvPr id="15" name="Rectangle 10">
            <a:extLst>
              <a:ext uri="{FF2B5EF4-FFF2-40B4-BE49-F238E27FC236}">
                <a16:creationId xmlns:a16="http://schemas.microsoft.com/office/drawing/2014/main" id="{F607E2CE-26F5-1AFD-1AAD-7029CA07F028}"/>
              </a:ext>
            </a:extLst>
          </p:cNvPr>
          <p:cNvSpPr/>
          <p:nvPr/>
        </p:nvSpPr>
        <p:spPr>
          <a:xfrm>
            <a:off x="4387161" y="4623143"/>
            <a:ext cx="1228165" cy="25355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10">
            <a:extLst>
              <a:ext uri="{FF2B5EF4-FFF2-40B4-BE49-F238E27FC236}">
                <a16:creationId xmlns:a16="http://schemas.microsoft.com/office/drawing/2014/main" id="{4CCDC018-527A-4CBC-2444-5868759900F9}"/>
              </a:ext>
            </a:extLst>
          </p:cNvPr>
          <p:cNvSpPr/>
          <p:nvPr/>
        </p:nvSpPr>
        <p:spPr>
          <a:xfrm>
            <a:off x="2125828" y="3748889"/>
            <a:ext cx="376518" cy="61287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3">
            <a:extLst>
              <a:ext uri="{FF2B5EF4-FFF2-40B4-BE49-F238E27FC236}">
                <a16:creationId xmlns:a16="http://schemas.microsoft.com/office/drawing/2014/main" id="{5882653F-5DD1-8421-B349-A4004D29FCDD}"/>
              </a:ext>
            </a:extLst>
          </p:cNvPr>
          <p:cNvSpPr/>
          <p:nvPr/>
        </p:nvSpPr>
        <p:spPr>
          <a:xfrm>
            <a:off x="1576846" y="37488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8" name="Oval 4">
            <a:extLst>
              <a:ext uri="{FF2B5EF4-FFF2-40B4-BE49-F238E27FC236}">
                <a16:creationId xmlns:a16="http://schemas.microsoft.com/office/drawing/2014/main" id="{E1D87AAA-348D-F963-53BA-D1492252FD80}"/>
              </a:ext>
            </a:extLst>
          </p:cNvPr>
          <p:cNvSpPr/>
          <p:nvPr/>
        </p:nvSpPr>
        <p:spPr>
          <a:xfrm>
            <a:off x="5725401" y="455789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cxnSp>
        <p:nvCxnSpPr>
          <p:cNvPr id="9" name="Straight Arrow Connector 2">
            <a:extLst>
              <a:ext uri="{FF2B5EF4-FFF2-40B4-BE49-F238E27FC236}">
                <a16:creationId xmlns:a16="http://schemas.microsoft.com/office/drawing/2014/main" id="{B4CA59AA-8E75-7F31-6357-62F0B95A5DB7}"/>
              </a:ext>
            </a:extLst>
          </p:cNvPr>
          <p:cNvCxnSpPr>
            <a:cxnSpLocks/>
          </p:cNvCxnSpPr>
          <p:nvPr/>
        </p:nvCxnSpPr>
        <p:spPr>
          <a:xfrm flipV="1">
            <a:off x="1773417" y="4425470"/>
            <a:ext cx="457582" cy="67429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0" name="Paveikslėlis 19">
            <a:extLst>
              <a:ext uri="{FF2B5EF4-FFF2-40B4-BE49-F238E27FC236}">
                <a16:creationId xmlns:a16="http://schemas.microsoft.com/office/drawing/2014/main" id="{60F34E43-A242-B02E-ABCE-A7B5E36BEC5B}"/>
              </a:ext>
            </a:extLst>
          </p:cNvPr>
          <p:cNvPicPr>
            <a:picLocks noChangeAspect="1"/>
          </p:cNvPicPr>
          <p:nvPr/>
        </p:nvPicPr>
        <p:blipFill>
          <a:blip r:embed="rId4"/>
          <a:srcRect r="71006"/>
          <a:stretch/>
        </p:blipFill>
        <p:spPr>
          <a:xfrm>
            <a:off x="5746376" y="5014828"/>
            <a:ext cx="3990698" cy="1349644"/>
          </a:xfrm>
          <a:prstGeom prst="rect">
            <a:avLst/>
          </a:prstGeom>
        </p:spPr>
      </p:pic>
      <p:sp>
        <p:nvSpPr>
          <p:cNvPr id="22" name="Rectangle 10">
            <a:extLst>
              <a:ext uri="{FF2B5EF4-FFF2-40B4-BE49-F238E27FC236}">
                <a16:creationId xmlns:a16="http://schemas.microsoft.com/office/drawing/2014/main" id="{37D479AE-2474-EFFB-0BC4-24FA647DD0B7}"/>
              </a:ext>
            </a:extLst>
          </p:cNvPr>
          <p:cNvSpPr/>
          <p:nvPr/>
        </p:nvSpPr>
        <p:spPr>
          <a:xfrm>
            <a:off x="5914090" y="5904789"/>
            <a:ext cx="1290918" cy="26293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4">
            <a:extLst>
              <a:ext uri="{FF2B5EF4-FFF2-40B4-BE49-F238E27FC236}">
                <a16:creationId xmlns:a16="http://schemas.microsoft.com/office/drawing/2014/main" id="{868E5DE0-6653-4571-0726-9A642443A8A3}"/>
              </a:ext>
            </a:extLst>
          </p:cNvPr>
          <p:cNvSpPr/>
          <p:nvPr/>
        </p:nvSpPr>
        <p:spPr>
          <a:xfrm>
            <a:off x="7257093" y="582630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19" name="TextBox 18">
            <a:extLst>
              <a:ext uri="{FF2B5EF4-FFF2-40B4-BE49-F238E27FC236}">
                <a16:creationId xmlns:a16="http://schemas.microsoft.com/office/drawing/2014/main" id="{D68D5DD5-6128-009B-904A-EDA625A50593}"/>
              </a:ext>
            </a:extLst>
          </p:cNvPr>
          <p:cNvSpPr txBox="1"/>
          <p:nvPr/>
        </p:nvSpPr>
        <p:spPr>
          <a:xfrm>
            <a:off x="1019995" y="5089485"/>
            <a:ext cx="3838119" cy="1200329"/>
          </a:xfrm>
          <a:prstGeom prst="rect">
            <a:avLst/>
          </a:prstGeom>
          <a:solidFill>
            <a:schemeClr val="accent4">
              <a:lumMod val="20000"/>
              <a:lumOff val="80000"/>
            </a:schemeClr>
          </a:solidFill>
        </p:spPr>
        <p:txBody>
          <a:bodyPr wrap="square" rtlCol="0">
            <a:spAutoFit/>
          </a:bodyPr>
          <a:lstStyle/>
          <a:p>
            <a:r>
              <a:rPr lang="en-US" dirty="0">
                <a:solidFill>
                  <a:srgbClr val="FF0000"/>
                </a:solidFill>
              </a:rPr>
              <a:t>SVARBU! </a:t>
            </a:r>
            <a:r>
              <a:rPr lang="lt-LT" dirty="0"/>
              <a:t>Būtina pažymėti visus pasiūlymus, kuriuos norite atidaryti. Priešingu atveju nepažymėti pasiūlymai automatiškai bus atmesti.</a:t>
            </a:r>
            <a:endParaRPr lang="en-US" dirty="0"/>
          </a:p>
        </p:txBody>
      </p:sp>
      <p:pic>
        <p:nvPicPr>
          <p:cNvPr id="33" name="Paveikslėlis 32">
            <a:extLst>
              <a:ext uri="{FF2B5EF4-FFF2-40B4-BE49-F238E27FC236}">
                <a16:creationId xmlns:a16="http://schemas.microsoft.com/office/drawing/2014/main" id="{BB8C00C1-B3A1-2C55-5FF7-205FBED6307E}"/>
              </a:ext>
            </a:extLst>
          </p:cNvPr>
          <p:cNvPicPr>
            <a:picLocks noChangeAspect="1"/>
          </p:cNvPicPr>
          <p:nvPr/>
        </p:nvPicPr>
        <p:blipFill>
          <a:blip r:embed="rId5"/>
          <a:srcRect l="1200" t="29728" r="83360" b="61517"/>
          <a:stretch/>
        </p:blipFill>
        <p:spPr>
          <a:xfrm>
            <a:off x="1019995" y="1783854"/>
            <a:ext cx="1598335" cy="230266"/>
          </a:xfrm>
          <a:prstGeom prst="rect">
            <a:avLst/>
          </a:prstGeom>
        </p:spPr>
      </p:pic>
      <p:pic>
        <p:nvPicPr>
          <p:cNvPr id="34" name="Paveikslėlis 33">
            <a:extLst>
              <a:ext uri="{FF2B5EF4-FFF2-40B4-BE49-F238E27FC236}">
                <a16:creationId xmlns:a16="http://schemas.microsoft.com/office/drawing/2014/main" id="{0F84C3F2-C8F8-50FE-65D5-00A94929C46F}"/>
              </a:ext>
            </a:extLst>
          </p:cNvPr>
          <p:cNvPicPr>
            <a:picLocks noChangeAspect="1"/>
          </p:cNvPicPr>
          <p:nvPr/>
        </p:nvPicPr>
        <p:blipFill>
          <a:blip r:embed="rId5"/>
          <a:srcRect l="1200" t="29728" r="83360" b="61517"/>
          <a:stretch/>
        </p:blipFill>
        <p:spPr>
          <a:xfrm>
            <a:off x="5914090" y="5060244"/>
            <a:ext cx="1963499" cy="282873"/>
          </a:xfrm>
          <a:prstGeom prst="rect">
            <a:avLst/>
          </a:prstGeom>
        </p:spPr>
      </p:pic>
      <p:sp>
        <p:nvSpPr>
          <p:cNvPr id="11" name="TextBox 10">
            <a:extLst>
              <a:ext uri="{FF2B5EF4-FFF2-40B4-BE49-F238E27FC236}">
                <a16:creationId xmlns:a16="http://schemas.microsoft.com/office/drawing/2014/main" id="{FAAF5CE9-AE4C-BFDF-32E9-93AE4805C7C0}"/>
              </a:ext>
            </a:extLst>
          </p:cNvPr>
          <p:cNvSpPr txBox="1"/>
          <p:nvPr/>
        </p:nvSpPr>
        <p:spPr>
          <a:xfrm>
            <a:off x="1030692" y="985616"/>
            <a:ext cx="9884748" cy="369332"/>
          </a:xfrm>
          <a:prstGeom prst="rect">
            <a:avLst/>
          </a:prstGeom>
          <a:noFill/>
        </p:spPr>
        <p:txBody>
          <a:bodyPr wrap="square" rtlCol="0">
            <a:spAutoFit/>
          </a:bodyPr>
          <a:lstStyle/>
          <a:p>
            <a:r>
              <a:rPr lang="lt-LT"/>
              <a:t>Užduoties „Susipažinti su pasiūlymais“ vykdymas, kai pirkime tiekėjai pateikė pasiūlymus:</a:t>
            </a:r>
          </a:p>
        </p:txBody>
      </p:sp>
    </p:spTree>
    <p:extLst>
      <p:ext uri="{BB962C8B-B14F-4D97-AF65-F5344CB8AC3E}">
        <p14:creationId xmlns:p14="http://schemas.microsoft.com/office/powerpoint/2010/main" val="884235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41</a:t>
            </a:fld>
            <a:endParaRPr lang="en-US"/>
          </a:p>
        </p:txBody>
      </p:sp>
      <p:sp>
        <p:nvSpPr>
          <p:cNvPr id="19" name="TextBox 18">
            <a:extLst>
              <a:ext uri="{FF2B5EF4-FFF2-40B4-BE49-F238E27FC236}">
                <a16:creationId xmlns:a16="http://schemas.microsoft.com/office/drawing/2014/main" id="{D68D5DD5-6128-009B-904A-EDA625A50593}"/>
              </a:ext>
            </a:extLst>
          </p:cNvPr>
          <p:cNvSpPr txBox="1"/>
          <p:nvPr/>
        </p:nvSpPr>
        <p:spPr>
          <a:xfrm>
            <a:off x="1142363" y="6192013"/>
            <a:ext cx="6161102" cy="369332"/>
          </a:xfrm>
          <a:prstGeom prst="rect">
            <a:avLst/>
          </a:prstGeom>
          <a:solidFill>
            <a:schemeClr val="accent4">
              <a:lumMod val="20000"/>
              <a:lumOff val="80000"/>
            </a:schemeClr>
          </a:solidFill>
        </p:spPr>
        <p:txBody>
          <a:bodyPr wrap="square" rtlCol="0">
            <a:spAutoFit/>
          </a:bodyPr>
          <a:lstStyle/>
          <a:p>
            <a:r>
              <a:rPr lang="lt-LT"/>
              <a:t>Pasirenkama užduotis „Patikrinkite interesų konfliktą“.</a:t>
            </a:r>
            <a:endParaRPr lang="en-US"/>
          </a:p>
        </p:txBody>
      </p:sp>
      <p:pic>
        <p:nvPicPr>
          <p:cNvPr id="13" name="Paveikslėlis 12">
            <a:extLst>
              <a:ext uri="{FF2B5EF4-FFF2-40B4-BE49-F238E27FC236}">
                <a16:creationId xmlns:a16="http://schemas.microsoft.com/office/drawing/2014/main" id="{455D7F09-B9E0-1588-682B-02B81EF6C7EE}"/>
              </a:ext>
            </a:extLst>
          </p:cNvPr>
          <p:cNvPicPr>
            <a:picLocks noChangeAspect="1"/>
          </p:cNvPicPr>
          <p:nvPr/>
        </p:nvPicPr>
        <p:blipFill>
          <a:blip r:embed="rId3"/>
          <a:stretch>
            <a:fillRect/>
          </a:stretch>
        </p:blipFill>
        <p:spPr>
          <a:xfrm>
            <a:off x="1142363" y="1107962"/>
            <a:ext cx="9669072" cy="2967290"/>
          </a:xfrm>
          <a:prstGeom prst="rect">
            <a:avLst/>
          </a:prstGeom>
        </p:spPr>
      </p:pic>
      <p:sp>
        <p:nvSpPr>
          <p:cNvPr id="16" name="Rectangle 10">
            <a:extLst>
              <a:ext uri="{FF2B5EF4-FFF2-40B4-BE49-F238E27FC236}">
                <a16:creationId xmlns:a16="http://schemas.microsoft.com/office/drawing/2014/main" id="{7A6677F6-9C32-4307-E725-F6CECFD4A890}"/>
              </a:ext>
            </a:extLst>
          </p:cNvPr>
          <p:cNvSpPr/>
          <p:nvPr/>
        </p:nvSpPr>
        <p:spPr>
          <a:xfrm>
            <a:off x="1082994" y="1066692"/>
            <a:ext cx="318346" cy="32273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aveikslėlis 17">
            <a:extLst>
              <a:ext uri="{FF2B5EF4-FFF2-40B4-BE49-F238E27FC236}">
                <a16:creationId xmlns:a16="http://schemas.microsoft.com/office/drawing/2014/main" id="{F6B8A9DA-93F5-E12C-A627-3C7E152190C2}"/>
              </a:ext>
            </a:extLst>
          </p:cNvPr>
          <p:cNvPicPr>
            <a:picLocks noChangeAspect="1"/>
          </p:cNvPicPr>
          <p:nvPr/>
        </p:nvPicPr>
        <p:blipFill>
          <a:blip r:embed="rId4"/>
          <a:stretch>
            <a:fillRect/>
          </a:stretch>
        </p:blipFill>
        <p:spPr>
          <a:xfrm>
            <a:off x="1142363" y="4134144"/>
            <a:ext cx="9669072" cy="1960171"/>
          </a:xfrm>
          <a:prstGeom prst="rect">
            <a:avLst/>
          </a:prstGeom>
        </p:spPr>
      </p:pic>
      <p:sp>
        <p:nvSpPr>
          <p:cNvPr id="21" name="Oval 3">
            <a:extLst>
              <a:ext uri="{FF2B5EF4-FFF2-40B4-BE49-F238E27FC236}">
                <a16:creationId xmlns:a16="http://schemas.microsoft.com/office/drawing/2014/main" id="{6D22B7F0-316B-8B37-9EBA-8B82A33F554E}"/>
              </a:ext>
            </a:extLst>
          </p:cNvPr>
          <p:cNvSpPr/>
          <p:nvPr/>
        </p:nvSpPr>
        <p:spPr>
          <a:xfrm>
            <a:off x="478434" y="100537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Rectangle 10">
            <a:extLst>
              <a:ext uri="{FF2B5EF4-FFF2-40B4-BE49-F238E27FC236}">
                <a16:creationId xmlns:a16="http://schemas.microsoft.com/office/drawing/2014/main" id="{81DE9498-2080-6452-1C23-16F2B6454C02}"/>
              </a:ext>
            </a:extLst>
          </p:cNvPr>
          <p:cNvSpPr/>
          <p:nvPr/>
        </p:nvSpPr>
        <p:spPr>
          <a:xfrm>
            <a:off x="3388502" y="5788844"/>
            <a:ext cx="1228322" cy="286018"/>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3">
            <a:extLst>
              <a:ext uri="{FF2B5EF4-FFF2-40B4-BE49-F238E27FC236}">
                <a16:creationId xmlns:a16="http://schemas.microsoft.com/office/drawing/2014/main" id="{6BF10161-0468-C1C6-20C5-B5BA5ACD9FBA}"/>
              </a:ext>
            </a:extLst>
          </p:cNvPr>
          <p:cNvSpPr/>
          <p:nvPr/>
        </p:nvSpPr>
        <p:spPr>
          <a:xfrm>
            <a:off x="4709278" y="56908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26" name="Paveikslėlis 25">
            <a:extLst>
              <a:ext uri="{FF2B5EF4-FFF2-40B4-BE49-F238E27FC236}">
                <a16:creationId xmlns:a16="http://schemas.microsoft.com/office/drawing/2014/main" id="{2F35155F-A01F-7D57-B8E6-14C562FEC4C2}"/>
              </a:ext>
            </a:extLst>
          </p:cNvPr>
          <p:cNvPicPr>
            <a:picLocks noChangeAspect="1"/>
          </p:cNvPicPr>
          <p:nvPr/>
        </p:nvPicPr>
        <p:blipFill>
          <a:blip r:embed="rId5"/>
          <a:srcRect l="1200" t="29728" r="83360" b="61517"/>
          <a:stretch/>
        </p:blipFill>
        <p:spPr>
          <a:xfrm>
            <a:off x="1143481" y="1771241"/>
            <a:ext cx="1506827" cy="217083"/>
          </a:xfrm>
          <a:prstGeom prst="rect">
            <a:avLst/>
          </a:prstGeom>
        </p:spPr>
      </p:pic>
      <p:pic>
        <p:nvPicPr>
          <p:cNvPr id="27" name="Paveikslėlis 26">
            <a:extLst>
              <a:ext uri="{FF2B5EF4-FFF2-40B4-BE49-F238E27FC236}">
                <a16:creationId xmlns:a16="http://schemas.microsoft.com/office/drawing/2014/main" id="{664B7790-4FE4-17B4-2296-9C71C2B3443A}"/>
              </a:ext>
            </a:extLst>
          </p:cNvPr>
          <p:cNvPicPr>
            <a:picLocks noChangeAspect="1"/>
          </p:cNvPicPr>
          <p:nvPr/>
        </p:nvPicPr>
        <p:blipFill>
          <a:blip r:embed="rId6"/>
          <a:srcRect l="1223" t="48304" r="88919" b="22177"/>
          <a:stretch/>
        </p:blipFill>
        <p:spPr>
          <a:xfrm>
            <a:off x="1313566" y="5857351"/>
            <a:ext cx="1014167" cy="236964"/>
          </a:xfrm>
          <a:prstGeom prst="rect">
            <a:avLst/>
          </a:prstGeom>
        </p:spPr>
      </p:pic>
    </p:spTree>
    <p:extLst>
      <p:ext uri="{BB962C8B-B14F-4D97-AF65-F5344CB8AC3E}">
        <p14:creationId xmlns:p14="http://schemas.microsoft.com/office/powerpoint/2010/main" val="2140950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a:extLst>
              <a:ext uri="{FF2B5EF4-FFF2-40B4-BE49-F238E27FC236}">
                <a16:creationId xmlns:a16="http://schemas.microsoft.com/office/drawing/2014/main" id="{9CC26E8A-11A9-2587-0CB0-B66631EE6FF3}"/>
              </a:ext>
            </a:extLst>
          </p:cNvPr>
          <p:cNvPicPr>
            <a:picLocks noChangeAspect="1"/>
          </p:cNvPicPr>
          <p:nvPr/>
        </p:nvPicPr>
        <p:blipFill>
          <a:blip r:embed="rId2"/>
          <a:stretch>
            <a:fillRect/>
          </a:stretch>
        </p:blipFill>
        <p:spPr>
          <a:xfrm>
            <a:off x="591670" y="1172944"/>
            <a:ext cx="11008659" cy="3677336"/>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42</a:t>
            </a:fld>
            <a:endParaRPr lang="en-US"/>
          </a:p>
        </p:txBody>
      </p:sp>
      <p:sp>
        <p:nvSpPr>
          <p:cNvPr id="15" name="Rectangle 10">
            <a:extLst>
              <a:ext uri="{FF2B5EF4-FFF2-40B4-BE49-F238E27FC236}">
                <a16:creationId xmlns:a16="http://schemas.microsoft.com/office/drawing/2014/main" id="{F607E2CE-26F5-1AFD-1AAD-7029CA07F028}"/>
              </a:ext>
            </a:extLst>
          </p:cNvPr>
          <p:cNvSpPr/>
          <p:nvPr/>
        </p:nvSpPr>
        <p:spPr>
          <a:xfrm>
            <a:off x="10784541" y="4011677"/>
            <a:ext cx="708750" cy="26183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4">
            <a:extLst>
              <a:ext uri="{FF2B5EF4-FFF2-40B4-BE49-F238E27FC236}">
                <a16:creationId xmlns:a16="http://schemas.microsoft.com/office/drawing/2014/main" id="{E1D87AAA-348D-F963-53BA-D1492252FD80}"/>
              </a:ext>
            </a:extLst>
          </p:cNvPr>
          <p:cNvSpPr/>
          <p:nvPr/>
        </p:nvSpPr>
        <p:spPr>
          <a:xfrm>
            <a:off x="10177191" y="391838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cxnSp>
        <p:nvCxnSpPr>
          <p:cNvPr id="9" name="Straight Arrow Connector 2">
            <a:extLst>
              <a:ext uri="{FF2B5EF4-FFF2-40B4-BE49-F238E27FC236}">
                <a16:creationId xmlns:a16="http://schemas.microsoft.com/office/drawing/2014/main" id="{B4CA59AA-8E75-7F31-6357-62F0B95A5DB7}"/>
              </a:ext>
            </a:extLst>
          </p:cNvPr>
          <p:cNvCxnSpPr>
            <a:cxnSpLocks/>
          </p:cNvCxnSpPr>
          <p:nvPr/>
        </p:nvCxnSpPr>
        <p:spPr>
          <a:xfrm flipH="1" flipV="1">
            <a:off x="1183341" y="3889459"/>
            <a:ext cx="1333231" cy="4673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Rectangle 10">
            <a:extLst>
              <a:ext uri="{FF2B5EF4-FFF2-40B4-BE49-F238E27FC236}">
                <a16:creationId xmlns:a16="http://schemas.microsoft.com/office/drawing/2014/main" id="{37D479AE-2474-EFFB-0BC4-24FA647DD0B7}"/>
              </a:ext>
            </a:extLst>
          </p:cNvPr>
          <p:cNvSpPr/>
          <p:nvPr/>
        </p:nvSpPr>
        <p:spPr>
          <a:xfrm>
            <a:off x="708212" y="3594847"/>
            <a:ext cx="591670" cy="21820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4">
            <a:extLst>
              <a:ext uri="{FF2B5EF4-FFF2-40B4-BE49-F238E27FC236}">
                <a16:creationId xmlns:a16="http://schemas.microsoft.com/office/drawing/2014/main" id="{868E5DE0-6653-4571-0726-9A642443A8A3}"/>
              </a:ext>
            </a:extLst>
          </p:cNvPr>
          <p:cNvSpPr/>
          <p:nvPr/>
        </p:nvSpPr>
        <p:spPr>
          <a:xfrm>
            <a:off x="698709" y="388945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6" name="TextBox 5">
            <a:extLst>
              <a:ext uri="{FF2B5EF4-FFF2-40B4-BE49-F238E27FC236}">
                <a16:creationId xmlns:a16="http://schemas.microsoft.com/office/drawing/2014/main" id="{0A5E1F05-4933-3EFA-4460-E0467E175D4D}"/>
              </a:ext>
            </a:extLst>
          </p:cNvPr>
          <p:cNvSpPr txBox="1"/>
          <p:nvPr/>
        </p:nvSpPr>
        <p:spPr>
          <a:xfrm>
            <a:off x="2516572" y="3918386"/>
            <a:ext cx="5100919" cy="1200329"/>
          </a:xfrm>
          <a:prstGeom prst="rect">
            <a:avLst/>
          </a:prstGeom>
          <a:solidFill>
            <a:schemeClr val="accent4">
              <a:lumMod val="20000"/>
              <a:lumOff val="80000"/>
            </a:schemeClr>
          </a:solidFill>
        </p:spPr>
        <p:txBody>
          <a:bodyPr wrap="square" rtlCol="0">
            <a:spAutoFit/>
          </a:bodyPr>
          <a:lstStyle/>
          <a:p>
            <a:r>
              <a:rPr lang="lt-LT"/>
              <a:t>Susipažinus, pasirenkama „Priimti“. </a:t>
            </a:r>
            <a:r>
              <a:rPr lang="lt-LT" b="0" i="0">
                <a:solidFill>
                  <a:srgbClr val="0D0D0D"/>
                </a:solidFill>
                <a:effectLst/>
                <a:latin typeface="ui-sans-serif"/>
              </a:rPr>
              <a:t>Jei pažymima „Atmesti“, paskirtas asmuo nebegali dalyvauti pirkimo procese, ir pirkimo vykdytojas privalo paskirti kitą vertintoją.</a:t>
            </a:r>
            <a:endParaRPr lang="lt-LT"/>
          </a:p>
        </p:txBody>
      </p:sp>
      <p:pic>
        <p:nvPicPr>
          <p:cNvPr id="17" name="Paveikslėlis 16">
            <a:extLst>
              <a:ext uri="{FF2B5EF4-FFF2-40B4-BE49-F238E27FC236}">
                <a16:creationId xmlns:a16="http://schemas.microsoft.com/office/drawing/2014/main" id="{1E35A1BB-A56A-CBFF-93EF-2963ABCAE405}"/>
              </a:ext>
            </a:extLst>
          </p:cNvPr>
          <p:cNvPicPr>
            <a:picLocks noChangeAspect="1"/>
          </p:cNvPicPr>
          <p:nvPr/>
        </p:nvPicPr>
        <p:blipFill>
          <a:blip r:embed="rId4"/>
          <a:srcRect l="1200" t="29728" r="83360" b="61517"/>
          <a:stretch/>
        </p:blipFill>
        <p:spPr>
          <a:xfrm>
            <a:off x="698709" y="1719731"/>
            <a:ext cx="1623150" cy="249262"/>
          </a:xfrm>
          <a:prstGeom prst="rect">
            <a:avLst/>
          </a:prstGeom>
        </p:spPr>
      </p:pic>
    </p:spTree>
    <p:extLst>
      <p:ext uri="{BB962C8B-B14F-4D97-AF65-F5344CB8AC3E}">
        <p14:creationId xmlns:p14="http://schemas.microsoft.com/office/powerpoint/2010/main" val="3242618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1100C96B-6E7A-0E39-753C-965F8CD642D8}"/>
              </a:ext>
            </a:extLst>
          </p:cNvPr>
          <p:cNvPicPr>
            <a:picLocks noChangeAspect="1"/>
          </p:cNvPicPr>
          <p:nvPr/>
        </p:nvPicPr>
        <p:blipFill>
          <a:blip r:embed="rId3"/>
          <a:srcRect t="1" b="44132"/>
          <a:stretch/>
        </p:blipFill>
        <p:spPr>
          <a:xfrm>
            <a:off x="1183343" y="1001194"/>
            <a:ext cx="10649947" cy="2300741"/>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Susipažinimas su pasiūlymais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43</a:t>
            </a:fld>
            <a:endParaRPr lang="en-US"/>
          </a:p>
        </p:txBody>
      </p:sp>
      <p:sp>
        <p:nvSpPr>
          <p:cNvPr id="17" name="Stačiakampis 6">
            <a:extLst>
              <a:ext uri="{FF2B5EF4-FFF2-40B4-BE49-F238E27FC236}">
                <a16:creationId xmlns:a16="http://schemas.microsoft.com/office/drawing/2014/main" id="{A077E6EB-1604-B9EB-7CC8-16716AB4FAEE}"/>
              </a:ext>
            </a:extLst>
          </p:cNvPr>
          <p:cNvSpPr/>
          <p:nvPr/>
        </p:nvSpPr>
        <p:spPr>
          <a:xfrm>
            <a:off x="1281954" y="1689843"/>
            <a:ext cx="3361764"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3">
            <a:extLst>
              <a:ext uri="{FF2B5EF4-FFF2-40B4-BE49-F238E27FC236}">
                <a16:creationId xmlns:a16="http://schemas.microsoft.com/office/drawing/2014/main" id="{3B4F9F74-E6A4-61AD-F1DE-FB6B96D00AC0}"/>
              </a:ext>
            </a:extLst>
          </p:cNvPr>
          <p:cNvSpPr/>
          <p:nvPr/>
        </p:nvSpPr>
        <p:spPr>
          <a:xfrm>
            <a:off x="561938" y="9464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 name="Stačiakampis 6">
            <a:extLst>
              <a:ext uri="{FF2B5EF4-FFF2-40B4-BE49-F238E27FC236}">
                <a16:creationId xmlns:a16="http://schemas.microsoft.com/office/drawing/2014/main" id="{5915EF91-6860-65A5-75CF-7A61E453AA84}"/>
              </a:ext>
            </a:extLst>
          </p:cNvPr>
          <p:cNvSpPr/>
          <p:nvPr/>
        </p:nvSpPr>
        <p:spPr>
          <a:xfrm>
            <a:off x="1137860" y="980432"/>
            <a:ext cx="410524"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39F230C-D1CE-BC1F-8422-434C14DF3871}"/>
              </a:ext>
            </a:extLst>
          </p:cNvPr>
          <p:cNvSpPr txBox="1"/>
          <p:nvPr/>
        </p:nvSpPr>
        <p:spPr>
          <a:xfrm>
            <a:off x="5634316" y="1491988"/>
            <a:ext cx="5374341" cy="646331"/>
          </a:xfrm>
          <a:prstGeom prst="rect">
            <a:avLst/>
          </a:prstGeom>
          <a:solidFill>
            <a:schemeClr val="accent4">
              <a:lumMod val="20000"/>
              <a:lumOff val="80000"/>
            </a:schemeClr>
          </a:solidFill>
        </p:spPr>
        <p:txBody>
          <a:bodyPr wrap="square">
            <a:spAutoFit/>
          </a:bodyPr>
          <a:lstStyle/>
          <a:p>
            <a:r>
              <a:rPr lang="lt-LT"/>
              <a:t>Pranešimas, kad paskirtas asmuo gali </a:t>
            </a:r>
            <a:r>
              <a:rPr lang="lt-LT" b="0" i="0">
                <a:solidFill>
                  <a:srgbClr val="0D0D0D"/>
                </a:solidFill>
                <a:effectLst/>
                <a:latin typeface="ui-sans-serif"/>
              </a:rPr>
              <a:t>dalyvauti pirkimo procese ir vertinti gautus pasiūlymus</a:t>
            </a:r>
            <a:endParaRPr lang="en-US"/>
          </a:p>
        </p:txBody>
      </p:sp>
      <p:cxnSp>
        <p:nvCxnSpPr>
          <p:cNvPr id="12" name="Straight Arrow Connector 2">
            <a:extLst>
              <a:ext uri="{FF2B5EF4-FFF2-40B4-BE49-F238E27FC236}">
                <a16:creationId xmlns:a16="http://schemas.microsoft.com/office/drawing/2014/main" id="{B71C9393-22DD-C4D2-164F-025367D50F21}"/>
              </a:ext>
            </a:extLst>
          </p:cNvPr>
          <p:cNvCxnSpPr>
            <a:cxnSpLocks/>
            <a:stCxn id="11" idx="1"/>
          </p:cNvCxnSpPr>
          <p:nvPr/>
        </p:nvCxnSpPr>
        <p:spPr>
          <a:xfrm flipH="1">
            <a:off x="4643718" y="1815154"/>
            <a:ext cx="990598" cy="1192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1" name="Paveikslėlis 20">
            <a:extLst>
              <a:ext uri="{FF2B5EF4-FFF2-40B4-BE49-F238E27FC236}">
                <a16:creationId xmlns:a16="http://schemas.microsoft.com/office/drawing/2014/main" id="{0629E9A8-56F8-BC8C-3693-45AD011AAE42}"/>
              </a:ext>
            </a:extLst>
          </p:cNvPr>
          <p:cNvPicPr>
            <a:picLocks noChangeAspect="1"/>
          </p:cNvPicPr>
          <p:nvPr/>
        </p:nvPicPr>
        <p:blipFill>
          <a:blip r:embed="rId5"/>
          <a:stretch>
            <a:fillRect/>
          </a:stretch>
        </p:blipFill>
        <p:spPr>
          <a:xfrm>
            <a:off x="1183343" y="3617102"/>
            <a:ext cx="10649948" cy="2011361"/>
          </a:xfrm>
          <a:prstGeom prst="rect">
            <a:avLst/>
          </a:prstGeom>
        </p:spPr>
      </p:pic>
      <p:sp>
        <p:nvSpPr>
          <p:cNvPr id="24" name="TextBox 23">
            <a:extLst>
              <a:ext uri="{FF2B5EF4-FFF2-40B4-BE49-F238E27FC236}">
                <a16:creationId xmlns:a16="http://schemas.microsoft.com/office/drawing/2014/main" id="{0FC61247-2CD9-E352-626D-BD6CD9288A34}"/>
              </a:ext>
            </a:extLst>
          </p:cNvPr>
          <p:cNvSpPr txBox="1"/>
          <p:nvPr/>
        </p:nvSpPr>
        <p:spPr>
          <a:xfrm>
            <a:off x="1183343" y="5897225"/>
            <a:ext cx="4993339" cy="369332"/>
          </a:xfrm>
          <a:prstGeom prst="rect">
            <a:avLst/>
          </a:prstGeom>
          <a:solidFill>
            <a:schemeClr val="accent4">
              <a:lumMod val="20000"/>
              <a:lumOff val="80000"/>
            </a:schemeClr>
          </a:solidFill>
        </p:spPr>
        <p:txBody>
          <a:bodyPr wrap="square" rtlCol="0">
            <a:spAutoFit/>
          </a:bodyPr>
          <a:lstStyle/>
          <a:p>
            <a:r>
              <a:rPr lang="lt-LT"/>
              <a:t>Pasirenkama užduotis „Įvesti vertinimo rezultatus“.</a:t>
            </a:r>
            <a:endParaRPr lang="en-US"/>
          </a:p>
        </p:txBody>
      </p:sp>
      <p:sp>
        <p:nvSpPr>
          <p:cNvPr id="30" name="Stačiakampis 6">
            <a:extLst>
              <a:ext uri="{FF2B5EF4-FFF2-40B4-BE49-F238E27FC236}">
                <a16:creationId xmlns:a16="http://schemas.microsoft.com/office/drawing/2014/main" id="{B678F589-7D3B-1987-D56E-5577CF5E22AF}"/>
              </a:ext>
            </a:extLst>
          </p:cNvPr>
          <p:cNvSpPr/>
          <p:nvPr/>
        </p:nvSpPr>
        <p:spPr>
          <a:xfrm>
            <a:off x="3603813" y="5387151"/>
            <a:ext cx="1156332"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
            <a:extLst>
              <a:ext uri="{FF2B5EF4-FFF2-40B4-BE49-F238E27FC236}">
                <a16:creationId xmlns:a16="http://schemas.microsoft.com/office/drawing/2014/main" id="{29E623B9-A017-699D-531B-E73EDC2813E1}"/>
              </a:ext>
            </a:extLst>
          </p:cNvPr>
          <p:cNvSpPr/>
          <p:nvPr/>
        </p:nvSpPr>
        <p:spPr>
          <a:xfrm>
            <a:off x="4896701" y="531772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32" name="Paveikslėlis 31">
            <a:extLst>
              <a:ext uri="{FF2B5EF4-FFF2-40B4-BE49-F238E27FC236}">
                <a16:creationId xmlns:a16="http://schemas.microsoft.com/office/drawing/2014/main" id="{F4C977E8-D682-E230-C517-A39AC362FB36}"/>
              </a:ext>
            </a:extLst>
          </p:cNvPr>
          <p:cNvPicPr>
            <a:picLocks noChangeAspect="1"/>
          </p:cNvPicPr>
          <p:nvPr/>
        </p:nvPicPr>
        <p:blipFill>
          <a:blip r:embed="rId6"/>
          <a:srcRect l="1200" t="29728" r="83360" b="61517"/>
          <a:stretch/>
        </p:blipFill>
        <p:spPr>
          <a:xfrm>
            <a:off x="1234619" y="2157095"/>
            <a:ext cx="1680883" cy="242159"/>
          </a:xfrm>
          <a:prstGeom prst="rect">
            <a:avLst/>
          </a:prstGeom>
        </p:spPr>
      </p:pic>
      <p:pic>
        <p:nvPicPr>
          <p:cNvPr id="33" name="Paveikslėlis 32">
            <a:extLst>
              <a:ext uri="{FF2B5EF4-FFF2-40B4-BE49-F238E27FC236}">
                <a16:creationId xmlns:a16="http://schemas.microsoft.com/office/drawing/2014/main" id="{6FFB3938-C0FC-A20A-D699-5F9CCA362EC8}"/>
              </a:ext>
            </a:extLst>
          </p:cNvPr>
          <p:cNvPicPr>
            <a:picLocks noChangeAspect="1"/>
          </p:cNvPicPr>
          <p:nvPr/>
        </p:nvPicPr>
        <p:blipFill>
          <a:blip r:embed="rId7"/>
          <a:srcRect r="88593" b="54092"/>
          <a:stretch/>
        </p:blipFill>
        <p:spPr>
          <a:xfrm>
            <a:off x="1231216" y="5451892"/>
            <a:ext cx="1162362" cy="186509"/>
          </a:xfrm>
          <a:prstGeom prst="rect">
            <a:avLst/>
          </a:prstGeom>
        </p:spPr>
      </p:pic>
    </p:spTree>
    <p:extLst>
      <p:ext uri="{BB962C8B-B14F-4D97-AF65-F5344CB8AC3E}">
        <p14:creationId xmlns:p14="http://schemas.microsoft.com/office/powerpoint/2010/main" val="3804805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44</a:t>
            </a:fld>
            <a:endParaRPr lang="en-US"/>
          </a:p>
        </p:txBody>
      </p:sp>
      <p:pic>
        <p:nvPicPr>
          <p:cNvPr id="4" name="Paveikslėlis 3">
            <a:extLst>
              <a:ext uri="{FF2B5EF4-FFF2-40B4-BE49-F238E27FC236}">
                <a16:creationId xmlns:a16="http://schemas.microsoft.com/office/drawing/2014/main" id="{D6516FB0-22A0-F6C5-7261-C23038B31248}"/>
              </a:ext>
            </a:extLst>
          </p:cNvPr>
          <p:cNvPicPr>
            <a:picLocks noChangeAspect="1"/>
          </p:cNvPicPr>
          <p:nvPr/>
        </p:nvPicPr>
        <p:blipFill>
          <a:blip r:embed="rId4"/>
          <a:stretch>
            <a:fillRect/>
          </a:stretch>
        </p:blipFill>
        <p:spPr>
          <a:xfrm>
            <a:off x="403081" y="1138429"/>
            <a:ext cx="11385838" cy="3872842"/>
          </a:xfrm>
          <a:prstGeom prst="rect">
            <a:avLst/>
          </a:prstGeom>
        </p:spPr>
      </p:pic>
      <p:pic>
        <p:nvPicPr>
          <p:cNvPr id="6" name="Paveikslėlis 5">
            <a:extLst>
              <a:ext uri="{FF2B5EF4-FFF2-40B4-BE49-F238E27FC236}">
                <a16:creationId xmlns:a16="http://schemas.microsoft.com/office/drawing/2014/main" id="{E3763C1E-BE2F-433D-E890-ED56241811B8}"/>
              </a:ext>
            </a:extLst>
          </p:cNvPr>
          <p:cNvPicPr>
            <a:picLocks noChangeAspect="1"/>
          </p:cNvPicPr>
          <p:nvPr/>
        </p:nvPicPr>
        <p:blipFill>
          <a:blip r:embed="rId5"/>
          <a:stretch>
            <a:fillRect/>
          </a:stretch>
        </p:blipFill>
        <p:spPr>
          <a:xfrm>
            <a:off x="9432009" y="2535215"/>
            <a:ext cx="2037432" cy="754832"/>
          </a:xfrm>
          <a:prstGeom prst="rect">
            <a:avLst/>
          </a:prstGeom>
        </p:spPr>
      </p:pic>
      <p:pic>
        <p:nvPicPr>
          <p:cNvPr id="9" name="Paveikslėlis 8">
            <a:extLst>
              <a:ext uri="{FF2B5EF4-FFF2-40B4-BE49-F238E27FC236}">
                <a16:creationId xmlns:a16="http://schemas.microsoft.com/office/drawing/2014/main" id="{C76CACDE-574E-CB01-8A6A-CDB4AA34CA3C}"/>
              </a:ext>
            </a:extLst>
          </p:cNvPr>
          <p:cNvPicPr>
            <a:picLocks noChangeAspect="1"/>
          </p:cNvPicPr>
          <p:nvPr/>
        </p:nvPicPr>
        <p:blipFill>
          <a:blip r:embed="rId6"/>
          <a:stretch>
            <a:fillRect/>
          </a:stretch>
        </p:blipFill>
        <p:spPr>
          <a:xfrm>
            <a:off x="1134480" y="2065562"/>
            <a:ext cx="991348" cy="695083"/>
          </a:xfrm>
          <a:prstGeom prst="rect">
            <a:avLst/>
          </a:prstGeom>
        </p:spPr>
      </p:pic>
      <p:pic>
        <p:nvPicPr>
          <p:cNvPr id="11" name="Paveikslėlis 10">
            <a:extLst>
              <a:ext uri="{FF2B5EF4-FFF2-40B4-BE49-F238E27FC236}">
                <a16:creationId xmlns:a16="http://schemas.microsoft.com/office/drawing/2014/main" id="{DE460546-68BC-72C4-FB80-A985DB4EB249}"/>
              </a:ext>
            </a:extLst>
          </p:cNvPr>
          <p:cNvPicPr>
            <a:picLocks noChangeAspect="1"/>
          </p:cNvPicPr>
          <p:nvPr/>
        </p:nvPicPr>
        <p:blipFill>
          <a:blip r:embed="rId7"/>
          <a:stretch>
            <a:fillRect/>
          </a:stretch>
        </p:blipFill>
        <p:spPr>
          <a:xfrm>
            <a:off x="4186518" y="2864428"/>
            <a:ext cx="1781503" cy="475587"/>
          </a:xfrm>
          <a:prstGeom prst="rect">
            <a:avLst/>
          </a:prstGeom>
        </p:spPr>
      </p:pic>
      <p:sp>
        <p:nvSpPr>
          <p:cNvPr id="12" name="Stačiakampis 6">
            <a:extLst>
              <a:ext uri="{FF2B5EF4-FFF2-40B4-BE49-F238E27FC236}">
                <a16:creationId xmlns:a16="http://schemas.microsoft.com/office/drawing/2014/main" id="{6E2B3484-5BE2-52E1-DE02-8BA6C6C8B7CB}"/>
              </a:ext>
            </a:extLst>
          </p:cNvPr>
          <p:cNvSpPr/>
          <p:nvPr/>
        </p:nvSpPr>
        <p:spPr>
          <a:xfrm>
            <a:off x="1195351" y="3231573"/>
            <a:ext cx="267503" cy="2953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čiakampis 6">
            <a:extLst>
              <a:ext uri="{FF2B5EF4-FFF2-40B4-BE49-F238E27FC236}">
                <a16:creationId xmlns:a16="http://schemas.microsoft.com/office/drawing/2014/main" id="{2AAE4E42-A0C3-9EB7-783E-69C394D3203C}"/>
              </a:ext>
            </a:extLst>
          </p:cNvPr>
          <p:cNvSpPr/>
          <p:nvPr/>
        </p:nvSpPr>
        <p:spPr>
          <a:xfrm>
            <a:off x="10311772" y="4496723"/>
            <a:ext cx="1180980"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F7A98C60-50CC-7836-0C31-75805E35FB6E}"/>
              </a:ext>
            </a:extLst>
          </p:cNvPr>
          <p:cNvSpPr/>
          <p:nvPr/>
        </p:nvSpPr>
        <p:spPr>
          <a:xfrm>
            <a:off x="7558005" y="3732599"/>
            <a:ext cx="1874004"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čiakampis 6">
            <a:extLst>
              <a:ext uri="{FF2B5EF4-FFF2-40B4-BE49-F238E27FC236}">
                <a16:creationId xmlns:a16="http://schemas.microsoft.com/office/drawing/2014/main" id="{51CA6836-7EFF-0963-4391-A16B9CBDE3CC}"/>
              </a:ext>
            </a:extLst>
          </p:cNvPr>
          <p:cNvSpPr/>
          <p:nvPr/>
        </p:nvSpPr>
        <p:spPr>
          <a:xfrm>
            <a:off x="11214847" y="3706485"/>
            <a:ext cx="277905"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čiakampis 6">
            <a:extLst>
              <a:ext uri="{FF2B5EF4-FFF2-40B4-BE49-F238E27FC236}">
                <a16:creationId xmlns:a16="http://schemas.microsoft.com/office/drawing/2014/main" id="{9C2ED473-BE7E-7055-CBEC-B91C78A8A0EB}"/>
              </a:ext>
            </a:extLst>
          </p:cNvPr>
          <p:cNvSpPr/>
          <p:nvPr/>
        </p:nvSpPr>
        <p:spPr>
          <a:xfrm>
            <a:off x="9432009" y="2535215"/>
            <a:ext cx="2037432" cy="8265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2">
            <a:extLst>
              <a:ext uri="{FF2B5EF4-FFF2-40B4-BE49-F238E27FC236}">
                <a16:creationId xmlns:a16="http://schemas.microsoft.com/office/drawing/2014/main" id="{75EA71F2-E81A-B179-5267-CD3D737C3B06}"/>
              </a:ext>
            </a:extLst>
          </p:cNvPr>
          <p:cNvCxnSpPr>
            <a:cxnSpLocks/>
          </p:cNvCxnSpPr>
          <p:nvPr/>
        </p:nvCxnSpPr>
        <p:spPr>
          <a:xfrm flipV="1">
            <a:off x="4083181" y="4230370"/>
            <a:ext cx="0" cy="66071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2">
            <a:extLst>
              <a:ext uri="{FF2B5EF4-FFF2-40B4-BE49-F238E27FC236}">
                <a16:creationId xmlns:a16="http://schemas.microsoft.com/office/drawing/2014/main" id="{8B1B3382-38F8-E84C-BB21-D0CBB6FC5817}"/>
              </a:ext>
            </a:extLst>
          </p:cNvPr>
          <p:cNvCxnSpPr>
            <a:cxnSpLocks/>
          </p:cNvCxnSpPr>
          <p:nvPr/>
        </p:nvCxnSpPr>
        <p:spPr>
          <a:xfrm flipV="1">
            <a:off x="1329102" y="2788024"/>
            <a:ext cx="223507" cy="44354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
            <a:extLst>
              <a:ext uri="{FF2B5EF4-FFF2-40B4-BE49-F238E27FC236}">
                <a16:creationId xmlns:a16="http://schemas.microsoft.com/office/drawing/2014/main" id="{15BF9FD2-DFE7-D169-3F21-18612920FA13}"/>
              </a:ext>
            </a:extLst>
          </p:cNvPr>
          <p:cNvCxnSpPr>
            <a:cxnSpLocks/>
          </p:cNvCxnSpPr>
          <p:nvPr/>
        </p:nvCxnSpPr>
        <p:spPr>
          <a:xfrm flipH="1" flipV="1">
            <a:off x="11019062" y="3370591"/>
            <a:ext cx="267503" cy="2953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8" name="Stačiakampis 6">
            <a:extLst>
              <a:ext uri="{FF2B5EF4-FFF2-40B4-BE49-F238E27FC236}">
                <a16:creationId xmlns:a16="http://schemas.microsoft.com/office/drawing/2014/main" id="{321A9B85-348C-30C5-CB6E-8106F71F1242}"/>
              </a:ext>
            </a:extLst>
          </p:cNvPr>
          <p:cNvSpPr/>
          <p:nvPr/>
        </p:nvSpPr>
        <p:spPr>
          <a:xfrm>
            <a:off x="1126708" y="2063266"/>
            <a:ext cx="991348" cy="6919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ačiakampis 6">
            <a:extLst>
              <a:ext uri="{FF2B5EF4-FFF2-40B4-BE49-F238E27FC236}">
                <a16:creationId xmlns:a16="http://schemas.microsoft.com/office/drawing/2014/main" id="{B098CC9D-E7E9-0295-D44C-C8B739CFAB96}"/>
              </a:ext>
            </a:extLst>
          </p:cNvPr>
          <p:cNvSpPr/>
          <p:nvPr/>
        </p:nvSpPr>
        <p:spPr>
          <a:xfrm>
            <a:off x="4186518" y="2788024"/>
            <a:ext cx="1781503" cy="5519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čiakampis 6">
            <a:extLst>
              <a:ext uri="{FF2B5EF4-FFF2-40B4-BE49-F238E27FC236}">
                <a16:creationId xmlns:a16="http://schemas.microsoft.com/office/drawing/2014/main" id="{7C4ABFEA-EAD1-FA28-3C49-94054940FB5B}"/>
              </a:ext>
            </a:extLst>
          </p:cNvPr>
          <p:cNvSpPr/>
          <p:nvPr/>
        </p:nvSpPr>
        <p:spPr>
          <a:xfrm>
            <a:off x="3944229" y="4022478"/>
            <a:ext cx="277905" cy="20789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2">
            <a:extLst>
              <a:ext uri="{FF2B5EF4-FFF2-40B4-BE49-F238E27FC236}">
                <a16:creationId xmlns:a16="http://schemas.microsoft.com/office/drawing/2014/main" id="{BB009C57-3E1C-E4E4-90E8-8D14EBE1A68D}"/>
              </a:ext>
            </a:extLst>
          </p:cNvPr>
          <p:cNvCxnSpPr>
            <a:cxnSpLocks/>
            <a:stCxn id="30" idx="0"/>
          </p:cNvCxnSpPr>
          <p:nvPr/>
        </p:nvCxnSpPr>
        <p:spPr>
          <a:xfrm flipV="1">
            <a:off x="4083182" y="3361764"/>
            <a:ext cx="606921" cy="66071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302B69E7-E749-7CA8-8D91-A068289FC89D}"/>
              </a:ext>
            </a:extLst>
          </p:cNvPr>
          <p:cNvSpPr txBox="1"/>
          <p:nvPr/>
        </p:nvSpPr>
        <p:spPr>
          <a:xfrm>
            <a:off x="107453" y="5624788"/>
            <a:ext cx="6219793" cy="1200329"/>
          </a:xfrm>
          <a:prstGeom prst="rect">
            <a:avLst/>
          </a:prstGeom>
          <a:solidFill>
            <a:schemeClr val="accent4">
              <a:lumMod val="20000"/>
              <a:lumOff val="80000"/>
            </a:schemeClr>
          </a:solidFill>
        </p:spPr>
        <p:txBody>
          <a:bodyPr wrap="square" rtlCol="0">
            <a:spAutoFit/>
          </a:bodyPr>
          <a:lstStyle/>
          <a:p>
            <a:r>
              <a:rPr lang="lt-LT" dirty="0"/>
              <a:t>Įvertinus pasiūlymus įrašomos pasiūlymų kainos / ekonominio naudingumo balai. Pastaba. Jei vertinant pasiūlymus pagal kainos ir kokybės santykį pasiūlymas atmetamas nesuteikus balo, įrašomas „0“.</a:t>
            </a:r>
            <a:endParaRPr lang="en-US" dirty="0"/>
          </a:p>
        </p:txBody>
      </p:sp>
      <p:sp>
        <p:nvSpPr>
          <p:cNvPr id="41" name="Oval 3">
            <a:extLst>
              <a:ext uri="{FF2B5EF4-FFF2-40B4-BE49-F238E27FC236}">
                <a16:creationId xmlns:a16="http://schemas.microsoft.com/office/drawing/2014/main" id="{310DE240-3DA8-ADB8-97C4-A7D284D2952D}"/>
              </a:ext>
            </a:extLst>
          </p:cNvPr>
          <p:cNvSpPr/>
          <p:nvPr/>
        </p:nvSpPr>
        <p:spPr>
          <a:xfrm>
            <a:off x="6926083" y="370411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42" name="Oval 3">
            <a:extLst>
              <a:ext uri="{FF2B5EF4-FFF2-40B4-BE49-F238E27FC236}">
                <a16:creationId xmlns:a16="http://schemas.microsoft.com/office/drawing/2014/main" id="{8A245468-E616-CE11-5520-C5186EBB375E}"/>
              </a:ext>
            </a:extLst>
          </p:cNvPr>
          <p:cNvSpPr/>
          <p:nvPr/>
        </p:nvSpPr>
        <p:spPr>
          <a:xfrm>
            <a:off x="11555464" y="365504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43" name="Oval 3">
            <a:extLst>
              <a:ext uri="{FF2B5EF4-FFF2-40B4-BE49-F238E27FC236}">
                <a16:creationId xmlns:a16="http://schemas.microsoft.com/office/drawing/2014/main" id="{51E14DC9-D159-7D4F-0DEF-5ADE18275E0D}"/>
              </a:ext>
            </a:extLst>
          </p:cNvPr>
          <p:cNvSpPr/>
          <p:nvPr/>
        </p:nvSpPr>
        <p:spPr>
          <a:xfrm>
            <a:off x="11555464" y="444069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54" name="TextBox 53">
            <a:extLst>
              <a:ext uri="{FF2B5EF4-FFF2-40B4-BE49-F238E27FC236}">
                <a16:creationId xmlns:a16="http://schemas.microsoft.com/office/drawing/2014/main" id="{5C9E086A-7226-8D5E-F473-E21BD6EE0DBC}"/>
              </a:ext>
            </a:extLst>
          </p:cNvPr>
          <p:cNvSpPr txBox="1"/>
          <p:nvPr/>
        </p:nvSpPr>
        <p:spPr>
          <a:xfrm>
            <a:off x="3331122" y="4489513"/>
            <a:ext cx="2809829" cy="923330"/>
          </a:xfrm>
          <a:prstGeom prst="rect">
            <a:avLst/>
          </a:prstGeom>
          <a:solidFill>
            <a:schemeClr val="accent4">
              <a:lumMod val="20000"/>
              <a:lumOff val="80000"/>
            </a:schemeClr>
          </a:solidFill>
        </p:spPr>
        <p:txBody>
          <a:bodyPr wrap="square" rtlCol="0">
            <a:spAutoFit/>
          </a:bodyPr>
          <a:lstStyle/>
          <a:p>
            <a:r>
              <a:rPr lang="en-US" dirty="0">
                <a:solidFill>
                  <a:srgbClr val="FF0000"/>
                </a:solidFill>
              </a:rPr>
              <a:t>SVARBU! </a:t>
            </a:r>
            <a:r>
              <a:rPr lang="lt-LT" dirty="0"/>
              <a:t>Paspaudus simbolį atsisiunčiami tiekėjo pasiūlymo dokumentai.</a:t>
            </a:r>
            <a:endParaRPr lang="en-US" dirty="0"/>
          </a:p>
        </p:txBody>
      </p:sp>
      <p:sp>
        <p:nvSpPr>
          <p:cNvPr id="55" name="TextBox 54">
            <a:extLst>
              <a:ext uri="{FF2B5EF4-FFF2-40B4-BE49-F238E27FC236}">
                <a16:creationId xmlns:a16="http://schemas.microsoft.com/office/drawing/2014/main" id="{B2456E88-4415-1705-91E8-4FE562A7FF6F}"/>
              </a:ext>
            </a:extLst>
          </p:cNvPr>
          <p:cNvSpPr txBox="1"/>
          <p:nvPr/>
        </p:nvSpPr>
        <p:spPr>
          <a:xfrm>
            <a:off x="118031" y="3794158"/>
            <a:ext cx="3123339" cy="1754326"/>
          </a:xfrm>
          <a:prstGeom prst="rect">
            <a:avLst/>
          </a:prstGeom>
          <a:solidFill>
            <a:schemeClr val="accent4">
              <a:lumMod val="20000"/>
              <a:lumOff val="80000"/>
            </a:schemeClr>
          </a:solidFill>
        </p:spPr>
        <p:txBody>
          <a:bodyPr wrap="square" rtlCol="0">
            <a:spAutoFit/>
          </a:bodyPr>
          <a:lstStyle/>
          <a:p>
            <a:r>
              <a:rPr lang="lt-LT" dirty="0"/>
              <a:t>Kai pirkimas skaidomas į dalis, kiekvienoje dalyje atskirai suvedus vertinimo rezultatus spaudžiama „Išsaugoma kaip galutinį“. Šis veiksmas kartojamas kiekvienai daliai.</a:t>
            </a:r>
            <a:endParaRPr lang="en-US" dirty="0"/>
          </a:p>
        </p:txBody>
      </p:sp>
      <p:cxnSp>
        <p:nvCxnSpPr>
          <p:cNvPr id="56" name="Straight Arrow Connector 2">
            <a:extLst>
              <a:ext uri="{FF2B5EF4-FFF2-40B4-BE49-F238E27FC236}">
                <a16:creationId xmlns:a16="http://schemas.microsoft.com/office/drawing/2014/main" id="{123AC982-1F0C-62C7-89B9-982E9DF3753C}"/>
              </a:ext>
            </a:extLst>
          </p:cNvPr>
          <p:cNvCxnSpPr>
            <a:cxnSpLocks/>
          </p:cNvCxnSpPr>
          <p:nvPr/>
        </p:nvCxnSpPr>
        <p:spPr>
          <a:xfrm flipV="1">
            <a:off x="1334428" y="3560238"/>
            <a:ext cx="0" cy="28683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2">
            <a:extLst>
              <a:ext uri="{FF2B5EF4-FFF2-40B4-BE49-F238E27FC236}">
                <a16:creationId xmlns:a16="http://schemas.microsoft.com/office/drawing/2014/main" id="{AA94F19B-E43D-F5B7-0DE5-0729CB6B0D50}"/>
              </a:ext>
            </a:extLst>
          </p:cNvPr>
          <p:cNvCxnSpPr>
            <a:cxnSpLocks/>
          </p:cNvCxnSpPr>
          <p:nvPr/>
        </p:nvCxnSpPr>
        <p:spPr>
          <a:xfrm>
            <a:off x="8857129" y="2190494"/>
            <a:ext cx="690283" cy="93490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489C828F-38C5-B910-1798-67F1CCFE7E97}"/>
              </a:ext>
            </a:extLst>
          </p:cNvPr>
          <p:cNvSpPr txBox="1"/>
          <p:nvPr/>
        </p:nvSpPr>
        <p:spPr>
          <a:xfrm>
            <a:off x="6176330" y="1253759"/>
            <a:ext cx="5738178" cy="923330"/>
          </a:xfrm>
          <a:prstGeom prst="rect">
            <a:avLst/>
          </a:prstGeom>
          <a:solidFill>
            <a:schemeClr val="accent4">
              <a:lumMod val="20000"/>
              <a:lumOff val="80000"/>
            </a:schemeClr>
          </a:solidFill>
        </p:spPr>
        <p:txBody>
          <a:bodyPr wrap="square" rtlCol="0">
            <a:spAutoFit/>
          </a:bodyPr>
          <a:lstStyle/>
          <a:p>
            <a:r>
              <a:rPr lang="lt-LT"/>
              <a:t>Pastaba. Kai pirkimas skaidomas į dalis ir tiekėjas nepateikia pasiūlymo toje dalyje, kurioje vedami vertinimo rezultatai, pasirenkama „Nepateiktas pasiūlymas“.</a:t>
            </a:r>
            <a:endParaRPr lang="en-US"/>
          </a:p>
        </p:txBody>
      </p:sp>
      <p:pic>
        <p:nvPicPr>
          <p:cNvPr id="81" name="Paveikslėlis 80">
            <a:extLst>
              <a:ext uri="{FF2B5EF4-FFF2-40B4-BE49-F238E27FC236}">
                <a16:creationId xmlns:a16="http://schemas.microsoft.com/office/drawing/2014/main" id="{099A5096-F5B6-7AEE-A2D6-CBB8A9A0111E}"/>
              </a:ext>
            </a:extLst>
          </p:cNvPr>
          <p:cNvPicPr>
            <a:picLocks noChangeAspect="1"/>
          </p:cNvPicPr>
          <p:nvPr/>
        </p:nvPicPr>
        <p:blipFill>
          <a:blip r:embed="rId8"/>
          <a:stretch>
            <a:fillRect/>
          </a:stretch>
        </p:blipFill>
        <p:spPr>
          <a:xfrm>
            <a:off x="6777669" y="5180973"/>
            <a:ext cx="3049167" cy="1281850"/>
          </a:xfrm>
          <a:prstGeom prst="rect">
            <a:avLst/>
          </a:prstGeom>
        </p:spPr>
      </p:pic>
      <p:sp>
        <p:nvSpPr>
          <p:cNvPr id="82" name="Oval 3">
            <a:extLst>
              <a:ext uri="{FF2B5EF4-FFF2-40B4-BE49-F238E27FC236}">
                <a16:creationId xmlns:a16="http://schemas.microsoft.com/office/drawing/2014/main" id="{D553B5A1-57AF-F089-077A-EB0BF28224AD}"/>
              </a:ext>
            </a:extLst>
          </p:cNvPr>
          <p:cNvSpPr/>
          <p:nvPr/>
        </p:nvSpPr>
        <p:spPr>
          <a:xfrm>
            <a:off x="8125968" y="599231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83" name="Stačiakampis 6">
            <a:extLst>
              <a:ext uri="{FF2B5EF4-FFF2-40B4-BE49-F238E27FC236}">
                <a16:creationId xmlns:a16="http://schemas.microsoft.com/office/drawing/2014/main" id="{F320E3B4-F612-F692-20E1-82F5FFC8DD66}"/>
              </a:ext>
            </a:extLst>
          </p:cNvPr>
          <p:cNvSpPr/>
          <p:nvPr/>
        </p:nvSpPr>
        <p:spPr>
          <a:xfrm>
            <a:off x="8672615" y="5997861"/>
            <a:ext cx="484632" cy="3464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2">
            <a:extLst>
              <a:ext uri="{FF2B5EF4-FFF2-40B4-BE49-F238E27FC236}">
                <a16:creationId xmlns:a16="http://schemas.microsoft.com/office/drawing/2014/main" id="{81EB7E0B-FB95-E16E-DBC2-04764B37209C}"/>
              </a:ext>
            </a:extLst>
          </p:cNvPr>
          <p:cNvCxnSpPr>
            <a:cxnSpLocks/>
          </p:cNvCxnSpPr>
          <p:nvPr/>
        </p:nvCxnSpPr>
        <p:spPr>
          <a:xfrm flipV="1">
            <a:off x="5817237" y="4088162"/>
            <a:ext cx="2435289" cy="151594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82005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45</a:t>
            </a:fld>
            <a:endParaRPr lang="en-US"/>
          </a:p>
        </p:txBody>
      </p:sp>
      <p:pic>
        <p:nvPicPr>
          <p:cNvPr id="5" name="Paveikslėlis 4">
            <a:extLst>
              <a:ext uri="{FF2B5EF4-FFF2-40B4-BE49-F238E27FC236}">
                <a16:creationId xmlns:a16="http://schemas.microsoft.com/office/drawing/2014/main" id="{C5755C32-8689-DA87-38B3-4448229790DA}"/>
              </a:ext>
            </a:extLst>
          </p:cNvPr>
          <p:cNvPicPr>
            <a:picLocks noChangeAspect="1"/>
          </p:cNvPicPr>
          <p:nvPr/>
        </p:nvPicPr>
        <p:blipFill>
          <a:blip r:embed="rId4"/>
          <a:stretch>
            <a:fillRect/>
          </a:stretch>
        </p:blipFill>
        <p:spPr>
          <a:xfrm>
            <a:off x="914400" y="1138429"/>
            <a:ext cx="10945906" cy="2155573"/>
          </a:xfrm>
          <a:prstGeom prst="rect">
            <a:avLst/>
          </a:prstGeom>
        </p:spPr>
      </p:pic>
      <p:sp>
        <p:nvSpPr>
          <p:cNvPr id="8" name="TextBox 7">
            <a:extLst>
              <a:ext uri="{FF2B5EF4-FFF2-40B4-BE49-F238E27FC236}">
                <a16:creationId xmlns:a16="http://schemas.microsoft.com/office/drawing/2014/main" id="{F75B26A3-7587-6DAF-6861-94BB5A590359}"/>
              </a:ext>
            </a:extLst>
          </p:cNvPr>
          <p:cNvSpPr txBox="1"/>
          <p:nvPr/>
        </p:nvSpPr>
        <p:spPr>
          <a:xfrm>
            <a:off x="4287682" y="1625890"/>
            <a:ext cx="5950011" cy="646331"/>
          </a:xfrm>
          <a:prstGeom prst="rect">
            <a:avLst/>
          </a:prstGeom>
          <a:solidFill>
            <a:schemeClr val="accent4">
              <a:lumMod val="20000"/>
              <a:lumOff val="80000"/>
            </a:schemeClr>
          </a:solidFill>
        </p:spPr>
        <p:txBody>
          <a:bodyPr wrap="square" rtlCol="0">
            <a:spAutoFit/>
          </a:bodyPr>
          <a:lstStyle/>
          <a:p>
            <a:r>
              <a:rPr lang="lt-LT"/>
              <a:t>Pranešimas, kad pasiūlymų įvertinimo rezultatai sėkmingai išsaugoti ir galima atlikti sekančią užduoti (2).</a:t>
            </a:r>
            <a:endParaRPr lang="en-US"/>
          </a:p>
        </p:txBody>
      </p:sp>
      <p:pic>
        <p:nvPicPr>
          <p:cNvPr id="13" name="Paveikslėlis 12">
            <a:extLst>
              <a:ext uri="{FF2B5EF4-FFF2-40B4-BE49-F238E27FC236}">
                <a16:creationId xmlns:a16="http://schemas.microsoft.com/office/drawing/2014/main" id="{DC85E27D-60D0-320F-EE19-91C86F6B5F79}"/>
              </a:ext>
            </a:extLst>
          </p:cNvPr>
          <p:cNvPicPr>
            <a:picLocks noChangeAspect="1"/>
          </p:cNvPicPr>
          <p:nvPr/>
        </p:nvPicPr>
        <p:blipFill>
          <a:blip r:embed="rId5"/>
          <a:srcRect l="1200" t="29728" r="83360" b="61517"/>
          <a:stretch/>
        </p:blipFill>
        <p:spPr>
          <a:xfrm>
            <a:off x="1057835" y="2340844"/>
            <a:ext cx="1586754" cy="228598"/>
          </a:xfrm>
          <a:prstGeom prst="rect">
            <a:avLst/>
          </a:prstGeom>
        </p:spPr>
      </p:pic>
      <p:sp>
        <p:nvSpPr>
          <p:cNvPr id="22" name="Stačiakampis 6">
            <a:extLst>
              <a:ext uri="{FF2B5EF4-FFF2-40B4-BE49-F238E27FC236}">
                <a16:creationId xmlns:a16="http://schemas.microsoft.com/office/drawing/2014/main" id="{37C5AF0E-29A5-8F33-D6E2-79AF3BAAFD91}"/>
              </a:ext>
            </a:extLst>
          </p:cNvPr>
          <p:cNvSpPr/>
          <p:nvPr/>
        </p:nvSpPr>
        <p:spPr>
          <a:xfrm>
            <a:off x="855291" y="1112982"/>
            <a:ext cx="410524"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
            <a:extLst>
              <a:ext uri="{FF2B5EF4-FFF2-40B4-BE49-F238E27FC236}">
                <a16:creationId xmlns:a16="http://schemas.microsoft.com/office/drawing/2014/main" id="{358E64CD-A626-92AE-F612-61BEE4651A57}"/>
              </a:ext>
            </a:extLst>
          </p:cNvPr>
          <p:cNvCxnSpPr>
            <a:cxnSpLocks/>
          </p:cNvCxnSpPr>
          <p:nvPr/>
        </p:nvCxnSpPr>
        <p:spPr>
          <a:xfrm flipH="1">
            <a:off x="2770094" y="2026024"/>
            <a:ext cx="1517588"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6" name="Stačiakampis 6">
            <a:extLst>
              <a:ext uri="{FF2B5EF4-FFF2-40B4-BE49-F238E27FC236}">
                <a16:creationId xmlns:a16="http://schemas.microsoft.com/office/drawing/2014/main" id="{2345CDD2-F439-3644-C68E-55879E4FEFC3}"/>
              </a:ext>
            </a:extLst>
          </p:cNvPr>
          <p:cNvSpPr/>
          <p:nvPr/>
        </p:nvSpPr>
        <p:spPr>
          <a:xfrm>
            <a:off x="942218" y="1868027"/>
            <a:ext cx="1827875" cy="3159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aveikslėlis 31">
            <a:extLst>
              <a:ext uri="{FF2B5EF4-FFF2-40B4-BE49-F238E27FC236}">
                <a16:creationId xmlns:a16="http://schemas.microsoft.com/office/drawing/2014/main" id="{26E83ADC-4C03-0BB3-EDDB-89CE43C11723}"/>
              </a:ext>
            </a:extLst>
          </p:cNvPr>
          <p:cNvPicPr>
            <a:picLocks noChangeAspect="1"/>
          </p:cNvPicPr>
          <p:nvPr/>
        </p:nvPicPr>
        <p:blipFill>
          <a:blip r:embed="rId6"/>
          <a:stretch>
            <a:fillRect/>
          </a:stretch>
        </p:blipFill>
        <p:spPr>
          <a:xfrm>
            <a:off x="914399" y="3450826"/>
            <a:ext cx="10945905" cy="2039642"/>
          </a:xfrm>
          <a:prstGeom prst="rect">
            <a:avLst/>
          </a:prstGeom>
        </p:spPr>
      </p:pic>
      <p:pic>
        <p:nvPicPr>
          <p:cNvPr id="33" name="Paveikslėlis 32">
            <a:extLst>
              <a:ext uri="{FF2B5EF4-FFF2-40B4-BE49-F238E27FC236}">
                <a16:creationId xmlns:a16="http://schemas.microsoft.com/office/drawing/2014/main" id="{8067A4CC-8707-52F9-E4DD-D5221E4F7066}"/>
              </a:ext>
            </a:extLst>
          </p:cNvPr>
          <p:cNvPicPr>
            <a:picLocks noChangeAspect="1"/>
          </p:cNvPicPr>
          <p:nvPr/>
        </p:nvPicPr>
        <p:blipFill>
          <a:blip r:embed="rId7"/>
          <a:srcRect l="1223" t="48304" r="88919" b="22177"/>
          <a:stretch/>
        </p:blipFill>
        <p:spPr>
          <a:xfrm>
            <a:off x="1060309" y="5056094"/>
            <a:ext cx="1065519" cy="222068"/>
          </a:xfrm>
          <a:prstGeom prst="rect">
            <a:avLst/>
          </a:prstGeom>
        </p:spPr>
      </p:pic>
      <p:sp>
        <p:nvSpPr>
          <p:cNvPr id="34" name="Stačiakampis 6">
            <a:extLst>
              <a:ext uri="{FF2B5EF4-FFF2-40B4-BE49-F238E27FC236}">
                <a16:creationId xmlns:a16="http://schemas.microsoft.com/office/drawing/2014/main" id="{6B469412-FE8D-62D0-C458-610B80507808}"/>
              </a:ext>
            </a:extLst>
          </p:cNvPr>
          <p:cNvSpPr/>
          <p:nvPr/>
        </p:nvSpPr>
        <p:spPr>
          <a:xfrm>
            <a:off x="3403030" y="5056094"/>
            <a:ext cx="1827875" cy="2220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1F4CC86-ECBA-0499-69D9-2D0126C72245}"/>
              </a:ext>
            </a:extLst>
          </p:cNvPr>
          <p:cNvSpPr txBox="1"/>
          <p:nvPr/>
        </p:nvSpPr>
        <p:spPr>
          <a:xfrm>
            <a:off x="942218" y="5647292"/>
            <a:ext cx="6749500" cy="369332"/>
          </a:xfrm>
          <a:prstGeom prst="rect">
            <a:avLst/>
          </a:prstGeom>
          <a:solidFill>
            <a:schemeClr val="accent4">
              <a:lumMod val="20000"/>
              <a:lumOff val="80000"/>
            </a:schemeClr>
          </a:solidFill>
        </p:spPr>
        <p:txBody>
          <a:bodyPr wrap="square" rtlCol="0">
            <a:spAutoFit/>
          </a:bodyPr>
          <a:lstStyle/>
          <a:p>
            <a:r>
              <a:rPr lang="lt-LT"/>
              <a:t>Pasirenkama užduotis „Pasiūlymų eilė prieš atidėjimo laikotarpį“.</a:t>
            </a:r>
            <a:endParaRPr lang="en-US"/>
          </a:p>
        </p:txBody>
      </p:sp>
      <p:sp>
        <p:nvSpPr>
          <p:cNvPr id="36" name="Oval 3">
            <a:extLst>
              <a:ext uri="{FF2B5EF4-FFF2-40B4-BE49-F238E27FC236}">
                <a16:creationId xmlns:a16="http://schemas.microsoft.com/office/drawing/2014/main" id="{BB68DE61-6608-BB19-D218-7A2FF23D0523}"/>
              </a:ext>
            </a:extLst>
          </p:cNvPr>
          <p:cNvSpPr/>
          <p:nvPr/>
        </p:nvSpPr>
        <p:spPr>
          <a:xfrm>
            <a:off x="331694" y="104492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37" name="Oval 3">
            <a:extLst>
              <a:ext uri="{FF2B5EF4-FFF2-40B4-BE49-F238E27FC236}">
                <a16:creationId xmlns:a16="http://schemas.microsoft.com/office/drawing/2014/main" id="{9B37B8AA-9CCF-C169-8E48-09E728868EFF}"/>
              </a:ext>
            </a:extLst>
          </p:cNvPr>
          <p:cNvSpPr/>
          <p:nvPr/>
        </p:nvSpPr>
        <p:spPr>
          <a:xfrm>
            <a:off x="4200509" y="45936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Tree>
    <p:extLst>
      <p:ext uri="{BB962C8B-B14F-4D97-AF65-F5344CB8AC3E}">
        <p14:creationId xmlns:p14="http://schemas.microsoft.com/office/powerpoint/2010/main" val="6764794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aveikslėlis 12">
            <a:extLst>
              <a:ext uri="{FF2B5EF4-FFF2-40B4-BE49-F238E27FC236}">
                <a16:creationId xmlns:a16="http://schemas.microsoft.com/office/drawing/2014/main" id="{0F3C8301-FBBF-52D8-A427-A0AD34681B77}"/>
              </a:ext>
            </a:extLst>
          </p:cNvPr>
          <p:cNvPicPr>
            <a:picLocks noChangeAspect="1"/>
          </p:cNvPicPr>
          <p:nvPr/>
        </p:nvPicPr>
        <p:blipFill>
          <a:blip r:embed="rId3"/>
          <a:stretch>
            <a:fillRect/>
          </a:stretch>
        </p:blipFill>
        <p:spPr>
          <a:xfrm>
            <a:off x="450985" y="3944015"/>
            <a:ext cx="10259468" cy="1912689"/>
          </a:xfrm>
          <a:prstGeom prst="rect">
            <a:avLst/>
          </a:prstGeom>
        </p:spPr>
      </p:pic>
      <p:pic>
        <p:nvPicPr>
          <p:cNvPr id="4" name="Paveikslėlis 3">
            <a:extLst>
              <a:ext uri="{FF2B5EF4-FFF2-40B4-BE49-F238E27FC236}">
                <a16:creationId xmlns:a16="http://schemas.microsoft.com/office/drawing/2014/main" id="{CBBE35B1-BB0E-345E-F9DD-2C3E0DC5FB43}"/>
              </a:ext>
            </a:extLst>
          </p:cNvPr>
          <p:cNvPicPr>
            <a:picLocks noChangeAspect="1"/>
          </p:cNvPicPr>
          <p:nvPr/>
        </p:nvPicPr>
        <p:blipFill>
          <a:blip r:embed="rId4"/>
          <a:stretch>
            <a:fillRect/>
          </a:stretch>
        </p:blipFill>
        <p:spPr>
          <a:xfrm>
            <a:off x="9031555" y="2581544"/>
            <a:ext cx="2920506" cy="1210015"/>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46</a:t>
            </a:fld>
            <a:endParaRPr lang="en-US"/>
          </a:p>
        </p:txBody>
      </p:sp>
      <p:pic>
        <p:nvPicPr>
          <p:cNvPr id="9" name="Paveikslėlis 8">
            <a:extLst>
              <a:ext uri="{FF2B5EF4-FFF2-40B4-BE49-F238E27FC236}">
                <a16:creationId xmlns:a16="http://schemas.microsoft.com/office/drawing/2014/main" id="{A49A0549-6ABE-EE2A-3F08-D570EF222E3A}"/>
              </a:ext>
            </a:extLst>
          </p:cNvPr>
          <p:cNvPicPr>
            <a:picLocks noChangeAspect="1"/>
          </p:cNvPicPr>
          <p:nvPr/>
        </p:nvPicPr>
        <p:blipFill>
          <a:blip r:embed="rId6"/>
          <a:stretch>
            <a:fillRect/>
          </a:stretch>
        </p:blipFill>
        <p:spPr>
          <a:xfrm>
            <a:off x="461432" y="1016186"/>
            <a:ext cx="8037577" cy="2824707"/>
          </a:xfrm>
          <a:prstGeom prst="rect">
            <a:avLst/>
          </a:prstGeom>
        </p:spPr>
      </p:pic>
      <p:sp>
        <p:nvSpPr>
          <p:cNvPr id="11" name="Stačiakampis 6">
            <a:extLst>
              <a:ext uri="{FF2B5EF4-FFF2-40B4-BE49-F238E27FC236}">
                <a16:creationId xmlns:a16="http://schemas.microsoft.com/office/drawing/2014/main" id="{B89EF0D0-7908-E9F6-3199-E9BE21C68DF7}"/>
              </a:ext>
            </a:extLst>
          </p:cNvPr>
          <p:cNvSpPr/>
          <p:nvPr/>
        </p:nvSpPr>
        <p:spPr>
          <a:xfrm>
            <a:off x="7871011" y="3593084"/>
            <a:ext cx="606933" cy="2220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aveikslėlis 11">
            <a:extLst>
              <a:ext uri="{FF2B5EF4-FFF2-40B4-BE49-F238E27FC236}">
                <a16:creationId xmlns:a16="http://schemas.microsoft.com/office/drawing/2014/main" id="{08019013-D61C-BA3E-CC94-8FB9EC031F21}"/>
              </a:ext>
            </a:extLst>
          </p:cNvPr>
          <p:cNvPicPr>
            <a:picLocks noChangeAspect="1"/>
          </p:cNvPicPr>
          <p:nvPr/>
        </p:nvPicPr>
        <p:blipFill>
          <a:blip r:embed="rId7"/>
          <a:srcRect l="1200" t="29728" r="83360" b="61517"/>
          <a:stretch/>
        </p:blipFill>
        <p:spPr>
          <a:xfrm>
            <a:off x="505301" y="1608680"/>
            <a:ext cx="1237131" cy="189538"/>
          </a:xfrm>
          <a:prstGeom prst="rect">
            <a:avLst/>
          </a:prstGeom>
        </p:spPr>
      </p:pic>
      <p:pic>
        <p:nvPicPr>
          <p:cNvPr id="18" name="Paveikslėlis 17">
            <a:extLst>
              <a:ext uri="{FF2B5EF4-FFF2-40B4-BE49-F238E27FC236}">
                <a16:creationId xmlns:a16="http://schemas.microsoft.com/office/drawing/2014/main" id="{A7BD52D3-8166-38C6-C237-BD0388172A49}"/>
              </a:ext>
            </a:extLst>
          </p:cNvPr>
          <p:cNvPicPr>
            <a:picLocks noChangeAspect="1"/>
          </p:cNvPicPr>
          <p:nvPr/>
        </p:nvPicPr>
        <p:blipFill>
          <a:blip r:embed="rId8"/>
          <a:stretch>
            <a:fillRect/>
          </a:stretch>
        </p:blipFill>
        <p:spPr>
          <a:xfrm>
            <a:off x="8759950" y="1047043"/>
            <a:ext cx="3273041" cy="1312813"/>
          </a:xfrm>
          <a:prstGeom prst="rect">
            <a:avLst/>
          </a:prstGeom>
        </p:spPr>
      </p:pic>
      <p:sp>
        <p:nvSpPr>
          <p:cNvPr id="19" name="Stačiakampis 6">
            <a:extLst>
              <a:ext uri="{FF2B5EF4-FFF2-40B4-BE49-F238E27FC236}">
                <a16:creationId xmlns:a16="http://schemas.microsoft.com/office/drawing/2014/main" id="{DDFE00AA-63F9-C35E-CF0D-295D44ABB223}"/>
              </a:ext>
            </a:extLst>
          </p:cNvPr>
          <p:cNvSpPr/>
          <p:nvPr/>
        </p:nvSpPr>
        <p:spPr>
          <a:xfrm>
            <a:off x="10748331" y="1939916"/>
            <a:ext cx="605469" cy="4199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3">
            <a:extLst>
              <a:ext uri="{FF2B5EF4-FFF2-40B4-BE49-F238E27FC236}">
                <a16:creationId xmlns:a16="http://schemas.microsoft.com/office/drawing/2014/main" id="{212755E0-E28B-6879-4773-633A6CAF02DF}"/>
              </a:ext>
            </a:extLst>
          </p:cNvPr>
          <p:cNvSpPr/>
          <p:nvPr/>
        </p:nvSpPr>
        <p:spPr>
          <a:xfrm>
            <a:off x="7949725" y="318655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1" name="Oval 3">
            <a:extLst>
              <a:ext uri="{FF2B5EF4-FFF2-40B4-BE49-F238E27FC236}">
                <a16:creationId xmlns:a16="http://schemas.microsoft.com/office/drawing/2014/main" id="{16A47D5C-AA40-ACEA-59CB-AD6CCC5A5D60}"/>
              </a:ext>
            </a:extLst>
          </p:cNvPr>
          <p:cNvSpPr/>
          <p:nvPr/>
        </p:nvSpPr>
        <p:spPr>
          <a:xfrm>
            <a:off x="10154154" y="195786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5" name="Stačiakampis 6">
            <a:extLst>
              <a:ext uri="{FF2B5EF4-FFF2-40B4-BE49-F238E27FC236}">
                <a16:creationId xmlns:a16="http://schemas.microsoft.com/office/drawing/2014/main" id="{8136D295-B4DA-663F-2FC4-0226583643DE}"/>
              </a:ext>
            </a:extLst>
          </p:cNvPr>
          <p:cNvSpPr/>
          <p:nvPr/>
        </p:nvSpPr>
        <p:spPr>
          <a:xfrm>
            <a:off x="9051451" y="3498223"/>
            <a:ext cx="1877605" cy="2539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
            <a:extLst>
              <a:ext uri="{FF2B5EF4-FFF2-40B4-BE49-F238E27FC236}">
                <a16:creationId xmlns:a16="http://schemas.microsoft.com/office/drawing/2014/main" id="{437367DE-7AA2-9263-92EB-D4FA0578918B}"/>
              </a:ext>
            </a:extLst>
          </p:cNvPr>
          <p:cNvCxnSpPr>
            <a:cxnSpLocks/>
          </p:cNvCxnSpPr>
          <p:nvPr/>
        </p:nvCxnSpPr>
        <p:spPr>
          <a:xfrm flipV="1">
            <a:off x="9051451" y="3743855"/>
            <a:ext cx="519135" cy="54619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8DBA08C7-57BB-1EF4-E110-EE5DB8FD7A7E}"/>
              </a:ext>
            </a:extLst>
          </p:cNvPr>
          <p:cNvSpPr txBox="1"/>
          <p:nvPr/>
        </p:nvSpPr>
        <p:spPr>
          <a:xfrm>
            <a:off x="7634893" y="4290047"/>
            <a:ext cx="3488993" cy="923330"/>
          </a:xfrm>
          <a:prstGeom prst="rect">
            <a:avLst/>
          </a:prstGeom>
          <a:solidFill>
            <a:schemeClr val="accent4">
              <a:lumMod val="20000"/>
              <a:lumOff val="80000"/>
            </a:schemeClr>
          </a:solidFill>
        </p:spPr>
        <p:txBody>
          <a:bodyPr wrap="square" rtlCol="0">
            <a:spAutoFit/>
          </a:bodyPr>
          <a:lstStyle/>
          <a:p>
            <a:r>
              <a:rPr lang="lt-LT" dirty="0"/>
              <a:t>Pranešimas, kad pasiūlymų eilė sėkmingai patvirtinta ir galima atlikti kitą užduotį (4).</a:t>
            </a:r>
            <a:endParaRPr lang="en-US" dirty="0"/>
          </a:p>
        </p:txBody>
      </p:sp>
      <p:sp>
        <p:nvSpPr>
          <p:cNvPr id="35" name="TextBox 34">
            <a:extLst>
              <a:ext uri="{FF2B5EF4-FFF2-40B4-BE49-F238E27FC236}">
                <a16:creationId xmlns:a16="http://schemas.microsoft.com/office/drawing/2014/main" id="{00C6B53D-E843-33A5-4A77-E4B225BFBBC0}"/>
              </a:ext>
            </a:extLst>
          </p:cNvPr>
          <p:cNvSpPr txBox="1"/>
          <p:nvPr/>
        </p:nvSpPr>
        <p:spPr>
          <a:xfrm>
            <a:off x="475128" y="6043358"/>
            <a:ext cx="6749500" cy="369332"/>
          </a:xfrm>
          <a:prstGeom prst="rect">
            <a:avLst/>
          </a:prstGeom>
          <a:solidFill>
            <a:schemeClr val="accent4">
              <a:lumMod val="20000"/>
              <a:lumOff val="80000"/>
            </a:schemeClr>
          </a:solidFill>
        </p:spPr>
        <p:txBody>
          <a:bodyPr wrap="square" rtlCol="0">
            <a:spAutoFit/>
          </a:bodyPr>
          <a:lstStyle/>
          <a:p>
            <a:r>
              <a:rPr lang="lt-LT"/>
              <a:t>Pasirenkama užduotis „Paskelbti vertinimo rezultatus“.</a:t>
            </a:r>
            <a:endParaRPr lang="en-US"/>
          </a:p>
        </p:txBody>
      </p:sp>
      <p:sp>
        <p:nvSpPr>
          <p:cNvPr id="36" name="Stačiakampis 6">
            <a:extLst>
              <a:ext uri="{FF2B5EF4-FFF2-40B4-BE49-F238E27FC236}">
                <a16:creationId xmlns:a16="http://schemas.microsoft.com/office/drawing/2014/main" id="{2BAA7EB1-9773-453C-AF7B-C8D6963A90DB}"/>
              </a:ext>
            </a:extLst>
          </p:cNvPr>
          <p:cNvSpPr/>
          <p:nvPr/>
        </p:nvSpPr>
        <p:spPr>
          <a:xfrm>
            <a:off x="2004239" y="5494633"/>
            <a:ext cx="1763385" cy="2189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
            <a:extLst>
              <a:ext uri="{FF2B5EF4-FFF2-40B4-BE49-F238E27FC236}">
                <a16:creationId xmlns:a16="http://schemas.microsoft.com/office/drawing/2014/main" id="{6F110AF3-ADD1-5F4B-C7AF-A561CA36FCEB}"/>
              </a:ext>
            </a:extLst>
          </p:cNvPr>
          <p:cNvSpPr/>
          <p:nvPr/>
        </p:nvSpPr>
        <p:spPr>
          <a:xfrm>
            <a:off x="2643615" y="504100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5" name="Oval 3">
            <a:extLst>
              <a:ext uri="{FF2B5EF4-FFF2-40B4-BE49-F238E27FC236}">
                <a16:creationId xmlns:a16="http://schemas.microsoft.com/office/drawing/2014/main" id="{C2176533-B333-131D-2F0B-314E01B0C5A8}"/>
              </a:ext>
            </a:extLst>
          </p:cNvPr>
          <p:cNvSpPr/>
          <p:nvPr/>
        </p:nvSpPr>
        <p:spPr>
          <a:xfrm>
            <a:off x="8474580" y="25385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6" name="Stačiakampis 6">
            <a:extLst>
              <a:ext uri="{FF2B5EF4-FFF2-40B4-BE49-F238E27FC236}">
                <a16:creationId xmlns:a16="http://schemas.microsoft.com/office/drawing/2014/main" id="{4402E86C-49AA-893E-2926-72CD6F9091E5}"/>
              </a:ext>
            </a:extLst>
          </p:cNvPr>
          <p:cNvSpPr/>
          <p:nvPr/>
        </p:nvSpPr>
        <p:spPr>
          <a:xfrm>
            <a:off x="9051451" y="2586539"/>
            <a:ext cx="327939" cy="348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3AEF31-A211-151F-F3C4-3008C6B20EAF}"/>
              </a:ext>
            </a:extLst>
          </p:cNvPr>
          <p:cNvSpPr txBox="1"/>
          <p:nvPr/>
        </p:nvSpPr>
        <p:spPr>
          <a:xfrm>
            <a:off x="4021630" y="3408418"/>
            <a:ext cx="2386577" cy="369332"/>
          </a:xfrm>
          <a:prstGeom prst="rect">
            <a:avLst/>
          </a:prstGeom>
          <a:solidFill>
            <a:schemeClr val="accent4">
              <a:lumMod val="20000"/>
              <a:lumOff val="80000"/>
            </a:schemeClr>
          </a:solidFill>
        </p:spPr>
        <p:txBody>
          <a:bodyPr wrap="square" rtlCol="0">
            <a:spAutoFit/>
          </a:bodyPr>
          <a:lstStyle/>
          <a:p>
            <a:r>
              <a:rPr lang="lt-LT"/>
              <a:t>Atmestas pasiūlymas</a:t>
            </a:r>
            <a:endParaRPr lang="en-US"/>
          </a:p>
        </p:txBody>
      </p:sp>
      <p:cxnSp>
        <p:nvCxnSpPr>
          <p:cNvPr id="15" name="Straight Arrow Connector 2">
            <a:extLst>
              <a:ext uri="{FF2B5EF4-FFF2-40B4-BE49-F238E27FC236}">
                <a16:creationId xmlns:a16="http://schemas.microsoft.com/office/drawing/2014/main" id="{B796BE42-23E3-D0E4-3E26-7AEA3C1AB10A}"/>
              </a:ext>
            </a:extLst>
          </p:cNvPr>
          <p:cNvCxnSpPr>
            <a:cxnSpLocks/>
          </p:cNvCxnSpPr>
          <p:nvPr/>
        </p:nvCxnSpPr>
        <p:spPr>
          <a:xfrm flipV="1">
            <a:off x="6408207" y="3354101"/>
            <a:ext cx="469941" cy="23898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BE9C141-73AD-83F5-8B81-EC760178F345}"/>
              </a:ext>
            </a:extLst>
          </p:cNvPr>
          <p:cNvSpPr txBox="1"/>
          <p:nvPr/>
        </p:nvSpPr>
        <p:spPr>
          <a:xfrm>
            <a:off x="2719876" y="1780554"/>
            <a:ext cx="2495042" cy="369332"/>
          </a:xfrm>
          <a:prstGeom prst="rect">
            <a:avLst/>
          </a:prstGeom>
          <a:solidFill>
            <a:schemeClr val="accent4">
              <a:lumMod val="20000"/>
              <a:lumOff val="80000"/>
            </a:schemeClr>
          </a:solidFill>
        </p:spPr>
        <p:txBody>
          <a:bodyPr wrap="none" rtlCol="0">
            <a:spAutoFit/>
          </a:bodyPr>
          <a:lstStyle/>
          <a:p>
            <a:r>
              <a:rPr lang="lt-LT"/>
              <a:t>Nustatyta pasiūlymų eilė</a:t>
            </a:r>
            <a:endParaRPr lang="en-US"/>
          </a:p>
        </p:txBody>
      </p:sp>
      <p:cxnSp>
        <p:nvCxnSpPr>
          <p:cNvPr id="27" name="Straight Arrow Connector 2">
            <a:extLst>
              <a:ext uri="{FF2B5EF4-FFF2-40B4-BE49-F238E27FC236}">
                <a16:creationId xmlns:a16="http://schemas.microsoft.com/office/drawing/2014/main" id="{FD3C0279-3038-90E8-7BD4-66D66427BEFA}"/>
              </a:ext>
            </a:extLst>
          </p:cNvPr>
          <p:cNvCxnSpPr>
            <a:cxnSpLocks/>
          </p:cNvCxnSpPr>
          <p:nvPr/>
        </p:nvCxnSpPr>
        <p:spPr>
          <a:xfrm>
            <a:off x="5214918" y="1965220"/>
            <a:ext cx="475203" cy="3946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Stačiakampis 6">
            <a:extLst>
              <a:ext uri="{FF2B5EF4-FFF2-40B4-BE49-F238E27FC236}">
                <a16:creationId xmlns:a16="http://schemas.microsoft.com/office/drawing/2014/main" id="{59FE97B8-A597-ED3E-E776-7B83A9020155}"/>
              </a:ext>
            </a:extLst>
          </p:cNvPr>
          <p:cNvSpPr/>
          <p:nvPr/>
        </p:nvSpPr>
        <p:spPr>
          <a:xfrm>
            <a:off x="5690120" y="2143687"/>
            <a:ext cx="1783241" cy="5153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tačiakampis 6">
            <a:extLst>
              <a:ext uri="{FF2B5EF4-FFF2-40B4-BE49-F238E27FC236}">
                <a16:creationId xmlns:a16="http://schemas.microsoft.com/office/drawing/2014/main" id="{7D636491-E4F2-0703-5C68-A522021A954A}"/>
              </a:ext>
            </a:extLst>
          </p:cNvPr>
          <p:cNvSpPr/>
          <p:nvPr/>
        </p:nvSpPr>
        <p:spPr>
          <a:xfrm>
            <a:off x="5690121" y="2906825"/>
            <a:ext cx="1783240" cy="2797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2">
            <a:extLst>
              <a:ext uri="{FF2B5EF4-FFF2-40B4-BE49-F238E27FC236}">
                <a16:creationId xmlns:a16="http://schemas.microsoft.com/office/drawing/2014/main" id="{7C956AB1-D645-9E59-BA7B-5E16913A9E2C}"/>
              </a:ext>
            </a:extLst>
          </p:cNvPr>
          <p:cNvCxnSpPr>
            <a:cxnSpLocks/>
            <a:stCxn id="22" idx="3"/>
            <a:endCxn id="33" idx="1"/>
          </p:cNvCxnSpPr>
          <p:nvPr/>
        </p:nvCxnSpPr>
        <p:spPr>
          <a:xfrm>
            <a:off x="5214918" y="1965220"/>
            <a:ext cx="475203" cy="108146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4363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3A50E600-6CE9-5335-EA72-17A3D2028BAE}"/>
              </a:ext>
            </a:extLst>
          </p:cNvPr>
          <p:cNvPicPr>
            <a:picLocks noChangeAspect="1"/>
          </p:cNvPicPr>
          <p:nvPr/>
        </p:nvPicPr>
        <p:blipFill>
          <a:blip r:embed="rId3"/>
          <a:stretch>
            <a:fillRect/>
          </a:stretch>
        </p:blipFill>
        <p:spPr>
          <a:xfrm>
            <a:off x="191108" y="944780"/>
            <a:ext cx="11809784" cy="4827040"/>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47</a:t>
            </a:fld>
            <a:endParaRPr lang="en-US"/>
          </a:p>
        </p:txBody>
      </p:sp>
      <p:sp>
        <p:nvSpPr>
          <p:cNvPr id="5" name="Stačiakampis 6">
            <a:extLst>
              <a:ext uri="{FF2B5EF4-FFF2-40B4-BE49-F238E27FC236}">
                <a16:creationId xmlns:a16="http://schemas.microsoft.com/office/drawing/2014/main" id="{89FF438E-7BDA-6A67-DC9C-6F847B21DE4A}"/>
              </a:ext>
            </a:extLst>
          </p:cNvPr>
          <p:cNvSpPr/>
          <p:nvPr/>
        </p:nvSpPr>
        <p:spPr>
          <a:xfrm>
            <a:off x="10433211" y="5547275"/>
            <a:ext cx="1267290" cy="2189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D916F2F-5EFF-5637-0193-34710DD02112}"/>
              </a:ext>
            </a:extLst>
          </p:cNvPr>
          <p:cNvSpPr txBox="1"/>
          <p:nvPr/>
        </p:nvSpPr>
        <p:spPr>
          <a:xfrm>
            <a:off x="5226270" y="2444892"/>
            <a:ext cx="4144067" cy="923330"/>
          </a:xfrm>
          <a:prstGeom prst="rect">
            <a:avLst/>
          </a:prstGeom>
          <a:solidFill>
            <a:schemeClr val="accent4">
              <a:lumMod val="20000"/>
              <a:lumOff val="80000"/>
            </a:schemeClr>
          </a:solidFill>
        </p:spPr>
        <p:txBody>
          <a:bodyPr wrap="square" rtlCol="0">
            <a:spAutoFit/>
          </a:bodyPr>
          <a:lstStyle/>
          <a:p>
            <a:r>
              <a:rPr lang="lt-LT">
                <a:solidFill>
                  <a:srgbClr val="FF0000"/>
                </a:solidFill>
              </a:rPr>
              <a:t>SVARBU</a:t>
            </a:r>
            <a:r>
              <a:rPr lang="en-US">
                <a:solidFill>
                  <a:srgbClr val="FF0000"/>
                </a:solidFill>
              </a:rPr>
              <a:t>!</a:t>
            </a:r>
            <a:r>
              <a:rPr lang="lt-LT">
                <a:solidFill>
                  <a:srgbClr val="FF0000"/>
                </a:solidFill>
              </a:rPr>
              <a:t> </a:t>
            </a:r>
            <a:r>
              <a:rPr lang="lt-LT"/>
              <a:t>Šiame lange informacija nepildoma. Spaudžiama „Tęsti nesiunčiant pranešimų“.</a:t>
            </a:r>
            <a:endParaRPr lang="en-US"/>
          </a:p>
        </p:txBody>
      </p:sp>
      <p:cxnSp>
        <p:nvCxnSpPr>
          <p:cNvPr id="9" name="Straight Arrow Connector 2">
            <a:extLst>
              <a:ext uri="{FF2B5EF4-FFF2-40B4-BE49-F238E27FC236}">
                <a16:creationId xmlns:a16="http://schemas.microsoft.com/office/drawing/2014/main" id="{AE9E503E-EA92-A21C-F0F0-4E15FC508036}"/>
              </a:ext>
            </a:extLst>
          </p:cNvPr>
          <p:cNvCxnSpPr>
            <a:cxnSpLocks/>
          </p:cNvCxnSpPr>
          <p:nvPr/>
        </p:nvCxnSpPr>
        <p:spPr>
          <a:xfrm>
            <a:off x="6925901" y="3368222"/>
            <a:ext cx="3688492" cy="212184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5" name="Paveikslėlis 14">
            <a:extLst>
              <a:ext uri="{FF2B5EF4-FFF2-40B4-BE49-F238E27FC236}">
                <a16:creationId xmlns:a16="http://schemas.microsoft.com/office/drawing/2014/main" id="{5178B9AD-D881-292F-DA1E-EC3305109695}"/>
              </a:ext>
            </a:extLst>
          </p:cNvPr>
          <p:cNvPicPr>
            <a:picLocks noChangeAspect="1"/>
          </p:cNvPicPr>
          <p:nvPr/>
        </p:nvPicPr>
        <p:blipFill>
          <a:blip r:embed="rId5"/>
          <a:stretch>
            <a:fillRect/>
          </a:stretch>
        </p:blipFill>
        <p:spPr>
          <a:xfrm>
            <a:off x="4971795" y="4652055"/>
            <a:ext cx="3263640" cy="1354832"/>
          </a:xfrm>
          <a:prstGeom prst="rect">
            <a:avLst/>
          </a:prstGeom>
        </p:spPr>
      </p:pic>
      <p:sp>
        <p:nvSpPr>
          <p:cNvPr id="16" name="Oval 3">
            <a:extLst>
              <a:ext uri="{FF2B5EF4-FFF2-40B4-BE49-F238E27FC236}">
                <a16:creationId xmlns:a16="http://schemas.microsoft.com/office/drawing/2014/main" id="{0FD04BD7-9459-C618-0C10-E2D065958263}"/>
              </a:ext>
            </a:extLst>
          </p:cNvPr>
          <p:cNvSpPr/>
          <p:nvPr/>
        </p:nvSpPr>
        <p:spPr>
          <a:xfrm>
            <a:off x="10998265" y="506029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7" name="Oval 3">
            <a:extLst>
              <a:ext uri="{FF2B5EF4-FFF2-40B4-BE49-F238E27FC236}">
                <a16:creationId xmlns:a16="http://schemas.microsoft.com/office/drawing/2014/main" id="{E461C1D1-F213-390A-07C3-C8B384966520}"/>
              </a:ext>
            </a:extLst>
          </p:cNvPr>
          <p:cNvSpPr/>
          <p:nvPr/>
        </p:nvSpPr>
        <p:spPr>
          <a:xfrm>
            <a:off x="6351702" y="558229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18" name="Stačiakampis 6">
            <a:extLst>
              <a:ext uri="{FF2B5EF4-FFF2-40B4-BE49-F238E27FC236}">
                <a16:creationId xmlns:a16="http://schemas.microsoft.com/office/drawing/2014/main" id="{60E6EB5D-D6E2-05CC-6F06-8248C7232CEE}"/>
              </a:ext>
            </a:extLst>
          </p:cNvPr>
          <p:cNvSpPr/>
          <p:nvPr/>
        </p:nvSpPr>
        <p:spPr>
          <a:xfrm>
            <a:off x="6925902" y="5526526"/>
            <a:ext cx="679460" cy="4803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aveikslėlis 11">
            <a:extLst>
              <a:ext uri="{FF2B5EF4-FFF2-40B4-BE49-F238E27FC236}">
                <a16:creationId xmlns:a16="http://schemas.microsoft.com/office/drawing/2014/main" id="{ACA36C54-9DFE-DD21-E118-2D87A6398715}"/>
              </a:ext>
            </a:extLst>
          </p:cNvPr>
          <p:cNvPicPr>
            <a:picLocks noChangeAspect="1"/>
          </p:cNvPicPr>
          <p:nvPr/>
        </p:nvPicPr>
        <p:blipFill>
          <a:blip r:embed="rId6"/>
          <a:stretch>
            <a:fillRect/>
          </a:stretch>
        </p:blipFill>
        <p:spPr>
          <a:xfrm>
            <a:off x="441882" y="4494979"/>
            <a:ext cx="4105848" cy="1514686"/>
          </a:xfrm>
          <a:prstGeom prst="rect">
            <a:avLst/>
          </a:prstGeom>
        </p:spPr>
      </p:pic>
      <p:sp>
        <p:nvSpPr>
          <p:cNvPr id="23" name="TextBox 22">
            <a:extLst>
              <a:ext uri="{FF2B5EF4-FFF2-40B4-BE49-F238E27FC236}">
                <a16:creationId xmlns:a16="http://schemas.microsoft.com/office/drawing/2014/main" id="{1B995408-8122-E13A-F926-163AEACEFF14}"/>
              </a:ext>
            </a:extLst>
          </p:cNvPr>
          <p:cNvSpPr txBox="1"/>
          <p:nvPr/>
        </p:nvSpPr>
        <p:spPr>
          <a:xfrm>
            <a:off x="2888727" y="6132025"/>
            <a:ext cx="4407505" cy="369332"/>
          </a:xfrm>
          <a:prstGeom prst="rect">
            <a:avLst/>
          </a:prstGeom>
          <a:solidFill>
            <a:schemeClr val="accent4">
              <a:lumMod val="20000"/>
              <a:lumOff val="80000"/>
            </a:schemeClr>
          </a:solidFill>
        </p:spPr>
        <p:txBody>
          <a:bodyPr wrap="square" rtlCol="0">
            <a:spAutoFit/>
          </a:bodyPr>
          <a:lstStyle/>
          <a:p>
            <a:r>
              <a:rPr lang="lt-LT"/>
              <a:t>Pranešimas, kad veiksmas atliktas sėkmingai.</a:t>
            </a:r>
            <a:endParaRPr lang="en-US"/>
          </a:p>
        </p:txBody>
      </p:sp>
      <p:cxnSp>
        <p:nvCxnSpPr>
          <p:cNvPr id="25" name="Straight Arrow Connector 2">
            <a:extLst>
              <a:ext uri="{FF2B5EF4-FFF2-40B4-BE49-F238E27FC236}">
                <a16:creationId xmlns:a16="http://schemas.microsoft.com/office/drawing/2014/main" id="{11F43738-D19A-0E51-C888-DB6D79DF29D6}"/>
              </a:ext>
            </a:extLst>
          </p:cNvPr>
          <p:cNvCxnSpPr>
            <a:cxnSpLocks/>
            <a:stCxn id="23" idx="1"/>
          </p:cNvCxnSpPr>
          <p:nvPr/>
        </p:nvCxnSpPr>
        <p:spPr>
          <a:xfrm flipH="1" flipV="1">
            <a:off x="1600056" y="5978046"/>
            <a:ext cx="1288671" cy="33864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Stačiakampis 6">
            <a:extLst>
              <a:ext uri="{FF2B5EF4-FFF2-40B4-BE49-F238E27FC236}">
                <a16:creationId xmlns:a16="http://schemas.microsoft.com/office/drawing/2014/main" id="{C08DD875-24AD-B078-7579-64B104655536}"/>
              </a:ext>
            </a:extLst>
          </p:cNvPr>
          <p:cNvSpPr/>
          <p:nvPr/>
        </p:nvSpPr>
        <p:spPr>
          <a:xfrm>
            <a:off x="548343" y="5548336"/>
            <a:ext cx="2414467" cy="3805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5279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2CA21956-8AE6-BBF8-B580-6EB53304840A}"/>
              </a:ext>
            </a:extLst>
          </p:cNvPr>
          <p:cNvSpPr txBox="1"/>
          <p:nvPr/>
        </p:nvSpPr>
        <p:spPr>
          <a:xfrm>
            <a:off x="632863" y="1395042"/>
            <a:ext cx="7740014" cy="369332"/>
          </a:xfrm>
          <a:prstGeom prst="rect">
            <a:avLst/>
          </a:prstGeom>
          <a:noFill/>
        </p:spPr>
        <p:txBody>
          <a:bodyPr wrap="square" rtlCol="0">
            <a:spAutoFit/>
          </a:bodyPr>
          <a:lstStyle/>
          <a:p>
            <a:r>
              <a:rPr lang="lt-LT" sz="1800">
                <a:effectLst/>
                <a:latin typeface="Calibri" panose="020F0502020204030204" pitchFamily="34" charset="0"/>
                <a:ea typeface="Book Antiqua" panose="02040602050305030304" pitchFamily="18" charset="0"/>
              </a:rPr>
              <a:t>Norėdami netaikyti atidėjimo laikotarpio ir pereiti prie kitos užduoties:</a:t>
            </a:r>
            <a:endParaRPr lang="en-US"/>
          </a:p>
        </p:txBody>
      </p:sp>
      <p:pic>
        <p:nvPicPr>
          <p:cNvPr id="38" name="Paveikslėlis 37">
            <a:extLst>
              <a:ext uri="{FF2B5EF4-FFF2-40B4-BE49-F238E27FC236}">
                <a16:creationId xmlns:a16="http://schemas.microsoft.com/office/drawing/2014/main" id="{9042B2A4-20FF-F763-2415-729C05A78B93}"/>
              </a:ext>
            </a:extLst>
          </p:cNvPr>
          <p:cNvPicPr>
            <a:picLocks noChangeAspect="1"/>
          </p:cNvPicPr>
          <p:nvPr/>
        </p:nvPicPr>
        <p:blipFill>
          <a:blip r:embed="rId3"/>
          <a:stretch>
            <a:fillRect/>
          </a:stretch>
        </p:blipFill>
        <p:spPr>
          <a:xfrm>
            <a:off x="632865" y="4171821"/>
            <a:ext cx="10033117" cy="2222895"/>
          </a:xfrm>
          <a:prstGeom prst="rect">
            <a:avLst/>
          </a:prstGeom>
        </p:spPr>
      </p:pic>
      <p:pic>
        <p:nvPicPr>
          <p:cNvPr id="35" name="Paveikslėlis 34">
            <a:extLst>
              <a:ext uri="{FF2B5EF4-FFF2-40B4-BE49-F238E27FC236}">
                <a16:creationId xmlns:a16="http://schemas.microsoft.com/office/drawing/2014/main" id="{09972554-50C3-4C7C-B7C3-3C20ABF68DF7}"/>
              </a:ext>
            </a:extLst>
          </p:cNvPr>
          <p:cNvPicPr>
            <a:picLocks noChangeAspect="1"/>
          </p:cNvPicPr>
          <p:nvPr/>
        </p:nvPicPr>
        <p:blipFill>
          <a:blip r:embed="rId4"/>
          <a:stretch>
            <a:fillRect/>
          </a:stretch>
        </p:blipFill>
        <p:spPr>
          <a:xfrm>
            <a:off x="632865" y="1727445"/>
            <a:ext cx="10033117" cy="2366229"/>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377571" y="-4353"/>
            <a:ext cx="7801946" cy="810627"/>
          </a:xfrm>
        </p:spPr>
        <p:txBody>
          <a:bodyPr>
            <a:noAutofit/>
          </a:bodyPr>
          <a:lstStyle/>
          <a:p>
            <a:pPr algn="ctr"/>
            <a:r>
              <a:rPr lang="lt-LT" sz="3600" b="1"/>
              <a:t>Pasiūlymų vertinimas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48</a:t>
            </a:fld>
            <a:endParaRPr lang="en-US"/>
          </a:p>
        </p:txBody>
      </p:sp>
      <p:sp>
        <p:nvSpPr>
          <p:cNvPr id="12" name="Stačiakampis 6">
            <a:extLst>
              <a:ext uri="{FF2B5EF4-FFF2-40B4-BE49-F238E27FC236}">
                <a16:creationId xmlns:a16="http://schemas.microsoft.com/office/drawing/2014/main" id="{92AE574F-AADB-E7EE-1E39-278E16E3D243}"/>
              </a:ext>
            </a:extLst>
          </p:cNvPr>
          <p:cNvSpPr/>
          <p:nvPr/>
        </p:nvSpPr>
        <p:spPr>
          <a:xfrm>
            <a:off x="7359023" y="3053956"/>
            <a:ext cx="1421465" cy="2782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
            <a:extLst>
              <a:ext uri="{FF2B5EF4-FFF2-40B4-BE49-F238E27FC236}">
                <a16:creationId xmlns:a16="http://schemas.microsoft.com/office/drawing/2014/main" id="{38F1DA80-078F-C548-DF18-B37A282E4AA6}"/>
              </a:ext>
            </a:extLst>
          </p:cNvPr>
          <p:cNvSpPr/>
          <p:nvPr/>
        </p:nvSpPr>
        <p:spPr>
          <a:xfrm>
            <a:off x="8069755" y="255870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9" name="TextBox 18">
            <a:extLst>
              <a:ext uri="{FF2B5EF4-FFF2-40B4-BE49-F238E27FC236}">
                <a16:creationId xmlns:a16="http://schemas.microsoft.com/office/drawing/2014/main" id="{6945B61F-E836-F01E-0894-8B79D4ABB31F}"/>
              </a:ext>
            </a:extLst>
          </p:cNvPr>
          <p:cNvSpPr txBox="1"/>
          <p:nvPr/>
        </p:nvSpPr>
        <p:spPr>
          <a:xfrm>
            <a:off x="607544" y="863952"/>
            <a:ext cx="10720937" cy="923330"/>
          </a:xfrm>
          <a:prstGeom prst="rect">
            <a:avLst/>
          </a:prstGeom>
          <a:solidFill>
            <a:schemeClr val="accent4">
              <a:lumMod val="20000"/>
              <a:lumOff val="80000"/>
            </a:schemeClr>
          </a:solidFill>
        </p:spPr>
        <p:txBody>
          <a:bodyPr wrap="square" lIns="91440" tIns="45720" rIns="91440" bIns="45720" rtlCol="0" anchor="t">
            <a:spAutoFit/>
          </a:bodyPr>
          <a:lstStyle/>
          <a:p>
            <a:r>
              <a:rPr lang="lt-LT" dirty="0">
                <a:latin typeface="Calibri"/>
                <a:ea typeface="Book Antiqua" panose="02040602050305030304" pitchFamily="18" charset="0"/>
                <a:cs typeface="Calibri"/>
              </a:rPr>
              <a:t>Susirašinėjimo</a:t>
            </a:r>
            <a:r>
              <a:rPr lang="lt-LT" sz="1800" dirty="0">
                <a:effectLst/>
                <a:latin typeface="Calibri"/>
                <a:ea typeface="Book Antiqua" panose="02040602050305030304" pitchFamily="18" charset="0"/>
                <a:cs typeface="Calibri"/>
              </a:rPr>
              <a:t> </a:t>
            </a:r>
            <a:r>
              <a:rPr lang="lt-LT" dirty="0">
                <a:latin typeface="Calibri"/>
                <a:ea typeface="Book Antiqua" panose="02040602050305030304" pitchFamily="18" charset="0"/>
                <a:cs typeface="Calibri"/>
              </a:rPr>
              <a:t>priemonėmis informavus tiekėjus apie vertinimo</a:t>
            </a:r>
            <a:r>
              <a:rPr lang="lt-LT" sz="1800" dirty="0">
                <a:effectLst/>
                <a:latin typeface="Calibri"/>
                <a:ea typeface="Book Antiqua" panose="02040602050305030304" pitchFamily="18" charset="0"/>
                <a:cs typeface="Calibri"/>
              </a:rPr>
              <a:t> rezultatus, prasideda atidėjimo laikotarpis</a:t>
            </a:r>
            <a:r>
              <a:rPr lang="lt-LT" dirty="0">
                <a:latin typeface="Calibri"/>
                <a:ea typeface="Book Antiqua" panose="02040602050305030304" pitchFamily="18" charset="0"/>
                <a:cs typeface="Calibri"/>
              </a:rPr>
              <a:t> </a:t>
            </a:r>
            <a:r>
              <a:rPr lang="lt-LT" b="1" dirty="0">
                <a:latin typeface="Calibri"/>
                <a:ea typeface="Book Antiqua" panose="02040602050305030304" pitchFamily="18" charset="0"/>
                <a:cs typeface="Calibri"/>
              </a:rPr>
              <a:t>(kuris sistemiškai nustatytas 14 kalendorinių dienų)</a:t>
            </a:r>
            <a:r>
              <a:rPr lang="en-US" sz="1800" dirty="0">
                <a:effectLst/>
                <a:latin typeface="Calibri"/>
                <a:ea typeface="Book Antiqua" panose="02040602050305030304" pitchFamily="18" charset="0"/>
                <a:cs typeface="Calibri"/>
              </a:rPr>
              <a:t>, </a:t>
            </a:r>
            <a:r>
              <a:rPr lang="lt-LT" sz="1800" dirty="0">
                <a:effectLst/>
                <a:latin typeface="Calibri"/>
                <a:ea typeface="Book Antiqua" panose="02040602050305030304" pitchFamily="18" charset="0"/>
                <a:cs typeface="Calibri"/>
              </a:rPr>
              <a:t>kurio</a:t>
            </a:r>
            <a:r>
              <a:rPr lang="lt-LT" dirty="0">
                <a:latin typeface="Calibri"/>
                <a:ea typeface="Book Antiqua" panose="02040602050305030304" pitchFamily="18" charset="0"/>
                <a:cs typeface="Calibri"/>
              </a:rPr>
              <a:t>, kai tai galima pagal teisinį reguliavimą, </a:t>
            </a:r>
            <a:r>
              <a:rPr lang="lt-LT" sz="1800" dirty="0">
                <a:effectLst/>
                <a:latin typeface="Calibri"/>
                <a:ea typeface="Book Antiqua" panose="02040602050305030304" pitchFamily="18" charset="0"/>
                <a:cs typeface="Calibri"/>
              </a:rPr>
              <a:t>galima netaikyti</a:t>
            </a:r>
            <a:r>
              <a:rPr lang="lt-LT" dirty="0">
                <a:latin typeface="Calibri"/>
                <a:ea typeface="Book Antiqua" panose="02040602050305030304" pitchFamily="18" charset="0"/>
                <a:cs typeface="Calibri"/>
              </a:rPr>
              <a:t> arba</a:t>
            </a:r>
            <a:r>
              <a:rPr lang="lt-LT" sz="1800" dirty="0">
                <a:effectLst/>
                <a:latin typeface="Calibri"/>
                <a:ea typeface="Book Antiqua" panose="02040602050305030304" pitchFamily="18" charset="0"/>
                <a:cs typeface="Calibri"/>
              </a:rPr>
              <a:t> užbaigti anksčiau.</a:t>
            </a:r>
            <a:endParaRPr lang="en-US" dirty="0">
              <a:latin typeface="Calibri"/>
              <a:cs typeface="Calibri"/>
            </a:endParaRPr>
          </a:p>
        </p:txBody>
      </p:sp>
      <p:pic>
        <p:nvPicPr>
          <p:cNvPr id="28" name="Paveikslėlis 27">
            <a:extLst>
              <a:ext uri="{FF2B5EF4-FFF2-40B4-BE49-F238E27FC236}">
                <a16:creationId xmlns:a16="http://schemas.microsoft.com/office/drawing/2014/main" id="{096A0371-437B-D276-CFEE-AEA654A24279}"/>
              </a:ext>
            </a:extLst>
          </p:cNvPr>
          <p:cNvPicPr>
            <a:picLocks noChangeAspect="1"/>
          </p:cNvPicPr>
          <p:nvPr/>
        </p:nvPicPr>
        <p:blipFill>
          <a:blip r:embed="rId6"/>
          <a:stretch>
            <a:fillRect/>
          </a:stretch>
        </p:blipFill>
        <p:spPr>
          <a:xfrm>
            <a:off x="9130775" y="1543874"/>
            <a:ext cx="2764515" cy="1105806"/>
          </a:xfrm>
          <a:prstGeom prst="rect">
            <a:avLst/>
          </a:prstGeom>
        </p:spPr>
      </p:pic>
      <p:sp>
        <p:nvSpPr>
          <p:cNvPr id="11" name="Stačiakampis 6">
            <a:extLst>
              <a:ext uri="{FF2B5EF4-FFF2-40B4-BE49-F238E27FC236}">
                <a16:creationId xmlns:a16="http://schemas.microsoft.com/office/drawing/2014/main" id="{3652AA56-4F15-51AD-1D27-1F7F54A78157}"/>
              </a:ext>
            </a:extLst>
          </p:cNvPr>
          <p:cNvSpPr/>
          <p:nvPr/>
        </p:nvSpPr>
        <p:spPr>
          <a:xfrm>
            <a:off x="10706929" y="2255697"/>
            <a:ext cx="646871" cy="3279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3">
            <a:extLst>
              <a:ext uri="{FF2B5EF4-FFF2-40B4-BE49-F238E27FC236}">
                <a16:creationId xmlns:a16="http://schemas.microsoft.com/office/drawing/2014/main" id="{6D2B5F5F-249B-3088-9009-753D28B7C4CA}"/>
              </a:ext>
            </a:extLst>
          </p:cNvPr>
          <p:cNvSpPr/>
          <p:nvPr/>
        </p:nvSpPr>
        <p:spPr>
          <a:xfrm>
            <a:off x="10133184" y="223988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36" name="Stačiakampis 6">
            <a:extLst>
              <a:ext uri="{FF2B5EF4-FFF2-40B4-BE49-F238E27FC236}">
                <a16:creationId xmlns:a16="http://schemas.microsoft.com/office/drawing/2014/main" id="{DB82A81B-1E7C-DD6A-2DBB-438A3C90E005}"/>
              </a:ext>
            </a:extLst>
          </p:cNvPr>
          <p:cNvSpPr/>
          <p:nvPr/>
        </p:nvSpPr>
        <p:spPr>
          <a:xfrm>
            <a:off x="632865" y="1706573"/>
            <a:ext cx="363016" cy="369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
            <a:extLst>
              <a:ext uri="{FF2B5EF4-FFF2-40B4-BE49-F238E27FC236}">
                <a16:creationId xmlns:a16="http://schemas.microsoft.com/office/drawing/2014/main" id="{1DDBEB61-C9E7-8D70-ADC7-23288A5E0DAA}"/>
              </a:ext>
            </a:extLst>
          </p:cNvPr>
          <p:cNvSpPr/>
          <p:nvPr/>
        </p:nvSpPr>
        <p:spPr>
          <a:xfrm>
            <a:off x="61855" y="169921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3</a:t>
            </a:r>
          </a:p>
        </p:txBody>
      </p:sp>
      <p:sp>
        <p:nvSpPr>
          <p:cNvPr id="39" name="TextBox 38">
            <a:extLst>
              <a:ext uri="{FF2B5EF4-FFF2-40B4-BE49-F238E27FC236}">
                <a16:creationId xmlns:a16="http://schemas.microsoft.com/office/drawing/2014/main" id="{4B4626C4-AA56-00DD-F37E-337388990244}"/>
              </a:ext>
            </a:extLst>
          </p:cNvPr>
          <p:cNvSpPr txBox="1"/>
          <p:nvPr/>
        </p:nvSpPr>
        <p:spPr>
          <a:xfrm>
            <a:off x="720191" y="6394716"/>
            <a:ext cx="6749500" cy="369332"/>
          </a:xfrm>
          <a:prstGeom prst="rect">
            <a:avLst/>
          </a:prstGeom>
          <a:solidFill>
            <a:schemeClr val="accent4">
              <a:lumMod val="20000"/>
              <a:lumOff val="80000"/>
            </a:schemeClr>
          </a:solidFill>
        </p:spPr>
        <p:txBody>
          <a:bodyPr wrap="square" rtlCol="0">
            <a:spAutoFit/>
          </a:bodyPr>
          <a:lstStyle/>
          <a:p>
            <a:r>
              <a:rPr lang="lt-LT"/>
              <a:t>Pasirenkama užduotis „Pasiūlymų eilė po atidėjimo termino pabaigos“.</a:t>
            </a:r>
            <a:endParaRPr lang="en-US"/>
          </a:p>
        </p:txBody>
      </p:sp>
      <p:pic>
        <p:nvPicPr>
          <p:cNvPr id="40" name="Paveikslėlis 39">
            <a:extLst>
              <a:ext uri="{FF2B5EF4-FFF2-40B4-BE49-F238E27FC236}">
                <a16:creationId xmlns:a16="http://schemas.microsoft.com/office/drawing/2014/main" id="{95F56938-DD68-6B06-7C45-6FC52EA69373}"/>
              </a:ext>
            </a:extLst>
          </p:cNvPr>
          <p:cNvPicPr>
            <a:picLocks noChangeAspect="1"/>
          </p:cNvPicPr>
          <p:nvPr/>
        </p:nvPicPr>
        <p:blipFill>
          <a:blip r:embed="rId7"/>
          <a:stretch>
            <a:fillRect/>
          </a:stretch>
        </p:blipFill>
        <p:spPr>
          <a:xfrm>
            <a:off x="814373" y="6163195"/>
            <a:ext cx="1003479" cy="171648"/>
          </a:xfrm>
          <a:prstGeom prst="rect">
            <a:avLst/>
          </a:prstGeom>
        </p:spPr>
      </p:pic>
      <p:sp>
        <p:nvSpPr>
          <p:cNvPr id="41" name="Stačiakampis 6">
            <a:extLst>
              <a:ext uri="{FF2B5EF4-FFF2-40B4-BE49-F238E27FC236}">
                <a16:creationId xmlns:a16="http://schemas.microsoft.com/office/drawing/2014/main" id="{8E76DEAB-F720-8810-74BC-80600D95D9E1}"/>
              </a:ext>
            </a:extLst>
          </p:cNvPr>
          <p:cNvSpPr/>
          <p:nvPr/>
        </p:nvSpPr>
        <p:spPr>
          <a:xfrm>
            <a:off x="2125828" y="5911913"/>
            <a:ext cx="1812430" cy="2106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3">
            <a:extLst>
              <a:ext uri="{FF2B5EF4-FFF2-40B4-BE49-F238E27FC236}">
                <a16:creationId xmlns:a16="http://schemas.microsoft.com/office/drawing/2014/main" id="{6354B23A-E475-4845-0947-252D64352FCE}"/>
              </a:ext>
            </a:extLst>
          </p:cNvPr>
          <p:cNvSpPr/>
          <p:nvPr/>
        </p:nvSpPr>
        <p:spPr>
          <a:xfrm>
            <a:off x="2789727" y="543549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4</a:t>
            </a:r>
          </a:p>
        </p:txBody>
      </p:sp>
    </p:spTree>
    <p:extLst>
      <p:ext uri="{BB962C8B-B14F-4D97-AF65-F5344CB8AC3E}">
        <p14:creationId xmlns:p14="http://schemas.microsoft.com/office/powerpoint/2010/main" val="15930185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49</a:t>
            </a:fld>
            <a:endParaRPr lang="en-US"/>
          </a:p>
        </p:txBody>
      </p:sp>
      <p:pic>
        <p:nvPicPr>
          <p:cNvPr id="9" name="Paveikslėlis 8">
            <a:extLst>
              <a:ext uri="{FF2B5EF4-FFF2-40B4-BE49-F238E27FC236}">
                <a16:creationId xmlns:a16="http://schemas.microsoft.com/office/drawing/2014/main" id="{283D7BA3-F64D-4B19-8D63-CB9CB82AE54A}"/>
              </a:ext>
            </a:extLst>
          </p:cNvPr>
          <p:cNvPicPr>
            <a:picLocks noChangeAspect="1"/>
          </p:cNvPicPr>
          <p:nvPr/>
        </p:nvPicPr>
        <p:blipFill>
          <a:blip r:embed="rId4"/>
          <a:stretch>
            <a:fillRect/>
          </a:stretch>
        </p:blipFill>
        <p:spPr>
          <a:xfrm>
            <a:off x="632865" y="1458899"/>
            <a:ext cx="10421415" cy="1963614"/>
          </a:xfrm>
          <a:prstGeom prst="rect">
            <a:avLst/>
          </a:prstGeom>
        </p:spPr>
      </p:pic>
      <p:sp>
        <p:nvSpPr>
          <p:cNvPr id="11" name="Stačiakampis 6">
            <a:extLst>
              <a:ext uri="{FF2B5EF4-FFF2-40B4-BE49-F238E27FC236}">
                <a16:creationId xmlns:a16="http://schemas.microsoft.com/office/drawing/2014/main" id="{3652AA56-4F15-51AD-1D27-1F7F54A78157}"/>
              </a:ext>
            </a:extLst>
          </p:cNvPr>
          <p:cNvSpPr/>
          <p:nvPr/>
        </p:nvSpPr>
        <p:spPr>
          <a:xfrm>
            <a:off x="3576927" y="1453581"/>
            <a:ext cx="195722" cy="2744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čiakampis 6">
            <a:extLst>
              <a:ext uri="{FF2B5EF4-FFF2-40B4-BE49-F238E27FC236}">
                <a16:creationId xmlns:a16="http://schemas.microsoft.com/office/drawing/2014/main" id="{92AE574F-AADB-E7EE-1E39-278E16E3D243}"/>
              </a:ext>
            </a:extLst>
          </p:cNvPr>
          <p:cNvSpPr/>
          <p:nvPr/>
        </p:nvSpPr>
        <p:spPr>
          <a:xfrm>
            <a:off x="2873051" y="1735459"/>
            <a:ext cx="1146687" cy="1754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aveikslėlis 12">
            <a:extLst>
              <a:ext uri="{FF2B5EF4-FFF2-40B4-BE49-F238E27FC236}">
                <a16:creationId xmlns:a16="http://schemas.microsoft.com/office/drawing/2014/main" id="{147B9ED4-D8CD-BF73-D713-71C954E85B21}"/>
              </a:ext>
            </a:extLst>
          </p:cNvPr>
          <p:cNvPicPr>
            <a:picLocks noChangeAspect="1"/>
          </p:cNvPicPr>
          <p:nvPr/>
        </p:nvPicPr>
        <p:blipFill>
          <a:blip r:embed="rId5"/>
          <a:srcRect l="-26" r="2675" b="42010"/>
          <a:stretch/>
        </p:blipFill>
        <p:spPr>
          <a:xfrm>
            <a:off x="632865" y="3807509"/>
            <a:ext cx="10421415" cy="2149207"/>
          </a:xfrm>
          <a:prstGeom prst="rect">
            <a:avLst/>
          </a:prstGeom>
        </p:spPr>
      </p:pic>
      <p:pic>
        <p:nvPicPr>
          <p:cNvPr id="14" name="Paveikslėlis 13">
            <a:extLst>
              <a:ext uri="{FF2B5EF4-FFF2-40B4-BE49-F238E27FC236}">
                <a16:creationId xmlns:a16="http://schemas.microsoft.com/office/drawing/2014/main" id="{58E75C86-2325-FE29-975D-5E9DE8D36659}"/>
              </a:ext>
            </a:extLst>
          </p:cNvPr>
          <p:cNvPicPr>
            <a:picLocks noChangeAspect="1"/>
          </p:cNvPicPr>
          <p:nvPr/>
        </p:nvPicPr>
        <p:blipFill>
          <a:blip r:embed="rId5"/>
          <a:srcRect l="4355" t="92324" r="3567" b="-973"/>
          <a:stretch/>
        </p:blipFill>
        <p:spPr>
          <a:xfrm>
            <a:off x="1035110" y="5307387"/>
            <a:ext cx="9885065" cy="321503"/>
          </a:xfrm>
          <a:prstGeom prst="rect">
            <a:avLst/>
          </a:prstGeom>
        </p:spPr>
      </p:pic>
      <p:sp>
        <p:nvSpPr>
          <p:cNvPr id="16" name="Stačiakampis 6">
            <a:extLst>
              <a:ext uri="{FF2B5EF4-FFF2-40B4-BE49-F238E27FC236}">
                <a16:creationId xmlns:a16="http://schemas.microsoft.com/office/drawing/2014/main" id="{14089E09-101F-180D-6815-0EB6A2760D74}"/>
              </a:ext>
            </a:extLst>
          </p:cNvPr>
          <p:cNvSpPr/>
          <p:nvPr/>
        </p:nvSpPr>
        <p:spPr>
          <a:xfrm>
            <a:off x="859811" y="5542034"/>
            <a:ext cx="1188145" cy="2716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
            <a:extLst>
              <a:ext uri="{FF2B5EF4-FFF2-40B4-BE49-F238E27FC236}">
                <a16:creationId xmlns:a16="http://schemas.microsoft.com/office/drawing/2014/main" id="{38F1DA80-078F-C548-DF18-B37A282E4AA6}"/>
              </a:ext>
            </a:extLst>
          </p:cNvPr>
          <p:cNvSpPr/>
          <p:nvPr/>
        </p:nvSpPr>
        <p:spPr>
          <a:xfrm>
            <a:off x="4167114" y="16869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18" name="Oval 3">
            <a:extLst>
              <a:ext uri="{FF2B5EF4-FFF2-40B4-BE49-F238E27FC236}">
                <a16:creationId xmlns:a16="http://schemas.microsoft.com/office/drawing/2014/main" id="{3DF49B62-F9AF-3886-79BD-78A15035DB6C}"/>
              </a:ext>
            </a:extLst>
          </p:cNvPr>
          <p:cNvSpPr/>
          <p:nvPr/>
        </p:nvSpPr>
        <p:spPr>
          <a:xfrm>
            <a:off x="2249079" y="554203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19" name="TextBox 18">
            <a:extLst>
              <a:ext uri="{FF2B5EF4-FFF2-40B4-BE49-F238E27FC236}">
                <a16:creationId xmlns:a16="http://schemas.microsoft.com/office/drawing/2014/main" id="{6945B61F-E836-F01E-0894-8B79D4ABB31F}"/>
              </a:ext>
            </a:extLst>
          </p:cNvPr>
          <p:cNvSpPr txBox="1"/>
          <p:nvPr/>
        </p:nvSpPr>
        <p:spPr>
          <a:xfrm>
            <a:off x="632865" y="1068310"/>
            <a:ext cx="6609907" cy="369332"/>
          </a:xfrm>
          <a:prstGeom prst="rect">
            <a:avLst/>
          </a:prstGeom>
          <a:noFill/>
        </p:spPr>
        <p:txBody>
          <a:bodyPr wrap="square" rtlCol="0">
            <a:spAutoFit/>
          </a:bodyPr>
          <a:lstStyle/>
          <a:p>
            <a:r>
              <a:rPr lang="lt-LT" sz="1800">
                <a:effectLst/>
                <a:latin typeface="Calibri" panose="020F0502020204030204" pitchFamily="34" charset="0"/>
                <a:ea typeface="Book Antiqua" panose="02040602050305030304" pitchFamily="18" charset="0"/>
              </a:rPr>
              <a:t>Norėdami užbaigti atidėjimo laikotarpį ir pereiti prie kitos užduoties:</a:t>
            </a:r>
            <a:endParaRPr lang="en-US"/>
          </a:p>
        </p:txBody>
      </p:sp>
    </p:spTree>
    <p:extLst>
      <p:ext uri="{BB962C8B-B14F-4D97-AF65-F5344CB8AC3E}">
        <p14:creationId xmlns:p14="http://schemas.microsoft.com/office/powerpoint/2010/main" val="1129025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s 11">
            <a:extLst>
              <a:ext uri="{FF2B5EF4-FFF2-40B4-BE49-F238E27FC236}">
                <a16:creationId xmlns:a16="http://schemas.microsoft.com/office/drawing/2014/main" id="{384D18BA-B111-F457-ACF3-86D6527AB713}"/>
              </a:ext>
            </a:extLst>
          </p:cNvPr>
          <p:cNvPicPr>
            <a:picLocks noChangeAspect="1"/>
          </p:cNvPicPr>
          <p:nvPr/>
        </p:nvPicPr>
        <p:blipFill>
          <a:blip r:embed="rId2"/>
          <a:srcRect t="13946"/>
          <a:stretch/>
        </p:blipFill>
        <p:spPr>
          <a:xfrm>
            <a:off x="788892" y="1507761"/>
            <a:ext cx="11403106" cy="318567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4" name="Stačiakampis 6">
            <a:extLst>
              <a:ext uri="{FF2B5EF4-FFF2-40B4-BE49-F238E27FC236}">
                <a16:creationId xmlns:a16="http://schemas.microsoft.com/office/drawing/2014/main" id="{12341A36-0413-50E5-421D-B31529EF3E99}"/>
              </a:ext>
            </a:extLst>
          </p:cNvPr>
          <p:cNvSpPr/>
          <p:nvPr/>
        </p:nvSpPr>
        <p:spPr>
          <a:xfrm>
            <a:off x="1828800" y="1507761"/>
            <a:ext cx="206187"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čiakampis 6">
            <a:extLst>
              <a:ext uri="{FF2B5EF4-FFF2-40B4-BE49-F238E27FC236}">
                <a16:creationId xmlns:a16="http://schemas.microsoft.com/office/drawing/2014/main" id="{4AF05D8B-DDAA-B905-6360-45FE404AB416}"/>
              </a:ext>
            </a:extLst>
          </p:cNvPr>
          <p:cNvSpPr/>
          <p:nvPr/>
        </p:nvSpPr>
        <p:spPr>
          <a:xfrm>
            <a:off x="1111623" y="1815400"/>
            <a:ext cx="1281953" cy="2510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293B548-66D1-F67B-568E-33BC25CB9F1C}"/>
              </a:ext>
            </a:extLst>
          </p:cNvPr>
          <p:cNvSpPr txBox="1"/>
          <p:nvPr/>
        </p:nvSpPr>
        <p:spPr>
          <a:xfrm>
            <a:off x="753033" y="1138429"/>
            <a:ext cx="4320989" cy="369332"/>
          </a:xfrm>
          <a:prstGeom prst="rect">
            <a:avLst/>
          </a:prstGeom>
          <a:noFill/>
        </p:spPr>
        <p:txBody>
          <a:bodyPr wrap="square" rtlCol="0">
            <a:spAutoFit/>
          </a:bodyPr>
          <a:lstStyle/>
          <a:p>
            <a:r>
              <a:rPr lang="lt-LT"/>
              <a:t>Pasirenkama „Sukurti naują pirkimą“</a:t>
            </a:r>
            <a:endParaRPr lang="en-US"/>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5</a:t>
            </a:fld>
            <a:endParaRPr lang="en-US"/>
          </a:p>
        </p:txBody>
      </p:sp>
    </p:spTree>
    <p:extLst>
      <p:ext uri="{BB962C8B-B14F-4D97-AF65-F5344CB8AC3E}">
        <p14:creationId xmlns:p14="http://schemas.microsoft.com/office/powerpoint/2010/main" val="25188391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endParaRPr lang="en-US" sz="3600" b="1"/>
          </a:p>
        </p:txBody>
      </p:sp>
      <p:pic>
        <p:nvPicPr>
          <p:cNvPr id="20" name="Paveikslėlis 19">
            <a:extLst>
              <a:ext uri="{FF2B5EF4-FFF2-40B4-BE49-F238E27FC236}">
                <a16:creationId xmlns:a16="http://schemas.microsoft.com/office/drawing/2014/main" id="{B3A94BCC-7D9C-85C1-C57F-E47C5B218FA6}"/>
              </a:ext>
            </a:extLst>
          </p:cNvPr>
          <p:cNvPicPr>
            <a:picLocks noChangeAspect="1"/>
          </p:cNvPicPr>
          <p:nvPr/>
        </p:nvPicPr>
        <p:blipFill>
          <a:blip r:embed="rId4"/>
          <a:srcRect t="18695"/>
          <a:stretch/>
        </p:blipFill>
        <p:spPr>
          <a:xfrm>
            <a:off x="885730" y="989126"/>
            <a:ext cx="10420539" cy="1663642"/>
          </a:xfrm>
          <a:prstGeom prst="rect">
            <a:avLst/>
          </a:prstGeom>
        </p:spPr>
      </p:pic>
      <p:sp>
        <p:nvSpPr>
          <p:cNvPr id="21" name="Stačiakampis 6">
            <a:extLst>
              <a:ext uri="{FF2B5EF4-FFF2-40B4-BE49-F238E27FC236}">
                <a16:creationId xmlns:a16="http://schemas.microsoft.com/office/drawing/2014/main" id="{4FA3CDF1-C53F-2F0B-4315-846CCD691599}"/>
              </a:ext>
            </a:extLst>
          </p:cNvPr>
          <p:cNvSpPr/>
          <p:nvPr/>
        </p:nvSpPr>
        <p:spPr>
          <a:xfrm>
            <a:off x="7937624" y="1827131"/>
            <a:ext cx="1345951" cy="2716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aveikslėlis 3">
            <a:extLst>
              <a:ext uri="{FF2B5EF4-FFF2-40B4-BE49-F238E27FC236}">
                <a16:creationId xmlns:a16="http://schemas.microsoft.com/office/drawing/2014/main" id="{8BD972D3-DC2F-FE3B-C3EA-F1C579CB328E}"/>
              </a:ext>
            </a:extLst>
          </p:cNvPr>
          <p:cNvPicPr>
            <a:picLocks noChangeAspect="1"/>
          </p:cNvPicPr>
          <p:nvPr/>
        </p:nvPicPr>
        <p:blipFill>
          <a:blip r:embed="rId5"/>
          <a:stretch>
            <a:fillRect/>
          </a:stretch>
        </p:blipFill>
        <p:spPr>
          <a:xfrm>
            <a:off x="7777829" y="2503613"/>
            <a:ext cx="2857718" cy="1175185"/>
          </a:xfrm>
          <a:prstGeom prst="rect">
            <a:avLst/>
          </a:prstGeom>
        </p:spPr>
      </p:pic>
      <p:pic>
        <p:nvPicPr>
          <p:cNvPr id="6" name="Paveikslėlis 5">
            <a:extLst>
              <a:ext uri="{FF2B5EF4-FFF2-40B4-BE49-F238E27FC236}">
                <a16:creationId xmlns:a16="http://schemas.microsoft.com/office/drawing/2014/main" id="{01626416-E9DB-5599-5BC2-A61A59F11F77}"/>
              </a:ext>
            </a:extLst>
          </p:cNvPr>
          <p:cNvPicPr>
            <a:picLocks noChangeAspect="1"/>
          </p:cNvPicPr>
          <p:nvPr/>
        </p:nvPicPr>
        <p:blipFill>
          <a:blip r:embed="rId6"/>
          <a:stretch>
            <a:fillRect/>
          </a:stretch>
        </p:blipFill>
        <p:spPr>
          <a:xfrm>
            <a:off x="997966" y="2428531"/>
            <a:ext cx="3221319" cy="1175185"/>
          </a:xfrm>
          <a:prstGeom prst="rect">
            <a:avLst/>
          </a:prstGeom>
        </p:spPr>
      </p:pic>
      <p:pic>
        <p:nvPicPr>
          <p:cNvPr id="9" name="Paveikslėlis 8">
            <a:extLst>
              <a:ext uri="{FF2B5EF4-FFF2-40B4-BE49-F238E27FC236}">
                <a16:creationId xmlns:a16="http://schemas.microsoft.com/office/drawing/2014/main" id="{6B2FC4F8-2EC5-7D9A-2EA4-374A7A8FB79F}"/>
              </a:ext>
            </a:extLst>
          </p:cNvPr>
          <p:cNvPicPr>
            <a:picLocks noChangeAspect="1"/>
          </p:cNvPicPr>
          <p:nvPr/>
        </p:nvPicPr>
        <p:blipFill>
          <a:blip r:embed="rId7"/>
          <a:stretch>
            <a:fillRect/>
          </a:stretch>
        </p:blipFill>
        <p:spPr>
          <a:xfrm>
            <a:off x="975192" y="3652061"/>
            <a:ext cx="10331077" cy="2348089"/>
          </a:xfrm>
          <a:prstGeom prst="rect">
            <a:avLst/>
          </a:prstGeom>
        </p:spPr>
      </p:pic>
      <p:sp>
        <p:nvSpPr>
          <p:cNvPr id="11" name="TextBox 10">
            <a:extLst>
              <a:ext uri="{FF2B5EF4-FFF2-40B4-BE49-F238E27FC236}">
                <a16:creationId xmlns:a16="http://schemas.microsoft.com/office/drawing/2014/main" id="{DBEF4C5F-49DC-D21A-774F-E59F601A0524}"/>
              </a:ext>
            </a:extLst>
          </p:cNvPr>
          <p:cNvSpPr txBox="1"/>
          <p:nvPr/>
        </p:nvSpPr>
        <p:spPr>
          <a:xfrm rot="10800000" flipV="1">
            <a:off x="4574851" y="2275494"/>
            <a:ext cx="2628850" cy="1200329"/>
          </a:xfrm>
          <a:prstGeom prst="rect">
            <a:avLst/>
          </a:prstGeom>
          <a:solidFill>
            <a:schemeClr val="accent4">
              <a:lumMod val="20000"/>
              <a:lumOff val="80000"/>
            </a:schemeClr>
          </a:solidFill>
        </p:spPr>
        <p:txBody>
          <a:bodyPr wrap="square" rtlCol="0">
            <a:spAutoFit/>
          </a:bodyPr>
          <a:lstStyle/>
          <a:p>
            <a:r>
              <a:rPr lang="lt-LT"/>
              <a:t>Pranešimas, kad atidėjimo laikotarpis sėkmingai nutrauktas ir galima atlikti sekančią užduoti (4).</a:t>
            </a:r>
            <a:endParaRPr lang="en-US"/>
          </a:p>
        </p:txBody>
      </p:sp>
      <p:sp>
        <p:nvSpPr>
          <p:cNvPr id="12" name="Stačiakampis 6">
            <a:extLst>
              <a:ext uri="{FF2B5EF4-FFF2-40B4-BE49-F238E27FC236}">
                <a16:creationId xmlns:a16="http://schemas.microsoft.com/office/drawing/2014/main" id="{8460F592-8A29-7E4A-DD53-3C4F496A2158}"/>
              </a:ext>
            </a:extLst>
          </p:cNvPr>
          <p:cNvSpPr/>
          <p:nvPr/>
        </p:nvSpPr>
        <p:spPr>
          <a:xfrm>
            <a:off x="2559010" y="5471717"/>
            <a:ext cx="1660275" cy="2951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čiakampis 6">
            <a:extLst>
              <a:ext uri="{FF2B5EF4-FFF2-40B4-BE49-F238E27FC236}">
                <a16:creationId xmlns:a16="http://schemas.microsoft.com/office/drawing/2014/main" id="{EA8F6BCF-A0BD-7EB1-A443-E431568D6A0D}"/>
              </a:ext>
            </a:extLst>
          </p:cNvPr>
          <p:cNvSpPr/>
          <p:nvPr/>
        </p:nvSpPr>
        <p:spPr>
          <a:xfrm>
            <a:off x="1078404" y="3236662"/>
            <a:ext cx="1982710" cy="2716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čiakampis 6">
            <a:extLst>
              <a:ext uri="{FF2B5EF4-FFF2-40B4-BE49-F238E27FC236}">
                <a16:creationId xmlns:a16="http://schemas.microsoft.com/office/drawing/2014/main" id="{1D85BA03-B4CE-ADA1-D4B8-E3A617AD0A93}"/>
              </a:ext>
            </a:extLst>
          </p:cNvPr>
          <p:cNvSpPr/>
          <p:nvPr/>
        </p:nvSpPr>
        <p:spPr>
          <a:xfrm>
            <a:off x="9540844" y="3293198"/>
            <a:ext cx="520575" cy="3172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2">
            <a:extLst>
              <a:ext uri="{FF2B5EF4-FFF2-40B4-BE49-F238E27FC236}">
                <a16:creationId xmlns:a16="http://schemas.microsoft.com/office/drawing/2014/main" id="{86D62C99-D540-1DD7-C632-E5DB4DAA6229}"/>
              </a:ext>
            </a:extLst>
          </p:cNvPr>
          <p:cNvCxnSpPr>
            <a:cxnSpLocks/>
            <a:stCxn id="11" idx="3"/>
          </p:cNvCxnSpPr>
          <p:nvPr/>
        </p:nvCxnSpPr>
        <p:spPr>
          <a:xfrm flipH="1">
            <a:off x="3141552" y="2875659"/>
            <a:ext cx="1433299" cy="49680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9" name="Oval 3">
            <a:extLst>
              <a:ext uri="{FF2B5EF4-FFF2-40B4-BE49-F238E27FC236}">
                <a16:creationId xmlns:a16="http://schemas.microsoft.com/office/drawing/2014/main" id="{C5629354-F6B9-5055-2928-F13AB6E2818D}"/>
              </a:ext>
            </a:extLst>
          </p:cNvPr>
          <p:cNvSpPr/>
          <p:nvPr/>
        </p:nvSpPr>
        <p:spPr>
          <a:xfrm>
            <a:off x="3061114" y="506349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
        <p:nvSpPr>
          <p:cNvPr id="22" name="Oval 3">
            <a:extLst>
              <a:ext uri="{FF2B5EF4-FFF2-40B4-BE49-F238E27FC236}">
                <a16:creationId xmlns:a16="http://schemas.microsoft.com/office/drawing/2014/main" id="{0DFF5AEC-28E8-F4D6-950C-5E58A50D3D48}"/>
              </a:ext>
            </a:extLst>
          </p:cNvPr>
          <p:cNvSpPr/>
          <p:nvPr/>
        </p:nvSpPr>
        <p:spPr>
          <a:xfrm>
            <a:off x="443010" y="234002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23" name="Oval 3">
            <a:extLst>
              <a:ext uri="{FF2B5EF4-FFF2-40B4-BE49-F238E27FC236}">
                <a16:creationId xmlns:a16="http://schemas.microsoft.com/office/drawing/2014/main" id="{7424D772-7780-2696-051D-24A731B76504}"/>
              </a:ext>
            </a:extLst>
          </p:cNvPr>
          <p:cNvSpPr/>
          <p:nvPr/>
        </p:nvSpPr>
        <p:spPr>
          <a:xfrm>
            <a:off x="8964372" y="327049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2</a:t>
            </a:r>
          </a:p>
        </p:txBody>
      </p:sp>
      <p:sp>
        <p:nvSpPr>
          <p:cNvPr id="24" name="Oval 3">
            <a:extLst>
              <a:ext uri="{FF2B5EF4-FFF2-40B4-BE49-F238E27FC236}">
                <a16:creationId xmlns:a16="http://schemas.microsoft.com/office/drawing/2014/main" id="{5E452473-F881-E8AF-D2F3-6A04D17F3B23}"/>
              </a:ext>
            </a:extLst>
          </p:cNvPr>
          <p:cNvSpPr/>
          <p:nvPr/>
        </p:nvSpPr>
        <p:spPr>
          <a:xfrm>
            <a:off x="8479740" y="139682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25" name="Stačiakampis 6">
            <a:extLst>
              <a:ext uri="{FF2B5EF4-FFF2-40B4-BE49-F238E27FC236}">
                <a16:creationId xmlns:a16="http://schemas.microsoft.com/office/drawing/2014/main" id="{11C0B8EC-4DF7-124B-EFEF-01500C3BAB9E}"/>
              </a:ext>
            </a:extLst>
          </p:cNvPr>
          <p:cNvSpPr/>
          <p:nvPr/>
        </p:nvSpPr>
        <p:spPr>
          <a:xfrm>
            <a:off x="1025549" y="2401816"/>
            <a:ext cx="343278" cy="2986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aveikslėlis 27">
            <a:extLst>
              <a:ext uri="{FF2B5EF4-FFF2-40B4-BE49-F238E27FC236}">
                <a16:creationId xmlns:a16="http://schemas.microsoft.com/office/drawing/2014/main" id="{2121642E-B3F8-66B1-BFB6-51DD2078C536}"/>
              </a:ext>
            </a:extLst>
          </p:cNvPr>
          <p:cNvPicPr>
            <a:picLocks noChangeAspect="1"/>
          </p:cNvPicPr>
          <p:nvPr/>
        </p:nvPicPr>
        <p:blipFill>
          <a:blip r:embed="rId8"/>
          <a:stretch>
            <a:fillRect/>
          </a:stretch>
        </p:blipFill>
        <p:spPr>
          <a:xfrm>
            <a:off x="1122349" y="5783050"/>
            <a:ext cx="1003479" cy="171648"/>
          </a:xfrm>
          <a:prstGeom prst="rect">
            <a:avLst/>
          </a:prstGeom>
        </p:spPr>
      </p:pic>
      <p:sp>
        <p:nvSpPr>
          <p:cNvPr id="30" name="TextBox 29">
            <a:extLst>
              <a:ext uri="{FF2B5EF4-FFF2-40B4-BE49-F238E27FC236}">
                <a16:creationId xmlns:a16="http://schemas.microsoft.com/office/drawing/2014/main" id="{47B4A00F-2C5C-1576-93E0-07936978AE30}"/>
              </a:ext>
            </a:extLst>
          </p:cNvPr>
          <p:cNvSpPr txBox="1"/>
          <p:nvPr/>
        </p:nvSpPr>
        <p:spPr>
          <a:xfrm>
            <a:off x="1025549" y="6095081"/>
            <a:ext cx="6749500" cy="369332"/>
          </a:xfrm>
          <a:prstGeom prst="rect">
            <a:avLst/>
          </a:prstGeom>
          <a:solidFill>
            <a:schemeClr val="accent4">
              <a:lumMod val="20000"/>
              <a:lumOff val="80000"/>
            </a:schemeClr>
          </a:solidFill>
        </p:spPr>
        <p:txBody>
          <a:bodyPr wrap="square" rtlCol="0">
            <a:spAutoFit/>
          </a:bodyPr>
          <a:lstStyle/>
          <a:p>
            <a:r>
              <a:rPr lang="lt-LT"/>
              <a:t>Pasirenkama užduotis „Pasiūlymų eilė po atidėjimo termino pabaigos“.</a:t>
            </a:r>
            <a:endParaRPr lang="en-US"/>
          </a:p>
        </p:txBody>
      </p:sp>
      <p:sp>
        <p:nvSpPr>
          <p:cNvPr id="31" name="Slide Number Placeholder 2">
            <a:extLst>
              <a:ext uri="{FF2B5EF4-FFF2-40B4-BE49-F238E27FC236}">
                <a16:creationId xmlns:a16="http://schemas.microsoft.com/office/drawing/2014/main" id="{462937A3-D915-F2C6-4DF3-0B78D29C6CFC}"/>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50</a:t>
            </a:fld>
            <a:endParaRPr lang="en-US"/>
          </a:p>
        </p:txBody>
      </p:sp>
    </p:spTree>
    <p:extLst>
      <p:ext uri="{BB962C8B-B14F-4D97-AF65-F5344CB8AC3E}">
        <p14:creationId xmlns:p14="http://schemas.microsoft.com/office/powerpoint/2010/main" val="40346655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aveikslėlis 20">
            <a:extLst>
              <a:ext uri="{FF2B5EF4-FFF2-40B4-BE49-F238E27FC236}">
                <a16:creationId xmlns:a16="http://schemas.microsoft.com/office/drawing/2014/main" id="{ED3CC3D9-A2F4-8DC5-B491-0A68DA8153F5}"/>
              </a:ext>
            </a:extLst>
          </p:cNvPr>
          <p:cNvPicPr>
            <a:picLocks noChangeAspect="1"/>
          </p:cNvPicPr>
          <p:nvPr/>
        </p:nvPicPr>
        <p:blipFill>
          <a:blip r:embed="rId3"/>
          <a:stretch>
            <a:fillRect/>
          </a:stretch>
        </p:blipFill>
        <p:spPr>
          <a:xfrm>
            <a:off x="182079" y="5125636"/>
            <a:ext cx="2914206" cy="1055872"/>
          </a:xfrm>
          <a:prstGeom prst="rect">
            <a:avLst/>
          </a:prstGeom>
        </p:spPr>
      </p:pic>
      <p:pic>
        <p:nvPicPr>
          <p:cNvPr id="10" name="Paveikslėlis 9"/>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Pasiūlymų vertinimas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51</a:t>
            </a:fld>
            <a:endParaRPr lang="en-US"/>
          </a:p>
        </p:txBody>
      </p:sp>
      <p:pic>
        <p:nvPicPr>
          <p:cNvPr id="5" name="Paveikslėlis 4">
            <a:extLst>
              <a:ext uri="{FF2B5EF4-FFF2-40B4-BE49-F238E27FC236}">
                <a16:creationId xmlns:a16="http://schemas.microsoft.com/office/drawing/2014/main" id="{4ABF132C-8C9F-EF82-AE16-E91EA06A644F}"/>
              </a:ext>
            </a:extLst>
          </p:cNvPr>
          <p:cNvPicPr>
            <a:picLocks noChangeAspect="1"/>
          </p:cNvPicPr>
          <p:nvPr/>
        </p:nvPicPr>
        <p:blipFill>
          <a:blip r:embed="rId5"/>
          <a:stretch>
            <a:fillRect/>
          </a:stretch>
        </p:blipFill>
        <p:spPr>
          <a:xfrm>
            <a:off x="577785" y="1054087"/>
            <a:ext cx="10776016" cy="3608448"/>
          </a:xfrm>
          <a:prstGeom prst="rect">
            <a:avLst/>
          </a:prstGeom>
        </p:spPr>
      </p:pic>
      <p:sp>
        <p:nvSpPr>
          <p:cNvPr id="6" name="Stačiakampis 6">
            <a:extLst>
              <a:ext uri="{FF2B5EF4-FFF2-40B4-BE49-F238E27FC236}">
                <a16:creationId xmlns:a16="http://schemas.microsoft.com/office/drawing/2014/main" id="{864AAE15-8FAF-4BB6-BF60-9CB88DF0ECF8}"/>
              </a:ext>
            </a:extLst>
          </p:cNvPr>
          <p:cNvSpPr/>
          <p:nvPr/>
        </p:nvSpPr>
        <p:spPr>
          <a:xfrm>
            <a:off x="10456752" y="4117319"/>
            <a:ext cx="783829" cy="2951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čiakampis 6">
            <a:extLst>
              <a:ext uri="{FF2B5EF4-FFF2-40B4-BE49-F238E27FC236}">
                <a16:creationId xmlns:a16="http://schemas.microsoft.com/office/drawing/2014/main" id="{0545E7FC-D4D5-BCB1-DB6B-E83CEDE85831}"/>
              </a:ext>
            </a:extLst>
          </p:cNvPr>
          <p:cNvSpPr/>
          <p:nvPr/>
        </p:nvSpPr>
        <p:spPr>
          <a:xfrm flipV="1">
            <a:off x="781203" y="4109291"/>
            <a:ext cx="1989157" cy="3112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A6368BB-4704-A6A2-7F6B-037646A166B3}"/>
              </a:ext>
            </a:extLst>
          </p:cNvPr>
          <p:cNvSpPr txBox="1"/>
          <p:nvPr/>
        </p:nvSpPr>
        <p:spPr>
          <a:xfrm>
            <a:off x="8435794" y="4480154"/>
            <a:ext cx="3532593" cy="1754326"/>
          </a:xfrm>
          <a:prstGeom prst="rect">
            <a:avLst/>
          </a:prstGeom>
          <a:solidFill>
            <a:schemeClr val="accent4">
              <a:lumMod val="20000"/>
              <a:lumOff val="80000"/>
            </a:schemeClr>
          </a:solidFill>
        </p:spPr>
        <p:txBody>
          <a:bodyPr wrap="square" lIns="91440" tIns="45720" rIns="91440" bIns="45720" rtlCol="0" anchor="t">
            <a:spAutoFit/>
          </a:bodyPr>
          <a:lstStyle/>
          <a:p>
            <a:r>
              <a:rPr lang="lt-LT"/>
              <a:t>Jei po atidėjimo termino pasiūlymų vertinimo rezultatai nesikeičia, spaudžiama „Išsaugoti“</a:t>
            </a:r>
            <a:r>
              <a:rPr lang="en-US"/>
              <a:t> </a:t>
            </a:r>
            <a:r>
              <a:rPr lang="lt-LT"/>
              <a:t>ir „OK“. Gaunamas pranešimas, kad veiksmas sėkmingai atlikta ir galima atlikti kitą veiksmą (1).</a:t>
            </a:r>
            <a:endParaRPr lang="en-US"/>
          </a:p>
        </p:txBody>
      </p:sp>
      <p:cxnSp>
        <p:nvCxnSpPr>
          <p:cNvPr id="12" name="Straight Arrow Connector 2">
            <a:extLst>
              <a:ext uri="{FF2B5EF4-FFF2-40B4-BE49-F238E27FC236}">
                <a16:creationId xmlns:a16="http://schemas.microsoft.com/office/drawing/2014/main" id="{FB1F66D0-D240-67D0-335F-7D88A62A0753}"/>
              </a:ext>
            </a:extLst>
          </p:cNvPr>
          <p:cNvCxnSpPr>
            <a:cxnSpLocks/>
          </p:cNvCxnSpPr>
          <p:nvPr/>
        </p:nvCxnSpPr>
        <p:spPr>
          <a:xfrm flipV="1">
            <a:off x="9882497" y="4260839"/>
            <a:ext cx="574255" cy="21931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2">
            <a:extLst>
              <a:ext uri="{FF2B5EF4-FFF2-40B4-BE49-F238E27FC236}">
                <a16:creationId xmlns:a16="http://schemas.microsoft.com/office/drawing/2014/main" id="{0493177D-6DAA-F7D4-9897-30DC5885A26C}"/>
              </a:ext>
            </a:extLst>
          </p:cNvPr>
          <p:cNvCxnSpPr>
            <a:cxnSpLocks/>
            <a:stCxn id="15" idx="1"/>
          </p:cNvCxnSpPr>
          <p:nvPr/>
        </p:nvCxnSpPr>
        <p:spPr>
          <a:xfrm flipH="1" flipV="1">
            <a:off x="2125828" y="4435334"/>
            <a:ext cx="1093773" cy="51820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891D6F44-77AC-5F42-C858-BC3FD4FBE4A6}"/>
              </a:ext>
            </a:extLst>
          </p:cNvPr>
          <p:cNvSpPr txBox="1"/>
          <p:nvPr/>
        </p:nvSpPr>
        <p:spPr>
          <a:xfrm>
            <a:off x="3219601" y="4076378"/>
            <a:ext cx="5075225" cy="1754326"/>
          </a:xfrm>
          <a:prstGeom prst="rect">
            <a:avLst/>
          </a:prstGeom>
          <a:solidFill>
            <a:schemeClr val="accent4">
              <a:lumMod val="20000"/>
              <a:lumOff val="80000"/>
            </a:schemeClr>
          </a:solidFill>
        </p:spPr>
        <p:txBody>
          <a:bodyPr wrap="square" rtlCol="0">
            <a:spAutoFit/>
          </a:bodyPr>
          <a:lstStyle/>
          <a:p>
            <a:r>
              <a:rPr lang="lt-LT" dirty="0"/>
              <a:t>Jei atidėjimo termino metu buvo gauta pretenzijų ir pasiūlymų vertinimo rezultatai keičiasi, spaudžiama „Atmesti ir prašyti pakartotinio vertinimo“ ir „OK“. Pirkimo vykdytojas sugražinamas į susipažinimo su pasiūlymais etapą ir turi iš naujo atlikti pasiūlymų vertinimą (žr. 38-50 skaidres).</a:t>
            </a:r>
            <a:endParaRPr lang="en-US" dirty="0"/>
          </a:p>
        </p:txBody>
      </p:sp>
      <p:sp>
        <p:nvSpPr>
          <p:cNvPr id="22" name="Stačiakampis 6">
            <a:extLst>
              <a:ext uri="{FF2B5EF4-FFF2-40B4-BE49-F238E27FC236}">
                <a16:creationId xmlns:a16="http://schemas.microsoft.com/office/drawing/2014/main" id="{B674EC69-623E-2148-ECBE-02034B289CD8}"/>
              </a:ext>
            </a:extLst>
          </p:cNvPr>
          <p:cNvSpPr/>
          <p:nvPr/>
        </p:nvSpPr>
        <p:spPr>
          <a:xfrm>
            <a:off x="1985437" y="5803913"/>
            <a:ext cx="522374" cy="2890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
            <a:extLst>
              <a:ext uri="{FF2B5EF4-FFF2-40B4-BE49-F238E27FC236}">
                <a16:creationId xmlns:a16="http://schemas.microsoft.com/office/drawing/2014/main" id="{5661DCE9-4E0E-BC1A-6AAA-534A938BA971}"/>
              </a:ext>
            </a:extLst>
          </p:cNvPr>
          <p:cNvCxnSpPr>
            <a:cxnSpLocks/>
            <a:stCxn id="15" idx="1"/>
          </p:cNvCxnSpPr>
          <p:nvPr/>
        </p:nvCxnSpPr>
        <p:spPr>
          <a:xfrm flipH="1">
            <a:off x="2295059" y="4953541"/>
            <a:ext cx="924542" cy="74838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8" name="Paveikslėlis 27">
            <a:extLst>
              <a:ext uri="{FF2B5EF4-FFF2-40B4-BE49-F238E27FC236}">
                <a16:creationId xmlns:a16="http://schemas.microsoft.com/office/drawing/2014/main" id="{7E0126CA-BDBD-6A5D-6C6C-588D4F16B45D}"/>
              </a:ext>
            </a:extLst>
          </p:cNvPr>
          <p:cNvPicPr>
            <a:picLocks noChangeAspect="1"/>
          </p:cNvPicPr>
          <p:nvPr/>
        </p:nvPicPr>
        <p:blipFill>
          <a:blip r:embed="rId6"/>
          <a:srcRect t="-9823" r="27577"/>
          <a:stretch/>
        </p:blipFill>
        <p:spPr>
          <a:xfrm>
            <a:off x="3483779" y="5762973"/>
            <a:ext cx="4167440" cy="720410"/>
          </a:xfrm>
          <a:prstGeom prst="rect">
            <a:avLst/>
          </a:prstGeom>
        </p:spPr>
      </p:pic>
      <p:pic>
        <p:nvPicPr>
          <p:cNvPr id="30" name="Paveikslėlis 29">
            <a:extLst>
              <a:ext uri="{FF2B5EF4-FFF2-40B4-BE49-F238E27FC236}">
                <a16:creationId xmlns:a16="http://schemas.microsoft.com/office/drawing/2014/main" id="{3FE0E964-77FC-E651-D90D-9970A2F35471}"/>
              </a:ext>
            </a:extLst>
          </p:cNvPr>
          <p:cNvPicPr>
            <a:picLocks noChangeAspect="1"/>
          </p:cNvPicPr>
          <p:nvPr/>
        </p:nvPicPr>
        <p:blipFill>
          <a:blip r:embed="rId7"/>
          <a:stretch>
            <a:fillRect/>
          </a:stretch>
        </p:blipFill>
        <p:spPr>
          <a:xfrm>
            <a:off x="3585881" y="6181508"/>
            <a:ext cx="1267915" cy="265110"/>
          </a:xfrm>
          <a:prstGeom prst="rect">
            <a:avLst/>
          </a:prstGeom>
        </p:spPr>
      </p:pic>
      <p:sp>
        <p:nvSpPr>
          <p:cNvPr id="33" name="Stačiakampis 6">
            <a:extLst>
              <a:ext uri="{FF2B5EF4-FFF2-40B4-BE49-F238E27FC236}">
                <a16:creationId xmlns:a16="http://schemas.microsoft.com/office/drawing/2014/main" id="{007CE24F-0E74-1379-6FB7-867B1F6F4D7C}"/>
              </a:ext>
            </a:extLst>
          </p:cNvPr>
          <p:cNvSpPr/>
          <p:nvPr/>
        </p:nvSpPr>
        <p:spPr>
          <a:xfrm>
            <a:off x="5646192" y="6169528"/>
            <a:ext cx="1596579" cy="2890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2">
            <a:extLst>
              <a:ext uri="{FF2B5EF4-FFF2-40B4-BE49-F238E27FC236}">
                <a16:creationId xmlns:a16="http://schemas.microsoft.com/office/drawing/2014/main" id="{E77F357D-7378-8923-5B55-A48CE989CCC0}"/>
              </a:ext>
            </a:extLst>
          </p:cNvPr>
          <p:cNvCxnSpPr>
            <a:cxnSpLocks/>
          </p:cNvCxnSpPr>
          <p:nvPr/>
        </p:nvCxnSpPr>
        <p:spPr>
          <a:xfrm>
            <a:off x="5351929" y="5803913"/>
            <a:ext cx="369861" cy="28906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7" name="Paveikslėlis 46">
            <a:extLst>
              <a:ext uri="{FF2B5EF4-FFF2-40B4-BE49-F238E27FC236}">
                <a16:creationId xmlns:a16="http://schemas.microsoft.com/office/drawing/2014/main" id="{8543AF7E-E556-56F1-671F-00215975D211}"/>
              </a:ext>
            </a:extLst>
          </p:cNvPr>
          <p:cNvPicPr>
            <a:picLocks noChangeAspect="1"/>
          </p:cNvPicPr>
          <p:nvPr/>
        </p:nvPicPr>
        <p:blipFill>
          <a:blip r:embed="rId8"/>
          <a:stretch>
            <a:fillRect/>
          </a:stretch>
        </p:blipFill>
        <p:spPr>
          <a:xfrm>
            <a:off x="9664184" y="2495634"/>
            <a:ext cx="2304204" cy="1102572"/>
          </a:xfrm>
          <a:prstGeom prst="rect">
            <a:avLst/>
          </a:prstGeom>
        </p:spPr>
      </p:pic>
      <p:sp>
        <p:nvSpPr>
          <p:cNvPr id="48" name="Stačiakampis 6">
            <a:extLst>
              <a:ext uri="{FF2B5EF4-FFF2-40B4-BE49-F238E27FC236}">
                <a16:creationId xmlns:a16="http://schemas.microsoft.com/office/drawing/2014/main" id="{29FBDA36-7B56-0343-B169-EBABDEA46F87}"/>
              </a:ext>
            </a:extLst>
          </p:cNvPr>
          <p:cNvSpPr/>
          <p:nvPr/>
        </p:nvSpPr>
        <p:spPr>
          <a:xfrm>
            <a:off x="9664184" y="2476756"/>
            <a:ext cx="2304203" cy="11093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2">
            <a:extLst>
              <a:ext uri="{FF2B5EF4-FFF2-40B4-BE49-F238E27FC236}">
                <a16:creationId xmlns:a16="http://schemas.microsoft.com/office/drawing/2014/main" id="{240E4D64-AD0B-88AA-29C9-E8420BBA74D8}"/>
              </a:ext>
            </a:extLst>
          </p:cNvPr>
          <p:cNvCxnSpPr>
            <a:cxnSpLocks/>
          </p:cNvCxnSpPr>
          <p:nvPr/>
        </p:nvCxnSpPr>
        <p:spPr>
          <a:xfrm flipV="1">
            <a:off x="9910111" y="3377582"/>
            <a:ext cx="1141664" cy="108739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2">
            <a:extLst>
              <a:ext uri="{FF2B5EF4-FFF2-40B4-BE49-F238E27FC236}">
                <a16:creationId xmlns:a16="http://schemas.microsoft.com/office/drawing/2014/main" id="{70B83888-8AE3-05B9-8D33-DD1FE80254A1}"/>
              </a:ext>
            </a:extLst>
          </p:cNvPr>
          <p:cNvCxnSpPr>
            <a:cxnSpLocks/>
          </p:cNvCxnSpPr>
          <p:nvPr/>
        </p:nvCxnSpPr>
        <p:spPr>
          <a:xfrm flipH="1" flipV="1">
            <a:off x="8957796" y="2312159"/>
            <a:ext cx="924700" cy="21679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9" name="Stačiakampis 6">
            <a:extLst>
              <a:ext uri="{FF2B5EF4-FFF2-40B4-BE49-F238E27FC236}">
                <a16:creationId xmlns:a16="http://schemas.microsoft.com/office/drawing/2014/main" id="{48C44E5B-470D-0BF2-261A-A50E01BC2B56}"/>
              </a:ext>
            </a:extLst>
          </p:cNvPr>
          <p:cNvSpPr/>
          <p:nvPr/>
        </p:nvSpPr>
        <p:spPr>
          <a:xfrm>
            <a:off x="8508214" y="1135317"/>
            <a:ext cx="2317255" cy="11320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aveikslėlis 66">
            <a:extLst>
              <a:ext uri="{FF2B5EF4-FFF2-40B4-BE49-F238E27FC236}">
                <a16:creationId xmlns:a16="http://schemas.microsoft.com/office/drawing/2014/main" id="{5C718BA2-30D8-739A-CB43-FBDD2422E9F6}"/>
              </a:ext>
            </a:extLst>
          </p:cNvPr>
          <p:cNvPicPr>
            <a:picLocks noChangeAspect="1"/>
          </p:cNvPicPr>
          <p:nvPr/>
        </p:nvPicPr>
        <p:blipFill>
          <a:blip r:embed="rId9"/>
          <a:stretch>
            <a:fillRect/>
          </a:stretch>
        </p:blipFill>
        <p:spPr>
          <a:xfrm>
            <a:off x="8595904" y="1167898"/>
            <a:ext cx="2207725" cy="1037226"/>
          </a:xfrm>
          <a:prstGeom prst="rect">
            <a:avLst/>
          </a:prstGeom>
        </p:spPr>
      </p:pic>
      <p:sp>
        <p:nvSpPr>
          <p:cNvPr id="68" name="Stačiakampis 6">
            <a:extLst>
              <a:ext uri="{FF2B5EF4-FFF2-40B4-BE49-F238E27FC236}">
                <a16:creationId xmlns:a16="http://schemas.microsoft.com/office/drawing/2014/main" id="{71BE82B0-A7D1-2C57-B963-A23884245A17}"/>
              </a:ext>
            </a:extLst>
          </p:cNvPr>
          <p:cNvSpPr/>
          <p:nvPr/>
        </p:nvSpPr>
        <p:spPr>
          <a:xfrm>
            <a:off x="8595904" y="1175222"/>
            <a:ext cx="324608" cy="2626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3">
            <a:extLst>
              <a:ext uri="{FF2B5EF4-FFF2-40B4-BE49-F238E27FC236}">
                <a16:creationId xmlns:a16="http://schemas.microsoft.com/office/drawing/2014/main" id="{C6FB92C3-6D8A-E445-9BDD-02C7F8451A20}"/>
              </a:ext>
            </a:extLst>
          </p:cNvPr>
          <p:cNvSpPr/>
          <p:nvPr/>
        </p:nvSpPr>
        <p:spPr>
          <a:xfrm>
            <a:off x="7951162" y="111227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77" name="TextBox 76">
            <a:extLst>
              <a:ext uri="{FF2B5EF4-FFF2-40B4-BE49-F238E27FC236}">
                <a16:creationId xmlns:a16="http://schemas.microsoft.com/office/drawing/2014/main" id="{1F6B7D66-31B3-FDC6-72E5-CF5EC59ADC42}"/>
              </a:ext>
            </a:extLst>
          </p:cNvPr>
          <p:cNvSpPr txBox="1"/>
          <p:nvPr/>
        </p:nvSpPr>
        <p:spPr>
          <a:xfrm>
            <a:off x="4434166" y="1942827"/>
            <a:ext cx="2495042" cy="369332"/>
          </a:xfrm>
          <a:prstGeom prst="rect">
            <a:avLst/>
          </a:prstGeom>
          <a:solidFill>
            <a:schemeClr val="accent4">
              <a:lumMod val="20000"/>
              <a:lumOff val="80000"/>
            </a:schemeClr>
          </a:solidFill>
        </p:spPr>
        <p:txBody>
          <a:bodyPr wrap="none" rtlCol="0">
            <a:spAutoFit/>
          </a:bodyPr>
          <a:lstStyle/>
          <a:p>
            <a:r>
              <a:rPr lang="lt-LT"/>
              <a:t>Nustatyta pasiūlymų eilė</a:t>
            </a:r>
            <a:endParaRPr lang="en-US"/>
          </a:p>
        </p:txBody>
      </p:sp>
      <p:sp>
        <p:nvSpPr>
          <p:cNvPr id="78" name="Stačiakampis 6">
            <a:extLst>
              <a:ext uri="{FF2B5EF4-FFF2-40B4-BE49-F238E27FC236}">
                <a16:creationId xmlns:a16="http://schemas.microsoft.com/office/drawing/2014/main" id="{41BE6869-31D7-3C6F-8BF8-4A445D03B685}"/>
              </a:ext>
            </a:extLst>
          </p:cNvPr>
          <p:cNvSpPr/>
          <p:nvPr/>
        </p:nvSpPr>
        <p:spPr>
          <a:xfrm>
            <a:off x="7486491" y="2267339"/>
            <a:ext cx="679735" cy="7021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2">
            <a:extLst>
              <a:ext uri="{FF2B5EF4-FFF2-40B4-BE49-F238E27FC236}">
                <a16:creationId xmlns:a16="http://schemas.microsoft.com/office/drawing/2014/main" id="{036861CB-6CE4-3EBD-D251-3DC62481D37C}"/>
              </a:ext>
            </a:extLst>
          </p:cNvPr>
          <p:cNvCxnSpPr>
            <a:cxnSpLocks/>
          </p:cNvCxnSpPr>
          <p:nvPr/>
        </p:nvCxnSpPr>
        <p:spPr>
          <a:xfrm>
            <a:off x="5965793" y="2307135"/>
            <a:ext cx="1493083" cy="41157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2">
            <a:extLst>
              <a:ext uri="{FF2B5EF4-FFF2-40B4-BE49-F238E27FC236}">
                <a16:creationId xmlns:a16="http://schemas.microsoft.com/office/drawing/2014/main" id="{8B2EB1A2-3BA8-53EA-58E4-59D6D4651FF9}"/>
              </a:ext>
            </a:extLst>
          </p:cNvPr>
          <p:cNvCxnSpPr>
            <a:cxnSpLocks/>
          </p:cNvCxnSpPr>
          <p:nvPr/>
        </p:nvCxnSpPr>
        <p:spPr>
          <a:xfrm>
            <a:off x="5969278" y="2307135"/>
            <a:ext cx="1457981" cy="104462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4" name="Stačiakampis 6">
            <a:extLst>
              <a:ext uri="{FF2B5EF4-FFF2-40B4-BE49-F238E27FC236}">
                <a16:creationId xmlns:a16="http://schemas.microsoft.com/office/drawing/2014/main" id="{D3E2F80D-25DE-32D8-E0DB-B5F245794E3E}"/>
              </a:ext>
            </a:extLst>
          </p:cNvPr>
          <p:cNvSpPr/>
          <p:nvPr/>
        </p:nvSpPr>
        <p:spPr>
          <a:xfrm>
            <a:off x="7487533" y="3214157"/>
            <a:ext cx="678694" cy="3991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12BF2263-1E7F-483E-C422-29EC0550E49D}"/>
              </a:ext>
            </a:extLst>
          </p:cNvPr>
          <p:cNvSpPr txBox="1"/>
          <p:nvPr/>
        </p:nvSpPr>
        <p:spPr>
          <a:xfrm>
            <a:off x="4528501" y="3497779"/>
            <a:ext cx="2386577" cy="369332"/>
          </a:xfrm>
          <a:prstGeom prst="rect">
            <a:avLst/>
          </a:prstGeom>
          <a:solidFill>
            <a:schemeClr val="accent4">
              <a:lumMod val="20000"/>
              <a:lumOff val="80000"/>
            </a:schemeClr>
          </a:solidFill>
        </p:spPr>
        <p:txBody>
          <a:bodyPr wrap="square" rtlCol="0">
            <a:spAutoFit/>
          </a:bodyPr>
          <a:lstStyle/>
          <a:p>
            <a:r>
              <a:rPr lang="lt-LT"/>
              <a:t>Atmestas pasiūlymas</a:t>
            </a:r>
            <a:endParaRPr lang="en-US"/>
          </a:p>
        </p:txBody>
      </p:sp>
      <p:cxnSp>
        <p:nvCxnSpPr>
          <p:cNvPr id="87" name="Straight Arrow Connector 2">
            <a:extLst>
              <a:ext uri="{FF2B5EF4-FFF2-40B4-BE49-F238E27FC236}">
                <a16:creationId xmlns:a16="http://schemas.microsoft.com/office/drawing/2014/main" id="{BF5A5A42-BD92-F628-A74C-11F0F4AF09CC}"/>
              </a:ext>
            </a:extLst>
          </p:cNvPr>
          <p:cNvCxnSpPr>
            <a:cxnSpLocks/>
          </p:cNvCxnSpPr>
          <p:nvPr/>
        </p:nvCxnSpPr>
        <p:spPr>
          <a:xfrm flipV="1">
            <a:off x="6904677" y="3765955"/>
            <a:ext cx="2181718" cy="159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37422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Sutarties sudarymas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52</a:t>
            </a:fld>
            <a:endParaRPr lang="en-US"/>
          </a:p>
        </p:txBody>
      </p:sp>
      <p:pic>
        <p:nvPicPr>
          <p:cNvPr id="4" name="Paveikslėlis 3">
            <a:extLst>
              <a:ext uri="{FF2B5EF4-FFF2-40B4-BE49-F238E27FC236}">
                <a16:creationId xmlns:a16="http://schemas.microsoft.com/office/drawing/2014/main" id="{F1589DAF-61C7-0DAD-4188-0B92FB55F4F2}"/>
              </a:ext>
            </a:extLst>
          </p:cNvPr>
          <p:cNvPicPr>
            <a:picLocks noChangeAspect="1"/>
          </p:cNvPicPr>
          <p:nvPr/>
        </p:nvPicPr>
        <p:blipFill>
          <a:blip r:embed="rId4"/>
          <a:stretch>
            <a:fillRect/>
          </a:stretch>
        </p:blipFill>
        <p:spPr>
          <a:xfrm>
            <a:off x="1366345" y="973304"/>
            <a:ext cx="9380118" cy="1864739"/>
          </a:xfrm>
          <a:prstGeom prst="rect">
            <a:avLst/>
          </a:prstGeom>
        </p:spPr>
      </p:pic>
      <p:pic>
        <p:nvPicPr>
          <p:cNvPr id="6" name="Paveikslėlis 5">
            <a:extLst>
              <a:ext uri="{FF2B5EF4-FFF2-40B4-BE49-F238E27FC236}">
                <a16:creationId xmlns:a16="http://schemas.microsoft.com/office/drawing/2014/main" id="{355FE9E4-5DF8-B0FF-D989-6891C596F889}"/>
              </a:ext>
            </a:extLst>
          </p:cNvPr>
          <p:cNvPicPr>
            <a:picLocks noChangeAspect="1"/>
          </p:cNvPicPr>
          <p:nvPr/>
        </p:nvPicPr>
        <p:blipFill>
          <a:blip r:embed="rId5"/>
          <a:stretch>
            <a:fillRect/>
          </a:stretch>
        </p:blipFill>
        <p:spPr>
          <a:xfrm>
            <a:off x="1500850" y="2441948"/>
            <a:ext cx="885942" cy="147657"/>
          </a:xfrm>
          <a:prstGeom prst="rect">
            <a:avLst/>
          </a:prstGeom>
        </p:spPr>
      </p:pic>
      <p:sp>
        <p:nvSpPr>
          <p:cNvPr id="8" name="Stačiakampis 6">
            <a:extLst>
              <a:ext uri="{FF2B5EF4-FFF2-40B4-BE49-F238E27FC236}">
                <a16:creationId xmlns:a16="http://schemas.microsoft.com/office/drawing/2014/main" id="{178FA4D1-927E-9871-1E63-CE3A3555ABED}"/>
              </a:ext>
            </a:extLst>
          </p:cNvPr>
          <p:cNvSpPr/>
          <p:nvPr/>
        </p:nvSpPr>
        <p:spPr>
          <a:xfrm flipV="1">
            <a:off x="2800247" y="2575867"/>
            <a:ext cx="821139" cy="262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aveikslėlis 8">
            <a:extLst>
              <a:ext uri="{FF2B5EF4-FFF2-40B4-BE49-F238E27FC236}">
                <a16:creationId xmlns:a16="http://schemas.microsoft.com/office/drawing/2014/main" id="{C6E17B3D-A181-D415-3F9F-5ABAC14C91AE}"/>
              </a:ext>
            </a:extLst>
          </p:cNvPr>
          <p:cNvPicPr>
            <a:picLocks noChangeAspect="1"/>
          </p:cNvPicPr>
          <p:nvPr/>
        </p:nvPicPr>
        <p:blipFill>
          <a:blip r:embed="rId6"/>
          <a:stretch>
            <a:fillRect/>
          </a:stretch>
        </p:blipFill>
        <p:spPr>
          <a:xfrm>
            <a:off x="1348239" y="2925769"/>
            <a:ext cx="9380118" cy="3085904"/>
          </a:xfrm>
          <a:prstGeom prst="rect">
            <a:avLst/>
          </a:prstGeom>
        </p:spPr>
      </p:pic>
      <p:sp>
        <p:nvSpPr>
          <p:cNvPr id="12" name="Stačiakampis 6">
            <a:extLst>
              <a:ext uri="{FF2B5EF4-FFF2-40B4-BE49-F238E27FC236}">
                <a16:creationId xmlns:a16="http://schemas.microsoft.com/office/drawing/2014/main" id="{911B4EAD-0B97-1DD7-73B4-210E3A8CE457}"/>
              </a:ext>
            </a:extLst>
          </p:cNvPr>
          <p:cNvSpPr/>
          <p:nvPr/>
        </p:nvSpPr>
        <p:spPr>
          <a:xfrm flipV="1">
            <a:off x="8093965" y="4004390"/>
            <a:ext cx="1888235" cy="1848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čiakampis 6">
            <a:extLst>
              <a:ext uri="{FF2B5EF4-FFF2-40B4-BE49-F238E27FC236}">
                <a16:creationId xmlns:a16="http://schemas.microsoft.com/office/drawing/2014/main" id="{B7EB2A6F-1C2C-3B52-5AEE-EA05502A20D9}"/>
              </a:ext>
            </a:extLst>
          </p:cNvPr>
          <p:cNvSpPr/>
          <p:nvPr/>
        </p:nvSpPr>
        <p:spPr>
          <a:xfrm flipV="1">
            <a:off x="8068226" y="5097315"/>
            <a:ext cx="1888235" cy="1848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čiakampis 6">
            <a:extLst>
              <a:ext uri="{FF2B5EF4-FFF2-40B4-BE49-F238E27FC236}">
                <a16:creationId xmlns:a16="http://schemas.microsoft.com/office/drawing/2014/main" id="{970BE66C-A379-697F-BFC1-5295F70D2E58}"/>
              </a:ext>
            </a:extLst>
          </p:cNvPr>
          <p:cNvSpPr/>
          <p:nvPr/>
        </p:nvSpPr>
        <p:spPr>
          <a:xfrm flipV="1">
            <a:off x="10067010" y="5778311"/>
            <a:ext cx="579423" cy="2499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čiakampis 6">
            <a:extLst>
              <a:ext uri="{FF2B5EF4-FFF2-40B4-BE49-F238E27FC236}">
                <a16:creationId xmlns:a16="http://schemas.microsoft.com/office/drawing/2014/main" id="{F2CAA69B-694C-6128-06A0-66CD19C0E9E1}"/>
              </a:ext>
            </a:extLst>
          </p:cNvPr>
          <p:cNvSpPr/>
          <p:nvPr/>
        </p:nvSpPr>
        <p:spPr>
          <a:xfrm flipV="1">
            <a:off x="10059844" y="3958367"/>
            <a:ext cx="181070" cy="1848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6A1349-D67E-D919-0A7A-AEAD721F65FF}"/>
              </a:ext>
            </a:extLst>
          </p:cNvPr>
          <p:cNvSpPr txBox="1"/>
          <p:nvPr/>
        </p:nvSpPr>
        <p:spPr>
          <a:xfrm>
            <a:off x="4497331" y="3118819"/>
            <a:ext cx="4111114" cy="369332"/>
          </a:xfrm>
          <a:prstGeom prst="rect">
            <a:avLst/>
          </a:prstGeom>
          <a:solidFill>
            <a:schemeClr val="accent4">
              <a:lumMod val="20000"/>
              <a:lumOff val="80000"/>
            </a:schemeClr>
          </a:solidFill>
        </p:spPr>
        <p:txBody>
          <a:bodyPr wrap="square" lIns="91440" tIns="45720" rIns="91440" bIns="45720" rtlCol="0" anchor="t">
            <a:spAutoFit/>
          </a:bodyPr>
          <a:lstStyle/>
          <a:p>
            <a:r>
              <a:rPr lang="lt-LT"/>
              <a:t>Įrašoma sudaromų sutarčių vertė su PVM.</a:t>
            </a:r>
            <a:endParaRPr lang="en-US"/>
          </a:p>
        </p:txBody>
      </p:sp>
      <p:cxnSp>
        <p:nvCxnSpPr>
          <p:cNvPr id="20" name="Straight Arrow Connector 2">
            <a:extLst>
              <a:ext uri="{FF2B5EF4-FFF2-40B4-BE49-F238E27FC236}">
                <a16:creationId xmlns:a16="http://schemas.microsoft.com/office/drawing/2014/main" id="{871D2D59-4FC0-39B9-038C-03A71156E1E0}"/>
              </a:ext>
            </a:extLst>
          </p:cNvPr>
          <p:cNvCxnSpPr>
            <a:cxnSpLocks/>
          </p:cNvCxnSpPr>
          <p:nvPr/>
        </p:nvCxnSpPr>
        <p:spPr>
          <a:xfrm>
            <a:off x="6536806" y="3539812"/>
            <a:ext cx="1531420" cy="40796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
            <a:extLst>
              <a:ext uri="{FF2B5EF4-FFF2-40B4-BE49-F238E27FC236}">
                <a16:creationId xmlns:a16="http://schemas.microsoft.com/office/drawing/2014/main" id="{04041985-70F3-546E-578E-5A02792D9D65}"/>
              </a:ext>
            </a:extLst>
          </p:cNvPr>
          <p:cNvCxnSpPr>
            <a:cxnSpLocks/>
          </p:cNvCxnSpPr>
          <p:nvPr/>
        </p:nvCxnSpPr>
        <p:spPr>
          <a:xfrm>
            <a:off x="6536806" y="3539812"/>
            <a:ext cx="1823920" cy="152283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79F4FD8A-EA6C-D2CA-7462-89776A818555}"/>
              </a:ext>
            </a:extLst>
          </p:cNvPr>
          <p:cNvSpPr txBox="1"/>
          <p:nvPr/>
        </p:nvSpPr>
        <p:spPr>
          <a:xfrm>
            <a:off x="9161233" y="2205995"/>
            <a:ext cx="2689022" cy="1200329"/>
          </a:xfrm>
          <a:prstGeom prst="rect">
            <a:avLst/>
          </a:prstGeom>
          <a:solidFill>
            <a:schemeClr val="accent4">
              <a:lumMod val="20000"/>
              <a:lumOff val="80000"/>
            </a:schemeClr>
          </a:solidFill>
        </p:spPr>
        <p:txBody>
          <a:bodyPr wrap="square" rtlCol="0">
            <a:spAutoFit/>
          </a:bodyPr>
          <a:lstStyle/>
          <a:p>
            <a:r>
              <a:rPr lang="lt-LT"/>
              <a:t>Jei sudaromos sutartys su keliais laimėtojais, pridedamos papildomos eilutės.</a:t>
            </a:r>
            <a:endParaRPr lang="en-US"/>
          </a:p>
        </p:txBody>
      </p:sp>
      <p:cxnSp>
        <p:nvCxnSpPr>
          <p:cNvPr id="28" name="Straight Arrow Connector 2">
            <a:extLst>
              <a:ext uri="{FF2B5EF4-FFF2-40B4-BE49-F238E27FC236}">
                <a16:creationId xmlns:a16="http://schemas.microsoft.com/office/drawing/2014/main" id="{2C556ABE-B7A4-8676-3203-52669025C87A}"/>
              </a:ext>
            </a:extLst>
          </p:cNvPr>
          <p:cNvCxnSpPr>
            <a:cxnSpLocks/>
            <a:stCxn id="27" idx="2"/>
          </p:cNvCxnSpPr>
          <p:nvPr/>
        </p:nvCxnSpPr>
        <p:spPr>
          <a:xfrm flipH="1">
            <a:off x="10192315" y="3406324"/>
            <a:ext cx="313429" cy="54145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1" name="Oval 3">
            <a:extLst>
              <a:ext uri="{FF2B5EF4-FFF2-40B4-BE49-F238E27FC236}">
                <a16:creationId xmlns:a16="http://schemas.microsoft.com/office/drawing/2014/main" id="{739D6992-2376-4851-6136-18F0CE79E582}"/>
              </a:ext>
            </a:extLst>
          </p:cNvPr>
          <p:cNvSpPr/>
          <p:nvPr/>
        </p:nvSpPr>
        <p:spPr>
          <a:xfrm>
            <a:off x="3850286" y="251541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32" name="Oval 3">
            <a:extLst>
              <a:ext uri="{FF2B5EF4-FFF2-40B4-BE49-F238E27FC236}">
                <a16:creationId xmlns:a16="http://schemas.microsoft.com/office/drawing/2014/main" id="{24F29771-24F6-EB89-26CC-4821A7302160}"/>
              </a:ext>
            </a:extLst>
          </p:cNvPr>
          <p:cNvSpPr/>
          <p:nvPr/>
        </p:nvSpPr>
        <p:spPr>
          <a:xfrm>
            <a:off x="8729600" y="441790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33" name="Oval 3">
            <a:extLst>
              <a:ext uri="{FF2B5EF4-FFF2-40B4-BE49-F238E27FC236}">
                <a16:creationId xmlns:a16="http://schemas.microsoft.com/office/drawing/2014/main" id="{21086894-27B6-5E0A-A0FA-DE901A81AED4}"/>
              </a:ext>
            </a:extLst>
          </p:cNvPr>
          <p:cNvSpPr/>
          <p:nvPr/>
        </p:nvSpPr>
        <p:spPr>
          <a:xfrm>
            <a:off x="10114405" y="5340813"/>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cxnSp>
        <p:nvCxnSpPr>
          <p:cNvPr id="34" name="Straight Arrow Connector 2">
            <a:extLst>
              <a:ext uri="{FF2B5EF4-FFF2-40B4-BE49-F238E27FC236}">
                <a16:creationId xmlns:a16="http://schemas.microsoft.com/office/drawing/2014/main" id="{8BC58FC0-FD50-3374-33B4-007D379AE2C1}"/>
              </a:ext>
            </a:extLst>
          </p:cNvPr>
          <p:cNvCxnSpPr>
            <a:cxnSpLocks/>
          </p:cNvCxnSpPr>
          <p:nvPr/>
        </p:nvCxnSpPr>
        <p:spPr>
          <a:xfrm flipV="1">
            <a:off x="8971916" y="4198378"/>
            <a:ext cx="0" cy="21952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2">
            <a:extLst>
              <a:ext uri="{FF2B5EF4-FFF2-40B4-BE49-F238E27FC236}">
                <a16:creationId xmlns:a16="http://schemas.microsoft.com/office/drawing/2014/main" id="{708516DE-29B3-D174-C5DE-248E2506D72A}"/>
              </a:ext>
            </a:extLst>
          </p:cNvPr>
          <p:cNvCxnSpPr>
            <a:cxnSpLocks/>
            <a:stCxn id="32" idx="4"/>
          </p:cNvCxnSpPr>
          <p:nvPr/>
        </p:nvCxnSpPr>
        <p:spPr>
          <a:xfrm>
            <a:off x="8971916" y="4801954"/>
            <a:ext cx="0" cy="30485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6" name="Paveikslėlis 45">
            <a:extLst>
              <a:ext uri="{FF2B5EF4-FFF2-40B4-BE49-F238E27FC236}">
                <a16:creationId xmlns:a16="http://schemas.microsoft.com/office/drawing/2014/main" id="{526A6D43-9EEE-6EBC-228F-DD3B40EF6E71}"/>
              </a:ext>
            </a:extLst>
          </p:cNvPr>
          <p:cNvPicPr>
            <a:picLocks noChangeAspect="1"/>
          </p:cNvPicPr>
          <p:nvPr/>
        </p:nvPicPr>
        <p:blipFill>
          <a:blip r:embed="rId7"/>
          <a:stretch>
            <a:fillRect/>
          </a:stretch>
        </p:blipFill>
        <p:spPr>
          <a:xfrm>
            <a:off x="6172901" y="5524778"/>
            <a:ext cx="2653083" cy="1043133"/>
          </a:xfrm>
          <a:prstGeom prst="rect">
            <a:avLst/>
          </a:prstGeom>
        </p:spPr>
      </p:pic>
      <p:cxnSp>
        <p:nvCxnSpPr>
          <p:cNvPr id="47" name="Straight Arrow Connector 2">
            <a:extLst>
              <a:ext uri="{FF2B5EF4-FFF2-40B4-BE49-F238E27FC236}">
                <a16:creationId xmlns:a16="http://schemas.microsoft.com/office/drawing/2014/main" id="{411C649D-51F6-0B51-A547-B27CAA98CA30}"/>
              </a:ext>
            </a:extLst>
          </p:cNvPr>
          <p:cNvCxnSpPr>
            <a:cxnSpLocks/>
          </p:cNvCxnSpPr>
          <p:nvPr/>
        </p:nvCxnSpPr>
        <p:spPr>
          <a:xfrm flipH="1">
            <a:off x="3245520" y="2229522"/>
            <a:ext cx="78721" cy="33236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1" name="Stačiakampis 6">
            <a:extLst>
              <a:ext uri="{FF2B5EF4-FFF2-40B4-BE49-F238E27FC236}">
                <a16:creationId xmlns:a16="http://schemas.microsoft.com/office/drawing/2014/main" id="{17D361A4-D5D4-0D11-7091-0863B5A4B6E5}"/>
              </a:ext>
            </a:extLst>
          </p:cNvPr>
          <p:cNvSpPr/>
          <p:nvPr/>
        </p:nvSpPr>
        <p:spPr>
          <a:xfrm flipV="1">
            <a:off x="7772399" y="6186925"/>
            <a:ext cx="493415" cy="365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3">
            <a:extLst>
              <a:ext uri="{FF2B5EF4-FFF2-40B4-BE49-F238E27FC236}">
                <a16:creationId xmlns:a16="http://schemas.microsoft.com/office/drawing/2014/main" id="{97FC074B-1030-0C33-48DF-813FDB5DBD10}"/>
              </a:ext>
            </a:extLst>
          </p:cNvPr>
          <p:cNvSpPr/>
          <p:nvPr/>
        </p:nvSpPr>
        <p:spPr>
          <a:xfrm>
            <a:off x="7110983" y="610798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pic>
        <p:nvPicPr>
          <p:cNvPr id="53" name="Paveikslėlis 52">
            <a:extLst>
              <a:ext uri="{FF2B5EF4-FFF2-40B4-BE49-F238E27FC236}">
                <a16:creationId xmlns:a16="http://schemas.microsoft.com/office/drawing/2014/main" id="{10A0399C-8AE1-499E-DB43-57E331FD9A8D}"/>
              </a:ext>
            </a:extLst>
          </p:cNvPr>
          <p:cNvPicPr>
            <a:picLocks noChangeAspect="1"/>
          </p:cNvPicPr>
          <p:nvPr/>
        </p:nvPicPr>
        <p:blipFill>
          <a:blip r:embed="rId8"/>
          <a:srcRect r="28742"/>
          <a:stretch/>
        </p:blipFill>
        <p:spPr>
          <a:xfrm>
            <a:off x="764432" y="5490976"/>
            <a:ext cx="2035816" cy="955642"/>
          </a:xfrm>
          <a:prstGeom prst="rect">
            <a:avLst/>
          </a:prstGeom>
        </p:spPr>
      </p:pic>
      <p:sp>
        <p:nvSpPr>
          <p:cNvPr id="54" name="TextBox 53">
            <a:extLst>
              <a:ext uri="{FF2B5EF4-FFF2-40B4-BE49-F238E27FC236}">
                <a16:creationId xmlns:a16="http://schemas.microsoft.com/office/drawing/2014/main" id="{D14DA290-DCB4-F7E2-E8E5-967C23D5079C}"/>
              </a:ext>
            </a:extLst>
          </p:cNvPr>
          <p:cNvSpPr txBox="1"/>
          <p:nvPr/>
        </p:nvSpPr>
        <p:spPr>
          <a:xfrm rot="10800000" flipV="1">
            <a:off x="3160500" y="5299554"/>
            <a:ext cx="2628850" cy="1200329"/>
          </a:xfrm>
          <a:prstGeom prst="rect">
            <a:avLst/>
          </a:prstGeom>
          <a:solidFill>
            <a:schemeClr val="accent4">
              <a:lumMod val="20000"/>
              <a:lumOff val="80000"/>
            </a:schemeClr>
          </a:solidFill>
        </p:spPr>
        <p:txBody>
          <a:bodyPr wrap="square" lIns="91440" tIns="45720" rIns="91440" bIns="45720" rtlCol="0" anchor="t">
            <a:spAutoFit/>
          </a:bodyPr>
          <a:lstStyle/>
          <a:p>
            <a:r>
              <a:rPr lang="lt-LT"/>
              <a:t>Pranešimas, kad sutartys sėkmingai išsaugotos ir galima atlikti kitą veiksmą (5).</a:t>
            </a:r>
            <a:endParaRPr lang="en-US"/>
          </a:p>
        </p:txBody>
      </p:sp>
      <p:sp>
        <p:nvSpPr>
          <p:cNvPr id="55" name="Stačiakampis 6">
            <a:extLst>
              <a:ext uri="{FF2B5EF4-FFF2-40B4-BE49-F238E27FC236}">
                <a16:creationId xmlns:a16="http://schemas.microsoft.com/office/drawing/2014/main" id="{A953F535-16B7-34D8-BC60-BA1750F76F7D}"/>
              </a:ext>
            </a:extLst>
          </p:cNvPr>
          <p:cNvSpPr/>
          <p:nvPr/>
        </p:nvSpPr>
        <p:spPr>
          <a:xfrm>
            <a:off x="764432" y="6107775"/>
            <a:ext cx="1168939" cy="2201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Arrow Connector 2">
            <a:extLst>
              <a:ext uri="{FF2B5EF4-FFF2-40B4-BE49-F238E27FC236}">
                <a16:creationId xmlns:a16="http://schemas.microsoft.com/office/drawing/2014/main" id="{E44FFF58-FB80-DEFF-2AA5-CF1DC74421C0}"/>
              </a:ext>
            </a:extLst>
          </p:cNvPr>
          <p:cNvCxnSpPr>
            <a:cxnSpLocks/>
          </p:cNvCxnSpPr>
          <p:nvPr/>
        </p:nvCxnSpPr>
        <p:spPr>
          <a:xfrm flipH="1">
            <a:off x="1971560" y="5954095"/>
            <a:ext cx="1188939" cy="2484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9" name="Oval 3">
            <a:extLst>
              <a:ext uri="{FF2B5EF4-FFF2-40B4-BE49-F238E27FC236}">
                <a16:creationId xmlns:a16="http://schemas.microsoft.com/office/drawing/2014/main" id="{C220D7E3-7DB6-5F76-9500-4491A823431B}"/>
              </a:ext>
            </a:extLst>
          </p:cNvPr>
          <p:cNvSpPr/>
          <p:nvPr/>
        </p:nvSpPr>
        <p:spPr>
          <a:xfrm>
            <a:off x="136330" y="5371959"/>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5</a:t>
            </a:r>
            <a:endParaRPr lang="en-GB">
              <a:solidFill>
                <a:schemeClr val="tx1"/>
              </a:solidFill>
            </a:endParaRPr>
          </a:p>
        </p:txBody>
      </p:sp>
      <p:sp>
        <p:nvSpPr>
          <p:cNvPr id="60" name="Stačiakampis 6">
            <a:extLst>
              <a:ext uri="{FF2B5EF4-FFF2-40B4-BE49-F238E27FC236}">
                <a16:creationId xmlns:a16="http://schemas.microsoft.com/office/drawing/2014/main" id="{7B373555-4A70-348E-6D73-4EB5757BA88E}"/>
              </a:ext>
            </a:extLst>
          </p:cNvPr>
          <p:cNvSpPr/>
          <p:nvPr/>
        </p:nvSpPr>
        <p:spPr>
          <a:xfrm flipV="1">
            <a:off x="723166" y="5454286"/>
            <a:ext cx="319478" cy="2705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Arrow Connector 2">
            <a:extLst>
              <a:ext uri="{FF2B5EF4-FFF2-40B4-BE49-F238E27FC236}">
                <a16:creationId xmlns:a16="http://schemas.microsoft.com/office/drawing/2014/main" id="{828FA3B7-EA53-FB57-4B21-FEC74F3FAC40}"/>
              </a:ext>
            </a:extLst>
          </p:cNvPr>
          <p:cNvCxnSpPr>
            <a:cxnSpLocks/>
          </p:cNvCxnSpPr>
          <p:nvPr/>
        </p:nvCxnSpPr>
        <p:spPr>
          <a:xfrm flipV="1">
            <a:off x="3742763" y="2709643"/>
            <a:ext cx="0" cy="38897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3793A312-C872-7FC2-802C-C13948E80F79}"/>
              </a:ext>
            </a:extLst>
          </p:cNvPr>
          <p:cNvSpPr txBox="1"/>
          <p:nvPr/>
        </p:nvSpPr>
        <p:spPr>
          <a:xfrm>
            <a:off x="2637577" y="1313681"/>
            <a:ext cx="5174852" cy="923330"/>
          </a:xfrm>
          <a:prstGeom prst="rect">
            <a:avLst/>
          </a:prstGeom>
          <a:solidFill>
            <a:schemeClr val="accent4">
              <a:lumMod val="20000"/>
              <a:lumOff val="80000"/>
            </a:schemeClr>
          </a:solidFill>
        </p:spPr>
        <p:txBody>
          <a:bodyPr wrap="square" lIns="91440" tIns="45720" rIns="91440" bIns="45720" rtlCol="0" anchor="t">
            <a:spAutoFit/>
          </a:bodyPr>
          <a:lstStyle/>
          <a:p>
            <a:r>
              <a:rPr lang="lt-LT" dirty="0"/>
              <a:t>Pasirenkama užduotis „Sudaryti sutartį“. Pastaba. Šią užduotį rekomenduojama pradėti vykdyti tuomet, kai su tiekėju (-</a:t>
            </a:r>
            <a:r>
              <a:rPr lang="lt-LT" dirty="0" err="1"/>
              <a:t>ais</a:t>
            </a:r>
            <a:r>
              <a:rPr lang="lt-LT" dirty="0"/>
              <a:t>) sudaryta (-</a:t>
            </a:r>
            <a:r>
              <a:rPr lang="lt-LT" dirty="0" err="1"/>
              <a:t>os</a:t>
            </a:r>
            <a:r>
              <a:rPr lang="lt-LT" dirty="0"/>
              <a:t>) sutartis (-</a:t>
            </a:r>
            <a:r>
              <a:rPr lang="lt-LT" dirty="0" err="1"/>
              <a:t>ys</a:t>
            </a:r>
            <a:r>
              <a:rPr lang="lt-LT" dirty="0"/>
              <a:t>). </a:t>
            </a:r>
            <a:endParaRPr lang="en-US" dirty="0">
              <a:cs typeface="Calibri"/>
            </a:endParaRPr>
          </a:p>
        </p:txBody>
      </p:sp>
    </p:spTree>
    <p:extLst>
      <p:ext uri="{BB962C8B-B14F-4D97-AF65-F5344CB8AC3E}">
        <p14:creationId xmlns:p14="http://schemas.microsoft.com/office/powerpoint/2010/main" val="9029912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aveikslėlis 20">
            <a:extLst>
              <a:ext uri="{FF2B5EF4-FFF2-40B4-BE49-F238E27FC236}">
                <a16:creationId xmlns:a16="http://schemas.microsoft.com/office/drawing/2014/main" id="{DBF9ABC3-BCD4-663D-15E3-53DAA59B63A0}"/>
              </a:ext>
            </a:extLst>
          </p:cNvPr>
          <p:cNvPicPr>
            <a:picLocks noChangeAspect="1"/>
          </p:cNvPicPr>
          <p:nvPr/>
        </p:nvPicPr>
        <p:blipFill>
          <a:blip r:embed="rId3"/>
          <a:stretch>
            <a:fillRect/>
          </a:stretch>
        </p:blipFill>
        <p:spPr>
          <a:xfrm>
            <a:off x="1134189" y="2764520"/>
            <a:ext cx="9657541" cy="1728303"/>
          </a:xfrm>
          <a:prstGeom prst="rect">
            <a:avLst/>
          </a:prstGeom>
        </p:spPr>
      </p:pic>
      <p:pic>
        <p:nvPicPr>
          <p:cNvPr id="26" name="Paveikslėlis 25">
            <a:extLst>
              <a:ext uri="{FF2B5EF4-FFF2-40B4-BE49-F238E27FC236}">
                <a16:creationId xmlns:a16="http://schemas.microsoft.com/office/drawing/2014/main" id="{D50F448E-C09F-B3F9-5F2A-C06B3F672E98}"/>
              </a:ext>
            </a:extLst>
          </p:cNvPr>
          <p:cNvPicPr>
            <a:picLocks noChangeAspect="1"/>
          </p:cNvPicPr>
          <p:nvPr/>
        </p:nvPicPr>
        <p:blipFill>
          <a:blip r:embed="rId4"/>
          <a:stretch>
            <a:fillRect/>
          </a:stretch>
        </p:blipFill>
        <p:spPr>
          <a:xfrm>
            <a:off x="1134188" y="4607292"/>
            <a:ext cx="9646343" cy="1950547"/>
          </a:xfrm>
          <a:prstGeom prst="rect">
            <a:avLst/>
          </a:prstGeom>
        </p:spPr>
      </p:pic>
      <p:pic>
        <p:nvPicPr>
          <p:cNvPr id="10" name="Paveikslėlis 9"/>
          <p:cNvPicPr>
            <a:picLocks noChangeAspect="1"/>
          </p:cNvPicPr>
          <p:nvPr/>
        </p:nvPicPr>
        <p:blipFill rotWithShape="1">
          <a:blip r:embed="rId5"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1107159" y="140551"/>
            <a:ext cx="9977682" cy="810627"/>
          </a:xfrm>
        </p:spPr>
        <p:txBody>
          <a:bodyPr>
            <a:noAutofit/>
          </a:bodyPr>
          <a:lstStyle/>
          <a:p>
            <a:pPr algn="ctr"/>
            <a:r>
              <a:rPr lang="lt-LT" sz="3600" b="1" dirty="0"/>
              <a:t>Sutarties sudarymas (kai laimėtoju nustatytas tiekėjas sutinka sudaryti sutartį)</a:t>
            </a:r>
            <a:endParaRPr lang="en-US" sz="36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53</a:t>
            </a:fld>
            <a:endParaRPr lang="en-US"/>
          </a:p>
        </p:txBody>
      </p:sp>
      <p:sp>
        <p:nvSpPr>
          <p:cNvPr id="18" name="Oval 3">
            <a:extLst>
              <a:ext uri="{FF2B5EF4-FFF2-40B4-BE49-F238E27FC236}">
                <a16:creationId xmlns:a16="http://schemas.microsoft.com/office/drawing/2014/main" id="{9F35B93D-C8F4-FFC5-E67F-0C87A5E386AB}"/>
              </a:ext>
            </a:extLst>
          </p:cNvPr>
          <p:cNvSpPr/>
          <p:nvPr/>
        </p:nvSpPr>
        <p:spPr>
          <a:xfrm>
            <a:off x="1576357" y="538715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17" name="Paveikslėlis 16">
            <a:extLst>
              <a:ext uri="{FF2B5EF4-FFF2-40B4-BE49-F238E27FC236}">
                <a16:creationId xmlns:a16="http://schemas.microsoft.com/office/drawing/2014/main" id="{648ABEFA-CE0A-A0EF-B132-3EF8C9D3F9BB}"/>
              </a:ext>
            </a:extLst>
          </p:cNvPr>
          <p:cNvPicPr>
            <a:picLocks noChangeAspect="1"/>
          </p:cNvPicPr>
          <p:nvPr/>
        </p:nvPicPr>
        <p:blipFill>
          <a:blip r:embed="rId6"/>
          <a:stretch>
            <a:fillRect/>
          </a:stretch>
        </p:blipFill>
        <p:spPr>
          <a:xfrm>
            <a:off x="1134190" y="1018195"/>
            <a:ext cx="9657541" cy="1663500"/>
          </a:xfrm>
          <a:prstGeom prst="rect">
            <a:avLst/>
          </a:prstGeom>
        </p:spPr>
      </p:pic>
      <p:sp>
        <p:nvSpPr>
          <p:cNvPr id="19" name="TextBox 18">
            <a:extLst>
              <a:ext uri="{FF2B5EF4-FFF2-40B4-BE49-F238E27FC236}">
                <a16:creationId xmlns:a16="http://schemas.microsoft.com/office/drawing/2014/main" id="{58495184-E64D-38AF-15BC-BB35FDC34BA6}"/>
              </a:ext>
            </a:extLst>
          </p:cNvPr>
          <p:cNvSpPr txBox="1"/>
          <p:nvPr/>
        </p:nvSpPr>
        <p:spPr>
          <a:xfrm>
            <a:off x="3486680" y="1235828"/>
            <a:ext cx="7082997" cy="923330"/>
          </a:xfrm>
          <a:prstGeom prst="rect">
            <a:avLst/>
          </a:prstGeom>
          <a:solidFill>
            <a:schemeClr val="accent4">
              <a:lumMod val="20000"/>
              <a:lumOff val="80000"/>
            </a:schemeClr>
          </a:solidFill>
        </p:spPr>
        <p:txBody>
          <a:bodyPr wrap="square" lIns="91440" tIns="45720" rIns="91440" bIns="45720" rtlCol="0" anchor="t">
            <a:spAutoFit/>
          </a:bodyPr>
          <a:lstStyle/>
          <a:p>
            <a:r>
              <a:rPr lang="lt-LT" dirty="0"/>
              <a:t>Pasirenkama užduotis „Įveskite laimėjusių tiekėjų atsakymus“. Pastaba. Kai pirkimas skaidomas dalimis ir laimėtojais nustatomi skirtingi tiekėjai, šią užduotį reikia kartoti kiekvienam tiekėjui.</a:t>
            </a:r>
            <a:endParaRPr lang="en-US" dirty="0"/>
          </a:p>
        </p:txBody>
      </p:sp>
      <p:sp>
        <p:nvSpPr>
          <p:cNvPr id="20" name="Stačiakampis 6">
            <a:extLst>
              <a:ext uri="{FF2B5EF4-FFF2-40B4-BE49-F238E27FC236}">
                <a16:creationId xmlns:a16="http://schemas.microsoft.com/office/drawing/2014/main" id="{3D610EB0-E76E-ABE9-078E-CCDF7F85E49A}"/>
              </a:ext>
            </a:extLst>
          </p:cNvPr>
          <p:cNvSpPr/>
          <p:nvPr/>
        </p:nvSpPr>
        <p:spPr>
          <a:xfrm flipV="1">
            <a:off x="2709712" y="2440115"/>
            <a:ext cx="1282866" cy="2621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
            <a:extLst>
              <a:ext uri="{FF2B5EF4-FFF2-40B4-BE49-F238E27FC236}">
                <a16:creationId xmlns:a16="http://schemas.microsoft.com/office/drawing/2014/main" id="{1EC08DE6-66ED-6B77-596C-B2BE22BDBECB}"/>
              </a:ext>
            </a:extLst>
          </p:cNvPr>
          <p:cNvCxnSpPr>
            <a:cxnSpLocks/>
          </p:cNvCxnSpPr>
          <p:nvPr/>
        </p:nvCxnSpPr>
        <p:spPr>
          <a:xfrm flipH="1">
            <a:off x="3992578" y="2159159"/>
            <a:ext cx="1575522" cy="40861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3" name="Oval 3">
            <a:extLst>
              <a:ext uri="{FF2B5EF4-FFF2-40B4-BE49-F238E27FC236}">
                <a16:creationId xmlns:a16="http://schemas.microsoft.com/office/drawing/2014/main" id="{2258D558-AB9F-61B1-CF64-CA1A2AA98F88}"/>
              </a:ext>
            </a:extLst>
          </p:cNvPr>
          <p:cNvSpPr/>
          <p:nvPr/>
        </p:nvSpPr>
        <p:spPr>
          <a:xfrm>
            <a:off x="2383625" y="1973242"/>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sp>
        <p:nvSpPr>
          <p:cNvPr id="24" name="Stačiakampis 6">
            <a:extLst>
              <a:ext uri="{FF2B5EF4-FFF2-40B4-BE49-F238E27FC236}">
                <a16:creationId xmlns:a16="http://schemas.microsoft.com/office/drawing/2014/main" id="{5FD6E4CF-CC7E-7D30-1922-9DC17378A239}"/>
              </a:ext>
            </a:extLst>
          </p:cNvPr>
          <p:cNvSpPr/>
          <p:nvPr/>
        </p:nvSpPr>
        <p:spPr>
          <a:xfrm flipV="1">
            <a:off x="2197284" y="3950533"/>
            <a:ext cx="314925" cy="250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3">
            <a:extLst>
              <a:ext uri="{FF2B5EF4-FFF2-40B4-BE49-F238E27FC236}">
                <a16:creationId xmlns:a16="http://schemas.microsoft.com/office/drawing/2014/main" id="{56118EA1-03B1-E469-7A01-5033FD0F0015}"/>
              </a:ext>
            </a:extLst>
          </p:cNvPr>
          <p:cNvSpPr/>
          <p:nvPr/>
        </p:nvSpPr>
        <p:spPr>
          <a:xfrm>
            <a:off x="1576357" y="381676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7" name="Stačiakampis 6">
            <a:extLst>
              <a:ext uri="{FF2B5EF4-FFF2-40B4-BE49-F238E27FC236}">
                <a16:creationId xmlns:a16="http://schemas.microsoft.com/office/drawing/2014/main" id="{0876AF00-F4C1-44AA-9893-1216E84F6F7A}"/>
              </a:ext>
            </a:extLst>
          </p:cNvPr>
          <p:cNvSpPr/>
          <p:nvPr/>
        </p:nvSpPr>
        <p:spPr>
          <a:xfrm flipV="1">
            <a:off x="2197284" y="5501487"/>
            <a:ext cx="484632" cy="250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tačiakampis 6">
            <a:extLst>
              <a:ext uri="{FF2B5EF4-FFF2-40B4-BE49-F238E27FC236}">
                <a16:creationId xmlns:a16="http://schemas.microsoft.com/office/drawing/2014/main" id="{A5444F1F-AC24-D9C7-060D-9FBF69492F05}"/>
              </a:ext>
            </a:extLst>
          </p:cNvPr>
          <p:cNvSpPr/>
          <p:nvPr/>
        </p:nvSpPr>
        <p:spPr>
          <a:xfrm flipV="1">
            <a:off x="8750484" y="6289296"/>
            <a:ext cx="484632" cy="2502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3">
            <a:extLst>
              <a:ext uri="{FF2B5EF4-FFF2-40B4-BE49-F238E27FC236}">
                <a16:creationId xmlns:a16="http://schemas.microsoft.com/office/drawing/2014/main" id="{2D956005-97F7-1438-6117-018C83ADF80C}"/>
              </a:ext>
            </a:extLst>
          </p:cNvPr>
          <p:cNvSpPr/>
          <p:nvPr/>
        </p:nvSpPr>
        <p:spPr>
          <a:xfrm>
            <a:off x="8120142" y="620923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spTree>
    <p:extLst>
      <p:ext uri="{BB962C8B-B14F-4D97-AF65-F5344CB8AC3E}">
        <p14:creationId xmlns:p14="http://schemas.microsoft.com/office/powerpoint/2010/main" val="5743175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551FA-8006-0B3B-C7A8-80C71ED0A1CF}"/>
            </a:ext>
          </a:extLst>
        </p:cNvPr>
        <p:cNvGrpSpPr/>
        <p:nvPr/>
      </p:nvGrpSpPr>
      <p:grpSpPr>
        <a:xfrm>
          <a:off x="0" y="0"/>
          <a:ext cx="0" cy="0"/>
          <a:chOff x="0" y="0"/>
          <a:chExt cx="0" cy="0"/>
        </a:xfrm>
      </p:grpSpPr>
      <p:pic>
        <p:nvPicPr>
          <p:cNvPr id="10" name="Paveikslėlis 9">
            <a:extLst>
              <a:ext uri="{FF2B5EF4-FFF2-40B4-BE49-F238E27FC236}">
                <a16:creationId xmlns:a16="http://schemas.microsoft.com/office/drawing/2014/main" id="{9CECB7E2-191A-CBAD-F266-AB282558C9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76968"/>
            <a:ext cx="2527816" cy="1470849"/>
          </a:xfrm>
          <a:prstGeom prst="rect">
            <a:avLst/>
          </a:prstGeom>
        </p:spPr>
      </p:pic>
      <p:sp>
        <p:nvSpPr>
          <p:cNvPr id="7" name="Pavadinimas 1">
            <a:extLst>
              <a:ext uri="{FF2B5EF4-FFF2-40B4-BE49-F238E27FC236}">
                <a16:creationId xmlns:a16="http://schemas.microsoft.com/office/drawing/2014/main" id="{E283FEB4-2D6A-4011-0725-DFAF6DCB469C}"/>
              </a:ext>
            </a:extLst>
          </p:cNvPr>
          <p:cNvSpPr>
            <a:spLocks noGrp="1"/>
          </p:cNvSpPr>
          <p:nvPr>
            <p:ph type="title"/>
          </p:nvPr>
        </p:nvSpPr>
        <p:spPr>
          <a:xfrm>
            <a:off x="231057" y="338886"/>
            <a:ext cx="11729884" cy="810627"/>
          </a:xfrm>
        </p:spPr>
        <p:txBody>
          <a:bodyPr>
            <a:noAutofit/>
          </a:bodyPr>
          <a:lstStyle/>
          <a:p>
            <a:pPr algn="ctr"/>
            <a:r>
              <a:rPr lang="lt-LT" sz="3600" b="1" dirty="0"/>
              <a:t>Sutarties sudarymas (kai laimėtoju nustatytas tiekėjas atsisako sudaryti sutartį)</a:t>
            </a:r>
            <a:endParaRPr lang="en-US" sz="3600" b="1" dirty="0"/>
          </a:p>
        </p:txBody>
      </p:sp>
      <p:sp>
        <p:nvSpPr>
          <p:cNvPr id="3" name="Slide Number Placeholder 2">
            <a:extLst>
              <a:ext uri="{FF2B5EF4-FFF2-40B4-BE49-F238E27FC236}">
                <a16:creationId xmlns:a16="http://schemas.microsoft.com/office/drawing/2014/main" id="{D72FDFC0-17AF-0B12-936D-22A9F6BED1E1}"/>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54</a:t>
            </a:fld>
            <a:endParaRPr lang="en-US" dirty="0"/>
          </a:p>
        </p:txBody>
      </p:sp>
      <p:grpSp>
        <p:nvGrpSpPr>
          <p:cNvPr id="42" name="Grupė 41">
            <a:extLst>
              <a:ext uri="{FF2B5EF4-FFF2-40B4-BE49-F238E27FC236}">
                <a16:creationId xmlns:a16="http://schemas.microsoft.com/office/drawing/2014/main" id="{BBAB7C7B-82B7-5AC7-34F6-E0E8F490644F}"/>
              </a:ext>
            </a:extLst>
          </p:cNvPr>
          <p:cNvGrpSpPr/>
          <p:nvPr/>
        </p:nvGrpSpPr>
        <p:grpSpPr>
          <a:xfrm>
            <a:off x="1007535" y="1765262"/>
            <a:ext cx="3643224" cy="1422569"/>
            <a:chOff x="941874" y="1462670"/>
            <a:chExt cx="3611272" cy="1546225"/>
          </a:xfrm>
        </p:grpSpPr>
        <p:pic>
          <p:nvPicPr>
            <p:cNvPr id="17" name="Paveikslėlis 16">
              <a:extLst>
                <a:ext uri="{FF2B5EF4-FFF2-40B4-BE49-F238E27FC236}">
                  <a16:creationId xmlns:a16="http://schemas.microsoft.com/office/drawing/2014/main" id="{A214E885-87E4-9275-D120-2CCCC42D00BE}"/>
                </a:ext>
              </a:extLst>
            </p:cNvPr>
            <p:cNvPicPr>
              <a:picLocks noChangeAspect="1"/>
            </p:cNvPicPr>
            <p:nvPr/>
          </p:nvPicPr>
          <p:blipFill>
            <a:blip r:embed="rId4"/>
            <a:srcRect r="53625"/>
            <a:stretch/>
          </p:blipFill>
          <p:spPr>
            <a:xfrm>
              <a:off x="941874" y="1462670"/>
              <a:ext cx="3611272" cy="1546225"/>
            </a:xfrm>
            <a:prstGeom prst="rect">
              <a:avLst/>
            </a:prstGeom>
          </p:spPr>
        </p:pic>
        <p:sp>
          <p:nvSpPr>
            <p:cNvPr id="20" name="Stačiakampis 6">
              <a:extLst>
                <a:ext uri="{FF2B5EF4-FFF2-40B4-BE49-F238E27FC236}">
                  <a16:creationId xmlns:a16="http://schemas.microsoft.com/office/drawing/2014/main" id="{467ADF31-F461-3A77-B8FA-866253B1BA15}"/>
                </a:ext>
              </a:extLst>
            </p:cNvPr>
            <p:cNvSpPr/>
            <p:nvPr/>
          </p:nvSpPr>
          <p:spPr>
            <a:xfrm flipV="1">
              <a:off x="2167253" y="2810009"/>
              <a:ext cx="1145561" cy="1988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a:extLst>
                <a:ext uri="{FF2B5EF4-FFF2-40B4-BE49-F238E27FC236}">
                  <a16:creationId xmlns:a16="http://schemas.microsoft.com/office/drawing/2014/main" id="{7530F52E-8772-E0F8-2AB0-CA19C4B04A18}"/>
                </a:ext>
              </a:extLst>
            </p:cNvPr>
            <p:cNvSpPr/>
            <p:nvPr/>
          </p:nvSpPr>
          <p:spPr>
            <a:xfrm>
              <a:off x="3412990" y="2567359"/>
              <a:ext cx="491685" cy="365475"/>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grpSp>
      <p:grpSp>
        <p:nvGrpSpPr>
          <p:cNvPr id="8" name="Grupė 7">
            <a:extLst>
              <a:ext uri="{FF2B5EF4-FFF2-40B4-BE49-F238E27FC236}">
                <a16:creationId xmlns:a16="http://schemas.microsoft.com/office/drawing/2014/main" id="{27BE8F7D-745E-2387-65D0-6B5FC8FBE8EF}"/>
              </a:ext>
            </a:extLst>
          </p:cNvPr>
          <p:cNvGrpSpPr/>
          <p:nvPr/>
        </p:nvGrpSpPr>
        <p:grpSpPr>
          <a:xfrm>
            <a:off x="5805139" y="1681275"/>
            <a:ext cx="4543470" cy="1546225"/>
            <a:chOff x="380736" y="4046383"/>
            <a:chExt cx="5236635" cy="2072054"/>
          </a:xfrm>
        </p:grpSpPr>
        <p:pic>
          <p:nvPicPr>
            <p:cNvPr id="21" name="Paveikslėlis 20">
              <a:extLst>
                <a:ext uri="{FF2B5EF4-FFF2-40B4-BE49-F238E27FC236}">
                  <a16:creationId xmlns:a16="http://schemas.microsoft.com/office/drawing/2014/main" id="{49DCFC18-C47D-10D0-E21E-587C421497F7}"/>
                </a:ext>
              </a:extLst>
            </p:cNvPr>
            <p:cNvPicPr>
              <a:picLocks noChangeAspect="1"/>
            </p:cNvPicPr>
            <p:nvPr/>
          </p:nvPicPr>
          <p:blipFill>
            <a:blip r:embed="rId5"/>
            <a:srcRect r="54772"/>
            <a:stretch/>
          </p:blipFill>
          <p:spPr>
            <a:xfrm>
              <a:off x="380736" y="4046383"/>
              <a:ext cx="5236635" cy="2072054"/>
            </a:xfrm>
            <a:prstGeom prst="rect">
              <a:avLst/>
            </a:prstGeom>
          </p:spPr>
        </p:pic>
        <p:sp>
          <p:nvSpPr>
            <p:cNvPr id="24" name="Stačiakampis 6">
              <a:extLst>
                <a:ext uri="{FF2B5EF4-FFF2-40B4-BE49-F238E27FC236}">
                  <a16:creationId xmlns:a16="http://schemas.microsoft.com/office/drawing/2014/main" id="{317CE704-7EBA-0EA2-1DD0-4E04458AF25C}"/>
                </a:ext>
              </a:extLst>
            </p:cNvPr>
            <p:cNvSpPr/>
            <p:nvPr/>
          </p:nvSpPr>
          <p:spPr>
            <a:xfrm flipV="1">
              <a:off x="1662761" y="5476972"/>
              <a:ext cx="326295" cy="2635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3">
              <a:extLst>
                <a:ext uri="{FF2B5EF4-FFF2-40B4-BE49-F238E27FC236}">
                  <a16:creationId xmlns:a16="http://schemas.microsoft.com/office/drawing/2014/main" id="{ED2FEDAD-67E4-D087-A082-4056DA116456}"/>
                </a:ext>
              </a:extLst>
            </p:cNvPr>
            <p:cNvSpPr/>
            <p:nvPr/>
          </p:nvSpPr>
          <p:spPr>
            <a:xfrm>
              <a:off x="842963" y="5195404"/>
              <a:ext cx="668968" cy="473592"/>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grpSp>
      <p:sp>
        <p:nvSpPr>
          <p:cNvPr id="4" name="TextBox 3">
            <a:extLst>
              <a:ext uri="{FF2B5EF4-FFF2-40B4-BE49-F238E27FC236}">
                <a16:creationId xmlns:a16="http://schemas.microsoft.com/office/drawing/2014/main" id="{8A23B8C8-5612-CCC4-4EBD-1E5F7016D3FF}"/>
              </a:ext>
            </a:extLst>
          </p:cNvPr>
          <p:cNvSpPr txBox="1"/>
          <p:nvPr/>
        </p:nvSpPr>
        <p:spPr>
          <a:xfrm>
            <a:off x="501623" y="1175541"/>
            <a:ext cx="11188753" cy="369332"/>
          </a:xfrm>
          <a:prstGeom prst="rect">
            <a:avLst/>
          </a:prstGeom>
          <a:solidFill>
            <a:schemeClr val="accent4">
              <a:lumMod val="20000"/>
              <a:lumOff val="80000"/>
            </a:schemeClr>
          </a:solidFill>
        </p:spPr>
        <p:txBody>
          <a:bodyPr wrap="square" lIns="91440" tIns="45720" rIns="91440" bIns="45720" rtlCol="0" anchor="t">
            <a:spAutoFit/>
          </a:bodyPr>
          <a:lstStyle/>
          <a:p>
            <a:r>
              <a:rPr lang="lt-LT" dirty="0"/>
              <a:t>Pasirenkama užduotis „Įveskite laimėjusių tiekėjų atsakymus“ (1) ir atliekame šiuos veiksmus (2-5):</a:t>
            </a:r>
            <a:endParaRPr lang="en-US" dirty="0"/>
          </a:p>
        </p:txBody>
      </p:sp>
      <p:grpSp>
        <p:nvGrpSpPr>
          <p:cNvPr id="36" name="Grupė 35">
            <a:extLst>
              <a:ext uri="{FF2B5EF4-FFF2-40B4-BE49-F238E27FC236}">
                <a16:creationId xmlns:a16="http://schemas.microsoft.com/office/drawing/2014/main" id="{E926DA06-F2C6-33B9-4CC5-893A92BE2C99}"/>
              </a:ext>
            </a:extLst>
          </p:cNvPr>
          <p:cNvGrpSpPr/>
          <p:nvPr/>
        </p:nvGrpSpPr>
        <p:grpSpPr>
          <a:xfrm>
            <a:off x="774726" y="3272915"/>
            <a:ext cx="10021499" cy="1791288"/>
            <a:chOff x="825255" y="5133596"/>
            <a:chExt cx="9582367" cy="1804286"/>
          </a:xfrm>
        </p:grpSpPr>
        <p:grpSp>
          <p:nvGrpSpPr>
            <p:cNvPr id="33" name="Grupė 32">
              <a:extLst>
                <a:ext uri="{FF2B5EF4-FFF2-40B4-BE49-F238E27FC236}">
                  <a16:creationId xmlns:a16="http://schemas.microsoft.com/office/drawing/2014/main" id="{61EBF340-09A8-A1B0-1504-69860FF20C54}"/>
                </a:ext>
              </a:extLst>
            </p:cNvPr>
            <p:cNvGrpSpPr/>
            <p:nvPr/>
          </p:nvGrpSpPr>
          <p:grpSpPr>
            <a:xfrm>
              <a:off x="825255" y="5133596"/>
              <a:ext cx="9582367" cy="1746205"/>
              <a:chOff x="849483" y="5091660"/>
              <a:chExt cx="8129834" cy="1470849"/>
            </a:xfrm>
          </p:grpSpPr>
          <p:grpSp>
            <p:nvGrpSpPr>
              <p:cNvPr id="9" name="Grupė 8">
                <a:extLst>
                  <a:ext uri="{FF2B5EF4-FFF2-40B4-BE49-F238E27FC236}">
                    <a16:creationId xmlns:a16="http://schemas.microsoft.com/office/drawing/2014/main" id="{C5BD38E8-6127-3DAB-7037-53EDBF250CBB}"/>
                  </a:ext>
                </a:extLst>
              </p:cNvPr>
              <p:cNvGrpSpPr/>
              <p:nvPr/>
            </p:nvGrpSpPr>
            <p:grpSpPr>
              <a:xfrm>
                <a:off x="849483" y="5091660"/>
                <a:ext cx="8129834" cy="1470849"/>
                <a:chOff x="562834" y="1884873"/>
                <a:chExt cx="10869693" cy="2250368"/>
              </a:xfrm>
            </p:grpSpPr>
            <p:pic>
              <p:nvPicPr>
                <p:cNvPr id="11" name="Paveikslėlis 10">
                  <a:extLst>
                    <a:ext uri="{FF2B5EF4-FFF2-40B4-BE49-F238E27FC236}">
                      <a16:creationId xmlns:a16="http://schemas.microsoft.com/office/drawing/2014/main" id="{A36F5556-B099-959D-4FE4-F81A050FD4A6}"/>
                    </a:ext>
                  </a:extLst>
                </p:cNvPr>
                <p:cNvPicPr>
                  <a:picLocks noChangeAspect="1"/>
                </p:cNvPicPr>
                <p:nvPr/>
              </p:nvPicPr>
              <p:blipFill>
                <a:blip r:embed="rId6"/>
                <a:stretch>
                  <a:fillRect/>
                </a:stretch>
              </p:blipFill>
              <p:spPr>
                <a:xfrm>
                  <a:off x="562834" y="1884873"/>
                  <a:ext cx="10869693" cy="2250368"/>
                </a:xfrm>
                <a:prstGeom prst="rect">
                  <a:avLst/>
                </a:prstGeom>
              </p:spPr>
            </p:pic>
            <p:sp>
              <p:nvSpPr>
                <p:cNvPr id="13" name="Stačiakampis 6">
                  <a:extLst>
                    <a:ext uri="{FF2B5EF4-FFF2-40B4-BE49-F238E27FC236}">
                      <a16:creationId xmlns:a16="http://schemas.microsoft.com/office/drawing/2014/main" id="{55BEFD3C-66ED-99A5-E69F-C43E90B95D70}"/>
                    </a:ext>
                  </a:extLst>
                </p:cNvPr>
                <p:cNvSpPr/>
                <p:nvPr/>
              </p:nvSpPr>
              <p:spPr>
                <a:xfrm flipV="1">
                  <a:off x="1880695" y="3364670"/>
                  <a:ext cx="8345202" cy="2591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aveikslėlis 13">
                  <a:extLst>
                    <a:ext uri="{FF2B5EF4-FFF2-40B4-BE49-F238E27FC236}">
                      <a16:creationId xmlns:a16="http://schemas.microsoft.com/office/drawing/2014/main" id="{8F60578E-9C77-2608-967E-85C19070ECE4}"/>
                    </a:ext>
                  </a:extLst>
                </p:cNvPr>
                <p:cNvPicPr>
                  <a:picLocks noChangeAspect="1"/>
                </p:cNvPicPr>
                <p:nvPr/>
              </p:nvPicPr>
              <p:blipFill>
                <a:blip r:embed="rId7"/>
                <a:stretch>
                  <a:fillRect/>
                </a:stretch>
              </p:blipFill>
              <p:spPr>
                <a:xfrm>
                  <a:off x="2336288" y="2914786"/>
                  <a:ext cx="181000" cy="190527"/>
                </a:xfrm>
                <a:prstGeom prst="rect">
                  <a:avLst/>
                </a:prstGeom>
              </p:spPr>
            </p:pic>
            <p:pic>
              <p:nvPicPr>
                <p:cNvPr id="15" name="Paveikslėlis 14">
                  <a:extLst>
                    <a:ext uri="{FF2B5EF4-FFF2-40B4-BE49-F238E27FC236}">
                      <a16:creationId xmlns:a16="http://schemas.microsoft.com/office/drawing/2014/main" id="{6BFD8586-228D-AC99-48EF-A7E245FA14BE}"/>
                    </a:ext>
                  </a:extLst>
                </p:cNvPr>
                <p:cNvPicPr>
                  <a:picLocks noChangeAspect="1"/>
                </p:cNvPicPr>
                <p:nvPr/>
              </p:nvPicPr>
              <p:blipFill>
                <a:blip r:embed="rId8"/>
                <a:stretch>
                  <a:fillRect/>
                </a:stretch>
              </p:blipFill>
              <p:spPr>
                <a:xfrm>
                  <a:off x="1777960" y="2943363"/>
                  <a:ext cx="173516" cy="161949"/>
                </a:xfrm>
                <a:prstGeom prst="rect">
                  <a:avLst/>
                </a:prstGeom>
              </p:spPr>
            </p:pic>
            <p:sp>
              <p:nvSpPr>
                <p:cNvPr id="16" name="Stačiakampis 6">
                  <a:extLst>
                    <a:ext uri="{FF2B5EF4-FFF2-40B4-BE49-F238E27FC236}">
                      <a16:creationId xmlns:a16="http://schemas.microsoft.com/office/drawing/2014/main" id="{2602481E-9AD0-84AC-A11E-CCDA7FF3C650}"/>
                    </a:ext>
                  </a:extLst>
                </p:cNvPr>
                <p:cNvSpPr/>
                <p:nvPr/>
              </p:nvSpPr>
              <p:spPr>
                <a:xfrm flipV="1">
                  <a:off x="2336288" y="2920981"/>
                  <a:ext cx="546093" cy="2591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
                <a:extLst>
                  <a:ext uri="{FF2B5EF4-FFF2-40B4-BE49-F238E27FC236}">
                    <a16:creationId xmlns:a16="http://schemas.microsoft.com/office/drawing/2014/main" id="{1E983246-F7F5-9E52-249F-7A65C1FA3D17}"/>
                  </a:ext>
                </a:extLst>
              </p:cNvPr>
              <p:cNvSpPr/>
              <p:nvPr/>
            </p:nvSpPr>
            <p:spPr>
              <a:xfrm>
                <a:off x="2764528" y="5674591"/>
                <a:ext cx="443204" cy="323653"/>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32" name="Oval 3">
                <a:extLst>
                  <a:ext uri="{FF2B5EF4-FFF2-40B4-BE49-F238E27FC236}">
                    <a16:creationId xmlns:a16="http://schemas.microsoft.com/office/drawing/2014/main" id="{487CFB86-FD6F-3B61-96EF-E384D17137EA}"/>
                  </a:ext>
                </a:extLst>
              </p:cNvPr>
              <p:cNvSpPr/>
              <p:nvPr/>
            </p:nvSpPr>
            <p:spPr>
              <a:xfrm>
                <a:off x="1219174" y="6050176"/>
                <a:ext cx="443204" cy="323653"/>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grpSp>
        <p:sp>
          <p:nvSpPr>
            <p:cNvPr id="34" name="Oval 3">
              <a:extLst>
                <a:ext uri="{FF2B5EF4-FFF2-40B4-BE49-F238E27FC236}">
                  <a16:creationId xmlns:a16="http://schemas.microsoft.com/office/drawing/2014/main" id="{5F526C31-54FF-2185-AC2C-939F88A0DC6B}"/>
                </a:ext>
              </a:extLst>
            </p:cNvPr>
            <p:cNvSpPr/>
            <p:nvPr/>
          </p:nvSpPr>
          <p:spPr>
            <a:xfrm>
              <a:off x="7682903" y="6553638"/>
              <a:ext cx="522390" cy="384244"/>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5</a:t>
              </a:r>
              <a:endParaRPr lang="en-GB" dirty="0">
                <a:solidFill>
                  <a:schemeClr val="tx1"/>
                </a:solidFill>
              </a:endParaRPr>
            </a:p>
          </p:txBody>
        </p:sp>
        <p:sp>
          <p:nvSpPr>
            <p:cNvPr id="35" name="Stačiakampis 6">
              <a:extLst>
                <a:ext uri="{FF2B5EF4-FFF2-40B4-BE49-F238E27FC236}">
                  <a16:creationId xmlns:a16="http://schemas.microsoft.com/office/drawing/2014/main" id="{ACD3A49B-ABF4-2D73-3565-566D3D2C6FB9}"/>
                </a:ext>
              </a:extLst>
            </p:cNvPr>
            <p:cNvSpPr/>
            <p:nvPr/>
          </p:nvSpPr>
          <p:spPr>
            <a:xfrm flipV="1">
              <a:off x="8396801" y="6645197"/>
              <a:ext cx="481418" cy="2011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43087BE9-46E9-822C-3F61-2286EC6BF3F9}"/>
              </a:ext>
            </a:extLst>
          </p:cNvPr>
          <p:cNvSpPr txBox="1"/>
          <p:nvPr/>
        </p:nvSpPr>
        <p:spPr>
          <a:xfrm>
            <a:off x="6353666" y="5282354"/>
            <a:ext cx="4270343" cy="1200329"/>
          </a:xfrm>
          <a:prstGeom prst="rect">
            <a:avLst/>
          </a:prstGeom>
          <a:solidFill>
            <a:schemeClr val="accent4">
              <a:lumMod val="20000"/>
              <a:lumOff val="80000"/>
            </a:schemeClr>
          </a:solidFill>
        </p:spPr>
        <p:txBody>
          <a:bodyPr wrap="square" lIns="91440" tIns="45720" rIns="91440" bIns="45720" anchor="t">
            <a:spAutoFit/>
          </a:bodyPr>
          <a:lstStyle/>
          <a:p>
            <a:r>
              <a:rPr lang="lt-LT" b="0" i="0" dirty="0">
                <a:effectLst/>
                <a:latin typeface="Calibri"/>
                <a:ea typeface="Calibri"/>
                <a:cs typeface="Calibri"/>
              </a:rPr>
              <a:t>Pastaba: Jei pirkime sudaryti sutartį atsisakė vienintelis nustatytas laimėtojas, tokiu atveju pirkimas užduočių sąraše liks su užduotimi "Sutarties sudarymas atmestas".</a:t>
            </a:r>
            <a:endParaRPr lang="en-US">
              <a:latin typeface="Calibri"/>
              <a:ea typeface="Calibri"/>
              <a:cs typeface="Calibri"/>
            </a:endParaRPr>
          </a:p>
        </p:txBody>
      </p:sp>
      <p:grpSp>
        <p:nvGrpSpPr>
          <p:cNvPr id="43" name="Grupė 42">
            <a:extLst>
              <a:ext uri="{FF2B5EF4-FFF2-40B4-BE49-F238E27FC236}">
                <a16:creationId xmlns:a16="http://schemas.microsoft.com/office/drawing/2014/main" id="{32FA64C8-7C8C-C6B8-76D6-9D50E9866F16}"/>
              </a:ext>
            </a:extLst>
          </p:cNvPr>
          <p:cNvGrpSpPr/>
          <p:nvPr/>
        </p:nvGrpSpPr>
        <p:grpSpPr>
          <a:xfrm>
            <a:off x="448702" y="5145557"/>
            <a:ext cx="5605806" cy="1532283"/>
            <a:chOff x="593889" y="4900531"/>
            <a:chExt cx="5605806" cy="1532283"/>
          </a:xfrm>
        </p:grpSpPr>
        <p:pic>
          <p:nvPicPr>
            <p:cNvPr id="40" name="Paveikslėlis 39">
              <a:extLst>
                <a:ext uri="{FF2B5EF4-FFF2-40B4-BE49-F238E27FC236}">
                  <a16:creationId xmlns:a16="http://schemas.microsoft.com/office/drawing/2014/main" id="{946FA218-6388-1B62-21F0-E55F7B7AE4B8}"/>
                </a:ext>
              </a:extLst>
            </p:cNvPr>
            <p:cNvPicPr>
              <a:picLocks noChangeAspect="1"/>
            </p:cNvPicPr>
            <p:nvPr/>
          </p:nvPicPr>
          <p:blipFill>
            <a:blip r:embed="rId9"/>
            <a:srcRect r="54020"/>
            <a:stretch/>
          </p:blipFill>
          <p:spPr>
            <a:xfrm>
              <a:off x="593889" y="4900531"/>
              <a:ext cx="5605806" cy="1532283"/>
            </a:xfrm>
            <a:prstGeom prst="rect">
              <a:avLst/>
            </a:prstGeom>
          </p:spPr>
        </p:pic>
        <p:sp>
          <p:nvSpPr>
            <p:cNvPr id="41" name="Stačiakampis 6">
              <a:extLst>
                <a:ext uri="{FF2B5EF4-FFF2-40B4-BE49-F238E27FC236}">
                  <a16:creationId xmlns:a16="http://schemas.microsoft.com/office/drawing/2014/main" id="{F4BD2A34-1D0A-B1FA-5218-7668ED56F506}"/>
                </a:ext>
              </a:extLst>
            </p:cNvPr>
            <p:cNvSpPr/>
            <p:nvPr/>
          </p:nvSpPr>
          <p:spPr>
            <a:xfrm flipV="1">
              <a:off x="4391107" y="6198677"/>
              <a:ext cx="1426972" cy="1902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 name="Straight Arrow Connector 2">
            <a:extLst>
              <a:ext uri="{FF2B5EF4-FFF2-40B4-BE49-F238E27FC236}">
                <a16:creationId xmlns:a16="http://schemas.microsoft.com/office/drawing/2014/main" id="{5E799850-64D8-1307-539D-AF52E9D853E6}"/>
              </a:ext>
            </a:extLst>
          </p:cNvPr>
          <p:cNvCxnSpPr>
            <a:cxnSpLocks/>
            <a:stCxn id="38" idx="1"/>
          </p:cNvCxnSpPr>
          <p:nvPr/>
        </p:nvCxnSpPr>
        <p:spPr>
          <a:xfrm flipH="1">
            <a:off x="5268282" y="5882519"/>
            <a:ext cx="1085384" cy="45806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709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4FF82-9BEB-BC3D-AF2F-EAF3611DC2E7}"/>
            </a:ext>
          </a:extLst>
        </p:cNvPr>
        <p:cNvGrpSpPr/>
        <p:nvPr/>
      </p:nvGrpSpPr>
      <p:grpSpPr>
        <a:xfrm>
          <a:off x="0" y="0"/>
          <a:ext cx="0" cy="0"/>
          <a:chOff x="0" y="0"/>
          <a:chExt cx="0" cy="0"/>
        </a:xfrm>
      </p:grpSpPr>
      <p:grpSp>
        <p:nvGrpSpPr>
          <p:cNvPr id="50" name="Grupė 49">
            <a:extLst>
              <a:ext uri="{FF2B5EF4-FFF2-40B4-BE49-F238E27FC236}">
                <a16:creationId xmlns:a16="http://schemas.microsoft.com/office/drawing/2014/main" id="{49CDE92C-A673-E6B0-46F6-C33066049A1A}"/>
              </a:ext>
            </a:extLst>
          </p:cNvPr>
          <p:cNvGrpSpPr/>
          <p:nvPr/>
        </p:nvGrpSpPr>
        <p:grpSpPr>
          <a:xfrm>
            <a:off x="720698" y="1933032"/>
            <a:ext cx="10480705" cy="1377916"/>
            <a:chOff x="529365" y="3524218"/>
            <a:chExt cx="10824435" cy="1495866"/>
          </a:xfrm>
        </p:grpSpPr>
        <p:pic>
          <p:nvPicPr>
            <p:cNvPr id="45" name="Paveikslėlis 44">
              <a:extLst>
                <a:ext uri="{FF2B5EF4-FFF2-40B4-BE49-F238E27FC236}">
                  <a16:creationId xmlns:a16="http://schemas.microsoft.com/office/drawing/2014/main" id="{36D2706A-4FF0-E5FD-1D40-D2F08E96A642}"/>
                </a:ext>
              </a:extLst>
            </p:cNvPr>
            <p:cNvPicPr>
              <a:picLocks noChangeAspect="1"/>
            </p:cNvPicPr>
            <p:nvPr/>
          </p:nvPicPr>
          <p:blipFill>
            <a:blip r:embed="rId3"/>
            <a:stretch>
              <a:fillRect/>
            </a:stretch>
          </p:blipFill>
          <p:spPr>
            <a:xfrm>
              <a:off x="529365" y="3524218"/>
              <a:ext cx="10824435" cy="1470850"/>
            </a:xfrm>
            <a:prstGeom prst="rect">
              <a:avLst/>
            </a:prstGeom>
          </p:spPr>
        </p:pic>
        <p:sp>
          <p:nvSpPr>
            <p:cNvPr id="46" name="Oval 3">
              <a:extLst>
                <a:ext uri="{FF2B5EF4-FFF2-40B4-BE49-F238E27FC236}">
                  <a16:creationId xmlns:a16="http://schemas.microsoft.com/office/drawing/2014/main" id="{81767699-FF53-FE56-E708-4E7C09498199}"/>
                </a:ext>
              </a:extLst>
            </p:cNvPr>
            <p:cNvSpPr/>
            <p:nvPr/>
          </p:nvSpPr>
          <p:spPr>
            <a:xfrm>
              <a:off x="1130833" y="434054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47" name="Stačiakampis 6">
              <a:extLst>
                <a:ext uri="{FF2B5EF4-FFF2-40B4-BE49-F238E27FC236}">
                  <a16:creationId xmlns:a16="http://schemas.microsoft.com/office/drawing/2014/main" id="{9EFC6BD5-F1D5-B93A-9B9E-86A624B08BC4}"/>
                </a:ext>
              </a:extLst>
            </p:cNvPr>
            <p:cNvSpPr/>
            <p:nvPr/>
          </p:nvSpPr>
          <p:spPr>
            <a:xfrm flipV="1">
              <a:off x="1696826" y="4421171"/>
              <a:ext cx="429002" cy="1752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Stačiakampis 6">
              <a:extLst>
                <a:ext uri="{FF2B5EF4-FFF2-40B4-BE49-F238E27FC236}">
                  <a16:creationId xmlns:a16="http://schemas.microsoft.com/office/drawing/2014/main" id="{C4B10153-1702-38FD-BF8C-BDC790093D14}"/>
                </a:ext>
              </a:extLst>
            </p:cNvPr>
            <p:cNvSpPr/>
            <p:nvPr/>
          </p:nvSpPr>
          <p:spPr>
            <a:xfrm flipV="1">
              <a:off x="10331777" y="4724592"/>
              <a:ext cx="487074" cy="27047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
              <a:extLst>
                <a:ext uri="{FF2B5EF4-FFF2-40B4-BE49-F238E27FC236}">
                  <a16:creationId xmlns:a16="http://schemas.microsoft.com/office/drawing/2014/main" id="{A98F8B61-C874-6D45-8189-23E15F5A35F9}"/>
                </a:ext>
              </a:extLst>
            </p:cNvPr>
            <p:cNvSpPr/>
            <p:nvPr/>
          </p:nvSpPr>
          <p:spPr>
            <a:xfrm>
              <a:off x="9739884" y="463603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grpSp>
      <p:pic>
        <p:nvPicPr>
          <p:cNvPr id="10" name="Paveikslėlis 9">
            <a:extLst>
              <a:ext uri="{FF2B5EF4-FFF2-40B4-BE49-F238E27FC236}">
                <a16:creationId xmlns:a16="http://schemas.microsoft.com/office/drawing/2014/main" id="{F2203F25-0EA1-085E-2D84-56964ED700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a:extLst>
              <a:ext uri="{FF2B5EF4-FFF2-40B4-BE49-F238E27FC236}">
                <a16:creationId xmlns:a16="http://schemas.microsoft.com/office/drawing/2014/main" id="{FAC5CCE8-A5DE-AE13-2B53-86517189253D}"/>
              </a:ext>
            </a:extLst>
          </p:cNvPr>
          <p:cNvSpPr>
            <a:spLocks noGrp="1"/>
          </p:cNvSpPr>
          <p:nvPr>
            <p:ph type="title"/>
          </p:nvPr>
        </p:nvSpPr>
        <p:spPr>
          <a:xfrm>
            <a:off x="2060078" y="46257"/>
            <a:ext cx="7801946" cy="810627"/>
          </a:xfrm>
        </p:spPr>
        <p:txBody>
          <a:bodyPr>
            <a:noAutofit/>
          </a:bodyPr>
          <a:lstStyle/>
          <a:p>
            <a:pPr algn="ctr"/>
            <a:r>
              <a:rPr lang="lt-LT" sz="3600" b="1" dirty="0"/>
              <a:t>Sutarties sudarymas</a:t>
            </a:r>
            <a:endParaRPr lang="en-US" sz="3600" b="1" dirty="0"/>
          </a:p>
        </p:txBody>
      </p:sp>
      <p:sp>
        <p:nvSpPr>
          <p:cNvPr id="3" name="Slide Number Placeholder 2">
            <a:extLst>
              <a:ext uri="{FF2B5EF4-FFF2-40B4-BE49-F238E27FC236}">
                <a16:creationId xmlns:a16="http://schemas.microsoft.com/office/drawing/2014/main" id="{14EE7A6E-0972-A4AF-7C44-CD67C8FD5432}"/>
              </a:ext>
            </a:extLst>
          </p:cNvPr>
          <p:cNvSpPr>
            <a:spLocks noGrp="1"/>
          </p:cNvSpPr>
          <p:nvPr>
            <p:ph type="sldNum" sz="quarter" idx="12"/>
          </p:nvPr>
        </p:nvSpPr>
        <p:spPr>
          <a:xfrm>
            <a:off x="8610600" y="6446618"/>
            <a:ext cx="2743200" cy="365125"/>
          </a:xfrm>
        </p:spPr>
        <p:txBody>
          <a:bodyPr/>
          <a:lstStyle/>
          <a:p>
            <a:fld id="{49EC5416-78B8-4F37-B286-A40543F63F6D}" type="slidenum">
              <a:rPr lang="en-US" smtClean="0"/>
              <a:pPr/>
              <a:t>55</a:t>
            </a:fld>
            <a:endParaRPr lang="en-US"/>
          </a:p>
        </p:txBody>
      </p:sp>
      <p:pic>
        <p:nvPicPr>
          <p:cNvPr id="34" name="Paveikslėlis 33">
            <a:extLst>
              <a:ext uri="{FF2B5EF4-FFF2-40B4-BE49-F238E27FC236}">
                <a16:creationId xmlns:a16="http://schemas.microsoft.com/office/drawing/2014/main" id="{D030CB23-131C-B9CA-E2FC-4D69051CC369}"/>
              </a:ext>
            </a:extLst>
          </p:cNvPr>
          <p:cNvPicPr>
            <a:picLocks noChangeAspect="1"/>
          </p:cNvPicPr>
          <p:nvPr/>
        </p:nvPicPr>
        <p:blipFill>
          <a:blip r:embed="rId5"/>
          <a:srcRect l="13063" t="100001" b="-41275"/>
          <a:stretch/>
        </p:blipFill>
        <p:spPr>
          <a:xfrm>
            <a:off x="301658" y="5682901"/>
            <a:ext cx="1395168" cy="79485"/>
          </a:xfrm>
          <a:prstGeom prst="rect">
            <a:avLst/>
          </a:prstGeom>
        </p:spPr>
      </p:pic>
      <p:sp>
        <p:nvSpPr>
          <p:cNvPr id="37" name="TextBox 36">
            <a:extLst>
              <a:ext uri="{FF2B5EF4-FFF2-40B4-BE49-F238E27FC236}">
                <a16:creationId xmlns:a16="http://schemas.microsoft.com/office/drawing/2014/main" id="{735F3633-C35A-F1D1-2E11-644361967AD3}"/>
              </a:ext>
            </a:extLst>
          </p:cNvPr>
          <p:cNvSpPr txBox="1"/>
          <p:nvPr/>
        </p:nvSpPr>
        <p:spPr>
          <a:xfrm>
            <a:off x="684765" y="669201"/>
            <a:ext cx="5889227" cy="1200329"/>
          </a:xfrm>
          <a:prstGeom prst="rect">
            <a:avLst/>
          </a:prstGeom>
          <a:solidFill>
            <a:schemeClr val="accent4">
              <a:lumMod val="20000"/>
              <a:lumOff val="80000"/>
            </a:schemeClr>
          </a:solidFill>
        </p:spPr>
        <p:txBody>
          <a:bodyPr wrap="square" lIns="91440" tIns="45720" rIns="91440" bIns="45720" rtlCol="0" anchor="t">
            <a:spAutoFit/>
          </a:bodyPr>
          <a:lstStyle/>
          <a:p>
            <a:r>
              <a:rPr lang="lt-LT" dirty="0"/>
              <a:t>Jei sutartis bus sudaroma su antroje vietoje esančiu tiekėju, užduočių sąraše pasirenkama užduotis „Sutarties sudarymas atmestas“ (1), atsivėrusiame lange pasirenkama „Taip“ (2) ir spaudžiama „Pateikti“ (3).</a:t>
            </a:r>
            <a:endParaRPr lang="en-US" dirty="0"/>
          </a:p>
        </p:txBody>
      </p:sp>
      <p:grpSp>
        <p:nvGrpSpPr>
          <p:cNvPr id="41" name="Grupė 40">
            <a:extLst>
              <a:ext uri="{FF2B5EF4-FFF2-40B4-BE49-F238E27FC236}">
                <a16:creationId xmlns:a16="http://schemas.microsoft.com/office/drawing/2014/main" id="{1CFC1C9C-6285-4221-82D4-4652925A0B87}"/>
              </a:ext>
            </a:extLst>
          </p:cNvPr>
          <p:cNvGrpSpPr/>
          <p:nvPr/>
        </p:nvGrpSpPr>
        <p:grpSpPr>
          <a:xfrm>
            <a:off x="6765640" y="697789"/>
            <a:ext cx="4398847" cy="1460879"/>
            <a:chOff x="522018" y="4231218"/>
            <a:chExt cx="5312839" cy="1704878"/>
          </a:xfrm>
        </p:grpSpPr>
        <p:pic>
          <p:nvPicPr>
            <p:cNvPr id="36" name="Paveikslėlis 35">
              <a:extLst>
                <a:ext uri="{FF2B5EF4-FFF2-40B4-BE49-F238E27FC236}">
                  <a16:creationId xmlns:a16="http://schemas.microsoft.com/office/drawing/2014/main" id="{30DE8D5E-D1D7-DA2A-D3CD-67FE6D9A5C4D}"/>
                </a:ext>
              </a:extLst>
            </p:cNvPr>
            <p:cNvPicPr>
              <a:picLocks noChangeAspect="1"/>
            </p:cNvPicPr>
            <p:nvPr/>
          </p:nvPicPr>
          <p:blipFill>
            <a:blip r:embed="rId6"/>
            <a:srcRect r="58185"/>
            <a:stretch/>
          </p:blipFill>
          <p:spPr>
            <a:xfrm>
              <a:off x="522018" y="4231218"/>
              <a:ext cx="5312839" cy="1703763"/>
            </a:xfrm>
            <a:prstGeom prst="rect">
              <a:avLst/>
            </a:prstGeom>
          </p:spPr>
        </p:pic>
        <p:sp>
          <p:nvSpPr>
            <p:cNvPr id="39" name="Stačiakampis 6">
              <a:extLst>
                <a:ext uri="{FF2B5EF4-FFF2-40B4-BE49-F238E27FC236}">
                  <a16:creationId xmlns:a16="http://schemas.microsoft.com/office/drawing/2014/main" id="{A114D982-D153-ED73-2B9C-720614DDCA7E}"/>
                </a:ext>
              </a:extLst>
            </p:cNvPr>
            <p:cNvSpPr/>
            <p:nvPr/>
          </p:nvSpPr>
          <p:spPr>
            <a:xfrm flipV="1">
              <a:off x="3876614" y="5673134"/>
              <a:ext cx="1242141" cy="2618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
              <a:extLst>
                <a:ext uri="{FF2B5EF4-FFF2-40B4-BE49-F238E27FC236}">
                  <a16:creationId xmlns:a16="http://schemas.microsoft.com/office/drawing/2014/main" id="{B0A86E9C-991E-6C68-D5E0-663B21E42E77}"/>
                </a:ext>
              </a:extLst>
            </p:cNvPr>
            <p:cNvSpPr/>
            <p:nvPr/>
          </p:nvSpPr>
          <p:spPr>
            <a:xfrm>
              <a:off x="5350225" y="555204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1</a:t>
              </a:r>
              <a:endParaRPr lang="en-GB">
                <a:solidFill>
                  <a:schemeClr val="tx1"/>
                </a:solidFill>
              </a:endParaRPr>
            </a:p>
          </p:txBody>
        </p:sp>
      </p:grpSp>
      <p:sp>
        <p:nvSpPr>
          <p:cNvPr id="58" name="TextBox 57">
            <a:extLst>
              <a:ext uri="{FF2B5EF4-FFF2-40B4-BE49-F238E27FC236}">
                <a16:creationId xmlns:a16="http://schemas.microsoft.com/office/drawing/2014/main" id="{192A228D-66A3-16BD-112C-994E6471F565}"/>
              </a:ext>
            </a:extLst>
          </p:cNvPr>
          <p:cNvSpPr txBox="1"/>
          <p:nvPr/>
        </p:nvSpPr>
        <p:spPr>
          <a:xfrm>
            <a:off x="720698" y="3578198"/>
            <a:ext cx="5623541" cy="923330"/>
          </a:xfrm>
          <a:prstGeom prst="rect">
            <a:avLst/>
          </a:prstGeom>
          <a:solidFill>
            <a:schemeClr val="accent4">
              <a:lumMod val="20000"/>
              <a:lumOff val="80000"/>
            </a:schemeClr>
          </a:solidFill>
        </p:spPr>
        <p:txBody>
          <a:bodyPr wrap="square" lIns="91440" tIns="45720" rIns="91440" bIns="45720" anchor="t">
            <a:spAutoFit/>
          </a:bodyPr>
          <a:lstStyle/>
          <a:p>
            <a:r>
              <a:rPr lang="lt-LT" b="0" i="0" dirty="0">
                <a:effectLst/>
                <a:latin typeface="Calibri"/>
                <a:ea typeface="Calibri Light"/>
                <a:cs typeface="Calibri Light"/>
              </a:rPr>
              <a:t>Atlikus šiuos veiksmus užduočių sąraše vėl bus matoma užduotis "Sudaryti sutartį„ (4) ir bus galima pasirinkti kitą laimėtoją (5), (6):</a:t>
            </a:r>
            <a:endParaRPr lang="en-US" dirty="0">
              <a:latin typeface="Calibri"/>
              <a:ea typeface="Calibri Light"/>
              <a:cs typeface="Calibri Light"/>
            </a:endParaRPr>
          </a:p>
        </p:txBody>
      </p:sp>
      <p:grpSp>
        <p:nvGrpSpPr>
          <p:cNvPr id="62" name="Grupė 61">
            <a:extLst>
              <a:ext uri="{FF2B5EF4-FFF2-40B4-BE49-F238E27FC236}">
                <a16:creationId xmlns:a16="http://schemas.microsoft.com/office/drawing/2014/main" id="{B12A1193-3E2E-BE24-D9AE-F3A6C49B7B63}"/>
              </a:ext>
            </a:extLst>
          </p:cNvPr>
          <p:cNvGrpSpPr/>
          <p:nvPr/>
        </p:nvGrpSpPr>
        <p:grpSpPr>
          <a:xfrm>
            <a:off x="794995" y="4725872"/>
            <a:ext cx="9196702" cy="1901449"/>
            <a:chOff x="514616" y="2485324"/>
            <a:chExt cx="10102391" cy="2074598"/>
          </a:xfrm>
        </p:grpSpPr>
        <p:pic>
          <p:nvPicPr>
            <p:cNvPr id="63" name="Paveikslėlis 62">
              <a:extLst>
                <a:ext uri="{FF2B5EF4-FFF2-40B4-BE49-F238E27FC236}">
                  <a16:creationId xmlns:a16="http://schemas.microsoft.com/office/drawing/2014/main" id="{A60D1A3A-9378-626A-06BD-17E3E8E08B3B}"/>
                </a:ext>
              </a:extLst>
            </p:cNvPr>
            <p:cNvPicPr>
              <a:picLocks noChangeAspect="1"/>
            </p:cNvPicPr>
            <p:nvPr/>
          </p:nvPicPr>
          <p:blipFill>
            <a:blip r:embed="rId7"/>
            <a:stretch>
              <a:fillRect/>
            </a:stretch>
          </p:blipFill>
          <p:spPr>
            <a:xfrm>
              <a:off x="514616" y="2485324"/>
              <a:ext cx="10102391" cy="2074598"/>
            </a:xfrm>
            <a:prstGeom prst="rect">
              <a:avLst/>
            </a:prstGeom>
          </p:spPr>
        </p:pic>
        <p:sp>
          <p:nvSpPr>
            <p:cNvPr id="64" name="Stačiakampis 6">
              <a:extLst>
                <a:ext uri="{FF2B5EF4-FFF2-40B4-BE49-F238E27FC236}">
                  <a16:creationId xmlns:a16="http://schemas.microsoft.com/office/drawing/2014/main" id="{31049FF5-3587-DFDA-7198-A3918C573940}"/>
                </a:ext>
              </a:extLst>
            </p:cNvPr>
            <p:cNvSpPr/>
            <p:nvPr/>
          </p:nvSpPr>
          <p:spPr>
            <a:xfrm flipV="1">
              <a:off x="3676454" y="3680279"/>
              <a:ext cx="247288" cy="2412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Stačiakampis 6">
              <a:extLst>
                <a:ext uri="{FF2B5EF4-FFF2-40B4-BE49-F238E27FC236}">
                  <a16:creationId xmlns:a16="http://schemas.microsoft.com/office/drawing/2014/main" id="{1BB4694F-5923-3B13-FE63-41F04C7FE86B}"/>
                </a:ext>
              </a:extLst>
            </p:cNvPr>
            <p:cNvSpPr/>
            <p:nvPr/>
          </p:nvSpPr>
          <p:spPr>
            <a:xfrm flipV="1">
              <a:off x="10096106" y="4349674"/>
              <a:ext cx="520765" cy="2102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upė 68">
            <a:extLst>
              <a:ext uri="{FF2B5EF4-FFF2-40B4-BE49-F238E27FC236}">
                <a16:creationId xmlns:a16="http://schemas.microsoft.com/office/drawing/2014/main" id="{C0B92C59-EB0B-E1DE-6098-194F4360AD3F}"/>
              </a:ext>
            </a:extLst>
          </p:cNvPr>
          <p:cNvGrpSpPr/>
          <p:nvPr/>
        </p:nvGrpSpPr>
        <p:grpSpPr>
          <a:xfrm>
            <a:off x="6828889" y="3391353"/>
            <a:ext cx="4099203" cy="1186075"/>
            <a:chOff x="5169815" y="3462659"/>
            <a:chExt cx="4099203" cy="1186075"/>
          </a:xfrm>
        </p:grpSpPr>
        <p:grpSp>
          <p:nvGrpSpPr>
            <p:cNvPr id="59" name="Grupė 58">
              <a:extLst>
                <a:ext uri="{FF2B5EF4-FFF2-40B4-BE49-F238E27FC236}">
                  <a16:creationId xmlns:a16="http://schemas.microsoft.com/office/drawing/2014/main" id="{2F13F095-37EF-23FD-2CAC-B0C8DD7FFF0B}"/>
                </a:ext>
              </a:extLst>
            </p:cNvPr>
            <p:cNvGrpSpPr/>
            <p:nvPr/>
          </p:nvGrpSpPr>
          <p:grpSpPr>
            <a:xfrm>
              <a:off x="5169815" y="3462659"/>
              <a:ext cx="4099203" cy="1186075"/>
              <a:chOff x="7484883" y="1218839"/>
              <a:chExt cx="3582186" cy="1186075"/>
            </a:xfrm>
          </p:grpSpPr>
          <p:pic>
            <p:nvPicPr>
              <p:cNvPr id="60" name="Paveikslėlis 59">
                <a:extLst>
                  <a:ext uri="{FF2B5EF4-FFF2-40B4-BE49-F238E27FC236}">
                    <a16:creationId xmlns:a16="http://schemas.microsoft.com/office/drawing/2014/main" id="{DB1D25FA-CF25-951C-4D4E-CAB0CE7FB44C}"/>
                  </a:ext>
                </a:extLst>
              </p:cNvPr>
              <p:cNvPicPr>
                <a:picLocks noChangeAspect="1"/>
              </p:cNvPicPr>
              <p:nvPr/>
            </p:nvPicPr>
            <p:blipFill>
              <a:blip r:embed="rId8"/>
              <a:stretch>
                <a:fillRect/>
              </a:stretch>
            </p:blipFill>
            <p:spPr>
              <a:xfrm>
                <a:off x="7484883" y="1218839"/>
                <a:ext cx="3582186" cy="1186075"/>
              </a:xfrm>
              <a:prstGeom prst="rect">
                <a:avLst/>
              </a:prstGeom>
            </p:spPr>
          </p:pic>
          <p:sp>
            <p:nvSpPr>
              <p:cNvPr id="61" name="Stačiakampis 6">
                <a:extLst>
                  <a:ext uri="{FF2B5EF4-FFF2-40B4-BE49-F238E27FC236}">
                    <a16:creationId xmlns:a16="http://schemas.microsoft.com/office/drawing/2014/main" id="{6C32CA93-6E4D-7C17-96DD-6F94A2A1C016}"/>
                  </a:ext>
                </a:extLst>
              </p:cNvPr>
              <p:cNvSpPr/>
              <p:nvPr/>
            </p:nvSpPr>
            <p:spPr>
              <a:xfrm flipV="1">
                <a:off x="10279798" y="2194666"/>
                <a:ext cx="674148" cy="2102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Oval 3">
              <a:extLst>
                <a:ext uri="{FF2B5EF4-FFF2-40B4-BE49-F238E27FC236}">
                  <a16:creationId xmlns:a16="http://schemas.microsoft.com/office/drawing/2014/main" id="{B23A99B7-2A41-8AA7-7B0C-37F509EC60CD}"/>
                </a:ext>
              </a:extLst>
            </p:cNvPr>
            <p:cNvSpPr/>
            <p:nvPr/>
          </p:nvSpPr>
          <p:spPr>
            <a:xfrm>
              <a:off x="8797536" y="4006833"/>
              <a:ext cx="401259" cy="329084"/>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4</a:t>
              </a:r>
              <a:endParaRPr lang="en-GB" dirty="0">
                <a:solidFill>
                  <a:schemeClr val="tx1"/>
                </a:solidFill>
              </a:endParaRPr>
            </a:p>
          </p:txBody>
        </p:sp>
      </p:grpSp>
      <p:sp>
        <p:nvSpPr>
          <p:cNvPr id="67" name="Oval 3">
            <a:extLst>
              <a:ext uri="{FF2B5EF4-FFF2-40B4-BE49-F238E27FC236}">
                <a16:creationId xmlns:a16="http://schemas.microsoft.com/office/drawing/2014/main" id="{B40A65DA-3A8E-714B-EC80-4AD07BC96258}"/>
              </a:ext>
            </a:extLst>
          </p:cNvPr>
          <p:cNvSpPr/>
          <p:nvPr/>
        </p:nvSpPr>
        <p:spPr>
          <a:xfrm>
            <a:off x="3247676" y="5597844"/>
            <a:ext cx="401259" cy="329084"/>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5</a:t>
            </a:r>
            <a:endParaRPr lang="en-GB" dirty="0">
              <a:solidFill>
                <a:schemeClr val="tx1"/>
              </a:solidFill>
            </a:endParaRPr>
          </a:p>
        </p:txBody>
      </p:sp>
      <p:sp>
        <p:nvSpPr>
          <p:cNvPr id="68" name="Oval 3">
            <a:extLst>
              <a:ext uri="{FF2B5EF4-FFF2-40B4-BE49-F238E27FC236}">
                <a16:creationId xmlns:a16="http://schemas.microsoft.com/office/drawing/2014/main" id="{7FA87D3F-6A30-9D39-4F4C-99F991A1A459}"/>
              </a:ext>
            </a:extLst>
          </p:cNvPr>
          <p:cNvSpPr/>
          <p:nvPr/>
        </p:nvSpPr>
        <p:spPr>
          <a:xfrm>
            <a:off x="9527427" y="5995669"/>
            <a:ext cx="401259" cy="329084"/>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6</a:t>
            </a:r>
            <a:endParaRPr lang="en-GB" dirty="0">
              <a:solidFill>
                <a:schemeClr val="tx1"/>
              </a:solidFill>
            </a:endParaRPr>
          </a:p>
        </p:txBody>
      </p:sp>
    </p:spTree>
    <p:extLst>
      <p:ext uri="{BB962C8B-B14F-4D97-AF65-F5344CB8AC3E}">
        <p14:creationId xmlns:p14="http://schemas.microsoft.com/office/powerpoint/2010/main" val="39826646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44C33890-D3DC-42E3-2A3B-45D934ECAAF7}"/>
              </a:ext>
            </a:extLst>
          </p:cNvPr>
          <p:cNvPicPr>
            <a:picLocks noChangeAspect="1"/>
          </p:cNvPicPr>
          <p:nvPr/>
        </p:nvPicPr>
        <p:blipFill>
          <a:blip r:embed="rId2"/>
          <a:stretch>
            <a:fillRect/>
          </a:stretch>
        </p:blipFill>
        <p:spPr>
          <a:xfrm>
            <a:off x="662623" y="1222821"/>
            <a:ext cx="10728356" cy="2069688"/>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Sutarties sudarymas</a:t>
            </a:r>
            <a:endParaRPr lang="en-US" sz="3600" b="1"/>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56</a:t>
            </a:fld>
            <a:endParaRPr lang="en-US"/>
          </a:p>
        </p:txBody>
      </p:sp>
      <p:sp>
        <p:nvSpPr>
          <p:cNvPr id="25" name="TextBox 24">
            <a:extLst>
              <a:ext uri="{FF2B5EF4-FFF2-40B4-BE49-F238E27FC236}">
                <a16:creationId xmlns:a16="http://schemas.microsoft.com/office/drawing/2014/main" id="{D2C760D3-8B44-E912-4DFB-58BF86E23701}"/>
              </a:ext>
            </a:extLst>
          </p:cNvPr>
          <p:cNvSpPr txBox="1"/>
          <p:nvPr/>
        </p:nvSpPr>
        <p:spPr>
          <a:xfrm>
            <a:off x="662623" y="3523897"/>
            <a:ext cx="10336304" cy="646331"/>
          </a:xfrm>
          <a:prstGeom prst="rect">
            <a:avLst/>
          </a:prstGeom>
          <a:solidFill>
            <a:schemeClr val="accent4">
              <a:lumMod val="20000"/>
              <a:lumOff val="80000"/>
            </a:schemeClr>
          </a:solidFill>
        </p:spPr>
        <p:txBody>
          <a:bodyPr wrap="square" rtlCol="0">
            <a:spAutoFit/>
          </a:bodyPr>
          <a:lstStyle/>
          <a:p>
            <a:r>
              <a:rPr lang="lt-LT" dirty="0"/>
              <a:t>Kai vykdomas tarptautinės vertės pirkimas vykdoma užduotis „Paskelbti skelbimą apie sutarties skyrimą (pirkimo nutraukimą)“. Instrukciją „Skelbimas apie sutarties skyrimą“ </a:t>
            </a:r>
            <a:r>
              <a:rPr lang="lt-LT" b="0" i="0" u="none" strike="noStrike" dirty="0">
                <a:effectLst/>
                <a:latin typeface="Public Sans"/>
              </a:rPr>
              <a:t>rasite </a:t>
            </a:r>
            <a:r>
              <a:rPr lang="lt-LT" b="1" i="0" u="none" strike="noStrike" dirty="0">
                <a:effectLst/>
                <a:latin typeface="Public Sans"/>
                <a:hlinkClick r:id="rId4"/>
              </a:rPr>
              <a:t>čia</a:t>
            </a:r>
            <a:r>
              <a:rPr lang="lt-LT" b="0" i="0" u="none" strike="noStrike" dirty="0">
                <a:effectLst/>
                <a:latin typeface="Public Sans"/>
              </a:rPr>
              <a:t>.</a:t>
            </a:r>
            <a:endParaRPr lang="en-US" dirty="0"/>
          </a:p>
        </p:txBody>
      </p:sp>
      <p:pic>
        <p:nvPicPr>
          <p:cNvPr id="16" name="Paveikslėlis 15">
            <a:extLst>
              <a:ext uri="{FF2B5EF4-FFF2-40B4-BE49-F238E27FC236}">
                <a16:creationId xmlns:a16="http://schemas.microsoft.com/office/drawing/2014/main" id="{9B3A5B86-192E-E7BE-30D6-728A8543997C}"/>
              </a:ext>
            </a:extLst>
          </p:cNvPr>
          <p:cNvPicPr>
            <a:picLocks noChangeAspect="1"/>
          </p:cNvPicPr>
          <p:nvPr/>
        </p:nvPicPr>
        <p:blipFill>
          <a:blip r:embed="rId5"/>
          <a:stretch>
            <a:fillRect/>
          </a:stretch>
        </p:blipFill>
        <p:spPr>
          <a:xfrm>
            <a:off x="3159659" y="2827550"/>
            <a:ext cx="1628913" cy="259631"/>
          </a:xfrm>
          <a:prstGeom prst="rect">
            <a:avLst/>
          </a:prstGeom>
        </p:spPr>
      </p:pic>
      <p:pic>
        <p:nvPicPr>
          <p:cNvPr id="11" name="Paveikslėlis 10">
            <a:extLst>
              <a:ext uri="{FF2B5EF4-FFF2-40B4-BE49-F238E27FC236}">
                <a16:creationId xmlns:a16="http://schemas.microsoft.com/office/drawing/2014/main" id="{92B04613-8682-8351-8543-0918BFA96EAB}"/>
              </a:ext>
            </a:extLst>
          </p:cNvPr>
          <p:cNvPicPr>
            <a:picLocks noChangeAspect="1"/>
          </p:cNvPicPr>
          <p:nvPr/>
        </p:nvPicPr>
        <p:blipFill>
          <a:blip r:embed="rId6"/>
          <a:stretch>
            <a:fillRect/>
          </a:stretch>
        </p:blipFill>
        <p:spPr>
          <a:xfrm>
            <a:off x="801021" y="2876391"/>
            <a:ext cx="943107" cy="161948"/>
          </a:xfrm>
          <a:prstGeom prst="rect">
            <a:avLst/>
          </a:prstGeom>
        </p:spPr>
      </p:pic>
      <p:pic>
        <p:nvPicPr>
          <p:cNvPr id="12" name="Paveikslėlis 11">
            <a:extLst>
              <a:ext uri="{FF2B5EF4-FFF2-40B4-BE49-F238E27FC236}">
                <a16:creationId xmlns:a16="http://schemas.microsoft.com/office/drawing/2014/main" id="{CF81F7ED-F47C-0E70-BB69-78DDB68D2223}"/>
              </a:ext>
            </a:extLst>
          </p:cNvPr>
          <p:cNvPicPr>
            <a:picLocks noChangeAspect="1"/>
          </p:cNvPicPr>
          <p:nvPr/>
        </p:nvPicPr>
        <p:blipFill>
          <a:blip r:embed="rId7"/>
          <a:stretch>
            <a:fillRect/>
          </a:stretch>
        </p:blipFill>
        <p:spPr>
          <a:xfrm>
            <a:off x="801021" y="3089758"/>
            <a:ext cx="890269" cy="152283"/>
          </a:xfrm>
          <a:prstGeom prst="rect">
            <a:avLst/>
          </a:prstGeom>
        </p:spPr>
      </p:pic>
      <p:sp>
        <p:nvSpPr>
          <p:cNvPr id="2" name="TextBox 1">
            <a:extLst>
              <a:ext uri="{FF2B5EF4-FFF2-40B4-BE49-F238E27FC236}">
                <a16:creationId xmlns:a16="http://schemas.microsoft.com/office/drawing/2014/main" id="{A8F61757-1285-E561-FA8E-70D12A89ADF7}"/>
              </a:ext>
            </a:extLst>
          </p:cNvPr>
          <p:cNvSpPr txBox="1"/>
          <p:nvPr/>
        </p:nvSpPr>
        <p:spPr>
          <a:xfrm>
            <a:off x="721022" y="4417099"/>
            <a:ext cx="10336304" cy="369332"/>
          </a:xfrm>
          <a:prstGeom prst="rect">
            <a:avLst/>
          </a:prstGeom>
          <a:solidFill>
            <a:schemeClr val="accent4">
              <a:lumMod val="20000"/>
              <a:lumOff val="80000"/>
            </a:schemeClr>
          </a:solidFill>
        </p:spPr>
        <p:txBody>
          <a:bodyPr wrap="square" rtlCol="0">
            <a:spAutoFit/>
          </a:bodyPr>
          <a:lstStyle/>
          <a:p>
            <a:r>
              <a:rPr lang="lt-LT" dirty="0">
                <a:solidFill>
                  <a:srgbClr val="FF0000"/>
                </a:solidFill>
              </a:rPr>
              <a:t>Svarbu</a:t>
            </a:r>
            <a:r>
              <a:rPr lang="en-US" dirty="0">
                <a:solidFill>
                  <a:srgbClr val="FF0000"/>
                </a:solidFill>
              </a:rPr>
              <a:t>! </a:t>
            </a:r>
            <a:r>
              <a:rPr lang="lt-LT" dirty="0"/>
              <a:t>Supaprastintos vertės (įskaitant mažos vertės) pirkimų atvejais ši užduotis nėra vykdoma</a:t>
            </a:r>
            <a:r>
              <a:rPr lang="en-US" dirty="0"/>
              <a:t>.</a:t>
            </a:r>
          </a:p>
        </p:txBody>
      </p:sp>
      <p:pic>
        <p:nvPicPr>
          <p:cNvPr id="4" name="Picture 3">
            <a:extLst>
              <a:ext uri="{FF2B5EF4-FFF2-40B4-BE49-F238E27FC236}">
                <a16:creationId xmlns:a16="http://schemas.microsoft.com/office/drawing/2014/main" id="{1F11AEB7-C961-822B-8695-338D001AE8C1}"/>
              </a:ext>
            </a:extLst>
          </p:cNvPr>
          <p:cNvPicPr>
            <a:picLocks noChangeAspect="1"/>
          </p:cNvPicPr>
          <p:nvPr/>
        </p:nvPicPr>
        <p:blipFill>
          <a:blip r:embed="rId8"/>
          <a:stretch>
            <a:fillRect/>
          </a:stretch>
        </p:blipFill>
        <p:spPr>
          <a:xfrm>
            <a:off x="3861020" y="2894726"/>
            <a:ext cx="885949" cy="143613"/>
          </a:xfrm>
          <a:prstGeom prst="rect">
            <a:avLst/>
          </a:prstGeom>
        </p:spPr>
      </p:pic>
      <p:pic>
        <p:nvPicPr>
          <p:cNvPr id="5" name="Picture 4">
            <a:extLst>
              <a:ext uri="{FF2B5EF4-FFF2-40B4-BE49-F238E27FC236}">
                <a16:creationId xmlns:a16="http://schemas.microsoft.com/office/drawing/2014/main" id="{19B7C38D-F22A-E3FE-66D1-7D0779E7A30C}"/>
              </a:ext>
            </a:extLst>
          </p:cNvPr>
          <p:cNvPicPr>
            <a:picLocks noChangeAspect="1"/>
          </p:cNvPicPr>
          <p:nvPr/>
        </p:nvPicPr>
        <p:blipFill>
          <a:blip r:embed="rId9"/>
          <a:stretch>
            <a:fillRect/>
          </a:stretch>
        </p:blipFill>
        <p:spPr>
          <a:xfrm>
            <a:off x="3218997" y="2876391"/>
            <a:ext cx="969555" cy="150007"/>
          </a:xfrm>
          <a:prstGeom prst="rect">
            <a:avLst/>
          </a:prstGeom>
        </p:spPr>
      </p:pic>
    </p:spTree>
    <p:extLst>
      <p:ext uri="{BB962C8B-B14F-4D97-AF65-F5344CB8AC3E}">
        <p14:creationId xmlns:p14="http://schemas.microsoft.com/office/powerpoint/2010/main" val="27508189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A3EF0BC3-D2E5-F731-3559-A6AD8EAD2BFC}"/>
              </a:ext>
            </a:extLst>
          </p:cNvPr>
          <p:cNvPicPr>
            <a:picLocks noChangeAspect="1"/>
          </p:cNvPicPr>
          <p:nvPr/>
        </p:nvPicPr>
        <p:blipFill>
          <a:blip r:embed="rId2"/>
          <a:srcRect t="29021" r="25719"/>
          <a:stretch/>
        </p:blipFill>
        <p:spPr>
          <a:xfrm>
            <a:off x="0" y="1698463"/>
            <a:ext cx="5928579" cy="1624173"/>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318654" y="393934"/>
            <a:ext cx="11554689" cy="810627"/>
          </a:xfrm>
        </p:spPr>
        <p:txBody>
          <a:bodyPr>
            <a:noAutofit/>
          </a:bodyPr>
          <a:lstStyle/>
          <a:p>
            <a:pPr algn="ctr"/>
            <a:r>
              <a:rPr lang="lt-LT" sz="3600" b="1" dirty="0"/>
              <a:t>Pirkimo užbaigimas, kai </a:t>
            </a:r>
            <a:r>
              <a:rPr lang="lt-LT" sz="3600" b="1" i="0" dirty="0">
                <a:solidFill>
                  <a:srgbClr val="222222"/>
                </a:solidFill>
                <a:effectLst/>
              </a:rPr>
              <a:t>pasiūlymai yra atmetami arba pirkime nėra gauta pasiūlymų</a:t>
            </a:r>
            <a:br>
              <a:rPr lang="lt-LT" sz="1400" b="0" i="0" dirty="0">
                <a:solidFill>
                  <a:srgbClr val="222222"/>
                </a:solidFill>
                <a:effectLst/>
                <a:latin typeface="-apple-system"/>
              </a:rPr>
            </a:br>
            <a:endParaRPr lang="en-US" sz="36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57</a:t>
            </a:fld>
            <a:endParaRPr lang="en-US" dirty="0"/>
          </a:p>
        </p:txBody>
      </p:sp>
      <p:sp>
        <p:nvSpPr>
          <p:cNvPr id="15" name="Rectangle 10">
            <a:extLst>
              <a:ext uri="{FF2B5EF4-FFF2-40B4-BE49-F238E27FC236}">
                <a16:creationId xmlns:a16="http://schemas.microsoft.com/office/drawing/2014/main" id="{F607E2CE-26F5-1AFD-1AAD-7029CA07F028}"/>
              </a:ext>
            </a:extLst>
          </p:cNvPr>
          <p:cNvSpPr/>
          <p:nvPr/>
        </p:nvSpPr>
        <p:spPr>
          <a:xfrm>
            <a:off x="2257582" y="3008373"/>
            <a:ext cx="995099" cy="220779"/>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aveikslėlis 3">
            <a:extLst>
              <a:ext uri="{FF2B5EF4-FFF2-40B4-BE49-F238E27FC236}">
                <a16:creationId xmlns:a16="http://schemas.microsoft.com/office/drawing/2014/main" id="{A5EAA0CE-ADE6-B39B-F96D-ED0A6A928185}"/>
              </a:ext>
            </a:extLst>
          </p:cNvPr>
          <p:cNvPicPr>
            <a:picLocks noChangeAspect="1"/>
          </p:cNvPicPr>
          <p:nvPr/>
        </p:nvPicPr>
        <p:blipFill>
          <a:blip r:embed="rId4"/>
          <a:stretch>
            <a:fillRect/>
          </a:stretch>
        </p:blipFill>
        <p:spPr>
          <a:xfrm>
            <a:off x="0" y="3426795"/>
            <a:ext cx="2963577" cy="965509"/>
          </a:xfrm>
          <a:prstGeom prst="rect">
            <a:avLst/>
          </a:prstGeom>
        </p:spPr>
      </p:pic>
      <p:pic>
        <p:nvPicPr>
          <p:cNvPr id="5" name="Paveikslėlis 4">
            <a:extLst>
              <a:ext uri="{FF2B5EF4-FFF2-40B4-BE49-F238E27FC236}">
                <a16:creationId xmlns:a16="http://schemas.microsoft.com/office/drawing/2014/main" id="{3D5E8DED-8FE4-6F31-3348-BB6549E468E0}"/>
              </a:ext>
            </a:extLst>
          </p:cNvPr>
          <p:cNvPicPr>
            <a:picLocks noChangeAspect="1"/>
          </p:cNvPicPr>
          <p:nvPr/>
        </p:nvPicPr>
        <p:blipFill>
          <a:blip r:embed="rId5"/>
          <a:srcRect r="14949"/>
          <a:stretch/>
        </p:blipFill>
        <p:spPr>
          <a:xfrm>
            <a:off x="2965002" y="3352551"/>
            <a:ext cx="2963577" cy="1655499"/>
          </a:xfrm>
          <a:prstGeom prst="rect">
            <a:avLst/>
          </a:prstGeom>
        </p:spPr>
      </p:pic>
      <p:sp>
        <p:nvSpPr>
          <p:cNvPr id="6" name="Rectangle 10">
            <a:extLst>
              <a:ext uri="{FF2B5EF4-FFF2-40B4-BE49-F238E27FC236}">
                <a16:creationId xmlns:a16="http://schemas.microsoft.com/office/drawing/2014/main" id="{BBC098D6-5CFE-DA02-6A8A-9681D8FBB745}"/>
              </a:ext>
            </a:extLst>
          </p:cNvPr>
          <p:cNvSpPr/>
          <p:nvPr/>
        </p:nvSpPr>
        <p:spPr>
          <a:xfrm>
            <a:off x="1795763" y="3909549"/>
            <a:ext cx="548929" cy="36883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10">
            <a:extLst>
              <a:ext uri="{FF2B5EF4-FFF2-40B4-BE49-F238E27FC236}">
                <a16:creationId xmlns:a16="http://schemas.microsoft.com/office/drawing/2014/main" id="{1B51E313-F0F3-3278-B182-021CF1533CC5}"/>
              </a:ext>
            </a:extLst>
          </p:cNvPr>
          <p:cNvSpPr/>
          <p:nvPr/>
        </p:nvSpPr>
        <p:spPr>
          <a:xfrm>
            <a:off x="3126048" y="4676019"/>
            <a:ext cx="879465" cy="17561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15B9FAD7-2785-E0D9-133B-63E2C236E6C6}"/>
              </a:ext>
            </a:extLst>
          </p:cNvPr>
          <p:cNvSpPr/>
          <p:nvPr/>
        </p:nvSpPr>
        <p:spPr>
          <a:xfrm>
            <a:off x="2576862" y="253837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1</a:t>
            </a:r>
          </a:p>
        </p:txBody>
      </p:sp>
      <p:sp>
        <p:nvSpPr>
          <p:cNvPr id="22" name="Oval 3">
            <a:extLst>
              <a:ext uri="{FF2B5EF4-FFF2-40B4-BE49-F238E27FC236}">
                <a16:creationId xmlns:a16="http://schemas.microsoft.com/office/drawing/2014/main" id="{AE2054A2-F792-821C-F66C-B664C87DCAC9}"/>
              </a:ext>
            </a:extLst>
          </p:cNvPr>
          <p:cNvSpPr/>
          <p:nvPr/>
        </p:nvSpPr>
        <p:spPr>
          <a:xfrm>
            <a:off x="2317579" y="3545100"/>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25" name="Oval 3">
            <a:extLst>
              <a:ext uri="{FF2B5EF4-FFF2-40B4-BE49-F238E27FC236}">
                <a16:creationId xmlns:a16="http://schemas.microsoft.com/office/drawing/2014/main" id="{7F09BF4F-709A-B6CD-8E4D-2AC3707DDCCA}"/>
              </a:ext>
            </a:extLst>
          </p:cNvPr>
          <p:cNvSpPr/>
          <p:nvPr/>
        </p:nvSpPr>
        <p:spPr>
          <a:xfrm>
            <a:off x="4005513" y="4313881"/>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9" name="TextBox 8">
            <a:extLst>
              <a:ext uri="{FF2B5EF4-FFF2-40B4-BE49-F238E27FC236}">
                <a16:creationId xmlns:a16="http://schemas.microsoft.com/office/drawing/2014/main" id="{121DCCCE-88D4-FF93-348A-C9E52F08C509}"/>
              </a:ext>
            </a:extLst>
          </p:cNvPr>
          <p:cNvSpPr txBox="1"/>
          <p:nvPr/>
        </p:nvSpPr>
        <p:spPr>
          <a:xfrm>
            <a:off x="-10632" y="1109567"/>
            <a:ext cx="5625686" cy="584775"/>
          </a:xfrm>
          <a:prstGeom prst="rect">
            <a:avLst/>
          </a:prstGeom>
          <a:solidFill>
            <a:schemeClr val="accent4">
              <a:lumMod val="20000"/>
              <a:lumOff val="80000"/>
            </a:schemeClr>
          </a:solidFill>
        </p:spPr>
        <p:txBody>
          <a:bodyPr wrap="square" rtlCol="0">
            <a:spAutoFit/>
          </a:bodyPr>
          <a:lstStyle/>
          <a:p>
            <a:r>
              <a:rPr lang="lt-LT" sz="1600" dirty="0"/>
              <a:t>Užduoties „Susipažinti su pasiūlymais“ vykdymas, kai pirkime nėra gauta pasiūlymų:</a:t>
            </a:r>
            <a:endParaRPr lang="en-US" sz="1600" dirty="0"/>
          </a:p>
        </p:txBody>
      </p:sp>
      <p:sp>
        <p:nvSpPr>
          <p:cNvPr id="11" name="TextBox 10">
            <a:extLst>
              <a:ext uri="{FF2B5EF4-FFF2-40B4-BE49-F238E27FC236}">
                <a16:creationId xmlns:a16="http://schemas.microsoft.com/office/drawing/2014/main" id="{3A3F85CC-9916-47E7-766D-B955A5CEA2F8}"/>
              </a:ext>
            </a:extLst>
          </p:cNvPr>
          <p:cNvSpPr txBox="1"/>
          <p:nvPr/>
        </p:nvSpPr>
        <p:spPr>
          <a:xfrm>
            <a:off x="6500670" y="1094909"/>
            <a:ext cx="5625686" cy="584775"/>
          </a:xfrm>
          <a:prstGeom prst="rect">
            <a:avLst/>
          </a:prstGeom>
          <a:solidFill>
            <a:schemeClr val="accent4">
              <a:lumMod val="20000"/>
              <a:lumOff val="80000"/>
            </a:schemeClr>
          </a:solidFill>
        </p:spPr>
        <p:txBody>
          <a:bodyPr wrap="square" rtlCol="0">
            <a:spAutoFit/>
          </a:bodyPr>
          <a:lstStyle/>
          <a:p>
            <a:r>
              <a:rPr lang="lt-LT" sz="1600" dirty="0"/>
              <a:t>Užduoties „Susipažinti su pasiūlymais“ vykdymas, kai pirkime visi pasiūlymai atmetami:</a:t>
            </a:r>
            <a:endParaRPr lang="en-US" sz="1600" dirty="0"/>
          </a:p>
        </p:txBody>
      </p:sp>
      <p:pic>
        <p:nvPicPr>
          <p:cNvPr id="16" name="Picture 15">
            <a:extLst>
              <a:ext uri="{FF2B5EF4-FFF2-40B4-BE49-F238E27FC236}">
                <a16:creationId xmlns:a16="http://schemas.microsoft.com/office/drawing/2014/main" id="{5DD28ECB-BB42-2D76-C074-B259C1DD16E3}"/>
              </a:ext>
            </a:extLst>
          </p:cNvPr>
          <p:cNvPicPr>
            <a:picLocks noChangeAspect="1"/>
          </p:cNvPicPr>
          <p:nvPr/>
        </p:nvPicPr>
        <p:blipFill>
          <a:blip r:embed="rId6"/>
          <a:srcRect l="1712"/>
          <a:stretch/>
        </p:blipFill>
        <p:spPr>
          <a:xfrm>
            <a:off x="5988507" y="1701083"/>
            <a:ext cx="6203493" cy="1555894"/>
          </a:xfrm>
          <a:prstGeom prst="rect">
            <a:avLst/>
          </a:prstGeom>
        </p:spPr>
      </p:pic>
      <p:pic>
        <p:nvPicPr>
          <p:cNvPr id="20" name="Picture 19">
            <a:extLst>
              <a:ext uri="{FF2B5EF4-FFF2-40B4-BE49-F238E27FC236}">
                <a16:creationId xmlns:a16="http://schemas.microsoft.com/office/drawing/2014/main" id="{8AAD37B9-A625-A82D-FB35-6149038DC8DD}"/>
              </a:ext>
            </a:extLst>
          </p:cNvPr>
          <p:cNvPicPr>
            <a:picLocks noChangeAspect="1"/>
          </p:cNvPicPr>
          <p:nvPr/>
        </p:nvPicPr>
        <p:blipFill>
          <a:blip r:embed="rId7"/>
          <a:stretch>
            <a:fillRect/>
          </a:stretch>
        </p:blipFill>
        <p:spPr>
          <a:xfrm>
            <a:off x="8813897" y="3256977"/>
            <a:ext cx="3312459" cy="1389934"/>
          </a:xfrm>
          <a:prstGeom prst="rect">
            <a:avLst/>
          </a:prstGeom>
        </p:spPr>
      </p:pic>
      <p:pic>
        <p:nvPicPr>
          <p:cNvPr id="27" name="Picture 26">
            <a:extLst>
              <a:ext uri="{FF2B5EF4-FFF2-40B4-BE49-F238E27FC236}">
                <a16:creationId xmlns:a16="http://schemas.microsoft.com/office/drawing/2014/main" id="{BB18E21C-40F6-7185-DD47-77372B8093AE}"/>
              </a:ext>
            </a:extLst>
          </p:cNvPr>
          <p:cNvPicPr>
            <a:picLocks noChangeAspect="1"/>
          </p:cNvPicPr>
          <p:nvPr/>
        </p:nvPicPr>
        <p:blipFill>
          <a:blip r:embed="rId8"/>
          <a:stretch>
            <a:fillRect/>
          </a:stretch>
        </p:blipFill>
        <p:spPr>
          <a:xfrm>
            <a:off x="2228111" y="5292445"/>
            <a:ext cx="8545118" cy="533474"/>
          </a:xfrm>
          <a:prstGeom prst="rect">
            <a:avLst/>
          </a:prstGeom>
        </p:spPr>
      </p:pic>
      <p:cxnSp>
        <p:nvCxnSpPr>
          <p:cNvPr id="29" name="Straight Arrow Connector 28">
            <a:extLst>
              <a:ext uri="{FF2B5EF4-FFF2-40B4-BE49-F238E27FC236}">
                <a16:creationId xmlns:a16="http://schemas.microsoft.com/office/drawing/2014/main" id="{BEC1C5BA-990C-81CD-37B7-92D5E57EAC90}"/>
              </a:ext>
            </a:extLst>
          </p:cNvPr>
          <p:cNvCxnSpPr>
            <a:cxnSpLocks/>
          </p:cNvCxnSpPr>
          <p:nvPr/>
        </p:nvCxnSpPr>
        <p:spPr>
          <a:xfrm>
            <a:off x="4209750" y="4884236"/>
            <a:ext cx="1599923" cy="3655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F2E4F27-D798-E8CF-5737-58D70741B461}"/>
              </a:ext>
            </a:extLst>
          </p:cNvPr>
          <p:cNvCxnSpPr>
            <a:cxnSpLocks/>
          </p:cNvCxnSpPr>
          <p:nvPr/>
        </p:nvCxnSpPr>
        <p:spPr>
          <a:xfrm flipH="1">
            <a:off x="5988507" y="4646911"/>
            <a:ext cx="4993529" cy="6028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720B8B48-06E2-6158-9B40-26C4D424A57A}"/>
              </a:ext>
            </a:extLst>
          </p:cNvPr>
          <p:cNvPicPr>
            <a:picLocks noChangeAspect="1"/>
          </p:cNvPicPr>
          <p:nvPr/>
        </p:nvPicPr>
        <p:blipFill>
          <a:blip r:embed="rId9"/>
          <a:stretch>
            <a:fillRect/>
          </a:stretch>
        </p:blipFill>
        <p:spPr>
          <a:xfrm>
            <a:off x="2318076" y="5553764"/>
            <a:ext cx="1506696" cy="137516"/>
          </a:xfrm>
          <a:prstGeom prst="rect">
            <a:avLst/>
          </a:prstGeom>
        </p:spPr>
      </p:pic>
      <p:pic>
        <p:nvPicPr>
          <p:cNvPr id="40" name="Picture 39">
            <a:extLst>
              <a:ext uri="{FF2B5EF4-FFF2-40B4-BE49-F238E27FC236}">
                <a16:creationId xmlns:a16="http://schemas.microsoft.com/office/drawing/2014/main" id="{BC45D2BF-077E-1B2E-466A-E119E0F1168A}"/>
              </a:ext>
            </a:extLst>
          </p:cNvPr>
          <p:cNvPicPr>
            <a:picLocks noChangeAspect="1"/>
          </p:cNvPicPr>
          <p:nvPr/>
        </p:nvPicPr>
        <p:blipFill>
          <a:blip r:embed="rId10"/>
          <a:srcRect t="1" r="30913" b="-3305"/>
          <a:stretch/>
        </p:blipFill>
        <p:spPr>
          <a:xfrm flipV="1">
            <a:off x="3824772" y="5534154"/>
            <a:ext cx="964702" cy="181508"/>
          </a:xfrm>
          <a:prstGeom prst="rect">
            <a:avLst/>
          </a:prstGeom>
        </p:spPr>
      </p:pic>
      <p:pic>
        <p:nvPicPr>
          <p:cNvPr id="42" name="Picture 41">
            <a:extLst>
              <a:ext uri="{FF2B5EF4-FFF2-40B4-BE49-F238E27FC236}">
                <a16:creationId xmlns:a16="http://schemas.microsoft.com/office/drawing/2014/main" id="{65DA8DFA-7691-E3D1-3231-0CEAD90E8439}"/>
              </a:ext>
            </a:extLst>
          </p:cNvPr>
          <p:cNvPicPr>
            <a:picLocks noChangeAspect="1"/>
          </p:cNvPicPr>
          <p:nvPr/>
        </p:nvPicPr>
        <p:blipFill>
          <a:blip r:embed="rId11"/>
          <a:stretch>
            <a:fillRect/>
          </a:stretch>
        </p:blipFill>
        <p:spPr>
          <a:xfrm>
            <a:off x="5041186" y="5571837"/>
            <a:ext cx="256328" cy="93210"/>
          </a:xfrm>
          <a:prstGeom prst="rect">
            <a:avLst/>
          </a:prstGeom>
        </p:spPr>
      </p:pic>
      <p:sp>
        <p:nvSpPr>
          <p:cNvPr id="43" name="TextBox 42">
            <a:extLst>
              <a:ext uri="{FF2B5EF4-FFF2-40B4-BE49-F238E27FC236}">
                <a16:creationId xmlns:a16="http://schemas.microsoft.com/office/drawing/2014/main" id="{9CC28F52-D6B4-7475-EA0F-78F2C996401A}"/>
              </a:ext>
            </a:extLst>
          </p:cNvPr>
          <p:cNvSpPr txBox="1"/>
          <p:nvPr/>
        </p:nvSpPr>
        <p:spPr>
          <a:xfrm>
            <a:off x="-10632" y="6119336"/>
            <a:ext cx="10863728" cy="738664"/>
          </a:xfrm>
          <a:prstGeom prst="rect">
            <a:avLst/>
          </a:prstGeom>
          <a:solidFill>
            <a:schemeClr val="accent4">
              <a:lumMod val="20000"/>
              <a:lumOff val="80000"/>
            </a:schemeClr>
          </a:solidFill>
        </p:spPr>
        <p:txBody>
          <a:bodyPr wrap="square" rtlCol="0">
            <a:spAutoFit/>
          </a:bodyPr>
          <a:lstStyle/>
          <a:p>
            <a:r>
              <a:rPr lang="lt-LT" sz="1400" dirty="0"/>
              <a:t>Negavus pasiūlymų ar juos atmetus bus matoma užduotis „Atšaukti pirkimą“, su kuria nieko daryti nereikia, t. y. palikite sąraše.</a:t>
            </a:r>
          </a:p>
          <a:p>
            <a:r>
              <a:rPr lang="lt-LT" sz="1400" dirty="0"/>
              <a:t>Užduotis „Paskelbti skelbimą apie sutarties skyrimą (pirkimo nutraukimą)“ pildoma tik tarptautinio pirkimo atveju. Kitais atvejais su šia užduotimi taip pat nieko daryti nereikia.</a:t>
            </a:r>
            <a:endParaRPr lang="en-US" sz="1400" dirty="0"/>
          </a:p>
        </p:txBody>
      </p:sp>
      <p:pic>
        <p:nvPicPr>
          <p:cNvPr id="49" name="Picture 48">
            <a:extLst>
              <a:ext uri="{FF2B5EF4-FFF2-40B4-BE49-F238E27FC236}">
                <a16:creationId xmlns:a16="http://schemas.microsoft.com/office/drawing/2014/main" id="{D64C94BE-D15A-9E4B-8EE1-48975CA91219}"/>
              </a:ext>
            </a:extLst>
          </p:cNvPr>
          <p:cNvPicPr>
            <a:picLocks noChangeAspect="1"/>
          </p:cNvPicPr>
          <p:nvPr/>
        </p:nvPicPr>
        <p:blipFill>
          <a:blip r:embed="rId12"/>
          <a:stretch>
            <a:fillRect/>
          </a:stretch>
        </p:blipFill>
        <p:spPr>
          <a:xfrm>
            <a:off x="2257581" y="5807244"/>
            <a:ext cx="8606147" cy="263070"/>
          </a:xfrm>
          <a:prstGeom prst="rect">
            <a:avLst/>
          </a:prstGeom>
        </p:spPr>
      </p:pic>
      <p:pic>
        <p:nvPicPr>
          <p:cNvPr id="51" name="Picture 50">
            <a:extLst>
              <a:ext uri="{FF2B5EF4-FFF2-40B4-BE49-F238E27FC236}">
                <a16:creationId xmlns:a16="http://schemas.microsoft.com/office/drawing/2014/main" id="{FD9CD91E-2C69-5404-1345-724EAE518890}"/>
              </a:ext>
            </a:extLst>
          </p:cNvPr>
          <p:cNvPicPr>
            <a:picLocks noChangeAspect="1"/>
          </p:cNvPicPr>
          <p:nvPr/>
        </p:nvPicPr>
        <p:blipFill>
          <a:blip r:embed="rId13"/>
          <a:stretch>
            <a:fillRect/>
          </a:stretch>
        </p:blipFill>
        <p:spPr>
          <a:xfrm>
            <a:off x="5396437" y="5824827"/>
            <a:ext cx="826471" cy="204002"/>
          </a:xfrm>
          <a:prstGeom prst="rect">
            <a:avLst/>
          </a:prstGeom>
        </p:spPr>
      </p:pic>
      <p:pic>
        <p:nvPicPr>
          <p:cNvPr id="54" name="Picture 53">
            <a:extLst>
              <a:ext uri="{FF2B5EF4-FFF2-40B4-BE49-F238E27FC236}">
                <a16:creationId xmlns:a16="http://schemas.microsoft.com/office/drawing/2014/main" id="{00F0AE21-5854-5CF7-E7AA-B7BF5AB0FDD2}"/>
              </a:ext>
            </a:extLst>
          </p:cNvPr>
          <p:cNvPicPr>
            <a:picLocks noChangeAspect="1"/>
          </p:cNvPicPr>
          <p:nvPr/>
        </p:nvPicPr>
        <p:blipFill>
          <a:blip r:embed="rId14"/>
          <a:stretch>
            <a:fillRect/>
          </a:stretch>
        </p:blipFill>
        <p:spPr>
          <a:xfrm>
            <a:off x="5377965" y="5562849"/>
            <a:ext cx="692719" cy="127823"/>
          </a:xfrm>
          <a:prstGeom prst="rect">
            <a:avLst/>
          </a:prstGeom>
        </p:spPr>
      </p:pic>
      <p:pic>
        <p:nvPicPr>
          <p:cNvPr id="17" name="Picture 16">
            <a:extLst>
              <a:ext uri="{FF2B5EF4-FFF2-40B4-BE49-F238E27FC236}">
                <a16:creationId xmlns:a16="http://schemas.microsoft.com/office/drawing/2014/main" id="{398E764E-6941-D6CE-455F-549E7AF2797D}"/>
              </a:ext>
            </a:extLst>
          </p:cNvPr>
          <p:cNvPicPr>
            <a:picLocks noChangeAspect="1"/>
          </p:cNvPicPr>
          <p:nvPr/>
        </p:nvPicPr>
        <p:blipFill>
          <a:blip r:embed="rId15"/>
          <a:stretch>
            <a:fillRect/>
          </a:stretch>
        </p:blipFill>
        <p:spPr>
          <a:xfrm>
            <a:off x="10863728" y="1905536"/>
            <a:ext cx="1281844" cy="514388"/>
          </a:xfrm>
          <a:prstGeom prst="rect">
            <a:avLst/>
          </a:prstGeom>
        </p:spPr>
      </p:pic>
      <p:sp>
        <p:nvSpPr>
          <p:cNvPr id="18" name="Rectangle 10">
            <a:extLst>
              <a:ext uri="{FF2B5EF4-FFF2-40B4-BE49-F238E27FC236}">
                <a16:creationId xmlns:a16="http://schemas.microsoft.com/office/drawing/2014/main" id="{4504EFC2-89DB-2368-F54A-164F0F26EE0A}"/>
              </a:ext>
            </a:extLst>
          </p:cNvPr>
          <p:cNvSpPr/>
          <p:nvPr/>
        </p:nvSpPr>
        <p:spPr>
          <a:xfrm>
            <a:off x="10863728" y="2142823"/>
            <a:ext cx="1281844" cy="15072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96969E19-1AB8-21E0-01F4-E2383911C4A2}"/>
              </a:ext>
            </a:extLst>
          </p:cNvPr>
          <p:cNvPicPr>
            <a:picLocks noChangeAspect="1"/>
          </p:cNvPicPr>
          <p:nvPr/>
        </p:nvPicPr>
        <p:blipFill>
          <a:blip r:embed="rId16"/>
          <a:stretch>
            <a:fillRect/>
          </a:stretch>
        </p:blipFill>
        <p:spPr>
          <a:xfrm>
            <a:off x="5358739" y="5782226"/>
            <a:ext cx="1259536" cy="250152"/>
          </a:xfrm>
          <a:prstGeom prst="rect">
            <a:avLst/>
          </a:prstGeom>
        </p:spPr>
      </p:pic>
    </p:spTree>
    <p:extLst>
      <p:ext uri="{BB962C8B-B14F-4D97-AF65-F5344CB8AC3E}">
        <p14:creationId xmlns:p14="http://schemas.microsoft.com/office/powerpoint/2010/main" val="27676498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374072" y="462271"/>
            <a:ext cx="11443855" cy="810627"/>
          </a:xfrm>
        </p:spPr>
        <p:txBody>
          <a:bodyPr>
            <a:noAutofit/>
          </a:bodyPr>
          <a:lstStyle/>
          <a:p>
            <a:pPr algn="ctr"/>
            <a:r>
              <a:rPr lang="lt-LT" sz="2800" b="1" dirty="0"/>
              <a:t>Pirkimo nutraukimas, kai pirkimo vykdytojas priima sprendimą pirkimą nutraukti (netaikoma kai </a:t>
            </a:r>
            <a:r>
              <a:rPr lang="lt-LT" sz="2800" b="1" i="0" dirty="0">
                <a:solidFill>
                  <a:srgbClr val="222222"/>
                </a:solidFill>
                <a:effectLst/>
              </a:rPr>
              <a:t>pasiūlymai yra atmetami arba pirkime nėra gauta pasiūlymų)</a:t>
            </a:r>
            <a:br>
              <a:rPr lang="lt-LT" sz="2800" b="0" i="0" dirty="0">
                <a:solidFill>
                  <a:srgbClr val="222222"/>
                </a:solidFill>
                <a:effectLst/>
                <a:latin typeface="-apple-system"/>
              </a:rPr>
            </a:br>
            <a:endParaRPr lang="en-US" sz="2800" b="1" dirty="0"/>
          </a:p>
        </p:txBody>
      </p:sp>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58</a:t>
            </a:fld>
            <a:endParaRPr lang="en-US" dirty="0"/>
          </a:p>
        </p:txBody>
      </p:sp>
      <p:pic>
        <p:nvPicPr>
          <p:cNvPr id="11" name="Picture 10">
            <a:extLst>
              <a:ext uri="{FF2B5EF4-FFF2-40B4-BE49-F238E27FC236}">
                <a16:creationId xmlns:a16="http://schemas.microsoft.com/office/drawing/2014/main" id="{C9E475D8-C808-C240-EBBB-7909743616D6}"/>
              </a:ext>
            </a:extLst>
          </p:cNvPr>
          <p:cNvPicPr>
            <a:picLocks noChangeAspect="1"/>
          </p:cNvPicPr>
          <p:nvPr/>
        </p:nvPicPr>
        <p:blipFill>
          <a:blip r:embed="rId3"/>
          <a:stretch>
            <a:fillRect/>
          </a:stretch>
        </p:blipFill>
        <p:spPr>
          <a:xfrm>
            <a:off x="476234" y="3429000"/>
            <a:ext cx="1362687" cy="1573518"/>
          </a:xfrm>
          <a:prstGeom prst="rect">
            <a:avLst/>
          </a:prstGeom>
        </p:spPr>
      </p:pic>
      <p:sp>
        <p:nvSpPr>
          <p:cNvPr id="13" name="TextBox 12">
            <a:extLst>
              <a:ext uri="{FF2B5EF4-FFF2-40B4-BE49-F238E27FC236}">
                <a16:creationId xmlns:a16="http://schemas.microsoft.com/office/drawing/2014/main" id="{D8BEBE8A-6057-CB6E-A80B-42DAF9FD7F25}"/>
              </a:ext>
            </a:extLst>
          </p:cNvPr>
          <p:cNvSpPr txBox="1"/>
          <p:nvPr/>
        </p:nvSpPr>
        <p:spPr>
          <a:xfrm>
            <a:off x="374073" y="1139294"/>
            <a:ext cx="10564026" cy="5632311"/>
          </a:xfrm>
          <a:prstGeom prst="rect">
            <a:avLst/>
          </a:prstGeom>
          <a:noFill/>
        </p:spPr>
        <p:txBody>
          <a:bodyPr wrap="square">
            <a:spAutoFit/>
          </a:bodyPr>
          <a:lstStyle/>
          <a:p>
            <a:r>
              <a:rPr lang="lt-LT" b="0" i="0" dirty="0">
                <a:effectLst/>
              </a:rPr>
              <a:t>Pirkimo vykdytojui priėmus sprendimą nutraukti pirkimo procedūras:</a:t>
            </a:r>
          </a:p>
          <a:p>
            <a:pPr marL="285750" indent="-285750">
              <a:buFont typeface="Arial" panose="020B0604020202020204" pitchFamily="34" charset="0"/>
              <a:buChar char="•"/>
            </a:pPr>
            <a:r>
              <a:rPr lang="lt-LT" dirty="0"/>
              <a:t>p</a:t>
            </a:r>
            <a:r>
              <a:rPr lang="lt-LT" b="0" i="0" dirty="0">
                <a:effectLst/>
              </a:rPr>
              <a:t>rie pirkimo pavadinimo skliaustuose įrašyti NUTRAUKTAS, kad nauji tiekėjai neteiktų pasiūlymų. Tai padaryti konkretaus pirkimo aplinkoje pasirinkus mygtuką Koreguoti pirkimo informaciją (1), tuomet Pavadinimo laukelyje pridėjus (NUTRAUKTAS) (2) ir paspaudus Išsaugoti pakeitimus (3):</a:t>
            </a:r>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b="0" i="0" dirty="0">
              <a:effectLst/>
            </a:endParaRPr>
          </a:p>
          <a:p>
            <a:endParaRPr lang="lt-LT" b="0" i="0" dirty="0">
              <a:effectLst/>
            </a:endParaRPr>
          </a:p>
          <a:p>
            <a:pPr marL="285750" indent="-285750">
              <a:buFont typeface="Arial" panose="020B0604020202020204" pitchFamily="34" charset="0"/>
              <a:buChar char="•"/>
            </a:pPr>
            <a:r>
              <a:rPr lang="lt-LT" b="0" i="0" dirty="0">
                <a:effectLst/>
              </a:rPr>
              <a:t>apie tokį sprendimą jis turi susirašinėjimo priemonėmis informuoti tiekėjus:</a:t>
            </a:r>
          </a:p>
          <a:p>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r>
              <a:rPr lang="lt-LT" b="0" i="0" dirty="0">
                <a:solidFill>
                  <a:srgbClr val="000000"/>
                </a:solidFill>
                <a:effectLst/>
                <a:latin typeface="Aptos" panose="020B0004020202020204" pitchFamily="34" charset="0"/>
              </a:rPr>
              <a:t>Pranešimą apie pirkimo nutraukimą pridėti prie pirkimo dokumentų (jei tokia sąlyga nurodyta pirkimo dokumentuose)</a:t>
            </a:r>
            <a:endParaRPr lang="lt-LT" dirty="0"/>
          </a:p>
          <a:p>
            <a:pPr marL="285750" indent="-285750">
              <a:buFont typeface="Arial" panose="020B0604020202020204" pitchFamily="34" charset="0"/>
              <a:buChar char="•"/>
            </a:pPr>
            <a:r>
              <a:rPr lang="lt-LT" b="0" i="0" dirty="0">
                <a:effectLst/>
              </a:rPr>
              <a:t>supaprastintų ir </a:t>
            </a:r>
            <a:r>
              <a:rPr lang="lt-LT" dirty="0"/>
              <a:t>mažos vertės pirkimų atveju j</a:t>
            </a:r>
            <a:r>
              <a:rPr lang="lt-LT" b="0" i="0" dirty="0">
                <a:effectLst/>
              </a:rPr>
              <a:t>okie papildomi veiksmai sistemoje neatliekami, taip pat nevykdomos su šiuo pirkimu susijusios užduotys (jos paliekamos užduočių sąraše).</a:t>
            </a:r>
          </a:p>
          <a:p>
            <a:pPr marL="285750" indent="-285750">
              <a:buFont typeface="Arial" panose="020B0604020202020204" pitchFamily="34" charset="0"/>
              <a:buChar char="•"/>
            </a:pPr>
            <a:r>
              <a:rPr lang="lt-LT" dirty="0"/>
              <a:t>tarptautinių pirkimų atvejų praėjus apskundimo terminui spausti mygtuką „Nutraukti pirkimą“ ir įvykdyti užduočių sąraše atsiradusią užduotį „Paskelbti skelbimą apie sutarties skyrimą (pirkimo nutraukimą)“.</a:t>
            </a:r>
          </a:p>
        </p:txBody>
      </p:sp>
      <p:pic>
        <p:nvPicPr>
          <p:cNvPr id="15" name="Picture 14">
            <a:extLst>
              <a:ext uri="{FF2B5EF4-FFF2-40B4-BE49-F238E27FC236}">
                <a16:creationId xmlns:a16="http://schemas.microsoft.com/office/drawing/2014/main" id="{0D43239A-B35D-00C1-B159-C0ED9B2D7CB8}"/>
              </a:ext>
            </a:extLst>
          </p:cNvPr>
          <p:cNvPicPr>
            <a:picLocks noChangeAspect="1"/>
          </p:cNvPicPr>
          <p:nvPr/>
        </p:nvPicPr>
        <p:blipFill>
          <a:blip r:embed="rId4"/>
          <a:stretch>
            <a:fillRect/>
          </a:stretch>
        </p:blipFill>
        <p:spPr>
          <a:xfrm>
            <a:off x="434671" y="2310559"/>
            <a:ext cx="4110263" cy="762215"/>
          </a:xfrm>
          <a:prstGeom prst="rect">
            <a:avLst/>
          </a:prstGeom>
        </p:spPr>
      </p:pic>
      <p:pic>
        <p:nvPicPr>
          <p:cNvPr id="17" name="Picture 16">
            <a:extLst>
              <a:ext uri="{FF2B5EF4-FFF2-40B4-BE49-F238E27FC236}">
                <a16:creationId xmlns:a16="http://schemas.microsoft.com/office/drawing/2014/main" id="{15799DF2-49F3-627F-8DCF-606BC83C7E76}"/>
              </a:ext>
            </a:extLst>
          </p:cNvPr>
          <p:cNvPicPr>
            <a:picLocks noChangeAspect="1"/>
          </p:cNvPicPr>
          <p:nvPr/>
        </p:nvPicPr>
        <p:blipFill>
          <a:blip r:embed="rId5"/>
          <a:stretch>
            <a:fillRect/>
          </a:stretch>
        </p:blipFill>
        <p:spPr>
          <a:xfrm>
            <a:off x="4722932" y="2250469"/>
            <a:ext cx="2881530" cy="851361"/>
          </a:xfrm>
          <a:prstGeom prst="rect">
            <a:avLst/>
          </a:prstGeom>
        </p:spPr>
      </p:pic>
      <p:pic>
        <p:nvPicPr>
          <p:cNvPr id="19" name="Picture 18">
            <a:extLst>
              <a:ext uri="{FF2B5EF4-FFF2-40B4-BE49-F238E27FC236}">
                <a16:creationId xmlns:a16="http://schemas.microsoft.com/office/drawing/2014/main" id="{3072E58D-60A4-BB8E-5E19-D748B78F0E93}"/>
              </a:ext>
            </a:extLst>
          </p:cNvPr>
          <p:cNvPicPr>
            <a:picLocks noChangeAspect="1"/>
          </p:cNvPicPr>
          <p:nvPr/>
        </p:nvPicPr>
        <p:blipFill>
          <a:blip r:embed="rId6"/>
          <a:stretch>
            <a:fillRect/>
          </a:stretch>
        </p:blipFill>
        <p:spPr>
          <a:xfrm>
            <a:off x="7782460" y="2368502"/>
            <a:ext cx="3763447" cy="646331"/>
          </a:xfrm>
          <a:prstGeom prst="rect">
            <a:avLst/>
          </a:prstGeom>
        </p:spPr>
      </p:pic>
      <p:sp>
        <p:nvSpPr>
          <p:cNvPr id="4" name="Rectangle 10">
            <a:extLst>
              <a:ext uri="{FF2B5EF4-FFF2-40B4-BE49-F238E27FC236}">
                <a16:creationId xmlns:a16="http://schemas.microsoft.com/office/drawing/2014/main" id="{07E3AAD1-F667-07EA-4DD4-6A24EFD0E57E}"/>
              </a:ext>
            </a:extLst>
          </p:cNvPr>
          <p:cNvSpPr/>
          <p:nvPr/>
        </p:nvSpPr>
        <p:spPr>
          <a:xfrm>
            <a:off x="2654251" y="2744205"/>
            <a:ext cx="1890683" cy="2849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3">
            <a:extLst>
              <a:ext uri="{FF2B5EF4-FFF2-40B4-BE49-F238E27FC236}">
                <a16:creationId xmlns:a16="http://schemas.microsoft.com/office/drawing/2014/main" id="{6D3FBA55-5E0A-9D45-9591-A03FA033826C}"/>
              </a:ext>
            </a:extLst>
          </p:cNvPr>
          <p:cNvSpPr/>
          <p:nvPr/>
        </p:nvSpPr>
        <p:spPr>
          <a:xfrm>
            <a:off x="2113880" y="267983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1</a:t>
            </a:r>
            <a:endParaRPr lang="en-GB" dirty="0">
              <a:solidFill>
                <a:schemeClr val="tx1"/>
              </a:solidFill>
            </a:endParaRPr>
          </a:p>
        </p:txBody>
      </p:sp>
      <p:sp>
        <p:nvSpPr>
          <p:cNvPr id="20" name="Rectangle 10">
            <a:extLst>
              <a:ext uri="{FF2B5EF4-FFF2-40B4-BE49-F238E27FC236}">
                <a16:creationId xmlns:a16="http://schemas.microsoft.com/office/drawing/2014/main" id="{5F57675C-59F5-97E4-ED3D-E710EFE5B1E8}"/>
              </a:ext>
            </a:extLst>
          </p:cNvPr>
          <p:cNvSpPr/>
          <p:nvPr/>
        </p:nvSpPr>
        <p:spPr>
          <a:xfrm>
            <a:off x="4802410" y="2520724"/>
            <a:ext cx="1890683" cy="28497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3">
            <a:extLst>
              <a:ext uri="{FF2B5EF4-FFF2-40B4-BE49-F238E27FC236}">
                <a16:creationId xmlns:a16="http://schemas.microsoft.com/office/drawing/2014/main" id="{BC898EF9-AFA9-FCED-87EB-935526EF8EFA}"/>
              </a:ext>
            </a:extLst>
          </p:cNvPr>
          <p:cNvSpPr/>
          <p:nvPr/>
        </p:nvSpPr>
        <p:spPr>
          <a:xfrm>
            <a:off x="6738829" y="2443065"/>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2</a:t>
            </a:r>
            <a:endParaRPr lang="en-GB" dirty="0">
              <a:solidFill>
                <a:schemeClr val="tx1"/>
              </a:solidFill>
            </a:endParaRPr>
          </a:p>
        </p:txBody>
      </p:sp>
      <p:sp>
        <p:nvSpPr>
          <p:cNvPr id="60" name="Rectangle 10">
            <a:extLst>
              <a:ext uri="{FF2B5EF4-FFF2-40B4-BE49-F238E27FC236}">
                <a16:creationId xmlns:a16="http://schemas.microsoft.com/office/drawing/2014/main" id="{E9E57F5C-BC19-3E45-B040-6F5F9AD11E03}"/>
              </a:ext>
            </a:extLst>
          </p:cNvPr>
          <p:cNvSpPr/>
          <p:nvPr/>
        </p:nvSpPr>
        <p:spPr>
          <a:xfrm>
            <a:off x="9932025" y="2520724"/>
            <a:ext cx="1613882" cy="37660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3">
            <a:extLst>
              <a:ext uri="{FF2B5EF4-FFF2-40B4-BE49-F238E27FC236}">
                <a16:creationId xmlns:a16="http://schemas.microsoft.com/office/drawing/2014/main" id="{DA9B9026-437C-F86D-B81A-3B451704CAAC}"/>
              </a:ext>
            </a:extLst>
          </p:cNvPr>
          <p:cNvSpPr/>
          <p:nvPr/>
        </p:nvSpPr>
        <p:spPr>
          <a:xfrm>
            <a:off x="9421867" y="250044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dirty="0">
                <a:solidFill>
                  <a:schemeClr val="tx1"/>
                </a:solidFill>
              </a:rPr>
              <a:t>3</a:t>
            </a:r>
            <a:endParaRPr lang="en-GB" dirty="0">
              <a:solidFill>
                <a:schemeClr val="tx1"/>
              </a:solidFill>
            </a:endParaRPr>
          </a:p>
        </p:txBody>
      </p:sp>
      <p:sp>
        <p:nvSpPr>
          <p:cNvPr id="65" name="Rectangle 10">
            <a:extLst>
              <a:ext uri="{FF2B5EF4-FFF2-40B4-BE49-F238E27FC236}">
                <a16:creationId xmlns:a16="http://schemas.microsoft.com/office/drawing/2014/main" id="{5441CC66-7E37-6C2F-4641-53AB96A77365}"/>
              </a:ext>
            </a:extLst>
          </p:cNvPr>
          <p:cNvSpPr/>
          <p:nvPr/>
        </p:nvSpPr>
        <p:spPr>
          <a:xfrm>
            <a:off x="768518" y="4316961"/>
            <a:ext cx="1070403" cy="203787"/>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56031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aveikslėlis 9"/>
          <p:cNvPicPr>
            <a:picLocks noChangeAspect="1"/>
          </p:cNvPicPr>
          <p:nvPr/>
        </p:nvPicPr>
        <p:blipFill rotWithShape="1">
          <a:blip r:embed="rId2"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3" name="Slide Number Placeholder 2">
            <a:extLst>
              <a:ext uri="{FF2B5EF4-FFF2-40B4-BE49-F238E27FC236}">
                <a16:creationId xmlns:a16="http://schemas.microsoft.com/office/drawing/2014/main" id="{9AD6E186-2111-1A15-D24C-B8C947811596}"/>
              </a:ext>
            </a:extLst>
          </p:cNvPr>
          <p:cNvSpPr>
            <a:spLocks noGrp="1"/>
          </p:cNvSpPr>
          <p:nvPr>
            <p:ph type="sldNum" sz="quarter" idx="12"/>
          </p:nvPr>
        </p:nvSpPr>
        <p:spPr/>
        <p:txBody>
          <a:bodyPr/>
          <a:lstStyle/>
          <a:p>
            <a:fld id="{49EC5416-78B8-4F37-B286-A40543F63F6D}" type="slidenum">
              <a:rPr lang="en-US" smtClean="0"/>
              <a:pPr/>
              <a:t>59</a:t>
            </a:fld>
            <a:endParaRPr lang="en-US"/>
          </a:p>
        </p:txBody>
      </p:sp>
      <p:sp>
        <p:nvSpPr>
          <p:cNvPr id="4" name="Pavadinimas 3">
            <a:extLst>
              <a:ext uri="{FF2B5EF4-FFF2-40B4-BE49-F238E27FC236}">
                <a16:creationId xmlns:a16="http://schemas.microsoft.com/office/drawing/2014/main" id="{3B4DA3CD-3E0E-E52D-8203-54BFC45EAD32}"/>
              </a:ext>
            </a:extLst>
          </p:cNvPr>
          <p:cNvSpPr>
            <a:spLocks noGrp="1"/>
          </p:cNvSpPr>
          <p:nvPr>
            <p:ph type="title"/>
          </p:nvPr>
        </p:nvSpPr>
        <p:spPr>
          <a:xfrm>
            <a:off x="838200" y="2103437"/>
            <a:ext cx="10515600" cy="1325563"/>
          </a:xfrm>
        </p:spPr>
        <p:txBody>
          <a:bodyPr>
            <a:normAutofit fontScale="90000"/>
          </a:bodyPr>
          <a:lstStyle/>
          <a:p>
            <a:r>
              <a:rPr lang="lt-LT" sz="4400">
                <a:latin typeface="+mj-lt"/>
              </a:rPr>
              <a:t>Dėl papildomai iškilusių klausimų galite kreiptis</a:t>
            </a:r>
            <a:br>
              <a:rPr lang="lt-LT" sz="4400">
                <a:latin typeface="+mj-lt"/>
              </a:rPr>
            </a:br>
            <a:r>
              <a:rPr lang="lt-LT" sz="4400">
                <a:latin typeface="+mj-lt"/>
              </a:rPr>
              <a:t>tel.</a:t>
            </a:r>
            <a:r>
              <a:rPr lang="lt-LT" sz="4400"/>
              <a:t> </a:t>
            </a:r>
            <a:r>
              <a:rPr lang="en-GB" sz="4400" b="1">
                <a:solidFill>
                  <a:schemeClr val="accent1">
                    <a:lumMod val="75000"/>
                  </a:schemeClr>
                </a:solidFill>
                <a:latin typeface="+mj-lt"/>
              </a:rPr>
              <a:t>+370</a:t>
            </a:r>
            <a:r>
              <a:rPr lang="lt-LT" sz="4400" b="1">
                <a:solidFill>
                  <a:schemeClr val="accent1">
                    <a:lumMod val="75000"/>
                  </a:schemeClr>
                </a:solidFill>
                <a:latin typeface="+mj-lt"/>
              </a:rPr>
              <a:t> 5 219 7000 </a:t>
            </a:r>
            <a:r>
              <a:rPr lang="lt-LT" sz="4400">
                <a:latin typeface="+mj-lt"/>
              </a:rPr>
              <a:t>arba el. paštu </a:t>
            </a:r>
            <a:r>
              <a:rPr lang="lt-LT" sz="4400" b="1">
                <a:solidFill>
                  <a:schemeClr val="accent1">
                    <a:lumMod val="75000"/>
                  </a:schemeClr>
                </a:solidFill>
                <a:latin typeface="+mj-lt"/>
              </a:rPr>
              <a:t>pagalba@vpt.lt</a:t>
            </a:r>
            <a:endParaRPr lang="en-US"/>
          </a:p>
        </p:txBody>
      </p:sp>
    </p:spTree>
    <p:extLst>
      <p:ext uri="{BB962C8B-B14F-4D97-AF65-F5344CB8AC3E}">
        <p14:creationId xmlns:p14="http://schemas.microsoft.com/office/powerpoint/2010/main" val="399576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E15F14E8-65C0-A75B-4FC5-1E791F667C3F}"/>
              </a:ext>
            </a:extLst>
          </p:cNvPr>
          <p:cNvPicPr>
            <a:picLocks noChangeAspect="1"/>
          </p:cNvPicPr>
          <p:nvPr/>
        </p:nvPicPr>
        <p:blipFill>
          <a:blip r:embed="rId2"/>
          <a:stretch>
            <a:fillRect/>
          </a:stretch>
        </p:blipFill>
        <p:spPr>
          <a:xfrm>
            <a:off x="869577" y="947109"/>
            <a:ext cx="9796826" cy="1304441"/>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pic>
        <p:nvPicPr>
          <p:cNvPr id="17" name="Paveikslėlis 16">
            <a:extLst>
              <a:ext uri="{FF2B5EF4-FFF2-40B4-BE49-F238E27FC236}">
                <a16:creationId xmlns:a16="http://schemas.microsoft.com/office/drawing/2014/main" id="{ED8C7A8B-743F-2767-F37A-C946B2D92ECB}"/>
              </a:ext>
            </a:extLst>
          </p:cNvPr>
          <p:cNvPicPr>
            <a:picLocks noChangeAspect="1"/>
          </p:cNvPicPr>
          <p:nvPr/>
        </p:nvPicPr>
        <p:blipFill>
          <a:blip r:embed="rId4"/>
          <a:stretch>
            <a:fillRect/>
          </a:stretch>
        </p:blipFill>
        <p:spPr>
          <a:xfrm>
            <a:off x="869577" y="2420497"/>
            <a:ext cx="4560842" cy="3737760"/>
          </a:xfrm>
          <a:prstGeom prst="rect">
            <a:avLst/>
          </a:prstGeom>
        </p:spPr>
      </p:pic>
      <p:sp>
        <p:nvSpPr>
          <p:cNvPr id="18" name="Rectangle 10">
            <a:extLst>
              <a:ext uri="{FF2B5EF4-FFF2-40B4-BE49-F238E27FC236}">
                <a16:creationId xmlns:a16="http://schemas.microsoft.com/office/drawing/2014/main" id="{58501F02-B5B0-5CAD-E345-A8772F2B6B1B}"/>
              </a:ext>
            </a:extLst>
          </p:cNvPr>
          <p:cNvSpPr/>
          <p:nvPr/>
        </p:nvSpPr>
        <p:spPr>
          <a:xfrm>
            <a:off x="10236589" y="1982583"/>
            <a:ext cx="259976" cy="2330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0">
            <a:extLst>
              <a:ext uri="{FF2B5EF4-FFF2-40B4-BE49-F238E27FC236}">
                <a16:creationId xmlns:a16="http://schemas.microsoft.com/office/drawing/2014/main" id="{CF9F9361-CE94-C7CC-2404-55EB07FA0830}"/>
              </a:ext>
            </a:extLst>
          </p:cNvPr>
          <p:cNvSpPr/>
          <p:nvPr/>
        </p:nvSpPr>
        <p:spPr>
          <a:xfrm>
            <a:off x="4470633" y="5841096"/>
            <a:ext cx="421342" cy="1827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
            <a:extLst>
              <a:ext uri="{FF2B5EF4-FFF2-40B4-BE49-F238E27FC236}">
                <a16:creationId xmlns:a16="http://schemas.microsoft.com/office/drawing/2014/main" id="{6AB26C5C-5AD2-A845-F564-D11A6CEB7CC6}"/>
              </a:ext>
            </a:extLst>
          </p:cNvPr>
          <p:cNvSpPr/>
          <p:nvPr/>
        </p:nvSpPr>
        <p:spPr>
          <a:xfrm>
            <a:off x="10517081" y="1715076"/>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3">
            <a:extLst>
              <a:ext uri="{FF2B5EF4-FFF2-40B4-BE49-F238E27FC236}">
                <a16:creationId xmlns:a16="http://schemas.microsoft.com/office/drawing/2014/main" id="{6F42BF21-56CE-5EA5-C510-50775D1CCB84}"/>
              </a:ext>
            </a:extLst>
          </p:cNvPr>
          <p:cNvSpPr/>
          <p:nvPr/>
        </p:nvSpPr>
        <p:spPr>
          <a:xfrm>
            <a:off x="4228317" y="540799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6</a:t>
            </a:fld>
            <a:endParaRPr lang="en-US"/>
          </a:p>
        </p:txBody>
      </p:sp>
      <p:sp>
        <p:nvSpPr>
          <p:cNvPr id="34" name="TextBox 33">
            <a:extLst>
              <a:ext uri="{FF2B5EF4-FFF2-40B4-BE49-F238E27FC236}">
                <a16:creationId xmlns:a16="http://schemas.microsoft.com/office/drawing/2014/main" id="{1AAD4555-BAE0-2876-D645-E7A3C469030F}"/>
              </a:ext>
            </a:extLst>
          </p:cNvPr>
          <p:cNvSpPr txBox="1"/>
          <p:nvPr/>
        </p:nvSpPr>
        <p:spPr>
          <a:xfrm>
            <a:off x="4311302" y="6158257"/>
            <a:ext cx="5847027" cy="646331"/>
          </a:xfrm>
          <a:prstGeom prst="rect">
            <a:avLst/>
          </a:prstGeom>
          <a:solidFill>
            <a:schemeClr val="accent4">
              <a:lumMod val="20000"/>
              <a:lumOff val="80000"/>
            </a:schemeClr>
          </a:solidFill>
        </p:spPr>
        <p:txBody>
          <a:bodyPr wrap="square" rtlCol="0">
            <a:spAutoFit/>
          </a:bodyPr>
          <a:lstStyle/>
          <a:p>
            <a:r>
              <a:rPr lang="lt-LT"/>
              <a:t>Pirkimas susiejamas su pirkimų suvestinėje esančiu planuojamu pirkimu.</a:t>
            </a:r>
            <a:endParaRPr lang="en-US"/>
          </a:p>
        </p:txBody>
      </p:sp>
      <p:sp>
        <p:nvSpPr>
          <p:cNvPr id="9" name="Arrow: Right 11">
            <a:extLst>
              <a:ext uri="{FF2B5EF4-FFF2-40B4-BE49-F238E27FC236}">
                <a16:creationId xmlns:a16="http://schemas.microsoft.com/office/drawing/2014/main" id="{81831BB9-DC45-AC26-1440-E3518280EB6E}"/>
              </a:ext>
            </a:extLst>
          </p:cNvPr>
          <p:cNvSpPr/>
          <p:nvPr/>
        </p:nvSpPr>
        <p:spPr>
          <a:xfrm>
            <a:off x="206325" y="181745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42A632E-CCA3-5E2F-005B-BB9E11D96360}"/>
              </a:ext>
            </a:extLst>
          </p:cNvPr>
          <p:cNvSpPr txBox="1"/>
          <p:nvPr/>
        </p:nvSpPr>
        <p:spPr>
          <a:xfrm>
            <a:off x="223997" y="6319615"/>
            <a:ext cx="2382419" cy="369332"/>
          </a:xfrm>
          <a:prstGeom prst="rect">
            <a:avLst/>
          </a:prstGeom>
          <a:noFill/>
        </p:spPr>
        <p:txBody>
          <a:bodyPr wrap="square">
            <a:spAutoFit/>
          </a:bodyPr>
          <a:lstStyle/>
          <a:p>
            <a:r>
              <a:rPr lang="lt-LT"/>
              <a:t>Privalomas laukas</a:t>
            </a:r>
            <a:endParaRPr lang="en-US"/>
          </a:p>
        </p:txBody>
      </p:sp>
      <p:sp>
        <p:nvSpPr>
          <p:cNvPr id="14" name="Arrow: Right 11">
            <a:extLst>
              <a:ext uri="{FF2B5EF4-FFF2-40B4-BE49-F238E27FC236}">
                <a16:creationId xmlns:a16="http://schemas.microsoft.com/office/drawing/2014/main" id="{329F0606-EC1B-BAB1-6105-9FEA3FEECDD0}"/>
              </a:ext>
            </a:extLst>
          </p:cNvPr>
          <p:cNvSpPr/>
          <p:nvPr/>
        </p:nvSpPr>
        <p:spPr>
          <a:xfrm>
            <a:off x="2033671" y="6414633"/>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Turinio vietos rezervavimo ženklas 4">
            <a:extLst>
              <a:ext uri="{FF2B5EF4-FFF2-40B4-BE49-F238E27FC236}">
                <a16:creationId xmlns:a16="http://schemas.microsoft.com/office/drawing/2014/main" id="{CC23A5BF-D34F-08EF-F363-67A8F76DDAEA}"/>
              </a:ext>
            </a:extLst>
          </p:cNvPr>
          <p:cNvPicPr>
            <a:picLocks noGrp="1" noChangeAspect="1"/>
          </p:cNvPicPr>
          <p:nvPr>
            <p:ph idx="1"/>
          </p:nvPr>
        </p:nvPicPr>
        <p:blipFill>
          <a:blip r:embed="rId5"/>
          <a:stretch>
            <a:fillRect/>
          </a:stretch>
        </p:blipFill>
        <p:spPr>
          <a:xfrm>
            <a:off x="6105561" y="2420497"/>
            <a:ext cx="4560842" cy="3722961"/>
          </a:xfrm>
          <a:prstGeom prst="rect">
            <a:avLst/>
          </a:prstGeom>
        </p:spPr>
      </p:pic>
      <p:sp>
        <p:nvSpPr>
          <p:cNvPr id="26" name="Rectangle 10">
            <a:extLst>
              <a:ext uri="{FF2B5EF4-FFF2-40B4-BE49-F238E27FC236}">
                <a16:creationId xmlns:a16="http://schemas.microsoft.com/office/drawing/2014/main" id="{809FB835-ADD7-5029-7CF1-D9CC9EF7B142}"/>
              </a:ext>
            </a:extLst>
          </p:cNvPr>
          <p:cNvSpPr/>
          <p:nvPr/>
        </p:nvSpPr>
        <p:spPr>
          <a:xfrm>
            <a:off x="9421868" y="5477375"/>
            <a:ext cx="484632" cy="17967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Arrow Connector 2">
            <a:extLst>
              <a:ext uri="{FF2B5EF4-FFF2-40B4-BE49-F238E27FC236}">
                <a16:creationId xmlns:a16="http://schemas.microsoft.com/office/drawing/2014/main" id="{11AAACB7-8548-1122-F00B-EA71D95603CC}"/>
              </a:ext>
            </a:extLst>
          </p:cNvPr>
          <p:cNvCxnSpPr>
            <a:cxnSpLocks/>
          </p:cNvCxnSpPr>
          <p:nvPr/>
        </p:nvCxnSpPr>
        <p:spPr>
          <a:xfrm flipV="1">
            <a:off x="8872144" y="5657047"/>
            <a:ext cx="535564" cy="50121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Oval 3">
            <a:extLst>
              <a:ext uri="{FF2B5EF4-FFF2-40B4-BE49-F238E27FC236}">
                <a16:creationId xmlns:a16="http://schemas.microsoft.com/office/drawing/2014/main" id="{D9BAF67D-117E-9260-8E8B-89A2378516B7}"/>
              </a:ext>
            </a:extLst>
          </p:cNvPr>
          <p:cNvSpPr/>
          <p:nvPr/>
        </p:nvSpPr>
        <p:spPr>
          <a:xfrm>
            <a:off x="10350428" y="516311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pic>
        <p:nvPicPr>
          <p:cNvPr id="4" name="Paveikslėlis 3">
            <a:extLst>
              <a:ext uri="{FF2B5EF4-FFF2-40B4-BE49-F238E27FC236}">
                <a16:creationId xmlns:a16="http://schemas.microsoft.com/office/drawing/2014/main" id="{20AA4D72-2386-6FAE-6222-E86E808717E1}"/>
              </a:ext>
            </a:extLst>
          </p:cNvPr>
          <p:cNvPicPr>
            <a:picLocks noChangeAspect="1"/>
          </p:cNvPicPr>
          <p:nvPr/>
        </p:nvPicPr>
        <p:blipFill rotWithShape="1">
          <a:blip r:embed="rId6"/>
          <a:srcRect l="37375" t="64406" r="48248" b="30495"/>
          <a:stretch/>
        </p:blipFill>
        <p:spPr bwMode="auto">
          <a:xfrm>
            <a:off x="7543801" y="5339226"/>
            <a:ext cx="890854" cy="2673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20685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veikslėlis 2">
            <a:extLst>
              <a:ext uri="{FF2B5EF4-FFF2-40B4-BE49-F238E27FC236}">
                <a16:creationId xmlns:a16="http://schemas.microsoft.com/office/drawing/2014/main" id="{E15F14E8-65C0-A75B-4FC5-1E791F667C3F}"/>
              </a:ext>
            </a:extLst>
          </p:cNvPr>
          <p:cNvPicPr>
            <a:picLocks noChangeAspect="1"/>
          </p:cNvPicPr>
          <p:nvPr/>
        </p:nvPicPr>
        <p:blipFill>
          <a:blip r:embed="rId2"/>
          <a:stretch>
            <a:fillRect/>
          </a:stretch>
        </p:blipFill>
        <p:spPr>
          <a:xfrm>
            <a:off x="869577" y="1195273"/>
            <a:ext cx="10121152" cy="1245429"/>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75347" y="5415656"/>
            <a:ext cx="2527816" cy="1470849"/>
          </a:xfrm>
          <a:prstGeom prst="rect">
            <a:avLst/>
          </a:prstGeom>
        </p:spPr>
      </p:pic>
      <p:sp>
        <p:nvSpPr>
          <p:cNvPr id="7" name="Pavadinimas 1"/>
          <p:cNvSpPr>
            <a:spLocks noGrp="1"/>
          </p:cNvSpPr>
          <p:nvPr>
            <p:ph type="title"/>
          </p:nvPr>
        </p:nvSpPr>
        <p:spPr>
          <a:xfrm>
            <a:off x="2180254" y="122102"/>
            <a:ext cx="7801946" cy="810627"/>
          </a:xfrm>
        </p:spPr>
        <p:txBody>
          <a:bodyPr>
            <a:noAutofit/>
          </a:bodyPr>
          <a:lstStyle/>
          <a:p>
            <a:pPr algn="ctr"/>
            <a:r>
              <a:rPr lang="lt-LT" sz="3600" b="1"/>
              <a:t>Pirkimo kūrimas</a:t>
            </a:r>
            <a:endParaRPr lang="en-US" sz="3600" b="1"/>
          </a:p>
        </p:txBody>
      </p:sp>
      <p:pic>
        <p:nvPicPr>
          <p:cNvPr id="17" name="Paveikslėlis 16">
            <a:extLst>
              <a:ext uri="{FF2B5EF4-FFF2-40B4-BE49-F238E27FC236}">
                <a16:creationId xmlns:a16="http://schemas.microsoft.com/office/drawing/2014/main" id="{ED8C7A8B-743F-2767-F37A-C946B2D92ECB}"/>
              </a:ext>
            </a:extLst>
          </p:cNvPr>
          <p:cNvPicPr>
            <a:picLocks noChangeAspect="1"/>
          </p:cNvPicPr>
          <p:nvPr/>
        </p:nvPicPr>
        <p:blipFill>
          <a:blip r:embed="rId4"/>
          <a:stretch>
            <a:fillRect/>
          </a:stretch>
        </p:blipFill>
        <p:spPr>
          <a:xfrm>
            <a:off x="869577" y="2564737"/>
            <a:ext cx="4399478" cy="3605517"/>
          </a:xfrm>
          <a:prstGeom prst="rect">
            <a:avLst/>
          </a:prstGeom>
        </p:spPr>
      </p:pic>
      <p:sp>
        <p:nvSpPr>
          <p:cNvPr id="18" name="Rectangle 10">
            <a:extLst>
              <a:ext uri="{FF2B5EF4-FFF2-40B4-BE49-F238E27FC236}">
                <a16:creationId xmlns:a16="http://schemas.microsoft.com/office/drawing/2014/main" id="{58501F02-B5B0-5CAD-E345-A8772F2B6B1B}"/>
              </a:ext>
            </a:extLst>
          </p:cNvPr>
          <p:cNvSpPr/>
          <p:nvPr/>
        </p:nvSpPr>
        <p:spPr>
          <a:xfrm>
            <a:off x="10585136" y="2182962"/>
            <a:ext cx="259976" cy="233082"/>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0">
            <a:extLst>
              <a:ext uri="{FF2B5EF4-FFF2-40B4-BE49-F238E27FC236}">
                <a16:creationId xmlns:a16="http://schemas.microsoft.com/office/drawing/2014/main" id="{CF9F9361-CE94-C7CC-2404-55EB07FA0830}"/>
              </a:ext>
            </a:extLst>
          </p:cNvPr>
          <p:cNvSpPr/>
          <p:nvPr/>
        </p:nvSpPr>
        <p:spPr>
          <a:xfrm>
            <a:off x="4341058" y="5880191"/>
            <a:ext cx="421342" cy="182741"/>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3">
            <a:extLst>
              <a:ext uri="{FF2B5EF4-FFF2-40B4-BE49-F238E27FC236}">
                <a16:creationId xmlns:a16="http://schemas.microsoft.com/office/drawing/2014/main" id="{6AB26C5C-5AD2-A845-F564-D11A6CEB7CC6}"/>
              </a:ext>
            </a:extLst>
          </p:cNvPr>
          <p:cNvSpPr/>
          <p:nvPr/>
        </p:nvSpPr>
        <p:spPr>
          <a:xfrm>
            <a:off x="10939255" y="207927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1</a:t>
            </a:r>
          </a:p>
        </p:txBody>
      </p:sp>
      <p:sp>
        <p:nvSpPr>
          <p:cNvPr id="24" name="Oval 3">
            <a:extLst>
              <a:ext uri="{FF2B5EF4-FFF2-40B4-BE49-F238E27FC236}">
                <a16:creationId xmlns:a16="http://schemas.microsoft.com/office/drawing/2014/main" id="{6F42BF21-56CE-5EA5-C510-50775D1CCB84}"/>
              </a:ext>
            </a:extLst>
          </p:cNvPr>
          <p:cNvSpPr/>
          <p:nvPr/>
        </p:nvSpPr>
        <p:spPr>
          <a:xfrm>
            <a:off x="4228317" y="5407994"/>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2</a:t>
            </a:r>
            <a:endParaRPr lang="en-GB">
              <a:solidFill>
                <a:schemeClr val="tx1"/>
              </a:solidFill>
            </a:endParaRPr>
          </a:p>
        </p:txBody>
      </p:sp>
      <p:pic>
        <p:nvPicPr>
          <p:cNvPr id="31" name="Paveikslėlis 30">
            <a:extLst>
              <a:ext uri="{FF2B5EF4-FFF2-40B4-BE49-F238E27FC236}">
                <a16:creationId xmlns:a16="http://schemas.microsoft.com/office/drawing/2014/main" id="{20AA4D72-2386-6FAE-6222-E86E808717E1}"/>
              </a:ext>
            </a:extLst>
          </p:cNvPr>
          <p:cNvPicPr>
            <a:picLocks noChangeAspect="1"/>
          </p:cNvPicPr>
          <p:nvPr/>
        </p:nvPicPr>
        <p:blipFill>
          <a:blip r:embed="rId5"/>
          <a:srcRect l="444" t="3485" r="-1"/>
          <a:stretch/>
        </p:blipFill>
        <p:spPr>
          <a:xfrm>
            <a:off x="6096000" y="2549357"/>
            <a:ext cx="4574039" cy="3654531"/>
          </a:xfrm>
          <a:prstGeom prst="rect">
            <a:avLst/>
          </a:prstGeom>
        </p:spPr>
      </p:pic>
      <p:sp>
        <p:nvSpPr>
          <p:cNvPr id="26" name="Rectangle 10">
            <a:extLst>
              <a:ext uri="{FF2B5EF4-FFF2-40B4-BE49-F238E27FC236}">
                <a16:creationId xmlns:a16="http://schemas.microsoft.com/office/drawing/2014/main" id="{809FB835-ADD7-5029-7CF1-D9CC9EF7B142}"/>
              </a:ext>
            </a:extLst>
          </p:cNvPr>
          <p:cNvSpPr/>
          <p:nvPr/>
        </p:nvSpPr>
        <p:spPr>
          <a:xfrm>
            <a:off x="9816352" y="5710518"/>
            <a:ext cx="408163" cy="20877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3">
            <a:extLst>
              <a:ext uri="{FF2B5EF4-FFF2-40B4-BE49-F238E27FC236}">
                <a16:creationId xmlns:a16="http://schemas.microsoft.com/office/drawing/2014/main" id="{D9BAF67D-117E-9260-8E8B-89A2378516B7}"/>
              </a:ext>
            </a:extLst>
          </p:cNvPr>
          <p:cNvSpPr/>
          <p:nvPr/>
        </p:nvSpPr>
        <p:spPr>
          <a:xfrm>
            <a:off x="10472808" y="5600018"/>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3</a:t>
            </a:r>
            <a:endParaRPr lang="en-GB">
              <a:solidFill>
                <a:schemeClr val="tx1"/>
              </a:solidFill>
            </a:endParaRPr>
          </a:p>
        </p:txBody>
      </p:sp>
      <p:sp>
        <p:nvSpPr>
          <p:cNvPr id="32" name="Rectangle 10">
            <a:extLst>
              <a:ext uri="{FF2B5EF4-FFF2-40B4-BE49-F238E27FC236}">
                <a16:creationId xmlns:a16="http://schemas.microsoft.com/office/drawing/2014/main" id="{FDFC7C5B-53E1-E97C-E796-C43148055AA4}"/>
              </a:ext>
            </a:extLst>
          </p:cNvPr>
          <p:cNvSpPr/>
          <p:nvPr/>
        </p:nvSpPr>
        <p:spPr>
          <a:xfrm>
            <a:off x="8592254" y="3142787"/>
            <a:ext cx="612751" cy="338035"/>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
            <a:extLst>
              <a:ext uri="{FF2B5EF4-FFF2-40B4-BE49-F238E27FC236}">
                <a16:creationId xmlns:a16="http://schemas.microsoft.com/office/drawing/2014/main" id="{AF857FBA-B129-9F85-88D0-CD0C46920730}"/>
              </a:ext>
            </a:extLst>
          </p:cNvPr>
          <p:cNvSpPr/>
          <p:nvPr/>
        </p:nvSpPr>
        <p:spPr>
          <a:xfrm>
            <a:off x="7959393" y="3158867"/>
            <a:ext cx="484632" cy="384048"/>
          </a:xfrm>
          <a:prstGeom prst="ellipse">
            <a:avLst/>
          </a:prstGeom>
          <a:solidFill>
            <a:schemeClr val="accent2">
              <a:lumMod val="20000"/>
              <a:lumOff val="8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t-LT">
                <a:solidFill>
                  <a:schemeClr val="tx1"/>
                </a:solidFill>
              </a:rPr>
              <a:t>4</a:t>
            </a:r>
            <a:endParaRPr lang="en-GB">
              <a:solidFill>
                <a:schemeClr val="tx1"/>
              </a:solidFill>
            </a:endParaRPr>
          </a:p>
        </p:txBody>
      </p:sp>
      <p:cxnSp>
        <p:nvCxnSpPr>
          <p:cNvPr id="35" name="Straight Arrow Connector 2">
            <a:extLst>
              <a:ext uri="{FF2B5EF4-FFF2-40B4-BE49-F238E27FC236}">
                <a16:creationId xmlns:a16="http://schemas.microsoft.com/office/drawing/2014/main" id="{11AAACB7-8548-1122-F00B-EA71D95603CC}"/>
              </a:ext>
            </a:extLst>
          </p:cNvPr>
          <p:cNvCxnSpPr>
            <a:cxnSpLocks/>
          </p:cNvCxnSpPr>
          <p:nvPr/>
        </p:nvCxnSpPr>
        <p:spPr>
          <a:xfrm flipV="1">
            <a:off x="8998584" y="5964245"/>
            <a:ext cx="817768" cy="36512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343241F1-4E7A-49A9-53A4-707E67028901}"/>
              </a:ext>
            </a:extLst>
          </p:cNvPr>
          <p:cNvSpPr>
            <a:spLocks noGrp="1"/>
          </p:cNvSpPr>
          <p:nvPr>
            <p:ph type="sldNum" sz="quarter" idx="12"/>
          </p:nvPr>
        </p:nvSpPr>
        <p:spPr/>
        <p:txBody>
          <a:bodyPr/>
          <a:lstStyle/>
          <a:p>
            <a:fld id="{49EC5416-78B8-4F37-B286-A40543F63F6D}" type="slidenum">
              <a:rPr lang="en-US" smtClean="0"/>
              <a:pPr/>
              <a:t>7</a:t>
            </a:fld>
            <a:endParaRPr lang="en-US"/>
          </a:p>
        </p:txBody>
      </p:sp>
      <p:sp>
        <p:nvSpPr>
          <p:cNvPr id="9" name="Arrow: Right 11">
            <a:extLst>
              <a:ext uri="{FF2B5EF4-FFF2-40B4-BE49-F238E27FC236}">
                <a16:creationId xmlns:a16="http://schemas.microsoft.com/office/drawing/2014/main" id="{81831BB9-DC45-AC26-1440-E3518280EB6E}"/>
              </a:ext>
            </a:extLst>
          </p:cNvPr>
          <p:cNvSpPr/>
          <p:nvPr/>
        </p:nvSpPr>
        <p:spPr>
          <a:xfrm>
            <a:off x="201697" y="200970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42A632E-CCA3-5E2F-005B-BB9E11D96360}"/>
              </a:ext>
            </a:extLst>
          </p:cNvPr>
          <p:cNvSpPr txBox="1"/>
          <p:nvPr/>
        </p:nvSpPr>
        <p:spPr>
          <a:xfrm>
            <a:off x="515606" y="6329370"/>
            <a:ext cx="2382419" cy="369332"/>
          </a:xfrm>
          <a:prstGeom prst="rect">
            <a:avLst/>
          </a:prstGeom>
          <a:noFill/>
        </p:spPr>
        <p:txBody>
          <a:bodyPr wrap="square">
            <a:spAutoFit/>
          </a:bodyPr>
          <a:lstStyle/>
          <a:p>
            <a:r>
              <a:rPr lang="lt-LT"/>
              <a:t>Privalomas laukas</a:t>
            </a:r>
            <a:endParaRPr lang="en-US"/>
          </a:p>
        </p:txBody>
      </p:sp>
      <p:sp>
        <p:nvSpPr>
          <p:cNvPr id="14" name="Arrow: Right 11">
            <a:extLst>
              <a:ext uri="{FF2B5EF4-FFF2-40B4-BE49-F238E27FC236}">
                <a16:creationId xmlns:a16="http://schemas.microsoft.com/office/drawing/2014/main" id="{329F0606-EC1B-BAB1-6105-9FEA3FEECDD0}"/>
              </a:ext>
            </a:extLst>
          </p:cNvPr>
          <p:cNvSpPr/>
          <p:nvPr/>
        </p:nvSpPr>
        <p:spPr>
          <a:xfrm>
            <a:off x="2297134" y="642438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F385734-9F07-6101-7099-3D5E5E28B41F}"/>
              </a:ext>
            </a:extLst>
          </p:cNvPr>
          <p:cNvSpPr txBox="1"/>
          <p:nvPr/>
        </p:nvSpPr>
        <p:spPr>
          <a:xfrm>
            <a:off x="869577" y="871033"/>
            <a:ext cx="8552919" cy="369332"/>
          </a:xfrm>
          <a:prstGeom prst="rect">
            <a:avLst/>
          </a:prstGeom>
          <a:noFill/>
        </p:spPr>
        <p:txBody>
          <a:bodyPr wrap="none" rtlCol="0">
            <a:spAutoFit/>
          </a:bodyPr>
          <a:lstStyle/>
          <a:p>
            <a:pPr algn="ctr"/>
            <a:r>
              <a:rPr lang="lt-LT" sz="1800"/>
              <a:t>Pirkimo susiejimas su pirkimų suvestinės eilute, kuri buvo panaudota kuriant kitą pirkimą:</a:t>
            </a:r>
            <a:endParaRPr lang="en-US" sz="1800"/>
          </a:p>
        </p:txBody>
      </p:sp>
      <p:sp>
        <p:nvSpPr>
          <p:cNvPr id="34" name="TextBox 33">
            <a:extLst>
              <a:ext uri="{FF2B5EF4-FFF2-40B4-BE49-F238E27FC236}">
                <a16:creationId xmlns:a16="http://schemas.microsoft.com/office/drawing/2014/main" id="{1AAD4555-BAE0-2876-D645-E7A3C469030F}"/>
              </a:ext>
            </a:extLst>
          </p:cNvPr>
          <p:cNvSpPr txBox="1"/>
          <p:nvPr/>
        </p:nvSpPr>
        <p:spPr>
          <a:xfrm>
            <a:off x="3499327" y="6117353"/>
            <a:ext cx="5847027" cy="646331"/>
          </a:xfrm>
          <a:prstGeom prst="rect">
            <a:avLst/>
          </a:prstGeom>
          <a:solidFill>
            <a:schemeClr val="accent4">
              <a:lumMod val="20000"/>
              <a:lumOff val="80000"/>
            </a:schemeClr>
          </a:solidFill>
        </p:spPr>
        <p:txBody>
          <a:bodyPr wrap="square" rtlCol="0">
            <a:spAutoFit/>
          </a:bodyPr>
          <a:lstStyle/>
          <a:p>
            <a:r>
              <a:rPr lang="lt-LT"/>
              <a:t>Pirkimas susiejamas su pirkimų suvestinėje esančiu planuojamu pirkimu.</a:t>
            </a:r>
            <a:endParaRPr lang="en-US"/>
          </a:p>
        </p:txBody>
      </p:sp>
    </p:spTree>
    <p:extLst>
      <p:ext uri="{BB962C8B-B14F-4D97-AF65-F5344CB8AC3E}">
        <p14:creationId xmlns:p14="http://schemas.microsoft.com/office/powerpoint/2010/main" val="970019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veikslėlis 5">
            <a:extLst>
              <a:ext uri="{FF2B5EF4-FFF2-40B4-BE49-F238E27FC236}">
                <a16:creationId xmlns:a16="http://schemas.microsoft.com/office/drawing/2014/main" id="{31AD185A-91B1-25A8-1CB8-056D5A33A4ED}"/>
              </a:ext>
            </a:extLst>
          </p:cNvPr>
          <p:cNvPicPr>
            <a:picLocks noChangeAspect="1"/>
          </p:cNvPicPr>
          <p:nvPr/>
        </p:nvPicPr>
        <p:blipFill>
          <a:blip r:embed="rId2"/>
          <a:stretch>
            <a:fillRect/>
          </a:stretch>
        </p:blipFill>
        <p:spPr>
          <a:xfrm>
            <a:off x="1269614" y="1011078"/>
            <a:ext cx="10011338" cy="2763432"/>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18" name="TextBox 17">
            <a:extLst>
              <a:ext uri="{FF2B5EF4-FFF2-40B4-BE49-F238E27FC236}">
                <a16:creationId xmlns:a16="http://schemas.microsoft.com/office/drawing/2014/main" id="{22511967-4393-0242-0FA9-59C1F9E70AE2}"/>
              </a:ext>
            </a:extLst>
          </p:cNvPr>
          <p:cNvSpPr txBox="1"/>
          <p:nvPr/>
        </p:nvSpPr>
        <p:spPr>
          <a:xfrm>
            <a:off x="1174781" y="5387151"/>
            <a:ext cx="2455003" cy="369332"/>
          </a:xfrm>
          <a:prstGeom prst="rect">
            <a:avLst/>
          </a:prstGeom>
          <a:noFill/>
        </p:spPr>
        <p:txBody>
          <a:bodyPr wrap="square" rtlCol="0">
            <a:spAutoFit/>
          </a:bodyPr>
          <a:lstStyle/>
          <a:p>
            <a:r>
              <a:rPr lang="lt-LT"/>
              <a:t>Privalomi laukai </a:t>
            </a:r>
            <a:endParaRPr lang="en-US"/>
          </a:p>
        </p:txBody>
      </p:sp>
      <p:sp>
        <p:nvSpPr>
          <p:cNvPr id="19" name="Arrow: Right 11">
            <a:extLst>
              <a:ext uri="{FF2B5EF4-FFF2-40B4-BE49-F238E27FC236}">
                <a16:creationId xmlns:a16="http://schemas.microsoft.com/office/drawing/2014/main" id="{75A00CE5-0D58-EEB8-7EA9-7EDA02AC092D}"/>
              </a:ext>
            </a:extLst>
          </p:cNvPr>
          <p:cNvSpPr/>
          <p:nvPr/>
        </p:nvSpPr>
        <p:spPr>
          <a:xfrm>
            <a:off x="556218" y="281940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11">
            <a:extLst>
              <a:ext uri="{FF2B5EF4-FFF2-40B4-BE49-F238E27FC236}">
                <a16:creationId xmlns:a16="http://schemas.microsoft.com/office/drawing/2014/main" id="{905726A6-82EE-4DAF-1F27-73C7403D82E2}"/>
              </a:ext>
            </a:extLst>
          </p:cNvPr>
          <p:cNvSpPr/>
          <p:nvPr/>
        </p:nvSpPr>
        <p:spPr>
          <a:xfrm>
            <a:off x="580669" y="1579465"/>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11">
            <a:extLst>
              <a:ext uri="{FF2B5EF4-FFF2-40B4-BE49-F238E27FC236}">
                <a16:creationId xmlns:a16="http://schemas.microsoft.com/office/drawing/2014/main" id="{86669198-86E8-AF5E-B218-991C1E6DDE63}"/>
              </a:ext>
            </a:extLst>
          </p:cNvPr>
          <p:cNvSpPr/>
          <p:nvPr/>
        </p:nvSpPr>
        <p:spPr>
          <a:xfrm>
            <a:off x="2893219" y="5482169"/>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D65BB115-03E5-3E45-D301-57B9A0EBCA0E}"/>
              </a:ext>
            </a:extLst>
          </p:cNvPr>
          <p:cNvSpPr>
            <a:spLocks noGrp="1"/>
          </p:cNvSpPr>
          <p:nvPr>
            <p:ph type="sldNum" sz="quarter" idx="12"/>
          </p:nvPr>
        </p:nvSpPr>
        <p:spPr/>
        <p:txBody>
          <a:bodyPr/>
          <a:lstStyle/>
          <a:p>
            <a:fld id="{49EC5416-78B8-4F37-B286-A40543F63F6D}" type="slidenum">
              <a:rPr lang="en-US" smtClean="0"/>
              <a:pPr/>
              <a:t>8</a:t>
            </a:fld>
            <a:endParaRPr lang="en-US"/>
          </a:p>
        </p:txBody>
      </p:sp>
      <p:sp>
        <p:nvSpPr>
          <p:cNvPr id="13" name="TextBox 12">
            <a:extLst>
              <a:ext uri="{FF2B5EF4-FFF2-40B4-BE49-F238E27FC236}">
                <a16:creationId xmlns:a16="http://schemas.microsoft.com/office/drawing/2014/main" id="{7D16D7A0-F2ED-E52D-326B-33C4448A5CA9}"/>
              </a:ext>
            </a:extLst>
          </p:cNvPr>
          <p:cNvSpPr txBox="1"/>
          <p:nvPr/>
        </p:nvSpPr>
        <p:spPr>
          <a:xfrm>
            <a:off x="1192615" y="5691087"/>
            <a:ext cx="6536789" cy="369332"/>
          </a:xfrm>
          <a:prstGeom prst="rect">
            <a:avLst/>
          </a:prstGeom>
          <a:noFill/>
        </p:spPr>
        <p:txBody>
          <a:bodyPr wrap="none" rtlCol="0">
            <a:spAutoFit/>
          </a:bodyPr>
          <a:lstStyle/>
          <a:p>
            <a:r>
              <a:rPr lang="lt-LT">
                <a:solidFill>
                  <a:srgbClr val="FF0000"/>
                </a:solidFill>
              </a:rPr>
              <a:t>SVARBU</a:t>
            </a:r>
            <a:r>
              <a:rPr lang="en-US">
                <a:solidFill>
                  <a:srgbClr val="FF0000"/>
                </a:solidFill>
              </a:rPr>
              <a:t>!</a:t>
            </a:r>
            <a:r>
              <a:rPr lang="en-US"/>
              <a:t> </a:t>
            </a:r>
            <a:r>
              <a:rPr lang="lt-LT"/>
              <a:t>Prašome nepildyti laukų, kurie nėra pažymėti rodyklėmis.</a:t>
            </a:r>
            <a:endParaRPr lang="en-US"/>
          </a:p>
        </p:txBody>
      </p:sp>
      <p:sp>
        <p:nvSpPr>
          <p:cNvPr id="21" name="TextBox 20">
            <a:extLst>
              <a:ext uri="{FF2B5EF4-FFF2-40B4-BE49-F238E27FC236}">
                <a16:creationId xmlns:a16="http://schemas.microsoft.com/office/drawing/2014/main" id="{E4588928-50C8-3DAB-1BA5-363AC1E4171B}"/>
              </a:ext>
            </a:extLst>
          </p:cNvPr>
          <p:cNvSpPr txBox="1"/>
          <p:nvPr/>
        </p:nvSpPr>
        <p:spPr>
          <a:xfrm>
            <a:off x="1262445" y="3926478"/>
            <a:ext cx="10011338" cy="1477328"/>
          </a:xfrm>
          <a:prstGeom prst="rect">
            <a:avLst/>
          </a:prstGeom>
          <a:solidFill>
            <a:schemeClr val="accent4">
              <a:lumMod val="20000"/>
              <a:lumOff val="80000"/>
            </a:schemeClr>
          </a:solidFill>
        </p:spPr>
        <p:txBody>
          <a:bodyPr wrap="square" lIns="91440" tIns="45720" rIns="91440" bIns="45720" rtlCol="0" anchor="t">
            <a:spAutoFit/>
          </a:bodyPr>
          <a:lstStyle/>
          <a:p>
            <a:pPr marL="285750" indent="-285750">
              <a:buFont typeface="Arial" panose="020B0604020202020204" pitchFamily="34" charset="0"/>
              <a:buChar char="•"/>
            </a:pPr>
            <a:r>
              <a:rPr lang="lt-LT" dirty="0"/>
              <a:t>Pasirinkus pirkimų suvestinėje pirkimą, laukas „Pavadinimas“ užpildomas automatiškai. Šis laukas gali būti koreguojamas. </a:t>
            </a:r>
            <a:r>
              <a:rPr lang="lt-LT" dirty="0">
                <a:solidFill>
                  <a:srgbClr val="FF0000"/>
                </a:solidFill>
              </a:rPr>
              <a:t>SVARBU</a:t>
            </a:r>
            <a:r>
              <a:rPr lang="en-US" dirty="0">
                <a:solidFill>
                  <a:srgbClr val="FF0000"/>
                </a:solidFill>
              </a:rPr>
              <a:t>!</a:t>
            </a:r>
            <a:r>
              <a:rPr lang="lt-LT" dirty="0">
                <a:solidFill>
                  <a:srgbClr val="FF0000"/>
                </a:solidFill>
              </a:rPr>
              <a:t> </a:t>
            </a:r>
            <a:r>
              <a:rPr lang="lt-LT" dirty="0"/>
              <a:t>Vykdant pirkimą </a:t>
            </a:r>
            <a:r>
              <a:rPr lang="en-US" dirty="0" err="1"/>
              <a:t>skelbiamos</a:t>
            </a:r>
            <a:r>
              <a:rPr lang="en-US" dirty="0"/>
              <a:t> </a:t>
            </a:r>
            <a:r>
              <a:rPr lang="lt-LT" dirty="0"/>
              <a:t>apklausos </a:t>
            </a:r>
            <a:r>
              <a:rPr lang="en-US" dirty="0" err="1"/>
              <a:t>būdu</a:t>
            </a:r>
            <a:r>
              <a:rPr lang="en-US" dirty="0"/>
              <a:t>, </a:t>
            </a:r>
            <a:r>
              <a:rPr lang="en-US" dirty="0" err="1"/>
              <a:t>pirkimo</a:t>
            </a:r>
            <a:r>
              <a:rPr lang="en-US" dirty="0"/>
              <a:t> </a:t>
            </a:r>
            <a:r>
              <a:rPr lang="lt-LT" dirty="0"/>
              <a:t>pavadinime būtina nurodyti pirkimo pavadinimą ir </a:t>
            </a:r>
            <a:r>
              <a:rPr lang="en-US" dirty="0" err="1"/>
              <a:t>pirkimo</a:t>
            </a:r>
            <a:r>
              <a:rPr lang="en-US" dirty="0"/>
              <a:t> </a:t>
            </a:r>
            <a:r>
              <a:rPr lang="lt-LT" dirty="0"/>
              <a:t>būdą, </a:t>
            </a:r>
            <a:r>
              <a:rPr lang="lt" dirty="0"/>
              <a:t>pvz., „Baldų pirkimas (Skelbiama apklausa)“</a:t>
            </a:r>
            <a:r>
              <a:rPr lang="lt-LT" dirty="0"/>
              <a:t>. </a:t>
            </a:r>
            <a:r>
              <a:rPr lang="lt-LT" dirty="0">
                <a:solidFill>
                  <a:srgbClr val="000000"/>
                </a:solidFill>
                <a:ea typeface="+mn-lt"/>
                <a:cs typeface="+mn-lt"/>
              </a:rPr>
              <a:t>Atviro</a:t>
            </a:r>
            <a:r>
              <a:rPr lang="lt-LT" dirty="0"/>
              <a:t> konkurso ir supaprastinto atviro konkurso atvejais – rekomenduojama</a:t>
            </a:r>
            <a:r>
              <a:rPr lang="en-US" dirty="0"/>
              <a:t>.</a:t>
            </a:r>
            <a:endParaRPr lang="lt-LT" dirty="0">
              <a:cs typeface="Calibri"/>
            </a:endParaRPr>
          </a:p>
          <a:p>
            <a:pPr marL="285750" indent="-285750">
              <a:buFont typeface="Arial" panose="020B0604020202020204" pitchFamily="34" charset="0"/>
              <a:buChar char="•"/>
            </a:pPr>
            <a:r>
              <a:rPr lang="lt-LT" dirty="0"/>
              <a:t>Užpildomas pirkimo aprašymo laukas.</a:t>
            </a:r>
            <a:endParaRPr lang="en-US" dirty="0"/>
          </a:p>
        </p:txBody>
      </p:sp>
      <p:sp>
        <p:nvSpPr>
          <p:cNvPr id="3" name="Rectangle 10">
            <a:extLst>
              <a:ext uri="{FF2B5EF4-FFF2-40B4-BE49-F238E27FC236}">
                <a16:creationId xmlns:a16="http://schemas.microsoft.com/office/drawing/2014/main" id="{FEA282B9-78BC-1871-779B-1CC8580E9D88}"/>
              </a:ext>
            </a:extLst>
          </p:cNvPr>
          <p:cNvSpPr/>
          <p:nvPr/>
        </p:nvSpPr>
        <p:spPr>
          <a:xfrm>
            <a:off x="1434133" y="1758760"/>
            <a:ext cx="9760975" cy="23308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10">
            <a:extLst>
              <a:ext uri="{FF2B5EF4-FFF2-40B4-BE49-F238E27FC236}">
                <a16:creationId xmlns:a16="http://schemas.microsoft.com/office/drawing/2014/main" id="{672EC011-31E1-C552-1B56-EDB7919B5163}"/>
              </a:ext>
            </a:extLst>
          </p:cNvPr>
          <p:cNvSpPr/>
          <p:nvPr/>
        </p:nvSpPr>
        <p:spPr>
          <a:xfrm>
            <a:off x="1434133" y="2931459"/>
            <a:ext cx="9760975" cy="631444"/>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9656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aveikslėlis 10">
            <a:extLst>
              <a:ext uri="{FF2B5EF4-FFF2-40B4-BE49-F238E27FC236}">
                <a16:creationId xmlns:a16="http://schemas.microsoft.com/office/drawing/2014/main" id="{E7F379DC-1A13-AB39-723C-8F8FA4454371}"/>
              </a:ext>
            </a:extLst>
          </p:cNvPr>
          <p:cNvPicPr>
            <a:picLocks noChangeAspect="1"/>
          </p:cNvPicPr>
          <p:nvPr/>
        </p:nvPicPr>
        <p:blipFill>
          <a:blip r:embed="rId2"/>
          <a:stretch>
            <a:fillRect/>
          </a:stretch>
        </p:blipFill>
        <p:spPr>
          <a:xfrm>
            <a:off x="1228008" y="962333"/>
            <a:ext cx="9752550" cy="1387014"/>
          </a:xfrm>
          <a:prstGeom prst="rect">
            <a:avLst/>
          </a:prstGeom>
        </p:spPr>
      </p:pic>
      <p:pic>
        <p:nvPicPr>
          <p:cNvPr id="10" name="Paveikslėlis 9"/>
          <p:cNvPicPr>
            <a:picLocks noChangeAspect="1"/>
          </p:cNvPicPr>
          <p:nvPr/>
        </p:nvPicPr>
        <p:blipFill rotWithShape="1">
          <a:blip r:embed="rId3" cstate="print">
            <a:extLst>
              <a:ext uri="{28A0092B-C50C-407E-A947-70E740481C1C}">
                <a14:useLocalDpi xmlns:a14="http://schemas.microsoft.com/office/drawing/2010/main" val="0"/>
              </a:ext>
            </a:extLst>
          </a:blip>
          <a:srcRect r="42055" b="62969"/>
          <a:stretch/>
        </p:blipFill>
        <p:spPr>
          <a:xfrm>
            <a:off x="9664184" y="5387151"/>
            <a:ext cx="2527816" cy="1470849"/>
          </a:xfrm>
          <a:prstGeom prst="rect">
            <a:avLst/>
          </a:prstGeom>
        </p:spPr>
      </p:pic>
      <p:sp>
        <p:nvSpPr>
          <p:cNvPr id="7" name="Pavadinimas 1"/>
          <p:cNvSpPr>
            <a:spLocks noGrp="1"/>
          </p:cNvSpPr>
          <p:nvPr>
            <p:ph type="title"/>
          </p:nvPr>
        </p:nvSpPr>
        <p:spPr>
          <a:xfrm>
            <a:off x="2125828" y="327802"/>
            <a:ext cx="7801946" cy="810627"/>
          </a:xfrm>
        </p:spPr>
        <p:txBody>
          <a:bodyPr>
            <a:noAutofit/>
          </a:bodyPr>
          <a:lstStyle/>
          <a:p>
            <a:pPr algn="ctr"/>
            <a:r>
              <a:rPr lang="lt-LT" sz="3600" b="1"/>
              <a:t>Pirkimo kūrimas</a:t>
            </a:r>
            <a:endParaRPr lang="en-US" sz="3600" b="1"/>
          </a:p>
        </p:txBody>
      </p:sp>
      <p:sp>
        <p:nvSpPr>
          <p:cNvPr id="4" name="TextBox 3">
            <a:extLst>
              <a:ext uri="{FF2B5EF4-FFF2-40B4-BE49-F238E27FC236}">
                <a16:creationId xmlns:a16="http://schemas.microsoft.com/office/drawing/2014/main" id="{898FE243-B5E7-63E7-6588-350944B65745}"/>
              </a:ext>
            </a:extLst>
          </p:cNvPr>
          <p:cNvSpPr txBox="1"/>
          <p:nvPr/>
        </p:nvSpPr>
        <p:spPr>
          <a:xfrm>
            <a:off x="1228010" y="2399383"/>
            <a:ext cx="9733228" cy="640772"/>
          </a:xfrm>
          <a:prstGeom prst="rect">
            <a:avLst/>
          </a:prstGeom>
          <a:solidFill>
            <a:schemeClr val="accent4">
              <a:lumMod val="20000"/>
              <a:lumOff val="80000"/>
            </a:schemeClr>
          </a:solidFill>
        </p:spPr>
        <p:txBody>
          <a:bodyPr wrap="square" rtlCol="0">
            <a:spAutoFit/>
          </a:bodyPr>
          <a:lstStyle/>
          <a:p>
            <a:r>
              <a:rPr lang="lt-LT" dirty="0"/>
              <a:t>Pasirinkus pirkimų suvestinėje pirkimą, laukas „Pirkimo objekto tipas“ užpildomas automatiškai. Šis laukas gali būti koreguojamas. </a:t>
            </a:r>
            <a:endParaRPr lang="en-US" dirty="0"/>
          </a:p>
        </p:txBody>
      </p:sp>
      <p:sp>
        <p:nvSpPr>
          <p:cNvPr id="12" name="Rectangle 10">
            <a:extLst>
              <a:ext uri="{FF2B5EF4-FFF2-40B4-BE49-F238E27FC236}">
                <a16:creationId xmlns:a16="http://schemas.microsoft.com/office/drawing/2014/main" id="{DF67D916-04F2-7BBC-4C14-62BF10761A49}"/>
              </a:ext>
            </a:extLst>
          </p:cNvPr>
          <p:cNvSpPr/>
          <p:nvPr/>
        </p:nvSpPr>
        <p:spPr>
          <a:xfrm flipH="1" flipV="1">
            <a:off x="10744879" y="1153807"/>
            <a:ext cx="235679" cy="24712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CA1EC57-1729-CBEA-1CDC-C2562E81E99C}"/>
              </a:ext>
            </a:extLst>
          </p:cNvPr>
          <p:cNvSpPr txBox="1"/>
          <p:nvPr/>
        </p:nvSpPr>
        <p:spPr>
          <a:xfrm>
            <a:off x="1228008" y="3057335"/>
            <a:ext cx="9733230" cy="369332"/>
          </a:xfrm>
          <a:prstGeom prst="rect">
            <a:avLst/>
          </a:prstGeom>
          <a:noFill/>
        </p:spPr>
        <p:txBody>
          <a:bodyPr wrap="square" rtlCol="0">
            <a:spAutoFit/>
          </a:bodyPr>
          <a:lstStyle/>
          <a:p>
            <a:r>
              <a:rPr lang="lt-LT" dirty="0">
                <a:solidFill>
                  <a:srgbClr val="FF0000"/>
                </a:solidFill>
              </a:rPr>
              <a:t>SVARBU</a:t>
            </a:r>
            <a:r>
              <a:rPr lang="en-US" dirty="0">
                <a:solidFill>
                  <a:srgbClr val="FF0000"/>
                </a:solidFill>
              </a:rPr>
              <a:t>!</a:t>
            </a:r>
            <a:r>
              <a:rPr lang="lt-LT" dirty="0"/>
              <a:t> Pasirinkus pirkimo objektą „Paslaugos“, atsiranda papildomas laukas, kurio prašome nepildyti.</a:t>
            </a:r>
            <a:endParaRPr lang="en-US" dirty="0"/>
          </a:p>
        </p:txBody>
      </p:sp>
      <p:pic>
        <p:nvPicPr>
          <p:cNvPr id="18" name="Paveikslėlis 17">
            <a:extLst>
              <a:ext uri="{FF2B5EF4-FFF2-40B4-BE49-F238E27FC236}">
                <a16:creationId xmlns:a16="http://schemas.microsoft.com/office/drawing/2014/main" id="{EB829AA2-36A7-9A3B-5E1C-157D9D5BC9FB}"/>
              </a:ext>
            </a:extLst>
          </p:cNvPr>
          <p:cNvPicPr>
            <a:picLocks noChangeAspect="1"/>
          </p:cNvPicPr>
          <p:nvPr/>
        </p:nvPicPr>
        <p:blipFill>
          <a:blip r:embed="rId4"/>
          <a:stretch>
            <a:fillRect/>
          </a:stretch>
        </p:blipFill>
        <p:spPr>
          <a:xfrm>
            <a:off x="1263901" y="3397232"/>
            <a:ext cx="9697337" cy="545776"/>
          </a:xfrm>
          <a:prstGeom prst="rect">
            <a:avLst/>
          </a:prstGeom>
        </p:spPr>
      </p:pic>
      <p:sp>
        <p:nvSpPr>
          <p:cNvPr id="19" name="TextBox 18">
            <a:extLst>
              <a:ext uri="{FF2B5EF4-FFF2-40B4-BE49-F238E27FC236}">
                <a16:creationId xmlns:a16="http://schemas.microsoft.com/office/drawing/2014/main" id="{8013B0A7-41AB-BD9D-BD8E-51F8B9137DDF}"/>
              </a:ext>
            </a:extLst>
          </p:cNvPr>
          <p:cNvSpPr txBox="1"/>
          <p:nvPr/>
        </p:nvSpPr>
        <p:spPr>
          <a:xfrm>
            <a:off x="1228008" y="4075889"/>
            <a:ext cx="9733230" cy="646331"/>
          </a:xfrm>
          <a:prstGeom prst="rect">
            <a:avLst/>
          </a:prstGeom>
          <a:noFill/>
        </p:spPr>
        <p:txBody>
          <a:bodyPr wrap="square" rtlCol="0">
            <a:spAutoFit/>
          </a:bodyPr>
          <a:lstStyle/>
          <a:p>
            <a:r>
              <a:rPr lang="lt-LT" dirty="0">
                <a:solidFill>
                  <a:srgbClr val="FF0000"/>
                </a:solidFill>
              </a:rPr>
              <a:t>SVARBU</a:t>
            </a:r>
            <a:r>
              <a:rPr lang="en-US" dirty="0">
                <a:solidFill>
                  <a:srgbClr val="FF0000"/>
                </a:solidFill>
              </a:rPr>
              <a:t>!</a:t>
            </a:r>
            <a:r>
              <a:rPr lang="lt-LT" dirty="0"/>
              <a:t> Pasirinkus pirkimo objektą „Darbai“, atsiranda papildomi laukai. Lauke „Kita sutarties forma“ nurodoma „Darbų sutartis“. Kitų laukų prašome nepildyti.</a:t>
            </a:r>
            <a:endParaRPr lang="en-US" dirty="0"/>
          </a:p>
        </p:txBody>
      </p:sp>
      <p:sp>
        <p:nvSpPr>
          <p:cNvPr id="2" name="Slide Number Placeholder 1">
            <a:extLst>
              <a:ext uri="{FF2B5EF4-FFF2-40B4-BE49-F238E27FC236}">
                <a16:creationId xmlns:a16="http://schemas.microsoft.com/office/drawing/2014/main" id="{87FD7454-D56C-B111-2274-81BBBE9C393F}"/>
              </a:ext>
            </a:extLst>
          </p:cNvPr>
          <p:cNvSpPr>
            <a:spLocks noGrp="1"/>
          </p:cNvSpPr>
          <p:nvPr>
            <p:ph type="sldNum" sz="quarter" idx="12"/>
          </p:nvPr>
        </p:nvSpPr>
        <p:spPr/>
        <p:txBody>
          <a:bodyPr/>
          <a:lstStyle/>
          <a:p>
            <a:fld id="{49EC5416-78B8-4F37-B286-A40543F63F6D}" type="slidenum">
              <a:rPr lang="en-US" smtClean="0"/>
              <a:pPr/>
              <a:t>9</a:t>
            </a:fld>
            <a:endParaRPr lang="en-US"/>
          </a:p>
        </p:txBody>
      </p:sp>
      <p:grpSp>
        <p:nvGrpSpPr>
          <p:cNvPr id="20" name="Grupė 19">
            <a:extLst>
              <a:ext uri="{FF2B5EF4-FFF2-40B4-BE49-F238E27FC236}">
                <a16:creationId xmlns:a16="http://schemas.microsoft.com/office/drawing/2014/main" id="{2FE27BE5-7832-34D4-A769-5E2B0DB1324A}"/>
              </a:ext>
            </a:extLst>
          </p:cNvPr>
          <p:cNvGrpSpPr/>
          <p:nvPr/>
        </p:nvGrpSpPr>
        <p:grpSpPr>
          <a:xfrm>
            <a:off x="1146151" y="6298827"/>
            <a:ext cx="6096000" cy="369332"/>
            <a:chOff x="1146151" y="6407583"/>
            <a:chExt cx="6096000" cy="369332"/>
          </a:xfrm>
        </p:grpSpPr>
        <p:sp>
          <p:nvSpPr>
            <p:cNvPr id="5" name="TextBox 4">
              <a:extLst>
                <a:ext uri="{FF2B5EF4-FFF2-40B4-BE49-F238E27FC236}">
                  <a16:creationId xmlns:a16="http://schemas.microsoft.com/office/drawing/2014/main" id="{CAA67B73-ADBB-13C1-B888-9E0E8D960CFF}"/>
                </a:ext>
              </a:extLst>
            </p:cNvPr>
            <p:cNvSpPr txBox="1"/>
            <p:nvPr/>
          </p:nvSpPr>
          <p:spPr>
            <a:xfrm>
              <a:off x="1146151" y="6407583"/>
              <a:ext cx="6096000" cy="369332"/>
            </a:xfrm>
            <a:prstGeom prst="rect">
              <a:avLst/>
            </a:prstGeom>
            <a:noFill/>
          </p:spPr>
          <p:txBody>
            <a:bodyPr wrap="square">
              <a:spAutoFit/>
            </a:bodyPr>
            <a:lstStyle/>
            <a:p>
              <a:r>
                <a:rPr lang="lt-LT" dirty="0"/>
                <a:t>Privalomas laukas</a:t>
              </a:r>
              <a:endParaRPr lang="en-US" dirty="0"/>
            </a:p>
          </p:txBody>
        </p:sp>
        <p:sp>
          <p:nvSpPr>
            <p:cNvPr id="6" name="Arrow: Right 11">
              <a:extLst>
                <a:ext uri="{FF2B5EF4-FFF2-40B4-BE49-F238E27FC236}">
                  <a16:creationId xmlns:a16="http://schemas.microsoft.com/office/drawing/2014/main" id="{44A04DA0-1033-433C-8B3B-E975E1C46B82}"/>
                </a:ext>
              </a:extLst>
            </p:cNvPr>
            <p:cNvSpPr/>
            <p:nvPr/>
          </p:nvSpPr>
          <p:spPr>
            <a:xfrm>
              <a:off x="2944768" y="6530198"/>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Arrow: Right 11">
            <a:extLst>
              <a:ext uri="{FF2B5EF4-FFF2-40B4-BE49-F238E27FC236}">
                <a16:creationId xmlns:a16="http://schemas.microsoft.com/office/drawing/2014/main" id="{3FC74080-185F-B385-939F-20293185026C}"/>
              </a:ext>
            </a:extLst>
          </p:cNvPr>
          <p:cNvSpPr/>
          <p:nvPr/>
        </p:nvSpPr>
        <p:spPr>
          <a:xfrm>
            <a:off x="527589" y="974512"/>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1">
            <a:extLst>
              <a:ext uri="{FF2B5EF4-FFF2-40B4-BE49-F238E27FC236}">
                <a16:creationId xmlns:a16="http://schemas.microsoft.com/office/drawing/2014/main" id="{8ECC4CCA-9AFE-A3AF-BC4F-54777E8ED610}"/>
              </a:ext>
            </a:extLst>
          </p:cNvPr>
          <p:cNvSpPr/>
          <p:nvPr/>
        </p:nvSpPr>
        <p:spPr>
          <a:xfrm>
            <a:off x="527589" y="5793840"/>
            <a:ext cx="618563" cy="179295"/>
          </a:xfrm>
          <a:prstGeom prst="rightArrow">
            <a:avLst/>
          </a:prstGeom>
          <a:solidFill>
            <a:schemeClr val="accent6"/>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aveikslėlis 16">
            <a:extLst>
              <a:ext uri="{FF2B5EF4-FFF2-40B4-BE49-F238E27FC236}">
                <a16:creationId xmlns:a16="http://schemas.microsoft.com/office/drawing/2014/main" id="{D939735C-A4C5-6EAA-3633-96A88D752497}"/>
              </a:ext>
            </a:extLst>
          </p:cNvPr>
          <p:cNvPicPr>
            <a:picLocks noChangeAspect="1"/>
          </p:cNvPicPr>
          <p:nvPr/>
        </p:nvPicPr>
        <p:blipFill>
          <a:blip r:embed="rId5"/>
          <a:stretch>
            <a:fillRect/>
          </a:stretch>
        </p:blipFill>
        <p:spPr>
          <a:xfrm>
            <a:off x="1243784" y="4722220"/>
            <a:ext cx="9834407" cy="1545030"/>
          </a:xfrm>
          <a:prstGeom prst="rect">
            <a:avLst/>
          </a:prstGeom>
        </p:spPr>
      </p:pic>
      <p:sp>
        <p:nvSpPr>
          <p:cNvPr id="21" name="Rectangle 10">
            <a:extLst>
              <a:ext uri="{FF2B5EF4-FFF2-40B4-BE49-F238E27FC236}">
                <a16:creationId xmlns:a16="http://schemas.microsoft.com/office/drawing/2014/main" id="{5B76EBCF-D9D2-E800-F948-CAD5498CF964}"/>
              </a:ext>
            </a:extLst>
          </p:cNvPr>
          <p:cNvSpPr/>
          <p:nvPr/>
        </p:nvSpPr>
        <p:spPr>
          <a:xfrm>
            <a:off x="1344705" y="5973134"/>
            <a:ext cx="1416423" cy="212513"/>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5766328"/>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00E2F40A7367419FC7F5E36C0AFEBC" ma:contentTypeVersion="12" ma:contentTypeDescription="Create a new document." ma:contentTypeScope="" ma:versionID="af18eab128a37410d2854ef1f1913ad6">
  <xsd:schema xmlns:xsd="http://www.w3.org/2001/XMLSchema" xmlns:xs="http://www.w3.org/2001/XMLSchema" xmlns:p="http://schemas.microsoft.com/office/2006/metadata/properties" xmlns:ns2="f9c884a0-80fa-49f1-80f8-084d90b87028" xmlns:ns3="103a8c4c-3415-44a0-a799-d5a1400d594a" targetNamespace="http://schemas.microsoft.com/office/2006/metadata/properties" ma:root="true" ma:fieldsID="aba95fd757e58c31442b2687e9570bdf" ns2:_="" ns3:_="">
    <xsd:import namespace="f9c884a0-80fa-49f1-80f8-084d90b87028"/>
    <xsd:import namespace="103a8c4c-3415-44a0-a799-d5a1400d59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c884a0-80fa-49f1-80f8-084d90b870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e68c3b55-3e8a-4e8f-9286-46d15c50dfe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a8c4c-3415-44a0-a799-d5a1400d594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a0f5d79-ab87-4486-8ee5-8cddb4339359}" ma:internalName="TaxCatchAll" ma:showField="CatchAllData" ma:web="103a8c4c-3415-44a0-a799-d5a1400d59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03a8c4c-3415-44a0-a799-d5a1400d594a" xsi:nil="true"/>
    <lcf76f155ced4ddcb4097134ff3c332f xmlns="f9c884a0-80fa-49f1-80f8-084d90b8702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550741-C663-44BF-91B0-AE0D55D674AD}">
  <ds:schemaRefs>
    <ds:schemaRef ds:uri="103a8c4c-3415-44a0-a799-d5a1400d594a"/>
    <ds:schemaRef ds:uri="f9c884a0-80fa-49f1-80f8-084d90b870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9CCB5AC-D550-45B4-AC72-296DFA990DC3}">
  <ds:schemaRefs>
    <ds:schemaRef ds:uri="103a8c4c-3415-44a0-a799-d5a1400d594a"/>
    <ds:schemaRef ds:uri="f9c884a0-80fa-49f1-80f8-084d90b8702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7C87326-BD66-4135-870F-EF10FF1328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1851</TotalTime>
  <Words>3124</Words>
  <Application>Microsoft Office PowerPoint</Application>
  <PresentationFormat>Widescreen</PresentationFormat>
  <Paragraphs>433</Paragraphs>
  <Slides>59</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-apple-system</vt:lpstr>
      <vt:lpstr>Aptos</vt:lpstr>
      <vt:lpstr>Arial</vt:lpstr>
      <vt:lpstr>Calibri</vt:lpstr>
      <vt:lpstr>Calibri Light</vt:lpstr>
      <vt:lpstr>Public Sans</vt:lpstr>
      <vt:lpstr>Times New Roman</vt:lpstr>
      <vt:lpstr>ui-sans-serif</vt:lpstr>
      <vt:lpstr>„Office“ tema</vt:lpstr>
      <vt:lpstr>      Atviro konkurso ir skelbiamos apklausos vykdymas Centrinės viešųjų pirkimų informacinės sistemos (CVP IS) priemonėmis (vienas vokas)</vt:lpstr>
      <vt:lpstr>PowerPoint Presentation</vt:lpstr>
      <vt:lpstr>Prisijungimas prie CVP IS </vt:lpstr>
      <vt:lpstr>Prisijungimas prie CVP IS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Pirkimo kūrimas</vt:lpstr>
      <vt:lpstr>Susipažinimas su pasiūlymais</vt:lpstr>
      <vt:lpstr>Susipažinimas su pasiūlymais</vt:lpstr>
      <vt:lpstr>Susipažinimas su pasiūlymais</vt:lpstr>
      <vt:lpstr>Susipažinimas su pasiūlymais</vt:lpstr>
      <vt:lpstr>Susipažinimas su pasiūlymais</vt:lpstr>
      <vt:lpstr>Susipažinimas su pasiūlymais</vt:lpstr>
      <vt:lpstr>Pasiūlymų vertinimas</vt:lpstr>
      <vt:lpstr>Pasiūlymų vertinimas</vt:lpstr>
      <vt:lpstr>Pasiūlymų vertinimas</vt:lpstr>
      <vt:lpstr>Pasiūlymų vertinimas</vt:lpstr>
      <vt:lpstr>Pasiūlymų vertinimas</vt:lpstr>
      <vt:lpstr>Pasiūlymų vertinimas</vt:lpstr>
      <vt:lpstr>Pasiūlymų vertinimas</vt:lpstr>
      <vt:lpstr>Pasiūlymų vertinimas</vt:lpstr>
      <vt:lpstr>Sutarties sudarymas</vt:lpstr>
      <vt:lpstr>Sutarties sudarymas (kai laimėtoju nustatytas tiekėjas sutinka sudaryti sutartį)</vt:lpstr>
      <vt:lpstr>Sutarties sudarymas (kai laimėtoju nustatytas tiekėjas atsisako sudaryti sutartį)</vt:lpstr>
      <vt:lpstr>Sutarties sudarymas</vt:lpstr>
      <vt:lpstr>Sutarties sudarymas</vt:lpstr>
      <vt:lpstr>Pirkimo užbaigimas, kai pasiūlymai yra atmetami arba pirkime nėra gauta pasiūlymų </vt:lpstr>
      <vt:lpstr>Pirkimo nutraukimas, kai pirkimo vykdytojas priima sprendimą pirkimą nutraukti (netaikoma kai pasiūlymai yra atmetami arba pirkime nėra gauta pasiūlymų) </vt:lpstr>
      <vt:lpstr>Dėl papildomai iškilusių klausimų galite kreiptis tel. +370 5 219 7000 arba el. paštu pagalba@vpt.lt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Vaiva Mačiūnė</dc:creator>
  <cp:lastModifiedBy>Karolina Skorupskaitė</cp:lastModifiedBy>
  <cp:revision>92</cp:revision>
  <dcterms:created xsi:type="dcterms:W3CDTF">2016-01-12T08:28:32Z</dcterms:created>
  <dcterms:modified xsi:type="dcterms:W3CDTF">2025-04-01T12:26:31Z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0x010100CF00E2F40A7367419FC7F5E36C0AFEBC</vt:lpwstr>
  </property>
  <property fmtid="{D5CDD505-2E9C-101B-9397-08002B2CF9AE}" pid="3" name="MediaServiceImageTags">
    <vt:lpwstr/>
  </property>
</Properties>
</file>