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7"/>
  </p:notesMasterIdLst>
  <p:sldIdLst>
    <p:sldId id="256" r:id="rId5"/>
    <p:sldId id="289" r:id="rId6"/>
    <p:sldId id="413" r:id="rId7"/>
    <p:sldId id="288" r:id="rId8"/>
    <p:sldId id="444" r:id="rId9"/>
    <p:sldId id="415" r:id="rId10"/>
    <p:sldId id="446" r:id="rId11"/>
    <p:sldId id="447" r:id="rId12"/>
    <p:sldId id="466" r:id="rId13"/>
    <p:sldId id="467" r:id="rId14"/>
    <p:sldId id="462" r:id="rId15"/>
    <p:sldId id="464" r:id="rId16"/>
    <p:sldId id="468" r:id="rId17"/>
    <p:sldId id="460" r:id="rId18"/>
    <p:sldId id="445" r:id="rId19"/>
    <p:sldId id="450" r:id="rId20"/>
    <p:sldId id="449" r:id="rId21"/>
    <p:sldId id="448" r:id="rId22"/>
    <p:sldId id="463" r:id="rId23"/>
    <p:sldId id="451" r:id="rId24"/>
    <p:sldId id="458" r:id="rId25"/>
    <p:sldId id="30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8266C62-87D3-CB66-0A00-F82CDC7DD758}" name="Lina Kriščiūnaitė" initials="LK" userId="S::Lina.Krisciunaite@vpt.lt::37ca03cb-027a-4cfc-9739-25a95265a2a4" providerId="AD"/>
  <p188:author id="{8661D998-2F3A-AA49-BD0A-1DC928030E5C}" name="Lina Kriščiūnaitė" initials="LK" userId="S::lina.krisciunaite@vpt.lt::37ca03cb-027a-4cfc-9739-25a95265a2a4" providerId="AD"/>
  <p188:author id="{793CC0FA-BE2C-7306-3F7F-068AE3134956}" name="Viktorija Namavičienė" initials="VN" userId="S::Viktorija.Namaviciene@vpt.lt::770ee7b1-26ef-4989-be86-99569310602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ušra Mažulienė" initials="AM" lastIdx="6" clrIdx="0">
    <p:extLst>
      <p:ext uri="{19B8F6BF-5375-455C-9EA6-DF929625EA0E}">
        <p15:presenceInfo xmlns:p15="http://schemas.microsoft.com/office/powerpoint/2012/main" userId="S::Ausra.Mazuliene@vpt.lt::f25d8a55-4e67-43bb-95c8-94a38df513b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B36C7C-57F8-4004-A92A-B754A7726BD9}"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lt-LT"/>
        </a:p>
      </dgm:t>
    </dgm:pt>
    <dgm:pt modelId="{FC63B487-4580-4DF7-805C-1050EFF1F57D}" type="pres">
      <dgm:prSet presAssocID="{43B36C7C-57F8-4004-A92A-B754A7726BD9}" presName="Name0" presStyleCnt="0">
        <dgm:presLayoutVars>
          <dgm:chPref val="3"/>
          <dgm:dir/>
          <dgm:animLvl val="lvl"/>
          <dgm:resizeHandles/>
        </dgm:presLayoutVars>
      </dgm:prSet>
      <dgm:spPr/>
    </dgm:pt>
  </dgm:ptLst>
  <dgm:cxnLst>
    <dgm:cxn modelId="{D245AD88-5098-4C50-926B-BACDFC89CE42}" type="presOf" srcId="{43B36C7C-57F8-4004-A92A-B754A7726BD9}" destId="{FC63B487-4580-4DF7-805C-1050EFF1F57D}"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B36C7C-57F8-4004-A92A-B754A7726BD9}"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lt-LT"/>
        </a:p>
      </dgm:t>
    </dgm:pt>
    <dgm:pt modelId="{FC63B487-4580-4DF7-805C-1050EFF1F57D}" type="pres">
      <dgm:prSet presAssocID="{43B36C7C-57F8-4004-A92A-B754A7726BD9}" presName="Name0" presStyleCnt="0">
        <dgm:presLayoutVars>
          <dgm:chPref val="3"/>
          <dgm:dir/>
          <dgm:animLvl val="lvl"/>
          <dgm:resizeHandles/>
        </dgm:presLayoutVars>
      </dgm:prSet>
      <dgm:spPr/>
    </dgm:pt>
  </dgm:ptLst>
  <dgm:cxnLst>
    <dgm:cxn modelId="{D245AD88-5098-4C50-926B-BACDFC89CE42}" type="presOf" srcId="{43B36C7C-57F8-4004-A92A-B754A7726BD9}" destId="{FC63B487-4580-4DF7-805C-1050EFF1F57D}" srcOrd="0"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99921A-8D5E-4F5E-ABFC-449DBA3710DA}" type="datetimeFigureOut">
              <a:rPr lang="en-GB" smtClean="0"/>
              <a:t>31/03/2025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C1CEC2-438D-46D7-B767-1EACDABC8F8C}" type="slidenum">
              <a:rPr lang="en-GB" smtClean="0"/>
              <a:t>‹#›</a:t>
            </a:fld>
            <a:endParaRPr lang="en-GB"/>
          </a:p>
        </p:txBody>
      </p:sp>
    </p:spTree>
    <p:extLst>
      <p:ext uri="{BB962C8B-B14F-4D97-AF65-F5344CB8AC3E}">
        <p14:creationId xmlns:p14="http://schemas.microsoft.com/office/powerpoint/2010/main" val="3422784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C1CEC2-438D-46D7-B767-1EACDABC8F8C}" type="slidenum">
              <a:rPr lang="en-GB" smtClean="0"/>
              <a:t>8</a:t>
            </a:fld>
            <a:endParaRPr lang="en-GB"/>
          </a:p>
        </p:txBody>
      </p:sp>
    </p:spTree>
    <p:extLst>
      <p:ext uri="{BB962C8B-B14F-4D97-AF65-F5344CB8AC3E}">
        <p14:creationId xmlns:p14="http://schemas.microsoft.com/office/powerpoint/2010/main" val="4082960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B52B1-1F3C-9534-A8B3-D0172937DB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D0CD5D-62C0-694C-64FA-6307A8CD67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E1619B-B25C-9FBF-0247-3084EAA31AD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C22268A-6235-8FB9-3FF7-F73C9C9524A1}"/>
              </a:ext>
            </a:extLst>
          </p:cNvPr>
          <p:cNvSpPr>
            <a:spLocks noGrp="1"/>
          </p:cNvSpPr>
          <p:nvPr>
            <p:ph type="sldNum" sz="quarter" idx="5"/>
          </p:nvPr>
        </p:nvSpPr>
        <p:spPr/>
        <p:txBody>
          <a:bodyPr/>
          <a:lstStyle/>
          <a:p>
            <a:fld id="{83C1CEC2-438D-46D7-B767-1EACDABC8F8C}" type="slidenum">
              <a:rPr lang="en-GB" smtClean="0"/>
              <a:t>9</a:t>
            </a:fld>
            <a:endParaRPr lang="en-GB"/>
          </a:p>
        </p:txBody>
      </p:sp>
    </p:spTree>
    <p:extLst>
      <p:ext uri="{BB962C8B-B14F-4D97-AF65-F5344CB8AC3E}">
        <p14:creationId xmlns:p14="http://schemas.microsoft.com/office/powerpoint/2010/main" val="3758528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0D52A-D38A-0F82-5B12-36796C68AB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7AC64A-6B92-AEB8-E39D-29370E28C2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F064E7-EC41-7B2D-76AF-6140CE6B579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9832988-3708-C09B-B27C-1E7A0020E456}"/>
              </a:ext>
            </a:extLst>
          </p:cNvPr>
          <p:cNvSpPr>
            <a:spLocks noGrp="1"/>
          </p:cNvSpPr>
          <p:nvPr>
            <p:ph type="sldNum" sz="quarter" idx="5"/>
          </p:nvPr>
        </p:nvSpPr>
        <p:spPr/>
        <p:txBody>
          <a:bodyPr/>
          <a:lstStyle/>
          <a:p>
            <a:fld id="{83C1CEC2-438D-46D7-B767-1EACDABC8F8C}" type="slidenum">
              <a:rPr lang="en-GB" smtClean="0"/>
              <a:t>10</a:t>
            </a:fld>
            <a:endParaRPr lang="en-GB"/>
          </a:p>
        </p:txBody>
      </p:sp>
    </p:spTree>
    <p:extLst>
      <p:ext uri="{BB962C8B-B14F-4D97-AF65-F5344CB8AC3E}">
        <p14:creationId xmlns:p14="http://schemas.microsoft.com/office/powerpoint/2010/main" val="707663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C1CEC2-438D-46D7-B767-1EACDABC8F8C}" type="slidenum">
              <a:rPr lang="en-GB" smtClean="0"/>
              <a:t>11</a:t>
            </a:fld>
            <a:endParaRPr lang="en-GB"/>
          </a:p>
        </p:txBody>
      </p:sp>
    </p:spTree>
    <p:extLst>
      <p:ext uri="{BB962C8B-B14F-4D97-AF65-F5344CB8AC3E}">
        <p14:creationId xmlns:p14="http://schemas.microsoft.com/office/powerpoint/2010/main" val="3381327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C1CEC2-438D-46D7-B767-1EACDABC8F8C}" type="slidenum">
              <a:rPr lang="en-GB" smtClean="0"/>
              <a:t>12</a:t>
            </a:fld>
            <a:endParaRPr lang="en-GB"/>
          </a:p>
        </p:txBody>
      </p:sp>
    </p:spTree>
    <p:extLst>
      <p:ext uri="{BB962C8B-B14F-4D97-AF65-F5344CB8AC3E}">
        <p14:creationId xmlns:p14="http://schemas.microsoft.com/office/powerpoint/2010/main" val="2526277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B7C11-6619-5831-1D4A-5BBA56AA86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F6C121-9C4F-9256-A222-4CE3BB1CF6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F13B98-2366-7CB4-8648-A1115634521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45F70B4-2FB7-3C8E-FB81-38474C5FF03A}"/>
              </a:ext>
            </a:extLst>
          </p:cNvPr>
          <p:cNvSpPr>
            <a:spLocks noGrp="1"/>
          </p:cNvSpPr>
          <p:nvPr>
            <p:ph type="sldNum" sz="quarter" idx="5"/>
          </p:nvPr>
        </p:nvSpPr>
        <p:spPr/>
        <p:txBody>
          <a:bodyPr/>
          <a:lstStyle/>
          <a:p>
            <a:fld id="{83C1CEC2-438D-46D7-B767-1EACDABC8F8C}" type="slidenum">
              <a:rPr lang="en-GB" smtClean="0"/>
              <a:t>13</a:t>
            </a:fld>
            <a:endParaRPr lang="en-GB"/>
          </a:p>
        </p:txBody>
      </p:sp>
    </p:spTree>
    <p:extLst>
      <p:ext uri="{BB962C8B-B14F-4D97-AF65-F5344CB8AC3E}">
        <p14:creationId xmlns:p14="http://schemas.microsoft.com/office/powerpoint/2010/main" val="1049501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5"/>
          </p:nvPr>
        </p:nvSpPr>
        <p:spPr/>
        <p:txBody>
          <a:bodyPr/>
          <a:lstStyle/>
          <a:p>
            <a:fld id="{83C1CEC2-438D-46D7-B767-1EACDABC8F8C}" type="slidenum">
              <a:rPr lang="en-GB" smtClean="0"/>
              <a:t>14</a:t>
            </a:fld>
            <a:endParaRPr lang="en-GB"/>
          </a:p>
        </p:txBody>
      </p:sp>
    </p:spTree>
    <p:extLst>
      <p:ext uri="{BB962C8B-B14F-4D97-AF65-F5344CB8AC3E}">
        <p14:creationId xmlns:p14="http://schemas.microsoft.com/office/powerpoint/2010/main" val="730946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p:cNvSpPr>
            <a:spLocks noGrp="1"/>
          </p:cNvSpPr>
          <p:nvPr>
            <p:ph type="ctrTitle"/>
          </p:nvPr>
        </p:nvSpPr>
        <p:spPr>
          <a:xfrm>
            <a:off x="1524000" y="1122363"/>
            <a:ext cx="9144000" cy="2387600"/>
          </a:xfrm>
        </p:spPr>
        <p:txBody>
          <a:bodyPr anchor="b"/>
          <a:lstStyle>
            <a:lvl1pPr algn="ctr">
              <a:defRPr sz="6000"/>
            </a:lvl1pPr>
          </a:lstStyle>
          <a:p>
            <a:r>
              <a:rPr lang="lt-LT"/>
              <a:t>Spustelėję redag. ruoš. pavad. stilių</a:t>
            </a:r>
            <a:endParaRPr lang="en-US"/>
          </a:p>
        </p:txBody>
      </p:sp>
      <p:sp>
        <p:nvSpPr>
          <p:cNvPr id="3" name="Antrinis pavadinima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Spustelėję redag. ruoš. paantrš. stilių</a:t>
            </a:r>
            <a:endParaRPr lang="en-US"/>
          </a:p>
        </p:txBody>
      </p:sp>
      <p:sp>
        <p:nvSpPr>
          <p:cNvPr id="4" name="Datos vietos rezervavimo ženklas 3"/>
          <p:cNvSpPr>
            <a:spLocks noGrp="1"/>
          </p:cNvSpPr>
          <p:nvPr>
            <p:ph type="dt" sz="half" idx="10"/>
          </p:nvPr>
        </p:nvSpPr>
        <p:spPr/>
        <p:txBody>
          <a:bodyPr/>
          <a:lstStyle/>
          <a:p>
            <a:fld id="{81B48097-A59C-4790-8B66-B48B54A29FB0}" type="datetime1">
              <a:rPr lang="en-US" smtClean="0"/>
              <a:t>3/31/2025</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3214466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Vertikalaus teksto vietos rezervavimo ženklas 2"/>
          <p:cNvSpPr>
            <a:spLocks noGrp="1"/>
          </p:cNvSpPr>
          <p:nvPr>
            <p:ph type="body" orient="vert" idx="1"/>
          </p:nvPr>
        </p:nvSpPr>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9670FA96-763A-4BD7-864F-7E85EBE91AD2}" type="datetime1">
              <a:rPr lang="en-US" smtClean="0"/>
              <a:t>3/31/2025</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1697822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8724900" y="365125"/>
            <a:ext cx="2628900" cy="5811838"/>
          </a:xfrm>
        </p:spPr>
        <p:txBody>
          <a:bodyPr vert="eaVert"/>
          <a:lstStyle/>
          <a:p>
            <a:r>
              <a:rPr lang="lt-LT"/>
              <a:t>Spustelėję redag. ruoš. pavad. stilių</a:t>
            </a:r>
            <a:endParaRPr lang="en-US"/>
          </a:p>
        </p:txBody>
      </p:sp>
      <p:sp>
        <p:nvSpPr>
          <p:cNvPr id="3" name="Vertikalaus teksto vietos rezervavimo ženklas 2"/>
          <p:cNvSpPr>
            <a:spLocks noGrp="1"/>
          </p:cNvSpPr>
          <p:nvPr>
            <p:ph type="body" orient="vert" idx="1"/>
          </p:nvPr>
        </p:nvSpPr>
        <p:spPr>
          <a:xfrm>
            <a:off x="838200" y="365125"/>
            <a:ext cx="7734300" cy="5811838"/>
          </a:xfrm>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F90BAD97-9BAE-4CA2-82A7-C7F50EA3066C}" type="datetime1">
              <a:rPr lang="en-US" smtClean="0"/>
              <a:t>3/31/2025</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4199756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Turinio vietos rezervavimo ženklas 2"/>
          <p:cNvSpPr>
            <a:spLocks noGrp="1"/>
          </p:cNvSpPr>
          <p:nvPr>
            <p:ph idx="1"/>
          </p:nvPr>
        </p:nvSpPr>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08A96441-7E17-4D05-A3AC-D8E660C5CFA1}" type="datetime1">
              <a:rPr lang="en-US" smtClean="0"/>
              <a:t>3/31/2025</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a:xfrm>
            <a:off x="8610600" y="6476134"/>
            <a:ext cx="2743200" cy="365125"/>
          </a:xfrm>
        </p:spPr>
        <p:txBody>
          <a:bodyPr/>
          <a:lstStyle>
            <a:lvl1pPr>
              <a:defRPr sz="2000">
                <a:solidFill>
                  <a:schemeClr val="accent4"/>
                </a:solidFill>
              </a:defRPr>
            </a:lvl1pPr>
          </a:lstStyle>
          <a:p>
            <a:fld id="{49EC5416-78B8-4F37-B286-A40543F63F6D}" type="slidenum">
              <a:rPr lang="en-US" smtClean="0"/>
              <a:pPr/>
              <a:t>‹#›</a:t>
            </a:fld>
            <a:endParaRPr lang="en-US"/>
          </a:p>
        </p:txBody>
      </p:sp>
    </p:spTree>
    <p:extLst>
      <p:ext uri="{BB962C8B-B14F-4D97-AF65-F5344CB8AC3E}">
        <p14:creationId xmlns:p14="http://schemas.microsoft.com/office/powerpoint/2010/main" val="4147170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1850" y="1709738"/>
            <a:ext cx="10515600" cy="2852737"/>
          </a:xfrm>
        </p:spPr>
        <p:txBody>
          <a:bodyPr anchor="b"/>
          <a:lstStyle>
            <a:lvl1pPr>
              <a:defRPr sz="6000"/>
            </a:lvl1pPr>
          </a:lstStyle>
          <a:p>
            <a:r>
              <a:rPr lang="lt-LT"/>
              <a:t>Spustelėję redag. ruoš. pavad. stilių</a:t>
            </a:r>
            <a:endParaRPr lang="en-US"/>
          </a:p>
        </p:txBody>
      </p:sp>
      <p:sp>
        <p:nvSpPr>
          <p:cNvPr id="3" name="Teksto vietos rezervavimo ženkla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a:t>Spustelėję redag. ruoš. teksto stilių</a:t>
            </a:r>
          </a:p>
        </p:txBody>
      </p:sp>
      <p:sp>
        <p:nvSpPr>
          <p:cNvPr id="4" name="Datos vietos rezervavimo ženklas 3"/>
          <p:cNvSpPr>
            <a:spLocks noGrp="1"/>
          </p:cNvSpPr>
          <p:nvPr>
            <p:ph type="dt" sz="half" idx="10"/>
          </p:nvPr>
        </p:nvSpPr>
        <p:spPr/>
        <p:txBody>
          <a:bodyPr/>
          <a:lstStyle/>
          <a:p>
            <a:fld id="{BA609923-A281-47E4-89BE-1B3E916C1E95}" type="datetime1">
              <a:rPr lang="en-US" smtClean="0"/>
              <a:t>3/31/2025</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2070059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Turinio vietos rezervavimo ženklas 2"/>
          <p:cNvSpPr>
            <a:spLocks noGrp="1"/>
          </p:cNvSpPr>
          <p:nvPr>
            <p:ph sz="half" idx="1"/>
          </p:nvPr>
        </p:nvSpPr>
        <p:spPr>
          <a:xfrm>
            <a:off x="838200" y="1825625"/>
            <a:ext cx="5181600" cy="435133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Turinio vietos rezervavimo ženklas 3"/>
          <p:cNvSpPr>
            <a:spLocks noGrp="1"/>
          </p:cNvSpPr>
          <p:nvPr>
            <p:ph sz="half" idx="2"/>
          </p:nvPr>
        </p:nvSpPr>
        <p:spPr>
          <a:xfrm>
            <a:off x="6172200" y="1825625"/>
            <a:ext cx="5181600" cy="435133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5" name="Datos vietos rezervavimo ženklas 4"/>
          <p:cNvSpPr>
            <a:spLocks noGrp="1"/>
          </p:cNvSpPr>
          <p:nvPr>
            <p:ph type="dt" sz="half" idx="10"/>
          </p:nvPr>
        </p:nvSpPr>
        <p:spPr/>
        <p:txBody>
          <a:bodyPr/>
          <a:lstStyle/>
          <a:p>
            <a:fld id="{EA5FCB7B-370A-4DB2-911E-325CF50511AB}" type="datetime1">
              <a:rPr lang="en-US" smtClean="0"/>
              <a:t>3/31/2025</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459602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365125"/>
            <a:ext cx="10515600" cy="1325563"/>
          </a:xfrm>
        </p:spPr>
        <p:txBody>
          <a:bodyPr/>
          <a:lstStyle/>
          <a:p>
            <a:r>
              <a:rPr lang="lt-LT"/>
              <a:t>Spustelėję redag. ruoš. pavad. stilių</a:t>
            </a:r>
            <a:endParaRPr lang="en-US"/>
          </a:p>
        </p:txBody>
      </p:sp>
      <p:sp>
        <p:nvSpPr>
          <p:cNvPr id="3" name="Teksto vietos rezervavimo ženkla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4" name="Turinio vietos rezervavimo ženklas 3"/>
          <p:cNvSpPr>
            <a:spLocks noGrp="1"/>
          </p:cNvSpPr>
          <p:nvPr>
            <p:ph sz="half" idx="2"/>
          </p:nvPr>
        </p:nvSpPr>
        <p:spPr>
          <a:xfrm>
            <a:off x="839788" y="2505075"/>
            <a:ext cx="5157787" cy="36845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5" name="Teksto vietos rezervavimo ženkla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6" name="Turinio vietos rezervavimo ženklas 5"/>
          <p:cNvSpPr>
            <a:spLocks noGrp="1"/>
          </p:cNvSpPr>
          <p:nvPr>
            <p:ph sz="quarter" idx="4"/>
          </p:nvPr>
        </p:nvSpPr>
        <p:spPr>
          <a:xfrm>
            <a:off x="6172200" y="2505075"/>
            <a:ext cx="5183188" cy="36845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7" name="Datos vietos rezervavimo ženklas 6"/>
          <p:cNvSpPr>
            <a:spLocks noGrp="1"/>
          </p:cNvSpPr>
          <p:nvPr>
            <p:ph type="dt" sz="half" idx="10"/>
          </p:nvPr>
        </p:nvSpPr>
        <p:spPr/>
        <p:txBody>
          <a:bodyPr/>
          <a:lstStyle/>
          <a:p>
            <a:fld id="{1B136224-E9E6-424E-8709-6D41B04A8971}" type="datetime1">
              <a:rPr lang="en-US" smtClean="0"/>
              <a:t>3/31/2025</a:t>
            </a:fld>
            <a:endParaRPr lang="en-US"/>
          </a:p>
        </p:txBody>
      </p:sp>
      <p:sp>
        <p:nvSpPr>
          <p:cNvPr id="8" name="Poraštės vietos rezervavimo ženklas 7"/>
          <p:cNvSpPr>
            <a:spLocks noGrp="1"/>
          </p:cNvSpPr>
          <p:nvPr>
            <p:ph type="ftr" sz="quarter" idx="11"/>
          </p:nvPr>
        </p:nvSpPr>
        <p:spPr/>
        <p:txBody>
          <a:bodyPr/>
          <a:lstStyle/>
          <a:p>
            <a:endParaRPr lang="en-US"/>
          </a:p>
        </p:txBody>
      </p:sp>
      <p:sp>
        <p:nvSpPr>
          <p:cNvPr id="9" name="Skaidrės numerio vietos rezervavimo ženklas 8"/>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2698529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Datos vietos rezervavimo ženklas 2"/>
          <p:cNvSpPr>
            <a:spLocks noGrp="1"/>
          </p:cNvSpPr>
          <p:nvPr>
            <p:ph type="dt" sz="half" idx="10"/>
          </p:nvPr>
        </p:nvSpPr>
        <p:spPr/>
        <p:txBody>
          <a:bodyPr/>
          <a:lstStyle/>
          <a:p>
            <a:fld id="{2F9440CD-0A57-40AC-A2F2-4F4A2C8F62BD}" type="datetime1">
              <a:rPr lang="en-US" smtClean="0"/>
              <a:t>3/31/2025</a:t>
            </a:fld>
            <a:endParaRPr lang="en-US"/>
          </a:p>
        </p:txBody>
      </p:sp>
      <p:sp>
        <p:nvSpPr>
          <p:cNvPr id="4" name="Poraštės vietos rezervavimo ženklas 3"/>
          <p:cNvSpPr>
            <a:spLocks noGrp="1"/>
          </p:cNvSpPr>
          <p:nvPr>
            <p:ph type="ftr" sz="quarter" idx="11"/>
          </p:nvPr>
        </p:nvSpPr>
        <p:spPr/>
        <p:txBody>
          <a:bodyPr/>
          <a:lstStyle/>
          <a:p>
            <a:endParaRPr lang="en-US"/>
          </a:p>
        </p:txBody>
      </p:sp>
      <p:sp>
        <p:nvSpPr>
          <p:cNvPr id="5" name="Skaidrės numerio vietos rezervavimo ženklas 4"/>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444459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54B4DA80-D399-46E9-9E70-3B63BFC972CB}" type="datetime1">
              <a:rPr lang="en-US" smtClean="0"/>
              <a:t>3/31/2025</a:t>
            </a:fld>
            <a:endParaRPr lang="en-US"/>
          </a:p>
        </p:txBody>
      </p:sp>
      <p:sp>
        <p:nvSpPr>
          <p:cNvPr id="3" name="Poraštės vietos rezervavimo ženklas 2"/>
          <p:cNvSpPr>
            <a:spLocks noGrp="1"/>
          </p:cNvSpPr>
          <p:nvPr>
            <p:ph type="ftr" sz="quarter" idx="11"/>
          </p:nvPr>
        </p:nvSpPr>
        <p:spPr/>
        <p:txBody>
          <a:bodyPr/>
          <a:lstStyle/>
          <a:p>
            <a:endParaRPr lang="en-US"/>
          </a:p>
        </p:txBody>
      </p:sp>
      <p:sp>
        <p:nvSpPr>
          <p:cNvPr id="4" name="Skaidrės numerio vietos rezervavimo ženklas 3"/>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1139195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endParaRPr lang="en-US"/>
          </a:p>
        </p:txBody>
      </p:sp>
      <p:sp>
        <p:nvSpPr>
          <p:cNvPr id="3" name="Turinio vietos rezervavimo ženkla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46FDB782-E487-47DE-8446-02B6F452FF5E}" type="datetime1">
              <a:rPr lang="en-US" smtClean="0"/>
              <a:t>3/31/2025</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2927448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endParaRPr lang="en-US"/>
          </a:p>
        </p:txBody>
      </p:sp>
      <p:sp>
        <p:nvSpPr>
          <p:cNvPr id="3" name="Paveikslėlio vietos rezervavimo ženkla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04D90C7E-C860-4C78-A935-72A0E50B01FE}" type="datetime1">
              <a:rPr lang="en-US" smtClean="0"/>
              <a:t>3/31/2025</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3851745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a:t>Spustelėję redag. ruoš. pavad. stilių</a:t>
            </a:r>
            <a:endParaRPr lang="en-US"/>
          </a:p>
        </p:txBody>
      </p:sp>
      <p:sp>
        <p:nvSpPr>
          <p:cNvPr id="3" name="Teksto vietos rezervavimo ženklas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6380D9-86CC-4D59-98DA-ACB99F0C421E}" type="datetime1">
              <a:rPr lang="en-US" smtClean="0"/>
              <a:t>3/31/2025</a:t>
            </a:fld>
            <a:endParaRPr lang="en-US"/>
          </a:p>
        </p:txBody>
      </p:sp>
      <p:sp>
        <p:nvSpPr>
          <p:cNvPr id="5" name="Poraštės vietos rezervavimo ženkla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kaidrės numerio vietos rezervavimo ženkla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EC5416-78B8-4F37-B286-A40543F63F6D}" type="slidenum">
              <a:rPr lang="en-US" smtClean="0"/>
              <a:pPr/>
              <a:t>‹#›</a:t>
            </a:fld>
            <a:endParaRPr lang="en-US"/>
          </a:p>
        </p:txBody>
      </p:sp>
    </p:spTree>
    <p:extLst>
      <p:ext uri="{BB962C8B-B14F-4D97-AF65-F5344CB8AC3E}">
        <p14:creationId xmlns:p14="http://schemas.microsoft.com/office/powerpoint/2010/main" val="975346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6.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1.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Pavadinimas 1"/>
          <p:cNvSpPr>
            <a:spLocks noGrp="1"/>
          </p:cNvSpPr>
          <p:nvPr>
            <p:ph type="ctrTitle"/>
          </p:nvPr>
        </p:nvSpPr>
        <p:spPr>
          <a:xfrm>
            <a:off x="833718" y="2250142"/>
            <a:ext cx="9719388" cy="2698376"/>
          </a:xfrm>
        </p:spPr>
        <p:txBody>
          <a:bodyPr>
            <a:normAutofit fontScale="90000"/>
          </a:bodyPr>
          <a:lstStyle/>
          <a:p>
            <a:pPr>
              <a:lnSpc>
                <a:spcPts val="5130"/>
              </a:lnSpc>
            </a:pPr>
            <a:br>
              <a:rPr lang="en-US" sz="5400"/>
            </a:br>
            <a:br>
              <a:rPr lang="en-US" sz="5400"/>
            </a:br>
            <a:r>
              <a:rPr lang="lt-LT" sz="5400" b="1"/>
              <a:t> </a:t>
            </a:r>
            <a:br>
              <a:rPr lang="lt-LT" sz="4800"/>
            </a:br>
            <a:br>
              <a:rPr lang="lt-LT" sz="4800"/>
            </a:br>
            <a:r>
              <a:rPr lang="lt-LT" sz="4900" b="1" spc="-5">
                <a:cs typeface="Times New Roman" panose="02020603050405020304" pitchFamily="18" charset="0"/>
              </a:rPr>
              <a:t>Pirkimų suvestinės viešinimas </a:t>
            </a:r>
            <a:r>
              <a:rPr lang="lt-LT" sz="4900" b="1">
                <a:cs typeface="Times New Roman" panose="02020603050405020304" pitchFamily="18" charset="0"/>
              </a:rPr>
              <a:t>Ce</a:t>
            </a:r>
            <a:r>
              <a:rPr lang="lt-LT" sz="4900" b="1" spc="-50">
                <a:cs typeface="Times New Roman" panose="02020603050405020304" pitchFamily="18" charset="0"/>
              </a:rPr>
              <a:t>n</a:t>
            </a:r>
            <a:r>
              <a:rPr lang="lt-LT" sz="4900" b="1">
                <a:cs typeface="Times New Roman" panose="02020603050405020304" pitchFamily="18" charset="0"/>
              </a:rPr>
              <a:t>trin</a:t>
            </a:r>
            <a:r>
              <a:rPr lang="lt-LT" sz="4900" b="1" spc="-15">
                <a:cs typeface="Times New Roman" panose="02020603050405020304" pitchFamily="18" charset="0"/>
              </a:rPr>
              <a:t>ė</a:t>
            </a:r>
            <a:r>
              <a:rPr lang="lt-LT" sz="4900" b="1">
                <a:cs typeface="Times New Roman" panose="02020603050405020304" pitchFamily="18" charset="0"/>
              </a:rPr>
              <a:t>je vi</a:t>
            </a:r>
            <a:r>
              <a:rPr lang="lt-LT" sz="4900" b="1" spc="-20">
                <a:cs typeface="Times New Roman" panose="02020603050405020304" pitchFamily="18" charset="0"/>
              </a:rPr>
              <a:t>e</a:t>
            </a:r>
            <a:r>
              <a:rPr lang="lt-LT" sz="4900" b="1">
                <a:cs typeface="Times New Roman" panose="02020603050405020304" pitchFamily="18" charset="0"/>
              </a:rPr>
              <a:t>šųjų</a:t>
            </a:r>
            <a:r>
              <a:rPr lang="lt-LT" sz="4900" b="1" spc="-20">
                <a:cs typeface="Times New Roman" panose="02020603050405020304" pitchFamily="18" charset="0"/>
              </a:rPr>
              <a:t> </a:t>
            </a:r>
            <a:r>
              <a:rPr lang="lt-LT" sz="4900" b="1">
                <a:cs typeface="Times New Roman" panose="02020603050405020304" pitchFamily="18" charset="0"/>
              </a:rPr>
              <a:t>pirkimų i</a:t>
            </a:r>
            <a:r>
              <a:rPr lang="lt-LT" sz="4900" b="1" spc="-20">
                <a:cs typeface="Times New Roman" panose="02020603050405020304" pitchFamily="18" charset="0"/>
              </a:rPr>
              <a:t>n</a:t>
            </a:r>
            <a:r>
              <a:rPr lang="lt-LT" sz="4900" b="1" spc="-110">
                <a:cs typeface="Times New Roman" panose="02020603050405020304" pitchFamily="18" charset="0"/>
              </a:rPr>
              <a:t>f</a:t>
            </a:r>
            <a:r>
              <a:rPr lang="lt-LT" sz="4900" b="1">
                <a:cs typeface="Times New Roman" panose="02020603050405020304" pitchFamily="18" charset="0"/>
              </a:rPr>
              <a:t>or</a:t>
            </a:r>
            <a:r>
              <a:rPr lang="lt-LT" sz="4900" b="1" spc="5">
                <a:cs typeface="Times New Roman" panose="02020603050405020304" pitchFamily="18" charset="0"/>
              </a:rPr>
              <a:t>m</a:t>
            </a:r>
            <a:r>
              <a:rPr lang="lt-LT" sz="4900" b="1">
                <a:cs typeface="Times New Roman" panose="02020603050405020304" pitchFamily="18" charset="0"/>
              </a:rPr>
              <a:t>acinėje si</a:t>
            </a:r>
            <a:r>
              <a:rPr lang="lt-LT" sz="4900" b="1" spc="-65">
                <a:cs typeface="Times New Roman" panose="02020603050405020304" pitchFamily="18" charset="0"/>
              </a:rPr>
              <a:t>s</a:t>
            </a:r>
            <a:r>
              <a:rPr lang="lt-LT" sz="4900" b="1" spc="-50">
                <a:cs typeface="Times New Roman" panose="02020603050405020304" pitchFamily="18" charset="0"/>
              </a:rPr>
              <a:t>t</a:t>
            </a:r>
            <a:r>
              <a:rPr lang="lt-LT" sz="4900" b="1">
                <a:cs typeface="Times New Roman" panose="02020603050405020304" pitchFamily="18" charset="0"/>
              </a:rPr>
              <a:t>em</a:t>
            </a:r>
            <a:r>
              <a:rPr lang="lt-LT" sz="4900" b="1" spc="10">
                <a:cs typeface="Times New Roman" panose="02020603050405020304" pitchFamily="18" charset="0"/>
              </a:rPr>
              <a:t>o</a:t>
            </a:r>
            <a:r>
              <a:rPr lang="lt-LT" sz="4900" b="1">
                <a:cs typeface="Times New Roman" panose="02020603050405020304" pitchFamily="18" charset="0"/>
              </a:rPr>
              <a:t>je</a:t>
            </a:r>
            <a:r>
              <a:rPr lang="lt-LT" sz="4900" b="1" spc="-20">
                <a:cs typeface="Times New Roman" panose="02020603050405020304" pitchFamily="18" charset="0"/>
              </a:rPr>
              <a:t> </a:t>
            </a:r>
            <a:r>
              <a:rPr lang="lt-LT" sz="4900" b="1">
                <a:cs typeface="Times New Roman" panose="02020603050405020304" pitchFamily="18" charset="0"/>
              </a:rPr>
              <a:t>(CVP</a:t>
            </a:r>
            <a:r>
              <a:rPr lang="lt-LT" sz="4900" b="1" spc="20">
                <a:cs typeface="Times New Roman" panose="02020603050405020304" pitchFamily="18" charset="0"/>
              </a:rPr>
              <a:t> </a:t>
            </a:r>
            <a:r>
              <a:rPr lang="lt-LT" sz="4900" b="1">
                <a:cs typeface="Times New Roman" panose="02020603050405020304" pitchFamily="18" charset="0"/>
              </a:rPr>
              <a:t>IS)</a:t>
            </a:r>
            <a:endParaRPr lang="lt-LT" sz="4900" b="1">
              <a:solidFill>
                <a:srgbClr val="FF0000"/>
              </a:solidFill>
              <a:cs typeface="Times New Roman" panose="02020603050405020304" pitchFamily="18" charset="0"/>
            </a:endParaRPr>
          </a:p>
        </p:txBody>
      </p:sp>
      <p:pic>
        <p:nvPicPr>
          <p:cNvPr id="5" name="Paveikslėlis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3435" y="4786103"/>
            <a:ext cx="2181225" cy="1985963"/>
          </a:xfrm>
          <a:prstGeom prst="rect">
            <a:avLst/>
          </a:prstGeom>
        </p:spPr>
      </p:pic>
      <p:pic>
        <p:nvPicPr>
          <p:cNvPr id="6" name="Paveikslėlis 5"/>
          <p:cNvPicPr>
            <a:picLocks noChangeAspect="1"/>
          </p:cNvPicPr>
          <p:nvPr/>
        </p:nvPicPr>
        <p:blipFill rotWithShape="1">
          <a:blip r:embed="rId2" cstate="print">
            <a:extLst>
              <a:ext uri="{28A0092B-C50C-407E-A947-70E740481C1C}">
                <a14:useLocalDpi xmlns:a14="http://schemas.microsoft.com/office/drawing/2010/main" val="0"/>
              </a:ext>
            </a:extLst>
          </a:blip>
          <a:srcRect l="33462" t="9477" r="5087" b="53886"/>
          <a:stretch/>
        </p:blipFill>
        <p:spPr>
          <a:xfrm>
            <a:off x="0" y="-1622"/>
            <a:ext cx="5238284" cy="2843561"/>
          </a:xfrm>
          <a:prstGeom prst="rect">
            <a:avLst/>
          </a:prstGeom>
        </p:spPr>
      </p:pic>
      <p:sp>
        <p:nvSpPr>
          <p:cNvPr id="3" name="TextBox 2">
            <a:extLst>
              <a:ext uri="{FF2B5EF4-FFF2-40B4-BE49-F238E27FC236}">
                <a16:creationId xmlns:a16="http://schemas.microsoft.com/office/drawing/2014/main" id="{0C25C5B2-43E3-2C20-C255-40C87B7ED103}"/>
              </a:ext>
            </a:extLst>
          </p:cNvPr>
          <p:cNvSpPr txBox="1"/>
          <p:nvPr/>
        </p:nvSpPr>
        <p:spPr>
          <a:xfrm>
            <a:off x="4213847" y="5778501"/>
            <a:ext cx="2743199"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err="1">
                <a:cs typeface="Calibri"/>
              </a:rPr>
              <a:t>Galiojanti</a:t>
            </a:r>
            <a:r>
              <a:rPr lang="en-US" dirty="0">
                <a:cs typeface="Calibri"/>
              </a:rPr>
              <a:t> </a:t>
            </a:r>
            <a:r>
              <a:rPr lang="en-US" dirty="0" err="1">
                <a:cs typeface="Calibri"/>
              </a:rPr>
              <a:t>nuo</a:t>
            </a:r>
            <a:r>
              <a:rPr lang="en-US" dirty="0">
                <a:cs typeface="Calibri"/>
              </a:rPr>
              <a:t> </a:t>
            </a:r>
            <a:r>
              <a:rPr lang="lt-LT" dirty="0">
                <a:cs typeface="Calibri"/>
              </a:rPr>
              <a:t>2025-03-31</a:t>
            </a:r>
            <a:endParaRPr lang="en-US" dirty="0"/>
          </a:p>
        </p:txBody>
      </p:sp>
    </p:spTree>
    <p:extLst>
      <p:ext uri="{BB962C8B-B14F-4D97-AF65-F5344CB8AC3E}">
        <p14:creationId xmlns:p14="http://schemas.microsoft.com/office/powerpoint/2010/main" val="3155751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EE12E-A5C5-BCF1-FE66-45A13FBE3DC3}"/>
            </a:ext>
          </a:extLst>
        </p:cNvPr>
        <p:cNvGrpSpPr/>
        <p:nvPr/>
      </p:nvGrpSpPr>
      <p:grpSpPr>
        <a:xfrm>
          <a:off x="0" y="0"/>
          <a:ext cx="0" cy="0"/>
          <a:chOff x="0" y="0"/>
          <a:chExt cx="0" cy="0"/>
        </a:xfrm>
      </p:grpSpPr>
      <p:pic>
        <p:nvPicPr>
          <p:cNvPr id="10" name="Paveikslėlis 9">
            <a:extLst>
              <a:ext uri="{FF2B5EF4-FFF2-40B4-BE49-F238E27FC236}">
                <a16:creationId xmlns:a16="http://schemas.microsoft.com/office/drawing/2014/main" id="{B5CE03C0-4122-4BB8-D77F-E58F2A8BB95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5347" y="5415656"/>
            <a:ext cx="2527816" cy="1470849"/>
          </a:xfrm>
          <a:prstGeom prst="rect">
            <a:avLst/>
          </a:prstGeom>
        </p:spPr>
      </p:pic>
      <p:sp>
        <p:nvSpPr>
          <p:cNvPr id="7" name="Pavadinimas 1">
            <a:extLst>
              <a:ext uri="{FF2B5EF4-FFF2-40B4-BE49-F238E27FC236}">
                <a16:creationId xmlns:a16="http://schemas.microsoft.com/office/drawing/2014/main" id="{65428BEB-3B35-C54A-7DAC-F4930E65A394}"/>
              </a:ext>
            </a:extLst>
          </p:cNvPr>
          <p:cNvSpPr>
            <a:spLocks noGrp="1"/>
          </p:cNvSpPr>
          <p:nvPr>
            <p:ph type="title"/>
          </p:nvPr>
        </p:nvSpPr>
        <p:spPr>
          <a:xfrm>
            <a:off x="2180254" y="122102"/>
            <a:ext cx="7801946" cy="810627"/>
          </a:xfrm>
        </p:spPr>
        <p:txBody>
          <a:bodyPr>
            <a:noAutofit/>
          </a:bodyPr>
          <a:lstStyle/>
          <a:p>
            <a:pPr algn="ctr"/>
            <a:r>
              <a:rPr lang="lt-LT" sz="3600" b="1"/>
              <a:t>Planuojamų pirkimų suvestinės viešinimas</a:t>
            </a:r>
            <a:endParaRPr lang="en-US" sz="3600" b="1"/>
          </a:p>
        </p:txBody>
      </p:sp>
      <p:sp>
        <p:nvSpPr>
          <p:cNvPr id="2" name="Slide Number Placeholder 1">
            <a:extLst>
              <a:ext uri="{FF2B5EF4-FFF2-40B4-BE49-F238E27FC236}">
                <a16:creationId xmlns:a16="http://schemas.microsoft.com/office/drawing/2014/main" id="{BEBC3050-6689-DFB6-3DC5-B49EDFC7C1DE}"/>
              </a:ext>
            </a:extLst>
          </p:cNvPr>
          <p:cNvSpPr>
            <a:spLocks noGrp="1"/>
          </p:cNvSpPr>
          <p:nvPr>
            <p:ph type="sldNum" sz="quarter" idx="12"/>
          </p:nvPr>
        </p:nvSpPr>
        <p:spPr/>
        <p:txBody>
          <a:bodyPr/>
          <a:lstStyle/>
          <a:p>
            <a:fld id="{49EC5416-78B8-4F37-B286-A40543F63F6D}" type="slidenum">
              <a:rPr lang="en-US" smtClean="0"/>
              <a:pPr/>
              <a:t>10</a:t>
            </a:fld>
            <a:endParaRPr lang="en-US"/>
          </a:p>
        </p:txBody>
      </p:sp>
      <p:sp>
        <p:nvSpPr>
          <p:cNvPr id="13" name="TextBox 12">
            <a:extLst>
              <a:ext uri="{FF2B5EF4-FFF2-40B4-BE49-F238E27FC236}">
                <a16:creationId xmlns:a16="http://schemas.microsoft.com/office/drawing/2014/main" id="{BF473CD5-8FEE-F1BE-97FE-786E252DB2C1}"/>
              </a:ext>
            </a:extLst>
          </p:cNvPr>
          <p:cNvSpPr txBox="1"/>
          <p:nvPr/>
        </p:nvSpPr>
        <p:spPr>
          <a:xfrm>
            <a:off x="69658" y="3598930"/>
            <a:ext cx="12122342" cy="2862322"/>
          </a:xfrm>
          <a:prstGeom prst="rect">
            <a:avLst/>
          </a:prstGeom>
          <a:solidFill>
            <a:schemeClr val="accent4">
              <a:lumMod val="20000"/>
              <a:lumOff val="80000"/>
            </a:schemeClr>
          </a:solidFill>
        </p:spPr>
        <p:txBody>
          <a:bodyPr wrap="square" lIns="91440" tIns="45720" rIns="91440" bIns="45720" rtlCol="0" anchor="t">
            <a:spAutoFit/>
          </a:bodyPr>
          <a:lstStyle/>
          <a:p>
            <a:r>
              <a:rPr lang="lt-LT" dirty="0"/>
              <a:t>10. </a:t>
            </a:r>
            <a:r>
              <a:rPr lang="en-US" dirty="0"/>
              <a:t>Bid Closing/Opening Date</a:t>
            </a:r>
            <a:r>
              <a:rPr lang="lt-LT" dirty="0"/>
              <a:t> – </a:t>
            </a:r>
            <a:r>
              <a:rPr lang="lt-LT" sz="1800" kern="100" dirty="0">
                <a:effectLst/>
                <a:ea typeface="Times New Roman" panose="02020603050405020304" pitchFamily="18" charset="0"/>
              </a:rPr>
              <a:t>Pasiūlymų pateikimo termino / vokų plėšimo data</a:t>
            </a:r>
            <a:r>
              <a:rPr lang="lt-LT" dirty="0"/>
              <a:t> (</a:t>
            </a:r>
            <a:r>
              <a:rPr lang="lt-LT" kern="100" dirty="0">
                <a:solidFill>
                  <a:schemeClr val="accent6">
                    <a:lumMod val="75000"/>
                  </a:schemeClr>
                </a:solidFill>
                <a:ea typeface="Calibri" panose="020F0502020204030204" pitchFamily="34" charset="0"/>
                <a:cs typeface="Calibri"/>
              </a:rPr>
              <a:t>NEPRIVALOMA</a:t>
            </a:r>
            <a:r>
              <a:rPr lang="lt-LT" dirty="0"/>
              <a:t>). </a:t>
            </a:r>
            <a:r>
              <a:rPr lang="lt-LT" sz="1800" kern="100" dirty="0">
                <a:solidFill>
                  <a:srgbClr val="000000"/>
                </a:solidFill>
                <a:effectLst/>
                <a:ea typeface="Calibri" panose="020F0502020204030204" pitchFamily="34" charset="0"/>
              </a:rPr>
              <a:t>Nurodoma numatoma </a:t>
            </a:r>
            <a:r>
              <a:rPr lang="lt-LT" sz="1800" kern="100" dirty="0">
                <a:effectLst/>
                <a:ea typeface="Times New Roman" panose="02020603050405020304" pitchFamily="18" charset="0"/>
              </a:rPr>
              <a:t>pasiūlymų pateikimo termino / vokų plėšimo data</a:t>
            </a:r>
            <a:r>
              <a:rPr lang="lt-LT" sz="1800" kern="100" dirty="0">
                <a:solidFill>
                  <a:srgbClr val="000000"/>
                </a:solidFill>
                <a:effectLst/>
                <a:ea typeface="Calibri" panose="020F0502020204030204" pitchFamily="34" charset="0"/>
              </a:rPr>
              <a:t> (metai, mėnuo, diena).</a:t>
            </a:r>
          </a:p>
          <a:p>
            <a:r>
              <a:rPr lang="lt-LT" kern="100" dirty="0">
                <a:solidFill>
                  <a:srgbClr val="000000"/>
                </a:solidFill>
                <a:ea typeface="Calibri" panose="020F0502020204030204" pitchFamily="34" charset="0"/>
                <a:cs typeface="Calibri"/>
              </a:rPr>
              <a:t>11. </a:t>
            </a:r>
            <a:r>
              <a:rPr lang="en-US" kern="100" dirty="0">
                <a:solidFill>
                  <a:srgbClr val="000000"/>
                </a:solidFill>
                <a:ea typeface="Calibri" panose="020F0502020204030204" pitchFamily="34" charset="0"/>
                <a:cs typeface="Calibri"/>
              </a:rPr>
              <a:t>Duration of the intended purchase contract </a:t>
            </a:r>
            <a:r>
              <a:rPr lang="lt-LT" dirty="0"/>
              <a:t>– </a:t>
            </a:r>
            <a:r>
              <a:rPr lang="lt-LT" kern="100" dirty="0">
                <a:solidFill>
                  <a:srgbClr val="000000"/>
                </a:solidFill>
                <a:ea typeface="Calibri" panose="020F0502020204030204" pitchFamily="34" charset="0"/>
                <a:cs typeface="Calibri"/>
              </a:rPr>
              <a:t>Ketinamos sudaryti pirkimo sutarties galiojimas (</a:t>
            </a:r>
            <a:r>
              <a:rPr lang="lt-LT" kern="100" dirty="0">
                <a:solidFill>
                  <a:schemeClr val="accent6">
                    <a:lumMod val="75000"/>
                  </a:schemeClr>
                </a:solidFill>
                <a:ea typeface="Calibri" panose="020F0502020204030204" pitchFamily="34" charset="0"/>
                <a:cs typeface="Calibri"/>
              </a:rPr>
              <a:t>NEPRIVALOMA</a:t>
            </a:r>
            <a:r>
              <a:rPr lang="lt-LT" kern="100" dirty="0">
                <a:solidFill>
                  <a:srgbClr val="000000"/>
                </a:solidFill>
                <a:ea typeface="Calibri" panose="020F0502020204030204" pitchFamily="34" charset="0"/>
                <a:cs typeface="Calibri"/>
              </a:rPr>
              <a:t>). </a:t>
            </a:r>
            <a:r>
              <a:rPr lang="lt-LT" sz="1800" kern="100" dirty="0">
                <a:solidFill>
                  <a:srgbClr val="000000"/>
                </a:solidFill>
                <a:effectLst/>
                <a:ea typeface="Calibri" panose="020F0502020204030204" pitchFamily="34" charset="0"/>
              </a:rPr>
              <a:t>Nurodoma informacija apie ketinamos sudaryti pirkimo sutarties galiojimą (trukmę) metais ar mėnesiais (išskyrus numatomus pirkimo sutarties pratęsimus).</a:t>
            </a:r>
          </a:p>
          <a:p>
            <a:r>
              <a:rPr lang="lt-LT" kern="100" dirty="0">
                <a:solidFill>
                  <a:srgbClr val="000000"/>
                </a:solidFill>
                <a:ea typeface="Calibri" panose="020F0502020204030204" pitchFamily="34" charset="0"/>
              </a:rPr>
              <a:t>12. </a:t>
            </a:r>
            <a:r>
              <a:rPr lang="en-US" kern="100" dirty="0">
                <a:solidFill>
                  <a:srgbClr val="000000"/>
                </a:solidFill>
                <a:ea typeface="Calibri" panose="020F0502020204030204" pitchFamily="34" charset="0"/>
              </a:rPr>
              <a:t>Duration of the intended </a:t>
            </a:r>
            <a:r>
              <a:rPr lang="lt-LT" dirty="0"/>
              <a:t>– Numatomos pirkimo sutarties trukmė (</a:t>
            </a:r>
            <a:r>
              <a:rPr lang="lt-LT" dirty="0">
                <a:solidFill>
                  <a:schemeClr val="accent6">
                    <a:lumMod val="75000"/>
                  </a:schemeClr>
                </a:solidFill>
              </a:rPr>
              <a:t>NEPRIVALOMA</a:t>
            </a:r>
            <a:r>
              <a:rPr lang="lt-LT" dirty="0"/>
              <a:t>). Numatoma trukmė gali būti nurodoma mėnesiais ir (ar) dienomis arba gali būti nurodoma numatoma prekių tiekimo, paslaugų teikimo ar darbų atlikimo pabaigos data.</a:t>
            </a:r>
          </a:p>
          <a:p>
            <a:r>
              <a:rPr lang="lt-LT" sz="1800" dirty="0">
                <a:effectLst/>
                <a:ea typeface="Times New Roman" panose="02020603050405020304" pitchFamily="18" charset="0"/>
              </a:rPr>
              <a:t>13. </a:t>
            </a:r>
            <a:r>
              <a:rPr lang="en-US" sz="1800" dirty="0">
                <a:effectLst/>
                <a:ea typeface="Times New Roman" panose="02020603050405020304" pitchFamily="18" charset="0"/>
              </a:rPr>
              <a:t>Tentative Procurement Creation Date </a:t>
            </a:r>
            <a:r>
              <a:rPr lang="lt-LT" dirty="0"/>
              <a:t>– </a:t>
            </a:r>
            <a:r>
              <a:rPr lang="lt-LT" sz="1800" dirty="0">
                <a:effectLst/>
                <a:ea typeface="Times New Roman" panose="02020603050405020304" pitchFamily="18" charset="0"/>
              </a:rPr>
              <a:t>  Preliminari pirkimo sukūrimo data (</a:t>
            </a:r>
            <a:r>
              <a:rPr lang="lt-LT" sz="1800" dirty="0">
                <a:solidFill>
                  <a:schemeClr val="accent2">
                    <a:lumMod val="75000"/>
                  </a:schemeClr>
                </a:solidFill>
                <a:effectLst/>
                <a:ea typeface="Times New Roman" panose="02020603050405020304" pitchFamily="18" charset="0"/>
              </a:rPr>
              <a:t>NEPILDOMA</a:t>
            </a:r>
            <a:r>
              <a:rPr lang="lt-LT" sz="1800" dirty="0">
                <a:effectLst/>
                <a:ea typeface="Times New Roman" panose="02020603050405020304" pitchFamily="18" charset="0"/>
              </a:rPr>
              <a:t>). </a:t>
            </a:r>
          </a:p>
          <a:p>
            <a:endParaRPr lang="lt-LT" kern="100" dirty="0">
              <a:solidFill>
                <a:srgbClr val="000000"/>
              </a:solidFill>
              <a:ea typeface="Calibri" panose="020F0502020204030204" pitchFamily="34" charset="0"/>
              <a:cs typeface="Calibri"/>
            </a:endParaRPr>
          </a:p>
          <a:p>
            <a:endParaRPr lang="lt-LT" dirty="0">
              <a:cs typeface="Calibri"/>
            </a:endParaRPr>
          </a:p>
        </p:txBody>
      </p:sp>
      <p:pic>
        <p:nvPicPr>
          <p:cNvPr id="14" name="Picture 13">
            <a:extLst>
              <a:ext uri="{FF2B5EF4-FFF2-40B4-BE49-F238E27FC236}">
                <a16:creationId xmlns:a16="http://schemas.microsoft.com/office/drawing/2014/main" id="{BB800AA0-2615-9FC4-954B-7732339B3D4D}"/>
              </a:ext>
            </a:extLst>
          </p:cNvPr>
          <p:cNvPicPr>
            <a:picLocks noChangeAspect="1"/>
          </p:cNvPicPr>
          <p:nvPr/>
        </p:nvPicPr>
        <p:blipFill>
          <a:blip r:embed="rId4"/>
          <a:stretch>
            <a:fillRect/>
          </a:stretch>
        </p:blipFill>
        <p:spPr>
          <a:xfrm>
            <a:off x="11163" y="1993207"/>
            <a:ext cx="12192000" cy="1592850"/>
          </a:xfrm>
          <a:prstGeom prst="rect">
            <a:avLst/>
          </a:prstGeom>
        </p:spPr>
      </p:pic>
      <p:sp>
        <p:nvSpPr>
          <p:cNvPr id="15" name="Oval 3">
            <a:extLst>
              <a:ext uri="{FF2B5EF4-FFF2-40B4-BE49-F238E27FC236}">
                <a16:creationId xmlns:a16="http://schemas.microsoft.com/office/drawing/2014/main" id="{5C12B2F9-6457-8E58-A365-9AACFA273AB1}"/>
              </a:ext>
            </a:extLst>
          </p:cNvPr>
          <p:cNvSpPr/>
          <p:nvPr/>
        </p:nvSpPr>
        <p:spPr>
          <a:xfrm>
            <a:off x="4043172" y="2597608"/>
            <a:ext cx="592836"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lt-LT" dirty="0">
                <a:solidFill>
                  <a:schemeClr val="tx1"/>
                </a:solidFill>
              </a:rPr>
              <a:t>10</a:t>
            </a:r>
            <a:endParaRPr lang="en-US" dirty="0"/>
          </a:p>
        </p:txBody>
      </p:sp>
      <p:sp>
        <p:nvSpPr>
          <p:cNvPr id="16" name="Oval 3">
            <a:extLst>
              <a:ext uri="{FF2B5EF4-FFF2-40B4-BE49-F238E27FC236}">
                <a16:creationId xmlns:a16="http://schemas.microsoft.com/office/drawing/2014/main" id="{B70A37F3-932A-FDC3-E6D1-9DB2E66DDD91}"/>
              </a:ext>
            </a:extLst>
          </p:cNvPr>
          <p:cNvSpPr/>
          <p:nvPr/>
        </p:nvSpPr>
        <p:spPr>
          <a:xfrm>
            <a:off x="5895849" y="2597608"/>
            <a:ext cx="682236"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lt-LT" dirty="0">
                <a:solidFill>
                  <a:schemeClr val="tx1"/>
                </a:solidFill>
              </a:rPr>
              <a:t>11</a:t>
            </a:r>
            <a:endParaRPr lang="en-US" dirty="0"/>
          </a:p>
        </p:txBody>
      </p:sp>
      <p:sp>
        <p:nvSpPr>
          <p:cNvPr id="17" name="Oval 3">
            <a:extLst>
              <a:ext uri="{FF2B5EF4-FFF2-40B4-BE49-F238E27FC236}">
                <a16:creationId xmlns:a16="http://schemas.microsoft.com/office/drawing/2014/main" id="{93DDA578-535F-452D-AC23-C0773101DE56}"/>
              </a:ext>
            </a:extLst>
          </p:cNvPr>
          <p:cNvSpPr/>
          <p:nvPr/>
        </p:nvSpPr>
        <p:spPr>
          <a:xfrm>
            <a:off x="8564874" y="2597608"/>
            <a:ext cx="682236"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lt-LT" dirty="0">
                <a:solidFill>
                  <a:schemeClr val="tx1"/>
                </a:solidFill>
              </a:rPr>
              <a:t>12</a:t>
            </a:r>
            <a:endParaRPr lang="en-US" dirty="0"/>
          </a:p>
        </p:txBody>
      </p:sp>
      <p:sp>
        <p:nvSpPr>
          <p:cNvPr id="18" name="Oval 3">
            <a:extLst>
              <a:ext uri="{FF2B5EF4-FFF2-40B4-BE49-F238E27FC236}">
                <a16:creationId xmlns:a16="http://schemas.microsoft.com/office/drawing/2014/main" id="{DD2BE979-A9FF-254D-7093-1BD4F1A2B266}"/>
              </a:ext>
            </a:extLst>
          </p:cNvPr>
          <p:cNvSpPr/>
          <p:nvPr/>
        </p:nvSpPr>
        <p:spPr>
          <a:xfrm>
            <a:off x="10991582" y="2597608"/>
            <a:ext cx="682235"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lt-LT" dirty="0">
                <a:solidFill>
                  <a:schemeClr val="tx1"/>
                </a:solidFill>
              </a:rPr>
              <a:t>13</a:t>
            </a:r>
            <a:endParaRPr lang="en-US" dirty="0"/>
          </a:p>
        </p:txBody>
      </p:sp>
      <p:pic>
        <p:nvPicPr>
          <p:cNvPr id="3" name="Picture 2">
            <a:extLst>
              <a:ext uri="{FF2B5EF4-FFF2-40B4-BE49-F238E27FC236}">
                <a16:creationId xmlns:a16="http://schemas.microsoft.com/office/drawing/2014/main" id="{C06B6DBB-252B-FBFC-DC73-F4DB769D1F53}"/>
              </a:ext>
            </a:extLst>
          </p:cNvPr>
          <p:cNvPicPr>
            <a:picLocks noChangeAspect="1"/>
          </p:cNvPicPr>
          <p:nvPr/>
        </p:nvPicPr>
        <p:blipFill>
          <a:blip r:embed="rId5"/>
          <a:stretch>
            <a:fillRect/>
          </a:stretch>
        </p:blipFill>
        <p:spPr>
          <a:xfrm>
            <a:off x="2296685" y="3080713"/>
            <a:ext cx="1262591" cy="136162"/>
          </a:xfrm>
          <a:prstGeom prst="rect">
            <a:avLst/>
          </a:prstGeom>
        </p:spPr>
      </p:pic>
      <p:pic>
        <p:nvPicPr>
          <p:cNvPr id="4" name="Picture 3">
            <a:extLst>
              <a:ext uri="{FF2B5EF4-FFF2-40B4-BE49-F238E27FC236}">
                <a16:creationId xmlns:a16="http://schemas.microsoft.com/office/drawing/2014/main" id="{3FC165B9-3F95-06EC-FA00-55EC02168F9B}"/>
              </a:ext>
            </a:extLst>
          </p:cNvPr>
          <p:cNvPicPr>
            <a:picLocks noChangeAspect="1"/>
          </p:cNvPicPr>
          <p:nvPr/>
        </p:nvPicPr>
        <p:blipFill>
          <a:blip r:embed="rId6"/>
          <a:stretch>
            <a:fillRect/>
          </a:stretch>
        </p:blipFill>
        <p:spPr>
          <a:xfrm>
            <a:off x="69658" y="3066272"/>
            <a:ext cx="739094" cy="145056"/>
          </a:xfrm>
          <a:prstGeom prst="rect">
            <a:avLst/>
          </a:prstGeom>
        </p:spPr>
      </p:pic>
    </p:spTree>
    <p:extLst>
      <p:ext uri="{BB962C8B-B14F-4D97-AF65-F5344CB8AC3E}">
        <p14:creationId xmlns:p14="http://schemas.microsoft.com/office/powerpoint/2010/main" val="1648890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5347" y="5415656"/>
            <a:ext cx="2527816" cy="1470849"/>
          </a:xfrm>
          <a:prstGeom prst="rect">
            <a:avLst/>
          </a:prstGeom>
        </p:spPr>
      </p:pic>
      <p:sp>
        <p:nvSpPr>
          <p:cNvPr id="7" name="Pavadinimas 1"/>
          <p:cNvSpPr>
            <a:spLocks noGrp="1"/>
          </p:cNvSpPr>
          <p:nvPr>
            <p:ph type="title"/>
          </p:nvPr>
        </p:nvSpPr>
        <p:spPr>
          <a:xfrm>
            <a:off x="2180254" y="122102"/>
            <a:ext cx="7801946" cy="810627"/>
          </a:xfrm>
        </p:spPr>
        <p:txBody>
          <a:bodyPr>
            <a:noAutofit/>
          </a:bodyPr>
          <a:lstStyle/>
          <a:p>
            <a:pPr algn="ctr"/>
            <a:r>
              <a:rPr lang="lt-LT" sz="3600" b="1"/>
              <a:t>Procedūrų tipų vertimai ir paaiškinimai</a:t>
            </a:r>
            <a:endParaRPr lang="en-US" sz="3600" b="1"/>
          </a:p>
        </p:txBody>
      </p:sp>
      <p:sp>
        <p:nvSpPr>
          <p:cNvPr id="27" name="Oval 3">
            <a:extLst>
              <a:ext uri="{FF2B5EF4-FFF2-40B4-BE49-F238E27FC236}">
                <a16:creationId xmlns:a16="http://schemas.microsoft.com/office/drawing/2014/main" id="{D9BAF67D-117E-9260-8E8B-89A2378516B7}"/>
              </a:ext>
            </a:extLst>
          </p:cNvPr>
          <p:cNvSpPr/>
          <p:nvPr/>
        </p:nvSpPr>
        <p:spPr>
          <a:xfrm>
            <a:off x="8368284" y="217590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
        <p:nvSpPr>
          <p:cNvPr id="2" name="Slide Number Placeholder 1">
            <a:extLst>
              <a:ext uri="{FF2B5EF4-FFF2-40B4-BE49-F238E27FC236}">
                <a16:creationId xmlns:a16="http://schemas.microsoft.com/office/drawing/2014/main" id="{343241F1-4E7A-49A9-53A4-707E67028901}"/>
              </a:ext>
            </a:extLst>
          </p:cNvPr>
          <p:cNvSpPr>
            <a:spLocks noGrp="1"/>
          </p:cNvSpPr>
          <p:nvPr>
            <p:ph type="sldNum" sz="quarter" idx="12"/>
          </p:nvPr>
        </p:nvSpPr>
        <p:spPr/>
        <p:txBody>
          <a:bodyPr/>
          <a:lstStyle/>
          <a:p>
            <a:fld id="{49EC5416-78B8-4F37-B286-A40543F63F6D}" type="slidenum">
              <a:rPr lang="en-US" smtClean="0"/>
              <a:pPr/>
              <a:t>11</a:t>
            </a:fld>
            <a:endParaRPr lang="en-US"/>
          </a:p>
        </p:txBody>
      </p:sp>
      <p:sp>
        <p:nvSpPr>
          <p:cNvPr id="12" name="TextBox 11">
            <a:extLst>
              <a:ext uri="{FF2B5EF4-FFF2-40B4-BE49-F238E27FC236}">
                <a16:creationId xmlns:a16="http://schemas.microsoft.com/office/drawing/2014/main" id="{0E0B3E36-759F-0B3A-2003-7ED6F38107BE}"/>
              </a:ext>
            </a:extLst>
          </p:cNvPr>
          <p:cNvSpPr txBox="1"/>
          <p:nvPr/>
        </p:nvSpPr>
        <p:spPr>
          <a:xfrm>
            <a:off x="6434883" y="1317667"/>
            <a:ext cx="5434142" cy="4247317"/>
          </a:xfrm>
          <a:prstGeom prst="rect">
            <a:avLst/>
          </a:prstGeom>
          <a:solidFill>
            <a:schemeClr val="accent4">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b="1" dirty="0" err="1">
                <a:latin typeface="Calibri"/>
                <a:ea typeface="Calibri"/>
                <a:cs typeface="Calibri"/>
              </a:rPr>
              <a:t>Directive</a:t>
            </a:r>
            <a:r>
              <a:rPr lang="lt-LT" b="1" dirty="0">
                <a:latin typeface="Calibri"/>
                <a:ea typeface="Calibri"/>
                <a:cs typeface="Calibri"/>
              </a:rPr>
              <a:t> 2014/24/EU</a:t>
            </a:r>
            <a:r>
              <a:rPr lang="lt-LT" dirty="0">
                <a:latin typeface="Calibri"/>
                <a:ea typeface="Calibri"/>
                <a:cs typeface="Calibri"/>
              </a:rPr>
              <a:t> =Lietuvos Respublikos viešųjų pirkimų įstatymas (VPĮ)</a:t>
            </a:r>
          </a:p>
          <a:p>
            <a:r>
              <a:rPr lang="lt-LT" b="1" dirty="0" err="1">
                <a:latin typeface="Calibri"/>
                <a:ea typeface="Calibri"/>
                <a:cs typeface="Calibri"/>
              </a:rPr>
              <a:t>Directive</a:t>
            </a:r>
            <a:r>
              <a:rPr lang="lt-LT" b="1" dirty="0">
                <a:latin typeface="Calibri"/>
                <a:ea typeface="Calibri"/>
                <a:cs typeface="Calibri"/>
              </a:rPr>
              <a:t> 2014/25/EU </a:t>
            </a:r>
            <a:r>
              <a:rPr lang="lt-LT" dirty="0">
                <a:latin typeface="Calibri"/>
                <a:ea typeface="Calibri"/>
                <a:cs typeface="Calibri"/>
              </a:rPr>
              <a:t>=</a:t>
            </a:r>
            <a:r>
              <a:rPr lang="lt-LT" kern="0" dirty="0">
                <a:latin typeface="Calibri"/>
                <a:ea typeface="Calibri"/>
                <a:cs typeface="Calibri"/>
              </a:rPr>
              <a:t>Lietuvos Respublikos pirkimų, atliekamų vandentvarkos, energetikos, transporto ar pašto paslaugų srities perkančiųjų subjektų, įstatymas</a:t>
            </a:r>
            <a:r>
              <a:rPr lang="lt-LT" dirty="0">
                <a:latin typeface="Calibri"/>
                <a:ea typeface="Calibri"/>
                <a:cs typeface="Calibri"/>
              </a:rPr>
              <a:t> (PĮ)</a:t>
            </a:r>
          </a:p>
          <a:p>
            <a:r>
              <a:rPr lang="lt-LT" b="1" dirty="0" err="1">
                <a:latin typeface="Calibri"/>
                <a:ea typeface="Calibri"/>
                <a:cs typeface="Calibri"/>
              </a:rPr>
              <a:t>Directive</a:t>
            </a:r>
            <a:r>
              <a:rPr lang="lt-LT" b="1" dirty="0">
                <a:latin typeface="Calibri"/>
                <a:ea typeface="Calibri"/>
                <a:cs typeface="Calibri"/>
              </a:rPr>
              <a:t> 2009/81/EC</a:t>
            </a:r>
            <a:r>
              <a:rPr lang="lt-LT" dirty="0">
                <a:latin typeface="Calibri"/>
                <a:ea typeface="Calibri"/>
                <a:cs typeface="Calibri"/>
              </a:rPr>
              <a:t>=</a:t>
            </a:r>
            <a:r>
              <a:rPr lang="lt-LT" kern="0" dirty="0">
                <a:latin typeface="Calibri"/>
                <a:ea typeface="Calibri"/>
                <a:cs typeface="Calibri"/>
              </a:rPr>
              <a:t>Lietuvos Respublikos viešųjų pirkimų, atliekamų gynybos ir saugumo srityje, įstatymas</a:t>
            </a:r>
            <a:r>
              <a:rPr lang="lt-LT" dirty="0">
                <a:latin typeface="Calibri"/>
                <a:ea typeface="Calibri"/>
                <a:cs typeface="Calibri"/>
              </a:rPr>
              <a:t> (GPSĮ)</a:t>
            </a:r>
          </a:p>
          <a:p>
            <a:r>
              <a:rPr lang="lt-LT" b="1" dirty="0" err="1">
                <a:latin typeface="Calibri"/>
                <a:ea typeface="Calibri"/>
                <a:cs typeface="Calibri"/>
              </a:rPr>
              <a:t>Directive</a:t>
            </a:r>
            <a:r>
              <a:rPr lang="lt-LT" b="1" kern="0" dirty="0">
                <a:latin typeface="Calibri"/>
                <a:ea typeface="Calibri"/>
                <a:cs typeface="Calibri"/>
              </a:rPr>
              <a:t> 2014/23/EU</a:t>
            </a:r>
            <a:r>
              <a:rPr lang="lt-LT" kern="0" dirty="0">
                <a:latin typeface="Calibri"/>
                <a:ea typeface="Calibri"/>
                <a:cs typeface="Calibri"/>
              </a:rPr>
              <a:t>=</a:t>
            </a:r>
            <a:r>
              <a:rPr lang="lt-LT" dirty="0">
                <a:solidFill>
                  <a:srgbClr val="333333"/>
                </a:solidFill>
                <a:latin typeface="Calibri"/>
                <a:ea typeface="Calibri"/>
                <a:cs typeface="Calibri"/>
              </a:rPr>
              <a:t> </a:t>
            </a:r>
            <a:r>
              <a:rPr lang="lt-LT" kern="0" dirty="0">
                <a:latin typeface="Calibri"/>
                <a:ea typeface="Calibri"/>
                <a:cs typeface="Calibri"/>
              </a:rPr>
              <a:t>Lietuvos Respublikos </a:t>
            </a:r>
            <a:r>
              <a:rPr lang="lt-LT" u="sng" kern="0" dirty="0">
                <a:latin typeface="Calibri"/>
                <a:ea typeface="Calibri"/>
                <a:cs typeface="Calibri"/>
              </a:rPr>
              <a:t>koncesijų įstatymas (KĮ)</a:t>
            </a:r>
          </a:p>
          <a:p>
            <a:r>
              <a:rPr lang="lt-LT" dirty="0">
                <a:latin typeface="Calibri"/>
                <a:ea typeface="Calibri"/>
                <a:cs typeface="Calibri"/>
              </a:rPr>
              <a:t>*- Jei vykdomas supaprastintas pirkimas pagal Gynybos įstatymą, tai pasirenkama Direktyva 2014/24/EU, o grafoje „Aprašymas“ (angl. </a:t>
            </a:r>
            <a:r>
              <a:rPr lang="lt-LT" dirty="0" err="1">
                <a:latin typeface="Calibri"/>
                <a:ea typeface="Calibri"/>
                <a:cs typeface="Calibri"/>
              </a:rPr>
              <a:t>Description</a:t>
            </a:r>
            <a:r>
              <a:rPr lang="lt-LT" dirty="0">
                <a:latin typeface="Calibri"/>
                <a:ea typeface="Calibri"/>
                <a:cs typeface="Calibri"/>
              </a:rPr>
              <a:t>) nurodoma, kad pirkimas vykdomas pagal Gynybos įstatymą.</a:t>
            </a:r>
            <a:r>
              <a:rPr lang="en-US" dirty="0">
                <a:latin typeface="Calibri"/>
                <a:ea typeface="Calibri"/>
                <a:cs typeface="Calibri"/>
              </a:rPr>
              <a:t> </a:t>
            </a:r>
            <a:endParaRPr lang="lt-LT" dirty="0">
              <a:latin typeface="Calibri"/>
              <a:ea typeface="Calibri"/>
              <a:cs typeface="Calibri"/>
            </a:endParaRPr>
          </a:p>
        </p:txBody>
      </p:sp>
      <p:pic>
        <p:nvPicPr>
          <p:cNvPr id="4" name="Picture 3">
            <a:extLst>
              <a:ext uri="{FF2B5EF4-FFF2-40B4-BE49-F238E27FC236}">
                <a16:creationId xmlns:a16="http://schemas.microsoft.com/office/drawing/2014/main" id="{BE7217CF-8DF3-C113-562D-5A9E7D8A435B}"/>
              </a:ext>
            </a:extLst>
          </p:cNvPr>
          <p:cNvPicPr>
            <a:picLocks noChangeAspect="1"/>
          </p:cNvPicPr>
          <p:nvPr/>
        </p:nvPicPr>
        <p:blipFill>
          <a:blip r:embed="rId4"/>
          <a:stretch>
            <a:fillRect/>
          </a:stretch>
        </p:blipFill>
        <p:spPr>
          <a:xfrm>
            <a:off x="549541" y="932729"/>
            <a:ext cx="5738466" cy="5670353"/>
          </a:xfrm>
          <a:prstGeom prst="rect">
            <a:avLst/>
          </a:prstGeom>
        </p:spPr>
      </p:pic>
    </p:spTree>
    <p:extLst>
      <p:ext uri="{BB962C8B-B14F-4D97-AF65-F5344CB8AC3E}">
        <p14:creationId xmlns:p14="http://schemas.microsoft.com/office/powerpoint/2010/main" val="3154284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5347" y="5415656"/>
            <a:ext cx="2527816" cy="1470849"/>
          </a:xfrm>
          <a:prstGeom prst="rect">
            <a:avLst/>
          </a:prstGeom>
        </p:spPr>
      </p:pic>
      <p:sp>
        <p:nvSpPr>
          <p:cNvPr id="7" name="Pavadinimas 1"/>
          <p:cNvSpPr>
            <a:spLocks noGrp="1"/>
          </p:cNvSpPr>
          <p:nvPr>
            <p:ph type="title"/>
          </p:nvPr>
        </p:nvSpPr>
        <p:spPr>
          <a:xfrm>
            <a:off x="2180254" y="122102"/>
            <a:ext cx="7801946" cy="810627"/>
          </a:xfrm>
        </p:spPr>
        <p:txBody>
          <a:bodyPr>
            <a:noAutofit/>
          </a:bodyPr>
          <a:lstStyle/>
          <a:p>
            <a:pPr algn="ctr"/>
            <a:r>
              <a:rPr lang="lt-LT" sz="3600" b="1" dirty="0"/>
              <a:t>Procedūrų tipų vertimai ir paaiškinimai</a:t>
            </a:r>
            <a:endParaRPr lang="en-US" sz="3600" b="1" dirty="0"/>
          </a:p>
        </p:txBody>
      </p:sp>
      <p:sp>
        <p:nvSpPr>
          <p:cNvPr id="2" name="Slide Number Placeholder 1">
            <a:extLst>
              <a:ext uri="{FF2B5EF4-FFF2-40B4-BE49-F238E27FC236}">
                <a16:creationId xmlns:a16="http://schemas.microsoft.com/office/drawing/2014/main" id="{343241F1-4E7A-49A9-53A4-707E67028901}"/>
              </a:ext>
            </a:extLst>
          </p:cNvPr>
          <p:cNvSpPr>
            <a:spLocks noGrp="1"/>
          </p:cNvSpPr>
          <p:nvPr>
            <p:ph type="sldNum" sz="quarter" idx="12"/>
          </p:nvPr>
        </p:nvSpPr>
        <p:spPr/>
        <p:txBody>
          <a:bodyPr/>
          <a:lstStyle/>
          <a:p>
            <a:fld id="{49EC5416-78B8-4F37-B286-A40543F63F6D}" type="slidenum">
              <a:rPr lang="en-US" smtClean="0"/>
              <a:pPr/>
              <a:t>12</a:t>
            </a:fld>
            <a:endParaRPr lang="en-US"/>
          </a:p>
        </p:txBody>
      </p:sp>
      <p:sp>
        <p:nvSpPr>
          <p:cNvPr id="3" name="TextBox 2">
            <a:extLst>
              <a:ext uri="{FF2B5EF4-FFF2-40B4-BE49-F238E27FC236}">
                <a16:creationId xmlns:a16="http://schemas.microsoft.com/office/drawing/2014/main" id="{DDA223F3-17EC-C4B2-E8FA-C8538BB6EE74}"/>
              </a:ext>
            </a:extLst>
          </p:cNvPr>
          <p:cNvSpPr txBox="1"/>
          <p:nvPr/>
        </p:nvSpPr>
        <p:spPr>
          <a:xfrm>
            <a:off x="109268" y="943155"/>
            <a:ext cx="11714671"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lgn="just">
              <a:buFont typeface=""/>
              <a:buAutoNum type="arabicPeriod"/>
            </a:pPr>
            <a:r>
              <a:rPr lang="lt-LT" sz="1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Atviras konkursas, skelbiama apklausa ar atviras projekto konkursas (angl. </a:t>
            </a:r>
            <a:r>
              <a:rPr lang="en-US" sz="12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Open</a:t>
            </a:r>
            <a:r>
              <a:rPr lang="lt-LT" sz="1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kai vykdomas atviras konkursas, skelbiama apklausa arba atviras projekto konkursas pagal Viešųjų pirkimų įstatymą, Komunalinio sektoriaus pirkimų įstatymą;</a:t>
            </a:r>
            <a:endParaRPr lang="en-US" sz="1200" dirty="0">
              <a:latin typeface="Times New Roman" panose="02020603050405020304" pitchFamily="18" charset="0"/>
              <a:cs typeface="Times New Roman" panose="02020603050405020304" pitchFamily="18" charset="0"/>
            </a:endParaRPr>
          </a:p>
          <a:p>
            <a:pPr marL="228600" indent="-228600" algn="just">
              <a:buFont typeface=""/>
              <a:buAutoNum type="arabicPeriod" startAt="2"/>
            </a:pPr>
            <a:r>
              <a:rPr lang="lt-LT" sz="1200" kern="100" dirty="0">
                <a:solidFill>
                  <a:srgbClr val="000000"/>
                </a:solidFill>
                <a:effectLst/>
                <a:latin typeface="Times New Roman" panose="02020603050405020304" pitchFamily="18" charset="0"/>
                <a:ea typeface="Calibri" panose="020F0502020204030204" pitchFamily="34" charset="0"/>
              </a:rPr>
              <a:t>Atviras konkursas (pagreitinta procedūra) (angl. </a:t>
            </a:r>
            <a:r>
              <a:rPr lang="en-US" sz="1200" i="1" kern="100" dirty="0">
                <a:solidFill>
                  <a:srgbClr val="000000"/>
                </a:solidFill>
                <a:effectLst/>
                <a:latin typeface="Times New Roman" panose="02020603050405020304" pitchFamily="18" charset="0"/>
                <a:ea typeface="Calibri" panose="020F0502020204030204" pitchFamily="34" charset="0"/>
              </a:rPr>
              <a:t>Accelerated open</a:t>
            </a:r>
            <a:r>
              <a:rPr lang="lt-LT" sz="1200" kern="100" dirty="0">
                <a:solidFill>
                  <a:srgbClr val="000000"/>
                </a:solidFill>
                <a:effectLst/>
                <a:latin typeface="Times New Roman" panose="02020603050405020304" pitchFamily="18" charset="0"/>
                <a:ea typeface="Calibri" panose="020F0502020204030204" pitchFamily="34" charset="0"/>
              </a:rPr>
              <a:t>) – kai vykdomas atviras konkursas (pagreitinto proceso tvarka) pagal Viešųjų pirkimų įstatymą, Komunalinio sektoriaus pirkimų įstatymą bei Gynybos įstatymą;</a:t>
            </a:r>
            <a:endParaRPr lang="lt-LT" sz="1200" dirty="0">
              <a:effectLst/>
              <a:latin typeface="Times New Roman" panose="02020603050405020304" pitchFamily="18" charset="0"/>
              <a:ea typeface="Times New Roman" panose="02020603050405020304" pitchFamily="18" charset="0"/>
            </a:endParaRPr>
          </a:p>
          <a:p>
            <a:pPr marL="228600" indent="-228600" algn="just">
              <a:buFont typeface=""/>
              <a:buAutoNum type="arabicPeriod" startAt="2"/>
            </a:pPr>
            <a:r>
              <a:rPr lang="lt-LT" sz="1200" dirty="0">
                <a:latin typeface="Times New Roman"/>
                <a:cs typeface="Times New Roman"/>
              </a:rPr>
              <a:t>Neskelbiama apklausa (angl. </a:t>
            </a:r>
            <a:r>
              <a:rPr lang="en-US" sz="1200" i="1" dirty="0">
                <a:latin typeface="Times New Roman"/>
                <a:cs typeface="Times New Roman"/>
              </a:rPr>
              <a:t>Simplified</a:t>
            </a:r>
            <a:r>
              <a:rPr lang="lt-LT" sz="1200" dirty="0">
                <a:latin typeface="Times New Roman"/>
                <a:cs typeface="Times New Roman"/>
              </a:rPr>
              <a:t>) – kai vykdoma neskelbiama apklausa, vidaus sandoris arba pirkimas iš susijusių įmonių;</a:t>
            </a:r>
            <a:r>
              <a:rPr lang="en-US" sz="1200" dirty="0">
                <a:latin typeface="Times New Roman"/>
                <a:cs typeface="Times New Roman"/>
              </a:rPr>
              <a:t> </a:t>
            </a:r>
          </a:p>
          <a:p>
            <a:pPr marL="228600" indent="-228600" algn="just">
              <a:buFont typeface=""/>
              <a:buAutoNum type="arabicPeriod" startAt="4"/>
            </a:pPr>
            <a:r>
              <a:rPr lang="lt-LT" sz="1200" dirty="0">
                <a:latin typeface="Times New Roman"/>
                <a:cs typeface="Times New Roman"/>
              </a:rPr>
              <a:t>Neskelbiamos derybos (angl. </a:t>
            </a:r>
            <a:r>
              <a:rPr lang="en-US" sz="1200" i="1" dirty="0">
                <a:latin typeface="Times New Roman"/>
                <a:cs typeface="Times New Roman"/>
              </a:rPr>
              <a:t>Negotiated without prior publication</a:t>
            </a:r>
            <a:r>
              <a:rPr lang="lt-LT" sz="1200" dirty="0">
                <a:latin typeface="Times New Roman"/>
                <a:cs typeface="Times New Roman"/>
              </a:rPr>
              <a:t>) – kai vykdomos neskelbiamos derybos pagal Viešųjų pirkimų įstatymą bei Gynybos įstatymą;</a:t>
            </a:r>
            <a:r>
              <a:rPr lang="en-US" sz="1200" dirty="0">
                <a:latin typeface="Times New Roman"/>
                <a:cs typeface="Times New Roman"/>
              </a:rPr>
              <a:t> </a:t>
            </a:r>
          </a:p>
          <a:p>
            <a:pPr marL="228600" indent="-228600" algn="just">
              <a:buFont typeface=""/>
              <a:buAutoNum type="arabicPeriod" startAt="5"/>
            </a:pPr>
            <a:r>
              <a:rPr lang="lt-LT" sz="1200" dirty="0" err="1">
                <a:latin typeface="Times New Roman"/>
                <a:cs typeface="Times New Roman"/>
              </a:rPr>
              <a:t>Nesirenkamas</a:t>
            </a:r>
            <a:r>
              <a:rPr lang="lt-LT" sz="1200" dirty="0">
                <a:latin typeface="Times New Roman"/>
                <a:cs typeface="Times New Roman"/>
              </a:rPr>
              <a:t> (angl. </a:t>
            </a:r>
            <a:r>
              <a:rPr lang="en-US" sz="1200" i="1" dirty="0">
                <a:latin typeface="Times New Roman"/>
                <a:cs typeface="Times New Roman"/>
              </a:rPr>
              <a:t>Negotiated without prior publication (one stage</a:t>
            </a:r>
            <a:r>
              <a:rPr lang="lt-LT" sz="1200" dirty="0">
                <a:latin typeface="Times New Roman"/>
                <a:cs typeface="Times New Roman"/>
              </a:rPr>
              <a:t>);</a:t>
            </a:r>
            <a:r>
              <a:rPr lang="en-US" sz="1200" dirty="0">
                <a:latin typeface="Times New Roman"/>
                <a:cs typeface="Times New Roman"/>
              </a:rPr>
              <a:t> </a:t>
            </a:r>
          </a:p>
          <a:p>
            <a:pPr marL="228600" indent="-228600" algn="just">
              <a:buFont typeface=""/>
              <a:buAutoNum type="arabicPeriod" startAt="6"/>
            </a:pPr>
            <a:r>
              <a:rPr lang="lt-LT" sz="1200" dirty="0">
                <a:latin typeface="Times New Roman"/>
                <a:cs typeface="Times New Roman"/>
              </a:rPr>
              <a:t>Neskelbiamos derybos (angl. </a:t>
            </a:r>
            <a:r>
              <a:rPr lang="en-US" sz="1200" i="1" dirty="0">
                <a:latin typeface="Times New Roman"/>
                <a:cs typeface="Times New Roman"/>
              </a:rPr>
              <a:t>Negotiated without prior call for competition</a:t>
            </a:r>
            <a:r>
              <a:rPr lang="lt-LT" sz="1200" dirty="0">
                <a:latin typeface="Times New Roman"/>
                <a:cs typeface="Times New Roman"/>
              </a:rPr>
              <a:t>) – kai vykdomos neskelbiamos derybos pagal Komunalinio sektoriaus pirkimų įstatymą;</a:t>
            </a:r>
            <a:r>
              <a:rPr lang="en-US" sz="1200" dirty="0">
                <a:latin typeface="Times New Roman"/>
                <a:cs typeface="Times New Roman"/>
              </a:rPr>
              <a:t> </a:t>
            </a:r>
          </a:p>
          <a:p>
            <a:pPr marL="228600" indent="-228600" algn="just">
              <a:buFont typeface=""/>
              <a:buAutoNum type="arabicPeriod" startAt="7"/>
            </a:pPr>
            <a:r>
              <a:rPr lang="lt-LT" sz="1200" dirty="0">
                <a:latin typeface="Times New Roman"/>
                <a:cs typeface="Times New Roman"/>
              </a:rPr>
              <a:t>Ribotas konkursas (angl. </a:t>
            </a:r>
            <a:r>
              <a:rPr lang="en-US" sz="1200" i="1" dirty="0">
                <a:latin typeface="Times New Roman"/>
                <a:cs typeface="Times New Roman"/>
              </a:rPr>
              <a:t>Restricted</a:t>
            </a:r>
            <a:r>
              <a:rPr lang="lt-LT" sz="1200" dirty="0">
                <a:latin typeface="Times New Roman"/>
                <a:cs typeface="Times New Roman"/>
              </a:rPr>
              <a:t>) – kai vykdomas ribotas konkursas arba ribotas projekto konkursas pagal Viešųjų pirkimų įstatymą, Komunalinio sektoriaus pirkimų įstatymą, Gynybos įstatymą bei Koncesijų įstatymą;</a:t>
            </a:r>
            <a:r>
              <a:rPr lang="en-US" sz="1200" dirty="0">
                <a:latin typeface="Times New Roman"/>
                <a:cs typeface="Times New Roman"/>
              </a:rPr>
              <a:t> </a:t>
            </a:r>
          </a:p>
          <a:p>
            <a:pPr marL="228600" indent="-228600" algn="just">
              <a:buFont typeface=""/>
              <a:buAutoNum type="arabicPeriod" startAt="8"/>
            </a:pPr>
            <a:r>
              <a:rPr lang="lt-LT" sz="1200" dirty="0">
                <a:latin typeface="Times New Roman"/>
                <a:cs typeface="Times New Roman"/>
              </a:rPr>
              <a:t>Ribotas konkursas (pagreitinta procedūra) (angl. </a:t>
            </a:r>
            <a:r>
              <a:rPr lang="en-US" sz="1200" i="1" dirty="0">
                <a:latin typeface="Times New Roman"/>
                <a:cs typeface="Times New Roman"/>
              </a:rPr>
              <a:t>Accelerated restricted</a:t>
            </a:r>
            <a:r>
              <a:rPr lang="lt-LT" sz="1200" dirty="0">
                <a:latin typeface="Times New Roman"/>
                <a:cs typeface="Times New Roman"/>
              </a:rPr>
              <a:t>) – kai vykdomas ribotas konkursas (pagreitinta procedūra) pagal Viešųjų pirkimų įstatymą bei Gynybos įstatymą;</a:t>
            </a:r>
            <a:r>
              <a:rPr lang="en-US" sz="1200" dirty="0">
                <a:latin typeface="Times New Roman"/>
                <a:cs typeface="Times New Roman"/>
              </a:rPr>
              <a:t> </a:t>
            </a:r>
          </a:p>
          <a:p>
            <a:pPr marL="228600" indent="-228600" algn="just">
              <a:buFont typeface=""/>
              <a:buAutoNum type="arabicPeriod" startAt="9"/>
            </a:pPr>
            <a:r>
              <a:rPr lang="lt-LT" sz="1200" dirty="0">
                <a:latin typeface="Times New Roman"/>
                <a:cs typeface="Times New Roman"/>
              </a:rPr>
              <a:t>Skelbiamos derybos (angl. </a:t>
            </a:r>
            <a:r>
              <a:rPr lang="en-US" sz="1200" i="1" dirty="0">
                <a:latin typeface="Times New Roman"/>
                <a:cs typeface="Times New Roman"/>
              </a:rPr>
              <a:t>Negotiated with prior call for competition</a:t>
            </a:r>
            <a:r>
              <a:rPr lang="lt-LT" sz="1200" dirty="0">
                <a:latin typeface="Times New Roman"/>
                <a:cs typeface="Times New Roman"/>
              </a:rPr>
              <a:t>) – kai vykdomos skelbiamos derybos pagal Komunalinio sektoriaus pirkimų įstatymą;</a:t>
            </a:r>
            <a:r>
              <a:rPr lang="en-US" sz="1200" dirty="0">
                <a:latin typeface="Times New Roman"/>
                <a:cs typeface="Times New Roman"/>
              </a:rPr>
              <a:t> </a:t>
            </a:r>
          </a:p>
          <a:p>
            <a:pPr marL="228600" indent="-228600" algn="just">
              <a:buFont typeface=""/>
              <a:buAutoNum type="arabicPeriod" startAt="10"/>
            </a:pPr>
            <a:r>
              <a:rPr lang="lt-LT" sz="1200" dirty="0" err="1">
                <a:latin typeface="Times New Roman"/>
                <a:cs typeface="Times New Roman"/>
              </a:rPr>
              <a:t>Nesirenkamas</a:t>
            </a:r>
            <a:r>
              <a:rPr lang="lt-LT" sz="1200" dirty="0">
                <a:latin typeface="Times New Roman"/>
                <a:cs typeface="Times New Roman"/>
              </a:rPr>
              <a:t> (angl. </a:t>
            </a:r>
            <a:r>
              <a:rPr lang="en-US" sz="1200" i="1" dirty="0">
                <a:latin typeface="Times New Roman"/>
                <a:cs typeface="Times New Roman"/>
              </a:rPr>
              <a:t>Negotiated with </a:t>
            </a:r>
            <a:r>
              <a:rPr lang="en-US" sz="1200" i="1" dirty="0" err="1">
                <a:latin typeface="Times New Roman"/>
                <a:cs typeface="Times New Roman"/>
              </a:rPr>
              <a:t>advertisiment</a:t>
            </a:r>
            <a:r>
              <a:rPr lang="lt-LT" sz="1200" dirty="0">
                <a:latin typeface="Times New Roman"/>
                <a:cs typeface="Times New Roman"/>
              </a:rPr>
              <a:t>);</a:t>
            </a:r>
            <a:r>
              <a:rPr lang="en-US" sz="1200" dirty="0">
                <a:latin typeface="Times New Roman"/>
                <a:cs typeface="Times New Roman"/>
              </a:rPr>
              <a:t> </a:t>
            </a:r>
          </a:p>
          <a:p>
            <a:pPr marL="228600" indent="-228600" algn="just">
              <a:buFont typeface=""/>
              <a:buAutoNum type="arabicPeriod" startAt="11"/>
            </a:pPr>
            <a:r>
              <a:rPr lang="lt-LT" sz="1200" dirty="0">
                <a:latin typeface="Times New Roman"/>
                <a:cs typeface="Times New Roman"/>
              </a:rPr>
              <a:t>Skelbiamos derybos (pagreitinta procedūra) (angl. </a:t>
            </a:r>
            <a:r>
              <a:rPr lang="en-US" sz="1200" i="1" dirty="0">
                <a:latin typeface="Times New Roman"/>
                <a:cs typeface="Times New Roman"/>
              </a:rPr>
              <a:t>Accelerated negotiated with publication</a:t>
            </a:r>
            <a:r>
              <a:rPr lang="lt-LT" sz="1200" dirty="0">
                <a:latin typeface="Times New Roman"/>
                <a:cs typeface="Times New Roman"/>
              </a:rPr>
              <a:t>) – kai vykdomos skelbiamos derybos (pagreitinta procedūra) pagal Gynybos įstatymą;</a:t>
            </a:r>
            <a:r>
              <a:rPr lang="en-US" sz="1200" dirty="0">
                <a:latin typeface="Times New Roman"/>
                <a:cs typeface="Times New Roman"/>
              </a:rPr>
              <a:t> </a:t>
            </a:r>
          </a:p>
          <a:p>
            <a:pPr marL="228600" indent="-228600" algn="just">
              <a:buFont typeface=""/>
              <a:buAutoNum type="arabicPeriod" startAt="12"/>
            </a:pPr>
            <a:r>
              <a:rPr lang="lt-LT" sz="1200" dirty="0">
                <a:latin typeface="Times New Roman"/>
                <a:cs typeface="Times New Roman"/>
              </a:rPr>
              <a:t>Skelbiamos derybos (angl. </a:t>
            </a:r>
            <a:r>
              <a:rPr lang="en-US" sz="1200" i="1" dirty="0">
                <a:latin typeface="Times New Roman"/>
                <a:cs typeface="Times New Roman"/>
              </a:rPr>
              <a:t>Negotiated with publication</a:t>
            </a:r>
            <a:r>
              <a:rPr lang="lt-LT" sz="1200" dirty="0">
                <a:latin typeface="Times New Roman"/>
                <a:cs typeface="Times New Roman"/>
              </a:rPr>
              <a:t>) – kai vykdomos skelbiamos derybos pagal Gynybos įstatymą;</a:t>
            </a:r>
            <a:r>
              <a:rPr lang="en-US" sz="1200" dirty="0">
                <a:latin typeface="Times New Roman"/>
                <a:cs typeface="Times New Roman"/>
              </a:rPr>
              <a:t> </a:t>
            </a:r>
          </a:p>
          <a:p>
            <a:pPr marL="228600" indent="-228600" algn="just">
              <a:buFont typeface=""/>
              <a:buAutoNum type="arabicPeriod" startAt="13"/>
            </a:pPr>
            <a:r>
              <a:rPr lang="lt-LT" sz="1200" dirty="0">
                <a:latin typeface="Times New Roman"/>
                <a:cs typeface="Times New Roman"/>
              </a:rPr>
              <a:t>Skelbiamos derybos (angl. </a:t>
            </a:r>
            <a:r>
              <a:rPr lang="en-US" sz="1200" i="1" dirty="0">
                <a:latin typeface="Times New Roman"/>
                <a:cs typeface="Times New Roman"/>
              </a:rPr>
              <a:t>Competitive with negotiation</a:t>
            </a:r>
            <a:r>
              <a:rPr lang="lt-LT" sz="1200" dirty="0">
                <a:latin typeface="Times New Roman"/>
                <a:cs typeface="Times New Roman"/>
              </a:rPr>
              <a:t>) – skelbiamos derybos pagal Viešųjų pirkimų įstatymą;</a:t>
            </a:r>
            <a:r>
              <a:rPr lang="en-US" sz="1200" dirty="0">
                <a:latin typeface="Times New Roman"/>
                <a:cs typeface="Times New Roman"/>
              </a:rPr>
              <a:t> </a:t>
            </a:r>
          </a:p>
          <a:p>
            <a:pPr marL="228600" indent="-228600" algn="just">
              <a:buFont typeface=""/>
              <a:buAutoNum type="arabicPeriod" startAt="14"/>
            </a:pPr>
            <a:r>
              <a:rPr lang="lt-LT" sz="1200" dirty="0">
                <a:latin typeface="Times New Roman"/>
                <a:cs typeface="Times New Roman"/>
              </a:rPr>
              <a:t>Derybos (angl. </a:t>
            </a:r>
            <a:r>
              <a:rPr lang="en-US" sz="1200" i="1" dirty="0">
                <a:latin typeface="Times New Roman"/>
                <a:cs typeface="Times New Roman"/>
              </a:rPr>
              <a:t>Involving negotiations</a:t>
            </a:r>
            <a:r>
              <a:rPr lang="lt-LT" sz="1200" dirty="0">
                <a:latin typeface="Times New Roman"/>
                <a:cs typeface="Times New Roman"/>
              </a:rPr>
              <a:t>) – kai vykdomos derybos pagal Koncesijų įstatymą;</a:t>
            </a:r>
            <a:r>
              <a:rPr lang="en-US" sz="1200" dirty="0">
                <a:latin typeface="Times New Roman"/>
                <a:cs typeface="Times New Roman"/>
              </a:rPr>
              <a:t> </a:t>
            </a:r>
          </a:p>
          <a:p>
            <a:pPr marL="228600" indent="-228600" algn="just">
              <a:buFont typeface=""/>
              <a:buAutoNum type="arabicPeriod" startAt="15"/>
            </a:pPr>
            <a:r>
              <a:rPr lang="lt-LT" sz="1200" dirty="0">
                <a:latin typeface="Times New Roman"/>
                <a:cs typeface="Times New Roman"/>
              </a:rPr>
              <a:t>Skelbiamos derybos (pagreitinta procedūra) (angl. </a:t>
            </a:r>
            <a:r>
              <a:rPr lang="en-US" sz="1200" i="1" dirty="0">
                <a:latin typeface="Times New Roman"/>
                <a:cs typeface="Times New Roman"/>
              </a:rPr>
              <a:t>Accelerated competitive with negotiation</a:t>
            </a:r>
            <a:r>
              <a:rPr lang="lt-LT" sz="1200" dirty="0">
                <a:latin typeface="Times New Roman"/>
                <a:cs typeface="Times New Roman"/>
              </a:rPr>
              <a:t>) – kai vykdomos skelbiamos derybos (pagreitinta procedūra) pagal Viešųjų pirkimų įstatymą;</a:t>
            </a:r>
            <a:r>
              <a:rPr lang="en-US" sz="1200" dirty="0">
                <a:latin typeface="Times New Roman"/>
                <a:cs typeface="Times New Roman"/>
              </a:rPr>
              <a:t> </a:t>
            </a:r>
          </a:p>
          <a:p>
            <a:pPr marL="228600" indent="-228600" algn="just">
              <a:buFont typeface=""/>
              <a:buAutoNum type="arabicPeriod" startAt="16"/>
            </a:pPr>
            <a:r>
              <a:rPr lang="lt-LT" sz="1200" dirty="0">
                <a:latin typeface="Times New Roman"/>
                <a:cs typeface="Times New Roman"/>
              </a:rPr>
              <a:t>Konkurencinis dialogas (angl. </a:t>
            </a:r>
            <a:r>
              <a:rPr lang="en-US" sz="1200" i="1" dirty="0">
                <a:latin typeface="Times New Roman"/>
                <a:cs typeface="Times New Roman"/>
              </a:rPr>
              <a:t>Competitive dialogue</a:t>
            </a:r>
            <a:r>
              <a:rPr lang="lt-LT" sz="1200" dirty="0">
                <a:latin typeface="Times New Roman"/>
                <a:cs typeface="Times New Roman"/>
              </a:rPr>
              <a:t>) – kai vykdomas konkurencinis dialogas pagal Viešųjų pirkimų įstatymą, Komunalinio sektoriaus pirkimų įstatymą bei Gynybos įstatymą;</a:t>
            </a:r>
            <a:r>
              <a:rPr lang="en-US" sz="1200" dirty="0">
                <a:latin typeface="Times New Roman"/>
                <a:cs typeface="Times New Roman"/>
              </a:rPr>
              <a:t> </a:t>
            </a:r>
          </a:p>
          <a:p>
            <a:pPr marL="228600" indent="-228600" algn="just">
              <a:buFont typeface=""/>
              <a:buAutoNum type="arabicPeriod" startAt="17"/>
            </a:pPr>
            <a:r>
              <a:rPr lang="lt-LT" sz="1200" dirty="0">
                <a:latin typeface="Times New Roman"/>
                <a:cs typeface="Times New Roman"/>
              </a:rPr>
              <a:t>Inovacijų partnerystė (angl. </a:t>
            </a:r>
            <a:r>
              <a:rPr lang="en-US" sz="1200" i="1" dirty="0" err="1">
                <a:latin typeface="Times New Roman"/>
                <a:cs typeface="Times New Roman"/>
              </a:rPr>
              <a:t>Inovation</a:t>
            </a:r>
            <a:r>
              <a:rPr lang="en-US" sz="1200" i="1" dirty="0">
                <a:latin typeface="Times New Roman"/>
                <a:cs typeface="Times New Roman"/>
              </a:rPr>
              <a:t> partnership</a:t>
            </a:r>
            <a:r>
              <a:rPr lang="lt-LT" sz="1200" dirty="0">
                <a:latin typeface="Times New Roman"/>
                <a:cs typeface="Times New Roman"/>
              </a:rPr>
              <a:t>) – kai vykdoma inovacijų partnerystė pagal Viešųjų pirkimų įstatymą bei Komunalinio sektoriaus pirkimų įstatymą.</a:t>
            </a:r>
            <a:r>
              <a:rPr lang="en-US" sz="1200" dirty="0">
                <a:latin typeface="Times New Roman"/>
                <a:cs typeface="Times New Roman"/>
              </a:rPr>
              <a:t> </a:t>
            </a:r>
          </a:p>
          <a:p>
            <a:pPr algn="just"/>
            <a:endParaRPr lang="en-US" sz="1200" dirty="0">
              <a:latin typeface="Times New Roman"/>
              <a:cs typeface="Times New Roman"/>
            </a:endParaRPr>
          </a:p>
          <a:p>
            <a:pPr algn="just"/>
            <a:r>
              <a:rPr lang="lt-LT" sz="1200" dirty="0">
                <a:latin typeface="Times New Roman"/>
                <a:cs typeface="Segoe UI"/>
              </a:rPr>
              <a:t>Jei vykdomas supaprastintas pirkimas pagal Gynybos įstatymą, tai pasirenkama Direktyva 2014/24/EU, o grafoje „Aprašymas“ (angl. </a:t>
            </a:r>
            <a:r>
              <a:rPr lang="en-US" sz="1200" i="1" dirty="0">
                <a:latin typeface="Times New Roman"/>
                <a:cs typeface="Segoe UI"/>
              </a:rPr>
              <a:t>Description</a:t>
            </a:r>
            <a:r>
              <a:rPr lang="lt-LT" sz="1200" dirty="0">
                <a:latin typeface="Times New Roman"/>
                <a:cs typeface="Segoe UI"/>
              </a:rPr>
              <a:t>) nurodoma, kad pirkimas vykdomas pagal Gynybos įstatymą.</a:t>
            </a:r>
            <a:r>
              <a:rPr lang="en-US" sz="1200" dirty="0">
                <a:latin typeface="Times New Roman"/>
                <a:cs typeface="Times New Roman"/>
              </a:rPr>
              <a:t> </a:t>
            </a:r>
          </a:p>
        </p:txBody>
      </p:sp>
    </p:spTree>
    <p:extLst>
      <p:ext uri="{BB962C8B-B14F-4D97-AF65-F5344CB8AC3E}">
        <p14:creationId xmlns:p14="http://schemas.microsoft.com/office/powerpoint/2010/main" val="26740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49D591-E50F-2D6C-301A-22ABD6D6B18D}"/>
            </a:ext>
          </a:extLst>
        </p:cNvPr>
        <p:cNvGrpSpPr/>
        <p:nvPr/>
      </p:nvGrpSpPr>
      <p:grpSpPr>
        <a:xfrm>
          <a:off x="0" y="0"/>
          <a:ext cx="0" cy="0"/>
          <a:chOff x="0" y="0"/>
          <a:chExt cx="0" cy="0"/>
        </a:xfrm>
      </p:grpSpPr>
      <p:pic>
        <p:nvPicPr>
          <p:cNvPr id="10" name="Paveikslėlis 9">
            <a:extLst>
              <a:ext uri="{FF2B5EF4-FFF2-40B4-BE49-F238E27FC236}">
                <a16:creationId xmlns:a16="http://schemas.microsoft.com/office/drawing/2014/main" id="{1FF78E40-447F-C8D4-B4BC-6C6720DD839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5347" y="5415656"/>
            <a:ext cx="2527816" cy="1470849"/>
          </a:xfrm>
          <a:prstGeom prst="rect">
            <a:avLst/>
          </a:prstGeom>
        </p:spPr>
      </p:pic>
      <p:sp>
        <p:nvSpPr>
          <p:cNvPr id="7" name="Pavadinimas 1">
            <a:extLst>
              <a:ext uri="{FF2B5EF4-FFF2-40B4-BE49-F238E27FC236}">
                <a16:creationId xmlns:a16="http://schemas.microsoft.com/office/drawing/2014/main" id="{9896C366-DE5A-0DBA-E496-583E9AFA11F5}"/>
              </a:ext>
            </a:extLst>
          </p:cNvPr>
          <p:cNvSpPr>
            <a:spLocks noGrp="1"/>
          </p:cNvSpPr>
          <p:nvPr>
            <p:ph type="title"/>
          </p:nvPr>
        </p:nvSpPr>
        <p:spPr>
          <a:xfrm>
            <a:off x="152400" y="-94208"/>
            <a:ext cx="11887200" cy="2119653"/>
          </a:xfrm>
        </p:spPr>
        <p:txBody>
          <a:bodyPr>
            <a:noAutofit/>
          </a:bodyPr>
          <a:lstStyle/>
          <a:p>
            <a:pPr algn="ctr"/>
            <a:r>
              <a:rPr lang="lt-LT" sz="3600" b="1" dirty="0"/>
              <a:t>Kuro pirkimų, atliekamų pagal </a:t>
            </a:r>
            <a:r>
              <a:rPr lang="lt-LT" sz="3600" b="1" i="0" u="none" strike="noStrike" dirty="0">
                <a:effectLst/>
              </a:rPr>
              <a:t>Įmonių, veikiančių energetikos srityje, energijos ar kuro, kurių reikia elektros ir šilumos energijai gaminti, pirkimų taisykles, suvestinių rengimas</a:t>
            </a:r>
            <a:endParaRPr lang="en-US" sz="3600" b="1" dirty="0"/>
          </a:p>
        </p:txBody>
      </p:sp>
      <p:sp>
        <p:nvSpPr>
          <p:cNvPr id="2" name="Slide Number Placeholder 1">
            <a:extLst>
              <a:ext uri="{FF2B5EF4-FFF2-40B4-BE49-F238E27FC236}">
                <a16:creationId xmlns:a16="http://schemas.microsoft.com/office/drawing/2014/main" id="{11A4EA0D-E68A-F568-234F-7FA431EBD928}"/>
              </a:ext>
            </a:extLst>
          </p:cNvPr>
          <p:cNvSpPr>
            <a:spLocks noGrp="1"/>
          </p:cNvSpPr>
          <p:nvPr>
            <p:ph type="sldNum" sz="quarter" idx="12"/>
          </p:nvPr>
        </p:nvSpPr>
        <p:spPr/>
        <p:txBody>
          <a:bodyPr/>
          <a:lstStyle/>
          <a:p>
            <a:fld id="{49EC5416-78B8-4F37-B286-A40543F63F6D}" type="slidenum">
              <a:rPr lang="en-US" smtClean="0"/>
              <a:pPr/>
              <a:t>13</a:t>
            </a:fld>
            <a:endParaRPr lang="en-US"/>
          </a:p>
        </p:txBody>
      </p:sp>
      <p:sp>
        <p:nvSpPr>
          <p:cNvPr id="3" name="TextBox 2">
            <a:extLst>
              <a:ext uri="{FF2B5EF4-FFF2-40B4-BE49-F238E27FC236}">
                <a16:creationId xmlns:a16="http://schemas.microsoft.com/office/drawing/2014/main" id="{BDFA5F4C-C91A-5948-3DBB-C16EACE26422}"/>
              </a:ext>
            </a:extLst>
          </p:cNvPr>
          <p:cNvSpPr txBox="1"/>
          <p:nvPr/>
        </p:nvSpPr>
        <p:spPr>
          <a:xfrm>
            <a:off x="324929" y="1954090"/>
            <a:ext cx="11714671"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b="0" i="0" dirty="0">
                <a:effectLst/>
                <a:latin typeface="system-ui"/>
              </a:rPr>
              <a:t>Įtraukiant kuro pirkimus į suvestinę:</a:t>
            </a:r>
          </a:p>
          <a:p>
            <a:pPr marL="171450" indent="-171450">
              <a:buFont typeface="Arial" panose="020B0604020202020204" pitchFamily="34" charset="0"/>
              <a:buChar char="•"/>
            </a:pPr>
            <a:r>
              <a:rPr lang="lt-LT" b="0" i="0" dirty="0">
                <a:effectLst/>
                <a:latin typeface="system-ui"/>
              </a:rPr>
              <a:t>Jeigu atliekamas energijos išteklių įsigijimas biržoje, tuomet Direktyva (angl. </a:t>
            </a:r>
            <a:r>
              <a:rPr lang="en-US" b="0" i="0" dirty="0">
                <a:effectLst/>
                <a:latin typeface="system-ui"/>
              </a:rPr>
              <a:t>Directive</a:t>
            </a:r>
            <a:r>
              <a:rPr lang="lt-LT" b="0" i="0" dirty="0">
                <a:effectLst/>
                <a:latin typeface="system-ui"/>
              </a:rPr>
              <a:t>) turi būti pasirenkama </a:t>
            </a:r>
            <a:r>
              <a:rPr lang="en-US" b="0" i="0" dirty="0">
                <a:effectLst/>
                <a:latin typeface="system-ui"/>
              </a:rPr>
              <a:t>None</a:t>
            </a:r>
            <a:r>
              <a:rPr lang="lt-LT" b="0" i="0" dirty="0">
                <a:effectLst/>
                <a:latin typeface="system-ui"/>
              </a:rPr>
              <a:t>, pirkimo būdas (angl. </a:t>
            </a:r>
            <a:r>
              <a:rPr lang="en-US" b="0" i="0" dirty="0">
                <a:effectLst/>
                <a:latin typeface="system-ui"/>
              </a:rPr>
              <a:t>Procedure) Simplified</a:t>
            </a:r>
            <a:r>
              <a:rPr lang="lt-LT" b="0" i="0" dirty="0">
                <a:effectLst/>
                <a:latin typeface="system-ui"/>
              </a:rPr>
              <a:t>, o aprašymo laukelyje (angl. </a:t>
            </a:r>
            <a:r>
              <a:rPr lang="en-US" b="0" i="0" dirty="0">
                <a:effectLst/>
                <a:latin typeface="system-ui"/>
              </a:rPr>
              <a:t>Description</a:t>
            </a:r>
            <a:r>
              <a:rPr lang="lt-LT" b="0" i="0" dirty="0">
                <a:effectLst/>
                <a:latin typeface="system-ui"/>
              </a:rPr>
              <a:t>) nurodoma "Kuro pirkimas. Energijos išteklių įsigijimas biržoje";</a:t>
            </a:r>
          </a:p>
          <a:p>
            <a:pPr marL="171450" indent="-171450">
              <a:buFont typeface="Arial" panose="020B0604020202020204" pitchFamily="34" charset="0"/>
              <a:buChar char="•"/>
            </a:pPr>
            <a:r>
              <a:rPr lang="lt-LT" b="0" i="0" dirty="0">
                <a:effectLst/>
                <a:latin typeface="system-ui"/>
              </a:rPr>
              <a:t>Jeigu atliekamas kuro pirkimas atviro konkurso būdu, tuomet Direktyva (angl. </a:t>
            </a:r>
            <a:r>
              <a:rPr lang="en-US" b="0" i="0" dirty="0">
                <a:effectLst/>
                <a:latin typeface="system-ui"/>
              </a:rPr>
              <a:t>Directive</a:t>
            </a:r>
            <a:r>
              <a:rPr lang="lt-LT" b="0" i="0" dirty="0">
                <a:effectLst/>
                <a:latin typeface="system-ui"/>
              </a:rPr>
              <a:t>) pasirenkama 2014/25/EU (Utilities), procedūra (angl. </a:t>
            </a:r>
            <a:r>
              <a:rPr lang="en-US" b="0" i="0" dirty="0">
                <a:effectLst/>
                <a:latin typeface="system-ui"/>
              </a:rPr>
              <a:t>Procedure</a:t>
            </a:r>
            <a:r>
              <a:rPr lang="lt-LT" b="0" i="0" dirty="0">
                <a:effectLst/>
                <a:latin typeface="system-ui"/>
              </a:rPr>
              <a:t>) </a:t>
            </a:r>
            <a:r>
              <a:rPr lang="en-US" b="0" i="0" dirty="0">
                <a:effectLst/>
                <a:latin typeface="system-ui"/>
              </a:rPr>
              <a:t>Open</a:t>
            </a:r>
            <a:r>
              <a:rPr lang="lt-LT" b="0" i="0" dirty="0">
                <a:effectLst/>
                <a:latin typeface="system-ui"/>
              </a:rPr>
              <a:t>, o aprašymo laukelyje (angl. </a:t>
            </a:r>
            <a:r>
              <a:rPr lang="en-US" b="0" i="0" dirty="0">
                <a:effectLst/>
                <a:latin typeface="system-ui"/>
              </a:rPr>
              <a:t>Description</a:t>
            </a:r>
            <a:r>
              <a:rPr lang="lt-LT" b="0" i="0" dirty="0">
                <a:effectLst/>
                <a:latin typeface="system-ui"/>
              </a:rPr>
              <a:t>) nurodoma "Kuro pirkimas";</a:t>
            </a:r>
          </a:p>
          <a:p>
            <a:pPr marL="171450" indent="-171450">
              <a:buFont typeface="Arial" panose="020B0604020202020204" pitchFamily="34" charset="0"/>
              <a:buChar char="•"/>
            </a:pPr>
            <a:r>
              <a:rPr lang="lt-LT" b="0" i="0" dirty="0">
                <a:effectLst/>
                <a:latin typeface="system-ui"/>
              </a:rPr>
              <a:t>Jeigu atliekamas kuro pirkimas skelbiamų derybų būdu, tuomet Direktyva (angl. </a:t>
            </a:r>
            <a:r>
              <a:rPr lang="en-US" b="0" i="0" dirty="0">
                <a:effectLst/>
                <a:latin typeface="system-ui"/>
              </a:rPr>
              <a:t>Directive</a:t>
            </a:r>
            <a:r>
              <a:rPr lang="lt-LT" b="0" i="0" dirty="0">
                <a:effectLst/>
                <a:latin typeface="system-ui"/>
              </a:rPr>
              <a:t>) pasirenkama 2014/25/EU (Utilities), procedūra (angl. </a:t>
            </a:r>
            <a:r>
              <a:rPr lang="en-US" b="0" i="0" dirty="0">
                <a:effectLst/>
                <a:latin typeface="system-ui"/>
              </a:rPr>
              <a:t>Procedure</a:t>
            </a:r>
            <a:r>
              <a:rPr lang="lt-LT" b="0" i="0" dirty="0">
                <a:effectLst/>
                <a:latin typeface="system-ui"/>
              </a:rPr>
              <a:t>) </a:t>
            </a:r>
            <a:r>
              <a:rPr lang="en-US" b="0" i="0" dirty="0">
                <a:effectLst/>
                <a:latin typeface="system-ui"/>
              </a:rPr>
              <a:t>Negotiated with prior call for competition</a:t>
            </a:r>
            <a:r>
              <a:rPr lang="lt-LT" b="0" i="0" dirty="0">
                <a:effectLst/>
                <a:latin typeface="system-ui"/>
              </a:rPr>
              <a:t>, o aprašymo laukelyje (angl. </a:t>
            </a:r>
            <a:r>
              <a:rPr lang="en-US" b="0" i="0" dirty="0">
                <a:effectLst/>
                <a:latin typeface="system-ui"/>
              </a:rPr>
              <a:t>Description</a:t>
            </a:r>
            <a:r>
              <a:rPr lang="lt-LT" b="0" i="0" dirty="0">
                <a:effectLst/>
                <a:latin typeface="system-ui"/>
              </a:rPr>
              <a:t>) nurodoma "Kuro pirkimas";</a:t>
            </a:r>
          </a:p>
          <a:p>
            <a:pPr marL="171450" indent="-171450">
              <a:buFont typeface="Arial" panose="020B0604020202020204" pitchFamily="34" charset="0"/>
              <a:buChar char="•"/>
            </a:pPr>
            <a:r>
              <a:rPr lang="lt-LT" b="0" i="0" dirty="0">
                <a:effectLst/>
                <a:latin typeface="system-ui"/>
              </a:rPr>
              <a:t>Jeigu atliekamas kuro pirkimas neskelbiamų derybų būdu, tuomet Direktyva (angl. </a:t>
            </a:r>
            <a:r>
              <a:rPr lang="en-US" b="0" i="0" dirty="0">
                <a:effectLst/>
                <a:latin typeface="system-ui"/>
              </a:rPr>
              <a:t>Directive</a:t>
            </a:r>
            <a:r>
              <a:rPr lang="lt-LT" b="0" i="0" dirty="0">
                <a:effectLst/>
                <a:latin typeface="system-ui"/>
              </a:rPr>
              <a:t>) pasirenkama 2014/25/EU (Utilities), procedūra (angl. </a:t>
            </a:r>
            <a:r>
              <a:rPr lang="en-US" b="0" i="0" dirty="0">
                <a:effectLst/>
                <a:latin typeface="system-ui"/>
              </a:rPr>
              <a:t>Procedure</a:t>
            </a:r>
            <a:r>
              <a:rPr lang="lt-LT" b="0" i="0" dirty="0">
                <a:effectLst/>
                <a:latin typeface="system-ui"/>
              </a:rPr>
              <a:t>) </a:t>
            </a:r>
            <a:r>
              <a:rPr lang="en-US" b="0" i="0" dirty="0">
                <a:effectLst/>
                <a:latin typeface="system-ui"/>
              </a:rPr>
              <a:t>Negotiated without prior call for competition</a:t>
            </a:r>
            <a:r>
              <a:rPr lang="lt-LT" b="0" i="0" dirty="0">
                <a:effectLst/>
                <a:latin typeface="system-ui"/>
              </a:rPr>
              <a:t>, o aprašymo laukelyje (angl. </a:t>
            </a:r>
            <a:r>
              <a:rPr lang="en-US" b="0" i="0" dirty="0">
                <a:effectLst/>
                <a:latin typeface="system-ui"/>
              </a:rPr>
              <a:t>Description</a:t>
            </a:r>
            <a:r>
              <a:rPr lang="lt-LT" b="0" i="0" dirty="0">
                <a:effectLst/>
                <a:latin typeface="system-ui"/>
              </a:rPr>
              <a:t>) nurodoma "Kuro pirkimas".</a:t>
            </a:r>
            <a:endParaRPr lang="en-US" dirty="0">
              <a:latin typeface="Times New Roman"/>
              <a:cs typeface="Times New Roman"/>
            </a:endParaRPr>
          </a:p>
        </p:txBody>
      </p:sp>
    </p:spTree>
    <p:extLst>
      <p:ext uri="{BB962C8B-B14F-4D97-AF65-F5344CB8AC3E}">
        <p14:creationId xmlns:p14="http://schemas.microsoft.com/office/powerpoint/2010/main" val="3389039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5347" y="5415656"/>
            <a:ext cx="2527816" cy="1470849"/>
          </a:xfrm>
          <a:prstGeom prst="rect">
            <a:avLst/>
          </a:prstGeom>
        </p:spPr>
      </p:pic>
      <p:sp>
        <p:nvSpPr>
          <p:cNvPr id="7" name="Pavadinimas 1"/>
          <p:cNvSpPr>
            <a:spLocks noGrp="1"/>
          </p:cNvSpPr>
          <p:nvPr>
            <p:ph type="title"/>
          </p:nvPr>
        </p:nvSpPr>
        <p:spPr>
          <a:xfrm>
            <a:off x="2077746" y="452455"/>
            <a:ext cx="8364111" cy="810627"/>
          </a:xfrm>
        </p:spPr>
        <p:txBody>
          <a:bodyPr>
            <a:noAutofit/>
          </a:bodyPr>
          <a:lstStyle/>
          <a:p>
            <a:pPr algn="ctr"/>
            <a:r>
              <a:rPr lang="lt-LT" sz="3600" b="1"/>
              <a:t>Mažos vertės planuojamų pirkimų viešinimas</a:t>
            </a:r>
            <a:endParaRPr lang="en-US" sz="3600" b="1"/>
          </a:p>
        </p:txBody>
      </p:sp>
      <p:sp>
        <p:nvSpPr>
          <p:cNvPr id="32" name="Rectangle 10">
            <a:extLst>
              <a:ext uri="{FF2B5EF4-FFF2-40B4-BE49-F238E27FC236}">
                <a16:creationId xmlns:a16="http://schemas.microsoft.com/office/drawing/2014/main" id="{FDFC7C5B-53E1-E97C-E796-C43148055AA4}"/>
              </a:ext>
            </a:extLst>
          </p:cNvPr>
          <p:cNvSpPr/>
          <p:nvPr/>
        </p:nvSpPr>
        <p:spPr>
          <a:xfrm>
            <a:off x="367670" y="3493478"/>
            <a:ext cx="11078468" cy="16901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343241F1-4E7A-49A9-53A4-707E67028901}"/>
              </a:ext>
            </a:extLst>
          </p:cNvPr>
          <p:cNvSpPr>
            <a:spLocks noGrp="1"/>
          </p:cNvSpPr>
          <p:nvPr>
            <p:ph type="sldNum" sz="quarter" idx="12"/>
          </p:nvPr>
        </p:nvSpPr>
        <p:spPr/>
        <p:txBody>
          <a:bodyPr/>
          <a:lstStyle/>
          <a:p>
            <a:fld id="{49EC5416-78B8-4F37-B286-A40543F63F6D}" type="slidenum">
              <a:rPr lang="en-US" smtClean="0"/>
              <a:pPr/>
              <a:t>14</a:t>
            </a:fld>
            <a:endParaRPr lang="en-US"/>
          </a:p>
        </p:txBody>
      </p:sp>
      <p:sp>
        <p:nvSpPr>
          <p:cNvPr id="3" name="TextBox 2">
            <a:extLst>
              <a:ext uri="{FF2B5EF4-FFF2-40B4-BE49-F238E27FC236}">
                <a16:creationId xmlns:a16="http://schemas.microsoft.com/office/drawing/2014/main" id="{F962809E-E3E6-7D25-9045-B2D0B69AD5A7}"/>
              </a:ext>
            </a:extLst>
          </p:cNvPr>
          <p:cNvSpPr txBox="1"/>
          <p:nvPr/>
        </p:nvSpPr>
        <p:spPr>
          <a:xfrm>
            <a:off x="181256" y="3721489"/>
            <a:ext cx="12019954" cy="3139321"/>
          </a:xfrm>
          <a:prstGeom prst="rect">
            <a:avLst/>
          </a:prstGeom>
          <a:solidFill>
            <a:schemeClr val="accent4">
              <a:lumMod val="20000"/>
              <a:lumOff val="80000"/>
            </a:schemeClr>
          </a:solidFill>
        </p:spPr>
        <p:txBody>
          <a:bodyPr wrap="square" lIns="91440" tIns="45720" rIns="91440" bIns="45720" rtlCol="0" anchor="t">
            <a:spAutoFit/>
          </a:bodyPr>
          <a:lstStyle/>
          <a:p>
            <a:r>
              <a:rPr lang="lt-LT" dirty="0">
                <a:solidFill>
                  <a:srgbClr val="FF0000"/>
                </a:solidFill>
              </a:rPr>
              <a:t>Svarbu</a:t>
            </a:r>
            <a:r>
              <a:rPr lang="en-US" dirty="0">
                <a:solidFill>
                  <a:srgbClr val="FF0000"/>
                </a:solidFill>
              </a:rPr>
              <a:t>!</a:t>
            </a:r>
            <a:r>
              <a:rPr lang="en-US" dirty="0"/>
              <a:t> </a:t>
            </a:r>
            <a:r>
              <a:rPr lang="lt-LT" dirty="0"/>
              <a:t>Visoms organizacijos skelbiamos apklausos pirkimams vykdyti galite</a:t>
            </a:r>
            <a:r>
              <a:rPr lang="en-US" dirty="0"/>
              <a:t> </a:t>
            </a:r>
            <a:r>
              <a:rPr lang="en-US" dirty="0" err="1"/>
              <a:t>sukurti</a:t>
            </a:r>
            <a:r>
              <a:rPr lang="en-US" dirty="0"/>
              <a:t> </a:t>
            </a:r>
            <a:r>
              <a:rPr lang="en-US" dirty="0" err="1"/>
              <a:t>vien</a:t>
            </a:r>
            <a:r>
              <a:rPr lang="lt-LT" dirty="0"/>
              <a:t>ą planuojamą mažos vertės pirkimą „Mažos vertės pirkimai“ </a:t>
            </a:r>
            <a:r>
              <a:rPr lang="lt-LT" dirty="0">
                <a:ea typeface="+mn-lt"/>
                <a:cs typeface="+mn-lt"/>
              </a:rPr>
              <a:t>(tačiau atkreipiame dėmesį, kad Organizacijos pirkimų organizavimo ir kontrolės tvarkoje gali būti nusimatyta, kad ji suvestinėje skelbia visus arba bent dalį mažos vertės pirkimų - tokiu atveju pirkimai suvedami atskiromis eilutėmis).</a:t>
            </a:r>
            <a:r>
              <a:rPr lang="lt-LT" dirty="0"/>
              <a:t> Jeigu vis dėlto skelbiame viena eilute, šio planuojamo pirkimo privalomus stulpelius pildykite taip:</a:t>
            </a:r>
          </a:p>
          <a:p>
            <a:r>
              <a:rPr lang="lt-LT" dirty="0"/>
              <a:t>A. Pavadinimą nurodykite „Mažos vertės pirkimai“;</a:t>
            </a:r>
          </a:p>
          <a:p>
            <a:r>
              <a:rPr lang="lt-LT" dirty="0"/>
              <a:t>C. Pasirinkite bet kurį pirkimo tipą (prekės, paslaugos ar darbai). Susiejus pirkimą su šiuo planuojamu pirkimu, pirkimo tipą galėsite pakeisti;</a:t>
            </a:r>
          </a:p>
          <a:p>
            <a:r>
              <a:rPr lang="lt-LT" dirty="0"/>
              <a:t>D. Pasirinkite 2014/24/EU (</a:t>
            </a:r>
            <a:r>
              <a:rPr lang="lt-LT" dirty="0" err="1"/>
              <a:t>Classic</a:t>
            </a:r>
            <a:r>
              <a:rPr lang="lt-LT" dirty="0"/>
              <a:t>);</a:t>
            </a:r>
            <a:endParaRPr lang="lt-LT" dirty="0">
              <a:ea typeface="Calibri"/>
              <a:cs typeface="Calibri"/>
            </a:endParaRPr>
          </a:p>
          <a:p>
            <a:r>
              <a:rPr lang="lt-LT" dirty="0"/>
              <a:t>E. Pasirinkite procedūrą  </a:t>
            </a:r>
            <a:r>
              <a:rPr lang="lt-LT" dirty="0" err="1"/>
              <a:t>Open</a:t>
            </a:r>
            <a:r>
              <a:rPr lang="lt-LT" dirty="0"/>
              <a:t> (Atviras konkursas);</a:t>
            </a:r>
            <a:endParaRPr lang="lt-LT" dirty="0">
              <a:ea typeface="Calibri"/>
              <a:cs typeface="Calibri"/>
            </a:endParaRPr>
          </a:p>
          <a:p>
            <a:r>
              <a:rPr lang="lt-LT" dirty="0"/>
              <a:t>G. Nurodykite vertę 0. Susiejus pirkimą su šiuo planuojamu pirkimu vertę galėsite redaguoti. </a:t>
            </a:r>
            <a:endParaRPr lang="lt-LT" dirty="0">
              <a:ea typeface="Calibri"/>
              <a:cs typeface="Calibri"/>
            </a:endParaRPr>
          </a:p>
          <a:p>
            <a:pPr marL="342900" indent="-342900">
              <a:buAutoNum type="arabicPeriod"/>
            </a:pPr>
            <a:endParaRPr lang="en-US" dirty="0"/>
          </a:p>
        </p:txBody>
      </p:sp>
      <p:pic>
        <p:nvPicPr>
          <p:cNvPr id="4" name="Picture 3" descr="A screenshot of a computer&#10;&#10;Description automatically generated">
            <a:extLst>
              <a:ext uri="{FF2B5EF4-FFF2-40B4-BE49-F238E27FC236}">
                <a16:creationId xmlns:a16="http://schemas.microsoft.com/office/drawing/2014/main" id="{BD2A921E-5F77-3984-C6E9-66B4BE686BE2}"/>
              </a:ext>
            </a:extLst>
          </p:cNvPr>
          <p:cNvPicPr>
            <a:picLocks noChangeAspect="1"/>
          </p:cNvPicPr>
          <p:nvPr/>
        </p:nvPicPr>
        <p:blipFill>
          <a:blip r:embed="rId4"/>
          <a:stretch>
            <a:fillRect/>
          </a:stretch>
        </p:blipFill>
        <p:spPr>
          <a:xfrm>
            <a:off x="0" y="1522287"/>
            <a:ext cx="12192000" cy="2201839"/>
          </a:xfrm>
          <a:prstGeom prst="rect">
            <a:avLst/>
          </a:prstGeom>
        </p:spPr>
      </p:pic>
      <p:pic>
        <p:nvPicPr>
          <p:cNvPr id="6" name="Picture 5" descr="A grey rectangular sign with black text&#10;&#10;Description automatically generated">
            <a:extLst>
              <a:ext uri="{FF2B5EF4-FFF2-40B4-BE49-F238E27FC236}">
                <a16:creationId xmlns:a16="http://schemas.microsoft.com/office/drawing/2014/main" id="{4CC445A2-48A2-907B-1846-F513A92C8D95}"/>
              </a:ext>
            </a:extLst>
          </p:cNvPr>
          <p:cNvPicPr>
            <a:picLocks noChangeAspect="1"/>
          </p:cNvPicPr>
          <p:nvPr/>
        </p:nvPicPr>
        <p:blipFill>
          <a:blip r:embed="rId5"/>
          <a:stretch>
            <a:fillRect/>
          </a:stretch>
        </p:blipFill>
        <p:spPr>
          <a:xfrm>
            <a:off x="271370" y="1796303"/>
            <a:ext cx="3214385" cy="808766"/>
          </a:xfrm>
          <a:prstGeom prst="rect">
            <a:avLst/>
          </a:prstGeom>
        </p:spPr>
      </p:pic>
      <p:pic>
        <p:nvPicPr>
          <p:cNvPr id="5" name="Picture 4">
            <a:extLst>
              <a:ext uri="{FF2B5EF4-FFF2-40B4-BE49-F238E27FC236}">
                <a16:creationId xmlns:a16="http://schemas.microsoft.com/office/drawing/2014/main" id="{AF42B987-8C65-D348-8FFA-6090A1DEA87F}"/>
              </a:ext>
            </a:extLst>
          </p:cNvPr>
          <p:cNvPicPr>
            <a:picLocks noChangeAspect="1"/>
          </p:cNvPicPr>
          <p:nvPr/>
        </p:nvPicPr>
        <p:blipFill>
          <a:blip r:embed="rId6"/>
          <a:stretch>
            <a:fillRect/>
          </a:stretch>
        </p:blipFill>
        <p:spPr>
          <a:xfrm>
            <a:off x="9488962" y="2945695"/>
            <a:ext cx="861186" cy="169018"/>
          </a:xfrm>
          <a:prstGeom prst="rect">
            <a:avLst/>
          </a:prstGeom>
        </p:spPr>
      </p:pic>
      <p:sp>
        <p:nvSpPr>
          <p:cNvPr id="8" name="Rectangle 7">
            <a:extLst>
              <a:ext uri="{FF2B5EF4-FFF2-40B4-BE49-F238E27FC236}">
                <a16:creationId xmlns:a16="http://schemas.microsoft.com/office/drawing/2014/main" id="{6F88DA4B-3712-F4AF-FEAA-77127BA62503}"/>
              </a:ext>
            </a:extLst>
          </p:cNvPr>
          <p:cNvSpPr/>
          <p:nvPr/>
        </p:nvSpPr>
        <p:spPr>
          <a:xfrm>
            <a:off x="10107561" y="3173705"/>
            <a:ext cx="127820" cy="1100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9" name="Rectangle 8">
            <a:extLst>
              <a:ext uri="{FF2B5EF4-FFF2-40B4-BE49-F238E27FC236}">
                <a16:creationId xmlns:a16="http://schemas.microsoft.com/office/drawing/2014/main" id="{8AA6D68B-8107-33D5-A8EA-58E87D4957FE}"/>
              </a:ext>
            </a:extLst>
          </p:cNvPr>
          <p:cNvSpPr/>
          <p:nvPr/>
        </p:nvSpPr>
        <p:spPr>
          <a:xfrm>
            <a:off x="10107561" y="3343880"/>
            <a:ext cx="127820" cy="1100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1" name="Rectangle 10">
            <a:extLst>
              <a:ext uri="{FF2B5EF4-FFF2-40B4-BE49-F238E27FC236}">
                <a16:creationId xmlns:a16="http://schemas.microsoft.com/office/drawing/2014/main" id="{4D962B9B-DF94-A406-1A87-DB13C2B78285}"/>
              </a:ext>
            </a:extLst>
          </p:cNvPr>
          <p:cNvSpPr/>
          <p:nvPr/>
        </p:nvSpPr>
        <p:spPr>
          <a:xfrm>
            <a:off x="10107561" y="3522974"/>
            <a:ext cx="127820" cy="1100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1594351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5347" y="5415656"/>
            <a:ext cx="2527816" cy="1470849"/>
          </a:xfrm>
          <a:prstGeom prst="rect">
            <a:avLst/>
          </a:prstGeom>
        </p:spPr>
      </p:pic>
      <p:sp>
        <p:nvSpPr>
          <p:cNvPr id="7" name="Pavadinimas 1"/>
          <p:cNvSpPr>
            <a:spLocks noGrp="1"/>
          </p:cNvSpPr>
          <p:nvPr>
            <p:ph type="title"/>
          </p:nvPr>
        </p:nvSpPr>
        <p:spPr>
          <a:xfrm>
            <a:off x="2180254" y="122102"/>
            <a:ext cx="7801946" cy="810627"/>
          </a:xfrm>
        </p:spPr>
        <p:txBody>
          <a:bodyPr>
            <a:noAutofit/>
          </a:bodyPr>
          <a:lstStyle/>
          <a:p>
            <a:pPr algn="ctr"/>
            <a:r>
              <a:rPr lang="lt-LT" sz="3600" b="1"/>
              <a:t>Planuojamų pirkimų suvestinės viešinimas</a:t>
            </a:r>
            <a:endParaRPr lang="en-US" sz="3600" b="1"/>
          </a:p>
        </p:txBody>
      </p:sp>
      <p:sp>
        <p:nvSpPr>
          <p:cNvPr id="32" name="Rectangle 10">
            <a:extLst>
              <a:ext uri="{FF2B5EF4-FFF2-40B4-BE49-F238E27FC236}">
                <a16:creationId xmlns:a16="http://schemas.microsoft.com/office/drawing/2014/main" id="{FDFC7C5B-53E1-E97C-E796-C43148055AA4}"/>
              </a:ext>
            </a:extLst>
          </p:cNvPr>
          <p:cNvSpPr/>
          <p:nvPr/>
        </p:nvSpPr>
        <p:spPr>
          <a:xfrm>
            <a:off x="8592254" y="3142787"/>
            <a:ext cx="612751" cy="33803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343241F1-4E7A-49A9-53A4-707E67028901}"/>
              </a:ext>
            </a:extLst>
          </p:cNvPr>
          <p:cNvSpPr>
            <a:spLocks noGrp="1"/>
          </p:cNvSpPr>
          <p:nvPr>
            <p:ph type="sldNum" sz="quarter" idx="12"/>
          </p:nvPr>
        </p:nvSpPr>
        <p:spPr/>
        <p:txBody>
          <a:bodyPr/>
          <a:lstStyle/>
          <a:p>
            <a:fld id="{49EC5416-78B8-4F37-B286-A40543F63F6D}" type="slidenum">
              <a:rPr lang="en-US" smtClean="0"/>
              <a:pPr/>
              <a:t>15</a:t>
            </a:fld>
            <a:endParaRPr lang="en-US"/>
          </a:p>
        </p:txBody>
      </p:sp>
      <p:pic>
        <p:nvPicPr>
          <p:cNvPr id="4" name="Picture 3">
            <a:extLst>
              <a:ext uri="{FF2B5EF4-FFF2-40B4-BE49-F238E27FC236}">
                <a16:creationId xmlns:a16="http://schemas.microsoft.com/office/drawing/2014/main" id="{C14F28C1-2CC2-C8E2-B59A-4E667A4B8F88}"/>
              </a:ext>
            </a:extLst>
          </p:cNvPr>
          <p:cNvPicPr>
            <a:picLocks noChangeAspect="1"/>
          </p:cNvPicPr>
          <p:nvPr/>
        </p:nvPicPr>
        <p:blipFill>
          <a:blip r:embed="rId3"/>
          <a:stretch>
            <a:fillRect/>
          </a:stretch>
        </p:blipFill>
        <p:spPr>
          <a:xfrm>
            <a:off x="8375" y="2437929"/>
            <a:ext cx="12193032" cy="1996331"/>
          </a:xfrm>
          <a:prstGeom prst="rect">
            <a:avLst/>
          </a:prstGeom>
        </p:spPr>
      </p:pic>
      <p:sp>
        <p:nvSpPr>
          <p:cNvPr id="3" name="TextBox 2">
            <a:extLst>
              <a:ext uri="{FF2B5EF4-FFF2-40B4-BE49-F238E27FC236}">
                <a16:creationId xmlns:a16="http://schemas.microsoft.com/office/drawing/2014/main" id="{F962809E-E3E6-7D25-9045-B2D0B69AD5A7}"/>
              </a:ext>
            </a:extLst>
          </p:cNvPr>
          <p:cNvSpPr txBox="1"/>
          <p:nvPr/>
        </p:nvSpPr>
        <p:spPr>
          <a:xfrm>
            <a:off x="188227" y="4676562"/>
            <a:ext cx="11580986" cy="662354"/>
          </a:xfrm>
          <a:prstGeom prst="rect">
            <a:avLst/>
          </a:prstGeom>
          <a:solidFill>
            <a:schemeClr val="accent4">
              <a:lumMod val="20000"/>
              <a:lumOff val="80000"/>
            </a:schemeClr>
          </a:solidFill>
        </p:spPr>
        <p:txBody>
          <a:bodyPr wrap="square" rtlCol="0">
            <a:spAutoFit/>
          </a:bodyPr>
          <a:lstStyle/>
          <a:p>
            <a:r>
              <a:rPr lang="lt-LT"/>
              <a:t>Užpildžius privalomus laukus arba visus </a:t>
            </a:r>
            <a:r>
              <a:rPr lang="lt-LT" err="1"/>
              <a:t>excel</a:t>
            </a:r>
            <a:r>
              <a:rPr lang="lt-LT"/>
              <a:t> faile nurodytus stulpelius, išsaugokite planuojamų pirkimų suvestinės failą.</a:t>
            </a:r>
          </a:p>
          <a:p>
            <a:pPr marL="342900" indent="-342900">
              <a:buAutoNum type="arabicPeriod"/>
            </a:pPr>
            <a:endParaRPr lang="en-US"/>
          </a:p>
        </p:txBody>
      </p:sp>
      <p:pic>
        <p:nvPicPr>
          <p:cNvPr id="6" name="Picture 5" descr="A grey rectangular sign with black text&#10;&#10;Description automatically generated">
            <a:extLst>
              <a:ext uri="{FF2B5EF4-FFF2-40B4-BE49-F238E27FC236}">
                <a16:creationId xmlns:a16="http://schemas.microsoft.com/office/drawing/2014/main" id="{175EB4CC-0863-8AE4-4655-2EEA87BE483A}"/>
              </a:ext>
            </a:extLst>
          </p:cNvPr>
          <p:cNvPicPr>
            <a:picLocks noChangeAspect="1"/>
          </p:cNvPicPr>
          <p:nvPr/>
        </p:nvPicPr>
        <p:blipFill>
          <a:blip r:embed="rId4"/>
          <a:stretch>
            <a:fillRect/>
          </a:stretch>
        </p:blipFill>
        <p:spPr>
          <a:xfrm>
            <a:off x="186702" y="2577119"/>
            <a:ext cx="2555867" cy="648840"/>
          </a:xfrm>
          <a:prstGeom prst="rect">
            <a:avLst/>
          </a:prstGeom>
        </p:spPr>
      </p:pic>
      <p:sp>
        <p:nvSpPr>
          <p:cNvPr id="5" name="Rectangle 4">
            <a:extLst>
              <a:ext uri="{FF2B5EF4-FFF2-40B4-BE49-F238E27FC236}">
                <a16:creationId xmlns:a16="http://schemas.microsoft.com/office/drawing/2014/main" id="{322867CD-C3E5-74BA-DC83-F5275862ACAA}"/>
              </a:ext>
            </a:extLst>
          </p:cNvPr>
          <p:cNvSpPr/>
          <p:nvPr/>
        </p:nvSpPr>
        <p:spPr>
          <a:xfrm>
            <a:off x="7951101" y="3649955"/>
            <a:ext cx="127820" cy="1100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8" name="Rectangle 7">
            <a:extLst>
              <a:ext uri="{FF2B5EF4-FFF2-40B4-BE49-F238E27FC236}">
                <a16:creationId xmlns:a16="http://schemas.microsoft.com/office/drawing/2014/main" id="{4221A506-B191-843E-2E1E-FB3997BE5AFB}"/>
              </a:ext>
            </a:extLst>
          </p:cNvPr>
          <p:cNvSpPr/>
          <p:nvPr/>
        </p:nvSpPr>
        <p:spPr>
          <a:xfrm>
            <a:off x="7951101" y="3806190"/>
            <a:ext cx="127820" cy="7494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9" name="Rectangle 8">
            <a:extLst>
              <a:ext uri="{FF2B5EF4-FFF2-40B4-BE49-F238E27FC236}">
                <a16:creationId xmlns:a16="http://schemas.microsoft.com/office/drawing/2014/main" id="{134348ED-B839-E2FB-8AFE-90F037C05B1B}"/>
              </a:ext>
            </a:extLst>
          </p:cNvPr>
          <p:cNvSpPr/>
          <p:nvPr/>
        </p:nvSpPr>
        <p:spPr>
          <a:xfrm>
            <a:off x="7951101" y="3918609"/>
            <a:ext cx="127820" cy="1100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1" name="Rectangle 10">
            <a:extLst>
              <a:ext uri="{FF2B5EF4-FFF2-40B4-BE49-F238E27FC236}">
                <a16:creationId xmlns:a16="http://schemas.microsoft.com/office/drawing/2014/main" id="{B850214C-D86B-BB9D-EC91-C606980C25F5}"/>
              </a:ext>
            </a:extLst>
          </p:cNvPr>
          <p:cNvSpPr/>
          <p:nvPr/>
        </p:nvSpPr>
        <p:spPr>
          <a:xfrm>
            <a:off x="7951101" y="4068419"/>
            <a:ext cx="127820" cy="1100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12" name="Picture 11">
            <a:extLst>
              <a:ext uri="{FF2B5EF4-FFF2-40B4-BE49-F238E27FC236}">
                <a16:creationId xmlns:a16="http://schemas.microsoft.com/office/drawing/2014/main" id="{E2F2F12A-8975-4AD6-90DC-C95CF5397D71}"/>
              </a:ext>
            </a:extLst>
          </p:cNvPr>
          <p:cNvPicPr>
            <a:picLocks noChangeAspect="1"/>
          </p:cNvPicPr>
          <p:nvPr/>
        </p:nvPicPr>
        <p:blipFill>
          <a:blip r:embed="rId5"/>
          <a:stretch>
            <a:fillRect/>
          </a:stretch>
        </p:blipFill>
        <p:spPr>
          <a:xfrm>
            <a:off x="7459628" y="3480822"/>
            <a:ext cx="707905" cy="138935"/>
          </a:xfrm>
          <a:prstGeom prst="rect">
            <a:avLst/>
          </a:prstGeom>
        </p:spPr>
      </p:pic>
      <p:pic>
        <p:nvPicPr>
          <p:cNvPr id="14" name="Picture 13">
            <a:extLst>
              <a:ext uri="{FF2B5EF4-FFF2-40B4-BE49-F238E27FC236}">
                <a16:creationId xmlns:a16="http://schemas.microsoft.com/office/drawing/2014/main" id="{B87BA029-D02C-A2EE-2C7D-A25B5DEA4D9F}"/>
              </a:ext>
            </a:extLst>
          </p:cNvPr>
          <p:cNvPicPr>
            <a:picLocks noChangeAspect="1"/>
          </p:cNvPicPr>
          <p:nvPr/>
        </p:nvPicPr>
        <p:blipFill>
          <a:blip r:embed="rId6"/>
          <a:stretch>
            <a:fillRect/>
          </a:stretch>
        </p:blipFill>
        <p:spPr>
          <a:xfrm>
            <a:off x="9553174" y="3489892"/>
            <a:ext cx="1204201" cy="129865"/>
          </a:xfrm>
          <a:prstGeom prst="rect">
            <a:avLst/>
          </a:prstGeom>
        </p:spPr>
      </p:pic>
    </p:spTree>
    <p:extLst>
      <p:ext uri="{BB962C8B-B14F-4D97-AF65-F5344CB8AC3E}">
        <p14:creationId xmlns:p14="http://schemas.microsoft.com/office/powerpoint/2010/main" val="1680175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A76835-A670-43F3-4CEC-3C707193391E}"/>
              </a:ext>
            </a:extLst>
          </p:cNvPr>
          <p:cNvPicPr>
            <a:picLocks noChangeAspect="1"/>
          </p:cNvPicPr>
          <p:nvPr/>
        </p:nvPicPr>
        <p:blipFill>
          <a:blip r:embed="rId2"/>
          <a:stretch>
            <a:fillRect/>
          </a:stretch>
        </p:blipFill>
        <p:spPr>
          <a:xfrm>
            <a:off x="347455" y="877447"/>
            <a:ext cx="10591800" cy="4914595"/>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5347" y="5415656"/>
            <a:ext cx="2527816" cy="1470849"/>
          </a:xfrm>
          <a:prstGeom prst="rect">
            <a:avLst/>
          </a:prstGeom>
        </p:spPr>
      </p:pic>
      <p:sp>
        <p:nvSpPr>
          <p:cNvPr id="7" name="Pavadinimas 1"/>
          <p:cNvSpPr>
            <a:spLocks noGrp="1"/>
          </p:cNvSpPr>
          <p:nvPr>
            <p:ph type="title"/>
          </p:nvPr>
        </p:nvSpPr>
        <p:spPr>
          <a:xfrm>
            <a:off x="2180254" y="122102"/>
            <a:ext cx="7801946" cy="810627"/>
          </a:xfrm>
        </p:spPr>
        <p:txBody>
          <a:bodyPr>
            <a:noAutofit/>
          </a:bodyPr>
          <a:lstStyle/>
          <a:p>
            <a:pPr algn="ctr"/>
            <a:r>
              <a:rPr lang="lt-LT" sz="3600" b="1"/>
              <a:t>Planuojamų pirkimų suvestinės viešinimas</a:t>
            </a:r>
            <a:endParaRPr lang="en-US" sz="3600" b="1"/>
          </a:p>
        </p:txBody>
      </p:sp>
      <p:sp>
        <p:nvSpPr>
          <p:cNvPr id="24" name="Oval 3">
            <a:extLst>
              <a:ext uri="{FF2B5EF4-FFF2-40B4-BE49-F238E27FC236}">
                <a16:creationId xmlns:a16="http://schemas.microsoft.com/office/drawing/2014/main" id="{6F42BF21-56CE-5EA5-C510-50775D1CCB84}"/>
              </a:ext>
            </a:extLst>
          </p:cNvPr>
          <p:cNvSpPr/>
          <p:nvPr/>
        </p:nvSpPr>
        <p:spPr>
          <a:xfrm>
            <a:off x="3342413" y="134300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26" name="Rectangle 10">
            <a:extLst>
              <a:ext uri="{FF2B5EF4-FFF2-40B4-BE49-F238E27FC236}">
                <a16:creationId xmlns:a16="http://schemas.microsoft.com/office/drawing/2014/main" id="{809FB835-ADD7-5029-7CF1-D9CC9EF7B142}"/>
              </a:ext>
            </a:extLst>
          </p:cNvPr>
          <p:cNvSpPr/>
          <p:nvPr/>
        </p:nvSpPr>
        <p:spPr>
          <a:xfrm>
            <a:off x="10160481" y="5495631"/>
            <a:ext cx="566513" cy="23252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3">
            <a:extLst>
              <a:ext uri="{FF2B5EF4-FFF2-40B4-BE49-F238E27FC236}">
                <a16:creationId xmlns:a16="http://schemas.microsoft.com/office/drawing/2014/main" id="{D9BAF67D-117E-9260-8E8B-89A2378516B7}"/>
              </a:ext>
            </a:extLst>
          </p:cNvPr>
          <p:cNvSpPr/>
          <p:nvPr/>
        </p:nvSpPr>
        <p:spPr>
          <a:xfrm>
            <a:off x="9604532" y="540799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
        <p:nvSpPr>
          <p:cNvPr id="32" name="Rectangle 10">
            <a:extLst>
              <a:ext uri="{FF2B5EF4-FFF2-40B4-BE49-F238E27FC236}">
                <a16:creationId xmlns:a16="http://schemas.microsoft.com/office/drawing/2014/main" id="{FDFC7C5B-53E1-E97C-E796-C43148055AA4}"/>
              </a:ext>
            </a:extLst>
          </p:cNvPr>
          <p:cNvSpPr/>
          <p:nvPr/>
        </p:nvSpPr>
        <p:spPr>
          <a:xfrm>
            <a:off x="639994" y="5065013"/>
            <a:ext cx="539877" cy="20507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343241F1-4E7A-49A9-53A4-707E67028901}"/>
              </a:ext>
            </a:extLst>
          </p:cNvPr>
          <p:cNvSpPr>
            <a:spLocks noGrp="1"/>
          </p:cNvSpPr>
          <p:nvPr>
            <p:ph type="sldNum" sz="quarter" idx="12"/>
          </p:nvPr>
        </p:nvSpPr>
        <p:spPr/>
        <p:txBody>
          <a:bodyPr/>
          <a:lstStyle/>
          <a:p>
            <a:fld id="{49EC5416-78B8-4F37-B286-A40543F63F6D}" type="slidenum">
              <a:rPr lang="en-US" smtClean="0"/>
              <a:pPr/>
              <a:t>16</a:t>
            </a:fld>
            <a:endParaRPr lang="en-US"/>
          </a:p>
        </p:txBody>
      </p:sp>
      <p:sp>
        <p:nvSpPr>
          <p:cNvPr id="3" name="Rectangle 10">
            <a:extLst>
              <a:ext uri="{FF2B5EF4-FFF2-40B4-BE49-F238E27FC236}">
                <a16:creationId xmlns:a16="http://schemas.microsoft.com/office/drawing/2014/main" id="{F62717E8-E610-ABE2-34E4-586513B583CE}"/>
              </a:ext>
            </a:extLst>
          </p:cNvPr>
          <p:cNvSpPr/>
          <p:nvPr/>
        </p:nvSpPr>
        <p:spPr>
          <a:xfrm>
            <a:off x="1431490" y="1412329"/>
            <a:ext cx="1881981" cy="20016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10">
            <a:extLst>
              <a:ext uri="{FF2B5EF4-FFF2-40B4-BE49-F238E27FC236}">
                <a16:creationId xmlns:a16="http://schemas.microsoft.com/office/drawing/2014/main" id="{B9BEEB5F-0237-D084-7D82-100782A740FB}"/>
              </a:ext>
            </a:extLst>
          </p:cNvPr>
          <p:cNvSpPr/>
          <p:nvPr/>
        </p:nvSpPr>
        <p:spPr>
          <a:xfrm>
            <a:off x="4149213" y="3402024"/>
            <a:ext cx="653845" cy="22607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9E10DCD0-4CB7-A00D-9B73-49E17768A214}"/>
              </a:ext>
            </a:extLst>
          </p:cNvPr>
          <p:cNvPicPr>
            <a:picLocks noChangeAspect="1"/>
          </p:cNvPicPr>
          <p:nvPr/>
        </p:nvPicPr>
        <p:blipFill>
          <a:blip r:embed="rId4"/>
          <a:stretch>
            <a:fillRect/>
          </a:stretch>
        </p:blipFill>
        <p:spPr>
          <a:xfrm>
            <a:off x="467666" y="1727056"/>
            <a:ext cx="785079" cy="135208"/>
          </a:xfrm>
          <a:prstGeom prst="rect">
            <a:avLst/>
          </a:prstGeom>
        </p:spPr>
      </p:pic>
      <p:sp>
        <p:nvSpPr>
          <p:cNvPr id="9" name="Oval 3">
            <a:extLst>
              <a:ext uri="{FF2B5EF4-FFF2-40B4-BE49-F238E27FC236}">
                <a16:creationId xmlns:a16="http://schemas.microsoft.com/office/drawing/2014/main" id="{F9A9B4CC-A776-4FC0-B349-BE9C346618DD}"/>
              </a:ext>
            </a:extLst>
          </p:cNvPr>
          <p:cNvSpPr/>
          <p:nvPr/>
        </p:nvSpPr>
        <p:spPr>
          <a:xfrm>
            <a:off x="630602" y="530360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sp>
        <p:nvSpPr>
          <p:cNvPr id="11" name="Oval 3">
            <a:extLst>
              <a:ext uri="{FF2B5EF4-FFF2-40B4-BE49-F238E27FC236}">
                <a16:creationId xmlns:a16="http://schemas.microsoft.com/office/drawing/2014/main" id="{A1CBDCF3-3E99-4DD1-B093-1095FEC19F78}"/>
              </a:ext>
            </a:extLst>
          </p:cNvPr>
          <p:cNvSpPr/>
          <p:nvPr/>
        </p:nvSpPr>
        <p:spPr>
          <a:xfrm>
            <a:off x="4233819" y="374399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Tree>
    <p:extLst>
      <p:ext uri="{BB962C8B-B14F-4D97-AF65-F5344CB8AC3E}">
        <p14:creationId xmlns:p14="http://schemas.microsoft.com/office/powerpoint/2010/main" val="27239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B7F4CA4-991D-F43C-BDDF-CDC1CE5F6FDD}"/>
              </a:ext>
            </a:extLst>
          </p:cNvPr>
          <p:cNvPicPr>
            <a:picLocks noChangeAspect="1"/>
          </p:cNvPicPr>
          <p:nvPr/>
        </p:nvPicPr>
        <p:blipFill>
          <a:blip r:embed="rId2"/>
          <a:stretch>
            <a:fillRect/>
          </a:stretch>
        </p:blipFill>
        <p:spPr>
          <a:xfrm>
            <a:off x="0" y="2860815"/>
            <a:ext cx="12192000" cy="1136369"/>
          </a:xfrm>
          <a:prstGeom prst="rect">
            <a:avLst/>
          </a:prstGeom>
        </p:spPr>
      </p:pic>
      <p:pic>
        <p:nvPicPr>
          <p:cNvPr id="4" name="Picture 3">
            <a:extLst>
              <a:ext uri="{FF2B5EF4-FFF2-40B4-BE49-F238E27FC236}">
                <a16:creationId xmlns:a16="http://schemas.microsoft.com/office/drawing/2014/main" id="{1A1C50FC-9D0E-518D-318A-6651BF8EDED3}"/>
              </a:ext>
            </a:extLst>
          </p:cNvPr>
          <p:cNvPicPr>
            <a:picLocks noChangeAspect="1"/>
          </p:cNvPicPr>
          <p:nvPr/>
        </p:nvPicPr>
        <p:blipFill>
          <a:blip r:embed="rId3"/>
          <a:stretch>
            <a:fillRect/>
          </a:stretch>
        </p:blipFill>
        <p:spPr>
          <a:xfrm>
            <a:off x="11163" y="1179180"/>
            <a:ext cx="12192000" cy="1604211"/>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75347" y="5415656"/>
            <a:ext cx="2527816" cy="1470849"/>
          </a:xfrm>
          <a:prstGeom prst="rect">
            <a:avLst/>
          </a:prstGeom>
        </p:spPr>
      </p:pic>
      <p:sp>
        <p:nvSpPr>
          <p:cNvPr id="7" name="Pavadinimas 1"/>
          <p:cNvSpPr>
            <a:spLocks noGrp="1"/>
          </p:cNvSpPr>
          <p:nvPr>
            <p:ph type="title"/>
          </p:nvPr>
        </p:nvSpPr>
        <p:spPr>
          <a:xfrm>
            <a:off x="1415846" y="210592"/>
            <a:ext cx="8694174" cy="1066602"/>
          </a:xfrm>
        </p:spPr>
        <p:txBody>
          <a:bodyPr>
            <a:noAutofit/>
          </a:bodyPr>
          <a:lstStyle/>
          <a:p>
            <a:pPr algn="ctr"/>
            <a:r>
              <a:rPr lang="lt-LT" sz="3600" b="1"/>
              <a:t>Planuojamų pirkimų suvestinės klaidų taisymas</a:t>
            </a:r>
            <a:endParaRPr lang="en-US" sz="3600" b="1"/>
          </a:p>
        </p:txBody>
      </p:sp>
      <p:sp>
        <p:nvSpPr>
          <p:cNvPr id="26" name="Rectangle 10">
            <a:extLst>
              <a:ext uri="{FF2B5EF4-FFF2-40B4-BE49-F238E27FC236}">
                <a16:creationId xmlns:a16="http://schemas.microsoft.com/office/drawing/2014/main" id="{809FB835-ADD7-5029-7CF1-D9CC9EF7B142}"/>
              </a:ext>
            </a:extLst>
          </p:cNvPr>
          <p:cNvSpPr/>
          <p:nvPr/>
        </p:nvSpPr>
        <p:spPr>
          <a:xfrm>
            <a:off x="2614249" y="3428999"/>
            <a:ext cx="5168008" cy="56818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10">
            <a:extLst>
              <a:ext uri="{FF2B5EF4-FFF2-40B4-BE49-F238E27FC236}">
                <a16:creationId xmlns:a16="http://schemas.microsoft.com/office/drawing/2014/main" id="{FDFC7C5B-53E1-E97C-E796-C43148055AA4}"/>
              </a:ext>
            </a:extLst>
          </p:cNvPr>
          <p:cNvSpPr/>
          <p:nvPr/>
        </p:nvSpPr>
        <p:spPr>
          <a:xfrm>
            <a:off x="3933104" y="2248972"/>
            <a:ext cx="791008" cy="36732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343241F1-4E7A-49A9-53A4-707E67028901}"/>
              </a:ext>
            </a:extLst>
          </p:cNvPr>
          <p:cNvSpPr>
            <a:spLocks noGrp="1"/>
          </p:cNvSpPr>
          <p:nvPr>
            <p:ph type="sldNum" sz="quarter" idx="12"/>
          </p:nvPr>
        </p:nvSpPr>
        <p:spPr/>
        <p:txBody>
          <a:bodyPr/>
          <a:lstStyle/>
          <a:p>
            <a:fld id="{49EC5416-78B8-4F37-B286-A40543F63F6D}" type="slidenum">
              <a:rPr lang="en-US" smtClean="0"/>
              <a:pPr/>
              <a:t>17</a:t>
            </a:fld>
            <a:endParaRPr lang="en-US"/>
          </a:p>
        </p:txBody>
      </p:sp>
      <p:sp>
        <p:nvSpPr>
          <p:cNvPr id="5" name="TextBox 4">
            <a:extLst>
              <a:ext uri="{FF2B5EF4-FFF2-40B4-BE49-F238E27FC236}">
                <a16:creationId xmlns:a16="http://schemas.microsoft.com/office/drawing/2014/main" id="{CBF8F080-EFE2-1E23-6267-A68677030C18}"/>
              </a:ext>
            </a:extLst>
          </p:cNvPr>
          <p:cNvSpPr txBox="1"/>
          <p:nvPr/>
        </p:nvSpPr>
        <p:spPr>
          <a:xfrm>
            <a:off x="120704" y="4263927"/>
            <a:ext cx="11967664" cy="2031325"/>
          </a:xfrm>
          <a:prstGeom prst="rect">
            <a:avLst/>
          </a:prstGeom>
          <a:solidFill>
            <a:schemeClr val="accent4">
              <a:lumMod val="20000"/>
              <a:lumOff val="80000"/>
            </a:schemeClr>
          </a:solidFill>
        </p:spPr>
        <p:txBody>
          <a:bodyPr wrap="square" rtlCol="0">
            <a:spAutoFit/>
          </a:bodyPr>
          <a:lstStyle/>
          <a:p>
            <a:r>
              <a:rPr lang="lt-LT" dirty="0"/>
              <a:t>Jeigu įkėlus planuojamų pirkimų suvestinės failą rodomos klaidos, spauskite nuorodą Klaidų ataskaita ir atidarę dokumentą patikrinkite kokioje eilutėje (</a:t>
            </a:r>
            <a:r>
              <a:rPr lang="lt-LT" i="1" dirty="0"/>
              <a:t>angl. </a:t>
            </a:r>
            <a:r>
              <a:rPr lang="en-US" i="1" dirty="0"/>
              <a:t>Row Index</a:t>
            </a:r>
            <a:r>
              <a:rPr lang="lt-LT" dirty="0"/>
              <a:t>) ir kokiame stulpelyje (</a:t>
            </a:r>
            <a:r>
              <a:rPr lang="lt-LT" i="1" dirty="0"/>
              <a:t>angl. </a:t>
            </a:r>
            <a:r>
              <a:rPr lang="en-US" i="1" dirty="0"/>
              <a:t>Column Letter</a:t>
            </a:r>
            <a:r>
              <a:rPr lang="lt-LT" dirty="0"/>
              <a:t>) yra klaida ir kokia klaida (</a:t>
            </a:r>
            <a:r>
              <a:rPr lang="lt-LT" i="1" dirty="0"/>
              <a:t>angl. </a:t>
            </a:r>
            <a:r>
              <a:rPr lang="en-US" i="1" dirty="0"/>
              <a:t>Message</a:t>
            </a:r>
            <a:r>
              <a:rPr lang="lt-LT" dirty="0"/>
              <a:t>).</a:t>
            </a:r>
          </a:p>
          <a:p>
            <a:endParaRPr lang="lt-LT" dirty="0"/>
          </a:p>
          <a:p>
            <a:r>
              <a:rPr lang="lt-LT" b="1" dirty="0"/>
              <a:t>Svarbu! </a:t>
            </a:r>
            <a:r>
              <a:rPr lang="lt-LT" dirty="0"/>
              <a:t>Įprastai klaidos yra susijusios su netinkamai nustatyta procedūros tipo (</a:t>
            </a:r>
            <a:r>
              <a:rPr lang="lt-LT" i="1" dirty="0"/>
              <a:t>angl. </a:t>
            </a:r>
            <a:r>
              <a:rPr lang="en-US" i="1" dirty="0"/>
              <a:t>Procedure</a:t>
            </a:r>
            <a:r>
              <a:rPr lang="lt-LT" dirty="0"/>
              <a:t>) ir teisinio pagrindo </a:t>
            </a:r>
          </a:p>
          <a:p>
            <a:r>
              <a:rPr lang="lt-LT" dirty="0"/>
              <a:t>(</a:t>
            </a:r>
            <a:r>
              <a:rPr lang="lt-LT" i="1" dirty="0"/>
              <a:t>angl. </a:t>
            </a:r>
            <a:r>
              <a:rPr lang="en-US" i="1" dirty="0"/>
              <a:t>Directive</a:t>
            </a:r>
            <a:r>
              <a:rPr lang="lt-LT" dirty="0"/>
              <a:t>) kombinacija (žr. 12 skaidrėje).</a:t>
            </a:r>
          </a:p>
          <a:p>
            <a:pPr marL="342900" indent="-342900">
              <a:buAutoNum type="arabicPeriod"/>
            </a:pPr>
            <a:endParaRPr lang="en-US" dirty="0"/>
          </a:p>
        </p:txBody>
      </p:sp>
      <p:pic>
        <p:nvPicPr>
          <p:cNvPr id="3" name="Picture 2">
            <a:extLst>
              <a:ext uri="{FF2B5EF4-FFF2-40B4-BE49-F238E27FC236}">
                <a16:creationId xmlns:a16="http://schemas.microsoft.com/office/drawing/2014/main" id="{3274EC18-A955-852B-BC9A-6889C12D7C2C}"/>
              </a:ext>
            </a:extLst>
          </p:cNvPr>
          <p:cNvPicPr>
            <a:picLocks noChangeAspect="1"/>
          </p:cNvPicPr>
          <p:nvPr/>
        </p:nvPicPr>
        <p:blipFill>
          <a:blip r:embed="rId5"/>
          <a:stretch>
            <a:fillRect/>
          </a:stretch>
        </p:blipFill>
        <p:spPr>
          <a:xfrm>
            <a:off x="6188243" y="2337345"/>
            <a:ext cx="1145470" cy="200493"/>
          </a:xfrm>
          <a:prstGeom prst="rect">
            <a:avLst/>
          </a:prstGeom>
        </p:spPr>
      </p:pic>
      <p:sp>
        <p:nvSpPr>
          <p:cNvPr id="8" name="Rectangle 10">
            <a:extLst>
              <a:ext uri="{FF2B5EF4-FFF2-40B4-BE49-F238E27FC236}">
                <a16:creationId xmlns:a16="http://schemas.microsoft.com/office/drawing/2014/main" id="{B92E236A-D835-D540-8F04-E3C363486937}"/>
              </a:ext>
            </a:extLst>
          </p:cNvPr>
          <p:cNvSpPr/>
          <p:nvPr/>
        </p:nvSpPr>
        <p:spPr>
          <a:xfrm>
            <a:off x="120704" y="5394727"/>
            <a:ext cx="11950592" cy="62202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00600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5347" y="5415656"/>
            <a:ext cx="2527816" cy="1470849"/>
          </a:xfrm>
          <a:prstGeom prst="rect">
            <a:avLst/>
          </a:prstGeom>
        </p:spPr>
      </p:pic>
      <p:sp>
        <p:nvSpPr>
          <p:cNvPr id="7" name="Pavadinimas 1"/>
          <p:cNvSpPr>
            <a:spLocks noGrp="1"/>
          </p:cNvSpPr>
          <p:nvPr>
            <p:ph type="title"/>
          </p:nvPr>
        </p:nvSpPr>
        <p:spPr>
          <a:xfrm>
            <a:off x="2180254" y="122102"/>
            <a:ext cx="7801946" cy="810627"/>
          </a:xfrm>
        </p:spPr>
        <p:txBody>
          <a:bodyPr>
            <a:noAutofit/>
          </a:bodyPr>
          <a:lstStyle/>
          <a:p>
            <a:pPr algn="ctr"/>
            <a:r>
              <a:rPr lang="lt-LT" sz="3600" b="1"/>
              <a:t>Planuojamų pirkimų suvestinės viešinimas</a:t>
            </a:r>
            <a:endParaRPr lang="en-US" sz="3600" b="1"/>
          </a:p>
        </p:txBody>
      </p:sp>
      <p:sp>
        <p:nvSpPr>
          <p:cNvPr id="32" name="Rectangle 10">
            <a:extLst>
              <a:ext uri="{FF2B5EF4-FFF2-40B4-BE49-F238E27FC236}">
                <a16:creationId xmlns:a16="http://schemas.microsoft.com/office/drawing/2014/main" id="{FDFC7C5B-53E1-E97C-E796-C43148055AA4}"/>
              </a:ext>
            </a:extLst>
          </p:cNvPr>
          <p:cNvSpPr/>
          <p:nvPr/>
        </p:nvSpPr>
        <p:spPr>
          <a:xfrm>
            <a:off x="8592254" y="3142787"/>
            <a:ext cx="612751" cy="33803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343241F1-4E7A-49A9-53A4-707E67028901}"/>
              </a:ext>
            </a:extLst>
          </p:cNvPr>
          <p:cNvSpPr>
            <a:spLocks noGrp="1"/>
          </p:cNvSpPr>
          <p:nvPr>
            <p:ph type="sldNum" sz="quarter" idx="12"/>
          </p:nvPr>
        </p:nvSpPr>
        <p:spPr/>
        <p:txBody>
          <a:bodyPr/>
          <a:lstStyle/>
          <a:p>
            <a:fld id="{49EC5416-78B8-4F37-B286-A40543F63F6D}" type="slidenum">
              <a:rPr lang="en-US" smtClean="0"/>
              <a:pPr/>
              <a:t>18</a:t>
            </a:fld>
            <a:endParaRPr lang="en-US"/>
          </a:p>
        </p:txBody>
      </p:sp>
      <p:pic>
        <p:nvPicPr>
          <p:cNvPr id="6" name="Picture 5">
            <a:extLst>
              <a:ext uri="{FF2B5EF4-FFF2-40B4-BE49-F238E27FC236}">
                <a16:creationId xmlns:a16="http://schemas.microsoft.com/office/drawing/2014/main" id="{E5F27C65-F23F-13EE-8A5B-A7192789956F}"/>
              </a:ext>
            </a:extLst>
          </p:cNvPr>
          <p:cNvPicPr>
            <a:picLocks noChangeAspect="1"/>
          </p:cNvPicPr>
          <p:nvPr/>
        </p:nvPicPr>
        <p:blipFill>
          <a:blip r:embed="rId3"/>
          <a:stretch>
            <a:fillRect/>
          </a:stretch>
        </p:blipFill>
        <p:spPr>
          <a:xfrm>
            <a:off x="0" y="2394038"/>
            <a:ext cx="12192000" cy="2069924"/>
          </a:xfrm>
          <a:prstGeom prst="rect">
            <a:avLst/>
          </a:prstGeom>
        </p:spPr>
      </p:pic>
      <p:sp>
        <p:nvSpPr>
          <p:cNvPr id="3" name="TextBox 2">
            <a:extLst>
              <a:ext uri="{FF2B5EF4-FFF2-40B4-BE49-F238E27FC236}">
                <a16:creationId xmlns:a16="http://schemas.microsoft.com/office/drawing/2014/main" id="{B7F89EA6-644B-4304-7434-83287FF457E5}"/>
              </a:ext>
            </a:extLst>
          </p:cNvPr>
          <p:cNvSpPr txBox="1"/>
          <p:nvPr/>
        </p:nvSpPr>
        <p:spPr>
          <a:xfrm>
            <a:off x="60027" y="4639758"/>
            <a:ext cx="9221625" cy="646331"/>
          </a:xfrm>
          <a:prstGeom prst="rect">
            <a:avLst/>
          </a:prstGeom>
          <a:solidFill>
            <a:schemeClr val="accent4">
              <a:lumMod val="20000"/>
              <a:lumOff val="80000"/>
            </a:schemeClr>
          </a:solidFill>
        </p:spPr>
        <p:txBody>
          <a:bodyPr wrap="square" rtlCol="0">
            <a:spAutoFit/>
          </a:bodyPr>
          <a:lstStyle/>
          <a:p>
            <a:r>
              <a:rPr lang="lt-LT"/>
              <a:t>Ištaisykite planuojamų pirkimų suvestinės faile klaidas ir išsaugoję įkelkite pakartotinai.</a:t>
            </a:r>
          </a:p>
          <a:p>
            <a:pPr marL="342900" indent="-342900">
              <a:buAutoNum type="arabicPeriod"/>
            </a:pPr>
            <a:endParaRPr lang="en-US"/>
          </a:p>
        </p:txBody>
      </p:sp>
      <p:pic>
        <p:nvPicPr>
          <p:cNvPr id="5" name="Picture 4" descr="A grey rectangular sign with black text&#10;&#10;Description automatically generated">
            <a:extLst>
              <a:ext uri="{FF2B5EF4-FFF2-40B4-BE49-F238E27FC236}">
                <a16:creationId xmlns:a16="http://schemas.microsoft.com/office/drawing/2014/main" id="{1B6614A2-1F06-4260-53A9-FD005EDCB7A2}"/>
              </a:ext>
            </a:extLst>
          </p:cNvPr>
          <p:cNvPicPr>
            <a:picLocks noChangeAspect="1"/>
          </p:cNvPicPr>
          <p:nvPr/>
        </p:nvPicPr>
        <p:blipFill>
          <a:blip r:embed="rId4"/>
          <a:stretch>
            <a:fillRect/>
          </a:stretch>
        </p:blipFill>
        <p:spPr>
          <a:xfrm>
            <a:off x="243147" y="2605341"/>
            <a:ext cx="2894533" cy="705285"/>
          </a:xfrm>
          <a:prstGeom prst="rect">
            <a:avLst/>
          </a:prstGeom>
        </p:spPr>
      </p:pic>
      <p:pic>
        <p:nvPicPr>
          <p:cNvPr id="4" name="Picture 3">
            <a:extLst>
              <a:ext uri="{FF2B5EF4-FFF2-40B4-BE49-F238E27FC236}">
                <a16:creationId xmlns:a16="http://schemas.microsoft.com/office/drawing/2014/main" id="{1037AC31-66B5-FA61-C474-2E0C000E3638}"/>
              </a:ext>
            </a:extLst>
          </p:cNvPr>
          <p:cNvPicPr>
            <a:picLocks noChangeAspect="1"/>
          </p:cNvPicPr>
          <p:nvPr/>
        </p:nvPicPr>
        <p:blipFill>
          <a:blip r:embed="rId5"/>
          <a:stretch>
            <a:fillRect/>
          </a:stretch>
        </p:blipFill>
        <p:spPr>
          <a:xfrm>
            <a:off x="8468469" y="3625156"/>
            <a:ext cx="813183" cy="153499"/>
          </a:xfrm>
          <a:prstGeom prst="rect">
            <a:avLst/>
          </a:prstGeom>
        </p:spPr>
      </p:pic>
      <p:pic>
        <p:nvPicPr>
          <p:cNvPr id="12" name="Picture 11">
            <a:extLst>
              <a:ext uri="{FF2B5EF4-FFF2-40B4-BE49-F238E27FC236}">
                <a16:creationId xmlns:a16="http://schemas.microsoft.com/office/drawing/2014/main" id="{3E84E4DD-9408-71B5-99E6-588FB752FE12}"/>
              </a:ext>
            </a:extLst>
          </p:cNvPr>
          <p:cNvPicPr>
            <a:picLocks noChangeAspect="1"/>
          </p:cNvPicPr>
          <p:nvPr/>
        </p:nvPicPr>
        <p:blipFill>
          <a:blip r:embed="rId6"/>
          <a:stretch>
            <a:fillRect/>
          </a:stretch>
        </p:blipFill>
        <p:spPr>
          <a:xfrm>
            <a:off x="10854726" y="3610418"/>
            <a:ext cx="1337273" cy="167159"/>
          </a:xfrm>
          <a:prstGeom prst="rect">
            <a:avLst/>
          </a:prstGeom>
        </p:spPr>
      </p:pic>
      <p:sp>
        <p:nvSpPr>
          <p:cNvPr id="13" name="Rectangle 12">
            <a:extLst>
              <a:ext uri="{FF2B5EF4-FFF2-40B4-BE49-F238E27FC236}">
                <a16:creationId xmlns:a16="http://schemas.microsoft.com/office/drawing/2014/main" id="{CEE70CBF-AA86-8A55-974E-25F9AB928D43}"/>
              </a:ext>
            </a:extLst>
          </p:cNvPr>
          <p:cNvSpPr/>
          <p:nvPr/>
        </p:nvSpPr>
        <p:spPr>
          <a:xfrm>
            <a:off x="9077185" y="3811540"/>
            <a:ext cx="127820" cy="1100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4" name="Rectangle 13">
            <a:extLst>
              <a:ext uri="{FF2B5EF4-FFF2-40B4-BE49-F238E27FC236}">
                <a16:creationId xmlns:a16="http://schemas.microsoft.com/office/drawing/2014/main" id="{8F2397EB-0678-D15B-C020-65B4F828606C}"/>
              </a:ext>
            </a:extLst>
          </p:cNvPr>
          <p:cNvSpPr/>
          <p:nvPr/>
        </p:nvSpPr>
        <p:spPr>
          <a:xfrm>
            <a:off x="9077185" y="3987336"/>
            <a:ext cx="127820" cy="1100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5" name="Rectangle 14">
            <a:extLst>
              <a:ext uri="{FF2B5EF4-FFF2-40B4-BE49-F238E27FC236}">
                <a16:creationId xmlns:a16="http://schemas.microsoft.com/office/drawing/2014/main" id="{908114A0-C2E5-6363-E8D7-DEF4AB8F251A}"/>
              </a:ext>
            </a:extLst>
          </p:cNvPr>
          <p:cNvSpPr/>
          <p:nvPr/>
        </p:nvSpPr>
        <p:spPr>
          <a:xfrm>
            <a:off x="9077185" y="4130246"/>
            <a:ext cx="127820" cy="1100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6" name="Rectangle 15">
            <a:extLst>
              <a:ext uri="{FF2B5EF4-FFF2-40B4-BE49-F238E27FC236}">
                <a16:creationId xmlns:a16="http://schemas.microsoft.com/office/drawing/2014/main" id="{8A3A41B8-E04F-DCAD-33B1-DCA84807C11E}"/>
              </a:ext>
            </a:extLst>
          </p:cNvPr>
          <p:cNvSpPr/>
          <p:nvPr/>
        </p:nvSpPr>
        <p:spPr>
          <a:xfrm>
            <a:off x="9077185" y="4306042"/>
            <a:ext cx="127820" cy="1100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2254592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5347" y="5415656"/>
            <a:ext cx="2527816" cy="1470849"/>
          </a:xfrm>
          <a:prstGeom prst="rect">
            <a:avLst/>
          </a:prstGeom>
        </p:spPr>
      </p:pic>
      <p:sp>
        <p:nvSpPr>
          <p:cNvPr id="7" name="Pavadinimas 1"/>
          <p:cNvSpPr>
            <a:spLocks noGrp="1"/>
          </p:cNvSpPr>
          <p:nvPr>
            <p:ph type="title"/>
          </p:nvPr>
        </p:nvSpPr>
        <p:spPr>
          <a:xfrm>
            <a:off x="678426" y="122103"/>
            <a:ext cx="10284542" cy="756295"/>
          </a:xfrm>
        </p:spPr>
        <p:txBody>
          <a:bodyPr>
            <a:noAutofit/>
          </a:bodyPr>
          <a:lstStyle/>
          <a:p>
            <a:pPr algn="ctr"/>
            <a:r>
              <a:rPr lang="lt-LT" sz="3600" b="1"/>
              <a:t>Planuojamų pirkimų suvestinės viešinimas</a:t>
            </a:r>
            <a:endParaRPr lang="en-US" sz="3600" b="1"/>
          </a:p>
        </p:txBody>
      </p:sp>
      <p:sp>
        <p:nvSpPr>
          <p:cNvPr id="2" name="Slide Number Placeholder 1">
            <a:extLst>
              <a:ext uri="{FF2B5EF4-FFF2-40B4-BE49-F238E27FC236}">
                <a16:creationId xmlns:a16="http://schemas.microsoft.com/office/drawing/2014/main" id="{343241F1-4E7A-49A9-53A4-707E67028901}"/>
              </a:ext>
            </a:extLst>
          </p:cNvPr>
          <p:cNvSpPr>
            <a:spLocks noGrp="1"/>
          </p:cNvSpPr>
          <p:nvPr>
            <p:ph type="sldNum" sz="quarter" idx="12"/>
          </p:nvPr>
        </p:nvSpPr>
        <p:spPr/>
        <p:txBody>
          <a:bodyPr/>
          <a:lstStyle/>
          <a:p>
            <a:fld id="{49EC5416-78B8-4F37-B286-A40543F63F6D}" type="slidenum">
              <a:rPr lang="en-US" smtClean="0"/>
              <a:pPr/>
              <a:t>19</a:t>
            </a:fld>
            <a:endParaRPr lang="en-US"/>
          </a:p>
        </p:txBody>
      </p:sp>
      <p:sp>
        <p:nvSpPr>
          <p:cNvPr id="17" name="TextBox 16">
            <a:extLst>
              <a:ext uri="{FF2B5EF4-FFF2-40B4-BE49-F238E27FC236}">
                <a16:creationId xmlns:a16="http://schemas.microsoft.com/office/drawing/2014/main" id="{9F7DB15C-761F-2D52-826A-16AD3A1BDBE7}"/>
              </a:ext>
            </a:extLst>
          </p:cNvPr>
          <p:cNvSpPr txBox="1"/>
          <p:nvPr/>
        </p:nvSpPr>
        <p:spPr>
          <a:xfrm>
            <a:off x="848108" y="5072623"/>
            <a:ext cx="8694306" cy="1486086"/>
          </a:xfrm>
          <a:prstGeom prst="rect">
            <a:avLst/>
          </a:prstGeom>
          <a:solidFill>
            <a:schemeClr val="accent4">
              <a:lumMod val="20000"/>
              <a:lumOff val="80000"/>
            </a:schemeClr>
          </a:solidFill>
        </p:spPr>
        <p:txBody>
          <a:bodyPr wrap="square" lIns="91440" tIns="45720" rIns="91440" bIns="45720" rtlCol="0" anchor="t">
            <a:spAutoFit/>
          </a:bodyPr>
          <a:lstStyle/>
          <a:p>
            <a:r>
              <a:rPr lang="lt-LT"/>
              <a:t>Įkėlus planuojamų pirkimų suvestinės failą spauskite nuorodą Peržiūrėti ir atsidariusiame lange paspauskite mygtuką „Pateikite tvirtinti“. </a:t>
            </a:r>
            <a:endParaRPr lang="en-US"/>
          </a:p>
          <a:p>
            <a:r>
              <a:rPr lang="lt-LT">
                <a:solidFill>
                  <a:srgbClr val="FF0000"/>
                </a:solidFill>
              </a:rPr>
              <a:t>Svarbu</a:t>
            </a:r>
            <a:r>
              <a:rPr lang="en-GB">
                <a:solidFill>
                  <a:srgbClr val="FF0000"/>
                </a:solidFill>
              </a:rPr>
              <a:t>! </a:t>
            </a:r>
            <a:r>
              <a:rPr lang="en-GB" err="1"/>
              <a:t>Jeigu</a:t>
            </a:r>
            <a:r>
              <a:rPr lang="en-GB"/>
              <a:t> </a:t>
            </a:r>
            <a:r>
              <a:rPr lang="en-GB" err="1"/>
              <a:t>nematote</a:t>
            </a:r>
            <a:r>
              <a:rPr lang="en-GB"/>
              <a:t> </a:t>
            </a:r>
            <a:r>
              <a:rPr lang="en-GB" err="1"/>
              <a:t>mygtuko</a:t>
            </a:r>
            <a:r>
              <a:rPr lang="en-GB"/>
              <a:t> “</a:t>
            </a:r>
            <a:r>
              <a:rPr lang="en-GB" err="1"/>
              <a:t>Pateikti</a:t>
            </a:r>
            <a:r>
              <a:rPr lang="en-GB"/>
              <a:t> </a:t>
            </a:r>
            <a:r>
              <a:rPr lang="en-GB" err="1"/>
              <a:t>tvirtinti</a:t>
            </a:r>
            <a:r>
              <a:rPr lang="en-GB"/>
              <a:t>”, J</a:t>
            </a:r>
            <a:r>
              <a:rPr lang="lt-LT" err="1"/>
              <a:t>ūs</a:t>
            </a:r>
            <a:r>
              <a:rPr lang="lt-LT"/>
              <a:t> neturite administratoriaus teisių. Prašome kreiptis į paskyros administratorių, kad pateiktų suvestinę tvirtinti. Tik po suvestinės patvirtinimo Viešųjų pirkimų tarnyba ją galės paviešinti.</a:t>
            </a:r>
            <a:endParaRPr lang="en-US"/>
          </a:p>
        </p:txBody>
      </p:sp>
      <p:pic>
        <p:nvPicPr>
          <p:cNvPr id="20" name="Picture 19">
            <a:extLst>
              <a:ext uri="{FF2B5EF4-FFF2-40B4-BE49-F238E27FC236}">
                <a16:creationId xmlns:a16="http://schemas.microsoft.com/office/drawing/2014/main" id="{6BFBD1C9-6469-334A-295D-55863815FD8B}"/>
              </a:ext>
            </a:extLst>
          </p:cNvPr>
          <p:cNvPicPr>
            <a:picLocks noChangeAspect="1"/>
          </p:cNvPicPr>
          <p:nvPr/>
        </p:nvPicPr>
        <p:blipFill>
          <a:blip r:embed="rId3"/>
          <a:stretch>
            <a:fillRect/>
          </a:stretch>
        </p:blipFill>
        <p:spPr>
          <a:xfrm>
            <a:off x="504572" y="3023909"/>
            <a:ext cx="11182853" cy="1944581"/>
          </a:xfrm>
          <a:prstGeom prst="rect">
            <a:avLst/>
          </a:prstGeom>
        </p:spPr>
      </p:pic>
      <p:sp>
        <p:nvSpPr>
          <p:cNvPr id="21" name="Rectangle 10">
            <a:extLst>
              <a:ext uri="{FF2B5EF4-FFF2-40B4-BE49-F238E27FC236}">
                <a16:creationId xmlns:a16="http://schemas.microsoft.com/office/drawing/2014/main" id="{9E7E3DDD-D92D-A988-7D52-079D755BCC2F}"/>
              </a:ext>
            </a:extLst>
          </p:cNvPr>
          <p:cNvSpPr/>
          <p:nvPr/>
        </p:nvSpPr>
        <p:spPr>
          <a:xfrm>
            <a:off x="9705168" y="4542127"/>
            <a:ext cx="1257800" cy="27192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3">
            <a:extLst>
              <a:ext uri="{FF2B5EF4-FFF2-40B4-BE49-F238E27FC236}">
                <a16:creationId xmlns:a16="http://schemas.microsoft.com/office/drawing/2014/main" id="{9386A331-43E1-8953-4E03-8193BEDC7038}"/>
              </a:ext>
            </a:extLst>
          </p:cNvPr>
          <p:cNvSpPr/>
          <p:nvPr/>
        </p:nvSpPr>
        <p:spPr>
          <a:xfrm>
            <a:off x="10009338" y="488374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pic>
        <p:nvPicPr>
          <p:cNvPr id="5" name="Picture 4" descr="A screenshot of a computer&#10;&#10;Description automatically generated">
            <a:extLst>
              <a:ext uri="{FF2B5EF4-FFF2-40B4-BE49-F238E27FC236}">
                <a16:creationId xmlns:a16="http://schemas.microsoft.com/office/drawing/2014/main" id="{152299EB-C221-5AAA-F713-3DF84EAA2DC7}"/>
              </a:ext>
            </a:extLst>
          </p:cNvPr>
          <p:cNvPicPr>
            <a:picLocks noChangeAspect="1"/>
          </p:cNvPicPr>
          <p:nvPr/>
        </p:nvPicPr>
        <p:blipFill>
          <a:blip r:embed="rId4"/>
          <a:stretch>
            <a:fillRect/>
          </a:stretch>
        </p:blipFill>
        <p:spPr>
          <a:xfrm>
            <a:off x="0" y="1469271"/>
            <a:ext cx="12192000" cy="1435903"/>
          </a:xfrm>
          <a:prstGeom prst="rect">
            <a:avLst/>
          </a:prstGeom>
        </p:spPr>
      </p:pic>
      <p:sp>
        <p:nvSpPr>
          <p:cNvPr id="6" name="Rectangle 5">
            <a:extLst>
              <a:ext uri="{FF2B5EF4-FFF2-40B4-BE49-F238E27FC236}">
                <a16:creationId xmlns:a16="http://schemas.microsoft.com/office/drawing/2014/main" id="{FDFC7C5B-53E1-E97C-E796-C43148055AA4}"/>
              </a:ext>
            </a:extLst>
          </p:cNvPr>
          <p:cNvSpPr/>
          <p:nvPr/>
        </p:nvSpPr>
        <p:spPr>
          <a:xfrm>
            <a:off x="10345728" y="2401004"/>
            <a:ext cx="802686" cy="23941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8" name="Oval 7">
            <a:extLst>
              <a:ext uri="{FF2B5EF4-FFF2-40B4-BE49-F238E27FC236}">
                <a16:creationId xmlns:a16="http://schemas.microsoft.com/office/drawing/2014/main" id="{178C69F2-FB19-D74D-158A-BEEDBA3CA3F6}"/>
              </a:ext>
            </a:extLst>
          </p:cNvPr>
          <p:cNvSpPr/>
          <p:nvPr/>
        </p:nvSpPr>
        <p:spPr>
          <a:xfrm>
            <a:off x="11195929" y="233009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a:solidFill>
                  <a:schemeClr val="tx1"/>
                </a:solidFill>
              </a:rPr>
              <a:t>1</a:t>
            </a:r>
            <a:endParaRPr lang="en-GB">
              <a:solidFill>
                <a:schemeClr val="tx1"/>
              </a:solidFill>
            </a:endParaRPr>
          </a:p>
        </p:txBody>
      </p:sp>
    </p:spTree>
    <p:extLst>
      <p:ext uri="{BB962C8B-B14F-4D97-AF65-F5344CB8AC3E}">
        <p14:creationId xmlns:p14="http://schemas.microsoft.com/office/powerpoint/2010/main" val="772969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47532" y="327803"/>
            <a:ext cx="10515600" cy="545034"/>
          </a:xfrm>
        </p:spPr>
        <p:txBody>
          <a:bodyPr>
            <a:noAutofit/>
          </a:bodyPr>
          <a:lstStyle/>
          <a:p>
            <a:pPr algn="ctr"/>
            <a:r>
              <a:rPr kumimoji="0" lang="lt-LT" sz="3600" b="1" i="0" u="none" strike="noStrike" kern="1200" cap="none" spc="0" normalizeH="0" baseline="0" noProof="0">
                <a:ln>
                  <a:noFill/>
                </a:ln>
                <a:solidFill>
                  <a:prstClr val="black"/>
                </a:solidFill>
                <a:effectLst/>
                <a:uLnTx/>
                <a:uFillTx/>
                <a:latin typeface="Calibri Light"/>
                <a:ea typeface="+mj-ea"/>
                <a:cs typeface="+mj-cs"/>
              </a:rPr>
              <a:t>Prisijungimas prie CVP IS </a:t>
            </a:r>
            <a:endParaRPr lang="en-US" sz="3600" b="1">
              <a:solidFill>
                <a:srgbClr val="FF0000"/>
              </a:solidFill>
            </a:endParaRPr>
          </a:p>
        </p:txBody>
      </p:sp>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graphicFrame>
        <p:nvGraphicFramePr>
          <p:cNvPr id="6" name="Diagram 5"/>
          <p:cNvGraphicFramePr/>
          <p:nvPr>
            <p:extLst>
              <p:ext uri="{D42A27DB-BD31-4B8C-83A1-F6EECF244321}">
                <p14:modId xmlns:p14="http://schemas.microsoft.com/office/powerpoint/2010/main" val="1492618028"/>
              </p:ext>
            </p:extLst>
          </p:nvPr>
        </p:nvGraphicFramePr>
        <p:xfrm>
          <a:off x="6617973" y="5971271"/>
          <a:ext cx="875763" cy="734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6C28AB28-D980-0AD8-A0D9-27D5AB6ED154}"/>
              </a:ext>
            </a:extLst>
          </p:cNvPr>
          <p:cNvSpPr txBox="1"/>
          <p:nvPr/>
        </p:nvSpPr>
        <p:spPr>
          <a:xfrm>
            <a:off x="959853" y="963017"/>
            <a:ext cx="10393947" cy="369332"/>
          </a:xfrm>
          <a:prstGeom prst="rect">
            <a:avLst/>
          </a:prstGeom>
          <a:noFill/>
        </p:spPr>
        <p:txBody>
          <a:bodyPr wrap="square" lIns="91440" tIns="45720" rIns="91440" bIns="45720" anchor="t">
            <a:spAutoFit/>
          </a:bodyPr>
          <a:lstStyle/>
          <a:p>
            <a:pPr>
              <a:defRPr/>
            </a:pPr>
            <a:r>
              <a:rPr lang="lt-LT">
                <a:solidFill>
                  <a:prstClr val="black"/>
                </a:solidFill>
                <a:latin typeface="Calibri"/>
              </a:rPr>
              <a:t>Prisijunkite prie gamybinės CVP IS aplinkos su nuoroda https://viesiejipirkimai.lt/epps/home.do</a:t>
            </a:r>
            <a:endParaRPr lang="lt-LT" sz="1800" b="0" i="0" u="none" strike="noStrike" kern="1200" cap="none" spc="0" normalizeH="0" baseline="0" noProof="0">
              <a:ln>
                <a:noFill/>
              </a:ln>
              <a:solidFill>
                <a:prstClr val="black"/>
              </a:solidFill>
              <a:effectLst/>
              <a:uLnTx/>
              <a:uFillTx/>
              <a:latin typeface="Calibri"/>
              <a:ea typeface="Calibri"/>
              <a:cs typeface="Calibri"/>
            </a:endParaRPr>
          </a:p>
        </p:txBody>
      </p:sp>
      <p:pic>
        <p:nvPicPr>
          <p:cNvPr id="11" name="Paveikslėlis 10">
            <a:extLst>
              <a:ext uri="{FF2B5EF4-FFF2-40B4-BE49-F238E27FC236}">
                <a16:creationId xmlns:a16="http://schemas.microsoft.com/office/drawing/2014/main" id="{08CDD654-0287-BCEC-6C4C-215C6180CAA3}"/>
              </a:ext>
            </a:extLst>
          </p:cNvPr>
          <p:cNvPicPr>
            <a:picLocks noChangeAspect="1"/>
          </p:cNvPicPr>
          <p:nvPr/>
        </p:nvPicPr>
        <p:blipFill>
          <a:blip r:embed="rId8"/>
          <a:stretch>
            <a:fillRect/>
          </a:stretch>
        </p:blipFill>
        <p:spPr>
          <a:xfrm>
            <a:off x="959853" y="1407249"/>
            <a:ext cx="10614212" cy="4487734"/>
          </a:xfrm>
          <a:prstGeom prst="rect">
            <a:avLst/>
          </a:prstGeom>
        </p:spPr>
      </p:pic>
      <p:sp>
        <p:nvSpPr>
          <p:cNvPr id="12" name="Stačiakampis 6">
            <a:extLst>
              <a:ext uri="{FF2B5EF4-FFF2-40B4-BE49-F238E27FC236}">
                <a16:creationId xmlns:a16="http://schemas.microsoft.com/office/drawing/2014/main" id="{F2CC2CAF-EB9B-D56C-98AB-2603EC0DFBD2}"/>
              </a:ext>
            </a:extLst>
          </p:cNvPr>
          <p:cNvSpPr/>
          <p:nvPr/>
        </p:nvSpPr>
        <p:spPr>
          <a:xfrm>
            <a:off x="10676964" y="1631576"/>
            <a:ext cx="686167" cy="2504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5E9498AD-4D04-5EEA-A228-40FD5BD72FE0}"/>
              </a:ext>
            </a:extLst>
          </p:cNvPr>
          <p:cNvSpPr>
            <a:spLocks noGrp="1"/>
          </p:cNvSpPr>
          <p:nvPr>
            <p:ph type="sldNum" sz="quarter" idx="12"/>
          </p:nvPr>
        </p:nvSpPr>
        <p:spPr/>
        <p:txBody>
          <a:bodyPr/>
          <a:lstStyle/>
          <a:p>
            <a:fld id="{49EC5416-78B8-4F37-B286-A40543F63F6D}" type="slidenum">
              <a:rPr lang="en-US" smtClean="0"/>
              <a:pPr/>
              <a:t>2</a:t>
            </a:fld>
            <a:endParaRPr lang="en-US"/>
          </a:p>
        </p:txBody>
      </p:sp>
      <p:pic>
        <p:nvPicPr>
          <p:cNvPr id="5" name="Picture 4">
            <a:extLst>
              <a:ext uri="{FF2B5EF4-FFF2-40B4-BE49-F238E27FC236}">
                <a16:creationId xmlns:a16="http://schemas.microsoft.com/office/drawing/2014/main" id="{23DD13C7-D0A1-047F-EA16-0E6A03DCDD96}"/>
              </a:ext>
            </a:extLst>
          </p:cNvPr>
          <p:cNvPicPr>
            <a:picLocks noChangeAspect="1"/>
          </p:cNvPicPr>
          <p:nvPr/>
        </p:nvPicPr>
        <p:blipFill>
          <a:blip r:embed="rId9"/>
          <a:stretch>
            <a:fillRect/>
          </a:stretch>
        </p:blipFill>
        <p:spPr>
          <a:xfrm>
            <a:off x="959853" y="1406152"/>
            <a:ext cx="3334561" cy="684833"/>
          </a:xfrm>
          <a:prstGeom prst="rect">
            <a:avLst/>
          </a:prstGeom>
        </p:spPr>
      </p:pic>
    </p:spTree>
    <p:extLst>
      <p:ext uri="{BB962C8B-B14F-4D97-AF65-F5344CB8AC3E}">
        <p14:creationId xmlns:p14="http://schemas.microsoft.com/office/powerpoint/2010/main" val="31805580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F7D66D0-4AC6-D9EC-891E-D38EFDF87286}"/>
              </a:ext>
            </a:extLst>
          </p:cNvPr>
          <p:cNvPicPr>
            <a:picLocks noChangeAspect="1"/>
          </p:cNvPicPr>
          <p:nvPr/>
        </p:nvPicPr>
        <p:blipFill>
          <a:blip r:embed="rId2"/>
          <a:stretch>
            <a:fillRect/>
          </a:stretch>
        </p:blipFill>
        <p:spPr>
          <a:xfrm>
            <a:off x="899043" y="4028808"/>
            <a:ext cx="6798002" cy="1679507"/>
          </a:xfrm>
          <a:prstGeom prst="rect">
            <a:avLst/>
          </a:prstGeom>
        </p:spPr>
      </p:pic>
      <p:pic>
        <p:nvPicPr>
          <p:cNvPr id="5" name="Picture 4">
            <a:extLst>
              <a:ext uri="{FF2B5EF4-FFF2-40B4-BE49-F238E27FC236}">
                <a16:creationId xmlns:a16="http://schemas.microsoft.com/office/drawing/2014/main" id="{68E794DE-528B-D6B9-00B2-336147191EBD}"/>
              </a:ext>
            </a:extLst>
          </p:cNvPr>
          <p:cNvPicPr>
            <a:picLocks noChangeAspect="1"/>
          </p:cNvPicPr>
          <p:nvPr/>
        </p:nvPicPr>
        <p:blipFill>
          <a:blip r:embed="rId3"/>
          <a:stretch>
            <a:fillRect/>
          </a:stretch>
        </p:blipFill>
        <p:spPr>
          <a:xfrm>
            <a:off x="1014335" y="1028666"/>
            <a:ext cx="6682710" cy="2941623"/>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75347" y="5415656"/>
            <a:ext cx="2527816" cy="1470849"/>
          </a:xfrm>
          <a:prstGeom prst="rect">
            <a:avLst/>
          </a:prstGeom>
        </p:spPr>
      </p:pic>
      <p:sp>
        <p:nvSpPr>
          <p:cNvPr id="7" name="Pavadinimas 1"/>
          <p:cNvSpPr>
            <a:spLocks noGrp="1"/>
          </p:cNvSpPr>
          <p:nvPr>
            <p:ph type="title"/>
          </p:nvPr>
        </p:nvSpPr>
        <p:spPr>
          <a:xfrm>
            <a:off x="678426" y="122103"/>
            <a:ext cx="10284542" cy="756295"/>
          </a:xfrm>
        </p:spPr>
        <p:txBody>
          <a:bodyPr>
            <a:noAutofit/>
          </a:bodyPr>
          <a:lstStyle/>
          <a:p>
            <a:pPr algn="ctr"/>
            <a:r>
              <a:rPr lang="lt-LT" sz="3600" b="1"/>
              <a:t>Planuojamų pirkimų suvestinės viešinimas</a:t>
            </a:r>
            <a:endParaRPr lang="en-US" sz="3600" b="1"/>
          </a:p>
        </p:txBody>
      </p:sp>
      <p:sp>
        <p:nvSpPr>
          <p:cNvPr id="32" name="Rectangle 10">
            <a:extLst>
              <a:ext uri="{FF2B5EF4-FFF2-40B4-BE49-F238E27FC236}">
                <a16:creationId xmlns:a16="http://schemas.microsoft.com/office/drawing/2014/main" id="{FDFC7C5B-53E1-E97C-E796-C43148055AA4}"/>
              </a:ext>
            </a:extLst>
          </p:cNvPr>
          <p:cNvSpPr/>
          <p:nvPr/>
        </p:nvSpPr>
        <p:spPr>
          <a:xfrm>
            <a:off x="1093349" y="1340063"/>
            <a:ext cx="1099245" cy="32475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343241F1-4E7A-49A9-53A4-707E67028901}"/>
              </a:ext>
            </a:extLst>
          </p:cNvPr>
          <p:cNvSpPr>
            <a:spLocks noGrp="1"/>
          </p:cNvSpPr>
          <p:nvPr>
            <p:ph type="sldNum" sz="quarter" idx="12"/>
          </p:nvPr>
        </p:nvSpPr>
        <p:spPr/>
        <p:txBody>
          <a:bodyPr/>
          <a:lstStyle/>
          <a:p>
            <a:fld id="{49EC5416-78B8-4F37-B286-A40543F63F6D}" type="slidenum">
              <a:rPr lang="en-US" smtClean="0"/>
              <a:pPr/>
              <a:t>20</a:t>
            </a:fld>
            <a:endParaRPr lang="en-US"/>
          </a:p>
        </p:txBody>
      </p:sp>
      <p:sp>
        <p:nvSpPr>
          <p:cNvPr id="13" name="Rectangle 10">
            <a:extLst>
              <a:ext uri="{FF2B5EF4-FFF2-40B4-BE49-F238E27FC236}">
                <a16:creationId xmlns:a16="http://schemas.microsoft.com/office/drawing/2014/main" id="{0E506694-E34C-863A-6F91-645F0274E55D}"/>
              </a:ext>
            </a:extLst>
          </p:cNvPr>
          <p:cNvSpPr/>
          <p:nvPr/>
        </p:nvSpPr>
        <p:spPr>
          <a:xfrm>
            <a:off x="943151" y="4587377"/>
            <a:ext cx="2032871" cy="38046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3">
            <a:extLst>
              <a:ext uri="{FF2B5EF4-FFF2-40B4-BE49-F238E27FC236}">
                <a16:creationId xmlns:a16="http://schemas.microsoft.com/office/drawing/2014/main" id="{F1F7B30D-D7BE-DF58-4452-3361EC237A82}"/>
              </a:ext>
            </a:extLst>
          </p:cNvPr>
          <p:cNvSpPr/>
          <p:nvPr/>
        </p:nvSpPr>
        <p:spPr>
          <a:xfrm>
            <a:off x="418876" y="128077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sp>
        <p:nvSpPr>
          <p:cNvPr id="15" name="Oval 3">
            <a:extLst>
              <a:ext uri="{FF2B5EF4-FFF2-40B4-BE49-F238E27FC236}">
                <a16:creationId xmlns:a16="http://schemas.microsoft.com/office/drawing/2014/main" id="{B31D722D-A47A-C93B-CCB9-63F2F86B6640}"/>
              </a:ext>
            </a:extLst>
          </p:cNvPr>
          <p:cNvSpPr/>
          <p:nvPr/>
        </p:nvSpPr>
        <p:spPr>
          <a:xfrm>
            <a:off x="411006" y="458379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17" name="TextBox 16">
            <a:extLst>
              <a:ext uri="{FF2B5EF4-FFF2-40B4-BE49-F238E27FC236}">
                <a16:creationId xmlns:a16="http://schemas.microsoft.com/office/drawing/2014/main" id="{9F7DB15C-761F-2D52-826A-16AD3A1BDBE7}"/>
              </a:ext>
            </a:extLst>
          </p:cNvPr>
          <p:cNvSpPr txBox="1"/>
          <p:nvPr/>
        </p:nvSpPr>
        <p:spPr>
          <a:xfrm>
            <a:off x="8051439" y="1218131"/>
            <a:ext cx="3549445" cy="2862322"/>
          </a:xfrm>
          <a:prstGeom prst="rect">
            <a:avLst/>
          </a:prstGeom>
          <a:solidFill>
            <a:schemeClr val="accent4">
              <a:lumMod val="20000"/>
              <a:lumOff val="80000"/>
            </a:schemeClr>
          </a:solidFill>
        </p:spPr>
        <p:txBody>
          <a:bodyPr wrap="square" rtlCol="0">
            <a:spAutoFit/>
          </a:bodyPr>
          <a:lstStyle/>
          <a:p>
            <a:r>
              <a:rPr lang="lt-LT"/>
              <a:t>Pateikus planuojamų pirkimų suvestinę tvirtinimui matysite pranešimą „Pateikimas sėkmingas“. Jūsų pateiktą Pirkimų suvestinę sistemiškai turės paviešinti Viešųjų pirkimų tarnyba (VPT). </a:t>
            </a:r>
            <a:r>
              <a:rPr lang="lt-LT" u="sng"/>
              <a:t>Atkreipiame dėmesį, kad viešindama pirkimų suvestines VPT neperžiūri ir netikrina jos duomenų ir užpildymo teisingumo.</a:t>
            </a:r>
            <a:endParaRPr lang="en-US" u="sng"/>
          </a:p>
        </p:txBody>
      </p:sp>
      <p:cxnSp>
        <p:nvCxnSpPr>
          <p:cNvPr id="19" name="Straight Arrow Connector 18">
            <a:extLst>
              <a:ext uri="{FF2B5EF4-FFF2-40B4-BE49-F238E27FC236}">
                <a16:creationId xmlns:a16="http://schemas.microsoft.com/office/drawing/2014/main" id="{DA9D27BB-D861-BF86-5EDB-4D4C441B9B4F}"/>
              </a:ext>
            </a:extLst>
          </p:cNvPr>
          <p:cNvCxnSpPr>
            <a:cxnSpLocks/>
            <a:stCxn id="17" idx="1"/>
            <a:endCxn id="32" idx="3"/>
          </p:cNvCxnSpPr>
          <p:nvPr/>
        </p:nvCxnSpPr>
        <p:spPr>
          <a:xfrm flipH="1" flipV="1">
            <a:off x="2192594" y="1502443"/>
            <a:ext cx="5858845" cy="114684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E42FC11D-3F99-30F7-39BD-BAF7C7E33DD6}"/>
              </a:ext>
            </a:extLst>
          </p:cNvPr>
          <p:cNvSpPr txBox="1"/>
          <p:nvPr/>
        </p:nvSpPr>
        <p:spPr>
          <a:xfrm>
            <a:off x="8051439" y="4135790"/>
            <a:ext cx="3549445" cy="1200329"/>
          </a:xfrm>
          <a:prstGeom prst="rect">
            <a:avLst/>
          </a:prstGeom>
          <a:solidFill>
            <a:schemeClr val="accent4">
              <a:lumMod val="20000"/>
              <a:lumOff val="80000"/>
            </a:schemeClr>
          </a:solidFill>
        </p:spPr>
        <p:txBody>
          <a:bodyPr wrap="square" rtlCol="0">
            <a:spAutoFit/>
          </a:bodyPr>
          <a:lstStyle/>
          <a:p>
            <a:r>
              <a:rPr lang="lt-LT"/>
              <a:t>VPT paviešinus Jūsų pateiktą planuojamų pirkimų suvestinę, peržiūroje matysite pranešimą „Pirkimų suvestinė priimta“</a:t>
            </a:r>
            <a:endParaRPr lang="en-US"/>
          </a:p>
        </p:txBody>
      </p:sp>
      <p:cxnSp>
        <p:nvCxnSpPr>
          <p:cNvPr id="23" name="Straight Arrow Connector 22">
            <a:extLst>
              <a:ext uri="{FF2B5EF4-FFF2-40B4-BE49-F238E27FC236}">
                <a16:creationId xmlns:a16="http://schemas.microsoft.com/office/drawing/2014/main" id="{974E82CF-A8EC-3DF4-4ABB-BF5E3CC25734}"/>
              </a:ext>
            </a:extLst>
          </p:cNvPr>
          <p:cNvCxnSpPr>
            <a:cxnSpLocks/>
            <a:stCxn id="22" idx="1"/>
          </p:cNvCxnSpPr>
          <p:nvPr/>
        </p:nvCxnSpPr>
        <p:spPr>
          <a:xfrm flipH="1">
            <a:off x="2958705" y="4735955"/>
            <a:ext cx="5092734" cy="3985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52494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F7D66D0-4AC6-D9EC-891E-D38EFDF87286}"/>
              </a:ext>
            </a:extLst>
          </p:cNvPr>
          <p:cNvPicPr>
            <a:picLocks noChangeAspect="1"/>
          </p:cNvPicPr>
          <p:nvPr/>
        </p:nvPicPr>
        <p:blipFill>
          <a:blip r:embed="rId2"/>
          <a:stretch>
            <a:fillRect/>
          </a:stretch>
        </p:blipFill>
        <p:spPr>
          <a:xfrm>
            <a:off x="367028" y="1159160"/>
            <a:ext cx="6798002" cy="1679507"/>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5347" y="5415656"/>
            <a:ext cx="2527816" cy="1470849"/>
          </a:xfrm>
          <a:prstGeom prst="rect">
            <a:avLst/>
          </a:prstGeom>
        </p:spPr>
      </p:pic>
      <p:sp>
        <p:nvSpPr>
          <p:cNvPr id="7" name="Pavadinimas 1"/>
          <p:cNvSpPr>
            <a:spLocks noGrp="1"/>
          </p:cNvSpPr>
          <p:nvPr>
            <p:ph type="title"/>
          </p:nvPr>
        </p:nvSpPr>
        <p:spPr>
          <a:xfrm>
            <a:off x="678426" y="122103"/>
            <a:ext cx="10284542" cy="756295"/>
          </a:xfrm>
        </p:spPr>
        <p:txBody>
          <a:bodyPr>
            <a:noAutofit/>
          </a:bodyPr>
          <a:lstStyle/>
          <a:p>
            <a:pPr algn="ctr"/>
            <a:r>
              <a:rPr lang="lt-LT" sz="3600" b="1"/>
              <a:t>Planuojamų pirkimų suvestinės papildymas</a:t>
            </a:r>
            <a:endParaRPr lang="en-US" sz="3600" b="1"/>
          </a:p>
        </p:txBody>
      </p:sp>
      <p:sp>
        <p:nvSpPr>
          <p:cNvPr id="2" name="Slide Number Placeholder 1">
            <a:extLst>
              <a:ext uri="{FF2B5EF4-FFF2-40B4-BE49-F238E27FC236}">
                <a16:creationId xmlns:a16="http://schemas.microsoft.com/office/drawing/2014/main" id="{343241F1-4E7A-49A9-53A4-707E67028901}"/>
              </a:ext>
            </a:extLst>
          </p:cNvPr>
          <p:cNvSpPr>
            <a:spLocks noGrp="1"/>
          </p:cNvSpPr>
          <p:nvPr>
            <p:ph type="sldNum" sz="quarter" idx="12"/>
          </p:nvPr>
        </p:nvSpPr>
        <p:spPr/>
        <p:txBody>
          <a:bodyPr/>
          <a:lstStyle/>
          <a:p>
            <a:fld id="{49EC5416-78B8-4F37-B286-A40543F63F6D}" type="slidenum">
              <a:rPr lang="en-US" smtClean="0"/>
              <a:pPr/>
              <a:t>21</a:t>
            </a:fld>
            <a:endParaRPr lang="en-US"/>
          </a:p>
        </p:txBody>
      </p:sp>
      <p:sp>
        <p:nvSpPr>
          <p:cNvPr id="13" name="Rectangle 10">
            <a:extLst>
              <a:ext uri="{FF2B5EF4-FFF2-40B4-BE49-F238E27FC236}">
                <a16:creationId xmlns:a16="http://schemas.microsoft.com/office/drawing/2014/main" id="{0E506694-E34C-863A-6F91-645F0274E55D}"/>
              </a:ext>
            </a:extLst>
          </p:cNvPr>
          <p:cNvSpPr/>
          <p:nvPr/>
        </p:nvSpPr>
        <p:spPr>
          <a:xfrm>
            <a:off x="367029" y="1691339"/>
            <a:ext cx="6798890" cy="41320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6198A2D4-11CC-794B-74CF-4C339EED9A96}"/>
              </a:ext>
            </a:extLst>
          </p:cNvPr>
          <p:cNvSpPr txBox="1"/>
          <p:nvPr/>
        </p:nvSpPr>
        <p:spPr>
          <a:xfrm>
            <a:off x="349511" y="3894535"/>
            <a:ext cx="8445019" cy="2585323"/>
          </a:xfrm>
          <a:prstGeom prst="rect">
            <a:avLst/>
          </a:prstGeom>
          <a:solidFill>
            <a:schemeClr val="accent4">
              <a:lumMod val="20000"/>
              <a:lumOff val="80000"/>
            </a:schemeClr>
          </a:solidFill>
        </p:spPr>
        <p:txBody>
          <a:bodyPr wrap="square" lIns="91440" tIns="45720" rIns="91440" bIns="45720" rtlCol="0" anchor="t">
            <a:spAutoFit/>
          </a:bodyPr>
          <a:lstStyle/>
          <a:p>
            <a:r>
              <a:rPr lang="lt-LT">
                <a:solidFill>
                  <a:srgbClr val="FF0000"/>
                </a:solidFill>
              </a:rPr>
              <a:t>Svarbu</a:t>
            </a:r>
            <a:r>
              <a:rPr lang="en-US">
                <a:solidFill>
                  <a:srgbClr val="FF0000"/>
                </a:solidFill>
              </a:rPr>
              <a:t>!</a:t>
            </a:r>
            <a:r>
              <a:rPr lang="en-US"/>
              <a:t> </a:t>
            </a:r>
            <a:r>
              <a:rPr lang="lt-LT"/>
              <a:t>Įkeliant naują planuojamų pirkimų suvestinę, anksčiau įkelti planuojami pirkimai bus pašalinti. Jeigu norite tik papildyti jau paviešintą planuojamų pirkimų suvestinę, naujus planuojamus pirkimus pildykite jau viešintos planuojamų pirkimų suvestinės faile pridėdami naujus planuojamus pirkimus. </a:t>
            </a:r>
            <a:endParaRPr lang="en-US"/>
          </a:p>
          <a:p>
            <a:r>
              <a:rPr lang="lt-LT"/>
              <a:t>Paviešintą planuojamų pirkimų failą</a:t>
            </a:r>
            <a:r>
              <a:rPr lang="lt-LT">
                <a:ea typeface="+mn-lt"/>
                <a:cs typeface="+mn-lt"/>
              </a:rPr>
              <a:t> galite atsisiųsti stulpelyje Subjekto planas paspaudus nuorodą Atsisiųsti. </a:t>
            </a:r>
            <a:endParaRPr lang="en-US"/>
          </a:p>
          <a:p>
            <a:r>
              <a:rPr lang="lt-LT"/>
              <a:t>Jau paviešinti planuojami pirkimai įsikels iš naujo kartu su naujai papildytais. Pirkimai, kurie buvo susieti su pakartotinai įkeliamais planuojamais pirkimais, liks susieti su anksčiau įkeltais planuojamais pirkimais.</a:t>
            </a:r>
            <a:endParaRPr lang="en-US">
              <a:ea typeface="Calibri"/>
              <a:cs typeface="Calibri"/>
            </a:endParaRPr>
          </a:p>
        </p:txBody>
      </p:sp>
      <p:pic>
        <p:nvPicPr>
          <p:cNvPr id="3" name="Picture 2" descr="A number on a white background&#10;&#10;Description automatically generated">
            <a:extLst>
              <a:ext uri="{FF2B5EF4-FFF2-40B4-BE49-F238E27FC236}">
                <a16:creationId xmlns:a16="http://schemas.microsoft.com/office/drawing/2014/main" id="{C1D4257D-7F56-615C-6021-0F39EC6FFCB2}"/>
              </a:ext>
            </a:extLst>
          </p:cNvPr>
          <p:cNvPicPr>
            <a:picLocks noChangeAspect="1"/>
          </p:cNvPicPr>
          <p:nvPr/>
        </p:nvPicPr>
        <p:blipFill>
          <a:blip r:embed="rId4"/>
          <a:stretch>
            <a:fillRect/>
          </a:stretch>
        </p:blipFill>
        <p:spPr>
          <a:xfrm>
            <a:off x="345747" y="2935671"/>
            <a:ext cx="7734300" cy="723900"/>
          </a:xfrm>
          <a:prstGeom prst="rect">
            <a:avLst/>
          </a:prstGeom>
        </p:spPr>
      </p:pic>
      <p:sp>
        <p:nvSpPr>
          <p:cNvPr id="4" name="Rectangle 10">
            <a:extLst>
              <a:ext uri="{FF2B5EF4-FFF2-40B4-BE49-F238E27FC236}">
                <a16:creationId xmlns:a16="http://schemas.microsoft.com/office/drawing/2014/main" id="{0EA1DDF4-764A-23DE-0417-7E980444A63F}"/>
              </a:ext>
            </a:extLst>
          </p:cNvPr>
          <p:cNvSpPr/>
          <p:nvPr/>
        </p:nvSpPr>
        <p:spPr>
          <a:xfrm>
            <a:off x="367028" y="3302925"/>
            <a:ext cx="965649" cy="36065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8DCAB7D1-4924-C526-C22F-2B4358BD507B}"/>
              </a:ext>
            </a:extLst>
          </p:cNvPr>
          <p:cNvPicPr>
            <a:picLocks noChangeAspect="1"/>
          </p:cNvPicPr>
          <p:nvPr/>
        </p:nvPicPr>
        <p:blipFill>
          <a:blip r:embed="rId5"/>
          <a:stretch>
            <a:fillRect/>
          </a:stretch>
        </p:blipFill>
        <p:spPr>
          <a:xfrm>
            <a:off x="2611908" y="3366382"/>
            <a:ext cx="1389591" cy="238125"/>
          </a:xfrm>
          <a:prstGeom prst="rect">
            <a:avLst/>
          </a:prstGeom>
        </p:spPr>
      </p:pic>
    </p:spTree>
    <p:extLst>
      <p:ext uri="{BB962C8B-B14F-4D97-AF65-F5344CB8AC3E}">
        <p14:creationId xmlns:p14="http://schemas.microsoft.com/office/powerpoint/2010/main" val="25835134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spect="1"/>
          </p:cNvSpPr>
          <p:nvPr/>
        </p:nvSpPr>
        <p:spPr>
          <a:xfrm>
            <a:off x="1223669" y="2351782"/>
            <a:ext cx="10347837" cy="2154436"/>
          </a:xfrm>
          <a:prstGeom prst="rect">
            <a:avLst/>
          </a:prstGeom>
          <a:noFill/>
        </p:spPr>
        <p:txBody>
          <a:bodyPr wrap="square" rtlCol="0">
            <a:spAutoFit/>
          </a:bodyPr>
          <a:lstStyle/>
          <a:p>
            <a:r>
              <a:rPr lang="lt-LT" sz="4000">
                <a:latin typeface="+mj-lt"/>
              </a:rPr>
              <a:t>Dėl papildomai iškilusių klausimų galite kreiptis</a:t>
            </a:r>
          </a:p>
          <a:p>
            <a:r>
              <a:rPr lang="lt-LT" sz="4000">
                <a:latin typeface="+mj-lt"/>
              </a:rPr>
              <a:t>tel.</a:t>
            </a:r>
            <a:r>
              <a:rPr lang="lt-LT" sz="4000"/>
              <a:t> </a:t>
            </a:r>
            <a:r>
              <a:rPr lang="en-GB" sz="4000" b="1">
                <a:solidFill>
                  <a:schemeClr val="accent1">
                    <a:lumMod val="75000"/>
                  </a:schemeClr>
                </a:solidFill>
                <a:latin typeface="+mj-lt"/>
              </a:rPr>
              <a:t>+370</a:t>
            </a:r>
            <a:r>
              <a:rPr lang="lt-LT" sz="4000" b="1">
                <a:solidFill>
                  <a:schemeClr val="accent1">
                    <a:lumMod val="75000"/>
                  </a:schemeClr>
                </a:solidFill>
                <a:latin typeface="+mj-lt"/>
              </a:rPr>
              <a:t> 5 219 7000 </a:t>
            </a:r>
            <a:r>
              <a:rPr lang="lt-LT" sz="4000">
                <a:latin typeface="+mj-lt"/>
              </a:rPr>
              <a:t>arba </a:t>
            </a:r>
            <a:r>
              <a:rPr lang="lt-LT" sz="4000" err="1">
                <a:latin typeface="+mj-lt"/>
              </a:rPr>
              <a:t>el.paštu</a:t>
            </a:r>
            <a:r>
              <a:rPr lang="lt-LT" sz="4000">
                <a:latin typeface="+mj-lt"/>
              </a:rPr>
              <a:t> </a:t>
            </a:r>
            <a:r>
              <a:rPr lang="lt-LT" sz="4000" b="1" err="1">
                <a:solidFill>
                  <a:schemeClr val="accent1">
                    <a:lumMod val="75000"/>
                  </a:schemeClr>
                </a:solidFill>
                <a:latin typeface="+mj-lt"/>
              </a:rPr>
              <a:t>pagalba@vpt.lt</a:t>
            </a:r>
            <a:br>
              <a:rPr lang="lt-LT" sz="4000" b="1">
                <a:latin typeface="+mj-lt"/>
              </a:rPr>
            </a:br>
            <a:endParaRPr lang="lt-LT" sz="4000" b="1">
              <a:latin typeface="+mj-lt"/>
            </a:endParaRPr>
          </a:p>
          <a:p>
            <a:r>
              <a:rPr lang="lt-LT" sz="1400" b="1"/>
              <a:t> </a:t>
            </a:r>
            <a:endParaRPr lang="lt-LT" sz="1400"/>
          </a:p>
        </p:txBody>
      </p:sp>
      <p:pic>
        <p:nvPicPr>
          <p:cNvPr id="6" name="Paveikslėlis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3435" y="4786103"/>
            <a:ext cx="2181225" cy="1985963"/>
          </a:xfrm>
          <a:prstGeom prst="rect">
            <a:avLst/>
          </a:prstGeom>
        </p:spPr>
      </p:pic>
      <p:sp>
        <p:nvSpPr>
          <p:cNvPr id="2" name="Slide Number Placeholder 1">
            <a:extLst>
              <a:ext uri="{FF2B5EF4-FFF2-40B4-BE49-F238E27FC236}">
                <a16:creationId xmlns:a16="http://schemas.microsoft.com/office/drawing/2014/main" id="{61F05FAC-B30D-5F86-3C8F-6FA5B2C4B894}"/>
              </a:ext>
            </a:extLst>
          </p:cNvPr>
          <p:cNvSpPr>
            <a:spLocks noGrp="1"/>
          </p:cNvSpPr>
          <p:nvPr>
            <p:ph type="sldNum" sz="quarter" idx="12"/>
          </p:nvPr>
        </p:nvSpPr>
        <p:spPr/>
        <p:txBody>
          <a:bodyPr/>
          <a:lstStyle/>
          <a:p>
            <a:fld id="{49EC5416-78B8-4F37-B286-A40543F63F6D}" type="slidenum">
              <a:rPr lang="en-US" smtClean="0"/>
              <a:pPr/>
              <a:t>22</a:t>
            </a:fld>
            <a:endParaRPr lang="en-US"/>
          </a:p>
        </p:txBody>
      </p:sp>
    </p:spTree>
    <p:extLst>
      <p:ext uri="{BB962C8B-B14F-4D97-AF65-F5344CB8AC3E}">
        <p14:creationId xmlns:p14="http://schemas.microsoft.com/office/powerpoint/2010/main" val="486537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a:extLst>
              <a:ext uri="{FF2B5EF4-FFF2-40B4-BE49-F238E27FC236}">
                <a16:creationId xmlns:a16="http://schemas.microsoft.com/office/drawing/2014/main" id="{13116642-D06B-A6E4-4537-8CB364A1EEE0}"/>
              </a:ext>
            </a:extLst>
          </p:cNvPr>
          <p:cNvPicPr>
            <a:picLocks noChangeAspect="1"/>
          </p:cNvPicPr>
          <p:nvPr/>
        </p:nvPicPr>
        <p:blipFill>
          <a:blip r:embed="rId2"/>
          <a:stretch>
            <a:fillRect/>
          </a:stretch>
        </p:blipFill>
        <p:spPr>
          <a:xfrm>
            <a:off x="3639671" y="1351212"/>
            <a:ext cx="5891564" cy="5042111"/>
          </a:xfrm>
          <a:prstGeom prst="rect">
            <a:avLst/>
          </a:prstGeom>
        </p:spPr>
      </p:pic>
      <p:sp>
        <p:nvSpPr>
          <p:cNvPr id="2" name="Pavadinimas 1"/>
          <p:cNvSpPr>
            <a:spLocks noGrp="1"/>
          </p:cNvSpPr>
          <p:nvPr>
            <p:ph type="title"/>
          </p:nvPr>
        </p:nvSpPr>
        <p:spPr>
          <a:xfrm>
            <a:off x="847532" y="327803"/>
            <a:ext cx="10515600" cy="545034"/>
          </a:xfrm>
        </p:spPr>
        <p:txBody>
          <a:bodyPr>
            <a:noAutofit/>
          </a:bodyPr>
          <a:lstStyle/>
          <a:p>
            <a:pPr algn="ctr"/>
            <a:r>
              <a:rPr kumimoji="0" lang="lt-LT" sz="3600" b="1" i="0" u="none" strike="noStrike" kern="1200" cap="none" spc="0" normalizeH="0" baseline="0" noProof="0">
                <a:ln>
                  <a:noFill/>
                </a:ln>
                <a:solidFill>
                  <a:prstClr val="black"/>
                </a:solidFill>
                <a:effectLst/>
                <a:uLnTx/>
                <a:uFillTx/>
                <a:latin typeface="Calibri Light"/>
                <a:ea typeface="+mj-ea"/>
                <a:cs typeface="+mj-cs"/>
              </a:rPr>
              <a:t>Prisijungimas prie CVP IS</a:t>
            </a:r>
            <a:endParaRPr lang="en-US" sz="3600" b="1">
              <a:solidFill>
                <a:srgbClr val="FF0000"/>
              </a:solidFill>
            </a:endParaRPr>
          </a:p>
        </p:txBody>
      </p:sp>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graphicFrame>
        <p:nvGraphicFramePr>
          <p:cNvPr id="6" name="Diagram 5"/>
          <p:cNvGraphicFramePr/>
          <p:nvPr/>
        </p:nvGraphicFramePr>
        <p:xfrm>
          <a:off x="6617973" y="5971271"/>
          <a:ext cx="875763" cy="7340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6C28AB28-D980-0AD8-A0D9-27D5AB6ED154}"/>
              </a:ext>
            </a:extLst>
          </p:cNvPr>
          <p:cNvSpPr txBox="1"/>
          <p:nvPr/>
        </p:nvSpPr>
        <p:spPr>
          <a:xfrm>
            <a:off x="1362635" y="925754"/>
            <a:ext cx="9601199" cy="369332"/>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Įveskite </a:t>
            </a:r>
            <a:r>
              <a:rPr kumimoji="0" lang="lt-LT" sz="1800" b="0" i="0" u="none" strike="noStrike" kern="1200" cap="none" spc="0" normalizeH="0" baseline="0">
                <a:ln>
                  <a:noFill/>
                </a:ln>
                <a:solidFill>
                  <a:prstClr val="black"/>
                </a:solidFill>
                <a:effectLst/>
                <a:uLnTx/>
                <a:uFillTx/>
                <a:latin typeface="Calibri"/>
                <a:ea typeface="+mn-ea"/>
                <a:cs typeface="+mn-cs"/>
              </a:rPr>
              <a:t>naudotojo vardą (1), slaptažodį </a:t>
            </a:r>
            <a:r>
              <a:rPr kumimoji="0" lang="en-US" sz="1800" b="0" i="0" u="none" strike="noStrike" kern="1200" cap="none" spc="0" normalizeH="0" baseline="0" noProof="0">
                <a:ln>
                  <a:noFill/>
                </a:ln>
                <a:solidFill>
                  <a:prstClr val="black"/>
                </a:solidFill>
                <a:effectLst/>
                <a:uLnTx/>
                <a:uFillTx/>
                <a:latin typeface="Calibri"/>
                <a:ea typeface="+mn-ea"/>
                <a:cs typeface="+mn-cs"/>
              </a:rPr>
              <a:t>(2)</a:t>
            </a:r>
            <a:endParaRPr kumimoji="0" lang="en-US" sz="1800" b="0" i="0" u="none" strike="noStrike" kern="1200" cap="none" spc="0" normalizeH="0" baseline="0" noProof="0">
              <a:ln>
                <a:noFill/>
              </a:ln>
              <a:solidFill>
                <a:srgbClr val="FF0000"/>
              </a:solidFill>
              <a:effectLst/>
              <a:uLnTx/>
              <a:uFillTx/>
              <a:latin typeface="Calibri"/>
              <a:ea typeface="+mn-ea"/>
              <a:cs typeface="+mn-cs"/>
            </a:endParaRPr>
          </a:p>
        </p:txBody>
      </p:sp>
      <p:sp>
        <p:nvSpPr>
          <p:cNvPr id="12" name="Stačiakampis 6">
            <a:extLst>
              <a:ext uri="{FF2B5EF4-FFF2-40B4-BE49-F238E27FC236}">
                <a16:creationId xmlns:a16="http://schemas.microsoft.com/office/drawing/2014/main" id="{F2CC2CAF-EB9B-D56C-98AB-2603EC0DFBD2}"/>
              </a:ext>
            </a:extLst>
          </p:cNvPr>
          <p:cNvSpPr/>
          <p:nvPr/>
        </p:nvSpPr>
        <p:spPr>
          <a:xfrm>
            <a:off x="4966447" y="4746712"/>
            <a:ext cx="3164003" cy="3452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3">
            <a:extLst>
              <a:ext uri="{FF2B5EF4-FFF2-40B4-BE49-F238E27FC236}">
                <a16:creationId xmlns:a16="http://schemas.microsoft.com/office/drawing/2014/main" id="{8D0189AC-6921-1BBC-8E14-37B830ECD3B1}"/>
              </a:ext>
            </a:extLst>
          </p:cNvPr>
          <p:cNvSpPr/>
          <p:nvPr/>
        </p:nvSpPr>
        <p:spPr>
          <a:xfrm>
            <a:off x="4237258" y="342900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9" name="Oval 4">
            <a:extLst>
              <a:ext uri="{FF2B5EF4-FFF2-40B4-BE49-F238E27FC236}">
                <a16:creationId xmlns:a16="http://schemas.microsoft.com/office/drawing/2014/main" id="{938A6F36-5963-2728-EAA9-657723F593B1}"/>
              </a:ext>
            </a:extLst>
          </p:cNvPr>
          <p:cNvSpPr/>
          <p:nvPr/>
        </p:nvSpPr>
        <p:spPr>
          <a:xfrm>
            <a:off x="4237258" y="401923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3" name="Slide Number Placeholder 2">
            <a:extLst>
              <a:ext uri="{FF2B5EF4-FFF2-40B4-BE49-F238E27FC236}">
                <a16:creationId xmlns:a16="http://schemas.microsoft.com/office/drawing/2014/main" id="{2F3C07D3-6A47-0F5B-7D1E-A0C828DF32C7}"/>
              </a:ext>
            </a:extLst>
          </p:cNvPr>
          <p:cNvSpPr>
            <a:spLocks noGrp="1"/>
          </p:cNvSpPr>
          <p:nvPr>
            <p:ph type="sldNum" sz="quarter" idx="12"/>
          </p:nvPr>
        </p:nvSpPr>
        <p:spPr/>
        <p:txBody>
          <a:bodyPr/>
          <a:lstStyle/>
          <a:p>
            <a:fld id="{49EC5416-78B8-4F37-B286-A40543F63F6D}" type="slidenum">
              <a:rPr lang="en-US" smtClean="0"/>
              <a:pPr/>
              <a:t>3</a:t>
            </a:fld>
            <a:endParaRPr lang="en-US"/>
          </a:p>
        </p:txBody>
      </p:sp>
      <p:pic>
        <p:nvPicPr>
          <p:cNvPr id="11" name="Picture 10">
            <a:extLst>
              <a:ext uri="{FF2B5EF4-FFF2-40B4-BE49-F238E27FC236}">
                <a16:creationId xmlns:a16="http://schemas.microsoft.com/office/drawing/2014/main" id="{1BB8094D-DC16-3007-2A1E-1D43C943DDBA}"/>
              </a:ext>
            </a:extLst>
          </p:cNvPr>
          <p:cNvPicPr>
            <a:picLocks noChangeAspect="1"/>
          </p:cNvPicPr>
          <p:nvPr/>
        </p:nvPicPr>
        <p:blipFill>
          <a:blip r:embed="rId9"/>
          <a:stretch>
            <a:fillRect/>
          </a:stretch>
        </p:blipFill>
        <p:spPr>
          <a:xfrm>
            <a:off x="3642164" y="1334616"/>
            <a:ext cx="2660665" cy="546433"/>
          </a:xfrm>
          <a:prstGeom prst="rect">
            <a:avLst/>
          </a:prstGeom>
        </p:spPr>
      </p:pic>
    </p:spTree>
    <p:extLst>
      <p:ext uri="{BB962C8B-B14F-4D97-AF65-F5344CB8AC3E}">
        <p14:creationId xmlns:p14="http://schemas.microsoft.com/office/powerpoint/2010/main" val="2207453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A37A29-494D-4BB1-99A6-01E345926E49}"/>
              </a:ext>
            </a:extLst>
          </p:cNvPr>
          <p:cNvPicPr>
            <a:picLocks noChangeAspect="1"/>
          </p:cNvPicPr>
          <p:nvPr/>
        </p:nvPicPr>
        <p:blipFill>
          <a:blip r:embed="rId2"/>
          <a:stretch>
            <a:fillRect/>
          </a:stretch>
        </p:blipFill>
        <p:spPr>
          <a:xfrm>
            <a:off x="472476" y="1463867"/>
            <a:ext cx="9509724" cy="4686828"/>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Planuojamų pirkimų suvestinės viešinimas</a:t>
            </a:r>
            <a:endParaRPr lang="en-US" sz="3600" b="1"/>
          </a:p>
        </p:txBody>
      </p:sp>
      <p:sp>
        <p:nvSpPr>
          <p:cNvPr id="9" name="Stačiakampis 6">
            <a:extLst>
              <a:ext uri="{FF2B5EF4-FFF2-40B4-BE49-F238E27FC236}">
                <a16:creationId xmlns:a16="http://schemas.microsoft.com/office/drawing/2014/main" id="{4AF05D8B-DDAA-B905-6360-45FE404AB416}"/>
              </a:ext>
            </a:extLst>
          </p:cNvPr>
          <p:cNvSpPr/>
          <p:nvPr/>
        </p:nvSpPr>
        <p:spPr>
          <a:xfrm>
            <a:off x="2727180" y="1923779"/>
            <a:ext cx="170115" cy="28294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4</a:t>
            </a:fld>
            <a:endParaRPr lang="en-US"/>
          </a:p>
        </p:txBody>
      </p:sp>
      <p:sp>
        <p:nvSpPr>
          <p:cNvPr id="8" name="Stačiakampis 6">
            <a:extLst>
              <a:ext uri="{FF2B5EF4-FFF2-40B4-BE49-F238E27FC236}">
                <a16:creationId xmlns:a16="http://schemas.microsoft.com/office/drawing/2014/main" id="{2E44334C-18CA-5AAF-E656-230B4CF8A730}"/>
              </a:ext>
            </a:extLst>
          </p:cNvPr>
          <p:cNvSpPr/>
          <p:nvPr/>
        </p:nvSpPr>
        <p:spPr>
          <a:xfrm>
            <a:off x="1599452" y="2428286"/>
            <a:ext cx="1537038" cy="19445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4A469AA-3E89-BC58-F1E0-84793167CDBD}"/>
              </a:ext>
            </a:extLst>
          </p:cNvPr>
          <p:cNvSpPr txBox="1"/>
          <p:nvPr/>
        </p:nvSpPr>
        <p:spPr>
          <a:xfrm>
            <a:off x="657887" y="6225788"/>
            <a:ext cx="8849907" cy="369332"/>
          </a:xfrm>
          <a:prstGeom prst="rect">
            <a:avLst/>
          </a:prstGeom>
          <a:solidFill>
            <a:schemeClr val="accent4">
              <a:lumMod val="20000"/>
              <a:lumOff val="80000"/>
            </a:schemeClr>
          </a:solidFill>
        </p:spPr>
        <p:txBody>
          <a:bodyPr wrap="square" rtlCol="0">
            <a:spAutoFit/>
          </a:bodyPr>
          <a:lstStyle/>
          <a:p>
            <a:r>
              <a:rPr lang="lt-LT"/>
              <a:t>Skiltyje Pirkimų suvestinės viešinimas pasirinkite Peržiūrėti paviešintas pirkimų suvestines </a:t>
            </a:r>
            <a:endParaRPr lang="en-US"/>
          </a:p>
        </p:txBody>
      </p:sp>
    </p:spTree>
    <p:extLst>
      <p:ext uri="{BB962C8B-B14F-4D97-AF65-F5344CB8AC3E}">
        <p14:creationId xmlns:p14="http://schemas.microsoft.com/office/powerpoint/2010/main" val="2518839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Planuojamų pirkimų suvestinės viešinimas</a:t>
            </a:r>
            <a:endParaRPr lang="en-US" sz="3600" b="1"/>
          </a:p>
        </p:txBody>
      </p:sp>
      <p:sp>
        <p:nvSpPr>
          <p:cNvPr id="2" name="Slide Number Placeholder 1">
            <a:extLst>
              <a:ext uri="{FF2B5EF4-FFF2-40B4-BE49-F238E27FC236}">
                <a16:creationId xmlns:a16="http://schemas.microsoft.com/office/drawing/2014/main" id="{343241F1-4E7A-49A9-53A4-707E67028901}"/>
              </a:ext>
            </a:extLst>
          </p:cNvPr>
          <p:cNvSpPr>
            <a:spLocks noGrp="1"/>
          </p:cNvSpPr>
          <p:nvPr>
            <p:ph type="sldNum" sz="quarter" idx="12"/>
          </p:nvPr>
        </p:nvSpPr>
        <p:spPr/>
        <p:txBody>
          <a:bodyPr/>
          <a:lstStyle/>
          <a:p>
            <a:fld id="{49EC5416-78B8-4F37-B286-A40543F63F6D}" type="slidenum">
              <a:rPr lang="en-US" smtClean="0"/>
              <a:pPr/>
              <a:t>5</a:t>
            </a:fld>
            <a:endParaRPr lang="en-US"/>
          </a:p>
        </p:txBody>
      </p:sp>
      <p:sp>
        <p:nvSpPr>
          <p:cNvPr id="34" name="TextBox 33">
            <a:extLst>
              <a:ext uri="{FF2B5EF4-FFF2-40B4-BE49-F238E27FC236}">
                <a16:creationId xmlns:a16="http://schemas.microsoft.com/office/drawing/2014/main" id="{1AAD4555-BAE0-2876-D645-E7A3C469030F}"/>
              </a:ext>
            </a:extLst>
          </p:cNvPr>
          <p:cNvSpPr txBox="1"/>
          <p:nvPr/>
        </p:nvSpPr>
        <p:spPr>
          <a:xfrm>
            <a:off x="1098161" y="5559798"/>
            <a:ext cx="8816198" cy="923330"/>
          </a:xfrm>
          <a:prstGeom prst="rect">
            <a:avLst/>
          </a:prstGeom>
          <a:solidFill>
            <a:schemeClr val="accent4">
              <a:lumMod val="20000"/>
              <a:lumOff val="80000"/>
            </a:schemeClr>
          </a:solidFill>
        </p:spPr>
        <p:txBody>
          <a:bodyPr wrap="square" lIns="91440" tIns="45720" rIns="91440" bIns="45720" rtlCol="0" anchor="t">
            <a:spAutoFit/>
          </a:bodyPr>
          <a:lstStyle/>
          <a:p>
            <a:r>
              <a:rPr lang="lt-LT"/>
              <a:t>Atsisiųskite planuojamų pirkimų suvestinės šabloną pildymui. </a:t>
            </a:r>
            <a:endParaRPr lang="lt-LT">
              <a:solidFill>
                <a:srgbClr val="000000"/>
              </a:solidFill>
            </a:endParaRPr>
          </a:p>
          <a:p>
            <a:r>
              <a:rPr lang="lt-LT">
                <a:solidFill>
                  <a:srgbClr val="FF0000"/>
                </a:solidFill>
              </a:rPr>
              <a:t>Svarbu! </a:t>
            </a:r>
            <a:r>
              <a:rPr lang="lt-LT"/>
              <a:t>Viešinant planuojamų pirkimų suvestinę metų pradžioje, atsisiųskite naują pirkimų suvestinės šabloną. Pasibaigusių metų planuojamų pirkimų į suvestinę nekelkite.</a:t>
            </a:r>
            <a:endParaRPr lang="lt-LT">
              <a:ea typeface="Calibri"/>
              <a:cs typeface="Calibri"/>
            </a:endParaRPr>
          </a:p>
        </p:txBody>
      </p:sp>
      <p:pic>
        <p:nvPicPr>
          <p:cNvPr id="11" name="Content Placeholder 10" descr="A screenshot of a computer&#10;&#10;Description automatically generated">
            <a:extLst>
              <a:ext uri="{FF2B5EF4-FFF2-40B4-BE49-F238E27FC236}">
                <a16:creationId xmlns:a16="http://schemas.microsoft.com/office/drawing/2014/main" id="{8257BEA4-A633-B921-ECFE-1877A927077D}"/>
              </a:ext>
            </a:extLst>
          </p:cNvPr>
          <p:cNvPicPr>
            <a:picLocks noGrp="1" noChangeAspect="1"/>
          </p:cNvPicPr>
          <p:nvPr>
            <p:ph idx="1"/>
          </p:nvPr>
        </p:nvPicPr>
        <p:blipFill>
          <a:blip r:embed="rId3"/>
          <a:stretch>
            <a:fillRect/>
          </a:stretch>
        </p:blipFill>
        <p:spPr>
          <a:xfrm>
            <a:off x="639941" y="1142453"/>
            <a:ext cx="9738461" cy="4351338"/>
          </a:xfrm>
        </p:spPr>
      </p:pic>
      <p:sp>
        <p:nvSpPr>
          <p:cNvPr id="12" name="Rectangle 11">
            <a:extLst>
              <a:ext uri="{FF2B5EF4-FFF2-40B4-BE49-F238E27FC236}">
                <a16:creationId xmlns:a16="http://schemas.microsoft.com/office/drawing/2014/main" id="{809FB835-ADD7-5029-7CF1-D9CC9EF7B142}"/>
              </a:ext>
            </a:extLst>
          </p:cNvPr>
          <p:cNvSpPr/>
          <p:nvPr/>
        </p:nvSpPr>
        <p:spPr>
          <a:xfrm>
            <a:off x="3148779" y="3823325"/>
            <a:ext cx="668423" cy="20474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Tree>
    <p:extLst>
      <p:ext uri="{BB962C8B-B14F-4D97-AF65-F5344CB8AC3E}">
        <p14:creationId xmlns:p14="http://schemas.microsoft.com/office/powerpoint/2010/main" val="3720685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E313A05-7AF5-ADE3-453E-6B10D3E52C85}"/>
              </a:ext>
            </a:extLst>
          </p:cNvPr>
          <p:cNvPicPr>
            <a:picLocks noChangeAspect="1"/>
          </p:cNvPicPr>
          <p:nvPr/>
        </p:nvPicPr>
        <p:blipFill>
          <a:blip r:embed="rId2"/>
          <a:stretch>
            <a:fillRect/>
          </a:stretch>
        </p:blipFill>
        <p:spPr>
          <a:xfrm>
            <a:off x="712003" y="1649576"/>
            <a:ext cx="10767993" cy="3558848"/>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5347" y="5415656"/>
            <a:ext cx="2527816" cy="1470849"/>
          </a:xfrm>
          <a:prstGeom prst="rect">
            <a:avLst/>
          </a:prstGeom>
        </p:spPr>
      </p:pic>
      <p:sp>
        <p:nvSpPr>
          <p:cNvPr id="7" name="Pavadinimas 1"/>
          <p:cNvSpPr>
            <a:spLocks noGrp="1"/>
          </p:cNvSpPr>
          <p:nvPr>
            <p:ph type="title"/>
          </p:nvPr>
        </p:nvSpPr>
        <p:spPr>
          <a:xfrm>
            <a:off x="2180254" y="122102"/>
            <a:ext cx="7801946" cy="810627"/>
          </a:xfrm>
        </p:spPr>
        <p:txBody>
          <a:bodyPr>
            <a:noAutofit/>
          </a:bodyPr>
          <a:lstStyle/>
          <a:p>
            <a:pPr algn="ctr"/>
            <a:r>
              <a:rPr lang="lt-LT" sz="3600" b="1"/>
              <a:t>Planuojamų pirkimų suvestinės viešinimas</a:t>
            </a:r>
            <a:endParaRPr lang="en-US" sz="3600" b="1"/>
          </a:p>
        </p:txBody>
      </p:sp>
      <p:sp>
        <p:nvSpPr>
          <p:cNvPr id="32" name="Rectangle 10">
            <a:extLst>
              <a:ext uri="{FF2B5EF4-FFF2-40B4-BE49-F238E27FC236}">
                <a16:creationId xmlns:a16="http://schemas.microsoft.com/office/drawing/2014/main" id="{FDFC7C5B-53E1-E97C-E796-C43148055AA4}"/>
              </a:ext>
            </a:extLst>
          </p:cNvPr>
          <p:cNvSpPr/>
          <p:nvPr/>
        </p:nvSpPr>
        <p:spPr>
          <a:xfrm>
            <a:off x="2241259" y="4970174"/>
            <a:ext cx="746870" cy="38404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343241F1-4E7A-49A9-53A4-707E67028901}"/>
              </a:ext>
            </a:extLst>
          </p:cNvPr>
          <p:cNvSpPr>
            <a:spLocks noGrp="1"/>
          </p:cNvSpPr>
          <p:nvPr>
            <p:ph type="sldNum" sz="quarter" idx="12"/>
          </p:nvPr>
        </p:nvSpPr>
        <p:spPr/>
        <p:txBody>
          <a:bodyPr/>
          <a:lstStyle/>
          <a:p>
            <a:fld id="{49EC5416-78B8-4F37-B286-A40543F63F6D}" type="slidenum">
              <a:rPr lang="en-US" smtClean="0"/>
              <a:pPr/>
              <a:t>6</a:t>
            </a:fld>
            <a:endParaRPr lang="en-US"/>
          </a:p>
        </p:txBody>
      </p:sp>
      <p:sp>
        <p:nvSpPr>
          <p:cNvPr id="15" name="TextBox 14">
            <a:extLst>
              <a:ext uri="{FF2B5EF4-FFF2-40B4-BE49-F238E27FC236}">
                <a16:creationId xmlns:a16="http://schemas.microsoft.com/office/drawing/2014/main" id="{1E7445B5-9E35-885D-6B35-2958BB82EC2F}"/>
              </a:ext>
            </a:extLst>
          </p:cNvPr>
          <p:cNvSpPr txBox="1"/>
          <p:nvPr/>
        </p:nvSpPr>
        <p:spPr>
          <a:xfrm>
            <a:off x="2236781" y="5883867"/>
            <a:ext cx="5847027" cy="369332"/>
          </a:xfrm>
          <a:prstGeom prst="rect">
            <a:avLst/>
          </a:prstGeom>
          <a:solidFill>
            <a:schemeClr val="accent4">
              <a:lumMod val="20000"/>
              <a:lumOff val="80000"/>
            </a:schemeClr>
          </a:solidFill>
        </p:spPr>
        <p:txBody>
          <a:bodyPr wrap="square" rtlCol="0">
            <a:spAutoFit/>
          </a:bodyPr>
          <a:lstStyle/>
          <a:p>
            <a:r>
              <a:rPr lang="lt-LT"/>
              <a:t>Atidarykite planuojamų pirkimų Excel failo 2 lapą „DATA“</a:t>
            </a:r>
            <a:endParaRPr lang="en-US"/>
          </a:p>
        </p:txBody>
      </p:sp>
    </p:spTree>
    <p:extLst>
      <p:ext uri="{BB962C8B-B14F-4D97-AF65-F5344CB8AC3E}">
        <p14:creationId xmlns:p14="http://schemas.microsoft.com/office/powerpoint/2010/main" val="970019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8C013B-8C31-72FB-AB58-BABEFD34344C}"/>
              </a:ext>
            </a:extLst>
          </p:cNvPr>
          <p:cNvPicPr>
            <a:picLocks noChangeAspect="1"/>
          </p:cNvPicPr>
          <p:nvPr/>
        </p:nvPicPr>
        <p:blipFill>
          <a:blip r:embed="rId2"/>
          <a:stretch>
            <a:fillRect/>
          </a:stretch>
        </p:blipFill>
        <p:spPr>
          <a:xfrm>
            <a:off x="0" y="942404"/>
            <a:ext cx="11722040" cy="2821663"/>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5347" y="5415656"/>
            <a:ext cx="2527816" cy="1470849"/>
          </a:xfrm>
          <a:prstGeom prst="rect">
            <a:avLst/>
          </a:prstGeom>
        </p:spPr>
      </p:pic>
      <p:sp>
        <p:nvSpPr>
          <p:cNvPr id="7" name="Pavadinimas 1"/>
          <p:cNvSpPr>
            <a:spLocks noGrp="1"/>
          </p:cNvSpPr>
          <p:nvPr>
            <p:ph type="title"/>
          </p:nvPr>
        </p:nvSpPr>
        <p:spPr>
          <a:xfrm>
            <a:off x="2180254" y="122102"/>
            <a:ext cx="7801946" cy="810627"/>
          </a:xfrm>
        </p:spPr>
        <p:txBody>
          <a:bodyPr>
            <a:noAutofit/>
          </a:bodyPr>
          <a:lstStyle/>
          <a:p>
            <a:pPr algn="ctr"/>
            <a:r>
              <a:rPr lang="lt-LT" sz="3600" b="1"/>
              <a:t>Planuojamų pirkimų suvestinės viešinimas</a:t>
            </a:r>
            <a:endParaRPr lang="en-US" sz="3600" b="1"/>
          </a:p>
        </p:txBody>
      </p:sp>
      <p:sp>
        <p:nvSpPr>
          <p:cNvPr id="24" name="Oval 3">
            <a:extLst>
              <a:ext uri="{FF2B5EF4-FFF2-40B4-BE49-F238E27FC236}">
                <a16:creationId xmlns:a16="http://schemas.microsoft.com/office/drawing/2014/main" id="{6F42BF21-56CE-5EA5-C510-50775D1CCB84}"/>
              </a:ext>
            </a:extLst>
          </p:cNvPr>
          <p:cNvSpPr/>
          <p:nvPr/>
        </p:nvSpPr>
        <p:spPr>
          <a:xfrm>
            <a:off x="4456314" y="186276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lt-LT">
                <a:solidFill>
                  <a:schemeClr val="tx1"/>
                </a:solidFill>
              </a:rPr>
              <a:t>3</a:t>
            </a:r>
            <a:endParaRPr lang="en-GB">
              <a:solidFill>
                <a:schemeClr val="tx1"/>
              </a:solidFill>
            </a:endParaRPr>
          </a:p>
        </p:txBody>
      </p:sp>
      <p:sp>
        <p:nvSpPr>
          <p:cNvPr id="27" name="Oval 3">
            <a:extLst>
              <a:ext uri="{FF2B5EF4-FFF2-40B4-BE49-F238E27FC236}">
                <a16:creationId xmlns:a16="http://schemas.microsoft.com/office/drawing/2014/main" id="{D9BAF67D-117E-9260-8E8B-89A2378516B7}"/>
              </a:ext>
            </a:extLst>
          </p:cNvPr>
          <p:cNvSpPr/>
          <p:nvPr/>
        </p:nvSpPr>
        <p:spPr>
          <a:xfrm>
            <a:off x="6214379" y="186176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lt-LT">
                <a:solidFill>
                  <a:schemeClr val="tx1"/>
                </a:solidFill>
              </a:rPr>
              <a:t>4</a:t>
            </a:r>
            <a:endParaRPr lang="en-GB">
              <a:solidFill>
                <a:schemeClr val="tx1"/>
              </a:solidFill>
            </a:endParaRPr>
          </a:p>
        </p:txBody>
      </p:sp>
      <p:sp>
        <p:nvSpPr>
          <p:cNvPr id="2" name="Slide Number Placeholder 1">
            <a:extLst>
              <a:ext uri="{FF2B5EF4-FFF2-40B4-BE49-F238E27FC236}">
                <a16:creationId xmlns:a16="http://schemas.microsoft.com/office/drawing/2014/main" id="{343241F1-4E7A-49A9-53A4-707E67028901}"/>
              </a:ext>
            </a:extLst>
          </p:cNvPr>
          <p:cNvSpPr>
            <a:spLocks noGrp="1"/>
          </p:cNvSpPr>
          <p:nvPr>
            <p:ph type="sldNum" sz="quarter" idx="12"/>
          </p:nvPr>
        </p:nvSpPr>
        <p:spPr/>
        <p:txBody>
          <a:bodyPr/>
          <a:lstStyle/>
          <a:p>
            <a:fld id="{49EC5416-78B8-4F37-B286-A40543F63F6D}" type="slidenum">
              <a:rPr lang="en-US" smtClean="0"/>
              <a:pPr/>
              <a:t>7</a:t>
            </a:fld>
            <a:endParaRPr lang="en-US"/>
          </a:p>
        </p:txBody>
      </p:sp>
      <p:pic>
        <p:nvPicPr>
          <p:cNvPr id="6" name="Picture 5">
            <a:extLst>
              <a:ext uri="{FF2B5EF4-FFF2-40B4-BE49-F238E27FC236}">
                <a16:creationId xmlns:a16="http://schemas.microsoft.com/office/drawing/2014/main" id="{6F987222-EF03-F4F0-040E-16E26287EAA1}"/>
              </a:ext>
            </a:extLst>
          </p:cNvPr>
          <p:cNvPicPr>
            <a:picLocks noChangeAspect="1"/>
          </p:cNvPicPr>
          <p:nvPr/>
        </p:nvPicPr>
        <p:blipFill>
          <a:blip r:embed="rId4"/>
          <a:stretch>
            <a:fillRect/>
          </a:stretch>
        </p:blipFill>
        <p:spPr>
          <a:xfrm>
            <a:off x="5554964" y="2438096"/>
            <a:ext cx="2101190" cy="1004147"/>
          </a:xfrm>
          <a:prstGeom prst="rect">
            <a:avLst/>
          </a:prstGeom>
        </p:spPr>
      </p:pic>
      <p:sp>
        <p:nvSpPr>
          <p:cNvPr id="13" name="TextBox 12">
            <a:extLst>
              <a:ext uri="{FF2B5EF4-FFF2-40B4-BE49-F238E27FC236}">
                <a16:creationId xmlns:a16="http://schemas.microsoft.com/office/drawing/2014/main" id="{04BFEE9A-231A-FD87-0142-EE015E22F079}"/>
              </a:ext>
            </a:extLst>
          </p:cNvPr>
          <p:cNvSpPr txBox="1"/>
          <p:nvPr/>
        </p:nvSpPr>
        <p:spPr>
          <a:xfrm>
            <a:off x="579" y="2867459"/>
            <a:ext cx="10771722" cy="4247317"/>
          </a:xfrm>
          <a:prstGeom prst="rect">
            <a:avLst/>
          </a:prstGeom>
          <a:solidFill>
            <a:schemeClr val="accent4">
              <a:lumMod val="20000"/>
              <a:lumOff val="80000"/>
            </a:schemeClr>
          </a:solidFill>
        </p:spPr>
        <p:txBody>
          <a:bodyPr wrap="square" lIns="91440" tIns="45720" rIns="91440" bIns="45720" rtlCol="0" anchor="t">
            <a:spAutoFit/>
          </a:bodyPr>
          <a:lstStyle/>
          <a:p>
            <a:r>
              <a:rPr lang="lt-LT" dirty="0"/>
              <a:t>Užpildykite nurodytus suvestinės laukus:</a:t>
            </a:r>
          </a:p>
          <a:p>
            <a:pPr marL="342900" indent="-342900">
              <a:buAutoNum type="arabicPeriod"/>
            </a:pPr>
            <a:r>
              <a:rPr lang="en-US" dirty="0"/>
              <a:t>Subject</a:t>
            </a:r>
            <a:r>
              <a:rPr lang="lt-LT" dirty="0"/>
              <a:t> – Planuojamo pirkimo pavadinimas (</a:t>
            </a:r>
            <a:r>
              <a:rPr lang="lt-LT" dirty="0">
                <a:solidFill>
                  <a:srgbClr val="C00000"/>
                </a:solidFill>
              </a:rPr>
              <a:t>PRIVALOMA</a:t>
            </a:r>
            <a:r>
              <a:rPr lang="lt-LT" dirty="0"/>
              <a:t>). </a:t>
            </a:r>
            <a:r>
              <a:rPr lang="lt-LT" b="1" dirty="0"/>
              <a:t>SVARBU</a:t>
            </a:r>
            <a:r>
              <a:rPr lang="en-US" b="1" dirty="0"/>
              <a:t>!</a:t>
            </a:r>
            <a:r>
              <a:rPr lang="lt-LT" b="1" dirty="0">
                <a:solidFill>
                  <a:srgbClr val="FF0000"/>
                </a:solidFill>
              </a:rPr>
              <a:t> </a:t>
            </a:r>
            <a:r>
              <a:rPr lang="lt-LT" sz="1800" kern="100" dirty="0">
                <a:effectLst/>
                <a:ea typeface="Times New Roman" panose="02020603050405020304" pitchFamily="18" charset="0"/>
              </a:rPr>
              <a:t>Planuojant pirkimą vykdyti skelbiamos apklausos būdu, būtina nurodyti pirkimo pavadinimą ir pirkimo būdą, pavyzdžiui, „Baldų pirkimas (Skelbiama apklausa)“;</a:t>
            </a:r>
            <a:endParaRPr lang="lt-LT" dirty="0">
              <a:ea typeface="Calibri"/>
              <a:cs typeface="Calibri"/>
            </a:endParaRPr>
          </a:p>
          <a:p>
            <a:pPr marL="342900" indent="-342900">
              <a:buFontTx/>
              <a:buAutoNum type="arabicPeriod"/>
            </a:pPr>
            <a:r>
              <a:rPr lang="lt" dirty="0">
                <a:ea typeface="Calibri"/>
                <a:cs typeface="Calibri"/>
              </a:rPr>
              <a:t>Description - Aprašymas (</a:t>
            </a:r>
            <a:r>
              <a:rPr lang="lt" dirty="0">
                <a:solidFill>
                  <a:schemeClr val="accent6">
                    <a:lumMod val="75000"/>
                  </a:schemeClr>
                </a:solidFill>
                <a:ea typeface="Calibri"/>
                <a:cs typeface="Calibri"/>
              </a:rPr>
              <a:t>NEPRIVALOMA</a:t>
            </a:r>
            <a:r>
              <a:rPr lang="lt" dirty="0">
                <a:ea typeface="Calibri"/>
                <a:cs typeface="Calibri"/>
              </a:rPr>
              <a:t>). Pildoma, jeigu planuojama įsigyti iš centrinės perkančiosios organizacijos arba naudojantis centrinės perkančiosios organizacijos atlikta pirkimo procedūra; valdoma dinamine pirkimo sistema ar sudaryta preliminariąja sutartimi, kaip nustatyta Viešųjų pirkimų įstatymo 78 straipsnio 2 dalyje arba Komunalinio sektoriaus pirkimų įstatymo 86 straipsnio 2 dalyje; jeigu planuojama pirkimą rezervuoti atitinkamiems tiekėjams vadovaujantis Viešųjų pirkimų įstatymo 23 straipsnio 2 dalyje arba Komunalinio sektoriaus pirkimų įstatymo 35 straipsnio 2 dalyje nustatyta tvarka.</a:t>
            </a:r>
          </a:p>
          <a:p>
            <a:pPr marL="342900" indent="-342900">
              <a:buFontTx/>
              <a:buAutoNum type="arabicPeriod"/>
            </a:pPr>
            <a:r>
              <a:rPr lang="lt-LT" dirty="0"/>
              <a:t>Procurement Type – Planuojamo pirkimo tipas (</a:t>
            </a:r>
            <a:r>
              <a:rPr lang="en-US" dirty="0"/>
              <a:t>Services</a:t>
            </a:r>
            <a:r>
              <a:rPr lang="lt-LT" dirty="0"/>
              <a:t> – paslaugos, Works – darbai, </a:t>
            </a:r>
            <a:r>
              <a:rPr lang="en-US" dirty="0"/>
              <a:t>Supplies</a:t>
            </a:r>
            <a:r>
              <a:rPr lang="lt-LT" dirty="0"/>
              <a:t> – prekės) (</a:t>
            </a:r>
            <a:r>
              <a:rPr lang="lt-LT" dirty="0">
                <a:solidFill>
                  <a:srgbClr val="C00000"/>
                </a:solidFill>
              </a:rPr>
              <a:t>PRIVALOMA</a:t>
            </a:r>
            <a:r>
              <a:rPr lang="lt-LT" dirty="0"/>
              <a:t>);</a:t>
            </a:r>
            <a:endParaRPr lang="lt-LT" dirty="0">
              <a:ea typeface="Calibri"/>
              <a:cs typeface="Calibri"/>
            </a:endParaRPr>
          </a:p>
          <a:p>
            <a:pPr marL="342900" indent="-342900">
              <a:buAutoNum type="arabicPeriod"/>
            </a:pPr>
            <a:r>
              <a:rPr lang="en-US" dirty="0"/>
              <a:t>Directive</a:t>
            </a:r>
            <a:r>
              <a:rPr lang="lt-LT" dirty="0"/>
              <a:t> – pasirinkite teisinį pagrindą (</a:t>
            </a:r>
            <a:r>
              <a:rPr lang="en-US" dirty="0"/>
              <a:t>Classic</a:t>
            </a:r>
            <a:r>
              <a:rPr lang="lt-LT" dirty="0"/>
              <a:t> – klasikinis, Utilities – komunalinis, </a:t>
            </a:r>
            <a:r>
              <a:rPr lang="en-US" dirty="0"/>
              <a:t>Concession</a:t>
            </a:r>
            <a:r>
              <a:rPr lang="lt-LT" dirty="0"/>
              <a:t> – koncesijos, </a:t>
            </a:r>
            <a:r>
              <a:rPr lang="en-US" dirty="0" err="1"/>
              <a:t>Defence</a:t>
            </a:r>
            <a:r>
              <a:rPr lang="lt-LT" dirty="0"/>
              <a:t> – Gynybos, </a:t>
            </a:r>
            <a:r>
              <a:rPr lang="en-US" dirty="0"/>
              <a:t>None </a:t>
            </a:r>
            <a:r>
              <a:rPr lang="lt-LT" dirty="0"/>
              <a:t>– ne pagal direktyvą (jį rinkitės viešindami tik </a:t>
            </a:r>
            <a:r>
              <a:rPr lang="lt-LT" u="sng" dirty="0"/>
              <a:t>neskelbiamos apklausos </a:t>
            </a:r>
            <a:r>
              <a:rPr lang="lt-LT" dirty="0"/>
              <a:t>planuojamus pirkimus)) (</a:t>
            </a:r>
            <a:r>
              <a:rPr lang="lt-LT" dirty="0">
                <a:solidFill>
                  <a:srgbClr val="C00000"/>
                </a:solidFill>
              </a:rPr>
              <a:t>PRIVALOMA</a:t>
            </a:r>
            <a:r>
              <a:rPr lang="lt-LT" dirty="0"/>
              <a:t>).</a:t>
            </a:r>
            <a:endParaRPr lang="lt-LT" dirty="0">
              <a:cs typeface="Calibri"/>
            </a:endParaRPr>
          </a:p>
        </p:txBody>
      </p:sp>
      <p:pic>
        <p:nvPicPr>
          <p:cNvPr id="5" name="Picture 4" descr="A grey rectangular sign with black text&#10;&#10;Description automatically generated">
            <a:extLst>
              <a:ext uri="{FF2B5EF4-FFF2-40B4-BE49-F238E27FC236}">
                <a16:creationId xmlns:a16="http://schemas.microsoft.com/office/drawing/2014/main" id="{2B4CB3E5-5363-9BE5-CE8F-847DBFDD7AF7}"/>
              </a:ext>
            </a:extLst>
          </p:cNvPr>
          <p:cNvPicPr>
            <a:picLocks noChangeAspect="1"/>
          </p:cNvPicPr>
          <p:nvPr/>
        </p:nvPicPr>
        <p:blipFill>
          <a:blip r:embed="rId5"/>
          <a:stretch>
            <a:fillRect/>
          </a:stretch>
        </p:blipFill>
        <p:spPr>
          <a:xfrm>
            <a:off x="290185" y="1118970"/>
            <a:ext cx="3308459" cy="827580"/>
          </a:xfrm>
          <a:prstGeom prst="rect">
            <a:avLst/>
          </a:prstGeom>
        </p:spPr>
      </p:pic>
      <p:sp>
        <p:nvSpPr>
          <p:cNvPr id="8" name="Oval 7">
            <a:extLst>
              <a:ext uri="{FF2B5EF4-FFF2-40B4-BE49-F238E27FC236}">
                <a16:creationId xmlns:a16="http://schemas.microsoft.com/office/drawing/2014/main" id="{3C1D54A1-6B87-746F-9682-38BFE34A9BBB}"/>
              </a:ext>
            </a:extLst>
          </p:cNvPr>
          <p:cNvSpPr/>
          <p:nvPr/>
        </p:nvSpPr>
        <p:spPr>
          <a:xfrm>
            <a:off x="1178292" y="186058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a:solidFill>
                  <a:schemeClr val="tx1"/>
                </a:solidFill>
              </a:rPr>
              <a:t>1</a:t>
            </a:r>
            <a:endParaRPr lang="en-GB">
              <a:solidFill>
                <a:schemeClr val="tx1"/>
              </a:solidFill>
            </a:endParaRPr>
          </a:p>
        </p:txBody>
      </p:sp>
      <p:sp>
        <p:nvSpPr>
          <p:cNvPr id="9" name="Oval 8">
            <a:extLst>
              <a:ext uri="{FF2B5EF4-FFF2-40B4-BE49-F238E27FC236}">
                <a16:creationId xmlns:a16="http://schemas.microsoft.com/office/drawing/2014/main" id="{C2489399-7884-7F96-A96A-EB61B1BC685D}"/>
              </a:ext>
            </a:extLst>
          </p:cNvPr>
          <p:cNvSpPr/>
          <p:nvPr/>
        </p:nvSpPr>
        <p:spPr>
          <a:xfrm>
            <a:off x="2807874" y="186342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a:solidFill>
                  <a:schemeClr val="tx1"/>
                </a:solidFill>
              </a:rPr>
              <a:t>2</a:t>
            </a:r>
            <a:endParaRPr lang="en-GB">
              <a:solidFill>
                <a:schemeClr val="tx1"/>
              </a:solidFill>
            </a:endParaRPr>
          </a:p>
        </p:txBody>
      </p:sp>
      <p:pic>
        <p:nvPicPr>
          <p:cNvPr id="14" name="Picture 13">
            <a:extLst>
              <a:ext uri="{FF2B5EF4-FFF2-40B4-BE49-F238E27FC236}">
                <a16:creationId xmlns:a16="http://schemas.microsoft.com/office/drawing/2014/main" id="{4AF0B12A-CFDF-7AB2-E2D5-0A133744D45B}"/>
              </a:ext>
            </a:extLst>
          </p:cNvPr>
          <p:cNvPicPr>
            <a:picLocks noChangeAspect="1"/>
          </p:cNvPicPr>
          <p:nvPr/>
        </p:nvPicPr>
        <p:blipFill>
          <a:blip r:embed="rId6"/>
          <a:stretch>
            <a:fillRect/>
          </a:stretch>
        </p:blipFill>
        <p:spPr>
          <a:xfrm>
            <a:off x="9656075" y="2294579"/>
            <a:ext cx="952932" cy="187024"/>
          </a:xfrm>
          <a:prstGeom prst="rect">
            <a:avLst/>
          </a:prstGeom>
        </p:spPr>
      </p:pic>
    </p:spTree>
    <p:extLst>
      <p:ext uri="{BB962C8B-B14F-4D97-AF65-F5344CB8AC3E}">
        <p14:creationId xmlns:p14="http://schemas.microsoft.com/office/powerpoint/2010/main" val="3087314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8C013B-8C31-72FB-AB58-BABEFD34344C}"/>
              </a:ext>
            </a:extLst>
          </p:cNvPr>
          <p:cNvPicPr>
            <a:picLocks noChangeAspect="1"/>
          </p:cNvPicPr>
          <p:nvPr/>
        </p:nvPicPr>
        <p:blipFill>
          <a:blip r:embed="rId3"/>
          <a:stretch>
            <a:fillRect/>
          </a:stretch>
        </p:blipFill>
        <p:spPr>
          <a:xfrm>
            <a:off x="0" y="962731"/>
            <a:ext cx="11722040" cy="2821663"/>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75347" y="5415656"/>
            <a:ext cx="2527816" cy="1470849"/>
          </a:xfrm>
          <a:prstGeom prst="rect">
            <a:avLst/>
          </a:prstGeom>
        </p:spPr>
      </p:pic>
      <p:sp>
        <p:nvSpPr>
          <p:cNvPr id="7" name="Pavadinimas 1"/>
          <p:cNvSpPr>
            <a:spLocks noGrp="1"/>
          </p:cNvSpPr>
          <p:nvPr>
            <p:ph type="title"/>
          </p:nvPr>
        </p:nvSpPr>
        <p:spPr>
          <a:xfrm>
            <a:off x="2180254" y="122102"/>
            <a:ext cx="7801946" cy="810627"/>
          </a:xfrm>
        </p:spPr>
        <p:txBody>
          <a:bodyPr>
            <a:noAutofit/>
          </a:bodyPr>
          <a:lstStyle/>
          <a:p>
            <a:pPr algn="ctr"/>
            <a:r>
              <a:rPr lang="lt-LT" sz="3600" b="1"/>
              <a:t>Planuojamų pirkimų suvestinės viešinimas</a:t>
            </a:r>
            <a:endParaRPr lang="en-US" sz="3600" b="1"/>
          </a:p>
        </p:txBody>
      </p:sp>
      <p:sp>
        <p:nvSpPr>
          <p:cNvPr id="27" name="Oval 3">
            <a:extLst>
              <a:ext uri="{FF2B5EF4-FFF2-40B4-BE49-F238E27FC236}">
                <a16:creationId xmlns:a16="http://schemas.microsoft.com/office/drawing/2014/main" id="{D9BAF67D-117E-9260-8E8B-89A2378516B7}"/>
              </a:ext>
            </a:extLst>
          </p:cNvPr>
          <p:cNvSpPr/>
          <p:nvPr/>
        </p:nvSpPr>
        <p:spPr>
          <a:xfrm>
            <a:off x="8368284" y="183432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lt-LT">
                <a:solidFill>
                  <a:schemeClr val="tx1"/>
                </a:solidFill>
              </a:rPr>
              <a:t>5</a:t>
            </a:r>
            <a:endParaRPr lang="en-US"/>
          </a:p>
        </p:txBody>
      </p:sp>
      <p:sp>
        <p:nvSpPr>
          <p:cNvPr id="2" name="Slide Number Placeholder 1">
            <a:extLst>
              <a:ext uri="{FF2B5EF4-FFF2-40B4-BE49-F238E27FC236}">
                <a16:creationId xmlns:a16="http://schemas.microsoft.com/office/drawing/2014/main" id="{343241F1-4E7A-49A9-53A4-707E67028901}"/>
              </a:ext>
            </a:extLst>
          </p:cNvPr>
          <p:cNvSpPr>
            <a:spLocks noGrp="1"/>
          </p:cNvSpPr>
          <p:nvPr>
            <p:ph type="sldNum" sz="quarter" idx="12"/>
          </p:nvPr>
        </p:nvSpPr>
        <p:spPr/>
        <p:txBody>
          <a:bodyPr/>
          <a:lstStyle/>
          <a:p>
            <a:fld id="{49EC5416-78B8-4F37-B286-A40543F63F6D}" type="slidenum">
              <a:rPr lang="en-US" smtClean="0"/>
              <a:pPr/>
              <a:t>8</a:t>
            </a:fld>
            <a:endParaRPr lang="en-US"/>
          </a:p>
        </p:txBody>
      </p:sp>
      <p:sp>
        <p:nvSpPr>
          <p:cNvPr id="13" name="TextBox 12">
            <a:extLst>
              <a:ext uri="{FF2B5EF4-FFF2-40B4-BE49-F238E27FC236}">
                <a16:creationId xmlns:a16="http://schemas.microsoft.com/office/drawing/2014/main" id="{04BFEE9A-231A-FD87-0142-EE015E22F079}"/>
              </a:ext>
            </a:extLst>
          </p:cNvPr>
          <p:cNvSpPr txBox="1"/>
          <p:nvPr/>
        </p:nvSpPr>
        <p:spPr>
          <a:xfrm>
            <a:off x="69658" y="3598930"/>
            <a:ext cx="7515383" cy="923330"/>
          </a:xfrm>
          <a:prstGeom prst="rect">
            <a:avLst/>
          </a:prstGeom>
          <a:solidFill>
            <a:schemeClr val="accent4">
              <a:lumMod val="20000"/>
              <a:lumOff val="80000"/>
            </a:schemeClr>
          </a:solidFill>
        </p:spPr>
        <p:txBody>
          <a:bodyPr wrap="square" lIns="91440" tIns="45720" rIns="91440" bIns="45720" rtlCol="0" anchor="t">
            <a:spAutoFit/>
          </a:bodyPr>
          <a:lstStyle/>
          <a:p>
            <a:r>
              <a:rPr lang="lt-LT" dirty="0"/>
              <a:t>5. </a:t>
            </a:r>
            <a:r>
              <a:rPr lang="en-US" dirty="0"/>
              <a:t>Procedure</a:t>
            </a:r>
            <a:r>
              <a:rPr lang="lt-LT" dirty="0"/>
              <a:t> – Procedūros tipas (</a:t>
            </a:r>
            <a:r>
              <a:rPr lang="lt-LT" dirty="0">
                <a:solidFill>
                  <a:srgbClr val="C00000"/>
                </a:solidFill>
              </a:rPr>
              <a:t>PRIVALOMAS</a:t>
            </a:r>
            <a:r>
              <a:rPr lang="lt-LT" dirty="0"/>
              <a:t>).</a:t>
            </a:r>
            <a:r>
              <a:rPr lang="lt-LT" dirty="0">
                <a:cs typeface="Calibri"/>
              </a:rPr>
              <a:t> Procedūrų tipų vertimus ir paaiškinimus rasite 11 skaidrėje.</a:t>
            </a:r>
          </a:p>
          <a:p>
            <a:endParaRPr lang="lt-LT" dirty="0">
              <a:cs typeface="Calibri"/>
            </a:endParaRPr>
          </a:p>
        </p:txBody>
      </p:sp>
      <p:pic>
        <p:nvPicPr>
          <p:cNvPr id="9" name="Picture 8">
            <a:extLst>
              <a:ext uri="{FF2B5EF4-FFF2-40B4-BE49-F238E27FC236}">
                <a16:creationId xmlns:a16="http://schemas.microsoft.com/office/drawing/2014/main" id="{8F51DD23-6717-52B5-3E09-3572965F5FA1}"/>
              </a:ext>
            </a:extLst>
          </p:cNvPr>
          <p:cNvPicPr>
            <a:picLocks noChangeAspect="1"/>
          </p:cNvPicPr>
          <p:nvPr/>
        </p:nvPicPr>
        <p:blipFill>
          <a:blip r:embed="rId5"/>
          <a:stretch>
            <a:fillRect/>
          </a:stretch>
        </p:blipFill>
        <p:spPr>
          <a:xfrm>
            <a:off x="7585996" y="2486516"/>
            <a:ext cx="2537680" cy="2110923"/>
          </a:xfrm>
          <a:prstGeom prst="rect">
            <a:avLst/>
          </a:prstGeom>
        </p:spPr>
      </p:pic>
      <p:pic>
        <p:nvPicPr>
          <p:cNvPr id="3" name="Picture 2" descr="A white background with black text&#10;&#10;Description automatically generated">
            <a:extLst>
              <a:ext uri="{FF2B5EF4-FFF2-40B4-BE49-F238E27FC236}">
                <a16:creationId xmlns:a16="http://schemas.microsoft.com/office/drawing/2014/main" id="{4ADA1C50-D20D-2B93-FCA6-9E495ACA0A80}"/>
              </a:ext>
            </a:extLst>
          </p:cNvPr>
          <p:cNvPicPr>
            <a:picLocks noChangeAspect="1"/>
          </p:cNvPicPr>
          <p:nvPr/>
        </p:nvPicPr>
        <p:blipFill>
          <a:blip r:embed="rId6"/>
          <a:stretch>
            <a:fillRect/>
          </a:stretch>
        </p:blipFill>
        <p:spPr>
          <a:xfrm>
            <a:off x="7584086" y="4599863"/>
            <a:ext cx="2530185" cy="795193"/>
          </a:xfrm>
          <a:prstGeom prst="rect">
            <a:avLst/>
          </a:prstGeom>
        </p:spPr>
      </p:pic>
      <p:pic>
        <p:nvPicPr>
          <p:cNvPr id="6" name="Picture 5" descr="A grey rectangular sign with black text&#10;&#10;Description automatically generated">
            <a:extLst>
              <a:ext uri="{FF2B5EF4-FFF2-40B4-BE49-F238E27FC236}">
                <a16:creationId xmlns:a16="http://schemas.microsoft.com/office/drawing/2014/main" id="{85158BFD-B9A8-BAA1-2259-7AA3FC8FEFC1}"/>
              </a:ext>
            </a:extLst>
          </p:cNvPr>
          <p:cNvPicPr>
            <a:picLocks noChangeAspect="1"/>
          </p:cNvPicPr>
          <p:nvPr/>
        </p:nvPicPr>
        <p:blipFill>
          <a:blip r:embed="rId7"/>
          <a:stretch>
            <a:fillRect/>
          </a:stretch>
        </p:blipFill>
        <p:spPr>
          <a:xfrm>
            <a:off x="290185" y="1118970"/>
            <a:ext cx="3308459" cy="827580"/>
          </a:xfrm>
          <a:prstGeom prst="rect">
            <a:avLst/>
          </a:prstGeom>
        </p:spPr>
      </p:pic>
      <p:sp>
        <p:nvSpPr>
          <p:cNvPr id="8" name="TextBox 7">
            <a:extLst>
              <a:ext uri="{FF2B5EF4-FFF2-40B4-BE49-F238E27FC236}">
                <a16:creationId xmlns:a16="http://schemas.microsoft.com/office/drawing/2014/main" id="{B656EFE9-E48E-F89C-2502-CF7AB9443F01}"/>
              </a:ext>
            </a:extLst>
          </p:cNvPr>
          <p:cNvSpPr txBox="1"/>
          <p:nvPr/>
        </p:nvSpPr>
        <p:spPr>
          <a:xfrm>
            <a:off x="69658" y="4555691"/>
            <a:ext cx="7584086" cy="2308324"/>
          </a:xfrm>
          <a:prstGeom prst="rect">
            <a:avLst/>
          </a:prstGeom>
          <a:noFill/>
        </p:spPr>
        <p:txBody>
          <a:bodyPr wrap="square">
            <a:spAutoFit/>
          </a:bodyPr>
          <a:lstStyle/>
          <a:p>
            <a:r>
              <a:rPr lang="lt-LT" dirty="0">
                <a:solidFill>
                  <a:srgbClr val="FF0000"/>
                </a:solidFill>
                <a:ea typeface="+mn-lt"/>
                <a:cs typeface="+mn-lt"/>
              </a:rPr>
              <a:t>Pastaba!</a:t>
            </a:r>
            <a:r>
              <a:rPr lang="lt-LT" dirty="0">
                <a:ea typeface="+mn-lt"/>
                <a:cs typeface="+mn-lt"/>
              </a:rPr>
              <a:t> Jei numatote vykdyti supaprastintą pirkimą pagal Lietuvos Respublikos viešųjų pirkimų, atliekamų gynybos ir saugumo srityje, įstatymą, rinkitės direktyvą </a:t>
            </a:r>
            <a:r>
              <a:rPr lang="lt-LT" dirty="0">
                <a:cs typeface="Calibri"/>
              </a:rPr>
              <a:t>2014/24/EU, o aprašyme (</a:t>
            </a:r>
            <a:r>
              <a:rPr lang="en-US" dirty="0">
                <a:cs typeface="Calibri"/>
              </a:rPr>
              <a:t>Description</a:t>
            </a:r>
            <a:r>
              <a:rPr lang="lt-LT" dirty="0">
                <a:cs typeface="Calibri"/>
              </a:rPr>
              <a:t>) nurodykite, kad pirkimas atliekamas pagal Lietuvos Respublikos viešųjų pirkimų, atliekamų gynybos ir saugumo srityje, įstatymą.</a:t>
            </a:r>
            <a:endParaRPr lang="lt-LT" dirty="0"/>
          </a:p>
          <a:p>
            <a:r>
              <a:rPr lang="lt-LT" dirty="0">
                <a:ea typeface="Calibri"/>
                <a:cs typeface="Calibri"/>
              </a:rPr>
              <a:t>Jei numatote vykdyti atvirą projekto konkursą, pasirinkite </a:t>
            </a:r>
            <a:r>
              <a:rPr lang="en-US" dirty="0">
                <a:ea typeface="Calibri"/>
                <a:cs typeface="Calibri"/>
              </a:rPr>
              <a:t>Open</a:t>
            </a:r>
            <a:r>
              <a:rPr lang="lt-LT" dirty="0">
                <a:ea typeface="Calibri"/>
                <a:cs typeface="Calibri"/>
              </a:rPr>
              <a:t> (atviras konkursas), jei ribotą projekto konkursą - </a:t>
            </a:r>
            <a:r>
              <a:rPr lang="en-US" dirty="0">
                <a:ea typeface="Calibri"/>
                <a:cs typeface="Calibri"/>
              </a:rPr>
              <a:t>Restricted</a:t>
            </a:r>
            <a:r>
              <a:rPr lang="lt-LT" dirty="0">
                <a:ea typeface="Calibri"/>
                <a:cs typeface="Calibri"/>
              </a:rPr>
              <a:t> (ribotas konkursas), o aprašyme (</a:t>
            </a:r>
            <a:r>
              <a:rPr lang="en-US" dirty="0">
                <a:ea typeface="Calibri"/>
                <a:cs typeface="Calibri"/>
              </a:rPr>
              <a:t>Description</a:t>
            </a:r>
            <a:r>
              <a:rPr lang="lt-LT" dirty="0">
                <a:ea typeface="Calibri"/>
                <a:cs typeface="Calibri"/>
              </a:rPr>
              <a:t>) nurodykite, kad vykdysite Projekto konkursą.</a:t>
            </a:r>
          </a:p>
        </p:txBody>
      </p:sp>
      <p:pic>
        <p:nvPicPr>
          <p:cNvPr id="5" name="Picture 4">
            <a:extLst>
              <a:ext uri="{FF2B5EF4-FFF2-40B4-BE49-F238E27FC236}">
                <a16:creationId xmlns:a16="http://schemas.microsoft.com/office/drawing/2014/main" id="{0911BD70-DA2F-DD85-1B7F-CECF525A15BE}"/>
              </a:ext>
            </a:extLst>
          </p:cNvPr>
          <p:cNvPicPr>
            <a:picLocks noChangeAspect="1"/>
          </p:cNvPicPr>
          <p:nvPr/>
        </p:nvPicPr>
        <p:blipFill>
          <a:blip r:embed="rId8"/>
          <a:stretch>
            <a:fillRect/>
          </a:stretch>
        </p:blipFill>
        <p:spPr>
          <a:xfrm>
            <a:off x="9723120" y="2310354"/>
            <a:ext cx="885156" cy="204246"/>
          </a:xfrm>
          <a:prstGeom prst="rect">
            <a:avLst/>
          </a:prstGeom>
        </p:spPr>
      </p:pic>
    </p:spTree>
    <p:extLst>
      <p:ext uri="{BB962C8B-B14F-4D97-AF65-F5344CB8AC3E}">
        <p14:creationId xmlns:p14="http://schemas.microsoft.com/office/powerpoint/2010/main" val="2861021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24715-6B64-0B05-D878-93B35843F89C}"/>
            </a:ext>
          </a:extLst>
        </p:cNvPr>
        <p:cNvGrpSpPr/>
        <p:nvPr/>
      </p:nvGrpSpPr>
      <p:grpSpPr>
        <a:xfrm>
          <a:off x="0" y="0"/>
          <a:ext cx="0" cy="0"/>
          <a:chOff x="0" y="0"/>
          <a:chExt cx="0" cy="0"/>
        </a:xfrm>
      </p:grpSpPr>
      <p:pic>
        <p:nvPicPr>
          <p:cNvPr id="10" name="Paveikslėlis 9">
            <a:extLst>
              <a:ext uri="{FF2B5EF4-FFF2-40B4-BE49-F238E27FC236}">
                <a16:creationId xmlns:a16="http://schemas.microsoft.com/office/drawing/2014/main" id="{45398B91-AA2F-5C99-F4E6-5EE6171C560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5347" y="5415656"/>
            <a:ext cx="2527816" cy="1470849"/>
          </a:xfrm>
          <a:prstGeom prst="rect">
            <a:avLst/>
          </a:prstGeom>
        </p:spPr>
      </p:pic>
      <p:sp>
        <p:nvSpPr>
          <p:cNvPr id="7" name="Pavadinimas 1">
            <a:extLst>
              <a:ext uri="{FF2B5EF4-FFF2-40B4-BE49-F238E27FC236}">
                <a16:creationId xmlns:a16="http://schemas.microsoft.com/office/drawing/2014/main" id="{C3C67F15-D0F9-E134-E936-86C02A3D4332}"/>
              </a:ext>
            </a:extLst>
          </p:cNvPr>
          <p:cNvSpPr>
            <a:spLocks noGrp="1"/>
          </p:cNvSpPr>
          <p:nvPr>
            <p:ph type="title"/>
          </p:nvPr>
        </p:nvSpPr>
        <p:spPr>
          <a:xfrm>
            <a:off x="2180254" y="122102"/>
            <a:ext cx="7801946" cy="810627"/>
          </a:xfrm>
        </p:spPr>
        <p:txBody>
          <a:bodyPr>
            <a:noAutofit/>
          </a:bodyPr>
          <a:lstStyle/>
          <a:p>
            <a:pPr algn="ctr"/>
            <a:r>
              <a:rPr lang="lt-LT" sz="3600" b="1"/>
              <a:t>Planuojamų pirkimų suvestinės viešinimas</a:t>
            </a:r>
            <a:endParaRPr lang="en-US" sz="3600" b="1"/>
          </a:p>
        </p:txBody>
      </p:sp>
      <p:sp>
        <p:nvSpPr>
          <p:cNvPr id="2" name="Slide Number Placeholder 1">
            <a:extLst>
              <a:ext uri="{FF2B5EF4-FFF2-40B4-BE49-F238E27FC236}">
                <a16:creationId xmlns:a16="http://schemas.microsoft.com/office/drawing/2014/main" id="{B87BCEAA-363E-A9CC-7682-0142B74AB32B}"/>
              </a:ext>
            </a:extLst>
          </p:cNvPr>
          <p:cNvSpPr>
            <a:spLocks noGrp="1"/>
          </p:cNvSpPr>
          <p:nvPr>
            <p:ph type="sldNum" sz="quarter" idx="12"/>
          </p:nvPr>
        </p:nvSpPr>
        <p:spPr/>
        <p:txBody>
          <a:bodyPr/>
          <a:lstStyle/>
          <a:p>
            <a:fld id="{49EC5416-78B8-4F37-B286-A40543F63F6D}" type="slidenum">
              <a:rPr lang="en-US" smtClean="0"/>
              <a:pPr/>
              <a:t>9</a:t>
            </a:fld>
            <a:endParaRPr lang="en-US"/>
          </a:p>
        </p:txBody>
      </p:sp>
      <p:sp>
        <p:nvSpPr>
          <p:cNvPr id="13" name="TextBox 12">
            <a:extLst>
              <a:ext uri="{FF2B5EF4-FFF2-40B4-BE49-F238E27FC236}">
                <a16:creationId xmlns:a16="http://schemas.microsoft.com/office/drawing/2014/main" id="{EDB9B304-6008-CD91-8962-A37E6132315B}"/>
              </a:ext>
            </a:extLst>
          </p:cNvPr>
          <p:cNvSpPr txBox="1"/>
          <p:nvPr/>
        </p:nvSpPr>
        <p:spPr>
          <a:xfrm>
            <a:off x="69658" y="3598930"/>
            <a:ext cx="11652382" cy="3281091"/>
          </a:xfrm>
          <a:prstGeom prst="rect">
            <a:avLst/>
          </a:prstGeom>
          <a:solidFill>
            <a:schemeClr val="accent4">
              <a:lumMod val="20000"/>
              <a:lumOff val="80000"/>
            </a:schemeClr>
          </a:solidFill>
        </p:spPr>
        <p:txBody>
          <a:bodyPr wrap="square" lIns="91440" tIns="45720" rIns="91440" bIns="45720" rtlCol="0" anchor="t">
            <a:spAutoFit/>
          </a:bodyPr>
          <a:lstStyle/>
          <a:p>
            <a:r>
              <a:rPr lang="lt-LT" dirty="0"/>
              <a:t>6. CPV </a:t>
            </a:r>
            <a:r>
              <a:rPr lang="en-US" dirty="0"/>
              <a:t>Codes</a:t>
            </a:r>
            <a:r>
              <a:rPr lang="lt-LT" dirty="0"/>
              <a:t> – BVPŽ kodas, nustatytas pagal Bendrąjį viešųjų pirkimų žodyną, nustatytą Reglamentu (EB) Nr. 2195/2002 (</a:t>
            </a:r>
            <a:r>
              <a:rPr lang="lt-LT" dirty="0">
                <a:solidFill>
                  <a:srgbClr val="C00000"/>
                </a:solidFill>
              </a:rPr>
              <a:t>PRIVALOMAS</a:t>
            </a:r>
            <a:r>
              <a:rPr lang="lt-LT" dirty="0"/>
              <a:t>). BVPŽ kodas nurodomas be devintojo skaitmens einančio po brūkšnelio, t. y. teisingas BVPŽ kodo formatas būtų, pavyzdžiui, 32331000.</a:t>
            </a:r>
          </a:p>
          <a:p>
            <a:pPr algn="just">
              <a:lnSpc>
                <a:spcPct val="107000"/>
              </a:lnSpc>
            </a:pPr>
            <a:r>
              <a:rPr lang="lt-LT" dirty="0">
                <a:cs typeface="Calibri"/>
              </a:rPr>
              <a:t>7. </a:t>
            </a:r>
            <a:r>
              <a:rPr lang="en-US" dirty="0">
                <a:cs typeface="Calibri"/>
              </a:rPr>
              <a:t>Estimated Price </a:t>
            </a:r>
            <a:r>
              <a:rPr lang="lt-LT" dirty="0"/>
              <a:t>– Numatoma pirkimo vertė (</a:t>
            </a:r>
            <a:r>
              <a:rPr lang="lt-LT" sz="1800" kern="100" dirty="0">
                <a:solidFill>
                  <a:schemeClr val="accent6">
                    <a:lumMod val="75000"/>
                  </a:schemeClr>
                </a:solidFill>
                <a:effectLst/>
                <a:ea typeface="Times New Roman" panose="02020603050405020304" pitchFamily="18" charset="0"/>
              </a:rPr>
              <a:t>NEPRIVALOMA</a:t>
            </a:r>
            <a:r>
              <a:rPr lang="lt-LT" dirty="0"/>
              <a:t>). </a:t>
            </a:r>
            <a:r>
              <a:rPr lang="lt-LT" sz="1800" kern="100" dirty="0">
                <a:solidFill>
                  <a:srgbClr val="000000"/>
                </a:solidFill>
                <a:effectLst/>
                <a:ea typeface="Calibri" panose="020F0502020204030204" pitchFamily="34" charset="0"/>
              </a:rPr>
              <a:t>Nurodydamas numatomą prekių, paslaugų ar darbų vertę, pirkimo vykdytojas nurodo sumą eurais be pridėtinės vertės mokesčio.</a:t>
            </a:r>
            <a:r>
              <a:rPr lang="lt-LT" dirty="0">
                <a:ea typeface="Calibri" panose="020F0502020204030204" pitchFamily="34" charset="0"/>
              </a:rPr>
              <a:t> </a:t>
            </a:r>
            <a:r>
              <a:rPr lang="lt-LT" sz="1800" kern="100" dirty="0">
                <a:solidFill>
                  <a:srgbClr val="000000"/>
                </a:solidFill>
                <a:effectLst/>
                <a:ea typeface="Times New Roman" panose="02020603050405020304" pitchFamily="18" charset="0"/>
              </a:rPr>
              <a:t>Jei pirkimo vykdytojas nenori išviešinti pirkimui skiriamos lėšų sumos, tai numatomos prekių, paslaugų ar darbų vertės grafoje turi nurodyti „0“, o </a:t>
            </a:r>
            <a:r>
              <a:rPr lang="lt-LT" sz="1800" kern="100" dirty="0">
                <a:solidFill>
                  <a:srgbClr val="000000"/>
                </a:solidFill>
                <a:effectLst/>
                <a:ea typeface="Calibri" panose="020F0502020204030204" pitchFamily="34" charset="0"/>
              </a:rPr>
              <a:t>grafoje „Aprašymas“ (angl. </a:t>
            </a:r>
            <a:r>
              <a:rPr lang="en-US" sz="1800" i="1" kern="100" dirty="0">
                <a:solidFill>
                  <a:srgbClr val="000000"/>
                </a:solidFill>
                <a:effectLst/>
                <a:ea typeface="Calibri" panose="020F0502020204030204" pitchFamily="34" charset="0"/>
              </a:rPr>
              <a:t>Description</a:t>
            </a:r>
            <a:r>
              <a:rPr lang="lt-LT" sz="1800" kern="100" dirty="0">
                <a:solidFill>
                  <a:srgbClr val="000000"/>
                </a:solidFill>
                <a:effectLst/>
                <a:ea typeface="Calibri" panose="020F0502020204030204" pitchFamily="34" charset="0"/>
              </a:rPr>
              <a:t>) nurodyti, kad „Numatoma pirkimo vertė grafoje nurodyta „0“</a:t>
            </a:r>
            <a:br>
              <a:rPr lang="lt-LT" sz="1800" kern="100" dirty="0">
                <a:solidFill>
                  <a:srgbClr val="000000"/>
                </a:solidFill>
                <a:effectLst/>
                <a:ea typeface="Calibri" panose="020F0502020204030204" pitchFamily="34" charset="0"/>
              </a:rPr>
            </a:br>
            <a:r>
              <a:rPr lang="lt-LT" sz="1800" kern="100" dirty="0">
                <a:solidFill>
                  <a:srgbClr val="000000"/>
                </a:solidFill>
                <a:effectLst/>
                <a:ea typeface="Calibri" panose="020F0502020204030204" pitchFamily="34" charset="0"/>
              </a:rPr>
              <a:t> reikšmė reiškia, kad numatoma pirkimo vertė nėra viešinama.“</a:t>
            </a:r>
          </a:p>
          <a:p>
            <a:pPr algn="just">
              <a:lnSpc>
                <a:spcPct val="107000"/>
              </a:lnSpc>
            </a:pPr>
            <a:r>
              <a:rPr lang="lt-LT" kern="100" dirty="0">
                <a:solidFill>
                  <a:srgbClr val="000000"/>
                </a:solidFill>
                <a:ea typeface="Calibri" panose="020F0502020204030204" pitchFamily="34" charset="0"/>
                <a:cs typeface="Calibri"/>
              </a:rPr>
              <a:t>8. </a:t>
            </a:r>
            <a:r>
              <a:rPr lang="en-US" kern="100" dirty="0">
                <a:solidFill>
                  <a:srgbClr val="000000"/>
                </a:solidFill>
                <a:ea typeface="Calibri" panose="020F0502020204030204" pitchFamily="34" charset="0"/>
                <a:cs typeface="Calibri"/>
              </a:rPr>
              <a:t>Quantities</a:t>
            </a:r>
            <a:r>
              <a:rPr lang="lt-LT" kern="100" dirty="0">
                <a:solidFill>
                  <a:srgbClr val="000000"/>
                </a:solidFill>
                <a:ea typeface="Calibri" panose="020F0502020204030204" pitchFamily="34" charset="0"/>
                <a:cs typeface="Calibri"/>
              </a:rPr>
              <a:t> – Kiekis (</a:t>
            </a:r>
            <a:r>
              <a:rPr lang="lt-LT" kern="100" dirty="0">
                <a:solidFill>
                  <a:schemeClr val="accent6">
                    <a:lumMod val="75000"/>
                  </a:schemeClr>
                </a:solidFill>
                <a:ea typeface="Calibri" panose="020F0502020204030204" pitchFamily="34" charset="0"/>
                <a:cs typeface="Calibri"/>
              </a:rPr>
              <a:t>NEPRIVALOMA</a:t>
            </a:r>
            <a:r>
              <a:rPr lang="lt-LT" kern="100" dirty="0">
                <a:solidFill>
                  <a:srgbClr val="000000"/>
                </a:solidFill>
                <a:ea typeface="Calibri" panose="020F0502020204030204" pitchFamily="34" charset="0"/>
                <a:cs typeface="Calibri"/>
              </a:rPr>
              <a:t>). Nurodomas planuojamų įsigyti prekių kiekis, paslaugų ar darbų apimtis.</a:t>
            </a:r>
          </a:p>
          <a:p>
            <a:pPr algn="just">
              <a:lnSpc>
                <a:spcPct val="107000"/>
              </a:lnSpc>
            </a:pPr>
            <a:r>
              <a:rPr lang="lt-LT" kern="100" dirty="0">
                <a:solidFill>
                  <a:srgbClr val="000000"/>
                </a:solidFill>
                <a:ea typeface="Calibri" panose="020F0502020204030204" pitchFamily="34" charset="0"/>
                <a:cs typeface="Calibri"/>
              </a:rPr>
              <a:t>9. </a:t>
            </a:r>
            <a:r>
              <a:rPr lang="en-US" kern="100" dirty="0">
                <a:solidFill>
                  <a:srgbClr val="000000"/>
                </a:solidFill>
                <a:ea typeface="Calibri" panose="020F0502020204030204" pitchFamily="34" charset="0"/>
                <a:cs typeface="Calibri"/>
              </a:rPr>
              <a:t>Bid Invitation Date </a:t>
            </a:r>
            <a:r>
              <a:rPr lang="lt-LT" dirty="0"/>
              <a:t>– </a:t>
            </a:r>
            <a:r>
              <a:rPr lang="lt-LT" sz="1800" kern="100" dirty="0">
                <a:effectLst/>
                <a:ea typeface="Times New Roman" panose="02020603050405020304" pitchFamily="18" charset="0"/>
              </a:rPr>
              <a:t>Kvietimo teikti pasiūlymus data (</a:t>
            </a:r>
            <a:r>
              <a:rPr lang="lt-LT" dirty="0">
                <a:solidFill>
                  <a:srgbClr val="C00000"/>
                </a:solidFill>
              </a:rPr>
              <a:t>PRIVALOMAS</a:t>
            </a:r>
            <a:r>
              <a:rPr lang="lt-LT" sz="1800" kern="100" dirty="0">
                <a:effectLst/>
                <a:ea typeface="Times New Roman" panose="02020603050405020304" pitchFamily="18" charset="0"/>
              </a:rPr>
              <a:t>).</a:t>
            </a:r>
            <a:r>
              <a:rPr lang="lt-LT" sz="1800" kern="100" dirty="0">
                <a:solidFill>
                  <a:srgbClr val="000000"/>
                </a:solidFill>
                <a:effectLst/>
                <a:ea typeface="Calibri" panose="020F0502020204030204" pitchFamily="34" charset="0"/>
              </a:rPr>
              <a:t> Nurodoma planuojama kvietimo teikti pasiūlymus data arba pirkimo paskelbimo data formatu XXX-XX-XX (pavyzdžiui, 2025-05-28).</a:t>
            </a:r>
            <a:endParaRPr lang="lt-LT" dirty="0">
              <a:cs typeface="Calibri"/>
            </a:endParaRPr>
          </a:p>
        </p:txBody>
      </p:sp>
      <p:pic>
        <p:nvPicPr>
          <p:cNvPr id="14" name="Picture 13">
            <a:extLst>
              <a:ext uri="{FF2B5EF4-FFF2-40B4-BE49-F238E27FC236}">
                <a16:creationId xmlns:a16="http://schemas.microsoft.com/office/drawing/2014/main" id="{C80AFC3E-F1AC-3F34-BF69-4799836F12E7}"/>
              </a:ext>
            </a:extLst>
          </p:cNvPr>
          <p:cNvPicPr>
            <a:picLocks noChangeAspect="1"/>
          </p:cNvPicPr>
          <p:nvPr/>
        </p:nvPicPr>
        <p:blipFill>
          <a:blip r:embed="rId4"/>
          <a:stretch>
            <a:fillRect/>
          </a:stretch>
        </p:blipFill>
        <p:spPr>
          <a:xfrm>
            <a:off x="11163" y="1993207"/>
            <a:ext cx="12192000" cy="1592850"/>
          </a:xfrm>
          <a:prstGeom prst="rect">
            <a:avLst/>
          </a:prstGeom>
        </p:spPr>
      </p:pic>
      <p:sp>
        <p:nvSpPr>
          <p:cNvPr id="15" name="Oval 3">
            <a:extLst>
              <a:ext uri="{FF2B5EF4-FFF2-40B4-BE49-F238E27FC236}">
                <a16:creationId xmlns:a16="http://schemas.microsoft.com/office/drawing/2014/main" id="{02CBB6E6-F771-4462-668A-704B91010947}"/>
              </a:ext>
            </a:extLst>
          </p:cNvPr>
          <p:cNvSpPr/>
          <p:nvPr/>
        </p:nvSpPr>
        <p:spPr>
          <a:xfrm>
            <a:off x="156972" y="259760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lt-LT" dirty="0">
                <a:solidFill>
                  <a:schemeClr val="tx1"/>
                </a:solidFill>
              </a:rPr>
              <a:t>6</a:t>
            </a:r>
            <a:endParaRPr lang="en-US" dirty="0"/>
          </a:p>
        </p:txBody>
      </p:sp>
      <p:sp>
        <p:nvSpPr>
          <p:cNvPr id="16" name="Oval 3">
            <a:extLst>
              <a:ext uri="{FF2B5EF4-FFF2-40B4-BE49-F238E27FC236}">
                <a16:creationId xmlns:a16="http://schemas.microsoft.com/office/drawing/2014/main" id="{17FB9EDB-5195-5C9C-3811-1D339BC0D9BD}"/>
              </a:ext>
            </a:extLst>
          </p:cNvPr>
          <p:cNvSpPr/>
          <p:nvPr/>
        </p:nvSpPr>
        <p:spPr>
          <a:xfrm>
            <a:off x="915924" y="259760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lt-LT" dirty="0">
                <a:solidFill>
                  <a:schemeClr val="tx1"/>
                </a:solidFill>
              </a:rPr>
              <a:t>7</a:t>
            </a:r>
            <a:endParaRPr lang="en-US" dirty="0"/>
          </a:p>
        </p:txBody>
      </p:sp>
      <p:sp>
        <p:nvSpPr>
          <p:cNvPr id="17" name="Oval 3">
            <a:extLst>
              <a:ext uri="{FF2B5EF4-FFF2-40B4-BE49-F238E27FC236}">
                <a16:creationId xmlns:a16="http://schemas.microsoft.com/office/drawing/2014/main" id="{8E65B8E4-30CC-970F-EB36-39D5B1E37E45}"/>
              </a:ext>
            </a:extLst>
          </p:cNvPr>
          <p:cNvSpPr/>
          <p:nvPr/>
        </p:nvSpPr>
        <p:spPr>
          <a:xfrm>
            <a:off x="1695622" y="259760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lt-LT" dirty="0">
                <a:solidFill>
                  <a:schemeClr val="tx1"/>
                </a:solidFill>
              </a:rPr>
              <a:t>8</a:t>
            </a:r>
            <a:endParaRPr lang="en-US" dirty="0"/>
          </a:p>
        </p:txBody>
      </p:sp>
      <p:sp>
        <p:nvSpPr>
          <p:cNvPr id="18" name="Oval 3">
            <a:extLst>
              <a:ext uri="{FF2B5EF4-FFF2-40B4-BE49-F238E27FC236}">
                <a16:creationId xmlns:a16="http://schemas.microsoft.com/office/drawing/2014/main" id="{5E8E29B4-367D-D88B-B151-3014FCD2537E}"/>
              </a:ext>
            </a:extLst>
          </p:cNvPr>
          <p:cNvSpPr/>
          <p:nvPr/>
        </p:nvSpPr>
        <p:spPr>
          <a:xfrm>
            <a:off x="2644140" y="259760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lt-LT" dirty="0">
                <a:solidFill>
                  <a:schemeClr val="tx1"/>
                </a:solidFill>
              </a:rPr>
              <a:t>9</a:t>
            </a:r>
            <a:endParaRPr lang="en-US" dirty="0"/>
          </a:p>
        </p:txBody>
      </p:sp>
      <p:pic>
        <p:nvPicPr>
          <p:cNvPr id="3" name="Picture 2">
            <a:extLst>
              <a:ext uri="{FF2B5EF4-FFF2-40B4-BE49-F238E27FC236}">
                <a16:creationId xmlns:a16="http://schemas.microsoft.com/office/drawing/2014/main" id="{99CBA073-085F-B39C-A3B9-CDFC0D4BD3CD}"/>
              </a:ext>
            </a:extLst>
          </p:cNvPr>
          <p:cNvPicPr>
            <a:picLocks noChangeAspect="1"/>
          </p:cNvPicPr>
          <p:nvPr/>
        </p:nvPicPr>
        <p:blipFill>
          <a:blip r:embed="rId5"/>
          <a:stretch>
            <a:fillRect/>
          </a:stretch>
        </p:blipFill>
        <p:spPr>
          <a:xfrm>
            <a:off x="69658" y="3066272"/>
            <a:ext cx="739094" cy="145056"/>
          </a:xfrm>
          <a:prstGeom prst="rect">
            <a:avLst/>
          </a:prstGeom>
        </p:spPr>
      </p:pic>
      <p:pic>
        <p:nvPicPr>
          <p:cNvPr id="19" name="Picture 18">
            <a:extLst>
              <a:ext uri="{FF2B5EF4-FFF2-40B4-BE49-F238E27FC236}">
                <a16:creationId xmlns:a16="http://schemas.microsoft.com/office/drawing/2014/main" id="{478CE3BD-4FEF-59CF-575E-C6B6C4B6A614}"/>
              </a:ext>
            </a:extLst>
          </p:cNvPr>
          <p:cNvPicPr>
            <a:picLocks noChangeAspect="1"/>
          </p:cNvPicPr>
          <p:nvPr/>
        </p:nvPicPr>
        <p:blipFill>
          <a:blip r:embed="rId6"/>
          <a:stretch>
            <a:fillRect/>
          </a:stretch>
        </p:blipFill>
        <p:spPr>
          <a:xfrm>
            <a:off x="808752" y="3078414"/>
            <a:ext cx="839250" cy="145056"/>
          </a:xfrm>
          <a:prstGeom prst="rect">
            <a:avLst/>
          </a:prstGeom>
        </p:spPr>
      </p:pic>
      <p:pic>
        <p:nvPicPr>
          <p:cNvPr id="21" name="Picture 20">
            <a:extLst>
              <a:ext uri="{FF2B5EF4-FFF2-40B4-BE49-F238E27FC236}">
                <a16:creationId xmlns:a16="http://schemas.microsoft.com/office/drawing/2014/main" id="{9D636B55-ABB0-1E37-EA75-693C94595D91}"/>
              </a:ext>
            </a:extLst>
          </p:cNvPr>
          <p:cNvPicPr>
            <a:picLocks noChangeAspect="1"/>
          </p:cNvPicPr>
          <p:nvPr/>
        </p:nvPicPr>
        <p:blipFill>
          <a:blip r:embed="rId7"/>
          <a:stretch>
            <a:fillRect/>
          </a:stretch>
        </p:blipFill>
        <p:spPr>
          <a:xfrm>
            <a:off x="2296685" y="3080713"/>
            <a:ext cx="1262591" cy="136162"/>
          </a:xfrm>
          <a:prstGeom prst="rect">
            <a:avLst/>
          </a:prstGeom>
        </p:spPr>
      </p:pic>
    </p:spTree>
    <p:extLst>
      <p:ext uri="{BB962C8B-B14F-4D97-AF65-F5344CB8AC3E}">
        <p14:creationId xmlns:p14="http://schemas.microsoft.com/office/powerpoint/2010/main" val="3014304770"/>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03a8c4c-3415-44a0-a799-d5a1400d594a" xsi:nil="true"/>
    <lcf76f155ced4ddcb4097134ff3c332f xmlns="f9c884a0-80fa-49f1-80f8-084d90b8702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F00E2F40A7367419FC7F5E36C0AFEBC" ma:contentTypeVersion="12" ma:contentTypeDescription="Create a new document." ma:contentTypeScope="" ma:versionID="af18eab128a37410d2854ef1f1913ad6">
  <xsd:schema xmlns:xsd="http://www.w3.org/2001/XMLSchema" xmlns:xs="http://www.w3.org/2001/XMLSchema" xmlns:p="http://schemas.microsoft.com/office/2006/metadata/properties" xmlns:ns2="f9c884a0-80fa-49f1-80f8-084d90b87028" xmlns:ns3="103a8c4c-3415-44a0-a799-d5a1400d594a" targetNamespace="http://schemas.microsoft.com/office/2006/metadata/properties" ma:root="true" ma:fieldsID="aba95fd757e58c31442b2687e9570bdf" ns2:_="" ns3:_="">
    <xsd:import namespace="f9c884a0-80fa-49f1-80f8-084d90b87028"/>
    <xsd:import namespace="103a8c4c-3415-44a0-a799-d5a1400d594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c884a0-80fa-49f1-80f8-084d90b870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68c3b55-3e8a-4e8f-9286-46d15c50dfe8"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03a8c4c-3415-44a0-a799-d5a1400d594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a0f5d79-ab87-4486-8ee5-8cddb4339359}" ma:internalName="TaxCatchAll" ma:showField="CatchAllData" ma:web="103a8c4c-3415-44a0-a799-d5a1400d59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CCB5AC-D550-45B4-AC72-296DFA990DC3}">
  <ds:schemaRefs>
    <ds:schemaRef ds:uri="103a8c4c-3415-44a0-a799-d5a1400d594a"/>
    <ds:schemaRef ds:uri="f9c884a0-80fa-49f1-80f8-084d90b87028"/>
    <ds:schemaRef ds:uri="http://purl.org/dc/dcmitype/"/>
    <ds:schemaRef ds:uri="http://purl.org/dc/elements/1.1/"/>
    <ds:schemaRef ds:uri="http://schemas.microsoft.com/office/2006/documentManagement/types"/>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A7C87326-BD66-4135-870F-EF10FF13280A}">
  <ds:schemaRefs>
    <ds:schemaRef ds:uri="http://schemas.microsoft.com/sharepoint/v3/contenttype/forms"/>
  </ds:schemaRefs>
</ds:datastoreItem>
</file>

<file path=customXml/itemProps3.xml><?xml version="1.0" encoding="utf-8"?>
<ds:datastoreItem xmlns:ds="http://schemas.openxmlformats.org/officeDocument/2006/customXml" ds:itemID="{4BC4BC24-7786-416D-ACD6-91847B179F2E}">
  <ds:schemaRefs>
    <ds:schemaRef ds:uri="103a8c4c-3415-44a0-a799-d5a1400d594a"/>
    <ds:schemaRef ds:uri="f9c884a0-80fa-49f1-80f8-084d90b8702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2028</TotalTime>
  <Words>2043</Words>
  <Application>Microsoft Office PowerPoint</Application>
  <PresentationFormat>Widescreen</PresentationFormat>
  <Paragraphs>147</Paragraphs>
  <Slides>22</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system-ui</vt:lpstr>
      <vt:lpstr>Times New Roman</vt:lpstr>
      <vt:lpstr>„Office“ tema</vt:lpstr>
      <vt:lpstr>     Pirkimų suvestinės viešinimas Centrinėje viešųjų pirkimų informacinėje sistemoje (CVP IS)</vt:lpstr>
      <vt:lpstr>Prisijungimas prie CVP IS </vt:lpstr>
      <vt:lpstr>Prisijungimas prie CVP IS</vt:lpstr>
      <vt:lpstr>Planuojamų pirkimų suvestinės viešinimas</vt:lpstr>
      <vt:lpstr>Planuojamų pirkimų suvestinės viešinimas</vt:lpstr>
      <vt:lpstr>Planuojamų pirkimų suvestinės viešinimas</vt:lpstr>
      <vt:lpstr>Planuojamų pirkimų suvestinės viešinimas</vt:lpstr>
      <vt:lpstr>Planuojamų pirkimų suvestinės viešinimas</vt:lpstr>
      <vt:lpstr>Planuojamų pirkimų suvestinės viešinimas</vt:lpstr>
      <vt:lpstr>Planuojamų pirkimų suvestinės viešinimas</vt:lpstr>
      <vt:lpstr>Procedūrų tipų vertimai ir paaiškinimai</vt:lpstr>
      <vt:lpstr>Procedūrų tipų vertimai ir paaiškinimai</vt:lpstr>
      <vt:lpstr>Kuro pirkimų, atliekamų pagal Įmonių, veikiančių energetikos srityje, energijos ar kuro, kurių reikia elektros ir šilumos energijai gaminti, pirkimų taisykles, suvestinių rengimas</vt:lpstr>
      <vt:lpstr>Mažos vertės planuojamų pirkimų viešinimas</vt:lpstr>
      <vt:lpstr>Planuojamų pirkimų suvestinės viešinimas</vt:lpstr>
      <vt:lpstr>Planuojamų pirkimų suvestinės viešinimas</vt:lpstr>
      <vt:lpstr>Planuojamų pirkimų suvestinės klaidų taisymas</vt:lpstr>
      <vt:lpstr>Planuojamų pirkimų suvestinės viešinimas</vt:lpstr>
      <vt:lpstr>Planuojamų pirkimų suvestinės viešinimas</vt:lpstr>
      <vt:lpstr>Planuojamų pirkimų suvestinės viešinimas</vt:lpstr>
      <vt:lpstr>Planuojamų pirkimų suvestinės papildymas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Vaiva Mačiūnė</dc:creator>
  <cp:lastModifiedBy>Karolina Skorupskaitė</cp:lastModifiedBy>
  <cp:revision>95</cp:revision>
  <dcterms:created xsi:type="dcterms:W3CDTF">2016-01-12T08:28:32Z</dcterms:created>
  <dcterms:modified xsi:type="dcterms:W3CDTF">2025-03-31T15:09:13Z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0x010100CF00E2F40A7367419FC7F5E36C0AFEBC</vt:lpwstr>
  </property>
  <property fmtid="{D5CDD505-2E9C-101B-9397-08002B2CF9AE}" pid="3" name="MediaServiceImageTags">
    <vt:lpwstr/>
  </property>
</Properties>
</file>