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2"/>
  </p:notesMasterIdLst>
  <p:sldIdLst>
    <p:sldId id="256" r:id="rId5"/>
    <p:sldId id="423" r:id="rId6"/>
    <p:sldId id="289" r:id="rId7"/>
    <p:sldId id="413"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432" r:id="rId21"/>
    <p:sldId id="435" r:id="rId22"/>
    <p:sldId id="433" r:id="rId23"/>
    <p:sldId id="434" r:id="rId24"/>
    <p:sldId id="437" r:id="rId25"/>
    <p:sldId id="438" r:id="rId26"/>
    <p:sldId id="439" r:id="rId27"/>
    <p:sldId id="441" r:id="rId28"/>
    <p:sldId id="501" r:id="rId29"/>
    <p:sldId id="442" r:id="rId30"/>
    <p:sldId id="443" r:id="rId31"/>
    <p:sldId id="445" r:id="rId32"/>
    <p:sldId id="447" r:id="rId33"/>
    <p:sldId id="446" r:id="rId34"/>
    <p:sldId id="451" r:id="rId35"/>
    <p:sldId id="450" r:id="rId36"/>
    <p:sldId id="453" r:id="rId37"/>
    <p:sldId id="452" r:id="rId38"/>
    <p:sldId id="455" r:id="rId39"/>
    <p:sldId id="502" r:id="rId40"/>
    <p:sldId id="457" r:id="rId41"/>
    <p:sldId id="458" r:id="rId42"/>
    <p:sldId id="494" r:id="rId43"/>
    <p:sldId id="460" r:id="rId44"/>
    <p:sldId id="495" r:id="rId45"/>
    <p:sldId id="496" r:id="rId46"/>
    <p:sldId id="465" r:id="rId47"/>
    <p:sldId id="468" r:id="rId48"/>
    <p:sldId id="473" r:id="rId49"/>
    <p:sldId id="474" r:id="rId50"/>
    <p:sldId id="477" r:id="rId51"/>
    <p:sldId id="475" r:id="rId52"/>
    <p:sldId id="491" r:id="rId53"/>
    <p:sldId id="485" r:id="rId54"/>
    <p:sldId id="483" r:id="rId55"/>
    <p:sldId id="487" r:id="rId56"/>
    <p:sldId id="486" r:id="rId57"/>
    <p:sldId id="499" r:id="rId58"/>
    <p:sldId id="507" r:id="rId59"/>
    <p:sldId id="509" r:id="rId60"/>
    <p:sldId id="50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7" autoAdjust="0"/>
  </p:normalViewPr>
  <p:slideViewPr>
    <p:cSldViewPr snapToGrid="0">
      <p:cViewPr varScale="1">
        <p:scale>
          <a:sx n="105" d="100"/>
          <a:sy n="105" d="100"/>
        </p:scale>
        <p:origin x="798"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43</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07950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6998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34413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2/20/2025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2/20/2025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2/20/2025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2/20/2025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4.png"/><Relationship Id="rId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87.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png"/><Relationship Id="rId7"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54.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5.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1.png"/><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png"/><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10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png"/><Relationship Id="rId9" Type="http://schemas.openxmlformats.org/officeDocument/2006/relationships/image" Target="../media/image115.png"/></Relationships>
</file>

<file path=ppt/slides/_rels/slide52.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png"/><Relationship Id="rId7" Type="http://schemas.openxmlformats.org/officeDocument/2006/relationships/image" Target="../media/image1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80.png"/><Relationship Id="rId4" Type="http://schemas.openxmlformats.org/officeDocument/2006/relationships/image" Target="../media/image116.png"/></Relationships>
</file>

<file path=ppt/slides/_rels/slide5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pn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3.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50.png"/><Relationship Id="rId4" Type="http://schemas.openxmlformats.org/officeDocument/2006/relationships/hyperlink" Target="https://vpt.lrv.lt/lt/nauja-cvp-is-aktuali-nuo-2024-12-01/metodine-medziaga-instrukcijos/pirkimu-vykdytojams/"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76.png"/><Relationship Id="rId1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image" Target="../media/image75.png"/><Relationship Id="rId9" Type="http://schemas.openxmlformats.org/officeDocument/2006/relationships/image" Target="../media/image128.png"/><Relationship Id="rId14" Type="http://schemas.openxmlformats.org/officeDocument/2006/relationships/image" Target="../media/image133.png"/></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Atviro konkurso ir skelbiamos apklausos</a:t>
            </a:r>
            <a:r>
              <a:rPr lang="lt-LT" sz="4900" b="1" spc="5" dirty="0">
                <a:cs typeface="Times New Roman" panose="02020603050405020304" pitchFamily="18" charset="0"/>
              </a:rPr>
              <a:t> </a:t>
            </a:r>
            <a:r>
              <a:rPr lang="lt-LT" sz="4900" b="1" spc="-5" dirty="0">
                <a:cs typeface="Times New Roman" panose="02020603050405020304" pitchFamily="18" charset="0"/>
              </a:rPr>
              <a:t>v</a:t>
            </a:r>
            <a:r>
              <a:rPr lang="lt-LT" sz="4900" b="1" spc="-20" dirty="0">
                <a:cs typeface="Times New Roman" panose="02020603050405020304" pitchFamily="18" charset="0"/>
              </a:rPr>
              <a:t>y</a:t>
            </a:r>
            <a:r>
              <a:rPr lang="lt-LT" sz="4900" b="1" spc="-160" dirty="0">
                <a:cs typeface="Times New Roman" panose="02020603050405020304" pitchFamily="18" charset="0"/>
              </a:rPr>
              <a:t>k</a:t>
            </a:r>
            <a:r>
              <a:rPr lang="lt-LT" sz="4900" b="1" spc="-25" dirty="0">
                <a:cs typeface="Times New Roman" panose="02020603050405020304" pitchFamily="18" charset="0"/>
              </a:rPr>
              <a:t>dymas </a:t>
            </a: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 (vienas vokas)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Galiojanti nuo</a:t>
            </a:r>
            <a:r>
              <a:rPr lang="en-US" dirty="0">
                <a:cs typeface="Calibri"/>
              </a:rPr>
              <a:t> </a:t>
            </a:r>
            <a:r>
              <a:rPr lang="lt-LT" dirty="0">
                <a:cs typeface="Calibri"/>
              </a:rPr>
              <a:t>2024-12-12</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78EA43F2-3AEC-ED5E-83ED-ECDFF9EFAE15}"/>
              </a:ext>
            </a:extLst>
          </p:cNvPr>
          <p:cNvPicPr>
            <a:picLocks noChangeAspect="1"/>
          </p:cNvPicPr>
          <p:nvPr/>
        </p:nvPicPr>
        <p:blipFill>
          <a:blip r:embed="rId2"/>
          <a:stretch>
            <a:fillRect/>
          </a:stretch>
        </p:blipFill>
        <p:spPr>
          <a:xfrm>
            <a:off x="1060566" y="717690"/>
            <a:ext cx="10010553" cy="16070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94444"/>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041849" y="2329755"/>
            <a:ext cx="10029270"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Pasirinkus pirkimų suvestinėje pirkimą, laukas „Direktyva“ užpildomas automatiškai. Šis laukas gali būti koreguojamas. </a:t>
            </a:r>
            <a:r>
              <a:rPr lang="lt" dirty="0">
                <a:solidFill>
                  <a:srgbClr val="FF0000"/>
                </a:solidFill>
                <a:ea typeface="+mn-lt"/>
                <a:cs typeface="+mn-lt"/>
              </a:rPr>
              <a:t>Pastaba!</a:t>
            </a:r>
            <a:r>
              <a:rPr lang="lt" dirty="0">
                <a:ea typeface="+mn-lt"/>
                <a:cs typeface="+mn-lt"/>
              </a:rPr>
              <a:t> Jei numatote vykdyti supaprastintą pirkimą pagal Lietuvos Respublikos viešųjų pirkimų, atliekamų gynybos ir saugumo srityje, įstatymą, rinkitės Direktyvą </a:t>
            </a:r>
            <a:r>
              <a:rPr lang="lt" dirty="0"/>
              <a:t>2014/24/EU, o Aprašyme nurodykite, kad pirkimas atliekamas pagal Lietuvos Respublikos viešųjų pirkimų, atliekamų gynybos ir saugumo srityje, įstatymą.</a:t>
            </a:r>
            <a:endParaRPr lang="en-US" dirty="0">
              <a:cs typeface="Calibri"/>
            </a:endParaRPr>
          </a:p>
        </p:txBody>
      </p:sp>
      <p:sp>
        <p:nvSpPr>
          <p:cNvPr id="5" name="TextBox 4">
            <a:extLst>
              <a:ext uri="{FF2B5EF4-FFF2-40B4-BE49-F238E27FC236}">
                <a16:creationId xmlns:a16="http://schemas.microsoft.com/office/drawing/2014/main" id="{B1EB6315-C9DD-AECD-CE39-8CB7C6358FC7}"/>
              </a:ext>
            </a:extLst>
          </p:cNvPr>
          <p:cNvSpPr txBox="1"/>
          <p:nvPr/>
        </p:nvSpPr>
        <p:spPr>
          <a:xfrm>
            <a:off x="1037033" y="3913792"/>
            <a:ext cx="10010554"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4"/>
          <a:srcRect l="43" t="-124" r="48" b="26125"/>
          <a:stretch/>
        </p:blipFill>
        <p:spPr>
          <a:xfrm>
            <a:off x="1035568" y="4516853"/>
            <a:ext cx="10041317" cy="1772927"/>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763250" y="4706415"/>
            <a:ext cx="284337" cy="2779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0836879" y="927819"/>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124489" y="5120406"/>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407564" y="7172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322322" y="45454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41849" y="6357067"/>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82385" y="64520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56A539-67C2-6766-9DBC-5008E7BB3E02}"/>
              </a:ext>
            </a:extLst>
          </p:cNvPr>
          <p:cNvSpPr txBox="1"/>
          <p:nvPr/>
        </p:nvSpPr>
        <p:spPr>
          <a:xfrm>
            <a:off x="1020718" y="4223561"/>
            <a:ext cx="10050401" cy="369332"/>
          </a:xfrm>
          <a:prstGeom prst="rect">
            <a:avLst/>
          </a:prstGeom>
          <a:noFill/>
        </p:spPr>
        <p:txBody>
          <a:bodyPr wrap="square" rtlCol="0">
            <a:spAutoFit/>
          </a:bodyPr>
          <a:lstStyle/>
          <a:p>
            <a:r>
              <a:rPr lang="lt-LT">
                <a:solidFill>
                  <a:srgbClr val="FF0000"/>
                </a:solidFill>
              </a:rPr>
              <a:t>SVARB</a:t>
            </a:r>
            <a:r>
              <a:rPr lang="en-US">
                <a:solidFill>
                  <a:srgbClr val="FF0000"/>
                </a:solidFill>
              </a:rPr>
              <a:t>U!</a:t>
            </a:r>
            <a:r>
              <a:rPr lang="en-US"/>
              <a:t> </a:t>
            </a:r>
            <a:r>
              <a:rPr lang="lt-LT"/>
              <a:t>Vykdant</a:t>
            </a:r>
            <a:r>
              <a:rPr lang="en-US"/>
              <a:t> </a:t>
            </a:r>
            <a:r>
              <a:rPr lang="lt-LT"/>
              <a:t>pirkimą</a:t>
            </a:r>
            <a:r>
              <a:rPr lang="en-US"/>
              <a:t> skelbiamos </a:t>
            </a:r>
            <a:r>
              <a:rPr lang="lt-LT"/>
              <a:t>apklausos</a:t>
            </a:r>
            <a:r>
              <a:rPr lang="en-US"/>
              <a:t> būdu, </a:t>
            </a:r>
            <a:r>
              <a:rPr lang="lt-LT"/>
              <a:t>rinkitės</a:t>
            </a:r>
            <a:r>
              <a:rPr lang="en-US"/>
              <a:t> pirkimo </a:t>
            </a:r>
            <a:r>
              <a:rPr lang="lt-LT"/>
              <a:t>būdą</a:t>
            </a:r>
            <a:r>
              <a:rPr lang="en-US"/>
              <a:t> „Atviras </a:t>
            </a:r>
            <a:r>
              <a:rPr lang="lt-LT"/>
              <a:t>konkursas</a:t>
            </a:r>
            <a:r>
              <a:rPr lang="en-US"/>
              <a:t>“.</a:t>
            </a:r>
          </a:p>
        </p:txBody>
      </p:sp>
      <p:sp>
        <p:nvSpPr>
          <p:cNvPr id="9" name="TextBox 8">
            <a:extLst>
              <a:ext uri="{FF2B5EF4-FFF2-40B4-BE49-F238E27FC236}">
                <a16:creationId xmlns:a16="http://schemas.microsoft.com/office/drawing/2014/main" id="{37912562-4246-BE44-4363-B4B5F007185F}"/>
              </a:ext>
            </a:extLst>
          </p:cNvPr>
          <p:cNvSpPr txBox="1"/>
          <p:nvPr/>
        </p:nvSpPr>
        <p:spPr>
          <a:xfrm>
            <a:off x="4857749" y="5364196"/>
            <a:ext cx="543877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Renkamasi, jei atliekant pirkimą atviro konkurso būdu bus taikoma pagreitinta procedūra pagal VPĮ 60 str. 3 d. / PĮ 70 str. 3 d.</a:t>
            </a:r>
            <a:endParaRPr lang="en-US"/>
          </a:p>
        </p:txBody>
      </p:sp>
      <p:cxnSp>
        <p:nvCxnSpPr>
          <p:cNvPr id="11" name="Straight Arrow Connector 2">
            <a:extLst>
              <a:ext uri="{FF2B5EF4-FFF2-40B4-BE49-F238E27FC236}">
                <a16:creationId xmlns:a16="http://schemas.microsoft.com/office/drawing/2014/main" id="{12FFAA89-A85C-BDF2-0049-3F56CA2F8025}"/>
              </a:ext>
            </a:extLst>
          </p:cNvPr>
          <p:cNvCxnSpPr>
            <a:cxnSpLocks/>
          </p:cNvCxnSpPr>
          <p:nvPr/>
        </p:nvCxnSpPr>
        <p:spPr>
          <a:xfrm flipH="1" flipV="1">
            <a:off x="2609850" y="5444125"/>
            <a:ext cx="2247900" cy="3817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600" y="2581074"/>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17" name="TextBox 16">
            <a:extLst>
              <a:ext uri="{FF2B5EF4-FFF2-40B4-BE49-F238E27FC236}">
                <a16:creationId xmlns:a16="http://schemas.microsoft.com/office/drawing/2014/main" id="{D66169EB-FA8B-3AE4-4FEE-B81DB4E8847B}"/>
              </a:ext>
            </a:extLst>
          </p:cNvPr>
          <p:cNvSpPr txBox="1"/>
          <p:nvPr/>
        </p:nvSpPr>
        <p:spPr>
          <a:xfrm>
            <a:off x="1261182" y="4839612"/>
            <a:ext cx="4030712" cy="369332"/>
          </a:xfrm>
          <a:prstGeom prst="rect">
            <a:avLst/>
          </a:prstGeom>
          <a:noFill/>
        </p:spPr>
        <p:txBody>
          <a:bodyPr wrap="square" rtlCol="0">
            <a:spAutoFit/>
          </a:bodyPr>
          <a:lstStyle/>
          <a:p>
            <a:r>
              <a:rPr lang="lt-LT"/>
              <a:t>Privalomas laukas</a:t>
            </a:r>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3176057" y="49470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aveikslėlis 10">
            <a:extLst>
              <a:ext uri="{FF2B5EF4-FFF2-40B4-BE49-F238E27FC236}">
                <a16:creationId xmlns:a16="http://schemas.microsoft.com/office/drawing/2014/main" id="{CD7170C9-B3E1-EBE6-EC52-0A0D7C893181}"/>
              </a:ext>
            </a:extLst>
          </p:cNvPr>
          <p:cNvPicPr>
            <a:picLocks noChangeAspect="1"/>
          </p:cNvPicPr>
          <p:nvPr/>
        </p:nvPicPr>
        <p:blipFill>
          <a:blip r:embed="rId4"/>
          <a:stretch>
            <a:fillRect/>
          </a:stretch>
        </p:blipFill>
        <p:spPr>
          <a:xfrm>
            <a:off x="1312600" y="1722903"/>
            <a:ext cx="9927497" cy="474839"/>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20415" y="710660"/>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860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60726" y="164141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7477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207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35388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014643" y="875325"/>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Pasirinkus pirkimų suvestinėje pirkimą, laukas „Numatoma vertė (EUR)“ užpildomas automatiškai. Šis laukas gali būti koreguojamas.</a:t>
            </a:r>
            <a:r>
              <a:rPr lang="lt-LT" sz="1600" dirty="0">
                <a:solidFill>
                  <a:srgbClr val="FF0000"/>
                </a:solidFill>
              </a:rPr>
              <a:t> </a:t>
            </a:r>
            <a:endParaRPr lang="lt-LT" sz="1600" dirty="0">
              <a:solidFill>
                <a:srgbClr val="FF0000"/>
              </a:solidFill>
              <a:cs typeface="Calibri"/>
            </a:endParaRPr>
          </a:p>
          <a:p>
            <a:pPr marL="285750" indent="-285750">
              <a:buFont typeface="Arial" panose="020B0604020202020204" pitchFamily="34" charset="0"/>
              <a:buChar char="•"/>
            </a:pPr>
            <a:r>
              <a:rPr lang="lt-LT" sz="1600" dirty="0">
                <a:solidFill>
                  <a:srgbClr val="FF0000"/>
                </a:solidFill>
              </a:rPr>
              <a:t>SVARBU</a:t>
            </a:r>
            <a:r>
              <a:rPr lang="en-US" sz="1600" dirty="0">
                <a:solidFill>
                  <a:srgbClr val="FF0000"/>
                </a:solidFill>
              </a:rPr>
              <a:t>!</a:t>
            </a:r>
            <a:r>
              <a:rPr lang="lt-LT" sz="1600" dirty="0"/>
              <a:t> Lauke „Numatoma vertė (EUR)“ nurodyta vertė automatiškai persikelia į skelbimą apie pirkimą.  Šis laukas pildomas, jei pirkimo vykdytojas nusprendžia </a:t>
            </a:r>
            <a:r>
              <a:rPr lang="lt-LT" sz="1600" b="0" i="0" dirty="0">
                <a:effectLst/>
              </a:rPr>
              <a:t>pirkimo dokumentuose </a:t>
            </a:r>
            <a:r>
              <a:rPr lang="lt-LT" sz="1600" dirty="0"/>
              <a:t>išviešinti tiekėjams maksimalų pirkimui skirtų lėšų </a:t>
            </a:r>
            <a:r>
              <a:rPr lang="lt-LT" sz="1600" b="0" i="0" dirty="0">
                <a:effectLst/>
              </a:rPr>
              <a:t>dydį</a:t>
            </a:r>
            <a:r>
              <a:rPr lang="lt-LT" sz="1600" dirty="0"/>
              <a:t>. Priešingu atveju, lauke įrašomas „0“. Vertė nurodoma be PVM.</a:t>
            </a:r>
            <a:endParaRPr lang="lt-LT" sz="1600" dirty="0">
              <a:cs typeface="Calibri"/>
            </a:endParaRPr>
          </a:p>
          <a:p>
            <a:pPr marL="285750" indent="-285750">
              <a:buFont typeface="Arial" panose="020B0604020202020204" pitchFamily="34" charset="0"/>
              <a:buChar char="•"/>
            </a:pPr>
            <a:r>
              <a:rPr lang="lt-LT" sz="1600" dirty="0"/>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dirty="0">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684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57969"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(įskaitant mažos vertės pirkimus),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72883" y="29870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veikslėlis 45">
            <a:extLst>
              <a:ext uri="{FF2B5EF4-FFF2-40B4-BE49-F238E27FC236}">
                <a16:creationId xmlns:a16="http://schemas.microsoft.com/office/drawing/2014/main" id="{284C14B5-9099-4655-78D8-C2BA1A8EFEC9}"/>
              </a:ext>
            </a:extLst>
          </p:cNvPr>
          <p:cNvPicPr>
            <a:picLocks noChangeAspect="1"/>
          </p:cNvPicPr>
          <p:nvPr/>
        </p:nvPicPr>
        <p:blipFill>
          <a:blip r:embed="rId2"/>
          <a:stretch>
            <a:fillRect/>
          </a:stretch>
        </p:blipFill>
        <p:spPr>
          <a:xfrm>
            <a:off x="1319288" y="920268"/>
            <a:ext cx="5320709" cy="464932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55414" y="15023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47B1AC75-6DBD-8020-FC74-734AAEC286BD}"/>
              </a:ext>
            </a:extLst>
          </p:cNvPr>
          <p:cNvSpPr/>
          <p:nvPr/>
        </p:nvSpPr>
        <p:spPr>
          <a:xfrm>
            <a:off x="678951" y="21242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90265" y="1184396"/>
            <a:ext cx="496349"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1497106" y="1783973"/>
            <a:ext cx="510988" cy="242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63808" y="50022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2">
            <a:extLst>
              <a:ext uri="{FF2B5EF4-FFF2-40B4-BE49-F238E27FC236}">
                <a16:creationId xmlns:a16="http://schemas.microsoft.com/office/drawing/2014/main" id="{689EAEE5-EBC8-778D-F7DD-193C19FB6994}"/>
              </a:ext>
            </a:extLst>
          </p:cNvPr>
          <p:cNvCxnSpPr>
            <a:cxnSpLocks/>
            <a:stCxn id="19" idx="1"/>
          </p:cNvCxnSpPr>
          <p:nvPr/>
        </p:nvCxnSpPr>
        <p:spPr>
          <a:xfrm flipH="1">
            <a:off x="3091992" y="2507140"/>
            <a:ext cx="3144967" cy="777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473618" y="1264547"/>
            <a:ext cx="3766925" cy="9493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a:stCxn id="5" idx="1"/>
          </p:cNvCxnSpPr>
          <p:nvPr/>
        </p:nvCxnSpPr>
        <p:spPr>
          <a:xfrm flipH="1">
            <a:off x="3091992" y="1804872"/>
            <a:ext cx="3144968" cy="10014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flipV="1">
            <a:off x="3979642" y="5181503"/>
            <a:ext cx="2253732" cy="5446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63808" y="38141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78950" y="44113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941381"/>
            <a:ext cx="5789569" cy="646331"/>
          </a:xfrm>
          <a:prstGeom prst="rect">
            <a:avLst/>
          </a:prstGeom>
          <a:solidFill>
            <a:schemeClr val="accent4">
              <a:lumMod val="20000"/>
              <a:lumOff val="80000"/>
            </a:schemeClr>
          </a:solidFill>
        </p:spPr>
        <p:txBody>
          <a:bodyPr wrap="square" rtlCol="0">
            <a:spAutoFit/>
          </a:bodyPr>
          <a:lstStyle/>
          <a:p>
            <a:r>
              <a:rPr lang="lt-LT" dirty="0"/>
              <a:t>Nurodoma, ar p</a:t>
            </a:r>
            <a:r>
              <a:rPr lang="lt-LT" dirty="0">
                <a:solidFill>
                  <a:srgbClr val="333333"/>
                </a:solidFill>
              </a:rPr>
              <a:t>irkimas yra susijęs su projektu ir (arba) programa, finansuojama Europos Sąjungos lėšomis.</a:t>
            </a:r>
            <a:endParaRPr lang="lt-LT" dirty="0"/>
          </a:p>
        </p:txBody>
      </p:sp>
      <p:sp>
        <p:nvSpPr>
          <p:cNvPr id="5" name="TextBox 4">
            <a:extLst>
              <a:ext uri="{FF2B5EF4-FFF2-40B4-BE49-F238E27FC236}">
                <a16:creationId xmlns:a16="http://schemas.microsoft.com/office/drawing/2014/main" id="{67B0BB3F-EE52-9C66-C88D-72AD061AFE8A}"/>
              </a:ext>
            </a:extLst>
          </p:cNvPr>
          <p:cNvSpPr txBox="1"/>
          <p:nvPr/>
        </p:nvSpPr>
        <p:spPr>
          <a:xfrm>
            <a:off x="6236960" y="1620206"/>
            <a:ext cx="5789569" cy="369332"/>
          </a:xfrm>
          <a:prstGeom prst="rect">
            <a:avLst/>
          </a:prstGeom>
          <a:solidFill>
            <a:schemeClr val="accent4">
              <a:lumMod val="20000"/>
              <a:lumOff val="80000"/>
            </a:schemeClr>
          </a:solidFill>
        </p:spPr>
        <p:txBody>
          <a:bodyPr wrap="square" rtlCol="0">
            <a:spAutoFit/>
          </a:bodyPr>
          <a:lstStyle/>
          <a:p>
            <a:r>
              <a:rPr lang="lt-LT"/>
              <a:t>Pasirenkamas pasiūlymų vertinimo kriterijus.</a:t>
            </a:r>
          </a:p>
        </p:txBody>
      </p:sp>
      <p:sp>
        <p:nvSpPr>
          <p:cNvPr id="19" name="TextBox 18">
            <a:extLst>
              <a:ext uri="{FF2B5EF4-FFF2-40B4-BE49-F238E27FC236}">
                <a16:creationId xmlns:a16="http://schemas.microsoft.com/office/drawing/2014/main" id="{665A1788-A569-19E3-EE1B-1852AA45CD5A}"/>
              </a:ext>
            </a:extLst>
          </p:cNvPr>
          <p:cNvSpPr txBox="1"/>
          <p:nvPr/>
        </p:nvSpPr>
        <p:spPr>
          <a:xfrm>
            <a:off x="6236959" y="2045475"/>
            <a:ext cx="5789571" cy="923330"/>
          </a:xfrm>
          <a:prstGeom prst="rect">
            <a:avLst/>
          </a:prstGeom>
          <a:solidFill>
            <a:schemeClr val="accent4">
              <a:lumMod val="20000"/>
              <a:lumOff val="80000"/>
            </a:schemeClr>
          </a:solidFill>
        </p:spPr>
        <p:txBody>
          <a:bodyPr wrap="square" rtlCol="0">
            <a:spAutoFit/>
          </a:bodyPr>
          <a:lstStyle/>
          <a:p>
            <a:r>
              <a:rPr lang="lt-LT" dirty="0"/>
              <a:t>Pasirenkama, ar pirkimas skaidomas į dalis. Jei „Taip“, tuomet nurodomas pirkimo dalių skaičius. Kitame žingsnyje bus privaloma užpildyti pirkimo dalių pavadinimus.</a:t>
            </a:r>
          </a:p>
        </p:txBody>
      </p: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601798" y="2507140"/>
            <a:ext cx="3631576" cy="14863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AF5DEAE-4EC5-264D-83F6-C5459447D36A}"/>
              </a:ext>
            </a:extLst>
          </p:cNvPr>
          <p:cNvSpPr txBox="1"/>
          <p:nvPr/>
        </p:nvSpPr>
        <p:spPr>
          <a:xfrm>
            <a:off x="6236957" y="3027284"/>
            <a:ext cx="5789571" cy="1754326"/>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a:t>
            </a:r>
            <a:r>
              <a:rPr lang="lt-LT" dirty="0"/>
              <a:t> informacija dėl kelių pirkimo dalių gali būti pateikti pasiūlymai. Ši informacija automatiškai nepersikelia į skelbimą apie pirkimą. Pastaba. 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16" name="Straight Arrow Connector 2">
            <a:extLst>
              <a:ext uri="{FF2B5EF4-FFF2-40B4-BE49-F238E27FC236}">
                <a16:creationId xmlns:a16="http://schemas.microsoft.com/office/drawing/2014/main" id="{AC3FE7C1-3107-A86E-4A9B-C93C013711D5}"/>
              </a:ext>
            </a:extLst>
          </p:cNvPr>
          <p:cNvCxnSpPr>
            <a:cxnSpLocks/>
          </p:cNvCxnSpPr>
          <p:nvPr/>
        </p:nvCxnSpPr>
        <p:spPr>
          <a:xfrm flipH="1">
            <a:off x="4839440" y="4226565"/>
            <a:ext cx="1393933" cy="2933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C240592-9851-B253-9F3E-5608EFF79030}"/>
              </a:ext>
            </a:extLst>
          </p:cNvPr>
          <p:cNvSpPr txBox="1"/>
          <p:nvPr/>
        </p:nvSpPr>
        <p:spPr>
          <a:xfrm>
            <a:off x="6233374" y="5403032"/>
            <a:ext cx="5724288"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sp>
        <p:nvSpPr>
          <p:cNvPr id="4" name="Rectangle 10">
            <a:extLst>
              <a:ext uri="{FF2B5EF4-FFF2-40B4-BE49-F238E27FC236}">
                <a16:creationId xmlns:a16="http://schemas.microsoft.com/office/drawing/2014/main" id="{24B0CE0D-BCAC-EA27-FAD5-7FC8DD32694A}"/>
              </a:ext>
            </a:extLst>
          </p:cNvPr>
          <p:cNvSpPr/>
          <p:nvPr/>
        </p:nvSpPr>
        <p:spPr>
          <a:xfrm flipV="1">
            <a:off x="1497106" y="4472807"/>
            <a:ext cx="3288124" cy="4743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1FAE3A-DB33-B9CF-9074-19DEC94CDBEE}"/>
              </a:ext>
            </a:extLst>
          </p:cNvPr>
          <p:cNvSpPr txBox="1"/>
          <p:nvPr/>
        </p:nvSpPr>
        <p:spPr>
          <a:xfrm>
            <a:off x="6233373" y="4952146"/>
            <a:ext cx="5785985"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Nesirinkti </a:t>
            </a:r>
            <a:r>
              <a:rPr lang="lt-LT" dirty="0">
                <a:solidFill>
                  <a:srgbClr val="000000"/>
                </a:solidFill>
              </a:rPr>
              <a:t>„Visas Dalis (-</a:t>
            </a:r>
            <a:r>
              <a:rPr lang="lt-LT" dirty="0" err="1">
                <a:solidFill>
                  <a:srgbClr val="000000"/>
                </a:solidFill>
              </a:rPr>
              <a:t>ių</a:t>
            </a:r>
            <a:r>
              <a:rPr lang="lt-LT" dirty="0">
                <a:solidFill>
                  <a:srgbClr val="000000"/>
                </a:solidFill>
              </a:rPr>
              <a:t>)“.</a:t>
            </a:r>
            <a:endParaRPr lang="en-US" dirty="0"/>
          </a:p>
        </p:txBody>
      </p:sp>
      <p:cxnSp>
        <p:nvCxnSpPr>
          <p:cNvPr id="24" name="Straight Arrow Connector 2">
            <a:extLst>
              <a:ext uri="{FF2B5EF4-FFF2-40B4-BE49-F238E27FC236}">
                <a16:creationId xmlns:a16="http://schemas.microsoft.com/office/drawing/2014/main" id="{DD505714-C58B-40E4-8BAA-7442DE6B5970}"/>
              </a:ext>
            </a:extLst>
          </p:cNvPr>
          <p:cNvCxnSpPr>
            <a:cxnSpLocks/>
            <a:stCxn id="22" idx="1"/>
          </p:cNvCxnSpPr>
          <p:nvPr/>
        </p:nvCxnSpPr>
        <p:spPr>
          <a:xfrm flipH="1" flipV="1">
            <a:off x="5958628" y="4971206"/>
            <a:ext cx="274745" cy="1656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10">
            <a:extLst>
              <a:ext uri="{FF2B5EF4-FFF2-40B4-BE49-F238E27FC236}">
                <a16:creationId xmlns:a16="http://schemas.microsoft.com/office/drawing/2014/main" id="{F549001D-24BA-6C65-DE93-17404B5E6E11}"/>
              </a:ext>
            </a:extLst>
          </p:cNvPr>
          <p:cNvSpPr/>
          <p:nvPr/>
        </p:nvSpPr>
        <p:spPr>
          <a:xfrm flipV="1">
            <a:off x="4968090" y="4647487"/>
            <a:ext cx="1127910" cy="2933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977153" y="5063985"/>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911270" y="5435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977153" y="5694765"/>
            <a:ext cx="8709219"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77153" y="4178897"/>
            <a:ext cx="10491866"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592991" y="867531"/>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a:t>Jei pirkimas skaidomas į dalis, vykdant užduotį „Baigti pildyti pirkimo informaciją“ atsiranda privalomi laukai „Dalis (-</a:t>
            </a:r>
            <a:r>
              <a:rPr lang="lt-LT" err="1"/>
              <a:t>ių</a:t>
            </a:r>
            <a:r>
              <a:rPr lang="lt-LT"/>
              <a:t>) Pavadinimas“.</a:t>
            </a:r>
            <a:endParaRPr lang="en-US"/>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6" y="1996097"/>
            <a:ext cx="9892553" cy="3416320"/>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lt-LT" sz="3600" dirty="0">
                <a:cs typeface="Times New Roman"/>
              </a:rPr>
              <a:t>Pirkimo</a:t>
            </a:r>
            <a:r>
              <a:rPr lang="en-US" sz="3600" dirty="0">
                <a:cs typeface="Times New Roman"/>
              </a:rPr>
              <a:t> </a:t>
            </a:r>
            <a:r>
              <a:rPr lang="lt-LT" sz="3600" dirty="0">
                <a:cs typeface="Times New Roman"/>
              </a:rPr>
              <a:t>sukūrimas, kai pasiūlymai teikiami viename voke .............................................      3 </a:t>
            </a:r>
            <a:endParaRPr lang="lt-LT" sz="3600" dirty="0">
              <a:cs typeface="Times New Roman" panose="02020603050405020304" pitchFamily="18" charset="0"/>
            </a:endParaRPr>
          </a:p>
          <a:p>
            <a:pPr marL="571500" indent="-571500">
              <a:buFont typeface="Arial" panose="020B0604020202020204" pitchFamily="34" charset="0"/>
              <a:buChar char="•"/>
            </a:pPr>
            <a:r>
              <a:rPr lang="lt-LT" sz="3600" dirty="0">
                <a:cs typeface="Times New Roman"/>
              </a:rPr>
              <a:t>Susipažinimo su pasiūlymais procedūra ....       38</a:t>
            </a:r>
          </a:p>
          <a:p>
            <a:pPr marL="571500" indent="-571500">
              <a:buFont typeface="Arial" panose="020B0604020202020204" pitchFamily="34" charset="0"/>
              <a:buChar char="•"/>
            </a:pPr>
            <a:r>
              <a:rPr lang="lt-LT" sz="3600" dirty="0">
                <a:cs typeface="Times New Roman"/>
              </a:rPr>
              <a:t>Pasiūlymų vertinimas, pasiūlymų eilės nustatymas	 ................................................	44</a:t>
            </a:r>
          </a:p>
          <a:p>
            <a:pPr marL="571500" indent="-571500">
              <a:buFont typeface="Arial" panose="020B0604020202020204" pitchFamily="34" charset="0"/>
              <a:buChar char="•"/>
            </a:pPr>
            <a:r>
              <a:rPr lang="lt-LT" sz="3600" dirty="0">
                <a:cs typeface="Times New Roman"/>
              </a:rPr>
              <a:t>Sutarties sudarymas ..................................	52</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6" y="1122417"/>
            <a:ext cx="3729872" cy="646331"/>
          </a:xfrm>
          <a:prstGeom prst="rect">
            <a:avLst/>
          </a:prstGeom>
          <a:noFill/>
        </p:spPr>
        <p:txBody>
          <a:bodyPr wrap="square" rtlCol="0">
            <a:spAutoFit/>
          </a:bodyPr>
          <a:lstStyle/>
          <a:p>
            <a:r>
              <a:rPr lang="lt-LT" sz="3600" dirty="0"/>
              <a:t>TURINYS</a:t>
            </a:r>
            <a:endParaRPr lang="en-US" sz="3600" dirty="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a:t>Pranešimas, kad pirkimo informacija išsaugota ir galima atlikti sekantį pirkimo kūrimo veiksmą (4).</a:t>
            </a:r>
            <a:endParaRPr lang="en-US"/>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Tree>
    <p:extLst>
      <p:ext uri="{BB962C8B-B14F-4D97-AF65-F5344CB8AC3E}">
        <p14:creationId xmlns:p14="http://schemas.microsoft.com/office/powerpoint/2010/main" val="25455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205496" y="6276489"/>
            <a:ext cx="9700942" cy="584775"/>
          </a:xfrm>
          <a:prstGeom prst="rect">
            <a:avLst/>
          </a:prstGeom>
          <a:noFill/>
        </p:spPr>
        <p:txBody>
          <a:bodyPr wrap="square">
            <a:spAutoFit/>
          </a:bodyPr>
          <a:lstStyle/>
          <a:p>
            <a:r>
              <a:rPr lang="lt-LT" sz="1600"/>
              <a:t>Pastaba. Daugiau informacijos apie naudotojų vaidmenis galite rasti skaidrėse „Pirkimo vykdytojo paskyroje esančių vartotojų sukūrimas bei teisių jiems suteikimas“.</a:t>
            </a:r>
            <a:endParaRPr lang="en-GB" sz="1600"/>
          </a:p>
        </p:txBody>
      </p:sp>
    </p:spTree>
    <p:extLst>
      <p:ext uri="{BB962C8B-B14F-4D97-AF65-F5344CB8AC3E}">
        <p14:creationId xmlns:p14="http://schemas.microsoft.com/office/powerpoint/2010/main" val="37567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1" name="TextBox 10">
            <a:extLst>
              <a:ext uri="{FF2B5EF4-FFF2-40B4-BE49-F238E27FC236}">
                <a16:creationId xmlns:a16="http://schemas.microsoft.com/office/drawing/2014/main" id="{33B52BD1-CC53-95E3-0C3C-15F2660D8716}"/>
              </a:ext>
            </a:extLst>
          </p:cNvPr>
          <p:cNvSpPr txBox="1"/>
          <p:nvPr/>
        </p:nvSpPr>
        <p:spPr>
          <a:xfrm>
            <a:off x="905044" y="971350"/>
            <a:ext cx="10720598" cy="369332"/>
          </a:xfrm>
          <a:prstGeom prst="rect">
            <a:avLst/>
          </a:prstGeom>
          <a:noFill/>
        </p:spPr>
        <p:txBody>
          <a:bodyPr wrap="square" rtlCol="0">
            <a:spAutoFit/>
          </a:bodyPr>
          <a:lstStyle/>
          <a:p>
            <a:r>
              <a:rPr lang="lt-LT"/>
              <a:t>Norint pirkimui priskirti daugiau naudotojų:</a:t>
            </a:r>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a:t>Pasirenkama pagal vaidmenį</a:t>
            </a:r>
            <a:endParaRPr lang="en-US"/>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Tree>
    <p:extLst>
      <p:ext uri="{BB962C8B-B14F-4D97-AF65-F5344CB8AC3E}">
        <p14:creationId xmlns:p14="http://schemas.microsoft.com/office/powerpoint/2010/main" val="75824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24</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kitu naudotoju.</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a:t>Pastaba. Priskirtas naudotojas el. paštu gaus pranešimus, susijusius su CVP IS priskirtu pirkimu. </a:t>
            </a:r>
            <a:endParaRPr lang="en-US"/>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1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a:t>Pastaba. Jei kuriant pirkimą pagrindinėje pirkimo informacijoje (17 skaidrė)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rtlCol="0">
            <a:spAutoFit/>
          </a:bodyPr>
          <a:lstStyle/>
          <a:p>
            <a:r>
              <a:rPr lang="lt-LT"/>
              <a:t>Susipažinus su nešališkumo deklaracija, pasirenkama „Priimti“. </a:t>
            </a:r>
            <a:r>
              <a:rPr lang="lt-LT">
                <a:solidFill>
                  <a:srgbClr val="0D0D0D"/>
                </a:solidFill>
                <a:latin typeface="ui-sans-serif"/>
              </a:rPr>
              <a:t>Pasirinkus </a:t>
            </a:r>
            <a:r>
              <a:rPr lang="lt-LT" b="0" i="0">
                <a:solidFill>
                  <a:srgbClr val="0D0D0D"/>
                </a:solidFill>
                <a:effectLst/>
                <a:latin typeface="ui-sans-serif"/>
              </a:rPr>
              <a:t>„Atmesti“, paskirtas asmuo nebegali dalyvauti pirkimo procese, o pirkimo vykdytojas privalo paskirti kitą vertintoją.</a:t>
            </a:r>
            <a:endParaRPr lang="lt-LT"/>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rtlCol="0">
            <a:spAutoFit/>
          </a:bodyPr>
          <a:lstStyle/>
          <a:p>
            <a:r>
              <a:rPr lang="lt-LT"/>
              <a:t>Pastaba. Kiekvienas pirkime priskirtas naudotojas šią užduotį atlieka savo paskyroje.</a:t>
            </a:r>
            <a:endParaRPr lang="en-US"/>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3160810" y="751816"/>
            <a:ext cx="4647450"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Nustačius pirkimo eigą, jos keisti nebus galima. Pirkimo etapus pasirinkti: </a:t>
            </a:r>
          </a:p>
          <a:p>
            <a:r>
              <a:rPr lang="lt-LT" b="1" dirty="0"/>
              <a:t>„Sukūrimas“ – „Ne sistemoje“;</a:t>
            </a:r>
          </a:p>
          <a:p>
            <a:r>
              <a:rPr lang="lt-LT" b="1" dirty="0"/>
              <a:t>„Pasiūlymų pateikimas“ – „Sistemoje“;</a:t>
            </a:r>
          </a:p>
          <a:p>
            <a:r>
              <a:rPr lang="lt-LT" b="1" dirty="0"/>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9" name="TextBox 8">
            <a:extLst>
              <a:ext uri="{FF2B5EF4-FFF2-40B4-BE49-F238E27FC236}">
                <a16:creationId xmlns:a16="http://schemas.microsoft.com/office/drawing/2014/main" id="{283BFF35-FAF5-B8DC-91D0-C4E36F2FA0C9}"/>
              </a:ext>
            </a:extLst>
          </p:cNvPr>
          <p:cNvSpPr txBox="1"/>
          <p:nvPr/>
        </p:nvSpPr>
        <p:spPr>
          <a:xfrm>
            <a:off x="754244" y="3849667"/>
            <a:ext cx="7451893"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en-US" u="sng" dirty="0"/>
              <a:t>K</a:t>
            </a:r>
            <a:r>
              <a:rPr lang="lt-LT" u="sng" dirty="0"/>
              <a:t>ai pasirenkama taikyti kainos / sąnaudų ir kokybės santykio pasiūlymų vertinimo kriterijų ir pasiūlymai teikiami dviejuose vokuose</a:t>
            </a:r>
            <a:r>
              <a:rPr lang="lt-LT" dirty="0"/>
              <a:t>, </a:t>
            </a:r>
            <a:r>
              <a:rPr lang="lt-LT" u="sng" dirty="0"/>
              <a:t>pirkimo etapus pasirinkti: </a:t>
            </a:r>
          </a:p>
          <a:p>
            <a:r>
              <a:rPr lang="lt-LT" b="1" dirty="0"/>
              <a:t>„Sukūrimas“ – „Sistemoje“;</a:t>
            </a:r>
            <a:endParaRPr lang="lt-LT" b="1" dirty="0">
              <a:cs typeface="Calibri"/>
            </a:endParaRPr>
          </a:p>
          <a:p>
            <a:r>
              <a:rPr lang="lt-LT" b="1" dirty="0"/>
              <a:t>„Pasiūlymų pateikimas“ – „Sistemoje“;</a:t>
            </a:r>
            <a:endParaRPr lang="lt-LT" b="1" dirty="0">
              <a:cs typeface="Calibri"/>
            </a:endParaRPr>
          </a:p>
          <a:p>
            <a:r>
              <a:rPr lang="lt-LT" b="1" dirty="0"/>
              <a:t>„Vertinimas“ – „Sistemoje“.</a:t>
            </a:r>
            <a:endParaRPr lang="lt-LT" b="1" dirty="0">
              <a:cs typeface="Calibri"/>
            </a:endParaRPr>
          </a:p>
          <a:p>
            <a:endParaRPr lang="lt-LT" b="1"/>
          </a:p>
          <a:p>
            <a:r>
              <a:rPr lang="lt-LT" dirty="0"/>
              <a:t>Instrukciją, kaip kurti pirkimą, kai visi pirkimo etapai pasirenkami „Sistemoje“, rasite Viešųjų pirkimų tarnybos svetainėje (informacija rengiama).</a:t>
            </a:r>
            <a:endParaRPr lang="lt-LT" b="1" dirty="0"/>
          </a:p>
        </p:txBody>
      </p:sp>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a:off x="5862915" y="2229001"/>
            <a:ext cx="2613391" cy="6104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a:off x="5862918" y="2241650"/>
            <a:ext cx="2629851" cy="8811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a:off x="5862912" y="2228297"/>
            <a:ext cx="2613394" cy="305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7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739884" y="18759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gamybinės CVP IS aplinkos su nuoroda https://viesiejipirkimai.lt/epps/home.do</a:t>
            </a: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dirty="0">
              <a:ln>
                <a:noFill/>
              </a:ln>
              <a:solidFill>
                <a:srgbClr val="FF0000"/>
              </a:solidFill>
              <a:effectLst/>
              <a:uLnTx/>
              <a:uFillTx/>
              <a:latin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rtlCol="0">
            <a:spAutoFit/>
          </a:bodyPr>
          <a:lstStyle/>
          <a:p>
            <a:r>
              <a:rPr lang="lt-LT" sz="1800" dirty="0"/>
              <a:t>Įkeltas dokumentas bus rodomas viešai tik po to, kai bus paskelbtas pirkimas ir dokumento statusas nustatytas kaip „</a:t>
            </a:r>
            <a:r>
              <a:rPr lang="lt-LT" sz="1800" b="1" dirty="0"/>
              <a:t>Galutinis</a:t>
            </a:r>
            <a:r>
              <a:rPr lang="lt-LT" sz="1800" dirty="0"/>
              <a:t>“. </a:t>
            </a:r>
            <a:r>
              <a:rPr lang="lt-LT" sz="1800" dirty="0">
                <a:solidFill>
                  <a:srgbClr val="FF0000"/>
                </a:solidFill>
              </a:rPr>
              <a:t>SVARBU</a:t>
            </a:r>
            <a:r>
              <a:rPr lang="en-US" sz="1800" dirty="0">
                <a:solidFill>
                  <a:srgbClr val="FF0000"/>
                </a:solidFill>
              </a:rPr>
              <a:t>!</a:t>
            </a:r>
            <a:r>
              <a:rPr lang="en-US" sz="1800" dirty="0"/>
              <a:t> </a:t>
            </a:r>
            <a:r>
              <a:rPr lang="lt-LT" sz="1800" dirty="0"/>
              <a:t>Kai dokumento statusas yra „</a:t>
            </a:r>
            <a:r>
              <a:rPr lang="lt-LT" sz="1800" b="1" dirty="0"/>
              <a:t>Galutinis</a:t>
            </a:r>
            <a:r>
              <a:rPr lang="lt-LT" sz="1800" dirty="0"/>
              <a:t>“, jis negali būti redaguojamas ar panaikinamas, tokį dokumentą galima tik atsiimti (</a:t>
            </a:r>
            <a:r>
              <a:rPr lang="lt-LT" dirty="0"/>
              <a:t>žr. </a:t>
            </a:r>
            <a:r>
              <a:rPr lang="lt-LT" sz="1800" dirty="0"/>
              <a:t>33 skaidrę).</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rtlCol="0">
            <a:spAutoFit/>
          </a:bodyPr>
          <a:lstStyle/>
          <a:p>
            <a:r>
              <a:rPr lang="lt-LT" dirty="0"/>
              <a:t>Kai dokumento statusas „</a:t>
            </a:r>
            <a:r>
              <a:rPr lang="lt-LT" b="1" dirty="0"/>
              <a:t>Projektas</a:t>
            </a:r>
            <a:r>
              <a:rPr lang="lt-LT" dirty="0"/>
              <a:t>“, toks dokumentas nematomas viešai, jis gali būti koreguojamas ar panaikinamas (žr. 31-32</a:t>
            </a:r>
            <a:r>
              <a:rPr lang="lt-LT" dirty="0">
                <a:solidFill>
                  <a:srgbClr val="FF0000"/>
                </a:solidFill>
              </a:rPr>
              <a:t> </a:t>
            </a:r>
            <a:r>
              <a:rPr lang="lt-LT" dirty="0"/>
              <a:t>skaidres).</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a:t>Dokumento, kurio statusas „Projektas“, koregavimas / panaikinimas:</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 tik dokumentas, kurio statusas „Galutinis“ ir pakeitimų aprašymas skiltyje „Pakeitimai“. </a:t>
            </a:r>
            <a:endParaRPr lang="en-US"/>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 </a:t>
            </a:r>
            <a:endParaRPr lang="en-US"/>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a:t>Dokumento, kurio statusas „Galutinis“, atsiėmimas:</a:t>
            </a:r>
            <a:endParaRPr lang="en-US"/>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a:t>Pranešimas, kad dokumentas sėkmingai atsiimtas.</a:t>
            </a:r>
            <a:endParaRPr lang="en-US">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rtlCol="0">
            <a:spAutoFit/>
          </a:bodyPr>
          <a:lstStyle/>
          <a:p>
            <a:r>
              <a:rPr lang="lt-LT"/>
              <a:t>Pastaba. Dokumentą, kurio statusas „Atšaukiama“, mato tik pirkimo vykdytojas. Viešai šis dokumentas nėra matomas.</a:t>
            </a:r>
            <a:endParaRPr lang="en-US"/>
          </a:p>
        </p:txBody>
      </p:sp>
    </p:spTree>
    <p:extLst>
      <p:ext uri="{BB962C8B-B14F-4D97-AF65-F5344CB8AC3E}">
        <p14:creationId xmlns:p14="http://schemas.microsoft.com/office/powerpoint/2010/main" val="144922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247974" y="2003467"/>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421868" y="20855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dirty="0">
                <a:effectLst/>
              </a:rPr>
              <a:t>ėl Skelbimų rengimo ir išsiuntimo skelbti Centrinės viešųjų pirkimų informacinės sistemos priemonėmis tvarkos aprašo patvirtinimo</a:t>
            </a:r>
            <a:r>
              <a:rPr lang="lt-LT" dirty="0">
                <a:effectLst/>
              </a:rPr>
              <a:t>“ 13 punkte.</a:t>
            </a:r>
            <a:endParaRPr lang="en-US" dirty="0"/>
          </a:p>
        </p:txBody>
      </p:sp>
    </p:spTree>
    <p:extLst>
      <p:ext uri="{BB962C8B-B14F-4D97-AF65-F5344CB8AC3E}">
        <p14:creationId xmlns:p14="http://schemas.microsoft.com/office/powerpoint/2010/main" val="123613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rtlCol="0">
            <a:spAutoFit/>
          </a:bodyPr>
          <a:lstStyle/>
          <a:p>
            <a:r>
              <a:rPr lang="lt-LT" dirty="0"/>
              <a:t>Pastaba. Dokumentai į sritį „Vidiniai dokumentai“ keliami / koreguojami / naikinami  tokiu pačiu būdu, kaip ir pirkimo dokumentai (žr. 30-33 skaidres).</a:t>
            </a:r>
            <a:endParaRPr lang="en-US" dirty="0"/>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4"/>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10705725" y="37712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2"/>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439756" cy="1200329"/>
          </a:xfrm>
          <a:prstGeom prst="rect">
            <a:avLst/>
          </a:prstGeom>
          <a:solidFill>
            <a:schemeClr val="accent4">
              <a:lumMod val="20000"/>
              <a:lumOff val="80000"/>
            </a:schemeClr>
          </a:solidFill>
        </p:spPr>
        <p:txBody>
          <a:bodyPr wrap="square" rtlCol="0">
            <a:spAutoFit/>
          </a:bodyPr>
          <a:lstStyle/>
          <a:p>
            <a:r>
              <a:rPr lang="lt-LT" dirty="0"/>
              <a:t>Įsitikinus, kad sukelti visi pirkimo dokumentai, pasirenkama užduotis „Paskelbti skelbimą apie pirkimą“. Skelbimo pildymo instrukciją rasite mokymo skaidrėse „Skelbimo apie pirkimą pildymas Centrinės viešųjų pirkimų informacinės sistemos (CVP IS) priemonėmis“</a:t>
            </a:r>
            <a:endParaRPr lang="en-US" dirty="0"/>
          </a:p>
          <a:p>
            <a:r>
              <a:rPr lang="lt-LT" dirty="0"/>
              <a:t> </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4"/>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2"/>
          <a:srcRect b="62793"/>
          <a:stretch/>
        </p:blipFill>
        <p:spPr>
          <a:xfrm>
            <a:off x="779930" y="1238201"/>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79930" y="5154560"/>
            <a:ext cx="10439756" cy="646331"/>
          </a:xfrm>
          <a:prstGeom prst="rect">
            <a:avLst/>
          </a:prstGeom>
          <a:solidFill>
            <a:schemeClr val="accent4">
              <a:lumMod val="20000"/>
              <a:lumOff val="80000"/>
            </a:schemeClr>
          </a:solidFill>
        </p:spPr>
        <p:txBody>
          <a:bodyPr wrap="square" rtlCol="0">
            <a:spAutoFit/>
          </a:bodyPr>
          <a:lstStyle/>
          <a:p>
            <a:r>
              <a:rPr lang="lt-LT" dirty="0"/>
              <a:t>Svarbu! Skelbiamos apklausos ir supaprastinto pirkimo atveju pildoma Nacionalinio skelbimo apie pirkimą forma. Tarptautinio pirkimo atveju pildoma Skelbimo apie pirkimą forma.</a:t>
            </a:r>
            <a:endParaRPr lang="en-US" dirty="0"/>
          </a:p>
        </p:txBody>
      </p:sp>
    </p:spTree>
    <p:extLst>
      <p:ext uri="{BB962C8B-B14F-4D97-AF65-F5344CB8AC3E}">
        <p14:creationId xmlns:p14="http://schemas.microsoft.com/office/powerpoint/2010/main" val="322379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6" y="3429000"/>
            <a:ext cx="5271710" cy="369332"/>
          </a:xfrm>
          <a:prstGeom prst="rect">
            <a:avLst/>
          </a:prstGeom>
          <a:solidFill>
            <a:schemeClr val="accent4">
              <a:lumMod val="20000"/>
              <a:lumOff val="80000"/>
            </a:schemeClr>
          </a:solidFill>
        </p:spPr>
        <p:txBody>
          <a:bodyPr wrap="square" rtlCol="0">
            <a:spAutoFit/>
          </a:bodyPr>
          <a:lstStyle/>
          <a:p>
            <a:r>
              <a:rPr lang="lt-LT"/>
              <a:t>Pasirenkama užduotis „Susipažinti su pasiūlymais“.</a:t>
            </a:r>
            <a:endParaRPr lang="en-US"/>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7982409" cy="369332"/>
          </a:xfrm>
          <a:prstGeom prst="rect">
            <a:avLst/>
          </a:prstGeom>
          <a:noFill/>
        </p:spPr>
        <p:txBody>
          <a:bodyPr wrap="square" rtlCol="0">
            <a:spAutoFit/>
          </a:bodyPr>
          <a:lstStyle/>
          <a:p>
            <a:r>
              <a:rPr lang="lt-LT"/>
              <a:t>Užduoties „Susipažinti su pasiūlymais“ vykdymas, kai pirkime nėra gauta pasiūlymų:</a:t>
            </a:r>
            <a:endParaRPr lang="en-US"/>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800037" y="4314661"/>
            <a:ext cx="5260064" cy="1867844"/>
          </a:xfrm>
          <a:prstGeom prst="rect">
            <a:avLst/>
          </a:prstGeom>
        </p:spPr>
      </p:pic>
      <p:pic>
        <p:nvPicPr>
          <p:cNvPr id="20" name="Paveikslėlis 19">
            <a:extLst>
              <a:ext uri="{FF2B5EF4-FFF2-40B4-BE49-F238E27FC236}">
                <a16:creationId xmlns:a16="http://schemas.microsoft.com/office/drawing/2014/main" id="{D0F3DE52-AB3F-8BE1-0329-11292DF8E0D8}"/>
              </a:ext>
            </a:extLst>
          </p:cNvPr>
          <p:cNvPicPr>
            <a:picLocks noChangeAspect="1"/>
          </p:cNvPicPr>
          <p:nvPr/>
        </p:nvPicPr>
        <p:blipFill>
          <a:blip r:embed="rId8"/>
          <a:stretch>
            <a:fillRect/>
          </a:stretch>
        </p:blipFill>
        <p:spPr>
          <a:xfrm>
            <a:off x="6202495" y="4402716"/>
            <a:ext cx="5682052" cy="1501796"/>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44208" y="4234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9633002" y="3187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852533" y="4314661"/>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73C25A4F-C58C-E294-4A21-9AA6C97E70FB}"/>
              </a:ext>
            </a:extLst>
          </p:cNvPr>
          <p:cNvSpPr/>
          <p:nvPr/>
        </p:nvSpPr>
        <p:spPr>
          <a:xfrm>
            <a:off x="8465765" y="5681560"/>
            <a:ext cx="146200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1330479" y="6182505"/>
            <a:ext cx="8903647" cy="369332"/>
          </a:xfrm>
          <a:prstGeom prst="rect">
            <a:avLst/>
          </a:prstGeom>
          <a:solidFill>
            <a:schemeClr val="accent4">
              <a:lumMod val="20000"/>
              <a:lumOff val="80000"/>
            </a:schemeClr>
          </a:solidFill>
        </p:spPr>
        <p:txBody>
          <a:bodyPr wrap="square" rtlCol="0">
            <a:spAutoFit/>
          </a:bodyPr>
          <a:lstStyle/>
          <a:p>
            <a:r>
              <a:rPr lang="lt-LT" dirty="0"/>
              <a:t>Tarptautinių pirkimų atveju pasirenkama užduotis „Sukurti skelbimą apie pirkimo nuraukimą“.</a:t>
            </a:r>
            <a:endParaRPr lang="en-US" dirty="0"/>
          </a:p>
        </p:txBody>
      </p:sp>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398893" y="5853175"/>
            <a:ext cx="957511" cy="310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Paveikslėlis 31">
            <a:extLst>
              <a:ext uri="{FF2B5EF4-FFF2-40B4-BE49-F238E27FC236}">
                <a16:creationId xmlns:a16="http://schemas.microsoft.com/office/drawing/2014/main" id="{8C4F49F2-B083-5E11-58E1-819B2EB21C58}"/>
              </a:ext>
            </a:extLst>
          </p:cNvPr>
          <p:cNvPicPr>
            <a:picLocks noChangeAspect="1"/>
          </p:cNvPicPr>
          <p:nvPr/>
        </p:nvPicPr>
        <p:blipFill>
          <a:blip r:embed="rId9"/>
          <a:stretch>
            <a:fillRect/>
          </a:stretch>
        </p:blipFill>
        <p:spPr>
          <a:xfrm>
            <a:off x="6313357" y="5533312"/>
            <a:ext cx="889484" cy="148247"/>
          </a:xfrm>
          <a:prstGeom prst="rect">
            <a:avLst/>
          </a:prstGeom>
        </p:spPr>
      </p:pic>
      <p:pic>
        <p:nvPicPr>
          <p:cNvPr id="33" name="Paveikslėlis 32">
            <a:extLst>
              <a:ext uri="{FF2B5EF4-FFF2-40B4-BE49-F238E27FC236}">
                <a16:creationId xmlns:a16="http://schemas.microsoft.com/office/drawing/2014/main" id="{35E624C0-C627-4A1D-59DD-4DBE6AEF65F6}"/>
              </a:ext>
            </a:extLst>
          </p:cNvPr>
          <p:cNvPicPr>
            <a:picLocks noChangeAspect="1"/>
          </p:cNvPicPr>
          <p:nvPr/>
        </p:nvPicPr>
        <p:blipFill>
          <a:blip r:embed="rId6"/>
          <a:srcRect l="-1" t="-30352" r="60083" b="-17662"/>
          <a:stretch/>
        </p:blipFill>
        <p:spPr>
          <a:xfrm>
            <a:off x="856306" y="4930662"/>
            <a:ext cx="1444095" cy="222952"/>
          </a:xfrm>
          <a:prstGeom prst="rect">
            <a:avLst/>
          </a:prstGeom>
        </p:spPr>
      </p:pic>
    </p:spTree>
    <p:extLst>
      <p:ext uri="{BB962C8B-B14F-4D97-AF65-F5344CB8AC3E}">
        <p14:creationId xmlns:p14="http://schemas.microsoft.com/office/powerpoint/2010/main" val="35736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19995" y="5089485"/>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98709" y="38894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16572" y="3918386"/>
            <a:ext cx="5100919" cy="1200329"/>
          </a:xfrm>
          <a:prstGeom prst="rect">
            <a:avLst/>
          </a:prstGeom>
          <a:solidFill>
            <a:schemeClr val="accent4">
              <a:lumMod val="20000"/>
              <a:lumOff val="80000"/>
            </a:schemeClr>
          </a:solidFill>
        </p:spPr>
        <p:txBody>
          <a:bodyPr wrap="square" rtlCol="0">
            <a:spAutoFit/>
          </a:bodyPr>
          <a:lstStyle/>
          <a:p>
            <a:r>
              <a:rPr lang="lt-LT"/>
              <a:t>Susipažinus, pasirenkama „Priimti“. </a:t>
            </a:r>
            <a:r>
              <a:rPr lang="lt-LT" b="0" i="0">
                <a:solidFill>
                  <a:srgbClr val="0D0D0D"/>
                </a:solidFill>
                <a:effectLst/>
                <a:latin typeface="ui-sans-serif"/>
              </a:rPr>
              <a:t>Jei pažymima „Atmesti“, paskirtas asmuo nebegali dalyvauti pirkimo procese, ir pirkimo vykdytojas privalo paskirti kitą vertintoją.</a:t>
            </a:r>
            <a:endParaRPr lang="lt-LT"/>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a:spAutoFit/>
          </a:bodyPr>
          <a:lstStyle/>
          <a:p>
            <a:r>
              <a:rPr lang="lt-LT"/>
              <a:t>Pranešimas, kad paskirtas asmuo gali </a:t>
            </a:r>
            <a:r>
              <a:rPr lang="lt-LT" b="0" i="0">
                <a:solidFill>
                  <a:srgbClr val="0D0D0D"/>
                </a:solidFill>
                <a:effectLst/>
                <a:latin typeface="ui-sans-serif"/>
              </a:rPr>
              <a:t>dalyvauti pirkimo procese ir vertinti gautus pasiūlymus</a:t>
            </a:r>
            <a:endParaRPr lang="en-US"/>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4896701"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44</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931978" y="4088162"/>
            <a:ext cx="2320548" cy="13994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1194" y="5487629"/>
            <a:ext cx="6219793" cy="1200329"/>
          </a:xfrm>
          <a:prstGeom prst="rect">
            <a:avLst/>
          </a:prstGeom>
          <a:solidFill>
            <a:schemeClr val="accent4">
              <a:lumMod val="20000"/>
              <a:lumOff val="80000"/>
            </a:schemeClr>
          </a:solidFill>
        </p:spPr>
        <p:txBody>
          <a:bodyPr wrap="square" rtlCol="0">
            <a:spAutoFit/>
          </a:bodyPr>
          <a:lstStyle/>
          <a:p>
            <a:r>
              <a:rPr lang="lt-LT"/>
              <a:t>Įvertinus pasiūlymus įrašomos pasiūlymų kainos / ekonominio naudingumo balai. Pastaba. Jei vertinant pasiūlymus pagal kainos ir kokybės santykį pasiūlymas atmetamas nesuteikus balo, įrašomas „0“.</a:t>
            </a:r>
            <a:endParaRPr lang="en-US"/>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059437" y="4406526"/>
            <a:ext cx="2809829" cy="923330"/>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Paspaudus simbolį atsisiunčiami tiekėjo pasiūlymo dokumentai.</a:t>
            </a:r>
            <a:endParaRPr lang="en-US"/>
          </a:p>
        </p:txBody>
      </p:sp>
      <p:sp>
        <p:nvSpPr>
          <p:cNvPr id="55" name="TextBox 54">
            <a:extLst>
              <a:ext uri="{FF2B5EF4-FFF2-40B4-BE49-F238E27FC236}">
                <a16:creationId xmlns:a16="http://schemas.microsoft.com/office/drawing/2014/main" id="{B2456E88-4415-1705-91E8-4FE562A7FF6F}"/>
              </a:ext>
            </a:extLst>
          </p:cNvPr>
          <p:cNvSpPr txBox="1"/>
          <p:nvPr/>
        </p:nvSpPr>
        <p:spPr>
          <a:xfrm>
            <a:off x="82195" y="3931415"/>
            <a:ext cx="2900556" cy="1477328"/>
          </a:xfrm>
          <a:prstGeom prst="rect">
            <a:avLst/>
          </a:prstGeom>
          <a:solidFill>
            <a:schemeClr val="accent4">
              <a:lumMod val="20000"/>
              <a:lumOff val="80000"/>
            </a:schemeClr>
          </a:solidFill>
        </p:spPr>
        <p:txBody>
          <a:bodyPr wrap="square" rtlCol="0">
            <a:spAutoFit/>
          </a:bodyPr>
          <a:lstStyle/>
          <a:p>
            <a:r>
              <a:rPr lang="lt-LT"/>
              <a:t>Kai pirkimas skaidomas į dalis, vertinimo rezultatai suvedami kiekvienoje dalyje ir tik tuomet spaudžiama „Išsaugoma kaip galutinį“.</a:t>
            </a:r>
            <a:endParaRPr lang="en-US"/>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3766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rtlCol="0">
            <a:spAutoFit/>
          </a:bodyPr>
          <a:lstStyle/>
          <a:p>
            <a:r>
              <a:rPr lang="lt-LT"/>
              <a:t>Pastaba. Kai pirkimas skaidomas į dalis ir tiekėjas nepateikia pasiūlymo toje dalyje, kurioje vedami vertinimo rezultatai, pasirenkama „Nepateiktas pasiūlymas“.</a:t>
            </a:r>
            <a:endParaRPr lang="en-US"/>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8"/>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20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a:t>Pranešimas, kad pasiūlymų įvertinimo rezultatai sėkmingai išsaugoti ir galima atlikti sekančią užduoti (2).</a:t>
            </a:r>
            <a:endParaRPr lang="en-US"/>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4200509" y="4593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949725" y="31865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dirty="0"/>
              <a:t>Pranešimas, kad pasiūlymų eilė sėkmingai patvirtinta ir galima atlikti kitą užduotį (4).</a:t>
            </a:r>
            <a:endParaRPr lang="en-US" dirty="0"/>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a:t>Pranešimas, kad veiksmas atliktas sėkmingai.</a:t>
            </a:r>
            <a:endParaRPr lang="en-US"/>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latin typeface="Calibri"/>
                <a:ea typeface="Book Antiqua" panose="02040602050305030304" pitchFamily="18" charset="0"/>
                <a:cs typeface="Calibri"/>
              </a:rPr>
              <a:t>Susirašinėjimo</a:t>
            </a:r>
            <a:r>
              <a:rPr lang="lt-LT" sz="1800" dirty="0">
                <a:effectLst/>
                <a:latin typeface="Calibri"/>
                <a:ea typeface="Book Antiqua" panose="02040602050305030304" pitchFamily="18" charset="0"/>
                <a:cs typeface="Calibri"/>
              </a:rPr>
              <a:t> </a:t>
            </a:r>
            <a:r>
              <a:rPr lang="lt-LT" dirty="0">
                <a:latin typeface="Calibri"/>
                <a:ea typeface="Book Antiqua" panose="02040602050305030304" pitchFamily="18" charset="0"/>
                <a:cs typeface="Calibri"/>
              </a:rPr>
              <a:t>priemonėmis informavus tiekėjus apie vertinimo</a:t>
            </a:r>
            <a:r>
              <a:rPr lang="lt-LT" sz="1800" dirty="0">
                <a:effectLst/>
                <a:latin typeface="Calibri"/>
                <a:ea typeface="Book Antiqua" panose="02040602050305030304" pitchFamily="18" charset="0"/>
                <a:cs typeface="Calibri"/>
              </a:rPr>
              <a:t> rezultatus, prasideda atidėjimo laikotarpis</a:t>
            </a:r>
            <a:r>
              <a:rPr lang="lt-LT" dirty="0">
                <a:latin typeface="Calibri"/>
                <a:ea typeface="Book Antiqua" panose="02040602050305030304" pitchFamily="18" charset="0"/>
                <a:cs typeface="Calibri"/>
              </a:rPr>
              <a:t> </a:t>
            </a:r>
            <a:r>
              <a:rPr lang="lt-LT" b="1" dirty="0">
                <a:latin typeface="Calibri"/>
                <a:ea typeface="Book Antiqua" panose="02040602050305030304" pitchFamily="18" charset="0"/>
                <a:cs typeface="Calibri"/>
              </a:rPr>
              <a:t>(kuris sistemiškai nustatytas 14 kalendorinių dienų)</a:t>
            </a:r>
            <a:r>
              <a:rPr lang="en-US" sz="1800" dirty="0">
                <a:effectLst/>
                <a:latin typeface="Calibri"/>
                <a:ea typeface="Book Antiqua" panose="02040602050305030304" pitchFamily="18" charset="0"/>
                <a:cs typeface="Calibri"/>
              </a:rPr>
              <a:t>, </a:t>
            </a:r>
            <a:r>
              <a:rPr lang="lt-LT" sz="1800" dirty="0">
                <a:effectLst/>
                <a:latin typeface="Calibri"/>
                <a:ea typeface="Book Antiqua" panose="02040602050305030304" pitchFamily="18" charset="0"/>
                <a:cs typeface="Calibri"/>
              </a:rPr>
              <a:t>kurio</a:t>
            </a:r>
            <a:r>
              <a:rPr lang="lt-LT" dirty="0">
                <a:latin typeface="Calibri"/>
                <a:ea typeface="Book Antiqua" panose="02040602050305030304" pitchFamily="18" charset="0"/>
                <a:cs typeface="Calibri"/>
              </a:rPr>
              <a:t>, kai tai galima pagal teisinį reguliavimą, </a:t>
            </a:r>
            <a:r>
              <a:rPr lang="lt-LT" sz="1800" dirty="0">
                <a:effectLst/>
                <a:latin typeface="Calibri"/>
                <a:ea typeface="Book Antiqua" panose="02040602050305030304" pitchFamily="18" charset="0"/>
                <a:cs typeface="Calibri"/>
              </a:rPr>
              <a:t>galima netaikyti</a:t>
            </a:r>
            <a:r>
              <a:rPr lang="lt-LT" dirty="0">
                <a:latin typeface="Calibri"/>
                <a:ea typeface="Book Antiqua" panose="02040602050305030304" pitchFamily="18" charset="0"/>
                <a:cs typeface="Calibri"/>
              </a:rPr>
              <a:t> arba</a:t>
            </a:r>
            <a:r>
              <a:rPr lang="lt-LT" sz="1800" dirty="0">
                <a:effectLst/>
                <a:latin typeface="Calibri"/>
                <a:ea typeface="Book Antiqua" panose="02040602050305030304" pitchFamily="18" charset="0"/>
                <a:cs typeface="Calibri"/>
              </a:rPr>
              <a:t> užbaigti anksčiau.</a:t>
            </a:r>
            <a:endParaRPr lang="en-US" dirty="0">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4167114" y="16869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249079"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rcRect t="13946"/>
          <a:stretch/>
        </p:blipFill>
        <p:spPr>
          <a:xfrm>
            <a:off x="788892" y="1507761"/>
            <a:ext cx="11403106" cy="318567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828800"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111623" y="181540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a:t>Pranešimas, kad atidėjimo laikotarpis sėkmingai nutrauktas ir galima atlikti sekančią užduoti (4).</a:t>
            </a:r>
            <a:endParaRPr lang="en-US"/>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spTree>
    <p:extLst>
      <p:ext uri="{BB962C8B-B14F-4D97-AF65-F5344CB8AC3E}">
        <p14:creationId xmlns:p14="http://schemas.microsoft.com/office/powerpoint/2010/main" val="403466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po atidėjimo termino pasiūlymų vertinimo rezultatai nesikeičia, spaudžiama „Išsaugoti“</a:t>
            </a:r>
            <a:r>
              <a:rPr lang="en-US"/>
              <a:t> </a:t>
            </a:r>
            <a:r>
              <a:rPr lang="lt-LT"/>
              <a:t>ir „OK“. Gaunamas pranešimas, kad veiksmas sėkmingai atlikta ir galima atlikti kitą veiksmą (1).</a:t>
            </a:r>
            <a:endParaRPr lang="en-US"/>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vertinimo“ ir „OK“. Pirkimo vykdytojas sugražinamas į susipažinimo su pasiūlymais etapą ir turi iš naujo atlikti pasiūlymų vertinimą (žr. 38-50 skaidres).</a:t>
            </a:r>
            <a:endParaRPr lang="en-US" dirty="0"/>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6"/>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7"/>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8"/>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9"/>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52</a:t>
            </a:fld>
            <a:endParaRPr lang="en-US"/>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7331" y="3118819"/>
            <a:ext cx="4111114"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Įrašoma sudaromų sutarčių vertė su PVM.</a:t>
            </a:r>
            <a:endParaRPr lang="en-US"/>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a:t>Jei sudaromos sutartys su keliais laimėtojais, pridedamos papildomos eilutės.</a:t>
            </a:r>
            <a:endParaRPr lang="en-US"/>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500" y="5299554"/>
            <a:ext cx="2628850"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Pranešimas, kad sutartys sėkmingai išsaugotos ir galima atlikti kitą veiksmą (5).</a:t>
            </a:r>
            <a:endParaRPr lang="en-US"/>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7" y="1313681"/>
            <a:ext cx="517485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„Sudaryti sutartį“. Pastaba. Šią užduotį rekomenduojama pradėti vykdyti tuomet, kai su tiekėju (-</a:t>
            </a:r>
            <a:r>
              <a:rPr lang="lt-LT" dirty="0" err="1"/>
              <a:t>ais</a:t>
            </a:r>
            <a:r>
              <a:rPr lang="lt-LT" dirty="0"/>
              <a:t>) sudaryta (-</a:t>
            </a:r>
            <a:r>
              <a:rPr lang="lt-LT" dirty="0" err="1"/>
              <a:t>os</a:t>
            </a:r>
            <a:r>
              <a:rPr lang="lt-LT" dirty="0"/>
              <a:t>) sutartis (-</a:t>
            </a:r>
            <a:r>
              <a:rPr lang="lt-LT" dirty="0" err="1"/>
              <a:t>ys</a:t>
            </a:r>
            <a:r>
              <a:rPr lang="lt-LT" dirty="0"/>
              <a:t>). </a:t>
            </a:r>
            <a:endParaRPr lang="en-US" dirty="0">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9"/>
            <a:ext cx="6664084"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„Įveskite laimėjusių tiekėjų atsakymus“. Pastaba. Kai pirkimas skaidomas dalimis ir laimėtojais nustatomi skirtingi tiekėjai, šią užduotį reikia kartoti kiekvienam tiekėjui.</a:t>
            </a:r>
            <a:endParaRPr lang="en-US"/>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4C33890-D3DC-42E3-2A3B-45D934ECAAF7}"/>
              </a:ext>
            </a:extLst>
          </p:cNvPr>
          <p:cNvPicPr>
            <a:picLocks noChangeAspect="1"/>
          </p:cNvPicPr>
          <p:nvPr/>
        </p:nvPicPr>
        <p:blipFill>
          <a:blip r:embed="rId2"/>
          <a:stretch>
            <a:fillRect/>
          </a:stretch>
        </p:blipFill>
        <p:spPr>
          <a:xfrm>
            <a:off x="662623" y="1222821"/>
            <a:ext cx="10728356" cy="2069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54</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662623" y="3523897"/>
            <a:ext cx="10336304" cy="646331"/>
          </a:xfrm>
          <a:prstGeom prst="rect">
            <a:avLst/>
          </a:prstGeom>
          <a:solidFill>
            <a:schemeClr val="accent4">
              <a:lumMod val="20000"/>
              <a:lumOff val="80000"/>
            </a:schemeClr>
          </a:solidFill>
        </p:spPr>
        <p:txBody>
          <a:bodyPr wrap="square" rtlCol="0">
            <a:spAutoFit/>
          </a:bodyPr>
          <a:lstStyle/>
          <a:p>
            <a:r>
              <a:rPr lang="lt-LT" dirty="0"/>
              <a:t>Kai vykdomas tarptautinės vertės pirkimas vykdoma užduotis „Paskelbti skelbimą apie sutarties skyrimą“. Instrukciją „Skelbimas apie sutarties skyrimą“ </a:t>
            </a:r>
            <a:r>
              <a:rPr lang="lt-LT" b="0" i="0" u="none" strike="noStrike" dirty="0">
                <a:effectLst/>
                <a:latin typeface="Public Sans"/>
              </a:rPr>
              <a:t>rasite </a:t>
            </a:r>
            <a:r>
              <a:rPr lang="lt-LT" b="1" i="0" u="none" strike="noStrike" dirty="0">
                <a:effectLst/>
                <a:latin typeface="Public Sans"/>
                <a:hlinkClick r:id="rId4"/>
              </a:rPr>
              <a:t>čia</a:t>
            </a:r>
            <a:r>
              <a:rPr lang="lt-LT" b="0" i="0" u="none" strike="noStrike" dirty="0">
                <a:effectLst/>
                <a:latin typeface="Public Sans"/>
              </a:rPr>
              <a:t>.</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159659" y="2827550"/>
            <a:ext cx="1628913" cy="259631"/>
          </a:xfrm>
          <a:prstGeom prst="rect">
            <a:avLst/>
          </a:prstGeom>
        </p:spPr>
      </p:pic>
      <p:pic>
        <p:nvPicPr>
          <p:cNvPr id="11" name="Paveikslėlis 10">
            <a:extLst>
              <a:ext uri="{FF2B5EF4-FFF2-40B4-BE49-F238E27FC236}">
                <a16:creationId xmlns:a16="http://schemas.microsoft.com/office/drawing/2014/main" id="{92B04613-8682-8351-8543-0918BFA96EAB}"/>
              </a:ext>
            </a:extLst>
          </p:cNvPr>
          <p:cNvPicPr>
            <a:picLocks noChangeAspect="1"/>
          </p:cNvPicPr>
          <p:nvPr/>
        </p:nvPicPr>
        <p:blipFill>
          <a:blip r:embed="rId6"/>
          <a:stretch>
            <a:fillRect/>
          </a:stretch>
        </p:blipFill>
        <p:spPr>
          <a:xfrm>
            <a:off x="801021" y="2876391"/>
            <a:ext cx="943107" cy="161948"/>
          </a:xfrm>
          <a:prstGeom prst="rect">
            <a:avLst/>
          </a:prstGeom>
        </p:spPr>
      </p:pic>
      <p:pic>
        <p:nvPicPr>
          <p:cNvPr id="12" name="Paveikslėlis 11">
            <a:extLst>
              <a:ext uri="{FF2B5EF4-FFF2-40B4-BE49-F238E27FC236}">
                <a16:creationId xmlns:a16="http://schemas.microsoft.com/office/drawing/2014/main" id="{CF81F7ED-F47C-0E70-BB69-78DDB68D2223}"/>
              </a:ext>
            </a:extLst>
          </p:cNvPr>
          <p:cNvPicPr>
            <a:picLocks noChangeAspect="1"/>
          </p:cNvPicPr>
          <p:nvPr/>
        </p:nvPicPr>
        <p:blipFill>
          <a:blip r:embed="rId7"/>
          <a:stretch>
            <a:fillRect/>
          </a:stretch>
        </p:blipFill>
        <p:spPr>
          <a:xfrm>
            <a:off x="801021" y="3089758"/>
            <a:ext cx="890269" cy="152283"/>
          </a:xfrm>
          <a:prstGeom prst="rect">
            <a:avLst/>
          </a:prstGeom>
        </p:spPr>
      </p:pic>
      <p:sp>
        <p:nvSpPr>
          <p:cNvPr id="2" name="TextBox 1">
            <a:extLst>
              <a:ext uri="{FF2B5EF4-FFF2-40B4-BE49-F238E27FC236}">
                <a16:creationId xmlns:a16="http://schemas.microsoft.com/office/drawing/2014/main" id="{A8F61757-1285-E561-FA8E-70D12A89ADF7}"/>
              </a:ext>
            </a:extLst>
          </p:cNvPr>
          <p:cNvSpPr txBox="1"/>
          <p:nvPr/>
        </p:nvSpPr>
        <p:spPr>
          <a:xfrm>
            <a:off x="721022" y="4417099"/>
            <a:ext cx="10336304"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Supaprastintos vertės (įskaitant mažos vertės) pirkimų atvejais ši užduotis nėra vykdoma</a:t>
            </a:r>
            <a:r>
              <a:rPr lang="en-US" dirty="0"/>
              <a:t>.</a:t>
            </a:r>
          </a:p>
        </p:txBody>
      </p:sp>
    </p:spTree>
    <p:extLst>
      <p:ext uri="{BB962C8B-B14F-4D97-AF65-F5344CB8AC3E}">
        <p14:creationId xmlns:p14="http://schemas.microsoft.com/office/powerpoint/2010/main" val="2750818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55</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0632" y="6119336"/>
            <a:ext cx="10863728" cy="738664"/>
          </a:xfrm>
          <a:prstGeom prst="rect">
            <a:avLst/>
          </a:prstGeom>
          <a:solidFill>
            <a:schemeClr val="accent4">
              <a:lumMod val="20000"/>
              <a:lumOff val="80000"/>
            </a:schemeClr>
          </a:solidFill>
        </p:spPr>
        <p:txBody>
          <a:bodyPr wrap="square" rtlCol="0">
            <a:spAutoFit/>
          </a:bodyPr>
          <a:lstStyle/>
          <a:p>
            <a:r>
              <a:rPr lang="lt-LT" sz="1400" dirty="0"/>
              <a:t>Negavus pasiūlymų ar juos atmetus bus matoma užduotis „Atšaukti pirkimą“, su kuria nieko daryti nereikia, t. y. palikite sąraše.</a:t>
            </a:r>
          </a:p>
          <a:p>
            <a:r>
              <a:rPr lang="lt-LT" sz="1400" dirty="0"/>
              <a:t>Užduotis „Paskelbti skelbimą apie sutarties skyrimą (pirkimo nutraukimą)“ pildoma tik tarptautinio pirkimo atveju. Kitais atvejais su šia užduotimi taip pat nieko daryti nereikia.</a:t>
            </a:r>
            <a:endParaRPr lang="en-US" sz="1400" dirty="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49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dirty="0"/>
              <a:t>Pirkimo nutraukimas, kai pirkimo vykdytojas priima sprendimą pirkimą nutraukti (netaikoma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56</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b="0" i="0" dirty="0">
                <a:effectLst/>
              </a:rPr>
              <a:t>supaprastintų ir </a:t>
            </a:r>
            <a:r>
              <a:rPr lang="lt-LT" dirty="0"/>
              <a:t>mažos vertės pirkimų atveju j</a:t>
            </a:r>
            <a:r>
              <a:rPr lang="lt-LT" b="0" i="0" dirty="0">
                <a:effectLst/>
              </a:rPr>
              <a:t>okie papildomi veiksmai sistemoje neatliekami, taip pat nevykdomos su šiuo pirkimu susijusios užduotys (jos paliekamos užduočių sąraše).</a:t>
            </a:r>
          </a:p>
          <a:p>
            <a:pPr marL="285750" indent="-285750">
              <a:buFont typeface="Arial" panose="020B0604020202020204" pitchFamily="34" charset="0"/>
              <a:buChar char="•"/>
            </a:pPr>
            <a:r>
              <a:rPr lang="lt-LT" dirty="0"/>
              <a:t>tarptautinių pirkimų atvejų praėjus apskundimo terminui spausti mygtuką „Nutraukti pirkimą“ ir įvykdyti užduočių sąraše atsiradusią užduotį „Paskelbti skelbimą apie sutarties skyrimą (pirkimo nutraukimą)“.</a:t>
            </a: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316961"/>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57</a:t>
            </a:fld>
            <a:endParaRPr lang="en-US"/>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a:latin typeface="+mj-lt"/>
              </a:rPr>
              <a:t>Dėl papildomai iškilusių klausimų galite kreiptis</a:t>
            </a:r>
            <a:br>
              <a:rPr lang="lt-LT" sz="4400">
                <a:latin typeface="+mj-lt"/>
              </a:rPr>
            </a:br>
            <a:r>
              <a:rPr lang="lt-LT" sz="4400">
                <a:latin typeface="+mj-lt"/>
              </a:rPr>
              <a:t>tel.</a:t>
            </a:r>
            <a:r>
              <a:rPr lang="lt-LT" sz="4400"/>
              <a:t> </a:t>
            </a:r>
            <a:r>
              <a:rPr lang="en-GB" sz="4400" b="1">
                <a:solidFill>
                  <a:schemeClr val="accent1">
                    <a:lumMod val="75000"/>
                  </a:schemeClr>
                </a:solidFill>
                <a:latin typeface="+mj-lt"/>
              </a:rPr>
              <a:t>+370</a:t>
            </a:r>
            <a:r>
              <a:rPr lang="lt-LT" sz="4400" b="1">
                <a:solidFill>
                  <a:schemeClr val="accent1">
                    <a:lumMod val="75000"/>
                  </a:schemeClr>
                </a:solidFill>
                <a:latin typeface="+mj-lt"/>
              </a:rPr>
              <a:t> 5 219 7000 </a:t>
            </a:r>
            <a:r>
              <a:rPr lang="lt-LT" sz="4400">
                <a:latin typeface="+mj-lt"/>
              </a:rPr>
              <a:t>arba el. paštu </a:t>
            </a:r>
            <a:r>
              <a:rPr lang="lt-LT" sz="4400" b="1">
                <a:solidFill>
                  <a:schemeClr val="accent1">
                    <a:lumMod val="75000"/>
                  </a:schemeClr>
                </a:solidFill>
                <a:latin typeface="+mj-lt"/>
              </a:rPr>
              <a:t>pagalba@vpt.lt</a:t>
            </a:r>
            <a:endParaRPr lang="en-US"/>
          </a:p>
        </p:txBody>
      </p:sp>
    </p:spTree>
    <p:extLst>
      <p:ext uri="{BB962C8B-B14F-4D97-AF65-F5344CB8AC3E}">
        <p14:creationId xmlns:p14="http://schemas.microsoft.com/office/powerpoint/2010/main" val="39957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6"/>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68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564737"/>
            <a:ext cx="4399478" cy="3605517"/>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341058"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9392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5"/>
          <a:srcRect l="444" t="3485" r="-1"/>
          <a:stretch/>
        </p:blipFill>
        <p:spPr>
          <a:xfrm>
            <a:off x="6096000" y="2549357"/>
            <a:ext cx="4574039" cy="365453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816352" y="5710518"/>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472808" y="56000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7959393" y="31588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998584" y="5964245"/>
            <a:ext cx="817768" cy="365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1AD185A-91B1-25A8-1CB8-056D5A33A4ED}"/>
              </a:ext>
            </a:extLst>
          </p:cNvPr>
          <p:cNvPicPr>
            <a:picLocks noChangeAspect="1"/>
          </p:cNvPicPr>
          <p:nvPr/>
        </p:nvPicPr>
        <p:blipFill>
          <a:blip r:embed="rId2"/>
          <a:stretch>
            <a:fillRect/>
          </a:stretch>
        </p:blipFill>
        <p:spPr>
          <a:xfrm>
            <a:off x="1269614" y="1011078"/>
            <a:ext cx="10011338" cy="27634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1477328"/>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 </a:t>
            </a:r>
            <a:r>
              <a:rPr lang="lt-LT" dirty="0">
                <a:solidFill>
                  <a:srgbClr val="FF0000"/>
                </a:solidFill>
              </a:rPr>
              <a:t>SVARBU</a:t>
            </a:r>
            <a:r>
              <a:rPr lang="en-US" dirty="0">
                <a:solidFill>
                  <a:srgbClr val="FF0000"/>
                </a:solidFill>
              </a:rPr>
              <a:t>!</a:t>
            </a:r>
            <a:r>
              <a:rPr lang="lt-LT" dirty="0">
                <a:solidFill>
                  <a:srgbClr val="FF0000"/>
                </a:solidFill>
              </a:rPr>
              <a:t> </a:t>
            </a:r>
            <a:r>
              <a:rPr lang="lt-LT" dirty="0"/>
              <a:t>Vykdant pirkimą </a:t>
            </a:r>
            <a:r>
              <a:rPr lang="en-US" dirty="0" err="1"/>
              <a:t>skelbiamos</a:t>
            </a:r>
            <a:r>
              <a:rPr lang="en-US" dirty="0"/>
              <a:t> </a:t>
            </a:r>
            <a:r>
              <a:rPr lang="lt-LT" dirty="0"/>
              <a:t>apklausos </a:t>
            </a:r>
            <a:r>
              <a:rPr lang="en-US" dirty="0" err="1"/>
              <a:t>būdu</a:t>
            </a:r>
            <a:r>
              <a:rPr lang="en-US" dirty="0"/>
              <a:t>, </a:t>
            </a:r>
            <a:r>
              <a:rPr lang="en-US" dirty="0" err="1"/>
              <a:t>pirkimo</a:t>
            </a:r>
            <a:r>
              <a:rPr lang="en-US" dirty="0"/>
              <a:t> </a:t>
            </a:r>
            <a:r>
              <a:rPr lang="lt-LT" dirty="0"/>
              <a:t>pavadinime būtina nurodyti pirkimo pavadinimą ir </a:t>
            </a:r>
            <a:r>
              <a:rPr lang="en-US" dirty="0" err="1"/>
              <a:t>pirkimo</a:t>
            </a:r>
            <a:r>
              <a:rPr lang="en-US" dirty="0"/>
              <a:t> </a:t>
            </a:r>
            <a:r>
              <a:rPr lang="lt-LT" dirty="0"/>
              <a:t>būdą, </a:t>
            </a:r>
            <a:r>
              <a:rPr lang="lt" dirty="0"/>
              <a:t>pvz., „Baldų pirkimas (Skelbiama apklausa)“</a:t>
            </a:r>
            <a:r>
              <a:rPr lang="lt-LT" dirty="0"/>
              <a:t>. </a:t>
            </a:r>
            <a:r>
              <a:rPr lang="lt-LT" dirty="0">
                <a:solidFill>
                  <a:srgbClr val="000000"/>
                </a:solidFill>
                <a:ea typeface="+mn-lt"/>
                <a:cs typeface="+mn-lt"/>
              </a:rPr>
              <a:t>Atviro</a:t>
            </a:r>
            <a:r>
              <a:rPr lang="lt-LT" dirty="0"/>
              <a:t> konkurso ir supaprastinto atviro konkurso atvejais – rekomenduojama</a:t>
            </a:r>
            <a:r>
              <a:rPr lang="en-US" dirty="0"/>
              <a:t>.</a:t>
            </a:r>
            <a:endParaRPr lang="lt-LT" dirty="0">
              <a:cs typeface="Calibri"/>
            </a:endParaRPr>
          </a:p>
          <a:p>
            <a:pPr marL="285750" indent="-285750">
              <a:buFont typeface="Arial" panose="020B0604020202020204" pitchFamily="34" charset="0"/>
              <a:buChar char="•"/>
            </a:pPr>
            <a:r>
              <a:rPr lang="lt-LT" dirty="0"/>
              <a:t>Užpildomas pirkimo aprašymo laukas.</a:t>
            </a:r>
            <a:endParaRPr lang="en-US" dirty="0"/>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9760975"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9"/>
            <a:ext cx="9760975" cy="6314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Lauke „Kita sutarties forma“ nurodoma „Darbų sutartis“. Kitų laukų prašome nepildyti.</a:t>
            </a:r>
            <a:endParaRPr lang="en-US" dirty="0"/>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7938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BD550741-C663-44BF-91B0-AE0D55D674AD}">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192</TotalTime>
  <Words>2969</Words>
  <Application>Microsoft Office PowerPoint</Application>
  <PresentationFormat>Widescreen</PresentationFormat>
  <Paragraphs>412</Paragraphs>
  <Slides>57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-apple-system</vt:lpstr>
      <vt:lpstr>Aptos</vt:lpstr>
      <vt:lpstr>Arial</vt:lpstr>
      <vt:lpstr>Calibri</vt:lpstr>
      <vt:lpstr>Calibri Light</vt:lpstr>
      <vt:lpstr>Public Sans</vt:lpstr>
      <vt:lpstr>Times New Roman</vt:lpstr>
      <vt:lpstr>ui-sans-serif</vt:lpstr>
      <vt:lpstr>„Office“ tema</vt:lpstr>
      <vt:lpstr>      Atviro konkurso ir skelbiamos apklausos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83</cp:revision>
  <dcterms:created xsi:type="dcterms:W3CDTF">2016-01-12T08:28:32Z</dcterms:created>
  <dcterms:modified xsi:type="dcterms:W3CDTF">2025-02-20T07:18:35Z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