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3"/>
  </p:notesMasterIdLst>
  <p:sldIdLst>
    <p:sldId id="256" r:id="rId5"/>
    <p:sldId id="423" r:id="rId6"/>
    <p:sldId id="289" r:id="rId7"/>
    <p:sldId id="413" r:id="rId8"/>
    <p:sldId id="288" r:id="rId9"/>
    <p:sldId id="415" r:id="rId10"/>
    <p:sldId id="424" r:id="rId11"/>
    <p:sldId id="420" r:id="rId12"/>
    <p:sldId id="421" r:id="rId13"/>
    <p:sldId id="425" r:id="rId14"/>
    <p:sldId id="429" r:id="rId15"/>
    <p:sldId id="427" r:id="rId16"/>
    <p:sldId id="428" r:id="rId17"/>
    <p:sldId id="430" r:id="rId18"/>
    <p:sldId id="488" r:id="rId19"/>
    <p:sldId id="510" r:id="rId20"/>
    <p:sldId id="432" r:id="rId21"/>
    <p:sldId id="437" r:id="rId22"/>
    <p:sldId id="438" r:id="rId23"/>
    <p:sldId id="442" r:id="rId24"/>
    <p:sldId id="439" r:id="rId25"/>
    <p:sldId id="443" r:id="rId26"/>
    <p:sldId id="445" r:id="rId27"/>
    <p:sldId id="446" r:id="rId28"/>
    <p:sldId id="447" r:id="rId29"/>
    <p:sldId id="452" r:id="rId30"/>
    <p:sldId id="449" r:id="rId31"/>
    <p:sldId id="450" r:id="rId32"/>
    <p:sldId id="451" r:id="rId33"/>
    <p:sldId id="453" r:id="rId34"/>
    <p:sldId id="454" r:id="rId35"/>
    <p:sldId id="455" r:id="rId36"/>
    <p:sldId id="470" r:id="rId37"/>
    <p:sldId id="472" r:id="rId38"/>
    <p:sldId id="473" r:id="rId39"/>
    <p:sldId id="476" r:id="rId40"/>
    <p:sldId id="475" r:id="rId41"/>
    <p:sldId id="478" r:id="rId42"/>
    <p:sldId id="480" r:id="rId43"/>
    <p:sldId id="479" r:id="rId44"/>
    <p:sldId id="481" r:id="rId45"/>
    <p:sldId id="486" r:id="rId46"/>
    <p:sldId id="497" r:id="rId47"/>
    <p:sldId id="498" r:id="rId48"/>
    <p:sldId id="499" r:id="rId49"/>
    <p:sldId id="507" r:id="rId50"/>
    <p:sldId id="511" r:id="rId51"/>
    <p:sldId id="50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F30CD0-1A4A-3E30-5D93-03B1D498DA81}"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4AB0F-C9D0-FA6C-524F-E913E9C57461}" v="2" dt="2024-12-05T16:45:10.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189" autoAdjust="0"/>
  </p:normalViewPr>
  <p:slideViewPr>
    <p:cSldViewPr snapToGrid="0">
      <p:cViewPr varScale="1">
        <p:scale>
          <a:sx n="104" d="100"/>
          <a:sy n="104" d="100"/>
        </p:scale>
        <p:origin x="8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22</a:t>
            </a:fld>
            <a:endParaRPr lang="en-GB"/>
          </a:p>
        </p:txBody>
      </p:sp>
    </p:spTree>
    <p:extLst>
      <p:ext uri="{BB962C8B-B14F-4D97-AF65-F5344CB8AC3E}">
        <p14:creationId xmlns:p14="http://schemas.microsoft.com/office/powerpoint/2010/main" val="249743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39</a:t>
            </a:fld>
            <a:endParaRPr lang="en-GB"/>
          </a:p>
        </p:txBody>
      </p:sp>
    </p:spTree>
    <p:extLst>
      <p:ext uri="{BB962C8B-B14F-4D97-AF65-F5344CB8AC3E}">
        <p14:creationId xmlns:p14="http://schemas.microsoft.com/office/powerpoint/2010/main" val="291655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41</a:t>
            </a:fld>
            <a:endParaRPr lang="en-GB"/>
          </a:p>
        </p:txBody>
      </p:sp>
    </p:spTree>
    <p:extLst>
      <p:ext uri="{BB962C8B-B14F-4D97-AF65-F5344CB8AC3E}">
        <p14:creationId xmlns:p14="http://schemas.microsoft.com/office/powerpoint/2010/main" val="226868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2/20/2025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2/20/2025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2/20/2025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2/20/2025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2/20/2025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2/20/2025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2/20/2025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2/20/2025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1.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65.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1.png"/><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104.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4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1.png"/></Relationships>
</file>

<file path=ppt/slides/_rels/slide46.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2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4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en-US" sz="4900" b="1" spc="-5" dirty="0" err="1">
                <a:cs typeface="Times New Roman" panose="02020603050405020304" pitchFamily="18" charset="0"/>
              </a:rPr>
              <a:t>Neskelbiamos</a:t>
            </a:r>
            <a:r>
              <a:rPr lang="en-US" sz="4900" b="1" spc="-5" dirty="0">
                <a:cs typeface="Times New Roman" panose="02020603050405020304" pitchFamily="18" charset="0"/>
              </a:rPr>
              <a:t> </a:t>
            </a:r>
            <a:r>
              <a:rPr lang="en-US" sz="4900" b="1" spc="-5" dirty="0" err="1">
                <a:cs typeface="Times New Roman" panose="02020603050405020304" pitchFamily="18" charset="0"/>
              </a:rPr>
              <a:t>apklausos</a:t>
            </a:r>
            <a:r>
              <a:rPr lang="en-US" sz="4900" b="1" spc="-5" dirty="0">
                <a:cs typeface="Times New Roman" panose="02020603050405020304" pitchFamily="18" charset="0"/>
              </a:rPr>
              <a:t> </a:t>
            </a:r>
            <a:r>
              <a:rPr lang="lt-LT" sz="4900" b="1" spc="-5" dirty="0">
                <a:cs typeface="Times New Roman" panose="02020603050405020304" pitchFamily="18" charset="0"/>
              </a:rPr>
              <a:t>vykdymas</a:t>
            </a:r>
            <a:br>
              <a:rPr lang="lt-LT" sz="4900" b="1" dirty="0">
                <a:cs typeface="Times New Roman" panose="02020603050405020304" pitchFamily="18" charset="0"/>
              </a:rPr>
            </a:b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a:t>
            </a:r>
            <a:br>
              <a:rPr lang="lt-LT" sz="4900" b="1" dirty="0">
                <a:cs typeface="Times New Roman" panose="02020603050405020304" pitchFamily="18" charset="0"/>
              </a:rPr>
            </a:br>
            <a:endParaRPr lang="lt-LT" sz="4900" b="1" dirty="0">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Galiojanti</a:t>
            </a:r>
            <a:r>
              <a:rPr lang="en-US" dirty="0">
                <a:cs typeface="Calibri"/>
              </a:rPr>
              <a:t> </a:t>
            </a:r>
            <a:r>
              <a:rPr lang="en-US" dirty="0" err="1">
                <a:cs typeface="Calibri"/>
              </a:rPr>
              <a:t>nuo</a:t>
            </a:r>
            <a:r>
              <a:rPr lang="en-US" dirty="0">
                <a:cs typeface="Calibri"/>
              </a:rPr>
              <a:t> </a:t>
            </a:r>
            <a:r>
              <a:rPr lang="lt-LT">
                <a:cs typeface="Calibri"/>
              </a:rPr>
              <a:t>2024-12-05</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83500" y="5165695"/>
            <a:ext cx="3650067" cy="369332"/>
          </a:xfrm>
          <a:prstGeom prst="rect">
            <a:avLst/>
          </a:prstGeom>
          <a:noFill/>
        </p:spPr>
        <p:txBody>
          <a:bodyPr wrap="square" rtlCol="0">
            <a:spAutoFit/>
          </a:bodyPr>
          <a:lstStyle/>
          <a:p>
            <a:r>
              <a:rPr lang="lt-LT" dirty="0"/>
              <a:t>Neprivalomas laukas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3099858" y="525219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883500" y="5462086"/>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426302" y="1879561"/>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786075" y="1916089"/>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2368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351563" y="6005803"/>
            <a:ext cx="9123526" cy="646331"/>
          </a:xfrm>
          <a:prstGeom prst="rect">
            <a:avLst/>
          </a:prstGeom>
          <a:noFill/>
        </p:spPr>
        <p:txBody>
          <a:bodyPr wrap="square" rtlCol="0">
            <a:spAutoFit/>
          </a:bodyPr>
          <a:lstStyle/>
          <a:p>
            <a:r>
              <a:rPr lang="lt-LT" dirty="0"/>
              <a:t>Nors šiame žingsnyje laukas nėra privalomas, jis bus privalomas kitame, todėl rekomenduojame jį užpildyti iš karto </a:t>
            </a:r>
            <a:endParaRPr lang="en-US" dirty="0"/>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1">
            <a:extLst>
              <a:ext uri="{FF2B5EF4-FFF2-40B4-BE49-F238E27FC236}">
                <a16:creationId xmlns:a16="http://schemas.microsoft.com/office/drawing/2014/main" id="{03CBDBA6-AB65-2DA4-99E8-C1216FBCA8EE}"/>
              </a:ext>
            </a:extLst>
          </p:cNvPr>
          <p:cNvSpPr/>
          <p:nvPr/>
        </p:nvSpPr>
        <p:spPr>
          <a:xfrm>
            <a:off x="2292125"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p:cNvCxnSpPr>
          <p:nvPr/>
        </p:nvCxnSpPr>
        <p:spPr>
          <a:xfrm flipH="1" flipV="1">
            <a:off x="5383085" y="2888863"/>
            <a:ext cx="2809549"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dirty="0"/>
              <a:t>Pasirinktas BVPŽ kodas matomas prie pasirinktų elementų.</a:t>
            </a:r>
            <a:endParaRPr lang="en-US" dirty="0"/>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dirty="0"/>
              <a:t>Norėdami pašalinti BVPŽ kodą iš pasirinktų elementų, pažymėkite jį ir spauskite ženklą:</a:t>
            </a:r>
            <a:endParaRPr lang="en-US" dirty="0"/>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713020"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dirty="0"/>
              <a:t>BVPŽ kodo pasirinkimas:</a:t>
            </a:r>
            <a:endParaRPr lang="en-US" dirty="0"/>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dirty="0"/>
              <a:t>Norėdami išskleisti BVPŽ kodą spustelkite skaičių arba „+“. </a:t>
            </a:r>
            <a:endParaRPr lang="en-US" dirty="0"/>
          </a:p>
        </p:txBody>
      </p:sp>
      <p:cxnSp>
        <p:nvCxnSpPr>
          <p:cNvPr id="8" name="Straight Arrow Connector 2">
            <a:extLst>
              <a:ext uri="{FF2B5EF4-FFF2-40B4-BE49-F238E27FC236}">
                <a16:creationId xmlns:a16="http://schemas.microsoft.com/office/drawing/2014/main" id="{0915E1DA-53B9-C0AE-0027-BFEDB354D6A7}"/>
              </a:ext>
            </a:extLst>
          </p:cNvPr>
          <p:cNvCxnSpPr>
            <a:cxnSpLocks/>
          </p:cNvCxnSpPr>
          <p:nvPr/>
        </p:nvCxnSpPr>
        <p:spPr>
          <a:xfrm flipH="1">
            <a:off x="4645841" y="2092064"/>
            <a:ext cx="3595270" cy="25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dirty="0"/>
              <a:t>BVPŽ kodo pasirinkimas naudojant paieškos funkciją:</a:t>
            </a:r>
            <a:endParaRPr lang="en-US" dirty="0"/>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12</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3"/>
          <a:stretch>
            <a:fillRect/>
          </a:stretch>
        </p:blipFill>
        <p:spPr>
          <a:xfrm>
            <a:off x="1432830" y="1374457"/>
            <a:ext cx="9377199" cy="4543809"/>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57083" y="261676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p:cNvCxnSpPr>
          <p:nvPr/>
        </p:nvCxnSpPr>
        <p:spPr>
          <a:xfrm flipH="1">
            <a:off x="3261747" y="2616763"/>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0" y="5558310"/>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371043"/>
            <a:ext cx="3254922" cy="646331"/>
          </a:xfrm>
          <a:prstGeom prst="rect">
            <a:avLst/>
          </a:prstGeom>
          <a:solidFill>
            <a:schemeClr val="accent4">
              <a:lumMod val="20000"/>
              <a:lumOff val="80000"/>
            </a:schemeClr>
          </a:solidFill>
        </p:spPr>
        <p:txBody>
          <a:bodyPr wrap="square">
            <a:spAutoFit/>
          </a:bodyPr>
          <a:lstStyle/>
          <a:p>
            <a:r>
              <a:rPr lang="lt-LT" dirty="0"/>
              <a:t>Pasirinktas BVPŽ kodas matomas prie pasirinktų elementų.</a:t>
            </a:r>
            <a:endParaRPr lang="en-US" dirty="0"/>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veikslėlis 16">
            <a:extLst>
              <a:ext uri="{FF2B5EF4-FFF2-40B4-BE49-F238E27FC236}">
                <a16:creationId xmlns:a16="http://schemas.microsoft.com/office/drawing/2014/main" id="{F4AF6E30-7543-DE1E-AEBE-F78A80B00ABF}"/>
              </a:ext>
            </a:extLst>
          </p:cNvPr>
          <p:cNvPicPr>
            <a:picLocks noChangeAspect="1"/>
          </p:cNvPicPr>
          <p:nvPr/>
        </p:nvPicPr>
        <p:blipFill>
          <a:blip r:embed="rId2"/>
          <a:stretch>
            <a:fillRect/>
          </a:stretch>
        </p:blipFill>
        <p:spPr>
          <a:xfrm>
            <a:off x="1612490" y="712119"/>
            <a:ext cx="10014676" cy="290343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980092"/>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899462" y="31567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985779" y="636658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13</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19509" y="5634981"/>
            <a:ext cx="3650067" cy="369332"/>
          </a:xfrm>
          <a:prstGeom prst="rect">
            <a:avLst/>
          </a:prstGeom>
          <a:noFill/>
        </p:spPr>
        <p:txBody>
          <a:bodyPr wrap="square" rtlCol="0">
            <a:spAutoFit/>
          </a:bodyPr>
          <a:lstStyle/>
          <a:p>
            <a:r>
              <a:rPr lang="lt-LT" dirty="0"/>
              <a:t>Neprivalomi laukai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2676497" y="5731048"/>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922711" y="1733911"/>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96503" y="73346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922711" y="2547971"/>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2201727" y="896320"/>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928607" y="3688245"/>
            <a:ext cx="10795407" cy="1708160"/>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fontAlgn="base">
              <a:buFont typeface="Arial" panose="020B0604020202020204" pitchFamily="34" charset="0"/>
              <a:buChar char="•"/>
            </a:pPr>
            <a:r>
              <a:rPr lang="lt-LT" sz="1500" b="0" i="0" u="none" strike="noStrike" dirty="0">
                <a:solidFill>
                  <a:srgbClr val="FF0000"/>
                </a:solidFill>
                <a:effectLst/>
                <a:latin typeface="Calibri"/>
                <a:cs typeface="Calibri"/>
              </a:rPr>
              <a:t> </a:t>
            </a:r>
            <a:r>
              <a:rPr lang="lt-LT" sz="1500" dirty="0">
                <a:solidFill>
                  <a:srgbClr val="000000"/>
                </a:solidFill>
                <a:latin typeface="Calibri"/>
                <a:cs typeface="Calibri"/>
              </a:rPr>
              <a:t> </a:t>
            </a:r>
            <a:r>
              <a:rPr lang="lt-LT" sz="1500" b="0" i="0" u="none" strike="noStrike" dirty="0">
                <a:solidFill>
                  <a:srgbClr val="FF0000"/>
                </a:solidFill>
                <a:effectLst/>
                <a:latin typeface="Calibri"/>
                <a:cs typeface="Calibri"/>
              </a:rPr>
              <a:t>SVARBU</a:t>
            </a:r>
            <a:r>
              <a:rPr lang="en-US" sz="1500" b="0" i="0" u="none" strike="noStrike" dirty="0">
                <a:solidFill>
                  <a:srgbClr val="FF0000"/>
                </a:solidFill>
                <a:effectLst/>
                <a:latin typeface="Calibri"/>
                <a:cs typeface="Calibri"/>
              </a:rPr>
              <a:t>!</a:t>
            </a:r>
            <a:r>
              <a:rPr lang="lt-LT" sz="1500" b="0" i="0" u="none" strike="noStrike" dirty="0">
                <a:solidFill>
                  <a:srgbClr val="000000"/>
                </a:solidFill>
                <a:effectLst/>
                <a:latin typeface="Calibri"/>
                <a:cs typeface="Calibri"/>
              </a:rPr>
              <a:t> </a:t>
            </a:r>
            <a:r>
              <a:rPr lang="lt-LT" sz="1500" dirty="0">
                <a:solidFill>
                  <a:srgbClr val="000000"/>
                </a:solidFill>
                <a:latin typeface="Calibri"/>
                <a:cs typeface="Calibri"/>
              </a:rPr>
              <a:t>Lauke </a:t>
            </a:r>
            <a:r>
              <a:rPr lang="lt-LT" sz="1500" b="0" i="0" u="none" strike="noStrike" dirty="0">
                <a:solidFill>
                  <a:srgbClr val="000000"/>
                </a:solidFill>
                <a:effectLst/>
                <a:latin typeface="Calibri"/>
                <a:cs typeface="Calibri"/>
              </a:rPr>
              <a:t>„Numatoma vertė (EUR)“ </a:t>
            </a:r>
            <a:r>
              <a:rPr lang="lt-LT" sz="1500" dirty="0">
                <a:solidFill>
                  <a:srgbClr val="000000"/>
                </a:solidFill>
                <a:latin typeface="Calibri"/>
                <a:cs typeface="Calibri"/>
              </a:rPr>
              <a:t>nurodyta vertė bus matoma tiekėjams peržiūrint informaciją apie pirkimą. Šis laukas </a:t>
            </a:r>
            <a:r>
              <a:rPr lang="lt-LT" sz="1500" b="0" i="0" u="none" strike="noStrike" dirty="0">
                <a:solidFill>
                  <a:srgbClr val="000000"/>
                </a:solidFill>
                <a:effectLst/>
                <a:latin typeface="Calibri"/>
                <a:cs typeface="Calibri"/>
              </a:rPr>
              <a:t>pildomas, jei pirkimo vykdytojas nusprendžia pirkimo dokumentuose išviešinti tiekėjams maksimalų pirkimui skirtų lėšų dydį. Priešingu atveju, </a:t>
            </a:r>
            <a:r>
              <a:rPr lang="lt-LT" sz="1500" dirty="0">
                <a:solidFill>
                  <a:srgbClr val="000000"/>
                </a:solidFill>
                <a:latin typeface="Calibri"/>
                <a:cs typeface="Calibri"/>
              </a:rPr>
              <a:t>laukas nepildomas. Vertė nurodoma be PVM.</a:t>
            </a:r>
            <a:endParaRPr lang="lt-LT" sz="1500" b="0" i="0" u="none" strike="noStrike" dirty="0">
              <a:solidFill>
                <a:srgbClr val="000000"/>
              </a:solidFill>
              <a:effectLst/>
              <a:latin typeface="Calibri" panose="020F0502020204030204" pitchFamily="34" charset="0"/>
              <a:cs typeface="Calibri"/>
            </a:endParaRPr>
          </a:p>
          <a:p>
            <a:pPr marL="285750" indent="-285750">
              <a:buFont typeface="Arial,Sans-Serif" panose="020B0604020202020204" pitchFamily="34" charset="0"/>
              <a:buChar char="•"/>
            </a:pPr>
            <a:r>
              <a:rPr lang="lt-LT" sz="1500" b="0" i="0" u="none" strike="noStrike" dirty="0">
                <a:solidFill>
                  <a:srgbClr val="000000"/>
                </a:solidFill>
                <a:effectLst/>
                <a:latin typeface="Calibri"/>
                <a:cs typeface="Calibri"/>
              </a:rPr>
              <a:t>Pastaba. Lauke „Pasiūlymų vertinimui naudojama vertė (neskelbiama) (EUR)“ turi būti nurodoma </a:t>
            </a:r>
            <a:r>
              <a:rPr lang="lt-LT" sz="1500" dirty="0">
                <a:solidFill>
                  <a:srgbClr val="000000"/>
                </a:solidFill>
                <a:latin typeface="Calibri"/>
                <a:cs typeface="Calibri"/>
              </a:rPr>
              <a:t>kaina </a:t>
            </a:r>
            <a:r>
              <a:rPr lang="lt-LT" sz="1500" b="0" i="0" u="none" strike="noStrike" dirty="0">
                <a:solidFill>
                  <a:srgbClr val="000000"/>
                </a:solidFill>
                <a:effectLst/>
                <a:latin typeface="Calibri"/>
                <a:cs typeface="Calibri"/>
              </a:rPr>
              <a:t>arba </a:t>
            </a:r>
            <a:r>
              <a:rPr lang="lt-LT" sz="1500" dirty="0">
                <a:solidFill>
                  <a:srgbClr val="000000"/>
                </a:solidFill>
                <a:latin typeface="Calibri"/>
                <a:cs typeface="Calibri"/>
              </a:rPr>
              <a:t>sąnaudos </a:t>
            </a:r>
            <a:r>
              <a:rPr lang="lt-LT" sz="1500" b="0" i="0" u="none" strike="noStrike" dirty="0">
                <a:solidFill>
                  <a:srgbClr val="000000"/>
                </a:solidFill>
                <a:effectLst/>
                <a:latin typeface="Calibri"/>
                <a:cs typeface="Calibri"/>
              </a:rPr>
              <a:t>be PVM, </a:t>
            </a:r>
            <a:r>
              <a:rPr lang="lt-LT" sz="1500" dirty="0">
                <a:solidFill>
                  <a:srgbClr val="000000"/>
                </a:solidFill>
                <a:latin typeface="Calibri"/>
                <a:cs typeface="Calibri"/>
              </a:rPr>
              <a:t>kurios bus naudojamos vertinant</a:t>
            </a:r>
            <a:r>
              <a:rPr lang="lt-LT" sz="1500" b="0" i="0" u="none" strike="noStrike" dirty="0">
                <a:solidFill>
                  <a:srgbClr val="000000"/>
                </a:solidFill>
                <a:effectLst/>
                <a:latin typeface="Calibri"/>
                <a:cs typeface="Calibri"/>
              </a:rPr>
              <a:t>, </a:t>
            </a:r>
            <a:r>
              <a:rPr lang="lt-LT" sz="1500" dirty="0">
                <a:solidFill>
                  <a:srgbClr val="000000"/>
                </a:solidFill>
                <a:latin typeface="Calibri"/>
                <a:cs typeface="Calibri"/>
              </a:rPr>
              <a:t>ar pasiūlyme nurodyta kaina ar sąnaudos nėra per didelės, nepriimtinos</a:t>
            </a:r>
            <a:r>
              <a:rPr lang="lt-LT" sz="1500" b="0" i="0" u="none" strike="noStrike" dirty="0">
                <a:solidFill>
                  <a:srgbClr val="000000"/>
                </a:solidFill>
                <a:effectLst/>
                <a:latin typeface="Calibri"/>
                <a:cs typeface="Calibri"/>
              </a:rPr>
              <a:t>.</a:t>
            </a:r>
            <a:r>
              <a:rPr lang="lt-LT" sz="1500" dirty="0">
                <a:solidFill>
                  <a:srgbClr val="000000"/>
                </a:solidFill>
                <a:latin typeface="Calibri"/>
                <a:cs typeface="Calibri"/>
              </a:rPr>
              <a:t> Ši vertė</a:t>
            </a:r>
            <a:r>
              <a:rPr lang="lt-LT" sz="1500" b="0" i="0" u="none" strike="noStrike" dirty="0">
                <a:solidFill>
                  <a:srgbClr val="000000"/>
                </a:solidFill>
                <a:effectLst/>
                <a:latin typeface="Calibri"/>
                <a:cs typeface="Calibri"/>
              </a:rPr>
              <a:t> bus matoma tik pirkimo vykdytojui</a:t>
            </a:r>
            <a:r>
              <a:rPr lang="lt-LT" sz="1500" dirty="0">
                <a:solidFill>
                  <a:srgbClr val="000000"/>
                </a:solidFill>
                <a:latin typeface="Calibri"/>
                <a:cs typeface="Calibri"/>
              </a:rPr>
              <a:t>. Jei pirkimas skaidomas į dalis, šiame lauke įrašykite bendrą visų pirkimo dalių vertę, o Vidiniuose dokumentuose turėsite pateikti informaciją dėl kiekvienos pirkimo dalies atskirai</a:t>
            </a:r>
            <a:r>
              <a:rPr lang="lt-LT" sz="1500" b="0" i="0" u="none" strike="noStrike" dirty="0">
                <a:solidFill>
                  <a:srgbClr val="000000"/>
                </a:solidFill>
                <a:effectLst/>
                <a:latin typeface="Calibri"/>
                <a:cs typeface="Calibri"/>
              </a:rPr>
              <a:t>.</a:t>
            </a:r>
            <a:endParaRPr lang="en-US" sz="1500" dirty="0">
              <a:latin typeface="Calibri"/>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681315" y="2786850"/>
            <a:ext cx="9778727" cy="1812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648252" y="3246417"/>
            <a:ext cx="9811790" cy="23855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03265740-EBA0-5A13-D921-2031EE23BC79}"/>
              </a:ext>
            </a:extLst>
          </p:cNvPr>
          <p:cNvSpPr/>
          <p:nvPr/>
        </p:nvSpPr>
        <p:spPr>
          <a:xfrm>
            <a:off x="2182063" y="138797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271E5DAA-1872-770B-FAD7-BD8483AE4965}"/>
              </a:ext>
            </a:extLst>
          </p:cNvPr>
          <p:cNvSpPr/>
          <p:nvPr/>
        </p:nvSpPr>
        <p:spPr>
          <a:xfrm>
            <a:off x="899462" y="12301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37EDFEE-EFEA-ACA6-E962-BFD2B988BE53}"/>
              </a:ext>
            </a:extLst>
          </p:cNvPr>
          <p:cNvSpPr txBox="1"/>
          <p:nvPr/>
        </p:nvSpPr>
        <p:spPr>
          <a:xfrm>
            <a:off x="4469576" y="729047"/>
            <a:ext cx="6990466" cy="646331"/>
          </a:xfrm>
          <a:prstGeom prst="rect">
            <a:avLst/>
          </a:prstGeom>
          <a:solidFill>
            <a:schemeClr val="accent4">
              <a:lumMod val="20000"/>
              <a:lumOff val="80000"/>
            </a:schemeClr>
          </a:solidFill>
        </p:spPr>
        <p:txBody>
          <a:bodyPr wrap="square">
            <a:spAutoFit/>
          </a:bodyPr>
          <a:lstStyle/>
          <a:p>
            <a:r>
              <a:rPr lang="en-US" dirty="0" err="1">
                <a:solidFill>
                  <a:srgbClr val="FF0000"/>
                </a:solidFill>
              </a:rPr>
              <a:t>Svarbu</a:t>
            </a:r>
            <a:r>
              <a:rPr lang="en-GB" dirty="0">
                <a:solidFill>
                  <a:srgbClr val="FF0000"/>
                </a:solidFill>
              </a:rPr>
              <a:t>! </a:t>
            </a:r>
            <a:r>
              <a:rPr lang="lt-LT" dirty="0"/>
              <a:t>Šis laukas nėra apie pirkimo skaidymą į dalis. Jis visada pasirenkamas „Ne“</a:t>
            </a:r>
            <a:endParaRPr lang="en-US" dirty="0"/>
          </a:p>
        </p:txBody>
      </p:sp>
      <p:cxnSp>
        <p:nvCxnSpPr>
          <p:cNvPr id="13" name="Straight Arrow Connector 12">
            <a:extLst>
              <a:ext uri="{FF2B5EF4-FFF2-40B4-BE49-F238E27FC236}">
                <a16:creationId xmlns:a16="http://schemas.microsoft.com/office/drawing/2014/main" id="{1D3C100B-5685-7304-835B-1DB37B17804B}"/>
              </a:ext>
            </a:extLst>
          </p:cNvPr>
          <p:cNvCxnSpPr>
            <a:endCxn id="16" idx="3"/>
          </p:cNvCxnSpPr>
          <p:nvPr/>
        </p:nvCxnSpPr>
        <p:spPr>
          <a:xfrm flipH="1">
            <a:off x="2560315" y="1024128"/>
            <a:ext cx="190926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66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aveikslėlis 31">
            <a:extLst>
              <a:ext uri="{FF2B5EF4-FFF2-40B4-BE49-F238E27FC236}">
                <a16:creationId xmlns:a16="http://schemas.microsoft.com/office/drawing/2014/main" id="{5A9635A7-C79D-97EF-7BF7-C82B3570E06C}"/>
              </a:ext>
            </a:extLst>
          </p:cNvPr>
          <p:cNvPicPr>
            <a:picLocks noChangeAspect="1"/>
          </p:cNvPicPr>
          <p:nvPr/>
        </p:nvPicPr>
        <p:blipFill>
          <a:blip r:embed="rId2"/>
          <a:stretch>
            <a:fillRect/>
          </a:stretch>
        </p:blipFill>
        <p:spPr>
          <a:xfrm>
            <a:off x="1381804" y="1008097"/>
            <a:ext cx="10146457" cy="238610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95927" y="5667636"/>
            <a:ext cx="9430933"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3065292" y="6032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080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06560" y="14463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505299" y="2600706"/>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19831" y="3474145"/>
            <a:ext cx="10834065"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vykdant neskelbiamą apklausą pasirenkama „Žemiau“.</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Laukas „Susipažinimo su pasiūlymais data“ užsipildo automatiškai nustačius pasiūlymų arba paraiškų dalyvauti pirkime pateikimo terminą. Galimybė atlikti susipažinimo su pasiūlymais procedūrą atsiras tik praėjus 30 min. po lauke „Pasiūlymų arba paraiškų dalyvauti pirkime pateikimo terminas“ nustatyto termino. </a:t>
            </a:r>
          </a:p>
        </p:txBody>
      </p:sp>
      <p:sp>
        <p:nvSpPr>
          <p:cNvPr id="9" name="Arrow: Right 11">
            <a:extLst>
              <a:ext uri="{FF2B5EF4-FFF2-40B4-BE49-F238E27FC236}">
                <a16:creationId xmlns:a16="http://schemas.microsoft.com/office/drawing/2014/main" id="{47B1AC75-6DBD-8020-FC74-734AAEC286BD}"/>
              </a:ext>
            </a:extLst>
          </p:cNvPr>
          <p:cNvSpPr/>
          <p:nvPr/>
        </p:nvSpPr>
        <p:spPr>
          <a:xfrm>
            <a:off x="684322" y="19496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706559" y="24214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719831" y="291562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7158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10">
            <a:extLst>
              <a:ext uri="{FF2B5EF4-FFF2-40B4-BE49-F238E27FC236}">
                <a16:creationId xmlns:a16="http://schemas.microsoft.com/office/drawing/2014/main" id="{47F68E42-2120-AAF0-D036-689D067FA8E9}"/>
              </a:ext>
            </a:extLst>
          </p:cNvPr>
          <p:cNvSpPr/>
          <p:nvPr/>
        </p:nvSpPr>
        <p:spPr>
          <a:xfrm flipV="1">
            <a:off x="1883781" y="1218375"/>
            <a:ext cx="554619" cy="2279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8C38AA3-3441-F4E2-7F99-0AE1A41705AF}"/>
              </a:ext>
            </a:extLst>
          </p:cNvPr>
          <p:cNvSpPr txBox="1"/>
          <p:nvPr/>
        </p:nvSpPr>
        <p:spPr>
          <a:xfrm>
            <a:off x="3776472" y="2495067"/>
            <a:ext cx="6990466" cy="369332"/>
          </a:xfrm>
          <a:prstGeom prst="rect">
            <a:avLst/>
          </a:prstGeom>
          <a:solidFill>
            <a:schemeClr val="accent4">
              <a:lumMod val="20000"/>
              <a:lumOff val="80000"/>
            </a:schemeClr>
          </a:solidFill>
        </p:spPr>
        <p:txBody>
          <a:bodyPr wrap="square">
            <a:spAutoFit/>
          </a:bodyPr>
          <a:lstStyle/>
          <a:p>
            <a:r>
              <a:rPr lang="en-US" dirty="0" err="1">
                <a:solidFill>
                  <a:srgbClr val="FF0000"/>
                </a:solidFill>
              </a:rPr>
              <a:t>Svarbu</a:t>
            </a:r>
            <a:r>
              <a:rPr lang="en-GB" dirty="0">
                <a:solidFill>
                  <a:srgbClr val="FF0000"/>
                </a:solidFill>
              </a:rPr>
              <a:t>! </a:t>
            </a:r>
            <a:r>
              <a:rPr lang="lt-LT" dirty="0"/>
              <a:t>Visada žymime „Taip“.</a:t>
            </a:r>
            <a:endParaRPr lang="en-US" dirty="0"/>
          </a:p>
        </p:txBody>
      </p:sp>
      <p:cxnSp>
        <p:nvCxnSpPr>
          <p:cNvPr id="6" name="Straight Arrow Connector 5">
            <a:extLst>
              <a:ext uri="{FF2B5EF4-FFF2-40B4-BE49-F238E27FC236}">
                <a16:creationId xmlns:a16="http://schemas.microsoft.com/office/drawing/2014/main" id="{579C9756-C0F6-D7F9-B0C1-22E47CA400EA}"/>
              </a:ext>
            </a:extLst>
          </p:cNvPr>
          <p:cNvCxnSpPr>
            <a:cxnSpLocks/>
            <a:stCxn id="4" idx="1"/>
            <a:endCxn id="16" idx="3"/>
          </p:cNvCxnSpPr>
          <p:nvPr/>
        </p:nvCxnSpPr>
        <p:spPr>
          <a:xfrm flipH="1">
            <a:off x="1863887" y="2679733"/>
            <a:ext cx="1912585" cy="214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64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620F53C9-44FA-9792-847A-616066A9B7DE}"/>
              </a:ext>
            </a:extLst>
          </p:cNvPr>
          <p:cNvPicPr>
            <a:picLocks noChangeAspect="1"/>
          </p:cNvPicPr>
          <p:nvPr/>
        </p:nvPicPr>
        <p:blipFill>
          <a:blip r:embed="rId2"/>
          <a:srcRect b="33269"/>
          <a:stretch/>
        </p:blipFill>
        <p:spPr>
          <a:xfrm>
            <a:off x="1265077" y="1411642"/>
            <a:ext cx="6087325" cy="337555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604" y="7409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19831" y="5829803"/>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4653948" y="6198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652651" y="15216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1">
            <a:extLst>
              <a:ext uri="{FF2B5EF4-FFF2-40B4-BE49-F238E27FC236}">
                <a16:creationId xmlns:a16="http://schemas.microsoft.com/office/drawing/2014/main" id="{C7511D7C-CB33-F1FC-D3E8-7BBB54C93AF1}"/>
              </a:ext>
            </a:extLst>
          </p:cNvPr>
          <p:cNvSpPr/>
          <p:nvPr/>
        </p:nvSpPr>
        <p:spPr>
          <a:xfrm>
            <a:off x="646515" y="32387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68198" y="1818463"/>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2">
            <a:extLst>
              <a:ext uri="{FF2B5EF4-FFF2-40B4-BE49-F238E27FC236}">
                <a16:creationId xmlns:a16="http://schemas.microsoft.com/office/drawing/2014/main" id="{5B0CA72F-E0EE-505A-EF72-FC5892117F2F}"/>
              </a:ext>
            </a:extLst>
          </p:cNvPr>
          <p:cNvCxnSpPr>
            <a:cxnSpLocks/>
          </p:cNvCxnSpPr>
          <p:nvPr/>
        </p:nvCxnSpPr>
        <p:spPr>
          <a:xfrm flipH="1">
            <a:off x="2631440" y="3030437"/>
            <a:ext cx="4327332" cy="297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flipV="1">
            <a:off x="3596640" y="4139139"/>
            <a:ext cx="3345748" cy="2981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15129" y="40494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979703" y="2729914"/>
            <a:ext cx="5212297" cy="923330"/>
          </a:xfrm>
          <a:prstGeom prst="rect">
            <a:avLst/>
          </a:prstGeom>
          <a:solidFill>
            <a:schemeClr val="accent4">
              <a:lumMod val="20000"/>
              <a:lumOff val="80000"/>
            </a:schemeClr>
          </a:solidFill>
        </p:spPr>
        <p:txBody>
          <a:bodyPr wrap="square" rtlCol="0">
            <a:spAutoFit/>
          </a:bodyPr>
          <a:lstStyle/>
          <a:p>
            <a:r>
              <a:rPr lang="lt-LT" dirty="0"/>
              <a:t>Nurodoma, ar pirkimas yra susijęs su projektu ir (arba) programa, finansuojama Europos Sąjungos lėšomis.</a:t>
            </a:r>
          </a:p>
        </p:txBody>
      </p:sp>
      <p:sp>
        <p:nvSpPr>
          <p:cNvPr id="5" name="TextBox 4">
            <a:extLst>
              <a:ext uri="{FF2B5EF4-FFF2-40B4-BE49-F238E27FC236}">
                <a16:creationId xmlns:a16="http://schemas.microsoft.com/office/drawing/2014/main" id="{67B0BB3F-EE52-9C66-C88D-72AD061AFE8A}"/>
              </a:ext>
            </a:extLst>
          </p:cNvPr>
          <p:cNvSpPr txBox="1"/>
          <p:nvPr/>
        </p:nvSpPr>
        <p:spPr>
          <a:xfrm>
            <a:off x="6958772" y="4219348"/>
            <a:ext cx="5212296" cy="369332"/>
          </a:xfrm>
          <a:prstGeom prst="rect">
            <a:avLst/>
          </a:prstGeom>
          <a:solidFill>
            <a:schemeClr val="accent4">
              <a:lumMod val="20000"/>
              <a:lumOff val="80000"/>
            </a:schemeClr>
          </a:solidFill>
        </p:spPr>
        <p:txBody>
          <a:bodyPr wrap="square" rtlCol="0">
            <a:spAutoFit/>
          </a:bodyPr>
          <a:lstStyle/>
          <a:p>
            <a:r>
              <a:rPr lang="lt-LT" dirty="0"/>
              <a:t>Pasirenkamas pasiūlymų vertinimo kriterijus.</a:t>
            </a:r>
          </a:p>
        </p:txBody>
      </p:sp>
      <p:sp>
        <p:nvSpPr>
          <p:cNvPr id="31" name="TextBox 30">
            <a:extLst>
              <a:ext uri="{FF2B5EF4-FFF2-40B4-BE49-F238E27FC236}">
                <a16:creationId xmlns:a16="http://schemas.microsoft.com/office/drawing/2014/main" id="{F61E187B-2F2E-E16A-B9AC-9540291984AF}"/>
              </a:ext>
            </a:extLst>
          </p:cNvPr>
          <p:cNvSpPr txBox="1"/>
          <p:nvPr/>
        </p:nvSpPr>
        <p:spPr>
          <a:xfrm>
            <a:off x="6979702" y="1440763"/>
            <a:ext cx="5212297" cy="923330"/>
          </a:xfrm>
          <a:prstGeom prst="rect">
            <a:avLst/>
          </a:prstGeom>
          <a:solidFill>
            <a:schemeClr val="accent4">
              <a:lumMod val="20000"/>
              <a:lumOff val="80000"/>
            </a:schemeClr>
          </a:solidFill>
        </p:spPr>
        <p:txBody>
          <a:bodyPr wrap="square" rtlCol="0">
            <a:spAutoFit/>
          </a:bodyPr>
          <a:lstStyle/>
          <a:p>
            <a:r>
              <a:rPr lang="lt-LT" dirty="0"/>
              <a:t>Pasirinkus pirkimo būdą neskelbiamą apklausą, šis laukas užsipildo automatiškai ir jo koreguoti nėra galimybės. </a:t>
            </a:r>
          </a:p>
        </p:txBody>
      </p:sp>
      <p:cxnSp>
        <p:nvCxnSpPr>
          <p:cNvPr id="36" name="Straight Arrow Connector 2">
            <a:extLst>
              <a:ext uri="{FF2B5EF4-FFF2-40B4-BE49-F238E27FC236}">
                <a16:creationId xmlns:a16="http://schemas.microsoft.com/office/drawing/2014/main" id="{6AAD1B3C-818F-C34F-71D7-9350595A16A0}"/>
              </a:ext>
            </a:extLst>
          </p:cNvPr>
          <p:cNvCxnSpPr>
            <a:cxnSpLocks/>
          </p:cNvCxnSpPr>
          <p:nvPr/>
        </p:nvCxnSpPr>
        <p:spPr>
          <a:xfrm flipH="1">
            <a:off x="5110766" y="1914904"/>
            <a:ext cx="1831622" cy="5390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1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D1E9CB-BBF5-9009-97D2-75D723058E81}"/>
              </a:ext>
            </a:extLst>
          </p:cNvPr>
          <p:cNvPicPr>
            <a:picLocks noChangeAspect="1"/>
          </p:cNvPicPr>
          <p:nvPr/>
        </p:nvPicPr>
        <p:blipFill>
          <a:blip r:embed="rId2"/>
          <a:srcRect r="10738"/>
          <a:stretch/>
        </p:blipFill>
        <p:spPr>
          <a:xfrm>
            <a:off x="1336576" y="954767"/>
            <a:ext cx="7899636" cy="3934374"/>
          </a:xfrm>
          <a:prstGeom prst="rect">
            <a:avLst/>
          </a:prstGeom>
        </p:spPr>
      </p:pic>
      <p:sp>
        <p:nvSpPr>
          <p:cNvPr id="20" name="TextBox 19">
            <a:extLst>
              <a:ext uri="{FF2B5EF4-FFF2-40B4-BE49-F238E27FC236}">
                <a16:creationId xmlns:a16="http://schemas.microsoft.com/office/drawing/2014/main" id="{6C240592-9851-B253-9F3E-5608EFF79030}"/>
              </a:ext>
            </a:extLst>
          </p:cNvPr>
          <p:cNvSpPr txBox="1"/>
          <p:nvPr/>
        </p:nvSpPr>
        <p:spPr>
          <a:xfrm>
            <a:off x="1336576" y="5085259"/>
            <a:ext cx="5212296"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604" y="7409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19831" y="5829803"/>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4653948" y="6198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1">
            <a:extLst>
              <a:ext uri="{FF2B5EF4-FFF2-40B4-BE49-F238E27FC236}">
                <a16:creationId xmlns:a16="http://schemas.microsoft.com/office/drawing/2014/main" id="{C7511D7C-CB33-F1FC-D3E8-7BBB54C93AF1}"/>
              </a:ext>
            </a:extLst>
          </p:cNvPr>
          <p:cNvSpPr/>
          <p:nvPr/>
        </p:nvSpPr>
        <p:spPr>
          <a:xfrm>
            <a:off x="666571" y="20450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3942724" y="3397326"/>
            <a:ext cx="3180451" cy="32593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a:off x="3712464" y="3026912"/>
            <a:ext cx="5659861" cy="1722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0"/>
          </p:cNvCxnSpPr>
          <p:nvPr/>
        </p:nvCxnSpPr>
        <p:spPr>
          <a:xfrm flipH="1" flipV="1">
            <a:off x="3801165" y="4317098"/>
            <a:ext cx="141559" cy="768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76038" y="30737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66570" y="41044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2">
            <a:extLst>
              <a:ext uri="{FF2B5EF4-FFF2-40B4-BE49-F238E27FC236}">
                <a16:creationId xmlns:a16="http://schemas.microsoft.com/office/drawing/2014/main" id="{6AAD1B3C-818F-C34F-71D7-9350595A16A0}"/>
              </a:ext>
            </a:extLst>
          </p:cNvPr>
          <p:cNvCxnSpPr>
            <a:cxnSpLocks/>
            <a:stCxn id="9" idx="1"/>
          </p:cNvCxnSpPr>
          <p:nvPr/>
        </p:nvCxnSpPr>
        <p:spPr>
          <a:xfrm flipH="1" flipV="1">
            <a:off x="6163056" y="1253542"/>
            <a:ext cx="502173" cy="2400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18">
            <a:extLst>
              <a:ext uri="{FF2B5EF4-FFF2-40B4-BE49-F238E27FC236}">
                <a16:creationId xmlns:a16="http://schemas.microsoft.com/office/drawing/2014/main" id="{665A1788-A569-19E3-EE1B-1852AA45CD5A}"/>
              </a:ext>
            </a:extLst>
          </p:cNvPr>
          <p:cNvSpPr txBox="1"/>
          <p:nvPr/>
        </p:nvSpPr>
        <p:spPr>
          <a:xfrm>
            <a:off x="6665229" y="893385"/>
            <a:ext cx="5039091" cy="120032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Pasirenkama, ar pirkimas skaidomas į dalis. Jei „Taip“, tuomet nurodomas pirkimo dalių skaičius. Kitame žingsnyje bus privaloma užpildyti pirkimo dalių pavadinimus.</a:t>
            </a:r>
          </a:p>
        </p:txBody>
      </p:sp>
      <p:sp>
        <p:nvSpPr>
          <p:cNvPr id="23" name="TextBox 5">
            <a:extLst>
              <a:ext uri="{FF2B5EF4-FFF2-40B4-BE49-F238E27FC236}">
                <a16:creationId xmlns:a16="http://schemas.microsoft.com/office/drawing/2014/main" id="{8AF5DEAE-4EC5-264D-83F6-C5459447D36A}"/>
              </a:ext>
            </a:extLst>
          </p:cNvPr>
          <p:cNvSpPr txBox="1"/>
          <p:nvPr/>
        </p:nvSpPr>
        <p:spPr>
          <a:xfrm>
            <a:off x="9278187" y="2224297"/>
            <a:ext cx="2839854" cy="369331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rgbClr val="000000"/>
                </a:solidFill>
              </a:rPr>
              <a:t>Nurodoma</a:t>
            </a:r>
            <a:r>
              <a:rPr lang="lt-LT" dirty="0"/>
              <a:t> informacija dėl kelių pirkimo dalių gali būti pateikti pasiūlymai. Ši informacija automatiškai nepersikelia į skelbimą apie pirkimą</a:t>
            </a:r>
            <a:r>
              <a:rPr lang="lt-LT" dirty="0">
                <a:solidFill>
                  <a:srgbClr val="FF0000"/>
                </a:solidFill>
              </a:rPr>
              <a:t>. Pastaba. </a:t>
            </a:r>
            <a:r>
              <a:rPr lang="lt-LT" dirty="0"/>
              <a:t>Jei tiekėjams leidžiama teikti pasiūlymus į visas pirkimo dalis, pasirenkama „Didžiausias Dalis (-</a:t>
            </a:r>
            <a:r>
              <a:rPr lang="lt-LT" dirty="0" err="1"/>
              <a:t>ių</a:t>
            </a:r>
            <a:r>
              <a:rPr lang="lt-LT" dirty="0"/>
              <a:t>) skaičius“ ir nurodoma lauke „Dalis (-</a:t>
            </a:r>
            <a:r>
              <a:rPr lang="lt-LT" dirty="0" err="1"/>
              <a:t>ių</a:t>
            </a:r>
            <a:r>
              <a:rPr lang="lt-LT" dirty="0"/>
              <a:t>) skaičius“ nurodytas skaičius.  </a:t>
            </a:r>
            <a:endParaRPr lang="en-US" dirty="0"/>
          </a:p>
        </p:txBody>
      </p:sp>
      <p:cxnSp>
        <p:nvCxnSpPr>
          <p:cNvPr id="26" name="Straight Arrow Connector 25">
            <a:extLst>
              <a:ext uri="{FF2B5EF4-FFF2-40B4-BE49-F238E27FC236}">
                <a16:creationId xmlns:a16="http://schemas.microsoft.com/office/drawing/2014/main" id="{65B54624-D065-0E4E-13B8-B2F8E3ED1ADC}"/>
              </a:ext>
            </a:extLst>
          </p:cNvPr>
          <p:cNvCxnSpPr>
            <a:stCxn id="9" idx="1"/>
          </p:cNvCxnSpPr>
          <p:nvPr/>
        </p:nvCxnSpPr>
        <p:spPr>
          <a:xfrm flipH="1">
            <a:off x="3282696" y="1493550"/>
            <a:ext cx="3382533" cy="6088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08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22643" y="925968"/>
            <a:ext cx="7803861" cy="286337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30616" y="5567359"/>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730614" y="314476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78861" y="59366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730616" y="6115986"/>
            <a:ext cx="8709219"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8894618" y="1056561"/>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37007" y="3524960"/>
            <a:ext cx="6400274" cy="646331"/>
          </a:xfrm>
          <a:prstGeom prst="rect">
            <a:avLst/>
          </a:prstGeom>
          <a:solidFill>
            <a:schemeClr val="accent4">
              <a:lumMod val="20000"/>
              <a:lumOff val="80000"/>
            </a:schemeClr>
          </a:solidFill>
        </p:spPr>
        <p:txBody>
          <a:bodyPr wrap="square" rtlCol="0">
            <a:spAutoFit/>
          </a:bodyPr>
          <a:lstStyle/>
          <a:p>
            <a:r>
              <a:rPr lang="en-GB" dirty="0" err="1"/>
              <a:t>Nurodoma</a:t>
            </a:r>
            <a:r>
              <a:rPr lang="en-GB" dirty="0"/>
              <a:t> </a:t>
            </a:r>
            <a:r>
              <a:rPr lang="lt-LT" dirty="0"/>
              <a:t>„Sutarties trukmė mėnesiais arba metais, išskyrus pratęsimus“ </a:t>
            </a:r>
          </a:p>
        </p:txBody>
      </p:sp>
      <p:sp>
        <p:nvSpPr>
          <p:cNvPr id="9" name="Arrow: Right 11">
            <a:extLst>
              <a:ext uri="{FF2B5EF4-FFF2-40B4-BE49-F238E27FC236}">
                <a16:creationId xmlns:a16="http://schemas.microsoft.com/office/drawing/2014/main" id="{8D1B5A48-3030-9D47-DF54-70C016569E33}"/>
              </a:ext>
            </a:extLst>
          </p:cNvPr>
          <p:cNvSpPr/>
          <p:nvPr/>
        </p:nvSpPr>
        <p:spPr>
          <a:xfrm>
            <a:off x="730615" y="28342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04172" y="2807539"/>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19578" y="3144760"/>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8552249" y="3485736"/>
            <a:ext cx="5825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56743"/>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386BC760-3E81-2507-1A8C-864174DDB49D}"/>
              </a:ext>
            </a:extLst>
          </p:cNvPr>
          <p:cNvSpPr/>
          <p:nvPr/>
        </p:nvSpPr>
        <p:spPr>
          <a:xfrm>
            <a:off x="8894617" y="1421728"/>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aveikslėlis 7">
            <a:extLst>
              <a:ext uri="{FF2B5EF4-FFF2-40B4-BE49-F238E27FC236}">
                <a16:creationId xmlns:a16="http://schemas.microsoft.com/office/drawing/2014/main" id="{4541AC45-CF06-5975-0854-BD1990684D3A}"/>
              </a:ext>
            </a:extLst>
          </p:cNvPr>
          <p:cNvPicPr>
            <a:picLocks noChangeAspect="1"/>
          </p:cNvPicPr>
          <p:nvPr/>
        </p:nvPicPr>
        <p:blipFill>
          <a:blip r:embed="rId4"/>
          <a:stretch>
            <a:fillRect/>
          </a:stretch>
        </p:blipFill>
        <p:spPr>
          <a:xfrm>
            <a:off x="8894617" y="1717960"/>
            <a:ext cx="3213243" cy="1329618"/>
          </a:xfrm>
          <a:prstGeom prst="rect">
            <a:avLst/>
          </a:prstGeom>
        </p:spPr>
      </p:pic>
      <p:sp>
        <p:nvSpPr>
          <p:cNvPr id="13" name="Stačiakampis 6">
            <a:extLst>
              <a:ext uri="{FF2B5EF4-FFF2-40B4-BE49-F238E27FC236}">
                <a16:creationId xmlns:a16="http://schemas.microsoft.com/office/drawing/2014/main" id="{FFC32D5D-87A6-4F2C-E1F2-2C6F26FA4B0D}"/>
              </a:ext>
            </a:extLst>
          </p:cNvPr>
          <p:cNvSpPr/>
          <p:nvPr/>
        </p:nvSpPr>
        <p:spPr>
          <a:xfrm>
            <a:off x="10889673" y="2576945"/>
            <a:ext cx="571712" cy="417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
            <a:extLst>
              <a:ext uri="{FF2B5EF4-FFF2-40B4-BE49-F238E27FC236}">
                <a16:creationId xmlns:a16="http://schemas.microsoft.com/office/drawing/2014/main" id="{8A8C6F19-1D9E-024D-A134-FD8B3BE21E0E}"/>
              </a:ext>
            </a:extLst>
          </p:cNvPr>
          <p:cNvSpPr/>
          <p:nvPr/>
        </p:nvSpPr>
        <p:spPr>
          <a:xfrm>
            <a:off x="9197519" y="34136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4">
            <a:extLst>
              <a:ext uri="{FF2B5EF4-FFF2-40B4-BE49-F238E27FC236}">
                <a16:creationId xmlns:a16="http://schemas.microsoft.com/office/drawing/2014/main" id="{F40427E5-3237-23A1-79B6-5F643A78B38B}"/>
              </a:ext>
            </a:extLst>
          </p:cNvPr>
          <p:cNvSpPr/>
          <p:nvPr/>
        </p:nvSpPr>
        <p:spPr>
          <a:xfrm>
            <a:off x="11461385" y="29243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pic>
        <p:nvPicPr>
          <p:cNvPr id="27" name="Paveikslėlis 26">
            <a:extLst>
              <a:ext uri="{FF2B5EF4-FFF2-40B4-BE49-F238E27FC236}">
                <a16:creationId xmlns:a16="http://schemas.microsoft.com/office/drawing/2014/main" id="{9EACF026-1447-1286-6340-044009C59F5A}"/>
              </a:ext>
            </a:extLst>
          </p:cNvPr>
          <p:cNvPicPr>
            <a:picLocks noChangeAspect="1"/>
          </p:cNvPicPr>
          <p:nvPr/>
        </p:nvPicPr>
        <p:blipFill>
          <a:blip r:embed="rId5"/>
          <a:srcRect r="1120" b="2333"/>
          <a:stretch/>
        </p:blipFill>
        <p:spPr>
          <a:xfrm>
            <a:off x="8800450" y="4025166"/>
            <a:ext cx="3307410" cy="1470849"/>
          </a:xfrm>
          <a:prstGeom prst="rect">
            <a:avLst/>
          </a:prstGeom>
        </p:spPr>
      </p:pic>
      <p:sp>
        <p:nvSpPr>
          <p:cNvPr id="30" name="Oval 4">
            <a:extLst>
              <a:ext uri="{FF2B5EF4-FFF2-40B4-BE49-F238E27FC236}">
                <a16:creationId xmlns:a16="http://schemas.microsoft.com/office/drawing/2014/main" id="{5FD751C9-9188-7D05-BDD1-14922D4B8447}"/>
              </a:ext>
            </a:extLst>
          </p:cNvPr>
          <p:cNvSpPr/>
          <p:nvPr/>
        </p:nvSpPr>
        <p:spPr>
          <a:xfrm>
            <a:off x="8473994" y="43379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819B8026-4103-0D2A-669A-25DF05EEDB70}"/>
              </a:ext>
            </a:extLst>
          </p:cNvPr>
          <p:cNvSpPr/>
          <p:nvPr/>
        </p:nvSpPr>
        <p:spPr>
          <a:xfrm>
            <a:off x="8800450" y="4002643"/>
            <a:ext cx="334314" cy="335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descr="Paveikslėlis, kuriame yra tekstas, Šriftas, ekrano kopija, skaičius&#10;&#10;Automatiškai sugeneruotas aprašymas">
            <a:extLst>
              <a:ext uri="{FF2B5EF4-FFF2-40B4-BE49-F238E27FC236}">
                <a16:creationId xmlns:a16="http://schemas.microsoft.com/office/drawing/2014/main" id="{DC9FF5D4-B39D-AA46-C313-CDFE8E8DC9A8}"/>
              </a:ext>
            </a:extLst>
          </p:cNvPr>
          <p:cNvPicPr>
            <a:picLocks noChangeAspect="1"/>
          </p:cNvPicPr>
          <p:nvPr/>
        </p:nvPicPr>
        <p:blipFill>
          <a:blip r:embed="rId2"/>
          <a:stretch>
            <a:fillRect/>
          </a:stretch>
        </p:blipFill>
        <p:spPr>
          <a:xfrm>
            <a:off x="1165655" y="850220"/>
            <a:ext cx="10058398" cy="206323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10236" y="875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18</a:t>
            </a:fld>
            <a:endParaRPr lang="en-US" dirty="0"/>
          </a:p>
        </p:txBody>
      </p:sp>
      <p:sp>
        <p:nvSpPr>
          <p:cNvPr id="11" name="TextBox 10">
            <a:extLst>
              <a:ext uri="{FF2B5EF4-FFF2-40B4-BE49-F238E27FC236}">
                <a16:creationId xmlns:a16="http://schemas.microsoft.com/office/drawing/2014/main" id="{720D731F-C3D2-0A85-FA8F-C9C564531E0E}"/>
              </a:ext>
            </a:extLst>
          </p:cNvPr>
          <p:cNvSpPr txBox="1"/>
          <p:nvPr/>
        </p:nvSpPr>
        <p:spPr>
          <a:xfrm>
            <a:off x="493173" y="6313386"/>
            <a:ext cx="6096000" cy="369332"/>
          </a:xfrm>
          <a:prstGeom prst="rect">
            <a:avLst/>
          </a:prstGeom>
          <a:noFill/>
        </p:spPr>
        <p:txBody>
          <a:bodyPr wrap="square">
            <a:spAutoFit/>
          </a:bodyPr>
          <a:lstStyle/>
          <a:p>
            <a:r>
              <a:rPr lang="lt-LT" dirty="0"/>
              <a:t>Privalomi laukai</a:t>
            </a:r>
            <a:endParaRPr lang="en-US" dirty="0"/>
          </a:p>
        </p:txBody>
      </p:sp>
      <p:sp>
        <p:nvSpPr>
          <p:cNvPr id="16" name="Arrow: Right 11">
            <a:extLst>
              <a:ext uri="{FF2B5EF4-FFF2-40B4-BE49-F238E27FC236}">
                <a16:creationId xmlns:a16="http://schemas.microsoft.com/office/drawing/2014/main" id="{B2B3D326-1FAC-7C26-D427-977C497702F8}"/>
              </a:ext>
            </a:extLst>
          </p:cNvPr>
          <p:cNvSpPr/>
          <p:nvPr/>
        </p:nvSpPr>
        <p:spPr>
          <a:xfrm>
            <a:off x="2169157" y="63940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aveikslėlis 23">
            <a:extLst>
              <a:ext uri="{FF2B5EF4-FFF2-40B4-BE49-F238E27FC236}">
                <a16:creationId xmlns:a16="http://schemas.microsoft.com/office/drawing/2014/main" id="{ECB26FCA-BF14-19C6-8318-BB23E955F45B}"/>
              </a:ext>
            </a:extLst>
          </p:cNvPr>
          <p:cNvPicPr>
            <a:picLocks noChangeAspect="1"/>
          </p:cNvPicPr>
          <p:nvPr/>
        </p:nvPicPr>
        <p:blipFill>
          <a:blip r:embed="rId4"/>
          <a:stretch>
            <a:fillRect/>
          </a:stretch>
        </p:blipFill>
        <p:spPr>
          <a:xfrm>
            <a:off x="1165655" y="3329912"/>
            <a:ext cx="8633811" cy="1573465"/>
          </a:xfrm>
          <a:prstGeom prst="rect">
            <a:avLst/>
          </a:prstGeom>
        </p:spPr>
      </p:pic>
      <p:sp>
        <p:nvSpPr>
          <p:cNvPr id="25" name="Rectangle 10">
            <a:extLst>
              <a:ext uri="{FF2B5EF4-FFF2-40B4-BE49-F238E27FC236}">
                <a16:creationId xmlns:a16="http://schemas.microsoft.com/office/drawing/2014/main" id="{73C8F991-4C4F-5124-973B-1D79D97BA0CF}"/>
              </a:ext>
            </a:extLst>
          </p:cNvPr>
          <p:cNvSpPr/>
          <p:nvPr/>
        </p:nvSpPr>
        <p:spPr>
          <a:xfrm>
            <a:off x="8918022" y="4641545"/>
            <a:ext cx="843457" cy="1949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22A0AFD-0231-592C-FEE8-68FC5B8DD50C}"/>
              </a:ext>
            </a:extLst>
          </p:cNvPr>
          <p:cNvSpPr txBox="1"/>
          <p:nvPr/>
        </p:nvSpPr>
        <p:spPr>
          <a:xfrm>
            <a:off x="9812182" y="3027417"/>
            <a:ext cx="2025458" cy="1754326"/>
          </a:xfrm>
          <a:prstGeom prst="rect">
            <a:avLst/>
          </a:prstGeom>
          <a:solidFill>
            <a:schemeClr val="accent4">
              <a:lumMod val="20000"/>
              <a:lumOff val="80000"/>
            </a:schemeClr>
          </a:solidFill>
        </p:spPr>
        <p:txBody>
          <a:bodyPr wrap="square" rtlCol="0">
            <a:spAutoFit/>
          </a:bodyPr>
          <a:lstStyle/>
          <a:p>
            <a:r>
              <a:rPr lang="lt-LT" dirty="0"/>
              <a:t>Įsitikinus, kad visa pirkimo informacija nurodyta teisingai, spaudžiama „Išsaugoti pakeitimus“</a:t>
            </a:r>
            <a:endParaRPr lang="en-US" dirty="0"/>
          </a:p>
        </p:txBody>
      </p:sp>
      <p:pic>
        <p:nvPicPr>
          <p:cNvPr id="28" name="Paveikslėlis 27">
            <a:extLst>
              <a:ext uri="{FF2B5EF4-FFF2-40B4-BE49-F238E27FC236}">
                <a16:creationId xmlns:a16="http://schemas.microsoft.com/office/drawing/2014/main" id="{78AEB596-D0EA-5CB8-20B8-799DB9642880}"/>
              </a:ext>
            </a:extLst>
          </p:cNvPr>
          <p:cNvPicPr>
            <a:picLocks noChangeAspect="1"/>
          </p:cNvPicPr>
          <p:nvPr/>
        </p:nvPicPr>
        <p:blipFill>
          <a:blip r:embed="rId5"/>
          <a:stretch>
            <a:fillRect/>
          </a:stretch>
        </p:blipFill>
        <p:spPr>
          <a:xfrm>
            <a:off x="2169157" y="4330012"/>
            <a:ext cx="2939231" cy="1151027"/>
          </a:xfrm>
          <a:prstGeom prst="rect">
            <a:avLst/>
          </a:prstGeom>
        </p:spPr>
      </p:pic>
      <p:pic>
        <p:nvPicPr>
          <p:cNvPr id="32" name="Paveikslėlis 31">
            <a:extLst>
              <a:ext uri="{FF2B5EF4-FFF2-40B4-BE49-F238E27FC236}">
                <a16:creationId xmlns:a16="http://schemas.microsoft.com/office/drawing/2014/main" id="{10C08D08-74B5-F7F4-F919-7791965AF9F7}"/>
              </a:ext>
            </a:extLst>
          </p:cNvPr>
          <p:cNvPicPr>
            <a:picLocks noChangeAspect="1"/>
          </p:cNvPicPr>
          <p:nvPr/>
        </p:nvPicPr>
        <p:blipFill>
          <a:blip r:embed="rId6"/>
          <a:stretch>
            <a:fillRect/>
          </a:stretch>
        </p:blipFill>
        <p:spPr>
          <a:xfrm>
            <a:off x="5166058" y="4767841"/>
            <a:ext cx="2418246" cy="1131473"/>
          </a:xfrm>
          <a:prstGeom prst="rect">
            <a:avLst/>
          </a:prstGeom>
        </p:spPr>
      </p:pic>
      <p:sp>
        <p:nvSpPr>
          <p:cNvPr id="33" name="Rectangle 10">
            <a:extLst>
              <a:ext uri="{FF2B5EF4-FFF2-40B4-BE49-F238E27FC236}">
                <a16:creationId xmlns:a16="http://schemas.microsoft.com/office/drawing/2014/main" id="{CDB02266-0AFD-33BA-FF60-3377065141D2}"/>
              </a:ext>
            </a:extLst>
          </p:cNvPr>
          <p:cNvSpPr/>
          <p:nvPr/>
        </p:nvSpPr>
        <p:spPr>
          <a:xfrm>
            <a:off x="3983456" y="5104521"/>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0">
            <a:extLst>
              <a:ext uri="{FF2B5EF4-FFF2-40B4-BE49-F238E27FC236}">
                <a16:creationId xmlns:a16="http://schemas.microsoft.com/office/drawing/2014/main" id="{C9A1B6E0-39D8-2F95-3A08-767F3D585B9D}"/>
              </a:ext>
            </a:extLst>
          </p:cNvPr>
          <p:cNvSpPr/>
          <p:nvPr/>
        </p:nvSpPr>
        <p:spPr>
          <a:xfrm>
            <a:off x="6592125" y="5567718"/>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
            <a:extLst>
              <a:ext uri="{FF2B5EF4-FFF2-40B4-BE49-F238E27FC236}">
                <a16:creationId xmlns:a16="http://schemas.microsoft.com/office/drawing/2014/main" id="{69342DC0-F43B-525C-F659-E40F657490DE}"/>
              </a:ext>
            </a:extLst>
          </p:cNvPr>
          <p:cNvSpPr/>
          <p:nvPr/>
        </p:nvSpPr>
        <p:spPr>
          <a:xfrm>
            <a:off x="9201692" y="4173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Oval 4">
            <a:extLst>
              <a:ext uri="{FF2B5EF4-FFF2-40B4-BE49-F238E27FC236}">
                <a16:creationId xmlns:a16="http://schemas.microsoft.com/office/drawing/2014/main" id="{A4269504-EFA0-7810-D583-49A1F7A16C11}"/>
              </a:ext>
            </a:extLst>
          </p:cNvPr>
          <p:cNvSpPr/>
          <p:nvPr/>
        </p:nvSpPr>
        <p:spPr>
          <a:xfrm>
            <a:off x="3439746" y="50825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7" name="Oval 4">
            <a:extLst>
              <a:ext uri="{FF2B5EF4-FFF2-40B4-BE49-F238E27FC236}">
                <a16:creationId xmlns:a16="http://schemas.microsoft.com/office/drawing/2014/main" id="{E32D38A5-0FF5-601F-44D9-8FF667ECD212}"/>
              </a:ext>
            </a:extLst>
          </p:cNvPr>
          <p:cNvSpPr/>
          <p:nvPr/>
        </p:nvSpPr>
        <p:spPr>
          <a:xfrm>
            <a:off x="6086413" y="55582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8" name="Paveikslėlis 37">
            <a:extLst>
              <a:ext uri="{FF2B5EF4-FFF2-40B4-BE49-F238E27FC236}">
                <a16:creationId xmlns:a16="http://schemas.microsoft.com/office/drawing/2014/main" id="{2D4C1F1C-E276-546D-81C1-93076D99F699}"/>
              </a:ext>
            </a:extLst>
          </p:cNvPr>
          <p:cNvPicPr>
            <a:picLocks noChangeAspect="1"/>
          </p:cNvPicPr>
          <p:nvPr/>
        </p:nvPicPr>
        <p:blipFill>
          <a:blip r:embed="rId7"/>
          <a:srcRect l="638" t="4818" r="2397" b="5437"/>
          <a:stretch/>
        </p:blipFill>
        <p:spPr>
          <a:xfrm>
            <a:off x="7632293" y="4883941"/>
            <a:ext cx="2850534" cy="1131473"/>
          </a:xfrm>
          <a:prstGeom prst="rect">
            <a:avLst/>
          </a:prstGeom>
        </p:spPr>
      </p:pic>
      <p:sp>
        <p:nvSpPr>
          <p:cNvPr id="39" name="Rectangle 10">
            <a:extLst>
              <a:ext uri="{FF2B5EF4-FFF2-40B4-BE49-F238E27FC236}">
                <a16:creationId xmlns:a16="http://schemas.microsoft.com/office/drawing/2014/main" id="{911B9524-C738-37EF-3DBA-AF36BEC0EBE5}"/>
              </a:ext>
            </a:extLst>
          </p:cNvPr>
          <p:cNvSpPr/>
          <p:nvPr/>
        </p:nvSpPr>
        <p:spPr>
          <a:xfrm>
            <a:off x="9402654" y="5663309"/>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4">
            <a:extLst>
              <a:ext uri="{FF2B5EF4-FFF2-40B4-BE49-F238E27FC236}">
                <a16:creationId xmlns:a16="http://schemas.microsoft.com/office/drawing/2014/main" id="{9F5416F9-4227-24F8-66AD-1E15ED408389}"/>
              </a:ext>
            </a:extLst>
          </p:cNvPr>
          <p:cNvSpPr/>
          <p:nvPr/>
        </p:nvSpPr>
        <p:spPr>
          <a:xfrm>
            <a:off x="8918022" y="56633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42" name="Paveikslėlis 41">
            <a:extLst>
              <a:ext uri="{FF2B5EF4-FFF2-40B4-BE49-F238E27FC236}">
                <a16:creationId xmlns:a16="http://schemas.microsoft.com/office/drawing/2014/main" id="{48AF14F9-BB21-6394-23C1-FC59B1336E0A}"/>
              </a:ext>
            </a:extLst>
          </p:cNvPr>
          <p:cNvPicPr>
            <a:picLocks noChangeAspect="1"/>
          </p:cNvPicPr>
          <p:nvPr/>
        </p:nvPicPr>
        <p:blipFill>
          <a:blip r:embed="rId8"/>
          <a:stretch>
            <a:fillRect/>
          </a:stretch>
        </p:blipFill>
        <p:spPr>
          <a:xfrm>
            <a:off x="3193696" y="5818160"/>
            <a:ext cx="2246396" cy="952338"/>
          </a:xfrm>
          <a:prstGeom prst="rect">
            <a:avLst/>
          </a:prstGeom>
        </p:spPr>
      </p:pic>
      <p:sp>
        <p:nvSpPr>
          <p:cNvPr id="43" name="Rectangle 10">
            <a:extLst>
              <a:ext uri="{FF2B5EF4-FFF2-40B4-BE49-F238E27FC236}">
                <a16:creationId xmlns:a16="http://schemas.microsoft.com/office/drawing/2014/main" id="{887FD5BC-5C52-7582-D3AE-4FBABF429D6E}"/>
              </a:ext>
            </a:extLst>
          </p:cNvPr>
          <p:cNvSpPr/>
          <p:nvPr/>
        </p:nvSpPr>
        <p:spPr>
          <a:xfrm>
            <a:off x="3172616" y="5818159"/>
            <a:ext cx="267130" cy="1972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
            <a:extLst>
              <a:ext uri="{FF2B5EF4-FFF2-40B4-BE49-F238E27FC236}">
                <a16:creationId xmlns:a16="http://schemas.microsoft.com/office/drawing/2014/main" id="{1D218959-B626-0E90-A29D-491974C9912E}"/>
              </a:ext>
            </a:extLst>
          </p:cNvPr>
          <p:cNvSpPr/>
          <p:nvPr/>
        </p:nvSpPr>
        <p:spPr>
          <a:xfrm>
            <a:off x="2673452" y="57776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21" name="TextBox 20">
            <a:extLst>
              <a:ext uri="{FF2B5EF4-FFF2-40B4-BE49-F238E27FC236}">
                <a16:creationId xmlns:a16="http://schemas.microsoft.com/office/drawing/2014/main" id="{10220B33-7C5C-2A3D-A938-27D1BA4F8703}"/>
              </a:ext>
            </a:extLst>
          </p:cNvPr>
          <p:cNvSpPr txBox="1"/>
          <p:nvPr/>
        </p:nvSpPr>
        <p:spPr>
          <a:xfrm>
            <a:off x="1168971" y="2970241"/>
            <a:ext cx="5720920" cy="369332"/>
          </a:xfrm>
          <a:prstGeom prst="rect">
            <a:avLst/>
          </a:prstGeom>
          <a:solidFill>
            <a:schemeClr val="accent4">
              <a:lumMod val="20000"/>
              <a:lumOff val="80000"/>
            </a:schemeClr>
          </a:solidFill>
        </p:spPr>
        <p:txBody>
          <a:bodyPr wrap="square" rtlCol="0">
            <a:spAutoFit/>
          </a:bodyPr>
          <a:lstStyle/>
          <a:p>
            <a:r>
              <a:rPr lang="lt-LT" dirty="0"/>
              <a:t>Pasirenkama užduotis „Baigti pildyti pirkimo informaciją“</a:t>
            </a:r>
            <a:endParaRPr lang="en-US" dirty="0"/>
          </a:p>
        </p:txBody>
      </p:sp>
      <p:cxnSp>
        <p:nvCxnSpPr>
          <p:cNvPr id="23" name="Tiesioji rodyklės jungtis 22">
            <a:extLst>
              <a:ext uri="{FF2B5EF4-FFF2-40B4-BE49-F238E27FC236}">
                <a16:creationId xmlns:a16="http://schemas.microsoft.com/office/drawing/2014/main" id="{765A5CD0-ADE4-E05A-ABDF-05BF7F4C3406}"/>
              </a:ext>
            </a:extLst>
          </p:cNvPr>
          <p:cNvCxnSpPr>
            <a:cxnSpLocks/>
          </p:cNvCxnSpPr>
          <p:nvPr/>
        </p:nvCxnSpPr>
        <p:spPr>
          <a:xfrm flipV="1">
            <a:off x="4506514" y="2730205"/>
            <a:ext cx="183907" cy="210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10">
            <a:extLst>
              <a:ext uri="{FF2B5EF4-FFF2-40B4-BE49-F238E27FC236}">
                <a16:creationId xmlns:a16="http://schemas.microsoft.com/office/drawing/2014/main" id="{4546006A-EE18-2D45-026B-9FC6651DB8E6}"/>
              </a:ext>
            </a:extLst>
          </p:cNvPr>
          <p:cNvSpPr/>
          <p:nvPr/>
        </p:nvSpPr>
        <p:spPr>
          <a:xfrm>
            <a:off x="3924378" y="2568629"/>
            <a:ext cx="1532087" cy="2004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42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tekstas, Šriftas, ekrano kopija, skaičius&#10;&#10;Automatiškai sugeneruotas aprašymas">
            <a:extLst>
              <a:ext uri="{FF2B5EF4-FFF2-40B4-BE49-F238E27FC236}">
                <a16:creationId xmlns:a16="http://schemas.microsoft.com/office/drawing/2014/main" id="{339DED06-4C8E-E053-EE0C-850B1CC87C94}"/>
              </a:ext>
            </a:extLst>
          </p:cNvPr>
          <p:cNvPicPr>
            <a:picLocks noChangeAspect="1"/>
          </p:cNvPicPr>
          <p:nvPr/>
        </p:nvPicPr>
        <p:blipFill>
          <a:blip r:embed="rId2"/>
          <a:stretch>
            <a:fillRect/>
          </a:stretch>
        </p:blipFill>
        <p:spPr>
          <a:xfrm>
            <a:off x="618532" y="913596"/>
            <a:ext cx="9045653" cy="191989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19</a:t>
            </a:fld>
            <a:endParaRPr lang="en-US" dirty="0"/>
          </a:p>
        </p:txBody>
      </p:sp>
      <p:sp>
        <p:nvSpPr>
          <p:cNvPr id="17" name="TextBox 16">
            <a:extLst>
              <a:ext uri="{FF2B5EF4-FFF2-40B4-BE49-F238E27FC236}">
                <a16:creationId xmlns:a16="http://schemas.microsoft.com/office/drawing/2014/main" id="{F6D5929A-A5CC-9418-145D-D84ECFAA2F8F}"/>
              </a:ext>
            </a:extLst>
          </p:cNvPr>
          <p:cNvSpPr txBox="1"/>
          <p:nvPr/>
        </p:nvSpPr>
        <p:spPr>
          <a:xfrm>
            <a:off x="136990" y="2885603"/>
            <a:ext cx="2440554" cy="646331"/>
          </a:xfrm>
          <a:prstGeom prst="rect">
            <a:avLst/>
          </a:prstGeom>
          <a:solidFill>
            <a:schemeClr val="accent4">
              <a:lumMod val="20000"/>
              <a:lumOff val="80000"/>
            </a:schemeClr>
          </a:solidFill>
        </p:spPr>
        <p:txBody>
          <a:bodyPr wrap="square" rtlCol="0">
            <a:spAutoFit/>
          </a:bodyPr>
          <a:lstStyle/>
          <a:p>
            <a:r>
              <a:rPr lang="lt-LT" dirty="0"/>
              <a:t>Pasirenkama užduotis „Priskirti naudotojus“</a:t>
            </a:r>
            <a:endParaRPr lang="en-US" dirty="0"/>
          </a:p>
        </p:txBody>
      </p:sp>
      <p:sp>
        <p:nvSpPr>
          <p:cNvPr id="25" name="Rectangle 10">
            <a:extLst>
              <a:ext uri="{FF2B5EF4-FFF2-40B4-BE49-F238E27FC236}">
                <a16:creationId xmlns:a16="http://schemas.microsoft.com/office/drawing/2014/main" id="{73C8F991-4C4F-5124-973B-1D79D97BA0CF}"/>
              </a:ext>
            </a:extLst>
          </p:cNvPr>
          <p:cNvSpPr/>
          <p:nvPr/>
        </p:nvSpPr>
        <p:spPr>
          <a:xfrm>
            <a:off x="3062175" y="2235649"/>
            <a:ext cx="1051999"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2264229" y="2436540"/>
            <a:ext cx="797946" cy="449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aveikslėlis 22">
            <a:extLst>
              <a:ext uri="{FF2B5EF4-FFF2-40B4-BE49-F238E27FC236}">
                <a16:creationId xmlns:a16="http://schemas.microsoft.com/office/drawing/2014/main" id="{FC9EDFAF-48A8-D7C6-068D-E6E3CC0B2AA4}"/>
              </a:ext>
            </a:extLst>
          </p:cNvPr>
          <p:cNvPicPr>
            <a:picLocks noChangeAspect="1"/>
          </p:cNvPicPr>
          <p:nvPr/>
        </p:nvPicPr>
        <p:blipFill>
          <a:blip r:embed="rId4"/>
          <a:srcRect t="11798"/>
          <a:stretch/>
        </p:blipFill>
        <p:spPr>
          <a:xfrm>
            <a:off x="3085417" y="2928962"/>
            <a:ext cx="8885266" cy="2622095"/>
          </a:xfrm>
          <a:prstGeom prst="rect">
            <a:avLst/>
          </a:prstGeom>
        </p:spPr>
      </p:pic>
      <p:pic>
        <p:nvPicPr>
          <p:cNvPr id="27" name="Paveikslėlis 26">
            <a:extLst>
              <a:ext uri="{FF2B5EF4-FFF2-40B4-BE49-F238E27FC236}">
                <a16:creationId xmlns:a16="http://schemas.microsoft.com/office/drawing/2014/main" id="{F9719D95-EEB3-6F29-C027-D936F7DA98DD}"/>
              </a:ext>
            </a:extLst>
          </p:cNvPr>
          <p:cNvPicPr>
            <a:picLocks noChangeAspect="1"/>
          </p:cNvPicPr>
          <p:nvPr/>
        </p:nvPicPr>
        <p:blipFill>
          <a:blip r:embed="rId5"/>
          <a:srcRect t="2790" r="1439" b="5254"/>
          <a:stretch/>
        </p:blipFill>
        <p:spPr>
          <a:xfrm>
            <a:off x="4664107" y="5456602"/>
            <a:ext cx="5727885" cy="1162723"/>
          </a:xfrm>
          <a:prstGeom prst="rect">
            <a:avLst/>
          </a:prstGeom>
        </p:spPr>
      </p:pic>
      <p:sp>
        <p:nvSpPr>
          <p:cNvPr id="28" name="Stačiakampis 6">
            <a:extLst>
              <a:ext uri="{FF2B5EF4-FFF2-40B4-BE49-F238E27FC236}">
                <a16:creationId xmlns:a16="http://schemas.microsoft.com/office/drawing/2014/main" id="{1BA2ECFD-C34F-3686-6EB1-B382C1A0FB09}"/>
              </a:ext>
            </a:extLst>
          </p:cNvPr>
          <p:cNvSpPr/>
          <p:nvPr/>
        </p:nvSpPr>
        <p:spPr>
          <a:xfrm>
            <a:off x="10156906" y="4756595"/>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44AA7AF9-55BE-749C-E00E-101A56742048}"/>
              </a:ext>
            </a:extLst>
          </p:cNvPr>
          <p:cNvSpPr/>
          <p:nvPr/>
        </p:nvSpPr>
        <p:spPr>
          <a:xfrm>
            <a:off x="9664184" y="4717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4">
            <a:extLst>
              <a:ext uri="{FF2B5EF4-FFF2-40B4-BE49-F238E27FC236}">
                <a16:creationId xmlns:a16="http://schemas.microsoft.com/office/drawing/2014/main" id="{B54F3185-94A0-2A53-238F-EADAC843C664}"/>
              </a:ext>
            </a:extLst>
          </p:cNvPr>
          <p:cNvSpPr/>
          <p:nvPr/>
        </p:nvSpPr>
        <p:spPr>
          <a:xfrm>
            <a:off x="7733321" y="59062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Stačiakampis 6">
            <a:extLst>
              <a:ext uri="{FF2B5EF4-FFF2-40B4-BE49-F238E27FC236}">
                <a16:creationId xmlns:a16="http://schemas.microsoft.com/office/drawing/2014/main" id="{2A981A93-5949-3041-FA78-270E990258B3}"/>
              </a:ext>
            </a:extLst>
          </p:cNvPr>
          <p:cNvSpPr/>
          <p:nvPr/>
        </p:nvSpPr>
        <p:spPr>
          <a:xfrm>
            <a:off x="4679005" y="635227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C6593155-3198-5DFF-0891-ECBAD9B475E9}"/>
              </a:ext>
            </a:extLst>
          </p:cNvPr>
          <p:cNvSpPr/>
          <p:nvPr/>
        </p:nvSpPr>
        <p:spPr>
          <a:xfrm>
            <a:off x="3062175" y="2953110"/>
            <a:ext cx="212740" cy="238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a:extLst>
              <a:ext uri="{FF2B5EF4-FFF2-40B4-BE49-F238E27FC236}">
                <a16:creationId xmlns:a16="http://schemas.microsoft.com/office/drawing/2014/main" id="{71AF11D0-AEC2-3EA3-FDA7-609B2044A3DB}"/>
              </a:ext>
            </a:extLst>
          </p:cNvPr>
          <p:cNvSpPr/>
          <p:nvPr/>
        </p:nvSpPr>
        <p:spPr>
          <a:xfrm>
            <a:off x="2577543" y="3070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7" name="TextBox 36">
            <a:extLst>
              <a:ext uri="{FF2B5EF4-FFF2-40B4-BE49-F238E27FC236}">
                <a16:creationId xmlns:a16="http://schemas.microsoft.com/office/drawing/2014/main" id="{AF43315B-4FFD-5CF5-AA57-71903DED44FF}"/>
              </a:ext>
            </a:extLst>
          </p:cNvPr>
          <p:cNvSpPr txBox="1"/>
          <p:nvPr/>
        </p:nvSpPr>
        <p:spPr>
          <a:xfrm>
            <a:off x="136989" y="4429455"/>
            <a:ext cx="2925186" cy="2031325"/>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38" name="Straight Arrow Connector 2">
            <a:extLst>
              <a:ext uri="{FF2B5EF4-FFF2-40B4-BE49-F238E27FC236}">
                <a16:creationId xmlns:a16="http://schemas.microsoft.com/office/drawing/2014/main" id="{4D66DAE8-A3EC-C785-F648-838F5299B079}"/>
              </a:ext>
            </a:extLst>
          </p:cNvPr>
          <p:cNvCxnSpPr>
            <a:cxnSpLocks/>
          </p:cNvCxnSpPr>
          <p:nvPr/>
        </p:nvCxnSpPr>
        <p:spPr>
          <a:xfrm flipV="1">
            <a:off x="3062175" y="4982342"/>
            <a:ext cx="212740" cy="5010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2">
            <a:extLst>
              <a:ext uri="{FF2B5EF4-FFF2-40B4-BE49-F238E27FC236}">
                <a16:creationId xmlns:a16="http://schemas.microsoft.com/office/drawing/2014/main" id="{5AFD427A-0413-D07F-5059-B44CB85123E4}"/>
              </a:ext>
            </a:extLst>
          </p:cNvPr>
          <p:cNvCxnSpPr>
            <a:cxnSpLocks/>
          </p:cNvCxnSpPr>
          <p:nvPr/>
        </p:nvCxnSpPr>
        <p:spPr>
          <a:xfrm>
            <a:off x="2693963" y="6243982"/>
            <a:ext cx="1859564" cy="1598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3">
            <a:extLst>
              <a:ext uri="{FF2B5EF4-FFF2-40B4-BE49-F238E27FC236}">
                <a16:creationId xmlns:a16="http://schemas.microsoft.com/office/drawing/2014/main" id="{F1B076E2-18BB-52E8-6796-42EFA2CCE117}"/>
              </a:ext>
            </a:extLst>
          </p:cNvPr>
          <p:cNvSpPr txBox="1"/>
          <p:nvPr/>
        </p:nvSpPr>
        <p:spPr>
          <a:xfrm>
            <a:off x="9657458" y="328282"/>
            <a:ext cx="2316830" cy="258532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800" b="0" i="0" u="none" strike="noStrike" dirty="0">
                <a:solidFill>
                  <a:srgbClr val="000000"/>
                </a:solidFill>
                <a:effectLst/>
                <a:latin typeface="Calibri" panose="020F0502020204030204" pitchFamily="34" charset="0"/>
              </a:rPr>
              <a:t>Pastaba. Daugiau informacijos apie naudotojų vaidmenis galite rasti skaidrėse „Pirkimo vykdytojo paskyroje esančių vartotojų sukūrimas bei teisių jiems suteikimas“.</a:t>
            </a:r>
            <a:endParaRPr lang="en-GB" dirty="0"/>
          </a:p>
        </p:txBody>
      </p:sp>
    </p:spTree>
    <p:extLst>
      <p:ext uri="{BB962C8B-B14F-4D97-AF65-F5344CB8AC3E}">
        <p14:creationId xmlns:p14="http://schemas.microsoft.com/office/powerpoint/2010/main" val="336064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203544" y="1643672"/>
            <a:ext cx="9784911" cy="2862322"/>
          </a:xfrm>
          <a:prstGeom prst="rect">
            <a:avLst/>
          </a:prstGeom>
        </p:spPr>
        <p:txBody>
          <a:bodyPr wrap="square" lIns="91440" tIns="45720" rIns="91440" bIns="45720" anchor="t">
            <a:spAutoFit/>
          </a:bodyPr>
          <a:lstStyle/>
          <a:p>
            <a:pPr marL="571500" indent="-571500">
              <a:buFont typeface="Arial" panose="020B0604020202020204" pitchFamily="34" charset="0"/>
              <a:buChar char="•"/>
            </a:pPr>
            <a:r>
              <a:rPr lang="en-US" sz="3600" dirty="0" err="1">
                <a:cs typeface="Times New Roman" panose="02020603050405020304" pitchFamily="18" charset="0"/>
              </a:rPr>
              <a:t>Pirkimo</a:t>
            </a:r>
            <a:r>
              <a:rPr lang="en-US" sz="3600" dirty="0">
                <a:cs typeface="Times New Roman" panose="02020603050405020304" pitchFamily="18" charset="0"/>
              </a:rPr>
              <a:t> </a:t>
            </a:r>
            <a:r>
              <a:rPr lang="lt-LT" sz="3600" dirty="0">
                <a:cs typeface="Times New Roman" panose="02020603050405020304" pitchFamily="18" charset="0"/>
              </a:rPr>
              <a:t>sukūrimas............................................5</a:t>
            </a:r>
          </a:p>
          <a:p>
            <a:pPr marL="571500" indent="-571500">
              <a:buFont typeface="Arial" panose="020B0604020202020204" pitchFamily="34" charset="0"/>
              <a:buChar char="•"/>
            </a:pPr>
            <a:r>
              <a:rPr lang="lt-LT" sz="3600" dirty="0">
                <a:cs typeface="Times New Roman" panose="02020603050405020304" pitchFamily="18" charset="0"/>
              </a:rPr>
              <a:t>Susipažinimas pasiūlymais..............................36 </a:t>
            </a:r>
          </a:p>
          <a:p>
            <a:pPr marL="571500" indent="-571500">
              <a:buFont typeface="Arial" panose="020B0604020202020204" pitchFamily="34" charset="0"/>
              <a:buChar char="•"/>
            </a:pPr>
            <a:r>
              <a:rPr lang="lt-LT" sz="3600" dirty="0">
                <a:cs typeface="Times New Roman"/>
              </a:rPr>
              <a:t>Pasiūlymų vertinimas, pasiūlymų eilės nustatymas......................................................41</a:t>
            </a:r>
          </a:p>
          <a:p>
            <a:pPr marL="571500" indent="-571500">
              <a:buFont typeface="Arial" panose="020B0604020202020204" pitchFamily="34" charset="0"/>
              <a:buChar char="•"/>
            </a:pPr>
            <a:r>
              <a:rPr lang="lt-LT" sz="3600" dirty="0">
                <a:cs typeface="Times New Roman" panose="02020603050405020304" pitchFamily="18" charset="0"/>
              </a:rPr>
              <a:t>Sutarties sudarymas........................................46</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descr="Paveikslėlis, kuriame yra tekstas, Šriftas, skaičius, programinė įranga&#10;&#10;Automatiškai sugeneruotas aprašymas">
            <a:extLst>
              <a:ext uri="{FF2B5EF4-FFF2-40B4-BE49-F238E27FC236}">
                <a16:creationId xmlns:a16="http://schemas.microsoft.com/office/drawing/2014/main" id="{BC57866F-1EF8-CFA9-DC11-83E3B0DFA0DA}"/>
              </a:ext>
            </a:extLst>
          </p:cNvPr>
          <p:cNvPicPr>
            <a:picLocks noChangeAspect="1"/>
          </p:cNvPicPr>
          <p:nvPr/>
        </p:nvPicPr>
        <p:blipFill>
          <a:blip r:embed="rId2"/>
          <a:srcRect b="25568"/>
          <a:stretch/>
        </p:blipFill>
        <p:spPr>
          <a:xfrm>
            <a:off x="963572" y="1040276"/>
            <a:ext cx="9403228" cy="1980442"/>
          </a:xfrm>
          <a:prstGeom prst="rect">
            <a:avLst/>
          </a:prstGeom>
        </p:spPr>
      </p:pic>
      <p:pic>
        <p:nvPicPr>
          <p:cNvPr id="21" name="Paveikslėlis 20">
            <a:extLst>
              <a:ext uri="{FF2B5EF4-FFF2-40B4-BE49-F238E27FC236}">
                <a16:creationId xmlns:a16="http://schemas.microsoft.com/office/drawing/2014/main" id="{5310F0B1-60E2-7A1D-49F3-2AD85D2CE93A}"/>
              </a:ext>
            </a:extLst>
          </p:cNvPr>
          <p:cNvPicPr>
            <a:picLocks noChangeAspect="1"/>
          </p:cNvPicPr>
          <p:nvPr/>
        </p:nvPicPr>
        <p:blipFill>
          <a:blip r:embed="rId3"/>
          <a:stretch>
            <a:fillRect/>
          </a:stretch>
        </p:blipFill>
        <p:spPr>
          <a:xfrm>
            <a:off x="977153" y="3514372"/>
            <a:ext cx="9627078" cy="271294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17" name="Stačiakampis 6">
            <a:extLst>
              <a:ext uri="{FF2B5EF4-FFF2-40B4-BE49-F238E27FC236}">
                <a16:creationId xmlns:a16="http://schemas.microsoft.com/office/drawing/2014/main" id="{A077E6EB-1604-B9EB-7CC8-16716AB4FAEE}"/>
              </a:ext>
            </a:extLst>
          </p:cNvPr>
          <p:cNvSpPr/>
          <p:nvPr/>
        </p:nvSpPr>
        <p:spPr>
          <a:xfrm>
            <a:off x="3628783" y="2641242"/>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4328667" y="2826230"/>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139138"/>
            <a:ext cx="5602942" cy="369332"/>
          </a:xfrm>
          <a:prstGeom prst="rect">
            <a:avLst/>
          </a:prstGeom>
          <a:solidFill>
            <a:schemeClr val="accent4">
              <a:lumMod val="20000"/>
              <a:lumOff val="80000"/>
            </a:schemeClr>
          </a:solidFill>
        </p:spPr>
        <p:txBody>
          <a:bodyPr wrap="square" rtlCol="0">
            <a:spAutoFit/>
          </a:bodyPr>
          <a:lstStyle/>
          <a:p>
            <a:r>
              <a:rPr lang="lt-LT" dirty="0"/>
              <a:t>Pasirenkama užduotis „Patvirtinti nešališkumo deklaraciją“</a:t>
            </a:r>
            <a:endParaRPr lang="en-US" dirty="0"/>
          </a:p>
        </p:txBody>
      </p:sp>
      <p:sp>
        <p:nvSpPr>
          <p:cNvPr id="18" name="Stačiakampis 6">
            <a:extLst>
              <a:ext uri="{FF2B5EF4-FFF2-40B4-BE49-F238E27FC236}">
                <a16:creationId xmlns:a16="http://schemas.microsoft.com/office/drawing/2014/main" id="{DF58F150-330C-CCFF-FC7C-AA7571F29693}"/>
              </a:ext>
            </a:extLst>
          </p:cNvPr>
          <p:cNvSpPr/>
          <p:nvPr/>
        </p:nvSpPr>
        <p:spPr>
          <a:xfrm>
            <a:off x="9948344" y="5844975"/>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3239513" y="5352580"/>
            <a:ext cx="5712974" cy="923330"/>
          </a:xfrm>
          <a:prstGeom prst="rect">
            <a:avLst/>
          </a:prstGeom>
          <a:solidFill>
            <a:schemeClr val="accent4">
              <a:lumMod val="20000"/>
              <a:lumOff val="80000"/>
            </a:schemeClr>
          </a:solidFill>
        </p:spPr>
        <p:txBody>
          <a:bodyPr wrap="square" rtlCol="0">
            <a:spAutoFit/>
          </a:bodyPr>
          <a:lstStyle/>
          <a:p>
            <a:r>
              <a:rPr lang="lt-LT" dirty="0"/>
              <a:t>Susipažinus su nešališkumo deklaracija pažymima „Priimti“. Pažymėjus „Atmesti“, paskirtas asmuo negali dalyvauti pirkime, pirkimo vykdytojas turi pakeisti vertintoją. </a:t>
            </a:r>
            <a:endParaRPr lang="en-US" dirty="0"/>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flipV="1">
            <a:off x="1593866" y="5864786"/>
            <a:ext cx="1567867" cy="2796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5804137" y="20304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14741" y="5460927"/>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293727"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2" name="Stačiakampis 6">
            <a:extLst>
              <a:ext uri="{FF2B5EF4-FFF2-40B4-BE49-F238E27FC236}">
                <a16:creationId xmlns:a16="http://schemas.microsoft.com/office/drawing/2014/main" id="{F907589F-B2C7-6241-18C5-8011CA79B111}"/>
              </a:ext>
            </a:extLst>
          </p:cNvPr>
          <p:cNvSpPr/>
          <p:nvPr/>
        </p:nvSpPr>
        <p:spPr>
          <a:xfrm>
            <a:off x="963572" y="5520206"/>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8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tekstas, ekrano kopija, programinė įranga, Šriftas&#10;&#10;Automatiškai sugeneruotas aprašymas">
            <a:extLst>
              <a:ext uri="{FF2B5EF4-FFF2-40B4-BE49-F238E27FC236}">
                <a16:creationId xmlns:a16="http://schemas.microsoft.com/office/drawing/2014/main" id="{201AD18D-756C-C9D7-0FAA-D264FB373F05}"/>
              </a:ext>
            </a:extLst>
          </p:cNvPr>
          <p:cNvPicPr>
            <a:picLocks noChangeAspect="1"/>
          </p:cNvPicPr>
          <p:nvPr/>
        </p:nvPicPr>
        <p:blipFill>
          <a:blip r:embed="rId2"/>
          <a:stretch>
            <a:fillRect/>
          </a:stretch>
        </p:blipFill>
        <p:spPr>
          <a:xfrm>
            <a:off x="1184508" y="1120046"/>
            <a:ext cx="9822984" cy="267068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21</a:t>
            </a:fld>
            <a:endParaRPr lang="en-US" dirty="0"/>
          </a:p>
        </p:txBody>
      </p:sp>
      <p:sp>
        <p:nvSpPr>
          <p:cNvPr id="17" name="TextBox 16">
            <a:extLst>
              <a:ext uri="{FF2B5EF4-FFF2-40B4-BE49-F238E27FC236}">
                <a16:creationId xmlns:a16="http://schemas.microsoft.com/office/drawing/2014/main" id="{F6D5929A-A5CC-9418-145D-D84ECFAA2F8F}"/>
              </a:ext>
            </a:extLst>
          </p:cNvPr>
          <p:cNvSpPr txBox="1"/>
          <p:nvPr/>
        </p:nvSpPr>
        <p:spPr>
          <a:xfrm>
            <a:off x="1822565" y="3988427"/>
            <a:ext cx="4720085" cy="369332"/>
          </a:xfrm>
          <a:prstGeom prst="rect">
            <a:avLst/>
          </a:prstGeom>
          <a:solidFill>
            <a:schemeClr val="accent4">
              <a:lumMod val="20000"/>
              <a:lumOff val="80000"/>
            </a:schemeClr>
          </a:solidFill>
        </p:spPr>
        <p:txBody>
          <a:bodyPr wrap="square" rtlCol="0">
            <a:spAutoFit/>
          </a:bodyPr>
          <a:lstStyle/>
          <a:p>
            <a:r>
              <a:rPr lang="lt-LT" dirty="0"/>
              <a:t>Pasirenkama užduotis „Nustatyti pirkimo eigą“</a:t>
            </a:r>
            <a:endParaRPr lang="en-US" dirty="0"/>
          </a:p>
        </p:txBody>
      </p:sp>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4638231" y="3626696"/>
            <a:ext cx="0" cy="36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10">
            <a:extLst>
              <a:ext uri="{FF2B5EF4-FFF2-40B4-BE49-F238E27FC236}">
                <a16:creationId xmlns:a16="http://schemas.microsoft.com/office/drawing/2014/main" id="{73C8F991-4C4F-5124-973B-1D79D97BA0CF}"/>
              </a:ext>
            </a:extLst>
          </p:cNvPr>
          <p:cNvSpPr/>
          <p:nvPr/>
        </p:nvSpPr>
        <p:spPr>
          <a:xfrm>
            <a:off x="3954008" y="3429000"/>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C462219-638C-037F-927C-547380347A3C}"/>
              </a:ext>
            </a:extLst>
          </p:cNvPr>
          <p:cNvSpPr txBox="1"/>
          <p:nvPr/>
        </p:nvSpPr>
        <p:spPr>
          <a:xfrm>
            <a:off x="3871712" y="1557800"/>
            <a:ext cx="6423917" cy="923330"/>
          </a:xfrm>
          <a:prstGeom prst="rect">
            <a:avLst/>
          </a:prstGeom>
          <a:solidFill>
            <a:schemeClr val="accent4">
              <a:lumMod val="20000"/>
              <a:lumOff val="80000"/>
            </a:schemeClr>
          </a:solidFill>
        </p:spPr>
        <p:txBody>
          <a:bodyPr wrap="square" rtlCol="0">
            <a:spAutoFit/>
          </a:bodyPr>
          <a:lstStyle/>
          <a:p>
            <a:r>
              <a:rPr lang="en-GB" dirty="0">
                <a:solidFill>
                  <a:srgbClr val="FF0000"/>
                </a:solidFill>
              </a:rPr>
              <a:t>PASTABA! </a:t>
            </a:r>
            <a:r>
              <a:rPr lang="lt-LT" dirty="0"/>
              <a:t>Ši užduotis, ją įvykdžius, iš užduočių sąrašo nedings iki pasiūlymų vertinimo etapo</a:t>
            </a:r>
            <a:r>
              <a:rPr lang="en-GB" dirty="0"/>
              <a:t> ir </a:t>
            </a:r>
            <a:r>
              <a:rPr lang="en-GB" dirty="0" err="1"/>
              <a:t>atidarius</a:t>
            </a:r>
            <a:r>
              <a:rPr lang="en-GB" dirty="0"/>
              <a:t> j</a:t>
            </a:r>
            <a:r>
              <a:rPr lang="lt-LT" dirty="0"/>
              <a:t>ą visada degs geltonas šauktukas.</a:t>
            </a:r>
            <a:endParaRPr lang="en-US" dirty="0"/>
          </a:p>
        </p:txBody>
      </p:sp>
      <p:sp>
        <p:nvSpPr>
          <p:cNvPr id="4" name="Rectangle 10">
            <a:extLst>
              <a:ext uri="{FF2B5EF4-FFF2-40B4-BE49-F238E27FC236}">
                <a16:creationId xmlns:a16="http://schemas.microsoft.com/office/drawing/2014/main" id="{01E7BF2C-E71D-7B75-D660-B86D0E05B42A}"/>
              </a:ext>
            </a:extLst>
          </p:cNvPr>
          <p:cNvSpPr/>
          <p:nvPr/>
        </p:nvSpPr>
        <p:spPr>
          <a:xfrm>
            <a:off x="3954655" y="3032878"/>
            <a:ext cx="1368447" cy="39612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DE23F13E-9C1F-8ED0-7BF4-97EE39B45DE2}"/>
              </a:ext>
            </a:extLst>
          </p:cNvPr>
          <p:cNvCxnSpPr>
            <a:endCxn id="4" idx="0"/>
          </p:cNvCxnSpPr>
          <p:nvPr/>
        </p:nvCxnSpPr>
        <p:spPr>
          <a:xfrm flipH="1">
            <a:off x="4638879" y="2472365"/>
            <a:ext cx="2438577" cy="5605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9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C0C982B1-0435-622C-1FCF-B60570048D45}"/>
              </a:ext>
            </a:extLst>
          </p:cNvPr>
          <p:cNvPicPr>
            <a:picLocks noChangeAspect="1"/>
          </p:cNvPicPr>
          <p:nvPr/>
        </p:nvPicPr>
        <p:blipFill>
          <a:blip r:embed="rId3"/>
          <a:stretch>
            <a:fillRect/>
          </a:stretch>
        </p:blipFill>
        <p:spPr>
          <a:xfrm>
            <a:off x="1268723" y="975569"/>
            <a:ext cx="9467273" cy="300083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3" name="Rectangle 10">
            <a:extLst>
              <a:ext uri="{FF2B5EF4-FFF2-40B4-BE49-F238E27FC236}">
                <a16:creationId xmlns:a16="http://schemas.microsoft.com/office/drawing/2014/main" id="{C3CC551A-BE33-7E6B-A155-319A482C0D62}"/>
              </a:ext>
            </a:extLst>
          </p:cNvPr>
          <p:cNvSpPr/>
          <p:nvPr/>
        </p:nvSpPr>
        <p:spPr>
          <a:xfrm>
            <a:off x="8052219" y="2646096"/>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AB03E34B-CC94-23A6-68F3-AC02D76B52E3}"/>
              </a:ext>
            </a:extLst>
          </p:cNvPr>
          <p:cNvSpPr/>
          <p:nvPr/>
        </p:nvSpPr>
        <p:spPr>
          <a:xfrm>
            <a:off x="8036628" y="2912074"/>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E40F3FCA-4FFC-7745-F2CA-05E668355EE2}"/>
              </a:ext>
            </a:extLst>
          </p:cNvPr>
          <p:cNvSpPr/>
          <p:nvPr/>
        </p:nvSpPr>
        <p:spPr>
          <a:xfrm>
            <a:off x="8033455" y="3151640"/>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2D1C19A9-ED2B-F025-2A8E-DDC45389C7DB}"/>
              </a:ext>
            </a:extLst>
          </p:cNvPr>
          <p:cNvCxnSpPr>
            <a:cxnSpLocks/>
          </p:cNvCxnSpPr>
          <p:nvPr/>
        </p:nvCxnSpPr>
        <p:spPr>
          <a:xfrm flipV="1">
            <a:off x="6382183" y="2699707"/>
            <a:ext cx="1637804" cy="1090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Tiesioji rodyklės jungtis 21">
            <a:extLst>
              <a:ext uri="{FF2B5EF4-FFF2-40B4-BE49-F238E27FC236}">
                <a16:creationId xmlns:a16="http://schemas.microsoft.com/office/drawing/2014/main" id="{9B4C4549-EF0F-7DA3-00BA-BB1602C500C2}"/>
              </a:ext>
            </a:extLst>
          </p:cNvPr>
          <p:cNvCxnSpPr>
            <a:cxnSpLocks/>
          </p:cNvCxnSpPr>
          <p:nvPr/>
        </p:nvCxnSpPr>
        <p:spPr>
          <a:xfrm flipV="1">
            <a:off x="6262598" y="2927765"/>
            <a:ext cx="1725024" cy="941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Tiesioji rodyklės jungtis 22">
            <a:extLst>
              <a:ext uri="{FF2B5EF4-FFF2-40B4-BE49-F238E27FC236}">
                <a16:creationId xmlns:a16="http://schemas.microsoft.com/office/drawing/2014/main" id="{2BA8DF75-81E9-F6BB-C541-7AE00855E7EC}"/>
              </a:ext>
            </a:extLst>
          </p:cNvPr>
          <p:cNvCxnSpPr>
            <a:cxnSpLocks/>
          </p:cNvCxnSpPr>
          <p:nvPr/>
        </p:nvCxnSpPr>
        <p:spPr>
          <a:xfrm flipV="1">
            <a:off x="6395652" y="3196844"/>
            <a:ext cx="1637804" cy="5847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CF539CC-69A0-AE82-6A74-E5734959B35B}"/>
              </a:ext>
            </a:extLst>
          </p:cNvPr>
          <p:cNvSpPr txBox="1"/>
          <p:nvPr/>
        </p:nvSpPr>
        <p:spPr>
          <a:xfrm>
            <a:off x="1241786" y="3786971"/>
            <a:ext cx="5712974" cy="923330"/>
          </a:xfrm>
          <a:prstGeom prst="rect">
            <a:avLst/>
          </a:prstGeom>
          <a:solidFill>
            <a:schemeClr val="accent4">
              <a:lumMod val="20000"/>
              <a:lumOff val="80000"/>
            </a:schemeClr>
          </a:solidFill>
        </p:spPr>
        <p:txBody>
          <a:bodyPr wrap="square" rtlCol="0">
            <a:spAutoFit/>
          </a:bodyPr>
          <a:lstStyle/>
          <a:p>
            <a:r>
              <a:rPr lang="lt-LT" dirty="0"/>
              <a:t>Nustatoma pirkimo eiga. Naudoti pažymėtą pirkimo eigos konfigūraciją. </a:t>
            </a:r>
            <a:r>
              <a:rPr lang="lt-LT" dirty="0">
                <a:solidFill>
                  <a:srgbClr val="FF0000"/>
                </a:solidFill>
              </a:rPr>
              <a:t>SVARBU</a:t>
            </a:r>
            <a:r>
              <a:rPr lang="en-US" dirty="0">
                <a:solidFill>
                  <a:srgbClr val="FF0000"/>
                </a:solidFill>
              </a:rPr>
              <a:t>!</a:t>
            </a:r>
            <a:r>
              <a:rPr lang="en-US" dirty="0"/>
              <a:t> </a:t>
            </a:r>
            <a:r>
              <a:rPr lang="en-US" dirty="0" err="1"/>
              <a:t>Nusta</a:t>
            </a:r>
            <a:r>
              <a:rPr lang="lt-LT" dirty="0" err="1"/>
              <a:t>čius</a:t>
            </a:r>
            <a:r>
              <a:rPr lang="lt-LT" dirty="0"/>
              <a:t> pirkimo eigą, jos keisti nebus galima. </a:t>
            </a:r>
            <a:endParaRPr lang="en-US" dirty="0"/>
          </a:p>
        </p:txBody>
      </p:sp>
      <p:sp>
        <p:nvSpPr>
          <p:cNvPr id="34" name="Oval 3">
            <a:extLst>
              <a:ext uri="{FF2B5EF4-FFF2-40B4-BE49-F238E27FC236}">
                <a16:creationId xmlns:a16="http://schemas.microsoft.com/office/drawing/2014/main" id="{5B5CAC78-67E1-76AA-B85A-6798F919E0F4}"/>
              </a:ext>
            </a:extLst>
          </p:cNvPr>
          <p:cNvSpPr/>
          <p:nvPr/>
        </p:nvSpPr>
        <p:spPr>
          <a:xfrm>
            <a:off x="7502990" y="22839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Rectangle 10">
            <a:extLst>
              <a:ext uri="{FF2B5EF4-FFF2-40B4-BE49-F238E27FC236}">
                <a16:creationId xmlns:a16="http://schemas.microsoft.com/office/drawing/2014/main" id="{3A553AEA-4EB0-BBCE-14F6-EA77714AF204}"/>
              </a:ext>
            </a:extLst>
          </p:cNvPr>
          <p:cNvSpPr/>
          <p:nvPr/>
        </p:nvSpPr>
        <p:spPr>
          <a:xfrm>
            <a:off x="9558316" y="3484050"/>
            <a:ext cx="929924" cy="1847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
            <a:extLst>
              <a:ext uri="{FF2B5EF4-FFF2-40B4-BE49-F238E27FC236}">
                <a16:creationId xmlns:a16="http://schemas.microsoft.com/office/drawing/2014/main" id="{7BE8C1E3-7424-8197-03A3-74041F66B97C}"/>
              </a:ext>
            </a:extLst>
          </p:cNvPr>
          <p:cNvSpPr/>
          <p:nvPr/>
        </p:nvSpPr>
        <p:spPr>
          <a:xfrm>
            <a:off x="10520617" y="33558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39" name="Paveikslėlis 38">
            <a:extLst>
              <a:ext uri="{FF2B5EF4-FFF2-40B4-BE49-F238E27FC236}">
                <a16:creationId xmlns:a16="http://schemas.microsoft.com/office/drawing/2014/main" id="{F08D5731-FE5A-5297-2728-6197C345F863}"/>
              </a:ext>
            </a:extLst>
          </p:cNvPr>
          <p:cNvPicPr>
            <a:picLocks noChangeAspect="1"/>
          </p:cNvPicPr>
          <p:nvPr/>
        </p:nvPicPr>
        <p:blipFill>
          <a:blip r:embed="rId5"/>
          <a:stretch>
            <a:fillRect/>
          </a:stretch>
        </p:blipFill>
        <p:spPr>
          <a:xfrm>
            <a:off x="7686252" y="3858014"/>
            <a:ext cx="2834365" cy="1193070"/>
          </a:xfrm>
          <a:prstGeom prst="rect">
            <a:avLst/>
          </a:prstGeom>
        </p:spPr>
      </p:pic>
      <p:sp>
        <p:nvSpPr>
          <p:cNvPr id="40" name="Rectangle 10">
            <a:extLst>
              <a:ext uri="{FF2B5EF4-FFF2-40B4-BE49-F238E27FC236}">
                <a16:creationId xmlns:a16="http://schemas.microsoft.com/office/drawing/2014/main" id="{04424CF9-95A4-730C-3ACF-3A61E0766163}"/>
              </a:ext>
            </a:extLst>
          </p:cNvPr>
          <p:cNvSpPr/>
          <p:nvPr/>
        </p:nvSpPr>
        <p:spPr>
          <a:xfrm>
            <a:off x="9375848" y="4725833"/>
            <a:ext cx="576672" cy="2833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3">
            <a:extLst>
              <a:ext uri="{FF2B5EF4-FFF2-40B4-BE49-F238E27FC236}">
                <a16:creationId xmlns:a16="http://schemas.microsoft.com/office/drawing/2014/main" id="{D439964E-2926-7351-D09A-0711A307D795}"/>
              </a:ext>
            </a:extLst>
          </p:cNvPr>
          <p:cNvSpPr/>
          <p:nvPr/>
        </p:nvSpPr>
        <p:spPr>
          <a:xfrm>
            <a:off x="8861118" y="44993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 name="TextBox 4">
            <a:extLst>
              <a:ext uri="{FF2B5EF4-FFF2-40B4-BE49-F238E27FC236}">
                <a16:creationId xmlns:a16="http://schemas.microsoft.com/office/drawing/2014/main" id="{1E2980E2-F3D2-8F92-3E9D-571F3537768F}"/>
              </a:ext>
            </a:extLst>
          </p:cNvPr>
          <p:cNvSpPr txBox="1"/>
          <p:nvPr/>
        </p:nvSpPr>
        <p:spPr>
          <a:xfrm>
            <a:off x="1234342" y="4710301"/>
            <a:ext cx="6419606" cy="1938992"/>
          </a:xfrm>
          <a:prstGeom prst="rect">
            <a:avLst/>
          </a:prstGeom>
          <a:solidFill>
            <a:schemeClr val="accent4">
              <a:lumMod val="20000"/>
              <a:lumOff val="80000"/>
            </a:schemeClr>
          </a:solidFill>
        </p:spPr>
        <p:txBody>
          <a:bodyPr wrap="square" lIns="91440" tIns="45720" rIns="91440" bIns="45720" rtlCol="0" anchor="t">
            <a:spAutoFit/>
          </a:bodyPr>
          <a:lstStyle/>
          <a:p>
            <a:r>
              <a:rPr lang="lt-LT" sz="1500" dirty="0"/>
              <a:t>SVARBU</a:t>
            </a:r>
            <a:r>
              <a:rPr lang="en-US" sz="1500" dirty="0"/>
              <a:t>!!! </a:t>
            </a:r>
            <a:r>
              <a:rPr lang="en-US" sz="1500" u="sng" dirty="0"/>
              <a:t>K</a:t>
            </a:r>
            <a:r>
              <a:rPr lang="lt-LT" sz="1500" u="sng" dirty="0"/>
              <a:t>ai pasirenkama taikyti kainos / sąnaudų ir kokybės santykio pasiūlymų vertinimo kriterijų ir pasiūlymai teikiami dviejuose vokuose</a:t>
            </a:r>
            <a:r>
              <a:rPr lang="lt-LT" sz="1500" dirty="0"/>
              <a:t>, </a:t>
            </a:r>
            <a:r>
              <a:rPr lang="lt-LT" sz="1500" u="sng" dirty="0"/>
              <a:t>pirkimo etapus pasirinkti: </a:t>
            </a:r>
            <a:endParaRPr lang="lt-LT" sz="1500" u="sng">
              <a:cs typeface="Calibri"/>
            </a:endParaRPr>
          </a:p>
          <a:p>
            <a:r>
              <a:rPr lang="lt-LT" sz="1500" b="1" dirty="0"/>
              <a:t>„Sukūrimas“ – „Sistemoje“;</a:t>
            </a:r>
            <a:endParaRPr lang="lt-LT" sz="1500" b="1">
              <a:cs typeface="Calibri"/>
            </a:endParaRPr>
          </a:p>
          <a:p>
            <a:r>
              <a:rPr lang="lt-LT" sz="1500" b="1" dirty="0"/>
              <a:t>„Pasiūlymų pateikimas“ – „Sistemoje“;</a:t>
            </a:r>
            <a:endParaRPr lang="lt-LT" sz="1500" b="1">
              <a:cs typeface="Calibri"/>
            </a:endParaRPr>
          </a:p>
          <a:p>
            <a:r>
              <a:rPr lang="lt-LT" sz="1500" b="1" dirty="0"/>
              <a:t>„Vertinimas“ – „Sistemoje“.</a:t>
            </a:r>
            <a:endParaRPr lang="lt-LT" sz="1500" b="1">
              <a:cs typeface="Calibri"/>
            </a:endParaRPr>
          </a:p>
          <a:p>
            <a:r>
              <a:rPr lang="lt-LT" sz="1500" dirty="0"/>
              <a:t>Instrukciją, kaip kurti pirkimą, kai visi pirkimo etapai pasirenkami „Sistemoje“, rasite Viešųjų pirkimų tarnybos svetainėje (informacija rengiama).</a:t>
            </a:r>
            <a:endParaRPr lang="lt-LT" sz="1500">
              <a:cs typeface="Calibri"/>
            </a:endParaRPr>
          </a:p>
        </p:txBody>
      </p:sp>
      <p:pic>
        <p:nvPicPr>
          <p:cNvPr id="6" name="Paveikslėlis 5">
            <a:extLst>
              <a:ext uri="{FF2B5EF4-FFF2-40B4-BE49-F238E27FC236}">
                <a16:creationId xmlns:a16="http://schemas.microsoft.com/office/drawing/2014/main" id="{434AF2BE-5F0B-C425-8DAD-92C9B711D95A}"/>
              </a:ext>
            </a:extLst>
          </p:cNvPr>
          <p:cNvPicPr>
            <a:picLocks noChangeAspect="1"/>
          </p:cNvPicPr>
          <p:nvPr/>
        </p:nvPicPr>
        <p:blipFill>
          <a:blip r:embed="rId6"/>
          <a:srcRect r="62589" b="47711"/>
          <a:stretch/>
        </p:blipFill>
        <p:spPr>
          <a:xfrm>
            <a:off x="1347417" y="1449662"/>
            <a:ext cx="2015728" cy="111433"/>
          </a:xfrm>
          <a:prstGeom prst="rect">
            <a:avLst/>
          </a:prstGeom>
        </p:spPr>
      </p:pic>
    </p:spTree>
    <p:extLst>
      <p:ext uri="{BB962C8B-B14F-4D97-AF65-F5344CB8AC3E}">
        <p14:creationId xmlns:p14="http://schemas.microsoft.com/office/powerpoint/2010/main" val="350374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23</a:t>
            </a:fld>
            <a:endParaRPr lang="en-US" dirty="0"/>
          </a:p>
        </p:txBody>
      </p:sp>
      <p:pic>
        <p:nvPicPr>
          <p:cNvPr id="27" name="Paveikslėlis 26">
            <a:extLst>
              <a:ext uri="{FF2B5EF4-FFF2-40B4-BE49-F238E27FC236}">
                <a16:creationId xmlns:a16="http://schemas.microsoft.com/office/drawing/2014/main" id="{AD3DB48D-A407-2D6D-00CC-89BF03F2C639}"/>
              </a:ext>
            </a:extLst>
          </p:cNvPr>
          <p:cNvPicPr>
            <a:picLocks noChangeAspect="1"/>
          </p:cNvPicPr>
          <p:nvPr/>
        </p:nvPicPr>
        <p:blipFill>
          <a:blip r:embed="rId3"/>
          <a:stretch>
            <a:fillRect/>
          </a:stretch>
        </p:blipFill>
        <p:spPr>
          <a:xfrm>
            <a:off x="1129844" y="3511126"/>
            <a:ext cx="9261374" cy="1943322"/>
          </a:xfrm>
          <a:prstGeom prst="rect">
            <a:avLst/>
          </a:prstGeom>
        </p:spPr>
      </p:pic>
      <p:sp>
        <p:nvSpPr>
          <p:cNvPr id="28" name="Rectangle 10">
            <a:extLst>
              <a:ext uri="{FF2B5EF4-FFF2-40B4-BE49-F238E27FC236}">
                <a16:creationId xmlns:a16="http://schemas.microsoft.com/office/drawing/2014/main" id="{B5A29A9B-4B40-784E-118F-831546D9593D}"/>
              </a:ext>
            </a:extLst>
          </p:cNvPr>
          <p:cNvSpPr/>
          <p:nvPr/>
        </p:nvSpPr>
        <p:spPr>
          <a:xfrm>
            <a:off x="1678898" y="4550009"/>
            <a:ext cx="775053" cy="2401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03EAEBE6-EDA9-0529-9DCE-98E0A8DE6DB7}"/>
              </a:ext>
            </a:extLst>
          </p:cNvPr>
          <p:cNvSpPr/>
          <p:nvPr/>
        </p:nvSpPr>
        <p:spPr>
          <a:xfrm>
            <a:off x="1800781" y="47901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6" name="Paveikslėlis 5">
            <a:extLst>
              <a:ext uri="{FF2B5EF4-FFF2-40B4-BE49-F238E27FC236}">
                <a16:creationId xmlns:a16="http://schemas.microsoft.com/office/drawing/2014/main" id="{ECB00DF7-9D00-CC3A-2BDC-38F910EF6FA2}"/>
              </a:ext>
            </a:extLst>
          </p:cNvPr>
          <p:cNvPicPr>
            <a:picLocks noChangeAspect="1"/>
          </p:cNvPicPr>
          <p:nvPr/>
        </p:nvPicPr>
        <p:blipFill>
          <a:blip r:embed="rId4"/>
          <a:stretch>
            <a:fillRect/>
          </a:stretch>
        </p:blipFill>
        <p:spPr>
          <a:xfrm>
            <a:off x="3310872" y="4866161"/>
            <a:ext cx="7080346" cy="1792535"/>
          </a:xfrm>
          <a:prstGeom prst="rect">
            <a:avLst/>
          </a:prstGeom>
        </p:spPr>
      </p:pic>
      <p:sp>
        <p:nvSpPr>
          <p:cNvPr id="9" name="Rectangle 10">
            <a:extLst>
              <a:ext uri="{FF2B5EF4-FFF2-40B4-BE49-F238E27FC236}">
                <a16:creationId xmlns:a16="http://schemas.microsoft.com/office/drawing/2014/main" id="{1C5C3D91-D244-6CA6-92F9-B749EED1DED0}"/>
              </a:ext>
            </a:extLst>
          </p:cNvPr>
          <p:cNvSpPr/>
          <p:nvPr/>
        </p:nvSpPr>
        <p:spPr>
          <a:xfrm>
            <a:off x="4925199" y="5594184"/>
            <a:ext cx="2026107" cy="2934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3">
            <a:extLst>
              <a:ext uri="{FF2B5EF4-FFF2-40B4-BE49-F238E27FC236}">
                <a16:creationId xmlns:a16="http://schemas.microsoft.com/office/drawing/2014/main" id="{1C85CF8D-70EC-08B4-E6C6-64F35AEFCE33}"/>
              </a:ext>
            </a:extLst>
          </p:cNvPr>
          <p:cNvSpPr/>
          <p:nvPr/>
        </p:nvSpPr>
        <p:spPr>
          <a:xfrm>
            <a:off x="5741557" y="59305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12" name="TextBox 11">
            <a:extLst>
              <a:ext uri="{FF2B5EF4-FFF2-40B4-BE49-F238E27FC236}">
                <a16:creationId xmlns:a16="http://schemas.microsoft.com/office/drawing/2014/main" id="{AA1B76FE-5581-6230-5273-E8E13B5C1F20}"/>
              </a:ext>
            </a:extLst>
          </p:cNvPr>
          <p:cNvSpPr txBox="1"/>
          <p:nvPr/>
        </p:nvSpPr>
        <p:spPr>
          <a:xfrm>
            <a:off x="1124045" y="1218886"/>
            <a:ext cx="3008638" cy="369332"/>
          </a:xfrm>
          <a:prstGeom prst="rect">
            <a:avLst/>
          </a:prstGeom>
          <a:solidFill>
            <a:schemeClr val="accent4">
              <a:lumMod val="20000"/>
              <a:lumOff val="80000"/>
            </a:schemeClr>
          </a:solidFill>
        </p:spPr>
        <p:txBody>
          <a:bodyPr wrap="square" rtlCol="0">
            <a:spAutoFit/>
          </a:bodyPr>
          <a:lstStyle/>
          <a:p>
            <a:r>
              <a:rPr lang="lt-LT" dirty="0"/>
              <a:t>Pirkimo dokumentų įkėlimas:</a:t>
            </a:r>
            <a:endParaRPr lang="en-US" dirty="0"/>
          </a:p>
        </p:txBody>
      </p:sp>
      <p:pic>
        <p:nvPicPr>
          <p:cNvPr id="17" name="Paveikslėlis 16">
            <a:extLst>
              <a:ext uri="{FF2B5EF4-FFF2-40B4-BE49-F238E27FC236}">
                <a16:creationId xmlns:a16="http://schemas.microsoft.com/office/drawing/2014/main" id="{10427E79-5976-0EAC-45E9-AADE5688339B}"/>
              </a:ext>
            </a:extLst>
          </p:cNvPr>
          <p:cNvPicPr>
            <a:picLocks noChangeAspect="1"/>
          </p:cNvPicPr>
          <p:nvPr/>
        </p:nvPicPr>
        <p:blipFill>
          <a:blip r:embed="rId5"/>
          <a:stretch>
            <a:fillRect/>
          </a:stretch>
        </p:blipFill>
        <p:spPr>
          <a:xfrm>
            <a:off x="1124045" y="1657593"/>
            <a:ext cx="10158239" cy="2134934"/>
          </a:xfrm>
          <a:prstGeom prst="rect">
            <a:avLst/>
          </a:prstGeom>
        </p:spPr>
      </p:pic>
      <p:sp>
        <p:nvSpPr>
          <p:cNvPr id="25" name="Oval 3">
            <a:extLst>
              <a:ext uri="{FF2B5EF4-FFF2-40B4-BE49-F238E27FC236}">
                <a16:creationId xmlns:a16="http://schemas.microsoft.com/office/drawing/2014/main" id="{8530A347-D10A-0639-67DA-3D46F51A945E}"/>
              </a:ext>
            </a:extLst>
          </p:cNvPr>
          <p:cNvSpPr/>
          <p:nvPr/>
        </p:nvSpPr>
        <p:spPr>
          <a:xfrm>
            <a:off x="10928092" y="26516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Rectangle 10">
            <a:extLst>
              <a:ext uri="{FF2B5EF4-FFF2-40B4-BE49-F238E27FC236}">
                <a16:creationId xmlns:a16="http://schemas.microsoft.com/office/drawing/2014/main" id="{807AD1D1-3DFA-D0E1-E4B2-5E86BC1F1FA7}"/>
              </a:ext>
            </a:extLst>
          </p:cNvPr>
          <p:cNvSpPr/>
          <p:nvPr/>
        </p:nvSpPr>
        <p:spPr>
          <a:xfrm>
            <a:off x="10150871" y="2122150"/>
            <a:ext cx="1000318" cy="1847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D5D539B9-EDA4-2D9A-62B7-735617AB63C7}"/>
              </a:ext>
            </a:extLst>
          </p:cNvPr>
          <p:cNvSpPr/>
          <p:nvPr/>
        </p:nvSpPr>
        <p:spPr>
          <a:xfrm>
            <a:off x="9685458" y="1767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0" name="Rectangle 10">
            <a:extLst>
              <a:ext uri="{FF2B5EF4-FFF2-40B4-BE49-F238E27FC236}">
                <a16:creationId xmlns:a16="http://schemas.microsoft.com/office/drawing/2014/main" id="{0E2D6B77-D132-6019-1364-F826027920B1}"/>
              </a:ext>
            </a:extLst>
          </p:cNvPr>
          <p:cNvSpPr/>
          <p:nvPr/>
        </p:nvSpPr>
        <p:spPr>
          <a:xfrm>
            <a:off x="9927774" y="2741184"/>
            <a:ext cx="1000318" cy="1951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ECE40F8A-1605-B881-23BF-2223947C62E9}"/>
              </a:ext>
            </a:extLst>
          </p:cNvPr>
          <p:cNvPicPr>
            <a:picLocks noChangeAspect="1"/>
          </p:cNvPicPr>
          <p:nvPr/>
        </p:nvPicPr>
        <p:blipFill>
          <a:blip r:embed="rId6"/>
          <a:srcRect r="62589" b="47711"/>
          <a:stretch/>
        </p:blipFill>
        <p:spPr>
          <a:xfrm>
            <a:off x="1195302" y="2102727"/>
            <a:ext cx="2180221" cy="120526"/>
          </a:xfrm>
          <a:prstGeom prst="rect">
            <a:avLst/>
          </a:prstGeom>
        </p:spPr>
      </p:pic>
      <p:pic>
        <p:nvPicPr>
          <p:cNvPr id="5" name="Paveikslėlis 4">
            <a:extLst>
              <a:ext uri="{FF2B5EF4-FFF2-40B4-BE49-F238E27FC236}">
                <a16:creationId xmlns:a16="http://schemas.microsoft.com/office/drawing/2014/main" id="{499E2A7F-3453-4DFC-AD4B-16BBB2A86582}"/>
              </a:ext>
            </a:extLst>
          </p:cNvPr>
          <p:cNvPicPr>
            <a:picLocks noChangeAspect="1"/>
          </p:cNvPicPr>
          <p:nvPr/>
        </p:nvPicPr>
        <p:blipFill>
          <a:blip r:embed="rId6"/>
          <a:srcRect r="62589" b="47711"/>
          <a:stretch/>
        </p:blipFill>
        <p:spPr>
          <a:xfrm>
            <a:off x="1221980" y="4259463"/>
            <a:ext cx="1950669" cy="107836"/>
          </a:xfrm>
          <a:prstGeom prst="rect">
            <a:avLst/>
          </a:prstGeom>
        </p:spPr>
      </p:pic>
    </p:spTree>
    <p:extLst>
      <p:ext uri="{BB962C8B-B14F-4D97-AF65-F5344CB8AC3E}">
        <p14:creationId xmlns:p14="http://schemas.microsoft.com/office/powerpoint/2010/main" val="35625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24</a:t>
            </a:fld>
            <a:endParaRPr lang="en-US" dirty="0"/>
          </a:p>
        </p:txBody>
      </p:sp>
      <p:pic>
        <p:nvPicPr>
          <p:cNvPr id="8" name="Paveikslėlis 7">
            <a:extLst>
              <a:ext uri="{FF2B5EF4-FFF2-40B4-BE49-F238E27FC236}">
                <a16:creationId xmlns:a16="http://schemas.microsoft.com/office/drawing/2014/main" id="{1F744F7F-E10C-DD1C-D611-5FFC9FD1EFBC}"/>
              </a:ext>
            </a:extLst>
          </p:cNvPr>
          <p:cNvPicPr>
            <a:picLocks noChangeAspect="1"/>
          </p:cNvPicPr>
          <p:nvPr/>
        </p:nvPicPr>
        <p:blipFill>
          <a:blip r:embed="rId3"/>
          <a:stretch>
            <a:fillRect/>
          </a:stretch>
        </p:blipFill>
        <p:spPr>
          <a:xfrm>
            <a:off x="1032145" y="1040886"/>
            <a:ext cx="10496405" cy="3193817"/>
          </a:xfrm>
          <a:prstGeom prst="rect">
            <a:avLst/>
          </a:prstGeom>
        </p:spPr>
      </p:pic>
      <p:sp>
        <p:nvSpPr>
          <p:cNvPr id="13" name="Stačiakampis 6">
            <a:extLst>
              <a:ext uri="{FF2B5EF4-FFF2-40B4-BE49-F238E27FC236}">
                <a16:creationId xmlns:a16="http://schemas.microsoft.com/office/drawing/2014/main" id="{B4447EA6-8976-10DD-6380-65537CF12D27}"/>
              </a:ext>
            </a:extLst>
          </p:cNvPr>
          <p:cNvSpPr/>
          <p:nvPr/>
        </p:nvSpPr>
        <p:spPr>
          <a:xfrm>
            <a:off x="1503076" y="231509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64D6331B-EAF8-4AD6-EAF8-0561DFFF1128}"/>
              </a:ext>
            </a:extLst>
          </p:cNvPr>
          <p:cNvSpPr/>
          <p:nvPr/>
        </p:nvSpPr>
        <p:spPr>
          <a:xfrm>
            <a:off x="1503076" y="3373676"/>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EFC9B515-C22E-A129-B6DB-687E3D027A45}"/>
              </a:ext>
            </a:extLst>
          </p:cNvPr>
          <p:cNvSpPr/>
          <p:nvPr/>
        </p:nvSpPr>
        <p:spPr>
          <a:xfrm>
            <a:off x="6373654" y="2326310"/>
            <a:ext cx="4664459" cy="485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B89C1FFC-C6A5-EA07-1997-88825BD2A100}"/>
              </a:ext>
            </a:extLst>
          </p:cNvPr>
          <p:cNvSpPr/>
          <p:nvPr/>
        </p:nvSpPr>
        <p:spPr>
          <a:xfrm>
            <a:off x="6373654" y="3348396"/>
            <a:ext cx="125878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7965BC-A633-337C-917A-CB7B55FEBC84}"/>
              </a:ext>
            </a:extLst>
          </p:cNvPr>
          <p:cNvSpPr txBox="1"/>
          <p:nvPr/>
        </p:nvSpPr>
        <p:spPr>
          <a:xfrm>
            <a:off x="949145" y="604738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02CC857E-67F6-C8DA-2EB1-427C34BBC1CC}"/>
              </a:ext>
            </a:extLst>
          </p:cNvPr>
          <p:cNvSpPr/>
          <p:nvPr/>
        </p:nvSpPr>
        <p:spPr>
          <a:xfrm>
            <a:off x="2661319" y="612257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11">
            <a:extLst>
              <a:ext uri="{FF2B5EF4-FFF2-40B4-BE49-F238E27FC236}">
                <a16:creationId xmlns:a16="http://schemas.microsoft.com/office/drawing/2014/main" id="{D13B9570-F29C-6D0D-E3CF-41EC4C9875F0}"/>
              </a:ext>
            </a:extLst>
          </p:cNvPr>
          <p:cNvSpPr/>
          <p:nvPr/>
        </p:nvSpPr>
        <p:spPr>
          <a:xfrm>
            <a:off x="771389" y="23538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11">
            <a:extLst>
              <a:ext uri="{FF2B5EF4-FFF2-40B4-BE49-F238E27FC236}">
                <a16:creationId xmlns:a16="http://schemas.microsoft.com/office/drawing/2014/main" id="{E2FD431C-44CA-5AAD-07C8-D6A9D5609C8C}"/>
              </a:ext>
            </a:extLst>
          </p:cNvPr>
          <p:cNvSpPr/>
          <p:nvPr/>
        </p:nvSpPr>
        <p:spPr>
          <a:xfrm>
            <a:off x="771389" y="33925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11">
            <a:extLst>
              <a:ext uri="{FF2B5EF4-FFF2-40B4-BE49-F238E27FC236}">
                <a16:creationId xmlns:a16="http://schemas.microsoft.com/office/drawing/2014/main" id="{73D5BCB3-F0C4-ABC7-1D0F-4B0F0A55D347}"/>
              </a:ext>
            </a:extLst>
          </p:cNvPr>
          <p:cNvSpPr/>
          <p:nvPr/>
        </p:nvSpPr>
        <p:spPr>
          <a:xfrm rot="10800000">
            <a:off x="11111329" y="244244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11">
            <a:extLst>
              <a:ext uri="{FF2B5EF4-FFF2-40B4-BE49-F238E27FC236}">
                <a16:creationId xmlns:a16="http://schemas.microsoft.com/office/drawing/2014/main" id="{49129BA4-2C17-4F2B-DD95-87B9469787CE}"/>
              </a:ext>
            </a:extLst>
          </p:cNvPr>
          <p:cNvSpPr/>
          <p:nvPr/>
        </p:nvSpPr>
        <p:spPr>
          <a:xfrm rot="10800000">
            <a:off x="7702960" y="335599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19088BE9-3547-B2BA-D7FD-CDB525CFA837}"/>
              </a:ext>
            </a:extLst>
          </p:cNvPr>
          <p:cNvSpPr txBox="1"/>
          <p:nvPr/>
        </p:nvSpPr>
        <p:spPr>
          <a:xfrm>
            <a:off x="1032145" y="3845074"/>
            <a:ext cx="5834033"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Nurodomas įkeliamo dokumento pavadinimas.</a:t>
            </a:r>
          </a:p>
          <a:p>
            <a:pPr marL="285750" indent="-285750">
              <a:buFont typeface="Arial" panose="020B0604020202020204" pitchFamily="34" charset="0"/>
              <a:buChar char="•"/>
            </a:pPr>
            <a:r>
              <a:rPr lang="lt-LT" dirty="0"/>
              <a:t>Pasirenkamas dokumentas, kurį norima įkelti. </a:t>
            </a:r>
          </a:p>
          <a:p>
            <a:pPr marL="285750" indent="-285750">
              <a:buFont typeface="Arial" panose="020B0604020202020204" pitchFamily="34" charset="0"/>
              <a:buChar char="•"/>
            </a:pPr>
            <a:r>
              <a:rPr lang="lt-LT" dirty="0"/>
              <a:t>Nurodoma įkeliamo dokumento kalba. Pasirenkama „Anglų kalba“ arba „Lietuvių kalba“. </a:t>
            </a:r>
          </a:p>
          <a:p>
            <a:pPr marL="285750" indent="-285750">
              <a:buFont typeface="Arial" panose="020B0604020202020204" pitchFamily="34" charset="0"/>
              <a:buChar char="•"/>
            </a:pPr>
            <a:r>
              <a:rPr lang="lt-LT" dirty="0"/>
              <a:t>Nurodomas įkeliamo dokumento statusas „Projektas“ arba „Galutinis“</a:t>
            </a:r>
          </a:p>
          <a:p>
            <a:pPr marL="285750" indent="-285750">
              <a:buFont typeface="Arial" panose="020B0604020202020204" pitchFamily="34" charset="0"/>
              <a:buChar char="•"/>
            </a:pPr>
            <a:endParaRPr lang="en-US" dirty="0"/>
          </a:p>
        </p:txBody>
      </p:sp>
      <p:sp>
        <p:nvSpPr>
          <p:cNvPr id="33" name="Stačiakampis 6">
            <a:extLst>
              <a:ext uri="{FF2B5EF4-FFF2-40B4-BE49-F238E27FC236}">
                <a16:creationId xmlns:a16="http://schemas.microsoft.com/office/drawing/2014/main" id="{3586773B-C744-5B9F-AD6B-7A47990862DD}"/>
              </a:ext>
            </a:extLst>
          </p:cNvPr>
          <p:cNvSpPr/>
          <p:nvPr/>
        </p:nvSpPr>
        <p:spPr>
          <a:xfrm>
            <a:off x="10473888" y="3834395"/>
            <a:ext cx="612858" cy="195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2656427-6222-03E0-0E5F-5A8D59E84062}"/>
              </a:ext>
            </a:extLst>
          </p:cNvPr>
          <p:cNvSpPr txBox="1"/>
          <p:nvPr/>
        </p:nvSpPr>
        <p:spPr>
          <a:xfrm>
            <a:off x="6543231" y="4080753"/>
            <a:ext cx="4070241" cy="2585323"/>
          </a:xfrm>
          <a:prstGeom prst="rect">
            <a:avLst/>
          </a:prstGeom>
          <a:solidFill>
            <a:schemeClr val="accent4">
              <a:lumMod val="20000"/>
              <a:lumOff val="80000"/>
            </a:schemeClr>
          </a:solidFill>
        </p:spPr>
        <p:txBody>
          <a:bodyPr wrap="square" rtlCol="0">
            <a:spAutoFit/>
          </a:bodyPr>
          <a:lstStyle/>
          <a:p>
            <a:r>
              <a:rPr lang="lt-LT" dirty="0"/>
              <a:t>Įkeltas dokumentas tiekėjams bus matomas tik po to, kai bus išsiųstas kvietimas teikti pirminius pasiūlymus ir dokumento statusas nustatytas kaip </a:t>
            </a:r>
            <a:r>
              <a:rPr lang="lt-LT" b="1" dirty="0"/>
              <a:t>„Galutinis“. </a:t>
            </a:r>
            <a:r>
              <a:rPr lang="lt-LT" dirty="0">
                <a:solidFill>
                  <a:srgbClr val="FF0000"/>
                </a:solidFill>
              </a:rPr>
              <a:t>SVARBU</a:t>
            </a:r>
            <a:r>
              <a:rPr lang="en-US" dirty="0">
                <a:solidFill>
                  <a:srgbClr val="FF0000"/>
                </a:solidFill>
              </a:rPr>
              <a:t>! </a:t>
            </a:r>
            <a:r>
              <a:rPr lang="en-US" dirty="0"/>
              <a:t>Kai </a:t>
            </a:r>
            <a:r>
              <a:rPr lang="en-US" dirty="0" err="1"/>
              <a:t>dokumento</a:t>
            </a:r>
            <a:r>
              <a:rPr lang="en-US" dirty="0"/>
              <a:t> </a:t>
            </a:r>
            <a:r>
              <a:rPr lang="en-US" dirty="0" err="1"/>
              <a:t>statusas</a:t>
            </a:r>
            <a:r>
              <a:rPr lang="en-US" dirty="0"/>
              <a:t> </a:t>
            </a:r>
            <a:r>
              <a:rPr lang="en-US" dirty="0" err="1"/>
              <a:t>yra</a:t>
            </a:r>
            <a:r>
              <a:rPr lang="en-US" dirty="0"/>
              <a:t> </a:t>
            </a:r>
            <a:r>
              <a:rPr lang="lt-LT" b="1" dirty="0"/>
              <a:t>„Galutinis“, </a:t>
            </a:r>
            <a:r>
              <a:rPr lang="lt-LT" dirty="0"/>
              <a:t>jis negali būti redaguojamas ar panaikinamas, tokį dokumentą galima tik atsiimti (detaliau žr. 28 skaidrėje)</a:t>
            </a:r>
            <a:endParaRPr lang="en-US" dirty="0"/>
          </a:p>
        </p:txBody>
      </p:sp>
      <p:pic>
        <p:nvPicPr>
          <p:cNvPr id="3" name="Paveikslėlis 2">
            <a:extLst>
              <a:ext uri="{FF2B5EF4-FFF2-40B4-BE49-F238E27FC236}">
                <a16:creationId xmlns:a16="http://schemas.microsoft.com/office/drawing/2014/main" id="{E26B0D21-B51B-D40F-8D7F-E152856EEBF3}"/>
              </a:ext>
            </a:extLst>
          </p:cNvPr>
          <p:cNvPicPr>
            <a:picLocks noChangeAspect="1"/>
          </p:cNvPicPr>
          <p:nvPr/>
        </p:nvPicPr>
        <p:blipFill>
          <a:blip r:embed="rId4"/>
          <a:srcRect r="62589" b="47711"/>
          <a:stretch/>
        </p:blipFill>
        <p:spPr>
          <a:xfrm>
            <a:off x="1080669" y="1076528"/>
            <a:ext cx="2259135" cy="124889"/>
          </a:xfrm>
          <a:prstGeom prst="rect">
            <a:avLst/>
          </a:prstGeom>
        </p:spPr>
      </p:pic>
    </p:spTree>
    <p:extLst>
      <p:ext uri="{BB962C8B-B14F-4D97-AF65-F5344CB8AC3E}">
        <p14:creationId xmlns:p14="http://schemas.microsoft.com/office/powerpoint/2010/main" val="3195335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0404FA7D-7686-3DC0-4494-6548C3356879}"/>
              </a:ext>
            </a:extLst>
          </p:cNvPr>
          <p:cNvPicPr>
            <a:picLocks noChangeAspect="1"/>
          </p:cNvPicPr>
          <p:nvPr/>
        </p:nvPicPr>
        <p:blipFill>
          <a:blip r:embed="rId2"/>
          <a:stretch>
            <a:fillRect/>
          </a:stretch>
        </p:blipFill>
        <p:spPr>
          <a:xfrm>
            <a:off x="1268293" y="3488655"/>
            <a:ext cx="7745506" cy="251347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3" name="TextBox 2">
            <a:extLst>
              <a:ext uri="{FF2B5EF4-FFF2-40B4-BE49-F238E27FC236}">
                <a16:creationId xmlns:a16="http://schemas.microsoft.com/office/drawing/2014/main" id="{E741CCB7-FC1B-7EDE-9C28-5E7F72066A62}"/>
              </a:ext>
            </a:extLst>
          </p:cNvPr>
          <p:cNvSpPr txBox="1"/>
          <p:nvPr/>
        </p:nvSpPr>
        <p:spPr>
          <a:xfrm>
            <a:off x="9224938" y="2862811"/>
            <a:ext cx="2859924" cy="2585323"/>
          </a:xfrm>
          <a:prstGeom prst="rect">
            <a:avLst/>
          </a:prstGeom>
          <a:solidFill>
            <a:schemeClr val="accent4">
              <a:lumMod val="20000"/>
              <a:lumOff val="80000"/>
            </a:schemeClr>
          </a:solidFill>
        </p:spPr>
        <p:txBody>
          <a:bodyPr wrap="square" rtlCol="0">
            <a:spAutoFit/>
          </a:bodyPr>
          <a:lstStyle/>
          <a:p>
            <a:r>
              <a:rPr lang="lt-LT" dirty="0"/>
              <a:t>Paspaudus mygtuką „Redaguoti“ atsiranda privalomas laukas „Skirtumai nuo ankstesnių versijų“. Lauke nurodomi skirtumai tarp dabartinės versijos ir ankstesnės versijos. Dokumento statusą pažymima „Galutinis“. </a:t>
            </a:r>
            <a:endParaRPr lang="en-US" dirty="0"/>
          </a:p>
        </p:txBody>
      </p:sp>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25</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5" y="894400"/>
            <a:ext cx="4244563"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4"/>
          <a:stretch>
            <a:fillRect/>
          </a:stretch>
        </p:blipFill>
        <p:spPr>
          <a:xfrm>
            <a:off x="1094055" y="1267952"/>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482544" y="2457808"/>
            <a:ext cx="2039772" cy="642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451273" y="2330701"/>
            <a:ext cx="1512978" cy="869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64210" y="2480665"/>
            <a:ext cx="5834033" cy="923330"/>
          </a:xfrm>
          <a:prstGeom prst="rect">
            <a:avLst/>
          </a:prstGeom>
          <a:solidFill>
            <a:schemeClr val="accent4">
              <a:lumMod val="20000"/>
              <a:lumOff val="80000"/>
            </a:schemeClr>
          </a:solidFill>
        </p:spPr>
        <p:txBody>
          <a:bodyPr wrap="square" rtlCol="0">
            <a:spAutoFit/>
          </a:bodyPr>
          <a:lstStyle/>
          <a:p>
            <a:r>
              <a:rPr lang="lt-LT" dirty="0"/>
              <a:t>Pirkimo vykdytojas norėdamas koreguoti / tikslinti įkeltą dokumento </a:t>
            </a:r>
            <a:r>
              <a:rPr lang="lt-LT" b="1" dirty="0"/>
              <a:t>projektą</a:t>
            </a:r>
            <a:r>
              <a:rPr lang="lt-LT" dirty="0"/>
              <a:t> turi pasirinkti dokumentą ir spustelėti mygtuką „Redaguoti“</a:t>
            </a:r>
            <a:endParaRPr lang="en-US" dirty="0"/>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4054" y="2110823"/>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9982200" y="2163321"/>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559639"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196422"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1" name="Stačiakampis 6">
            <a:extLst>
              <a:ext uri="{FF2B5EF4-FFF2-40B4-BE49-F238E27FC236}">
                <a16:creationId xmlns:a16="http://schemas.microsoft.com/office/drawing/2014/main" id="{02A394EE-297F-5AEC-97FF-305FAFF616F3}"/>
              </a:ext>
            </a:extLst>
          </p:cNvPr>
          <p:cNvSpPr/>
          <p:nvPr/>
        </p:nvSpPr>
        <p:spPr>
          <a:xfrm flipH="1" flipV="1">
            <a:off x="8471932" y="5780240"/>
            <a:ext cx="491661" cy="199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8F7C57D-DB87-59D2-F918-52475C5A4FCB}"/>
              </a:ext>
            </a:extLst>
          </p:cNvPr>
          <p:cNvSpPr/>
          <p:nvPr/>
        </p:nvSpPr>
        <p:spPr>
          <a:xfrm flipH="1" flipV="1">
            <a:off x="1334314" y="3863505"/>
            <a:ext cx="3754922" cy="196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49B75344-A89C-813F-35E4-F65B34C2F9AB}"/>
              </a:ext>
            </a:extLst>
          </p:cNvPr>
          <p:cNvSpPr/>
          <p:nvPr/>
        </p:nvSpPr>
        <p:spPr>
          <a:xfrm flipH="1" flipV="1">
            <a:off x="1334313" y="5099841"/>
            <a:ext cx="3754921" cy="196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948E176E-9597-A985-A506-D1421935EB3B}"/>
              </a:ext>
            </a:extLst>
          </p:cNvPr>
          <p:cNvSpPr/>
          <p:nvPr/>
        </p:nvSpPr>
        <p:spPr>
          <a:xfrm flipH="1" flipV="1">
            <a:off x="5249934" y="3853589"/>
            <a:ext cx="3748308" cy="206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B0848C1A-877A-F311-70B7-1DD9179AB692}"/>
              </a:ext>
            </a:extLst>
          </p:cNvPr>
          <p:cNvSpPr/>
          <p:nvPr/>
        </p:nvSpPr>
        <p:spPr>
          <a:xfrm flipH="1" flipV="1">
            <a:off x="5238170" y="4267807"/>
            <a:ext cx="3748308" cy="48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CD9B6B30-3772-A463-8FC7-FB41A2652D1C}"/>
              </a:ext>
            </a:extLst>
          </p:cNvPr>
          <p:cNvSpPr/>
          <p:nvPr/>
        </p:nvSpPr>
        <p:spPr>
          <a:xfrm flipH="1" flipV="1">
            <a:off x="5739033" y="5044889"/>
            <a:ext cx="796572" cy="2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1">
            <a:extLst>
              <a:ext uri="{FF2B5EF4-FFF2-40B4-BE49-F238E27FC236}">
                <a16:creationId xmlns:a16="http://schemas.microsoft.com/office/drawing/2014/main" id="{A5023466-3DF8-2BC5-0B0C-2ABECE197F9B}"/>
              </a:ext>
            </a:extLst>
          </p:cNvPr>
          <p:cNvSpPr/>
          <p:nvPr/>
        </p:nvSpPr>
        <p:spPr>
          <a:xfrm>
            <a:off x="602403" y="38919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1">
            <a:extLst>
              <a:ext uri="{FF2B5EF4-FFF2-40B4-BE49-F238E27FC236}">
                <a16:creationId xmlns:a16="http://schemas.microsoft.com/office/drawing/2014/main" id="{6B7F1D7A-B377-D8C1-231F-75BB5CF2ED77}"/>
              </a:ext>
            </a:extLst>
          </p:cNvPr>
          <p:cNvSpPr/>
          <p:nvPr/>
        </p:nvSpPr>
        <p:spPr>
          <a:xfrm>
            <a:off x="610180" y="51181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1">
            <a:extLst>
              <a:ext uri="{FF2B5EF4-FFF2-40B4-BE49-F238E27FC236}">
                <a16:creationId xmlns:a16="http://schemas.microsoft.com/office/drawing/2014/main" id="{6D52B0DC-9918-F407-C240-A6C351FE375C}"/>
              </a:ext>
            </a:extLst>
          </p:cNvPr>
          <p:cNvSpPr/>
          <p:nvPr/>
        </p:nvSpPr>
        <p:spPr>
          <a:xfrm rot="5400000">
            <a:off x="7485063" y="3574297"/>
            <a:ext cx="313770" cy="122358"/>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8407AD-157C-50F1-529B-2BBFE562BACF}"/>
              </a:ext>
            </a:extLst>
          </p:cNvPr>
          <p:cNvSpPr txBox="1"/>
          <p:nvPr/>
        </p:nvSpPr>
        <p:spPr>
          <a:xfrm>
            <a:off x="952752" y="629146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47E7227B-D7C6-9787-44FE-AAACC858399F}"/>
              </a:ext>
            </a:extLst>
          </p:cNvPr>
          <p:cNvSpPr/>
          <p:nvPr/>
        </p:nvSpPr>
        <p:spPr>
          <a:xfrm>
            <a:off x="2610974" y="638546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Tiesioji rodyklės jungtis 22">
            <a:extLst>
              <a:ext uri="{FF2B5EF4-FFF2-40B4-BE49-F238E27FC236}">
                <a16:creationId xmlns:a16="http://schemas.microsoft.com/office/drawing/2014/main" id="{8110FCC4-84A7-8BCB-A87F-C8B18806B3E8}"/>
              </a:ext>
            </a:extLst>
          </p:cNvPr>
          <p:cNvCxnSpPr>
            <a:cxnSpLocks/>
          </p:cNvCxnSpPr>
          <p:nvPr/>
        </p:nvCxnSpPr>
        <p:spPr>
          <a:xfrm flipH="1">
            <a:off x="9011654" y="3743853"/>
            <a:ext cx="186421" cy="463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Arrow: Right 11">
            <a:extLst>
              <a:ext uri="{FF2B5EF4-FFF2-40B4-BE49-F238E27FC236}">
                <a16:creationId xmlns:a16="http://schemas.microsoft.com/office/drawing/2014/main" id="{CE458162-069C-19C8-B341-8B093B857126}"/>
              </a:ext>
            </a:extLst>
          </p:cNvPr>
          <p:cNvSpPr/>
          <p:nvPr/>
        </p:nvSpPr>
        <p:spPr>
          <a:xfrm rot="16200000">
            <a:off x="8334620" y="4962173"/>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11">
            <a:extLst>
              <a:ext uri="{FF2B5EF4-FFF2-40B4-BE49-F238E27FC236}">
                <a16:creationId xmlns:a16="http://schemas.microsoft.com/office/drawing/2014/main" id="{6C4062BF-9710-7CCA-BD5D-FB3E588EAF10}"/>
              </a:ext>
            </a:extLst>
          </p:cNvPr>
          <p:cNvSpPr/>
          <p:nvPr/>
        </p:nvSpPr>
        <p:spPr>
          <a:xfrm rot="10800000">
            <a:off x="6610257" y="5068548"/>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aveikslėlis 8">
            <a:extLst>
              <a:ext uri="{FF2B5EF4-FFF2-40B4-BE49-F238E27FC236}">
                <a16:creationId xmlns:a16="http://schemas.microsoft.com/office/drawing/2014/main" id="{2D6F9664-A0D1-F7A8-6DC9-3A5586DB6329}"/>
              </a:ext>
            </a:extLst>
          </p:cNvPr>
          <p:cNvPicPr>
            <a:picLocks noChangeAspect="1"/>
          </p:cNvPicPr>
          <p:nvPr/>
        </p:nvPicPr>
        <p:blipFill>
          <a:blip r:embed="rId5"/>
          <a:stretch>
            <a:fillRect/>
          </a:stretch>
        </p:blipFill>
        <p:spPr>
          <a:xfrm>
            <a:off x="2542141" y="1983455"/>
            <a:ext cx="980176" cy="127368"/>
          </a:xfrm>
          <a:prstGeom prst="rect">
            <a:avLst/>
          </a:prstGeom>
        </p:spPr>
      </p:pic>
    </p:spTree>
    <p:extLst>
      <p:ext uri="{BB962C8B-B14F-4D97-AF65-F5344CB8AC3E}">
        <p14:creationId xmlns:p14="http://schemas.microsoft.com/office/powerpoint/2010/main" val="3026763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26</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952752" y="887800"/>
            <a:ext cx="4324147"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17" name="Paveikslėlis 16">
            <a:extLst>
              <a:ext uri="{FF2B5EF4-FFF2-40B4-BE49-F238E27FC236}">
                <a16:creationId xmlns:a16="http://schemas.microsoft.com/office/drawing/2014/main" id="{8A59C91C-3A90-C0A5-67AB-146B5F1A87B3}"/>
              </a:ext>
            </a:extLst>
          </p:cNvPr>
          <p:cNvPicPr>
            <a:picLocks noChangeAspect="1"/>
          </p:cNvPicPr>
          <p:nvPr/>
        </p:nvPicPr>
        <p:blipFill>
          <a:blip r:embed="rId3"/>
          <a:stretch>
            <a:fillRect/>
          </a:stretch>
        </p:blipFill>
        <p:spPr>
          <a:xfrm>
            <a:off x="952752" y="1257132"/>
            <a:ext cx="8992767" cy="979700"/>
          </a:xfrm>
          <a:prstGeom prst="rect">
            <a:avLst/>
          </a:prstGeom>
        </p:spPr>
      </p:pic>
      <p:sp>
        <p:nvSpPr>
          <p:cNvPr id="24" name="TextBox 23">
            <a:extLst>
              <a:ext uri="{FF2B5EF4-FFF2-40B4-BE49-F238E27FC236}">
                <a16:creationId xmlns:a16="http://schemas.microsoft.com/office/drawing/2014/main" id="{98D6C204-BAF8-DD3E-1FE5-49FF263D5C82}"/>
              </a:ext>
            </a:extLst>
          </p:cNvPr>
          <p:cNvSpPr txBox="1"/>
          <p:nvPr/>
        </p:nvSpPr>
        <p:spPr>
          <a:xfrm>
            <a:off x="1910044" y="2112983"/>
            <a:ext cx="4309220" cy="646331"/>
          </a:xfrm>
          <a:prstGeom prst="rect">
            <a:avLst/>
          </a:prstGeom>
          <a:solidFill>
            <a:schemeClr val="accent4">
              <a:lumMod val="20000"/>
              <a:lumOff val="80000"/>
            </a:schemeClr>
          </a:solidFill>
        </p:spPr>
        <p:txBody>
          <a:bodyPr wrap="square" rtlCol="0">
            <a:spAutoFit/>
          </a:bodyPr>
          <a:lstStyle/>
          <a:p>
            <a:r>
              <a:rPr lang="lt-LT" dirty="0"/>
              <a:t>Pakoreguoto dokumento statusas iš „Projektas“ pasikeičia į „Galutinis“</a:t>
            </a:r>
            <a:endParaRPr lang="en-US" dirty="0"/>
          </a:p>
        </p:txBody>
      </p:sp>
      <p:cxnSp>
        <p:nvCxnSpPr>
          <p:cNvPr id="27" name="Tiesioji rodyklės jungtis 26">
            <a:extLst>
              <a:ext uri="{FF2B5EF4-FFF2-40B4-BE49-F238E27FC236}">
                <a16:creationId xmlns:a16="http://schemas.microsoft.com/office/drawing/2014/main" id="{FA27AC67-CCA0-2999-E428-31F05B184CA5}"/>
              </a:ext>
            </a:extLst>
          </p:cNvPr>
          <p:cNvCxnSpPr>
            <a:cxnSpLocks/>
          </p:cNvCxnSpPr>
          <p:nvPr/>
        </p:nvCxnSpPr>
        <p:spPr>
          <a:xfrm flipV="1">
            <a:off x="6206836" y="1708877"/>
            <a:ext cx="632017" cy="404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935BB083-4753-6C10-2C64-96A1C131FE30}"/>
              </a:ext>
            </a:extLst>
          </p:cNvPr>
          <p:cNvPicPr>
            <a:picLocks noChangeAspect="1"/>
          </p:cNvPicPr>
          <p:nvPr/>
        </p:nvPicPr>
        <p:blipFill>
          <a:blip r:embed="rId4"/>
          <a:stretch>
            <a:fillRect/>
          </a:stretch>
        </p:blipFill>
        <p:spPr>
          <a:xfrm>
            <a:off x="1724534" y="3163420"/>
            <a:ext cx="6159163" cy="1704181"/>
          </a:xfrm>
          <a:prstGeom prst="rect">
            <a:avLst/>
          </a:prstGeom>
        </p:spPr>
      </p:pic>
      <p:cxnSp>
        <p:nvCxnSpPr>
          <p:cNvPr id="39" name="Tiesioji rodyklės jungtis 38">
            <a:extLst>
              <a:ext uri="{FF2B5EF4-FFF2-40B4-BE49-F238E27FC236}">
                <a16:creationId xmlns:a16="http://schemas.microsoft.com/office/drawing/2014/main" id="{58143A7E-B05B-4602-D1BE-7713B6ECB61E}"/>
              </a:ext>
            </a:extLst>
          </p:cNvPr>
          <p:cNvCxnSpPr>
            <a:cxnSpLocks/>
          </p:cNvCxnSpPr>
          <p:nvPr/>
        </p:nvCxnSpPr>
        <p:spPr>
          <a:xfrm flipH="1" flipV="1">
            <a:off x="7572358" y="1868180"/>
            <a:ext cx="538468" cy="400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Tiesioji rodyklės jungtis 46">
            <a:extLst>
              <a:ext uri="{FF2B5EF4-FFF2-40B4-BE49-F238E27FC236}">
                <a16:creationId xmlns:a16="http://schemas.microsoft.com/office/drawing/2014/main" id="{814F2908-C4BD-2C2D-6589-ED1E09201223}"/>
              </a:ext>
            </a:extLst>
          </p:cNvPr>
          <p:cNvCxnSpPr>
            <a:cxnSpLocks/>
          </p:cNvCxnSpPr>
          <p:nvPr/>
        </p:nvCxnSpPr>
        <p:spPr>
          <a:xfrm flipV="1">
            <a:off x="6401873" y="1798600"/>
            <a:ext cx="975448" cy="10445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DD2C424-7E4E-58D3-8FAA-5BDC00509355}"/>
              </a:ext>
            </a:extLst>
          </p:cNvPr>
          <p:cNvSpPr txBox="1"/>
          <p:nvPr/>
        </p:nvSpPr>
        <p:spPr>
          <a:xfrm>
            <a:off x="3515359" y="2784168"/>
            <a:ext cx="3634172" cy="369332"/>
          </a:xfrm>
          <a:prstGeom prst="rect">
            <a:avLst/>
          </a:prstGeom>
          <a:solidFill>
            <a:schemeClr val="accent4">
              <a:lumMod val="20000"/>
              <a:lumOff val="80000"/>
            </a:schemeClr>
          </a:solidFill>
        </p:spPr>
        <p:txBody>
          <a:bodyPr wrap="square" rtlCol="0">
            <a:spAutoFit/>
          </a:bodyPr>
          <a:lstStyle/>
          <a:p>
            <a:r>
              <a:rPr lang="lt-LT" dirty="0"/>
              <a:t>Paspaudus šį simbolį atsidaro langas:</a:t>
            </a:r>
            <a:endParaRPr lang="en-US" dirty="0"/>
          </a:p>
        </p:txBody>
      </p:sp>
      <p:sp>
        <p:nvSpPr>
          <p:cNvPr id="56" name="Stačiakampis 6">
            <a:extLst>
              <a:ext uri="{FF2B5EF4-FFF2-40B4-BE49-F238E27FC236}">
                <a16:creationId xmlns:a16="http://schemas.microsoft.com/office/drawing/2014/main" id="{D831699B-5EAE-A36B-A760-617F206D58B3}"/>
              </a:ext>
            </a:extLst>
          </p:cNvPr>
          <p:cNvSpPr/>
          <p:nvPr/>
        </p:nvSpPr>
        <p:spPr>
          <a:xfrm flipH="1" flipV="1">
            <a:off x="7419758" y="1614022"/>
            <a:ext cx="271174" cy="229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3ED9E23-0848-62F9-1E03-8B42C2F33F79}"/>
              </a:ext>
            </a:extLst>
          </p:cNvPr>
          <p:cNvSpPr txBox="1"/>
          <p:nvPr/>
        </p:nvSpPr>
        <p:spPr>
          <a:xfrm>
            <a:off x="8093813" y="2017250"/>
            <a:ext cx="3590188" cy="2031325"/>
          </a:xfrm>
          <a:prstGeom prst="rect">
            <a:avLst/>
          </a:prstGeom>
          <a:solidFill>
            <a:schemeClr val="accent4">
              <a:lumMod val="20000"/>
              <a:lumOff val="80000"/>
            </a:schemeClr>
          </a:solidFill>
        </p:spPr>
        <p:txBody>
          <a:bodyPr wrap="square" rtlCol="0">
            <a:spAutoFit/>
          </a:bodyPr>
          <a:lstStyle/>
          <a:p>
            <a:r>
              <a:rPr lang="lt-LT" dirty="0"/>
              <a:t>Įkeltų dokumentų versijas ir pakeitimų aprašymus pirkimo vykdytojas gali matyti skiltyje „Dokumentų versijos“. </a:t>
            </a:r>
            <a:r>
              <a:rPr lang="en-US" dirty="0" err="1"/>
              <a:t>Tiek</a:t>
            </a:r>
            <a:r>
              <a:rPr lang="lt-LT" dirty="0" err="1"/>
              <a:t>ėjams</a:t>
            </a:r>
            <a:r>
              <a:rPr lang="lt-LT" dirty="0"/>
              <a:t> matomas tik dokumentas, kurio statusas „Galutinis“ ir pakeitimų aprašymas skiltyje „Pakeitimai“</a:t>
            </a:r>
            <a:endParaRPr lang="en-US" dirty="0"/>
          </a:p>
        </p:txBody>
      </p:sp>
      <p:pic>
        <p:nvPicPr>
          <p:cNvPr id="58" name="Paveikslėlis 57">
            <a:extLst>
              <a:ext uri="{FF2B5EF4-FFF2-40B4-BE49-F238E27FC236}">
                <a16:creationId xmlns:a16="http://schemas.microsoft.com/office/drawing/2014/main" id="{42ED9CCC-337C-37F5-1001-56BED7C5BD12}"/>
              </a:ext>
            </a:extLst>
          </p:cNvPr>
          <p:cNvPicPr>
            <a:picLocks noChangeAspect="1"/>
          </p:cNvPicPr>
          <p:nvPr/>
        </p:nvPicPr>
        <p:blipFill>
          <a:blip r:embed="rId5"/>
          <a:srcRect t="10776" r="50784" b="3340"/>
          <a:stretch/>
        </p:blipFill>
        <p:spPr>
          <a:xfrm>
            <a:off x="8243519" y="4268542"/>
            <a:ext cx="3741435" cy="646331"/>
          </a:xfrm>
          <a:prstGeom prst="rect">
            <a:avLst/>
          </a:prstGeom>
        </p:spPr>
      </p:pic>
      <p:sp>
        <p:nvSpPr>
          <p:cNvPr id="59" name="TextBox 58">
            <a:extLst>
              <a:ext uri="{FF2B5EF4-FFF2-40B4-BE49-F238E27FC236}">
                <a16:creationId xmlns:a16="http://schemas.microsoft.com/office/drawing/2014/main" id="{B6E25EB1-3BCA-4B01-4F80-31EA5E53DF0B}"/>
              </a:ext>
            </a:extLst>
          </p:cNvPr>
          <p:cNvSpPr txBox="1"/>
          <p:nvPr/>
        </p:nvSpPr>
        <p:spPr>
          <a:xfrm>
            <a:off x="7522509" y="5116173"/>
            <a:ext cx="4309220" cy="646331"/>
          </a:xfrm>
          <a:prstGeom prst="rect">
            <a:avLst/>
          </a:prstGeom>
          <a:solidFill>
            <a:schemeClr val="accent4">
              <a:lumMod val="20000"/>
              <a:lumOff val="80000"/>
            </a:schemeClr>
          </a:solidFill>
        </p:spPr>
        <p:txBody>
          <a:bodyPr wrap="square" rtlCol="0">
            <a:spAutoFit/>
          </a:bodyPr>
          <a:lstStyle/>
          <a:p>
            <a:r>
              <a:rPr lang="lt-LT" dirty="0"/>
              <a:t>Paspaudus skiltį „Peržiūrėti“ matoma paskutinės dokumento versijos informacija</a:t>
            </a:r>
            <a:endParaRPr lang="en-US" dirty="0"/>
          </a:p>
        </p:txBody>
      </p:sp>
      <p:pic>
        <p:nvPicPr>
          <p:cNvPr id="61" name="Paveikslėlis 60">
            <a:extLst>
              <a:ext uri="{FF2B5EF4-FFF2-40B4-BE49-F238E27FC236}">
                <a16:creationId xmlns:a16="http://schemas.microsoft.com/office/drawing/2014/main" id="{12B19FAD-0FF7-653E-E816-C3D4AB7A3915}"/>
              </a:ext>
            </a:extLst>
          </p:cNvPr>
          <p:cNvPicPr>
            <a:picLocks noChangeAspect="1"/>
          </p:cNvPicPr>
          <p:nvPr/>
        </p:nvPicPr>
        <p:blipFill>
          <a:blip r:embed="rId6"/>
          <a:stretch>
            <a:fillRect/>
          </a:stretch>
        </p:blipFill>
        <p:spPr>
          <a:xfrm>
            <a:off x="2484908" y="5100682"/>
            <a:ext cx="4664623" cy="1635813"/>
          </a:xfrm>
          <a:prstGeom prst="rect">
            <a:avLst/>
          </a:prstGeom>
        </p:spPr>
      </p:pic>
      <p:sp>
        <p:nvSpPr>
          <p:cNvPr id="62" name="Stačiakampis 6">
            <a:extLst>
              <a:ext uri="{FF2B5EF4-FFF2-40B4-BE49-F238E27FC236}">
                <a16:creationId xmlns:a16="http://schemas.microsoft.com/office/drawing/2014/main" id="{A222E395-DCE5-C248-13C1-A1BA6238BC92}"/>
              </a:ext>
            </a:extLst>
          </p:cNvPr>
          <p:cNvSpPr/>
          <p:nvPr/>
        </p:nvSpPr>
        <p:spPr>
          <a:xfrm flipH="1" flipV="1">
            <a:off x="952751" y="1614022"/>
            <a:ext cx="227525" cy="184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čiakampis 6">
            <a:extLst>
              <a:ext uri="{FF2B5EF4-FFF2-40B4-BE49-F238E27FC236}">
                <a16:creationId xmlns:a16="http://schemas.microsoft.com/office/drawing/2014/main" id="{7EF8FAAA-8A53-9848-288F-BF101482AE11}"/>
              </a:ext>
            </a:extLst>
          </p:cNvPr>
          <p:cNvSpPr/>
          <p:nvPr/>
        </p:nvSpPr>
        <p:spPr>
          <a:xfrm flipH="1" flipV="1">
            <a:off x="8414327" y="4402541"/>
            <a:ext cx="1117600" cy="392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
            <a:extLst>
              <a:ext uri="{FF2B5EF4-FFF2-40B4-BE49-F238E27FC236}">
                <a16:creationId xmlns:a16="http://schemas.microsoft.com/office/drawing/2014/main" id="{B2E72150-E147-265E-8C67-35A339F950B6}"/>
              </a:ext>
            </a:extLst>
          </p:cNvPr>
          <p:cNvSpPr/>
          <p:nvPr/>
        </p:nvSpPr>
        <p:spPr>
          <a:xfrm>
            <a:off x="370602" y="15549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C1D63E1C-6F7E-5BFA-C48F-CDF642A33513}"/>
              </a:ext>
            </a:extLst>
          </p:cNvPr>
          <p:cNvSpPr/>
          <p:nvPr/>
        </p:nvSpPr>
        <p:spPr>
          <a:xfrm>
            <a:off x="7883697" y="43903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107E3D17-A860-65E4-4FEC-0EFFC440478E}"/>
              </a:ext>
            </a:extLst>
          </p:cNvPr>
          <p:cNvCxnSpPr/>
          <p:nvPr/>
        </p:nvCxnSpPr>
        <p:spPr>
          <a:xfrm flipH="1">
            <a:off x="7149531" y="5762504"/>
            <a:ext cx="944282" cy="564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Tiesioji rodyklės jungtis 68">
            <a:extLst>
              <a:ext uri="{FF2B5EF4-FFF2-40B4-BE49-F238E27FC236}">
                <a16:creationId xmlns:a16="http://schemas.microsoft.com/office/drawing/2014/main" id="{1B7474E3-FBC9-4F88-CF53-B3B6323CF754}"/>
              </a:ext>
            </a:extLst>
          </p:cNvPr>
          <p:cNvCxnSpPr>
            <a:cxnSpLocks/>
          </p:cNvCxnSpPr>
          <p:nvPr/>
        </p:nvCxnSpPr>
        <p:spPr>
          <a:xfrm flipH="1" flipV="1">
            <a:off x="9457065" y="4831294"/>
            <a:ext cx="431842" cy="268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08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27</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60011" y="1718984"/>
            <a:ext cx="4022891"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a:t>
            </a:r>
            <a:r>
              <a:rPr lang="lt-LT" dirty="0"/>
              <a:t> ištrynimas: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3"/>
          <a:stretch>
            <a:fillRect/>
          </a:stretch>
        </p:blipFill>
        <p:spPr>
          <a:xfrm>
            <a:off x="1060011" y="2088316"/>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81358" y="3310267"/>
            <a:ext cx="1797625" cy="466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9028756" y="3224315"/>
            <a:ext cx="1036793" cy="386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78983" y="3453259"/>
            <a:ext cx="5834033" cy="646331"/>
          </a:xfrm>
          <a:prstGeom prst="rect">
            <a:avLst/>
          </a:prstGeom>
          <a:solidFill>
            <a:schemeClr val="accent4">
              <a:lumMod val="20000"/>
              <a:lumOff val="80000"/>
            </a:schemeClr>
          </a:solidFill>
        </p:spPr>
        <p:txBody>
          <a:bodyPr wrap="square" rtlCol="0">
            <a:spAutoFit/>
          </a:bodyPr>
          <a:lstStyle/>
          <a:p>
            <a:r>
              <a:rPr lang="lt-LT" dirty="0"/>
              <a:t>Pirkimo vykdytojas norėdamas ištrinti dokumento </a:t>
            </a:r>
            <a:r>
              <a:rPr lang="lt-LT" b="1" dirty="0"/>
              <a:t>projektą</a:t>
            </a:r>
            <a:r>
              <a:rPr lang="lt-LT" dirty="0"/>
              <a:t> turi pasirinkti dokumentą ir spustelėti šį simbolį. </a:t>
            </a:r>
            <a:endParaRPr lang="en-US" dirty="0">
              <a:solidFill>
                <a:srgbClr val="FF0000"/>
              </a:solidFill>
            </a:endParaRPr>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992868" y="2958698"/>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10108766" y="2942055"/>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492496" y="28911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348256" y="28707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8" name="Paveikslėlis 17">
            <a:extLst>
              <a:ext uri="{FF2B5EF4-FFF2-40B4-BE49-F238E27FC236}">
                <a16:creationId xmlns:a16="http://schemas.microsoft.com/office/drawing/2014/main" id="{53F53DED-6DEF-758F-4BCF-BCD1293AD882}"/>
              </a:ext>
            </a:extLst>
          </p:cNvPr>
          <p:cNvPicPr>
            <a:picLocks noChangeAspect="1"/>
          </p:cNvPicPr>
          <p:nvPr/>
        </p:nvPicPr>
        <p:blipFill>
          <a:blip r:embed="rId4"/>
          <a:stretch>
            <a:fillRect/>
          </a:stretch>
        </p:blipFill>
        <p:spPr>
          <a:xfrm>
            <a:off x="3928636" y="4133484"/>
            <a:ext cx="4039164" cy="1495634"/>
          </a:xfrm>
          <a:prstGeom prst="rect">
            <a:avLst/>
          </a:prstGeom>
        </p:spPr>
      </p:pic>
      <p:sp>
        <p:nvSpPr>
          <p:cNvPr id="30" name="Oval 3">
            <a:extLst>
              <a:ext uri="{FF2B5EF4-FFF2-40B4-BE49-F238E27FC236}">
                <a16:creationId xmlns:a16="http://schemas.microsoft.com/office/drawing/2014/main" id="{7D997712-7CF7-4D87-C95A-A0F4138DDF5C}"/>
              </a:ext>
            </a:extLst>
          </p:cNvPr>
          <p:cNvSpPr/>
          <p:nvPr/>
        </p:nvSpPr>
        <p:spPr>
          <a:xfrm>
            <a:off x="6527938" y="56850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2CE4C460-3C24-9444-7AB5-5B602F36D74F}"/>
              </a:ext>
            </a:extLst>
          </p:cNvPr>
          <p:cNvSpPr/>
          <p:nvPr/>
        </p:nvSpPr>
        <p:spPr>
          <a:xfrm flipH="1" flipV="1">
            <a:off x="6391563" y="5036400"/>
            <a:ext cx="757382" cy="592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aveikslėlis 2">
            <a:extLst>
              <a:ext uri="{FF2B5EF4-FFF2-40B4-BE49-F238E27FC236}">
                <a16:creationId xmlns:a16="http://schemas.microsoft.com/office/drawing/2014/main" id="{2039518D-13AF-BBF6-F1BD-4E3F9B0EBBD1}"/>
              </a:ext>
            </a:extLst>
          </p:cNvPr>
          <p:cNvPicPr>
            <a:picLocks noChangeAspect="1"/>
          </p:cNvPicPr>
          <p:nvPr/>
        </p:nvPicPr>
        <p:blipFill>
          <a:blip r:embed="rId5"/>
          <a:stretch>
            <a:fillRect/>
          </a:stretch>
        </p:blipFill>
        <p:spPr>
          <a:xfrm>
            <a:off x="2566918" y="2824169"/>
            <a:ext cx="1009075" cy="131123"/>
          </a:xfrm>
          <a:prstGeom prst="rect">
            <a:avLst/>
          </a:prstGeom>
        </p:spPr>
      </p:pic>
    </p:spTree>
    <p:extLst>
      <p:ext uri="{BB962C8B-B14F-4D97-AF65-F5344CB8AC3E}">
        <p14:creationId xmlns:p14="http://schemas.microsoft.com/office/powerpoint/2010/main" val="349505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28</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4309220" cy="369332"/>
          </a:xfrm>
          <a:prstGeom prst="rect">
            <a:avLst/>
          </a:prstGeom>
          <a:solidFill>
            <a:schemeClr val="accent4">
              <a:lumMod val="20000"/>
              <a:lumOff val="80000"/>
            </a:schemeClr>
          </a:solidFill>
        </p:spPr>
        <p:txBody>
          <a:bodyPr wrap="square" rtlCol="0">
            <a:spAutoFit/>
          </a:bodyPr>
          <a:lstStyle/>
          <a:p>
            <a:r>
              <a:rPr lang="lt-LT" b="1" dirty="0"/>
              <a:t>Galutinio</a:t>
            </a:r>
            <a:r>
              <a:rPr lang="lt-LT" dirty="0"/>
              <a:t> pirkimo dokumento atsiėmimas:</a:t>
            </a:r>
            <a:endParaRPr lang="en-US" dirty="0"/>
          </a:p>
        </p:txBody>
      </p:sp>
      <p:sp>
        <p:nvSpPr>
          <p:cNvPr id="25" name="TextBox 24">
            <a:extLst>
              <a:ext uri="{FF2B5EF4-FFF2-40B4-BE49-F238E27FC236}">
                <a16:creationId xmlns:a16="http://schemas.microsoft.com/office/drawing/2014/main" id="{C5C3D130-ABB9-F018-5F93-74E5171C05C8}"/>
              </a:ext>
            </a:extLst>
          </p:cNvPr>
          <p:cNvSpPr txBox="1"/>
          <p:nvPr/>
        </p:nvSpPr>
        <p:spPr>
          <a:xfrm>
            <a:off x="2781512" y="3256781"/>
            <a:ext cx="5834033" cy="1200329"/>
          </a:xfrm>
          <a:prstGeom prst="rect">
            <a:avLst/>
          </a:prstGeom>
          <a:solidFill>
            <a:schemeClr val="accent4">
              <a:lumMod val="20000"/>
              <a:lumOff val="80000"/>
            </a:schemeClr>
          </a:solidFill>
        </p:spPr>
        <p:txBody>
          <a:bodyPr wrap="square" rtlCol="0">
            <a:spAutoFit/>
          </a:bodyPr>
          <a:lstStyle/>
          <a:p>
            <a:r>
              <a:rPr lang="lt-LT" dirty="0"/>
              <a:t>Pirkimo vykdytojas norėdamas atsiimti </a:t>
            </a:r>
            <a:r>
              <a:rPr lang="lt-LT" b="1" dirty="0"/>
              <a:t>galutinį </a:t>
            </a:r>
            <a:r>
              <a:rPr lang="lt-LT" dirty="0"/>
              <a:t>dokumentą turi pasirinkti dokumentą ir spustelėti mygtuką „Atsiimti“. Atsiimtas </a:t>
            </a:r>
            <a:r>
              <a:rPr lang="lt-LT" b="1" dirty="0"/>
              <a:t>galutinis </a:t>
            </a:r>
            <a:r>
              <a:rPr lang="lt-LT" dirty="0"/>
              <a:t>dokumentas bus matomas tik pirkimo vykdytojui, viešai jis nėra matomas.</a:t>
            </a:r>
            <a:endParaRPr lang="en-US" dirty="0">
              <a:solidFill>
                <a:srgbClr val="FF0000"/>
              </a:solidFill>
            </a:endParaRPr>
          </a:p>
        </p:txBody>
      </p:sp>
      <p:sp>
        <p:nvSpPr>
          <p:cNvPr id="42" name="Oval 3">
            <a:extLst>
              <a:ext uri="{FF2B5EF4-FFF2-40B4-BE49-F238E27FC236}">
                <a16:creationId xmlns:a16="http://schemas.microsoft.com/office/drawing/2014/main" id="{FC7EB2FD-E819-3D27-6BCC-D3DB0490E235}"/>
              </a:ext>
            </a:extLst>
          </p:cNvPr>
          <p:cNvSpPr/>
          <p:nvPr/>
        </p:nvSpPr>
        <p:spPr>
          <a:xfrm>
            <a:off x="608737" y="27162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C89459C6-1900-639A-C947-E67580616A75}"/>
              </a:ext>
            </a:extLst>
          </p:cNvPr>
          <p:cNvPicPr>
            <a:picLocks noChangeAspect="1"/>
          </p:cNvPicPr>
          <p:nvPr/>
        </p:nvPicPr>
        <p:blipFill>
          <a:blip r:embed="rId3"/>
          <a:srcRect t="8192" r="1258"/>
          <a:stretch/>
        </p:blipFill>
        <p:spPr>
          <a:xfrm>
            <a:off x="1093369" y="1375573"/>
            <a:ext cx="10443866" cy="1862855"/>
          </a:xfrm>
          <a:prstGeom prst="rect">
            <a:avLst/>
          </a:prstGeom>
        </p:spPr>
      </p:pic>
      <p:sp>
        <p:nvSpPr>
          <p:cNvPr id="9" name="Stačiakampis 6">
            <a:extLst>
              <a:ext uri="{FF2B5EF4-FFF2-40B4-BE49-F238E27FC236}">
                <a16:creationId xmlns:a16="http://schemas.microsoft.com/office/drawing/2014/main" id="{71409DEE-8FAD-B956-ACED-43C825991117}"/>
              </a:ext>
            </a:extLst>
          </p:cNvPr>
          <p:cNvSpPr/>
          <p:nvPr/>
        </p:nvSpPr>
        <p:spPr>
          <a:xfrm flipH="1" flipV="1">
            <a:off x="9214287" y="1764331"/>
            <a:ext cx="591129"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5419" y="2761073"/>
            <a:ext cx="300637" cy="219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96056" y="3010492"/>
            <a:ext cx="1385456" cy="547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610600" y="2117443"/>
            <a:ext cx="755544" cy="1311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3">
            <a:extLst>
              <a:ext uri="{FF2B5EF4-FFF2-40B4-BE49-F238E27FC236}">
                <a16:creationId xmlns:a16="http://schemas.microsoft.com/office/drawing/2014/main" id="{C686BD55-F646-9351-42C7-D636F7E396ED}"/>
              </a:ext>
            </a:extLst>
          </p:cNvPr>
          <p:cNvSpPr/>
          <p:nvPr/>
        </p:nvSpPr>
        <p:spPr>
          <a:xfrm>
            <a:off x="9299902" y="1329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7" name="Paveikslėlis 16">
            <a:extLst>
              <a:ext uri="{FF2B5EF4-FFF2-40B4-BE49-F238E27FC236}">
                <a16:creationId xmlns:a16="http://schemas.microsoft.com/office/drawing/2014/main" id="{286172FE-5864-3FAA-9244-7FC6CFA72C0F}"/>
              </a:ext>
            </a:extLst>
          </p:cNvPr>
          <p:cNvPicPr>
            <a:picLocks noChangeAspect="1"/>
          </p:cNvPicPr>
          <p:nvPr/>
        </p:nvPicPr>
        <p:blipFill>
          <a:blip r:embed="rId4"/>
          <a:stretch>
            <a:fillRect/>
          </a:stretch>
        </p:blipFill>
        <p:spPr>
          <a:xfrm>
            <a:off x="8417719" y="3832969"/>
            <a:ext cx="3478578" cy="928159"/>
          </a:xfrm>
          <a:prstGeom prst="rect">
            <a:avLst/>
          </a:prstGeom>
        </p:spPr>
      </p:pic>
      <p:sp>
        <p:nvSpPr>
          <p:cNvPr id="19" name="Stačiakampis 6">
            <a:extLst>
              <a:ext uri="{FF2B5EF4-FFF2-40B4-BE49-F238E27FC236}">
                <a16:creationId xmlns:a16="http://schemas.microsoft.com/office/drawing/2014/main" id="{10DEAEA3-0309-EDCD-91B4-D01BB175D554}"/>
              </a:ext>
            </a:extLst>
          </p:cNvPr>
          <p:cNvSpPr/>
          <p:nvPr/>
        </p:nvSpPr>
        <p:spPr>
          <a:xfrm flipH="1" flipV="1">
            <a:off x="10538690" y="4276866"/>
            <a:ext cx="655778" cy="405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D7B5524-C064-6A8D-8ECA-B512CAE58992}"/>
              </a:ext>
            </a:extLst>
          </p:cNvPr>
          <p:cNvSpPr/>
          <p:nvPr/>
        </p:nvSpPr>
        <p:spPr>
          <a:xfrm>
            <a:off x="9982200" y="4316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3" name="TextBox 32">
            <a:extLst>
              <a:ext uri="{FF2B5EF4-FFF2-40B4-BE49-F238E27FC236}">
                <a16:creationId xmlns:a16="http://schemas.microsoft.com/office/drawing/2014/main" id="{7C2F2E1D-4A35-E550-3851-3D574FCA1CEE}"/>
              </a:ext>
            </a:extLst>
          </p:cNvPr>
          <p:cNvSpPr txBox="1"/>
          <p:nvPr/>
        </p:nvSpPr>
        <p:spPr>
          <a:xfrm>
            <a:off x="5698528" y="5608477"/>
            <a:ext cx="4309220" cy="646331"/>
          </a:xfrm>
          <a:prstGeom prst="rect">
            <a:avLst/>
          </a:prstGeom>
          <a:solidFill>
            <a:schemeClr val="accent4">
              <a:lumMod val="20000"/>
              <a:lumOff val="80000"/>
            </a:schemeClr>
          </a:solidFill>
        </p:spPr>
        <p:txBody>
          <a:bodyPr wrap="square" rtlCol="0">
            <a:spAutoFit/>
          </a:bodyPr>
          <a:lstStyle/>
          <a:p>
            <a:r>
              <a:rPr lang="lt-LT" dirty="0"/>
              <a:t>Atsiėmus galutinį dokumentą, dokumento statusas pasikeičia į „Atšaukiama“.</a:t>
            </a:r>
            <a:endParaRPr lang="en-US" dirty="0"/>
          </a:p>
        </p:txBody>
      </p:sp>
      <p:pic>
        <p:nvPicPr>
          <p:cNvPr id="44" name="Paveikslėlis 43">
            <a:extLst>
              <a:ext uri="{FF2B5EF4-FFF2-40B4-BE49-F238E27FC236}">
                <a16:creationId xmlns:a16="http://schemas.microsoft.com/office/drawing/2014/main" id="{DBD5E052-56E1-A452-CF33-4F5CEFDB7470}"/>
              </a:ext>
            </a:extLst>
          </p:cNvPr>
          <p:cNvPicPr>
            <a:picLocks noChangeAspect="1"/>
          </p:cNvPicPr>
          <p:nvPr/>
        </p:nvPicPr>
        <p:blipFill>
          <a:blip r:embed="rId5"/>
          <a:stretch>
            <a:fillRect/>
          </a:stretch>
        </p:blipFill>
        <p:spPr>
          <a:xfrm>
            <a:off x="664818" y="4699887"/>
            <a:ext cx="7489287" cy="603428"/>
          </a:xfrm>
          <a:prstGeom prst="rect">
            <a:avLst/>
          </a:prstGeom>
        </p:spPr>
      </p:pic>
      <p:cxnSp>
        <p:nvCxnSpPr>
          <p:cNvPr id="36" name="Tiesioji rodyklės jungtis 35">
            <a:extLst>
              <a:ext uri="{FF2B5EF4-FFF2-40B4-BE49-F238E27FC236}">
                <a16:creationId xmlns:a16="http://schemas.microsoft.com/office/drawing/2014/main" id="{E6029F40-5EC1-FDFB-F522-C47D3BEF8470}"/>
              </a:ext>
            </a:extLst>
          </p:cNvPr>
          <p:cNvCxnSpPr>
            <a:cxnSpLocks/>
          </p:cNvCxnSpPr>
          <p:nvPr/>
        </p:nvCxnSpPr>
        <p:spPr>
          <a:xfrm flipH="1" flipV="1">
            <a:off x="7941317" y="5265295"/>
            <a:ext cx="97158" cy="334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aveikslėlis 2">
            <a:extLst>
              <a:ext uri="{FF2B5EF4-FFF2-40B4-BE49-F238E27FC236}">
                <a16:creationId xmlns:a16="http://schemas.microsoft.com/office/drawing/2014/main" id="{4339DC7A-C7D6-1A89-5F54-69C5411CD8E5}"/>
              </a:ext>
            </a:extLst>
          </p:cNvPr>
          <p:cNvPicPr>
            <a:picLocks noChangeAspect="1"/>
          </p:cNvPicPr>
          <p:nvPr/>
        </p:nvPicPr>
        <p:blipFill>
          <a:blip r:embed="rId6"/>
          <a:stretch>
            <a:fillRect/>
          </a:stretch>
        </p:blipFill>
        <p:spPr>
          <a:xfrm>
            <a:off x="2661883" y="2805193"/>
            <a:ext cx="1196849" cy="155523"/>
          </a:xfrm>
          <a:prstGeom prst="rect">
            <a:avLst/>
          </a:prstGeom>
        </p:spPr>
      </p:pic>
      <p:pic>
        <p:nvPicPr>
          <p:cNvPr id="16" name="Paveikslėlis 15">
            <a:extLst>
              <a:ext uri="{FF2B5EF4-FFF2-40B4-BE49-F238E27FC236}">
                <a16:creationId xmlns:a16="http://schemas.microsoft.com/office/drawing/2014/main" id="{8F829436-3157-F683-CD82-2B05F48821D3}"/>
              </a:ext>
            </a:extLst>
          </p:cNvPr>
          <p:cNvPicPr>
            <a:picLocks noChangeAspect="1"/>
          </p:cNvPicPr>
          <p:nvPr/>
        </p:nvPicPr>
        <p:blipFill>
          <a:blip r:embed="rId7"/>
          <a:stretch>
            <a:fillRect/>
          </a:stretch>
        </p:blipFill>
        <p:spPr>
          <a:xfrm>
            <a:off x="2180254" y="5174583"/>
            <a:ext cx="1237860" cy="126078"/>
          </a:xfrm>
          <a:prstGeom prst="rect">
            <a:avLst/>
          </a:prstGeom>
        </p:spPr>
      </p:pic>
    </p:spTree>
    <p:extLst>
      <p:ext uri="{BB962C8B-B14F-4D97-AF65-F5344CB8AC3E}">
        <p14:creationId xmlns:p14="http://schemas.microsoft.com/office/powerpoint/2010/main" val="3554176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29</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2166384" cy="369332"/>
          </a:xfrm>
          <a:prstGeom prst="rect">
            <a:avLst/>
          </a:prstGeom>
          <a:solidFill>
            <a:schemeClr val="accent4">
              <a:lumMod val="20000"/>
              <a:lumOff val="80000"/>
            </a:schemeClr>
          </a:solidFill>
        </p:spPr>
        <p:txBody>
          <a:bodyPr wrap="square" rtlCol="0">
            <a:spAutoFit/>
          </a:bodyPr>
          <a:lstStyle/>
          <a:p>
            <a:r>
              <a:rPr lang="lt-LT" dirty="0"/>
              <a:t>Vidiniai dokumentai:</a:t>
            </a:r>
            <a:endParaRPr lang="en-US" dirty="0"/>
          </a:p>
        </p:txBody>
      </p:sp>
      <p:pic>
        <p:nvPicPr>
          <p:cNvPr id="11" name="Paveikslėlis 10">
            <a:extLst>
              <a:ext uri="{FF2B5EF4-FFF2-40B4-BE49-F238E27FC236}">
                <a16:creationId xmlns:a16="http://schemas.microsoft.com/office/drawing/2014/main" id="{B920A814-4A6D-4938-6295-9724C02BF219}"/>
              </a:ext>
            </a:extLst>
          </p:cNvPr>
          <p:cNvPicPr>
            <a:picLocks noChangeAspect="1"/>
          </p:cNvPicPr>
          <p:nvPr/>
        </p:nvPicPr>
        <p:blipFill>
          <a:blip r:embed="rId3"/>
          <a:stretch>
            <a:fillRect/>
          </a:stretch>
        </p:blipFill>
        <p:spPr>
          <a:xfrm>
            <a:off x="1094051" y="1397886"/>
            <a:ext cx="10543809" cy="2214370"/>
          </a:xfrm>
          <a:prstGeom prst="rect">
            <a:avLst/>
          </a:prstGeom>
        </p:spPr>
      </p:pic>
      <p:sp>
        <p:nvSpPr>
          <p:cNvPr id="18" name="Stačiakampis 6">
            <a:extLst>
              <a:ext uri="{FF2B5EF4-FFF2-40B4-BE49-F238E27FC236}">
                <a16:creationId xmlns:a16="http://schemas.microsoft.com/office/drawing/2014/main" id="{46A194FB-4368-DAE4-B5EE-9AE35377CE1F}"/>
              </a:ext>
            </a:extLst>
          </p:cNvPr>
          <p:cNvSpPr/>
          <p:nvPr/>
        </p:nvSpPr>
        <p:spPr>
          <a:xfrm flipH="1" flipV="1">
            <a:off x="10492508" y="1476739"/>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čiakampis 6">
            <a:extLst>
              <a:ext uri="{FF2B5EF4-FFF2-40B4-BE49-F238E27FC236}">
                <a16:creationId xmlns:a16="http://schemas.microsoft.com/office/drawing/2014/main" id="{2C3D2E60-0EC6-9604-34F0-55186EA0288C}"/>
              </a:ext>
            </a:extLst>
          </p:cNvPr>
          <p:cNvSpPr/>
          <p:nvPr/>
        </p:nvSpPr>
        <p:spPr>
          <a:xfrm flipH="1" flipV="1">
            <a:off x="10286445" y="2382086"/>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9929879" y="13536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4" name="Oval 3">
            <a:extLst>
              <a:ext uri="{FF2B5EF4-FFF2-40B4-BE49-F238E27FC236}">
                <a16:creationId xmlns:a16="http://schemas.microsoft.com/office/drawing/2014/main" id="{89BA0242-F223-5D1D-58C2-7974728889AA}"/>
              </a:ext>
            </a:extLst>
          </p:cNvPr>
          <p:cNvSpPr/>
          <p:nvPr/>
        </p:nvSpPr>
        <p:spPr>
          <a:xfrm>
            <a:off x="9749627" y="22822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TextBox 25">
            <a:extLst>
              <a:ext uri="{FF2B5EF4-FFF2-40B4-BE49-F238E27FC236}">
                <a16:creationId xmlns:a16="http://schemas.microsoft.com/office/drawing/2014/main" id="{9E1E493E-92F0-A735-CDBD-8520A6D620D9}"/>
              </a:ext>
            </a:extLst>
          </p:cNvPr>
          <p:cNvSpPr txBox="1"/>
          <p:nvPr/>
        </p:nvSpPr>
        <p:spPr>
          <a:xfrm>
            <a:off x="1094052" y="3791225"/>
            <a:ext cx="10543809" cy="1754326"/>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2017 m. birželio 21 d. įsakymo Nr. 1S-92 „Dėl Skelbimų teikimo Viešųjų pirkimų tarnybai tvarkos ir reikalavimų skelbiamai supaprastintų pirkimų informacijai aprašo ir supaprastintų pirkimų skelbimų tipinių formų patvirtinimo“ 6¹ punkte.</a:t>
            </a:r>
            <a:endParaRPr lang="en-US" dirty="0"/>
          </a:p>
        </p:txBody>
      </p:sp>
      <p:pic>
        <p:nvPicPr>
          <p:cNvPr id="5" name="Paveikslėlis 4">
            <a:extLst>
              <a:ext uri="{FF2B5EF4-FFF2-40B4-BE49-F238E27FC236}">
                <a16:creationId xmlns:a16="http://schemas.microsoft.com/office/drawing/2014/main" id="{71DC701E-514A-1AA9-0D94-7A4D6CBD4D39}"/>
              </a:ext>
            </a:extLst>
          </p:cNvPr>
          <p:cNvPicPr>
            <a:picLocks noChangeAspect="1"/>
          </p:cNvPicPr>
          <p:nvPr/>
        </p:nvPicPr>
        <p:blipFill>
          <a:blip r:embed="rId4"/>
          <a:stretch>
            <a:fillRect/>
          </a:stretch>
        </p:blipFill>
        <p:spPr>
          <a:xfrm>
            <a:off x="2609681" y="3479695"/>
            <a:ext cx="1301509" cy="132561"/>
          </a:xfrm>
          <a:prstGeom prst="rect">
            <a:avLst/>
          </a:prstGeom>
        </p:spPr>
      </p:pic>
      <p:pic>
        <p:nvPicPr>
          <p:cNvPr id="6" name="Paveikslėlis 5">
            <a:extLst>
              <a:ext uri="{FF2B5EF4-FFF2-40B4-BE49-F238E27FC236}">
                <a16:creationId xmlns:a16="http://schemas.microsoft.com/office/drawing/2014/main" id="{A7877D8A-7E35-843A-F2AC-C0FBD109C0F6}"/>
              </a:ext>
            </a:extLst>
          </p:cNvPr>
          <p:cNvPicPr>
            <a:picLocks noChangeAspect="1"/>
          </p:cNvPicPr>
          <p:nvPr/>
        </p:nvPicPr>
        <p:blipFill>
          <a:blip r:embed="rId5"/>
          <a:srcRect r="62589" b="47711"/>
          <a:stretch/>
        </p:blipFill>
        <p:spPr>
          <a:xfrm>
            <a:off x="1094050" y="1476738"/>
            <a:ext cx="2302293" cy="127275"/>
          </a:xfrm>
          <a:prstGeom prst="rect">
            <a:avLst/>
          </a:prstGeom>
        </p:spPr>
      </p:pic>
    </p:spTree>
    <p:extLst>
      <p:ext uri="{BB962C8B-B14F-4D97-AF65-F5344CB8AC3E}">
        <p14:creationId xmlns:p14="http://schemas.microsoft.com/office/powerpoint/2010/main" val="421603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dirty="0">
                <a:ln>
                  <a:noFill/>
                </a:ln>
                <a:solidFill>
                  <a:prstClr val="black"/>
                </a:solidFill>
                <a:effectLst/>
                <a:uLnTx/>
                <a:uFillTx/>
                <a:latin typeface="Calibri Light"/>
                <a:ea typeface="+mj-ea"/>
                <a:cs typeface="+mj-cs"/>
              </a:rPr>
              <a:t>Prisijungimas prie CVP IS </a:t>
            </a:r>
            <a:endParaRPr lang="en-US" sz="3600" b="1" dirty="0">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36827" cy="400110"/>
          </a:xfrm>
          <a:prstGeom prst="rect">
            <a:avLst/>
          </a:prstGeom>
          <a:noFill/>
        </p:spPr>
        <p:txBody>
          <a:bodyPr wrap="square" lIns="91440" tIns="45720" rIns="91440" bIns="45720" anchor="t">
            <a:spAutoFit/>
          </a:bodyPr>
          <a:lstStyle/>
          <a:p>
            <a:pPr>
              <a:defRPr/>
            </a:pPr>
            <a:r>
              <a:rPr lang="lt-LT" sz="2000" dirty="0">
                <a:solidFill>
                  <a:prstClr val="black"/>
                </a:solidFill>
                <a:cs typeface="Calibri"/>
              </a:rPr>
              <a:t>Prisijunkite prie gamybinės CVP IS aplinkos su nuoroda https://viesiejipirkimai.lt/epps/home.do</a:t>
            </a:r>
            <a:endParaRPr lang="en-US" sz="2000">
              <a:solidFill>
                <a:prstClr val="black"/>
              </a:solidFill>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12961" y="1629988"/>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789727"/>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419EF78-018C-9FE1-E819-3699EE0F6A52}"/>
              </a:ext>
            </a:extLst>
          </p:cNvPr>
          <p:cNvPicPr>
            <a:picLocks noChangeAspect="1"/>
          </p:cNvPicPr>
          <p:nvPr/>
        </p:nvPicPr>
        <p:blipFill>
          <a:blip r:embed="rId2"/>
          <a:stretch>
            <a:fillRect/>
          </a:stretch>
        </p:blipFill>
        <p:spPr>
          <a:xfrm>
            <a:off x="320793" y="756607"/>
            <a:ext cx="9227127" cy="13877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30</a:t>
            </a:fld>
            <a:endParaRPr lang="en-US" dirty="0"/>
          </a:p>
        </p:txBody>
      </p:sp>
      <p:sp>
        <p:nvSpPr>
          <p:cNvPr id="18" name="Stačiakampis 6">
            <a:extLst>
              <a:ext uri="{FF2B5EF4-FFF2-40B4-BE49-F238E27FC236}">
                <a16:creationId xmlns:a16="http://schemas.microsoft.com/office/drawing/2014/main" id="{46A194FB-4368-DAE4-B5EE-9AE35377CE1F}"/>
              </a:ext>
            </a:extLst>
          </p:cNvPr>
          <p:cNvSpPr/>
          <p:nvPr/>
        </p:nvSpPr>
        <p:spPr>
          <a:xfrm flipH="1" flipV="1">
            <a:off x="6770253" y="1892423"/>
            <a:ext cx="831274" cy="210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7388174" y="14817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59D7BF9E-E1FC-0EA8-0E73-6BB3C77C1329}"/>
              </a:ext>
            </a:extLst>
          </p:cNvPr>
          <p:cNvPicPr>
            <a:picLocks noChangeAspect="1"/>
          </p:cNvPicPr>
          <p:nvPr/>
        </p:nvPicPr>
        <p:blipFill>
          <a:blip r:embed="rId4"/>
          <a:stretch>
            <a:fillRect/>
          </a:stretch>
        </p:blipFill>
        <p:spPr>
          <a:xfrm>
            <a:off x="341047" y="2114714"/>
            <a:ext cx="9227127" cy="3550779"/>
          </a:xfrm>
          <a:prstGeom prst="rect">
            <a:avLst/>
          </a:prstGeom>
        </p:spPr>
      </p:pic>
      <p:sp>
        <p:nvSpPr>
          <p:cNvPr id="22" name="Stačiakampis 6">
            <a:extLst>
              <a:ext uri="{FF2B5EF4-FFF2-40B4-BE49-F238E27FC236}">
                <a16:creationId xmlns:a16="http://schemas.microsoft.com/office/drawing/2014/main" id="{2C3D2E60-0EC6-9604-34F0-55186EA0288C}"/>
              </a:ext>
            </a:extLst>
          </p:cNvPr>
          <p:cNvSpPr/>
          <p:nvPr/>
        </p:nvSpPr>
        <p:spPr>
          <a:xfrm flipH="1" flipV="1">
            <a:off x="840993" y="367609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F02697DD-78AA-D2D4-734B-08F92EFEDA0A}"/>
              </a:ext>
            </a:extLst>
          </p:cNvPr>
          <p:cNvSpPr/>
          <p:nvPr/>
        </p:nvSpPr>
        <p:spPr>
          <a:xfrm flipH="1" flipV="1">
            <a:off x="4998837" y="3668053"/>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FF7F37D-BAE6-645D-51A7-F96E32BFA2A8}"/>
              </a:ext>
            </a:extLst>
          </p:cNvPr>
          <p:cNvSpPr/>
          <p:nvPr/>
        </p:nvSpPr>
        <p:spPr>
          <a:xfrm flipH="1" flipV="1">
            <a:off x="840993" y="509903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BF0928EA-6D54-8E1C-C384-4C97EC1FA38D}"/>
              </a:ext>
            </a:extLst>
          </p:cNvPr>
          <p:cNvSpPr/>
          <p:nvPr/>
        </p:nvSpPr>
        <p:spPr>
          <a:xfrm flipH="1" flipV="1">
            <a:off x="4976562" y="5093980"/>
            <a:ext cx="1104665" cy="16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1">
            <a:extLst>
              <a:ext uri="{FF2B5EF4-FFF2-40B4-BE49-F238E27FC236}">
                <a16:creationId xmlns:a16="http://schemas.microsoft.com/office/drawing/2014/main" id="{BB5AC57D-1D75-65FD-A0FF-83EB07A95BEB}"/>
              </a:ext>
            </a:extLst>
          </p:cNvPr>
          <p:cNvSpPr/>
          <p:nvPr/>
        </p:nvSpPr>
        <p:spPr>
          <a:xfrm>
            <a:off x="172195" y="506609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Right 11">
            <a:extLst>
              <a:ext uri="{FF2B5EF4-FFF2-40B4-BE49-F238E27FC236}">
                <a16:creationId xmlns:a16="http://schemas.microsoft.com/office/drawing/2014/main" id="{40548E11-2236-F3F2-7DE2-F7DB9F379DDC}"/>
              </a:ext>
            </a:extLst>
          </p:cNvPr>
          <p:cNvSpPr/>
          <p:nvPr/>
        </p:nvSpPr>
        <p:spPr>
          <a:xfrm>
            <a:off x="136510" y="36552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1">
            <a:extLst>
              <a:ext uri="{FF2B5EF4-FFF2-40B4-BE49-F238E27FC236}">
                <a16:creationId xmlns:a16="http://schemas.microsoft.com/office/drawing/2014/main" id="{2B248B0E-FA5F-9749-48A8-B76316D2D4DA}"/>
              </a:ext>
            </a:extLst>
          </p:cNvPr>
          <p:cNvSpPr/>
          <p:nvPr/>
        </p:nvSpPr>
        <p:spPr>
          <a:xfrm rot="10800000">
            <a:off x="9058555" y="3655222"/>
            <a:ext cx="484631" cy="16646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Right 11">
            <a:extLst>
              <a:ext uri="{FF2B5EF4-FFF2-40B4-BE49-F238E27FC236}">
                <a16:creationId xmlns:a16="http://schemas.microsoft.com/office/drawing/2014/main" id="{CA16D918-15AE-02CB-7F75-9446555387FB}"/>
              </a:ext>
            </a:extLst>
          </p:cNvPr>
          <p:cNvSpPr/>
          <p:nvPr/>
        </p:nvSpPr>
        <p:spPr>
          <a:xfrm rot="10800000">
            <a:off x="6147662" y="51029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tačiakampis 6">
            <a:extLst>
              <a:ext uri="{FF2B5EF4-FFF2-40B4-BE49-F238E27FC236}">
                <a16:creationId xmlns:a16="http://schemas.microsoft.com/office/drawing/2014/main" id="{B037DC37-3CBB-0845-4CB0-1FFA9F6EE0CC}"/>
              </a:ext>
            </a:extLst>
          </p:cNvPr>
          <p:cNvSpPr/>
          <p:nvPr/>
        </p:nvSpPr>
        <p:spPr>
          <a:xfrm flipH="1" flipV="1">
            <a:off x="8597853" y="5332581"/>
            <a:ext cx="460702" cy="217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a:extLst>
              <a:ext uri="{FF2B5EF4-FFF2-40B4-BE49-F238E27FC236}">
                <a16:creationId xmlns:a16="http://schemas.microsoft.com/office/drawing/2014/main" id="{89BA0242-F223-5D1D-58C2-7974728889AA}"/>
              </a:ext>
            </a:extLst>
          </p:cNvPr>
          <p:cNvSpPr/>
          <p:nvPr/>
        </p:nvSpPr>
        <p:spPr>
          <a:xfrm>
            <a:off x="8801814" y="48982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0" name="TextBox 19">
            <a:extLst>
              <a:ext uri="{FF2B5EF4-FFF2-40B4-BE49-F238E27FC236}">
                <a16:creationId xmlns:a16="http://schemas.microsoft.com/office/drawing/2014/main" id="{1230750F-0CE1-6F87-D6C6-BACFAA0F7050}"/>
              </a:ext>
            </a:extLst>
          </p:cNvPr>
          <p:cNvSpPr txBox="1"/>
          <p:nvPr/>
        </p:nvSpPr>
        <p:spPr>
          <a:xfrm>
            <a:off x="341047" y="5452745"/>
            <a:ext cx="5949392" cy="923330"/>
          </a:xfrm>
          <a:prstGeom prst="rect">
            <a:avLst/>
          </a:prstGeom>
          <a:solidFill>
            <a:schemeClr val="accent4">
              <a:lumMod val="20000"/>
              <a:lumOff val="80000"/>
            </a:schemeClr>
          </a:solidFill>
        </p:spPr>
        <p:txBody>
          <a:bodyPr wrap="square" rtlCol="0">
            <a:spAutoFit/>
          </a:bodyPr>
          <a:lstStyle/>
          <a:p>
            <a:r>
              <a:rPr lang="lt-LT" dirty="0"/>
              <a:t>Dokumentai į sritį „Vidiniai dokumentai“ keliami / koreguojami / naikinami  tokiu pačiu būdu, kaip ir pirkimo dokumentai (žr. 23-28 skaidres).</a:t>
            </a:r>
            <a:endParaRPr lang="en-US" dirty="0"/>
          </a:p>
        </p:txBody>
      </p:sp>
      <p:pic>
        <p:nvPicPr>
          <p:cNvPr id="25" name="Paveikslėlis 24">
            <a:extLst>
              <a:ext uri="{FF2B5EF4-FFF2-40B4-BE49-F238E27FC236}">
                <a16:creationId xmlns:a16="http://schemas.microsoft.com/office/drawing/2014/main" id="{355B7D41-AB02-664E-9E6A-D9C8A7C97CE6}"/>
              </a:ext>
            </a:extLst>
          </p:cNvPr>
          <p:cNvPicPr>
            <a:picLocks noChangeAspect="1"/>
          </p:cNvPicPr>
          <p:nvPr/>
        </p:nvPicPr>
        <p:blipFill>
          <a:blip r:embed="rId5"/>
          <a:stretch>
            <a:fillRect/>
          </a:stretch>
        </p:blipFill>
        <p:spPr>
          <a:xfrm>
            <a:off x="9737026" y="2999316"/>
            <a:ext cx="2248214" cy="1228896"/>
          </a:xfrm>
          <a:prstGeom prst="rect">
            <a:avLst/>
          </a:prstGeom>
        </p:spPr>
      </p:pic>
      <p:sp>
        <p:nvSpPr>
          <p:cNvPr id="27" name="Stačiakampis 6">
            <a:extLst>
              <a:ext uri="{FF2B5EF4-FFF2-40B4-BE49-F238E27FC236}">
                <a16:creationId xmlns:a16="http://schemas.microsoft.com/office/drawing/2014/main" id="{561F3D37-25C8-0157-52AE-A6E65AD946F4}"/>
              </a:ext>
            </a:extLst>
          </p:cNvPr>
          <p:cNvSpPr/>
          <p:nvPr/>
        </p:nvSpPr>
        <p:spPr>
          <a:xfrm flipH="1" flipV="1">
            <a:off x="9732835" y="3072862"/>
            <a:ext cx="444588" cy="356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681B8D49-9982-723B-810D-04E18BAABEC0}"/>
              </a:ext>
            </a:extLst>
          </p:cNvPr>
          <p:cNvSpPr/>
          <p:nvPr/>
        </p:nvSpPr>
        <p:spPr>
          <a:xfrm>
            <a:off x="9712813" y="26028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 name="Paveikslėlis 2">
            <a:extLst>
              <a:ext uri="{FF2B5EF4-FFF2-40B4-BE49-F238E27FC236}">
                <a16:creationId xmlns:a16="http://schemas.microsoft.com/office/drawing/2014/main" id="{DA96815C-9AD0-7D8E-B016-935A66849734}"/>
              </a:ext>
            </a:extLst>
          </p:cNvPr>
          <p:cNvPicPr>
            <a:picLocks noChangeAspect="1"/>
          </p:cNvPicPr>
          <p:nvPr/>
        </p:nvPicPr>
        <p:blipFill>
          <a:blip r:embed="rId6"/>
          <a:srcRect r="62589" b="47711"/>
          <a:stretch/>
        </p:blipFill>
        <p:spPr>
          <a:xfrm>
            <a:off x="341047" y="1481749"/>
            <a:ext cx="2015728" cy="111433"/>
          </a:xfrm>
          <a:prstGeom prst="rect">
            <a:avLst/>
          </a:prstGeom>
        </p:spPr>
      </p:pic>
      <p:pic>
        <p:nvPicPr>
          <p:cNvPr id="4" name="Paveikslėlis 3">
            <a:extLst>
              <a:ext uri="{FF2B5EF4-FFF2-40B4-BE49-F238E27FC236}">
                <a16:creationId xmlns:a16="http://schemas.microsoft.com/office/drawing/2014/main" id="{B9494024-58BE-6DBE-56FD-CCAE78825121}"/>
              </a:ext>
            </a:extLst>
          </p:cNvPr>
          <p:cNvPicPr>
            <a:picLocks noChangeAspect="1"/>
          </p:cNvPicPr>
          <p:nvPr/>
        </p:nvPicPr>
        <p:blipFill>
          <a:blip r:embed="rId6"/>
          <a:srcRect r="62589" b="47711"/>
          <a:stretch/>
        </p:blipFill>
        <p:spPr>
          <a:xfrm>
            <a:off x="341047" y="2794757"/>
            <a:ext cx="2015728" cy="111433"/>
          </a:xfrm>
          <a:prstGeom prst="rect">
            <a:avLst/>
          </a:prstGeom>
        </p:spPr>
      </p:pic>
    </p:spTree>
    <p:extLst>
      <p:ext uri="{BB962C8B-B14F-4D97-AF65-F5344CB8AC3E}">
        <p14:creationId xmlns:p14="http://schemas.microsoft.com/office/powerpoint/2010/main" val="1323137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descr="Paveikslėlis, kuriame yra tekstas, ekrano kopija, Šriftas, skaičius&#10;&#10;Automatiškai sugeneruotas aprašymas">
            <a:extLst>
              <a:ext uri="{FF2B5EF4-FFF2-40B4-BE49-F238E27FC236}">
                <a16:creationId xmlns:a16="http://schemas.microsoft.com/office/drawing/2014/main" id="{848D2BA5-2EA7-8538-8160-4AE830DE6FA7}"/>
              </a:ext>
            </a:extLst>
          </p:cNvPr>
          <p:cNvPicPr>
            <a:picLocks noChangeAspect="1"/>
          </p:cNvPicPr>
          <p:nvPr/>
        </p:nvPicPr>
        <p:blipFill>
          <a:blip r:embed="rId2"/>
          <a:stretch>
            <a:fillRect/>
          </a:stretch>
        </p:blipFill>
        <p:spPr>
          <a:xfrm>
            <a:off x="1500674" y="1063274"/>
            <a:ext cx="9190652" cy="183175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31</a:t>
            </a:fld>
            <a:endParaRPr lang="en-US" dirty="0"/>
          </a:p>
        </p:txBody>
      </p:sp>
      <p:sp>
        <p:nvSpPr>
          <p:cNvPr id="45" name="TextBox 44">
            <a:extLst>
              <a:ext uri="{FF2B5EF4-FFF2-40B4-BE49-F238E27FC236}">
                <a16:creationId xmlns:a16="http://schemas.microsoft.com/office/drawing/2014/main" id="{BCFC1624-F9B0-2961-F894-FE001EC12FC6}"/>
              </a:ext>
            </a:extLst>
          </p:cNvPr>
          <p:cNvSpPr txBox="1"/>
          <p:nvPr/>
        </p:nvSpPr>
        <p:spPr>
          <a:xfrm>
            <a:off x="1500673" y="2895028"/>
            <a:ext cx="4720085" cy="369332"/>
          </a:xfrm>
          <a:prstGeom prst="rect">
            <a:avLst/>
          </a:prstGeom>
          <a:solidFill>
            <a:schemeClr val="accent4">
              <a:lumMod val="20000"/>
              <a:lumOff val="80000"/>
            </a:schemeClr>
          </a:solidFill>
        </p:spPr>
        <p:txBody>
          <a:bodyPr wrap="square" rtlCol="0">
            <a:spAutoFit/>
          </a:bodyPr>
          <a:lstStyle/>
          <a:p>
            <a:r>
              <a:rPr lang="lt-LT" dirty="0"/>
              <a:t>Pasirenkama užduotis „Siųsti kvietimus“</a:t>
            </a:r>
            <a:endParaRPr lang="en-US" dirty="0"/>
          </a:p>
        </p:txBody>
      </p:sp>
      <p:sp>
        <p:nvSpPr>
          <p:cNvPr id="46" name="Stačiakampis 6">
            <a:extLst>
              <a:ext uri="{FF2B5EF4-FFF2-40B4-BE49-F238E27FC236}">
                <a16:creationId xmlns:a16="http://schemas.microsoft.com/office/drawing/2014/main" id="{44D0C53D-EF06-B592-82B3-FFF3B5981CE4}"/>
              </a:ext>
            </a:extLst>
          </p:cNvPr>
          <p:cNvSpPr/>
          <p:nvPr/>
        </p:nvSpPr>
        <p:spPr>
          <a:xfrm flipH="1" flipV="1">
            <a:off x="4099172" y="2315257"/>
            <a:ext cx="726760" cy="1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Tiesioji rodyklės jungtis 49">
            <a:extLst>
              <a:ext uri="{FF2B5EF4-FFF2-40B4-BE49-F238E27FC236}">
                <a16:creationId xmlns:a16="http://schemas.microsoft.com/office/drawing/2014/main" id="{4BEB38F7-6CCC-AD69-C07A-4CBDCF0F334D}"/>
              </a:ext>
            </a:extLst>
          </p:cNvPr>
          <p:cNvCxnSpPr>
            <a:cxnSpLocks/>
          </p:cNvCxnSpPr>
          <p:nvPr/>
        </p:nvCxnSpPr>
        <p:spPr>
          <a:xfrm flipV="1">
            <a:off x="3860715" y="2513758"/>
            <a:ext cx="238457" cy="381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aveikslėlis 52">
            <a:extLst>
              <a:ext uri="{FF2B5EF4-FFF2-40B4-BE49-F238E27FC236}">
                <a16:creationId xmlns:a16="http://schemas.microsoft.com/office/drawing/2014/main" id="{47DB4FA1-8B68-1422-A1A8-4BC6594DC916}"/>
              </a:ext>
            </a:extLst>
          </p:cNvPr>
          <p:cNvPicPr>
            <a:picLocks noChangeAspect="1"/>
          </p:cNvPicPr>
          <p:nvPr/>
        </p:nvPicPr>
        <p:blipFill>
          <a:blip r:embed="rId4"/>
          <a:stretch>
            <a:fillRect/>
          </a:stretch>
        </p:blipFill>
        <p:spPr>
          <a:xfrm>
            <a:off x="1500673" y="3360593"/>
            <a:ext cx="9190653" cy="1795653"/>
          </a:xfrm>
          <a:prstGeom prst="rect">
            <a:avLst/>
          </a:prstGeom>
        </p:spPr>
      </p:pic>
      <p:sp>
        <p:nvSpPr>
          <p:cNvPr id="54" name="Stačiakampis 6">
            <a:extLst>
              <a:ext uri="{FF2B5EF4-FFF2-40B4-BE49-F238E27FC236}">
                <a16:creationId xmlns:a16="http://schemas.microsoft.com/office/drawing/2014/main" id="{A01B4669-07EC-27AF-6183-3DF3369560B6}"/>
              </a:ext>
            </a:extLst>
          </p:cNvPr>
          <p:cNvSpPr/>
          <p:nvPr/>
        </p:nvSpPr>
        <p:spPr>
          <a:xfrm flipH="1" flipV="1">
            <a:off x="9533798" y="4686239"/>
            <a:ext cx="1032602" cy="17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6279C15-1FC7-04F2-83FF-4E8F9512837E}"/>
              </a:ext>
            </a:extLst>
          </p:cNvPr>
          <p:cNvSpPr txBox="1"/>
          <p:nvPr/>
        </p:nvSpPr>
        <p:spPr>
          <a:xfrm>
            <a:off x="5971241" y="5262192"/>
            <a:ext cx="4720085" cy="369332"/>
          </a:xfrm>
          <a:prstGeom prst="rect">
            <a:avLst/>
          </a:prstGeom>
          <a:solidFill>
            <a:schemeClr val="accent4">
              <a:lumMod val="20000"/>
              <a:lumOff val="80000"/>
            </a:schemeClr>
          </a:solidFill>
        </p:spPr>
        <p:txBody>
          <a:bodyPr wrap="square" rtlCol="0">
            <a:spAutoFit/>
          </a:bodyPr>
          <a:lstStyle/>
          <a:p>
            <a:r>
              <a:rPr lang="lt-LT" dirty="0"/>
              <a:t>Spaudžiama „Sukurti naują kvietimą“</a:t>
            </a:r>
            <a:endParaRPr lang="en-US" dirty="0"/>
          </a:p>
        </p:txBody>
      </p:sp>
      <p:cxnSp>
        <p:nvCxnSpPr>
          <p:cNvPr id="56" name="Tiesioji rodyklės jungtis 55">
            <a:extLst>
              <a:ext uri="{FF2B5EF4-FFF2-40B4-BE49-F238E27FC236}">
                <a16:creationId xmlns:a16="http://schemas.microsoft.com/office/drawing/2014/main" id="{7840C53A-14C7-2BEF-C5AC-AEC141CE2B7A}"/>
              </a:ext>
            </a:extLst>
          </p:cNvPr>
          <p:cNvCxnSpPr>
            <a:cxnSpLocks/>
          </p:cNvCxnSpPr>
          <p:nvPr/>
        </p:nvCxnSpPr>
        <p:spPr>
          <a:xfrm flipV="1">
            <a:off x="9402618" y="4889387"/>
            <a:ext cx="189169" cy="372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aveikslėlis 7">
            <a:extLst>
              <a:ext uri="{FF2B5EF4-FFF2-40B4-BE49-F238E27FC236}">
                <a16:creationId xmlns:a16="http://schemas.microsoft.com/office/drawing/2014/main" id="{6E8FB681-B142-2A77-9E5C-46E087364B8F}"/>
              </a:ext>
            </a:extLst>
          </p:cNvPr>
          <p:cNvPicPr>
            <a:picLocks noChangeAspect="1"/>
          </p:cNvPicPr>
          <p:nvPr/>
        </p:nvPicPr>
        <p:blipFill>
          <a:blip r:embed="rId5"/>
          <a:srcRect r="62589" b="47711"/>
          <a:stretch/>
        </p:blipFill>
        <p:spPr>
          <a:xfrm>
            <a:off x="1564515" y="4060219"/>
            <a:ext cx="1971870" cy="109009"/>
          </a:xfrm>
          <a:prstGeom prst="rect">
            <a:avLst/>
          </a:prstGeom>
        </p:spPr>
      </p:pic>
    </p:spTree>
    <p:extLst>
      <p:ext uri="{BB962C8B-B14F-4D97-AF65-F5344CB8AC3E}">
        <p14:creationId xmlns:p14="http://schemas.microsoft.com/office/powerpoint/2010/main" val="75145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B5A56E39-464C-AEA0-2E1C-B50A6B84DBF0}"/>
              </a:ext>
            </a:extLst>
          </p:cNvPr>
          <p:cNvPicPr>
            <a:picLocks noChangeAspect="1"/>
          </p:cNvPicPr>
          <p:nvPr/>
        </p:nvPicPr>
        <p:blipFill>
          <a:blip r:embed="rId2"/>
          <a:stretch>
            <a:fillRect/>
          </a:stretch>
        </p:blipFill>
        <p:spPr>
          <a:xfrm>
            <a:off x="9045454" y="1590603"/>
            <a:ext cx="3064192" cy="1002034"/>
          </a:xfrm>
          <a:prstGeom prst="rect">
            <a:avLst/>
          </a:prstGeom>
        </p:spPr>
      </p:pic>
      <p:pic>
        <p:nvPicPr>
          <p:cNvPr id="5" name="Paveikslėlis 4">
            <a:extLst>
              <a:ext uri="{FF2B5EF4-FFF2-40B4-BE49-F238E27FC236}">
                <a16:creationId xmlns:a16="http://schemas.microsoft.com/office/drawing/2014/main" id="{625B2AC1-2F05-4323-9BCD-033750390F3F}"/>
              </a:ext>
            </a:extLst>
          </p:cNvPr>
          <p:cNvPicPr>
            <a:picLocks noChangeAspect="1"/>
          </p:cNvPicPr>
          <p:nvPr/>
        </p:nvPicPr>
        <p:blipFill>
          <a:blip r:embed="rId3"/>
          <a:stretch>
            <a:fillRect/>
          </a:stretch>
        </p:blipFill>
        <p:spPr>
          <a:xfrm>
            <a:off x="9107918" y="244934"/>
            <a:ext cx="2988196" cy="1356344"/>
          </a:xfrm>
          <a:prstGeom prst="rect">
            <a:avLst/>
          </a:prstGeom>
        </p:spPr>
      </p:pic>
      <p:pic>
        <p:nvPicPr>
          <p:cNvPr id="4" name="Paveikslėlis 3" descr="Paveikslėlis, kuriame yra tekstas, ekrano kopija, skaičius, linija&#10;&#10;Automatiškai sugeneruotas aprašymas">
            <a:extLst>
              <a:ext uri="{FF2B5EF4-FFF2-40B4-BE49-F238E27FC236}">
                <a16:creationId xmlns:a16="http://schemas.microsoft.com/office/drawing/2014/main" id="{B53B9616-2316-56EC-D18C-E52A3E3708D8}"/>
              </a:ext>
            </a:extLst>
          </p:cNvPr>
          <p:cNvPicPr>
            <a:picLocks noChangeAspect="1"/>
          </p:cNvPicPr>
          <p:nvPr/>
        </p:nvPicPr>
        <p:blipFill>
          <a:blip r:embed="rId4"/>
          <a:stretch>
            <a:fillRect/>
          </a:stretch>
        </p:blipFill>
        <p:spPr>
          <a:xfrm>
            <a:off x="1390980" y="1268859"/>
            <a:ext cx="8605270" cy="3622870"/>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32</a:t>
            </a:fld>
            <a:endParaRPr lang="en-US" dirty="0"/>
          </a:p>
        </p:txBody>
      </p:sp>
      <p:sp>
        <p:nvSpPr>
          <p:cNvPr id="21" name="TextBox 20">
            <a:extLst>
              <a:ext uri="{FF2B5EF4-FFF2-40B4-BE49-F238E27FC236}">
                <a16:creationId xmlns:a16="http://schemas.microsoft.com/office/drawing/2014/main" id="{D307FA98-F91F-E6E0-FF3F-C8A9BE6766CC}"/>
              </a:ext>
            </a:extLst>
          </p:cNvPr>
          <p:cNvSpPr txBox="1"/>
          <p:nvPr/>
        </p:nvSpPr>
        <p:spPr>
          <a:xfrm>
            <a:off x="1743177" y="4942725"/>
            <a:ext cx="7974166" cy="1815882"/>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Laukas „Tema“ užpildomas automatiškai. Šis laukas gali būti koreguojamas.</a:t>
            </a:r>
          </a:p>
          <a:p>
            <a:pPr marL="285750" indent="-285750">
              <a:buFont typeface="Arial" panose="020B0604020202020204" pitchFamily="34" charset="0"/>
              <a:buChar char="•"/>
            </a:pPr>
            <a:r>
              <a:rPr lang="lt-LT" sz="1600" dirty="0"/>
              <a:t>Užpildomas „Pranešimo tekstas“ laukas.</a:t>
            </a:r>
          </a:p>
          <a:p>
            <a:pPr marL="285750" indent="-285750">
              <a:buFont typeface="Arial" panose="020B0604020202020204" pitchFamily="34" charset="0"/>
              <a:buChar char="•"/>
            </a:pPr>
            <a:r>
              <a:rPr lang="lt-LT" sz="1600" dirty="0"/>
              <a:t>Pasirenkami gavėjai (detaliau žr. 34 skaidrėje)</a:t>
            </a:r>
          </a:p>
          <a:p>
            <a:pPr marL="285750" indent="-285750">
              <a:buFont typeface="Arial" panose="020B0604020202020204" pitchFamily="34" charset="0"/>
              <a:buChar char="•"/>
            </a:pPr>
            <a:r>
              <a:rPr lang="lt-LT" sz="1600" dirty="0"/>
              <a:t>Laukai „Prašymas pateikti paaiškinimą“ ir „Pasiūlymų pateikimo terminas“ užpildom</a:t>
            </a:r>
            <a:r>
              <a:rPr lang="en-US" sz="1600" dirty="0" err="1"/>
              <a:t>i</a:t>
            </a:r>
            <a:r>
              <a:rPr lang="lt-LT" sz="1600" dirty="0"/>
              <a:t> automatiškai. Šis laukas gali būti koreguojamas. Pakoregavus šį lauką informacija automatiškai atsinaujina dalyje „Pagrindinė pirkimo informacija“.</a:t>
            </a:r>
          </a:p>
          <a:p>
            <a:pPr marL="285750" indent="-285750">
              <a:buFont typeface="Arial" panose="020B0604020202020204" pitchFamily="34" charset="0"/>
              <a:buChar char="•"/>
            </a:pPr>
            <a:r>
              <a:rPr lang="lt-LT" sz="1600" dirty="0"/>
              <a:t>Supildžius privalomus laukus spaudžiamas mygtukas „Siųsti kvietimą“.  </a:t>
            </a:r>
            <a:endParaRPr lang="en-US" dirty="0"/>
          </a:p>
        </p:txBody>
      </p:sp>
      <p:sp>
        <p:nvSpPr>
          <p:cNvPr id="26" name="Stačiakampis 6">
            <a:extLst>
              <a:ext uri="{FF2B5EF4-FFF2-40B4-BE49-F238E27FC236}">
                <a16:creationId xmlns:a16="http://schemas.microsoft.com/office/drawing/2014/main" id="{ABD7EB13-1F25-81CC-2890-21BA80AA82C9}"/>
              </a:ext>
            </a:extLst>
          </p:cNvPr>
          <p:cNvSpPr/>
          <p:nvPr/>
        </p:nvSpPr>
        <p:spPr>
          <a:xfrm flipH="1" flipV="1">
            <a:off x="2377749" y="1939455"/>
            <a:ext cx="5958246" cy="161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408606DB-B424-9FEC-D9F1-5B3C42CC9800}"/>
              </a:ext>
            </a:extLst>
          </p:cNvPr>
          <p:cNvSpPr/>
          <p:nvPr/>
        </p:nvSpPr>
        <p:spPr>
          <a:xfrm flipH="1" flipV="1">
            <a:off x="2377749" y="2275573"/>
            <a:ext cx="5958246" cy="395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A3A38D01-3139-D03E-5BBA-15C1B11661E9}"/>
              </a:ext>
            </a:extLst>
          </p:cNvPr>
          <p:cNvSpPr/>
          <p:nvPr/>
        </p:nvSpPr>
        <p:spPr>
          <a:xfrm flipH="1" flipV="1">
            <a:off x="2377749" y="3439065"/>
            <a:ext cx="5958246" cy="3955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AF298159-8B3F-695E-79B5-3FE825C0DEB6}"/>
              </a:ext>
            </a:extLst>
          </p:cNvPr>
          <p:cNvSpPr/>
          <p:nvPr/>
        </p:nvSpPr>
        <p:spPr>
          <a:xfrm flipH="1" flipV="1">
            <a:off x="2390835" y="3980978"/>
            <a:ext cx="2907136" cy="179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17783B0A-A505-94F5-BFA8-147E21B5067C}"/>
              </a:ext>
            </a:extLst>
          </p:cNvPr>
          <p:cNvSpPr/>
          <p:nvPr/>
        </p:nvSpPr>
        <p:spPr>
          <a:xfrm flipH="1" flipV="1">
            <a:off x="2402438" y="4318337"/>
            <a:ext cx="2907136" cy="17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B1DD0B25-0049-4541-DB82-65E0AAF0D4BD}"/>
              </a:ext>
            </a:extLst>
          </p:cNvPr>
          <p:cNvSpPr/>
          <p:nvPr/>
        </p:nvSpPr>
        <p:spPr>
          <a:xfrm flipH="1" flipV="1">
            <a:off x="8191676" y="4591302"/>
            <a:ext cx="662662" cy="235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11">
            <a:extLst>
              <a:ext uri="{FF2B5EF4-FFF2-40B4-BE49-F238E27FC236}">
                <a16:creationId xmlns:a16="http://schemas.microsoft.com/office/drawing/2014/main" id="{4905EFB9-FBE1-8A50-D566-4C0CCC2603EB}"/>
              </a:ext>
            </a:extLst>
          </p:cNvPr>
          <p:cNvSpPr/>
          <p:nvPr/>
        </p:nvSpPr>
        <p:spPr>
          <a:xfrm>
            <a:off x="1699150" y="190968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11">
            <a:extLst>
              <a:ext uri="{FF2B5EF4-FFF2-40B4-BE49-F238E27FC236}">
                <a16:creationId xmlns:a16="http://schemas.microsoft.com/office/drawing/2014/main" id="{C7505E5F-DF4A-2854-9085-A56C07456E85}"/>
              </a:ext>
            </a:extLst>
          </p:cNvPr>
          <p:cNvSpPr/>
          <p:nvPr/>
        </p:nvSpPr>
        <p:spPr>
          <a:xfrm>
            <a:off x="1699149" y="24051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11">
            <a:extLst>
              <a:ext uri="{FF2B5EF4-FFF2-40B4-BE49-F238E27FC236}">
                <a16:creationId xmlns:a16="http://schemas.microsoft.com/office/drawing/2014/main" id="{19AFEB50-EF6F-1D55-2CED-ABDC703BD224}"/>
              </a:ext>
            </a:extLst>
          </p:cNvPr>
          <p:cNvSpPr/>
          <p:nvPr/>
        </p:nvSpPr>
        <p:spPr>
          <a:xfrm>
            <a:off x="1715666" y="43041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7F1659C1-DF49-A473-B26C-2F7FF223296E}"/>
              </a:ext>
            </a:extLst>
          </p:cNvPr>
          <p:cNvSpPr/>
          <p:nvPr/>
        </p:nvSpPr>
        <p:spPr>
          <a:xfrm>
            <a:off x="1699148" y="350670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928955AC-2033-4AC0-7B64-5B20489D156F}"/>
              </a:ext>
            </a:extLst>
          </p:cNvPr>
          <p:cNvSpPr/>
          <p:nvPr/>
        </p:nvSpPr>
        <p:spPr>
          <a:xfrm>
            <a:off x="1713669" y="40366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Paveikslėlis 41">
            <a:extLst>
              <a:ext uri="{FF2B5EF4-FFF2-40B4-BE49-F238E27FC236}">
                <a16:creationId xmlns:a16="http://schemas.microsoft.com/office/drawing/2014/main" id="{3C6357C9-BCF7-6C78-AAB1-B577AD945787}"/>
              </a:ext>
            </a:extLst>
          </p:cNvPr>
          <p:cNvPicPr>
            <a:picLocks noChangeAspect="1"/>
          </p:cNvPicPr>
          <p:nvPr/>
        </p:nvPicPr>
        <p:blipFill>
          <a:blip r:embed="rId6"/>
          <a:stretch>
            <a:fillRect/>
          </a:stretch>
        </p:blipFill>
        <p:spPr>
          <a:xfrm>
            <a:off x="10250602" y="3686000"/>
            <a:ext cx="1696121" cy="2193570"/>
          </a:xfrm>
          <a:prstGeom prst="rect">
            <a:avLst/>
          </a:prstGeom>
        </p:spPr>
      </p:pic>
      <p:cxnSp>
        <p:nvCxnSpPr>
          <p:cNvPr id="44" name="Tiesioji rodyklės jungtis 43">
            <a:extLst>
              <a:ext uri="{FF2B5EF4-FFF2-40B4-BE49-F238E27FC236}">
                <a16:creationId xmlns:a16="http://schemas.microsoft.com/office/drawing/2014/main" id="{D9ECDDFC-5184-389B-969B-9A5CAA82DA6E}"/>
              </a:ext>
            </a:extLst>
          </p:cNvPr>
          <p:cNvCxnSpPr>
            <a:cxnSpLocks/>
          </p:cNvCxnSpPr>
          <p:nvPr/>
        </p:nvCxnSpPr>
        <p:spPr>
          <a:xfrm flipV="1">
            <a:off x="9158374" y="4269340"/>
            <a:ext cx="1234561" cy="1976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Stačiakampis 6">
            <a:extLst>
              <a:ext uri="{FF2B5EF4-FFF2-40B4-BE49-F238E27FC236}">
                <a16:creationId xmlns:a16="http://schemas.microsoft.com/office/drawing/2014/main" id="{3ECC7677-677A-FC1D-BCF8-E1E316F412F5}"/>
              </a:ext>
            </a:extLst>
          </p:cNvPr>
          <p:cNvSpPr/>
          <p:nvPr/>
        </p:nvSpPr>
        <p:spPr>
          <a:xfrm flipH="1" flipV="1">
            <a:off x="10428723" y="4090045"/>
            <a:ext cx="1344009" cy="243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9B1CC4B-97D3-7881-26CD-258841F3193C}"/>
              </a:ext>
            </a:extLst>
          </p:cNvPr>
          <p:cNvSpPr txBox="1"/>
          <p:nvPr/>
        </p:nvSpPr>
        <p:spPr>
          <a:xfrm>
            <a:off x="1418973" y="918243"/>
            <a:ext cx="2191002" cy="369332"/>
          </a:xfrm>
          <a:prstGeom prst="rect">
            <a:avLst/>
          </a:prstGeom>
          <a:solidFill>
            <a:schemeClr val="accent4">
              <a:lumMod val="20000"/>
              <a:lumOff val="80000"/>
            </a:schemeClr>
          </a:solidFill>
        </p:spPr>
        <p:txBody>
          <a:bodyPr wrap="square" rtlCol="0">
            <a:spAutoFit/>
          </a:bodyPr>
          <a:lstStyle/>
          <a:p>
            <a:r>
              <a:rPr lang="lt-LT" dirty="0"/>
              <a:t>Kvietimo sukūrimas:</a:t>
            </a:r>
          </a:p>
        </p:txBody>
      </p:sp>
      <p:sp>
        <p:nvSpPr>
          <p:cNvPr id="59" name="TextBox 58">
            <a:extLst>
              <a:ext uri="{FF2B5EF4-FFF2-40B4-BE49-F238E27FC236}">
                <a16:creationId xmlns:a16="http://schemas.microsoft.com/office/drawing/2014/main" id="{2A424E5D-A26D-6F56-D025-87B159EC5674}"/>
              </a:ext>
            </a:extLst>
          </p:cNvPr>
          <p:cNvSpPr txBox="1"/>
          <p:nvPr/>
        </p:nvSpPr>
        <p:spPr>
          <a:xfrm>
            <a:off x="121480" y="5387151"/>
            <a:ext cx="2455003" cy="369332"/>
          </a:xfrm>
          <a:prstGeom prst="rect">
            <a:avLst/>
          </a:prstGeom>
          <a:noFill/>
        </p:spPr>
        <p:txBody>
          <a:bodyPr wrap="square" rtlCol="0">
            <a:spAutoFit/>
          </a:bodyPr>
          <a:lstStyle/>
          <a:p>
            <a:r>
              <a:rPr lang="lt-LT" dirty="0"/>
              <a:t>Privalomi laukai </a:t>
            </a:r>
            <a:endParaRPr lang="en-US" dirty="0"/>
          </a:p>
        </p:txBody>
      </p:sp>
      <p:sp>
        <p:nvSpPr>
          <p:cNvPr id="60" name="Arrow: Right 11">
            <a:extLst>
              <a:ext uri="{FF2B5EF4-FFF2-40B4-BE49-F238E27FC236}">
                <a16:creationId xmlns:a16="http://schemas.microsoft.com/office/drawing/2014/main" id="{A2128864-62DD-0994-418F-2294321AB95D}"/>
              </a:ext>
            </a:extLst>
          </p:cNvPr>
          <p:cNvSpPr/>
          <p:nvPr/>
        </p:nvSpPr>
        <p:spPr>
          <a:xfrm>
            <a:off x="633040" y="57025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2" name="Paveikslėlis 61">
            <a:extLst>
              <a:ext uri="{FF2B5EF4-FFF2-40B4-BE49-F238E27FC236}">
                <a16:creationId xmlns:a16="http://schemas.microsoft.com/office/drawing/2014/main" id="{60ED4418-F006-C26B-37D9-3002BF193164}"/>
              </a:ext>
            </a:extLst>
          </p:cNvPr>
          <p:cNvPicPr>
            <a:picLocks noChangeAspect="1"/>
          </p:cNvPicPr>
          <p:nvPr/>
        </p:nvPicPr>
        <p:blipFill>
          <a:blip r:embed="rId7"/>
          <a:stretch>
            <a:fillRect/>
          </a:stretch>
        </p:blipFill>
        <p:spPr>
          <a:xfrm>
            <a:off x="8004373" y="2665269"/>
            <a:ext cx="3996963" cy="1044011"/>
          </a:xfrm>
          <a:prstGeom prst="rect">
            <a:avLst/>
          </a:prstGeom>
        </p:spPr>
      </p:pic>
      <p:sp>
        <p:nvSpPr>
          <p:cNvPr id="65" name="TextBox 64">
            <a:extLst>
              <a:ext uri="{FF2B5EF4-FFF2-40B4-BE49-F238E27FC236}">
                <a16:creationId xmlns:a16="http://schemas.microsoft.com/office/drawing/2014/main" id="{AF3CD0A3-1501-C38B-227C-4DCD6AF81ED8}"/>
              </a:ext>
            </a:extLst>
          </p:cNvPr>
          <p:cNvSpPr txBox="1"/>
          <p:nvPr/>
        </p:nvSpPr>
        <p:spPr>
          <a:xfrm>
            <a:off x="8460198" y="3756212"/>
            <a:ext cx="1696121" cy="646331"/>
          </a:xfrm>
          <a:prstGeom prst="rect">
            <a:avLst/>
          </a:prstGeom>
          <a:solidFill>
            <a:schemeClr val="accent4">
              <a:lumMod val="20000"/>
              <a:lumOff val="80000"/>
            </a:schemeClr>
          </a:solidFill>
        </p:spPr>
        <p:txBody>
          <a:bodyPr wrap="square" rtlCol="0">
            <a:spAutoFit/>
          </a:bodyPr>
          <a:lstStyle/>
          <a:p>
            <a:r>
              <a:rPr lang="lt-LT" dirty="0"/>
              <a:t>Išsiųstas kvietimas </a:t>
            </a:r>
          </a:p>
        </p:txBody>
      </p:sp>
      <p:sp>
        <p:nvSpPr>
          <p:cNvPr id="72" name="Stačiakampis 6">
            <a:extLst>
              <a:ext uri="{FF2B5EF4-FFF2-40B4-BE49-F238E27FC236}">
                <a16:creationId xmlns:a16="http://schemas.microsoft.com/office/drawing/2014/main" id="{4D0EC841-1508-08C3-0681-829884E4A876}"/>
              </a:ext>
            </a:extLst>
          </p:cNvPr>
          <p:cNvSpPr/>
          <p:nvPr/>
        </p:nvSpPr>
        <p:spPr>
          <a:xfrm flipH="1" flipV="1">
            <a:off x="10903335" y="1222635"/>
            <a:ext cx="554017" cy="349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čiakampis 6">
            <a:extLst>
              <a:ext uri="{FF2B5EF4-FFF2-40B4-BE49-F238E27FC236}">
                <a16:creationId xmlns:a16="http://schemas.microsoft.com/office/drawing/2014/main" id="{2347572F-7C29-393C-6C6A-2DA93EB0D86F}"/>
              </a:ext>
            </a:extLst>
          </p:cNvPr>
          <p:cNvSpPr/>
          <p:nvPr/>
        </p:nvSpPr>
        <p:spPr>
          <a:xfrm flipH="1" flipV="1">
            <a:off x="10869147" y="2219258"/>
            <a:ext cx="616889" cy="330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
            <a:extLst>
              <a:ext uri="{FF2B5EF4-FFF2-40B4-BE49-F238E27FC236}">
                <a16:creationId xmlns:a16="http://schemas.microsoft.com/office/drawing/2014/main" id="{FAF184CF-AB50-F9B1-DD5A-B909709EA62C}"/>
              </a:ext>
            </a:extLst>
          </p:cNvPr>
          <p:cNvSpPr/>
          <p:nvPr/>
        </p:nvSpPr>
        <p:spPr>
          <a:xfrm>
            <a:off x="7685108" y="45328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75" name="Oval 3">
            <a:extLst>
              <a:ext uri="{FF2B5EF4-FFF2-40B4-BE49-F238E27FC236}">
                <a16:creationId xmlns:a16="http://schemas.microsoft.com/office/drawing/2014/main" id="{483E9C16-2AB8-DEA0-ADB8-285DA7989636}"/>
              </a:ext>
            </a:extLst>
          </p:cNvPr>
          <p:cNvSpPr/>
          <p:nvPr/>
        </p:nvSpPr>
        <p:spPr>
          <a:xfrm>
            <a:off x="10392800" y="11359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76" name="Oval 3">
            <a:extLst>
              <a:ext uri="{FF2B5EF4-FFF2-40B4-BE49-F238E27FC236}">
                <a16:creationId xmlns:a16="http://schemas.microsoft.com/office/drawing/2014/main" id="{38AC1C40-2430-31AE-F1CE-233D37535491}"/>
              </a:ext>
            </a:extLst>
          </p:cNvPr>
          <p:cNvSpPr/>
          <p:nvPr/>
        </p:nvSpPr>
        <p:spPr>
          <a:xfrm>
            <a:off x="10291945" y="21282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87A82555-FC33-C2AC-9329-0C2D5FC02EF8}"/>
              </a:ext>
            </a:extLst>
          </p:cNvPr>
          <p:cNvCxnSpPr>
            <a:cxnSpLocks/>
          </p:cNvCxnSpPr>
          <p:nvPr/>
        </p:nvCxnSpPr>
        <p:spPr>
          <a:xfrm flipV="1">
            <a:off x="9386929" y="3545833"/>
            <a:ext cx="162991" cy="2246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6" name="Paveikslėlis 85">
            <a:extLst>
              <a:ext uri="{FF2B5EF4-FFF2-40B4-BE49-F238E27FC236}">
                <a16:creationId xmlns:a16="http://schemas.microsoft.com/office/drawing/2014/main" id="{51C5A40A-3391-7C21-9232-5D3EF9255119}"/>
              </a:ext>
            </a:extLst>
          </p:cNvPr>
          <p:cNvPicPr>
            <a:picLocks noChangeAspect="1"/>
          </p:cNvPicPr>
          <p:nvPr/>
        </p:nvPicPr>
        <p:blipFill>
          <a:blip r:embed="rId8"/>
          <a:stretch>
            <a:fillRect/>
          </a:stretch>
        </p:blipFill>
        <p:spPr>
          <a:xfrm>
            <a:off x="6923385" y="856544"/>
            <a:ext cx="2122069" cy="663476"/>
          </a:xfrm>
          <a:prstGeom prst="rect">
            <a:avLst/>
          </a:prstGeom>
        </p:spPr>
      </p:pic>
      <p:sp>
        <p:nvSpPr>
          <p:cNvPr id="87" name="Stačiakampis 6">
            <a:extLst>
              <a:ext uri="{FF2B5EF4-FFF2-40B4-BE49-F238E27FC236}">
                <a16:creationId xmlns:a16="http://schemas.microsoft.com/office/drawing/2014/main" id="{060021D4-0D7E-5CFB-8DA6-29BA112B46E0}"/>
              </a:ext>
            </a:extLst>
          </p:cNvPr>
          <p:cNvSpPr/>
          <p:nvPr/>
        </p:nvSpPr>
        <p:spPr>
          <a:xfrm flipV="1">
            <a:off x="6908162" y="856544"/>
            <a:ext cx="313005" cy="246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
            <a:extLst>
              <a:ext uri="{FF2B5EF4-FFF2-40B4-BE49-F238E27FC236}">
                <a16:creationId xmlns:a16="http://schemas.microsoft.com/office/drawing/2014/main" id="{03534655-BA43-A41E-5F91-2FFBCBB0FCDE}"/>
              </a:ext>
            </a:extLst>
          </p:cNvPr>
          <p:cNvSpPr/>
          <p:nvPr/>
        </p:nvSpPr>
        <p:spPr>
          <a:xfrm>
            <a:off x="6376289" y="7965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1990496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8CB317E2-843E-50F7-E109-ACD6AA3CEE6B}"/>
              </a:ext>
            </a:extLst>
          </p:cNvPr>
          <p:cNvSpPr txBox="1"/>
          <p:nvPr/>
        </p:nvSpPr>
        <p:spPr>
          <a:xfrm>
            <a:off x="291517" y="5609598"/>
            <a:ext cx="3070898" cy="1077218"/>
          </a:xfrm>
          <a:prstGeom prst="rect">
            <a:avLst/>
          </a:prstGeom>
          <a:solidFill>
            <a:schemeClr val="accent4">
              <a:lumMod val="20000"/>
              <a:lumOff val="80000"/>
            </a:schemeClr>
          </a:solidFill>
        </p:spPr>
        <p:txBody>
          <a:bodyPr wrap="square" rtlCol="0">
            <a:spAutoFit/>
          </a:bodyPr>
          <a:lstStyle/>
          <a:p>
            <a:r>
              <a:rPr lang="lt-LT" sz="1600" dirty="0"/>
              <a:t>Pirkimo vykdytojas norėdamas pašalinti atitinkamą gavėją iš sąrašo, turi pasirinkti gavėją ir paspausti šį simbolį. </a:t>
            </a:r>
            <a:endParaRPr lang="en-US" sz="1600" dirty="0"/>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33</a:t>
            </a:fld>
            <a:endParaRPr lang="en-US" dirty="0"/>
          </a:p>
        </p:txBody>
      </p:sp>
      <p:pic>
        <p:nvPicPr>
          <p:cNvPr id="6" name="Paveikslėlis 5">
            <a:extLst>
              <a:ext uri="{FF2B5EF4-FFF2-40B4-BE49-F238E27FC236}">
                <a16:creationId xmlns:a16="http://schemas.microsoft.com/office/drawing/2014/main" id="{0384ECEE-C3D9-320F-40DC-98639A4492A1}"/>
              </a:ext>
            </a:extLst>
          </p:cNvPr>
          <p:cNvPicPr>
            <a:picLocks noChangeAspect="1"/>
          </p:cNvPicPr>
          <p:nvPr/>
        </p:nvPicPr>
        <p:blipFill>
          <a:blip r:embed="rId3"/>
          <a:stretch>
            <a:fillRect/>
          </a:stretch>
        </p:blipFill>
        <p:spPr>
          <a:xfrm>
            <a:off x="453620" y="1136801"/>
            <a:ext cx="1466968" cy="1165425"/>
          </a:xfrm>
          <a:prstGeom prst="rect">
            <a:avLst/>
          </a:prstGeom>
        </p:spPr>
      </p:pic>
      <p:pic>
        <p:nvPicPr>
          <p:cNvPr id="3" name="Turinio vietos rezervavimo ženklas 53">
            <a:extLst>
              <a:ext uri="{FF2B5EF4-FFF2-40B4-BE49-F238E27FC236}">
                <a16:creationId xmlns:a16="http://schemas.microsoft.com/office/drawing/2014/main" id="{2624CCBB-7EA6-3A14-3955-AB608D5D32DD}"/>
              </a:ext>
            </a:extLst>
          </p:cNvPr>
          <p:cNvPicPr>
            <a:picLocks noGrp="1" noChangeAspect="1"/>
          </p:cNvPicPr>
          <p:nvPr>
            <p:ph idx="1"/>
          </p:nvPr>
        </p:nvPicPr>
        <p:blipFill>
          <a:blip r:embed="rId4"/>
          <a:stretch>
            <a:fillRect/>
          </a:stretch>
        </p:blipFill>
        <p:spPr>
          <a:xfrm>
            <a:off x="2074052" y="1543066"/>
            <a:ext cx="8156760" cy="3349862"/>
          </a:xfrm>
          <a:prstGeom prst="rect">
            <a:avLst/>
          </a:prstGeom>
        </p:spPr>
      </p:pic>
      <p:sp>
        <p:nvSpPr>
          <p:cNvPr id="4" name="TextBox 3">
            <a:extLst>
              <a:ext uri="{FF2B5EF4-FFF2-40B4-BE49-F238E27FC236}">
                <a16:creationId xmlns:a16="http://schemas.microsoft.com/office/drawing/2014/main" id="{0B2E6E28-A00F-FA85-F789-55417F43D180}"/>
              </a:ext>
            </a:extLst>
          </p:cNvPr>
          <p:cNvSpPr txBox="1"/>
          <p:nvPr/>
        </p:nvSpPr>
        <p:spPr>
          <a:xfrm>
            <a:off x="451311" y="705997"/>
            <a:ext cx="1643315" cy="369332"/>
          </a:xfrm>
          <a:prstGeom prst="rect">
            <a:avLst/>
          </a:prstGeom>
          <a:solidFill>
            <a:schemeClr val="accent4">
              <a:lumMod val="20000"/>
              <a:lumOff val="80000"/>
            </a:schemeClr>
          </a:solidFill>
        </p:spPr>
        <p:txBody>
          <a:bodyPr wrap="square" rtlCol="0">
            <a:spAutoFit/>
          </a:bodyPr>
          <a:lstStyle/>
          <a:p>
            <a:r>
              <a:rPr lang="lt-LT" dirty="0"/>
              <a:t>Gavėjų paieška:</a:t>
            </a:r>
            <a:endParaRPr lang="en-US" dirty="0"/>
          </a:p>
        </p:txBody>
      </p:sp>
      <p:sp>
        <p:nvSpPr>
          <p:cNvPr id="8" name="Stačiakampis 6">
            <a:extLst>
              <a:ext uri="{FF2B5EF4-FFF2-40B4-BE49-F238E27FC236}">
                <a16:creationId xmlns:a16="http://schemas.microsoft.com/office/drawing/2014/main" id="{C85F26EF-2FF6-4798-BC40-B27CF7B77343}"/>
              </a:ext>
            </a:extLst>
          </p:cNvPr>
          <p:cNvSpPr/>
          <p:nvPr/>
        </p:nvSpPr>
        <p:spPr>
          <a:xfrm flipH="1" flipV="1">
            <a:off x="665479" y="1427814"/>
            <a:ext cx="383682" cy="724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6123BC-528A-88B5-B9E9-80BC17FD92D5}"/>
              </a:ext>
            </a:extLst>
          </p:cNvPr>
          <p:cNvSpPr txBox="1"/>
          <p:nvPr/>
        </p:nvSpPr>
        <p:spPr>
          <a:xfrm>
            <a:off x="2015412" y="1129103"/>
            <a:ext cx="5752370" cy="369332"/>
          </a:xfrm>
          <a:prstGeom prst="rect">
            <a:avLst/>
          </a:prstGeom>
          <a:solidFill>
            <a:schemeClr val="accent4">
              <a:lumMod val="20000"/>
              <a:lumOff val="80000"/>
            </a:schemeClr>
          </a:solidFill>
        </p:spPr>
        <p:txBody>
          <a:bodyPr wrap="square" rtlCol="0">
            <a:spAutoFit/>
          </a:bodyPr>
          <a:lstStyle/>
          <a:p>
            <a:r>
              <a:rPr lang="lt-LT" dirty="0"/>
              <a:t>Gavėjų paieška vykdoma paspaudus paieškos mygtuką</a:t>
            </a:r>
            <a:endParaRPr lang="en-US" dirty="0"/>
          </a:p>
        </p:txBody>
      </p:sp>
      <p:cxnSp>
        <p:nvCxnSpPr>
          <p:cNvPr id="13" name="Tiesioji rodyklės jungtis 12">
            <a:extLst>
              <a:ext uri="{FF2B5EF4-FFF2-40B4-BE49-F238E27FC236}">
                <a16:creationId xmlns:a16="http://schemas.microsoft.com/office/drawing/2014/main" id="{A3C6BF89-2E7F-B79E-BAEB-0B91A953B8BB}"/>
              </a:ext>
            </a:extLst>
          </p:cNvPr>
          <p:cNvCxnSpPr>
            <a:cxnSpLocks/>
          </p:cNvCxnSpPr>
          <p:nvPr/>
        </p:nvCxnSpPr>
        <p:spPr>
          <a:xfrm flipH="1">
            <a:off x="1125893" y="1427814"/>
            <a:ext cx="835295" cy="5389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F1FBD0-139F-7F0E-8F37-5EBE58A90E69}"/>
              </a:ext>
            </a:extLst>
          </p:cNvPr>
          <p:cNvSpPr txBox="1"/>
          <p:nvPr/>
        </p:nvSpPr>
        <p:spPr>
          <a:xfrm>
            <a:off x="183243" y="4461863"/>
            <a:ext cx="8296860" cy="1077218"/>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Gavėjų paieška vykdoma įvedus norimo kviesti tiekėjo duomenis pvz. pavadinimas / juridinio asmens kodas. Įvedus atitinkamus duomenis apie tiekėją spaudžiamas mygtukas „Paieška“. </a:t>
            </a:r>
          </a:p>
          <a:p>
            <a:pPr marL="285750" indent="-285750">
              <a:buFont typeface="Arial" panose="020B0604020202020204" pitchFamily="34" charset="0"/>
              <a:buChar char="•"/>
            </a:pPr>
            <a:r>
              <a:rPr lang="lt-LT" sz="1600" dirty="0"/>
              <a:t>Sistema iškarto pateikia paieškos rezultatus. Pirkimo vykdytojas pasirenka tiekėją ir spaudžia mygtuką „Pasirinkti“ .</a:t>
            </a:r>
            <a:endParaRPr lang="en-US" dirty="0"/>
          </a:p>
        </p:txBody>
      </p:sp>
      <p:sp>
        <p:nvSpPr>
          <p:cNvPr id="15" name="Stačiakampis 6">
            <a:extLst>
              <a:ext uri="{FF2B5EF4-FFF2-40B4-BE49-F238E27FC236}">
                <a16:creationId xmlns:a16="http://schemas.microsoft.com/office/drawing/2014/main" id="{41ED82E3-40F8-8A3B-A7F1-2AFE7D005229}"/>
              </a:ext>
            </a:extLst>
          </p:cNvPr>
          <p:cNvSpPr/>
          <p:nvPr/>
        </p:nvSpPr>
        <p:spPr>
          <a:xfrm flipH="1" flipV="1">
            <a:off x="9538854" y="3304309"/>
            <a:ext cx="443346" cy="249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čiakampis 6">
            <a:extLst>
              <a:ext uri="{FF2B5EF4-FFF2-40B4-BE49-F238E27FC236}">
                <a16:creationId xmlns:a16="http://schemas.microsoft.com/office/drawing/2014/main" id="{635DF88A-F3A2-73F7-A076-4DD4041A4F10}"/>
              </a:ext>
            </a:extLst>
          </p:cNvPr>
          <p:cNvSpPr/>
          <p:nvPr/>
        </p:nvSpPr>
        <p:spPr>
          <a:xfrm flipH="1" flipV="1">
            <a:off x="9474864" y="4629251"/>
            <a:ext cx="507336" cy="169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9A35F9D2-C4D6-094F-24C4-92921E6E1812}"/>
              </a:ext>
            </a:extLst>
          </p:cNvPr>
          <p:cNvSpPr/>
          <p:nvPr/>
        </p:nvSpPr>
        <p:spPr>
          <a:xfrm flipH="1" flipV="1">
            <a:off x="2392218" y="3949385"/>
            <a:ext cx="213472" cy="512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Tiesioji rodyklės jungtis 57">
            <a:extLst>
              <a:ext uri="{FF2B5EF4-FFF2-40B4-BE49-F238E27FC236}">
                <a16:creationId xmlns:a16="http://schemas.microsoft.com/office/drawing/2014/main" id="{7609BE13-669E-FA15-8141-2B291A31334E}"/>
              </a:ext>
            </a:extLst>
          </p:cNvPr>
          <p:cNvCxnSpPr/>
          <p:nvPr/>
        </p:nvCxnSpPr>
        <p:spPr>
          <a:xfrm>
            <a:off x="857320" y="2152305"/>
            <a:ext cx="1216732" cy="6093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3">
            <a:extLst>
              <a:ext uri="{FF2B5EF4-FFF2-40B4-BE49-F238E27FC236}">
                <a16:creationId xmlns:a16="http://schemas.microsoft.com/office/drawing/2014/main" id="{AFA6550D-D84C-937B-0FAC-6738DEDDB855}"/>
              </a:ext>
            </a:extLst>
          </p:cNvPr>
          <p:cNvSpPr/>
          <p:nvPr/>
        </p:nvSpPr>
        <p:spPr>
          <a:xfrm>
            <a:off x="10061336" y="323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3729F658-34FF-FDF1-C5DF-77796871FAC5}"/>
              </a:ext>
            </a:extLst>
          </p:cNvPr>
          <p:cNvSpPr/>
          <p:nvPr/>
        </p:nvSpPr>
        <p:spPr>
          <a:xfrm>
            <a:off x="10061336" y="4519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66" name="Paveikslėlis 65">
            <a:extLst>
              <a:ext uri="{FF2B5EF4-FFF2-40B4-BE49-F238E27FC236}">
                <a16:creationId xmlns:a16="http://schemas.microsoft.com/office/drawing/2014/main" id="{443CD216-A5A6-57C8-12EF-613D7C32ECB0}"/>
              </a:ext>
            </a:extLst>
          </p:cNvPr>
          <p:cNvPicPr>
            <a:picLocks noChangeAspect="1"/>
          </p:cNvPicPr>
          <p:nvPr/>
        </p:nvPicPr>
        <p:blipFill>
          <a:blip r:embed="rId5"/>
          <a:stretch>
            <a:fillRect/>
          </a:stretch>
        </p:blipFill>
        <p:spPr>
          <a:xfrm>
            <a:off x="3408120" y="5645458"/>
            <a:ext cx="6130734" cy="543855"/>
          </a:xfrm>
          <a:prstGeom prst="rect">
            <a:avLst/>
          </a:prstGeom>
        </p:spPr>
      </p:pic>
      <p:cxnSp>
        <p:nvCxnSpPr>
          <p:cNvPr id="71" name="Tiesioji jungtis 70">
            <a:extLst>
              <a:ext uri="{FF2B5EF4-FFF2-40B4-BE49-F238E27FC236}">
                <a16:creationId xmlns:a16="http://schemas.microsoft.com/office/drawing/2014/main" id="{582C472E-D851-9CC2-73D2-AA3AA38D5B51}"/>
              </a:ext>
            </a:extLst>
          </p:cNvPr>
          <p:cNvCxnSpPr/>
          <p:nvPr/>
        </p:nvCxnSpPr>
        <p:spPr>
          <a:xfrm>
            <a:off x="3362415" y="6410036"/>
            <a:ext cx="599402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Tiesioji rodyklės jungtis 73">
            <a:extLst>
              <a:ext uri="{FF2B5EF4-FFF2-40B4-BE49-F238E27FC236}">
                <a16:creationId xmlns:a16="http://schemas.microsoft.com/office/drawing/2014/main" id="{A0B53116-DE19-8D63-8E7F-5CA7A832076A}"/>
              </a:ext>
            </a:extLst>
          </p:cNvPr>
          <p:cNvCxnSpPr>
            <a:cxnSpLocks/>
          </p:cNvCxnSpPr>
          <p:nvPr/>
        </p:nvCxnSpPr>
        <p:spPr>
          <a:xfrm flipV="1">
            <a:off x="9356436" y="6122575"/>
            <a:ext cx="0" cy="2874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Stačiakampis 6">
            <a:extLst>
              <a:ext uri="{FF2B5EF4-FFF2-40B4-BE49-F238E27FC236}">
                <a16:creationId xmlns:a16="http://schemas.microsoft.com/office/drawing/2014/main" id="{3D957D33-8668-5C4B-B462-C9C652C234B0}"/>
              </a:ext>
            </a:extLst>
          </p:cNvPr>
          <p:cNvSpPr/>
          <p:nvPr/>
        </p:nvSpPr>
        <p:spPr>
          <a:xfrm flipH="1" flipV="1">
            <a:off x="9258977" y="5835753"/>
            <a:ext cx="215886" cy="220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10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tekstas, Šriftas, ekrano kopija&#10;&#10;Automatiškai sugeneruotas aprašymas">
            <a:extLst>
              <a:ext uri="{FF2B5EF4-FFF2-40B4-BE49-F238E27FC236}">
                <a16:creationId xmlns:a16="http://schemas.microsoft.com/office/drawing/2014/main" id="{A57EA52E-27E4-EAEE-DED4-C9F62FF6CB03}"/>
              </a:ext>
            </a:extLst>
          </p:cNvPr>
          <p:cNvPicPr>
            <a:picLocks noChangeAspect="1"/>
          </p:cNvPicPr>
          <p:nvPr/>
        </p:nvPicPr>
        <p:blipFill>
          <a:blip r:embed="rId2"/>
          <a:stretch>
            <a:fillRect/>
          </a:stretch>
        </p:blipFill>
        <p:spPr>
          <a:xfrm>
            <a:off x="740560" y="1069727"/>
            <a:ext cx="10427575" cy="182787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34</a:t>
            </a:fld>
            <a:endParaRPr lang="en-US" dirty="0"/>
          </a:p>
        </p:txBody>
      </p:sp>
      <p:sp>
        <p:nvSpPr>
          <p:cNvPr id="21" name="TextBox 20">
            <a:extLst>
              <a:ext uri="{FF2B5EF4-FFF2-40B4-BE49-F238E27FC236}">
                <a16:creationId xmlns:a16="http://schemas.microsoft.com/office/drawing/2014/main" id="{27F8ADCD-1F10-FBA9-1A05-BF7635FC580A}"/>
              </a:ext>
            </a:extLst>
          </p:cNvPr>
          <p:cNvSpPr txBox="1"/>
          <p:nvPr/>
        </p:nvSpPr>
        <p:spPr>
          <a:xfrm>
            <a:off x="727391" y="720054"/>
            <a:ext cx="2279731" cy="369332"/>
          </a:xfrm>
          <a:prstGeom prst="rect">
            <a:avLst/>
          </a:prstGeom>
          <a:solidFill>
            <a:schemeClr val="accent4">
              <a:lumMod val="20000"/>
              <a:lumOff val="80000"/>
            </a:schemeClr>
          </a:solidFill>
        </p:spPr>
        <p:txBody>
          <a:bodyPr wrap="square" rtlCol="0">
            <a:spAutoFit/>
          </a:bodyPr>
          <a:lstStyle/>
          <a:p>
            <a:r>
              <a:rPr lang="lt-LT" dirty="0"/>
              <a:t>Kvietimo redagavimas:</a:t>
            </a:r>
            <a:endParaRPr lang="en-US" dirty="0"/>
          </a:p>
        </p:txBody>
      </p:sp>
      <p:sp>
        <p:nvSpPr>
          <p:cNvPr id="22" name="TextBox 21">
            <a:extLst>
              <a:ext uri="{FF2B5EF4-FFF2-40B4-BE49-F238E27FC236}">
                <a16:creationId xmlns:a16="http://schemas.microsoft.com/office/drawing/2014/main" id="{93C819DB-4C55-82A0-486C-623C53385CC6}"/>
              </a:ext>
            </a:extLst>
          </p:cNvPr>
          <p:cNvSpPr txBox="1"/>
          <p:nvPr/>
        </p:nvSpPr>
        <p:spPr>
          <a:xfrm>
            <a:off x="4983492" y="1961963"/>
            <a:ext cx="4907765" cy="923330"/>
          </a:xfrm>
          <a:prstGeom prst="rect">
            <a:avLst/>
          </a:prstGeom>
          <a:solidFill>
            <a:schemeClr val="accent4">
              <a:lumMod val="20000"/>
              <a:lumOff val="80000"/>
            </a:schemeClr>
          </a:solidFill>
        </p:spPr>
        <p:txBody>
          <a:bodyPr wrap="square" rtlCol="0">
            <a:spAutoFit/>
          </a:bodyPr>
          <a:lstStyle/>
          <a:p>
            <a:r>
              <a:rPr lang="lt-LT" dirty="0"/>
              <a:t>Pirkimo vykdytojas norėdamas iki pasiūlymo pateikimo termino pabaigos patikslinti kvietimą turi paspausti „Redaguoti kvietimą“</a:t>
            </a:r>
            <a:endParaRPr lang="en-US" dirty="0"/>
          </a:p>
        </p:txBody>
      </p:sp>
      <p:cxnSp>
        <p:nvCxnSpPr>
          <p:cNvPr id="24" name="Tiesioji rodyklės jungtis 23">
            <a:extLst>
              <a:ext uri="{FF2B5EF4-FFF2-40B4-BE49-F238E27FC236}">
                <a16:creationId xmlns:a16="http://schemas.microsoft.com/office/drawing/2014/main" id="{786BA610-25E9-BBCD-F73B-D639890DE2DA}"/>
              </a:ext>
            </a:extLst>
          </p:cNvPr>
          <p:cNvCxnSpPr>
            <a:cxnSpLocks/>
          </p:cNvCxnSpPr>
          <p:nvPr/>
        </p:nvCxnSpPr>
        <p:spPr>
          <a:xfrm flipV="1">
            <a:off x="9914071" y="2650535"/>
            <a:ext cx="331624" cy="170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tačiakampis 6">
            <a:extLst>
              <a:ext uri="{FF2B5EF4-FFF2-40B4-BE49-F238E27FC236}">
                <a16:creationId xmlns:a16="http://schemas.microsoft.com/office/drawing/2014/main" id="{B5BEE450-889E-766D-78A8-82C05A990CAA}"/>
              </a:ext>
            </a:extLst>
          </p:cNvPr>
          <p:cNvSpPr/>
          <p:nvPr/>
        </p:nvSpPr>
        <p:spPr>
          <a:xfrm flipH="1" flipV="1">
            <a:off x="10099817" y="2408856"/>
            <a:ext cx="938213" cy="249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aveikslėlis 30">
            <a:extLst>
              <a:ext uri="{FF2B5EF4-FFF2-40B4-BE49-F238E27FC236}">
                <a16:creationId xmlns:a16="http://schemas.microsoft.com/office/drawing/2014/main" id="{FB67A0F1-9BC7-DBCE-D5E5-7AD7421A6CCA}"/>
              </a:ext>
            </a:extLst>
          </p:cNvPr>
          <p:cNvPicPr>
            <a:picLocks noChangeAspect="1"/>
          </p:cNvPicPr>
          <p:nvPr/>
        </p:nvPicPr>
        <p:blipFill>
          <a:blip r:embed="rId4"/>
          <a:stretch>
            <a:fillRect/>
          </a:stretch>
        </p:blipFill>
        <p:spPr>
          <a:xfrm>
            <a:off x="740560" y="3596274"/>
            <a:ext cx="6219825" cy="2670217"/>
          </a:xfrm>
          <a:prstGeom prst="rect">
            <a:avLst/>
          </a:prstGeom>
        </p:spPr>
      </p:pic>
      <p:sp>
        <p:nvSpPr>
          <p:cNvPr id="32" name="Stačiakampis 6">
            <a:extLst>
              <a:ext uri="{FF2B5EF4-FFF2-40B4-BE49-F238E27FC236}">
                <a16:creationId xmlns:a16="http://schemas.microsoft.com/office/drawing/2014/main" id="{E711DE1D-CDC0-A276-B27A-54B8FE94C15C}"/>
              </a:ext>
            </a:extLst>
          </p:cNvPr>
          <p:cNvSpPr/>
          <p:nvPr/>
        </p:nvSpPr>
        <p:spPr>
          <a:xfrm flipH="1" flipV="1">
            <a:off x="1482379" y="3878330"/>
            <a:ext cx="5127971" cy="122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692A2273-0F1A-6918-DC6C-3C007A88BA42}"/>
              </a:ext>
            </a:extLst>
          </p:cNvPr>
          <p:cNvSpPr/>
          <p:nvPr/>
        </p:nvSpPr>
        <p:spPr>
          <a:xfrm flipH="1" flipV="1">
            <a:off x="1482378" y="4167429"/>
            <a:ext cx="5127971" cy="356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7EC189EB-35EA-F627-31FC-8AC673989940}"/>
              </a:ext>
            </a:extLst>
          </p:cNvPr>
          <p:cNvSpPr/>
          <p:nvPr/>
        </p:nvSpPr>
        <p:spPr>
          <a:xfrm flipH="1" flipV="1">
            <a:off x="1482377" y="5101053"/>
            <a:ext cx="5127971" cy="286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čiakampis 6">
            <a:extLst>
              <a:ext uri="{FF2B5EF4-FFF2-40B4-BE49-F238E27FC236}">
                <a16:creationId xmlns:a16="http://schemas.microsoft.com/office/drawing/2014/main" id="{F9BC9006-68B8-D4EB-D72E-D5C05F4C4419}"/>
              </a:ext>
            </a:extLst>
          </p:cNvPr>
          <p:cNvSpPr/>
          <p:nvPr/>
        </p:nvSpPr>
        <p:spPr>
          <a:xfrm flipH="1" flipV="1">
            <a:off x="5805958" y="6052401"/>
            <a:ext cx="484633" cy="15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11">
            <a:extLst>
              <a:ext uri="{FF2B5EF4-FFF2-40B4-BE49-F238E27FC236}">
                <a16:creationId xmlns:a16="http://schemas.microsoft.com/office/drawing/2014/main" id="{BA637ACE-68EF-2532-697A-97DC92F43E93}"/>
              </a:ext>
            </a:extLst>
          </p:cNvPr>
          <p:cNvSpPr/>
          <p:nvPr/>
        </p:nvSpPr>
        <p:spPr>
          <a:xfrm>
            <a:off x="811713" y="386684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07523B4C-BFDF-409C-6572-AF459114F943}"/>
              </a:ext>
            </a:extLst>
          </p:cNvPr>
          <p:cNvSpPr/>
          <p:nvPr/>
        </p:nvSpPr>
        <p:spPr>
          <a:xfrm>
            <a:off x="811713" y="426103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B410B401-B609-6787-12F4-7EC294CF9011}"/>
              </a:ext>
            </a:extLst>
          </p:cNvPr>
          <p:cNvSpPr/>
          <p:nvPr/>
        </p:nvSpPr>
        <p:spPr>
          <a:xfrm>
            <a:off x="808122" y="52078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2C74EF35-9A07-97A2-8CAF-4209D93E07F4}"/>
              </a:ext>
            </a:extLst>
          </p:cNvPr>
          <p:cNvSpPr txBox="1"/>
          <p:nvPr/>
        </p:nvSpPr>
        <p:spPr>
          <a:xfrm>
            <a:off x="9020999" y="5112837"/>
            <a:ext cx="3003293" cy="369332"/>
          </a:xfrm>
          <a:prstGeom prst="rect">
            <a:avLst/>
          </a:prstGeom>
          <a:solidFill>
            <a:schemeClr val="accent4">
              <a:lumMod val="20000"/>
              <a:lumOff val="80000"/>
            </a:schemeClr>
          </a:solidFill>
        </p:spPr>
        <p:txBody>
          <a:bodyPr wrap="square" rtlCol="0">
            <a:spAutoFit/>
          </a:bodyPr>
          <a:lstStyle/>
          <a:p>
            <a:r>
              <a:rPr lang="lt-LT" dirty="0"/>
              <a:t>Išsiųstas patikslintas kvietimas</a:t>
            </a:r>
            <a:endParaRPr lang="en-US" dirty="0"/>
          </a:p>
        </p:txBody>
      </p:sp>
      <p:sp>
        <p:nvSpPr>
          <p:cNvPr id="46" name="Oval 3">
            <a:extLst>
              <a:ext uri="{FF2B5EF4-FFF2-40B4-BE49-F238E27FC236}">
                <a16:creationId xmlns:a16="http://schemas.microsoft.com/office/drawing/2014/main" id="{CE1C04A6-954F-6A13-4C05-3E4063925A77}"/>
              </a:ext>
            </a:extLst>
          </p:cNvPr>
          <p:cNvSpPr/>
          <p:nvPr/>
        </p:nvSpPr>
        <p:spPr>
          <a:xfrm>
            <a:off x="5283645" y="59951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48" name="Paveikslėlis 47">
            <a:extLst>
              <a:ext uri="{FF2B5EF4-FFF2-40B4-BE49-F238E27FC236}">
                <a16:creationId xmlns:a16="http://schemas.microsoft.com/office/drawing/2014/main" id="{ED2DABED-F316-2CB1-7BFF-AA041E11FEA5}"/>
              </a:ext>
            </a:extLst>
          </p:cNvPr>
          <p:cNvPicPr>
            <a:picLocks noChangeAspect="1"/>
          </p:cNvPicPr>
          <p:nvPr/>
        </p:nvPicPr>
        <p:blipFill>
          <a:blip r:embed="rId5"/>
          <a:stretch>
            <a:fillRect/>
          </a:stretch>
        </p:blipFill>
        <p:spPr>
          <a:xfrm>
            <a:off x="2832488" y="6184352"/>
            <a:ext cx="2122069" cy="663476"/>
          </a:xfrm>
          <a:prstGeom prst="rect">
            <a:avLst/>
          </a:prstGeom>
        </p:spPr>
      </p:pic>
      <p:sp>
        <p:nvSpPr>
          <p:cNvPr id="49" name="Stačiakampis 6">
            <a:extLst>
              <a:ext uri="{FF2B5EF4-FFF2-40B4-BE49-F238E27FC236}">
                <a16:creationId xmlns:a16="http://schemas.microsoft.com/office/drawing/2014/main" id="{BABCE10C-FEC1-67AA-DA06-CFA9BCF40656}"/>
              </a:ext>
            </a:extLst>
          </p:cNvPr>
          <p:cNvSpPr/>
          <p:nvPr/>
        </p:nvSpPr>
        <p:spPr>
          <a:xfrm flipH="1" flipV="1">
            <a:off x="2800041" y="6170104"/>
            <a:ext cx="333376" cy="269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
            <a:extLst>
              <a:ext uri="{FF2B5EF4-FFF2-40B4-BE49-F238E27FC236}">
                <a16:creationId xmlns:a16="http://schemas.microsoft.com/office/drawing/2014/main" id="{29CD5CB0-9D8B-A23B-4358-BBEB50E5F182}"/>
              </a:ext>
            </a:extLst>
          </p:cNvPr>
          <p:cNvSpPr/>
          <p:nvPr/>
        </p:nvSpPr>
        <p:spPr>
          <a:xfrm>
            <a:off x="2278101" y="61300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54" name="Paveikslėlis 53">
            <a:extLst>
              <a:ext uri="{FF2B5EF4-FFF2-40B4-BE49-F238E27FC236}">
                <a16:creationId xmlns:a16="http://schemas.microsoft.com/office/drawing/2014/main" id="{AD985997-DDBE-EDC4-D244-81AEEA35EB7B}"/>
              </a:ext>
            </a:extLst>
          </p:cNvPr>
          <p:cNvPicPr>
            <a:picLocks noChangeAspect="1"/>
          </p:cNvPicPr>
          <p:nvPr/>
        </p:nvPicPr>
        <p:blipFill>
          <a:blip r:embed="rId6"/>
          <a:stretch>
            <a:fillRect/>
          </a:stretch>
        </p:blipFill>
        <p:spPr>
          <a:xfrm>
            <a:off x="10035655" y="121505"/>
            <a:ext cx="1347935" cy="1860272"/>
          </a:xfrm>
          <a:prstGeom prst="rect">
            <a:avLst/>
          </a:prstGeom>
        </p:spPr>
      </p:pic>
      <p:sp>
        <p:nvSpPr>
          <p:cNvPr id="55" name="Stačiakampis 6">
            <a:extLst>
              <a:ext uri="{FF2B5EF4-FFF2-40B4-BE49-F238E27FC236}">
                <a16:creationId xmlns:a16="http://schemas.microsoft.com/office/drawing/2014/main" id="{588A03AA-BA10-A7FB-32A3-9EBED132C696}"/>
              </a:ext>
            </a:extLst>
          </p:cNvPr>
          <p:cNvSpPr/>
          <p:nvPr/>
        </p:nvSpPr>
        <p:spPr>
          <a:xfrm flipH="1" flipV="1">
            <a:off x="10153272" y="963454"/>
            <a:ext cx="1028032" cy="208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3">
            <a:extLst>
              <a:ext uri="{FF2B5EF4-FFF2-40B4-BE49-F238E27FC236}">
                <a16:creationId xmlns:a16="http://schemas.microsoft.com/office/drawing/2014/main" id="{2A015CE8-836B-D24A-F64D-D0B9FEABD372}"/>
              </a:ext>
            </a:extLst>
          </p:cNvPr>
          <p:cNvSpPr/>
          <p:nvPr/>
        </p:nvSpPr>
        <p:spPr>
          <a:xfrm>
            <a:off x="9615185" y="8162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59" name="Stačiakampis 6">
            <a:extLst>
              <a:ext uri="{FF2B5EF4-FFF2-40B4-BE49-F238E27FC236}">
                <a16:creationId xmlns:a16="http://schemas.microsoft.com/office/drawing/2014/main" id="{00489992-0952-5322-3342-09AEA7516D79}"/>
              </a:ext>
            </a:extLst>
          </p:cNvPr>
          <p:cNvSpPr/>
          <p:nvPr/>
        </p:nvSpPr>
        <p:spPr>
          <a:xfrm flipH="1" flipV="1">
            <a:off x="1666456" y="1982790"/>
            <a:ext cx="480458" cy="2482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3">
            <a:extLst>
              <a:ext uri="{FF2B5EF4-FFF2-40B4-BE49-F238E27FC236}">
                <a16:creationId xmlns:a16="http://schemas.microsoft.com/office/drawing/2014/main" id="{E8ABE473-769E-E920-651C-89F466AC993B}"/>
              </a:ext>
            </a:extLst>
          </p:cNvPr>
          <p:cNvSpPr/>
          <p:nvPr/>
        </p:nvSpPr>
        <p:spPr>
          <a:xfrm>
            <a:off x="2157041" y="17683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 name="Oval 3">
            <a:extLst>
              <a:ext uri="{FF2B5EF4-FFF2-40B4-BE49-F238E27FC236}">
                <a16:creationId xmlns:a16="http://schemas.microsoft.com/office/drawing/2014/main" id="{7393388C-6032-2E6A-156A-3E4B16FC7A03}"/>
              </a:ext>
            </a:extLst>
          </p:cNvPr>
          <p:cNvSpPr/>
          <p:nvPr/>
        </p:nvSpPr>
        <p:spPr>
          <a:xfrm>
            <a:off x="11038030" y="20873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8" name="Paveikslėlis 7">
            <a:extLst>
              <a:ext uri="{FF2B5EF4-FFF2-40B4-BE49-F238E27FC236}">
                <a16:creationId xmlns:a16="http://schemas.microsoft.com/office/drawing/2014/main" id="{C484B0C4-8C27-FDCA-A826-1686ED4581FC}"/>
              </a:ext>
            </a:extLst>
          </p:cNvPr>
          <p:cNvPicPr>
            <a:picLocks noChangeAspect="1"/>
          </p:cNvPicPr>
          <p:nvPr/>
        </p:nvPicPr>
        <p:blipFill>
          <a:blip r:embed="rId7"/>
          <a:stretch>
            <a:fillRect/>
          </a:stretch>
        </p:blipFill>
        <p:spPr>
          <a:xfrm>
            <a:off x="2007159" y="3918398"/>
            <a:ext cx="1428949" cy="66684"/>
          </a:xfrm>
          <a:prstGeom prst="rect">
            <a:avLst/>
          </a:prstGeom>
        </p:spPr>
      </p:pic>
      <p:grpSp>
        <p:nvGrpSpPr>
          <p:cNvPr id="14" name="Grupė 13">
            <a:extLst>
              <a:ext uri="{FF2B5EF4-FFF2-40B4-BE49-F238E27FC236}">
                <a16:creationId xmlns:a16="http://schemas.microsoft.com/office/drawing/2014/main" id="{BE7499B2-04E3-F4F6-270E-D343D9E0A6AF}"/>
              </a:ext>
            </a:extLst>
          </p:cNvPr>
          <p:cNvGrpSpPr/>
          <p:nvPr/>
        </p:nvGrpSpPr>
        <p:grpSpPr>
          <a:xfrm>
            <a:off x="7873498" y="3914839"/>
            <a:ext cx="3925440" cy="1035955"/>
            <a:chOff x="6795791" y="5151229"/>
            <a:chExt cx="3925440" cy="1035955"/>
          </a:xfrm>
        </p:grpSpPr>
        <p:pic>
          <p:nvPicPr>
            <p:cNvPr id="36" name="Paveikslėlis 35">
              <a:extLst>
                <a:ext uri="{FF2B5EF4-FFF2-40B4-BE49-F238E27FC236}">
                  <a16:creationId xmlns:a16="http://schemas.microsoft.com/office/drawing/2014/main" id="{28355E2E-3258-697D-EF31-63B86C14CE06}"/>
                </a:ext>
              </a:extLst>
            </p:cNvPr>
            <p:cNvPicPr>
              <a:picLocks noChangeAspect="1"/>
            </p:cNvPicPr>
            <p:nvPr/>
          </p:nvPicPr>
          <p:blipFill>
            <a:blip r:embed="rId8"/>
            <a:stretch>
              <a:fillRect/>
            </a:stretch>
          </p:blipFill>
          <p:spPr>
            <a:xfrm>
              <a:off x="6827962" y="5151229"/>
              <a:ext cx="3881661" cy="1035955"/>
            </a:xfrm>
            <a:prstGeom prst="rect">
              <a:avLst/>
            </a:prstGeom>
          </p:spPr>
        </p:pic>
        <p:sp>
          <p:nvSpPr>
            <p:cNvPr id="41" name="Stačiakampis 6">
              <a:extLst>
                <a:ext uri="{FF2B5EF4-FFF2-40B4-BE49-F238E27FC236}">
                  <a16:creationId xmlns:a16="http://schemas.microsoft.com/office/drawing/2014/main" id="{97D398AE-635A-6CFB-E969-D95E160DE822}"/>
                </a:ext>
              </a:extLst>
            </p:cNvPr>
            <p:cNvSpPr/>
            <p:nvPr/>
          </p:nvSpPr>
          <p:spPr>
            <a:xfrm flipH="1" flipV="1">
              <a:off x="6795791" y="5158060"/>
              <a:ext cx="3925440" cy="1006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aveikslėlis 10">
              <a:extLst>
                <a:ext uri="{FF2B5EF4-FFF2-40B4-BE49-F238E27FC236}">
                  <a16:creationId xmlns:a16="http://schemas.microsoft.com/office/drawing/2014/main" id="{99D7DF7D-A812-6B32-B343-B9B27AD32CDA}"/>
                </a:ext>
              </a:extLst>
            </p:cNvPr>
            <p:cNvPicPr>
              <a:picLocks noChangeAspect="1"/>
            </p:cNvPicPr>
            <p:nvPr/>
          </p:nvPicPr>
          <p:blipFill>
            <a:blip r:embed="rId7"/>
            <a:stretch>
              <a:fillRect/>
            </a:stretch>
          </p:blipFill>
          <p:spPr>
            <a:xfrm>
              <a:off x="7698316" y="5178285"/>
              <a:ext cx="2326746" cy="108581"/>
            </a:xfrm>
            <a:prstGeom prst="rect">
              <a:avLst/>
            </a:prstGeom>
          </p:spPr>
        </p:pic>
        <p:pic>
          <p:nvPicPr>
            <p:cNvPr id="13" name="Paveikslėlis 12">
              <a:extLst>
                <a:ext uri="{FF2B5EF4-FFF2-40B4-BE49-F238E27FC236}">
                  <a16:creationId xmlns:a16="http://schemas.microsoft.com/office/drawing/2014/main" id="{96ADEAC0-E24A-A7CB-2AD3-424D952621B6}"/>
                </a:ext>
              </a:extLst>
            </p:cNvPr>
            <p:cNvPicPr>
              <a:picLocks noChangeAspect="1"/>
            </p:cNvPicPr>
            <p:nvPr/>
          </p:nvPicPr>
          <p:blipFill>
            <a:blip r:embed="rId7"/>
            <a:stretch>
              <a:fillRect/>
            </a:stretch>
          </p:blipFill>
          <p:spPr>
            <a:xfrm>
              <a:off x="9444939" y="5283761"/>
              <a:ext cx="1008316" cy="196698"/>
            </a:xfrm>
            <a:prstGeom prst="rect">
              <a:avLst/>
            </a:prstGeom>
          </p:spPr>
        </p:pic>
      </p:grpSp>
      <p:sp>
        <p:nvSpPr>
          <p:cNvPr id="4" name="TextBox 3">
            <a:extLst>
              <a:ext uri="{FF2B5EF4-FFF2-40B4-BE49-F238E27FC236}">
                <a16:creationId xmlns:a16="http://schemas.microsoft.com/office/drawing/2014/main" id="{FC9900EE-DFDF-7365-2BCC-58C96B9FF984}"/>
              </a:ext>
            </a:extLst>
          </p:cNvPr>
          <p:cNvSpPr txBox="1"/>
          <p:nvPr/>
        </p:nvSpPr>
        <p:spPr>
          <a:xfrm>
            <a:off x="730433" y="2868918"/>
            <a:ext cx="7579871"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 </a:t>
            </a:r>
            <a:r>
              <a:rPr lang="lt-LT" dirty="0"/>
              <a:t>Pridėjus papildomą tiekėją, būtinai siunčiamame kvietime turi likti ir jau pakviesti tiekėjai. Nenurodžius pirmiau pakviestų tiekėjų, jie negalės teikti pasiūlymų, kadangi sistemoje kvietimo nematys.</a:t>
            </a:r>
            <a:endParaRPr lang="en-US" dirty="0"/>
          </a:p>
        </p:txBody>
      </p:sp>
      <p:sp>
        <p:nvSpPr>
          <p:cNvPr id="29" name="TextBox 28">
            <a:extLst>
              <a:ext uri="{FF2B5EF4-FFF2-40B4-BE49-F238E27FC236}">
                <a16:creationId xmlns:a16="http://schemas.microsoft.com/office/drawing/2014/main" id="{92FEAA06-E6DE-2DBA-E991-2D6DF3C0799E}"/>
              </a:ext>
            </a:extLst>
          </p:cNvPr>
          <p:cNvSpPr txBox="1"/>
          <p:nvPr/>
        </p:nvSpPr>
        <p:spPr>
          <a:xfrm>
            <a:off x="6671575" y="5562603"/>
            <a:ext cx="3925439" cy="1200329"/>
          </a:xfrm>
          <a:prstGeom prst="rect">
            <a:avLst/>
          </a:prstGeom>
          <a:solidFill>
            <a:schemeClr val="accent4">
              <a:lumMod val="20000"/>
              <a:lumOff val="80000"/>
            </a:schemeClr>
          </a:solidFill>
        </p:spPr>
        <p:txBody>
          <a:bodyPr wrap="square" rtlCol="0">
            <a:spAutoFit/>
          </a:bodyPr>
          <a:lstStyle/>
          <a:p>
            <a:r>
              <a:rPr lang="lt-LT" dirty="0"/>
              <a:t>Pirkimo vykdytojas redaguodamas kvietimą, turi užpildyti visus privalomus laukus kaip nurodyta 33 skaidrėje ir paspausti mygtuką „Siųsti kvietimą“ </a:t>
            </a:r>
            <a:endParaRPr lang="en-US" dirty="0"/>
          </a:p>
        </p:txBody>
      </p:sp>
      <p:cxnSp>
        <p:nvCxnSpPr>
          <p:cNvPr id="44" name="Tiesioji rodyklės jungtis 43">
            <a:extLst>
              <a:ext uri="{FF2B5EF4-FFF2-40B4-BE49-F238E27FC236}">
                <a16:creationId xmlns:a16="http://schemas.microsoft.com/office/drawing/2014/main" id="{609453E5-82B9-EFAE-D3B8-C193AE0F1E3E}"/>
              </a:ext>
            </a:extLst>
          </p:cNvPr>
          <p:cNvCxnSpPr>
            <a:cxnSpLocks/>
          </p:cNvCxnSpPr>
          <p:nvPr/>
        </p:nvCxnSpPr>
        <p:spPr>
          <a:xfrm flipH="1" flipV="1">
            <a:off x="9677119" y="4941008"/>
            <a:ext cx="76200" cy="1856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170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35</a:t>
            </a:fld>
            <a:endParaRPr lang="en-US" dirty="0"/>
          </a:p>
        </p:txBody>
      </p:sp>
      <p:pic>
        <p:nvPicPr>
          <p:cNvPr id="4" name="Paveikslėlis 3">
            <a:extLst>
              <a:ext uri="{FF2B5EF4-FFF2-40B4-BE49-F238E27FC236}">
                <a16:creationId xmlns:a16="http://schemas.microsoft.com/office/drawing/2014/main" id="{B11EBA8E-CAE8-5178-D053-0208249901B9}"/>
              </a:ext>
            </a:extLst>
          </p:cNvPr>
          <p:cNvPicPr>
            <a:picLocks noChangeAspect="1"/>
          </p:cNvPicPr>
          <p:nvPr/>
        </p:nvPicPr>
        <p:blipFill>
          <a:blip r:embed="rId3"/>
          <a:stretch>
            <a:fillRect/>
          </a:stretch>
        </p:blipFill>
        <p:spPr>
          <a:xfrm>
            <a:off x="1052028" y="1077470"/>
            <a:ext cx="10058398" cy="1887290"/>
          </a:xfrm>
          <a:prstGeom prst="rect">
            <a:avLst/>
          </a:prstGeom>
        </p:spPr>
      </p:pic>
      <p:pic>
        <p:nvPicPr>
          <p:cNvPr id="16" name="Paveikslėlis 15">
            <a:extLst>
              <a:ext uri="{FF2B5EF4-FFF2-40B4-BE49-F238E27FC236}">
                <a16:creationId xmlns:a16="http://schemas.microsoft.com/office/drawing/2014/main" id="{68821DF5-7A71-587D-49E0-23CF9B48BEAB}"/>
              </a:ext>
            </a:extLst>
          </p:cNvPr>
          <p:cNvPicPr>
            <a:picLocks noChangeAspect="1"/>
          </p:cNvPicPr>
          <p:nvPr/>
        </p:nvPicPr>
        <p:blipFill>
          <a:blip r:embed="rId4"/>
          <a:stretch>
            <a:fillRect/>
          </a:stretch>
        </p:blipFill>
        <p:spPr>
          <a:xfrm>
            <a:off x="1185700" y="2612584"/>
            <a:ext cx="1483360" cy="121091"/>
          </a:xfrm>
          <a:prstGeom prst="rect">
            <a:avLst/>
          </a:prstGeom>
        </p:spPr>
      </p:pic>
      <p:pic>
        <p:nvPicPr>
          <p:cNvPr id="18" name="Paveikslėlis 17">
            <a:extLst>
              <a:ext uri="{FF2B5EF4-FFF2-40B4-BE49-F238E27FC236}">
                <a16:creationId xmlns:a16="http://schemas.microsoft.com/office/drawing/2014/main" id="{038100A1-EEBF-D55E-C6CD-3B8853931D8C}"/>
              </a:ext>
            </a:extLst>
          </p:cNvPr>
          <p:cNvPicPr>
            <a:picLocks noChangeAspect="1"/>
          </p:cNvPicPr>
          <p:nvPr/>
        </p:nvPicPr>
        <p:blipFill>
          <a:blip r:embed="rId5"/>
          <a:stretch>
            <a:fillRect/>
          </a:stretch>
        </p:blipFill>
        <p:spPr>
          <a:xfrm>
            <a:off x="2661917" y="2633648"/>
            <a:ext cx="261974" cy="100027"/>
          </a:xfrm>
          <a:prstGeom prst="rect">
            <a:avLst/>
          </a:prstGeom>
        </p:spPr>
      </p:pic>
      <p:pic>
        <p:nvPicPr>
          <p:cNvPr id="23" name="Paveikslėlis 22">
            <a:extLst>
              <a:ext uri="{FF2B5EF4-FFF2-40B4-BE49-F238E27FC236}">
                <a16:creationId xmlns:a16="http://schemas.microsoft.com/office/drawing/2014/main" id="{906B742E-B03B-3425-16CE-324842FB3583}"/>
              </a:ext>
            </a:extLst>
          </p:cNvPr>
          <p:cNvPicPr>
            <a:picLocks noChangeAspect="1"/>
          </p:cNvPicPr>
          <p:nvPr/>
        </p:nvPicPr>
        <p:blipFill>
          <a:blip r:embed="rId6"/>
          <a:stretch>
            <a:fillRect/>
          </a:stretch>
        </p:blipFill>
        <p:spPr>
          <a:xfrm>
            <a:off x="3009616" y="2597251"/>
            <a:ext cx="1895759" cy="152532"/>
          </a:xfrm>
          <a:prstGeom prst="rect">
            <a:avLst/>
          </a:prstGeom>
        </p:spPr>
      </p:pic>
      <p:pic>
        <p:nvPicPr>
          <p:cNvPr id="27" name="Paveikslėlis 26">
            <a:extLst>
              <a:ext uri="{FF2B5EF4-FFF2-40B4-BE49-F238E27FC236}">
                <a16:creationId xmlns:a16="http://schemas.microsoft.com/office/drawing/2014/main" id="{FEF68C0C-F17F-F326-B6BF-E06637CB0266}"/>
              </a:ext>
            </a:extLst>
          </p:cNvPr>
          <p:cNvPicPr>
            <a:picLocks noChangeAspect="1"/>
          </p:cNvPicPr>
          <p:nvPr/>
        </p:nvPicPr>
        <p:blipFill>
          <a:blip r:embed="rId7"/>
          <a:stretch>
            <a:fillRect/>
          </a:stretch>
        </p:blipFill>
        <p:spPr>
          <a:xfrm>
            <a:off x="4905375" y="2627940"/>
            <a:ext cx="1447977" cy="119757"/>
          </a:xfrm>
          <a:prstGeom prst="rect">
            <a:avLst/>
          </a:prstGeom>
        </p:spPr>
      </p:pic>
      <p:sp>
        <p:nvSpPr>
          <p:cNvPr id="28" name="TextBox 27">
            <a:extLst>
              <a:ext uri="{FF2B5EF4-FFF2-40B4-BE49-F238E27FC236}">
                <a16:creationId xmlns:a16="http://schemas.microsoft.com/office/drawing/2014/main" id="{55F5B9BC-D18F-4CCF-B9C3-E1DF0977B436}"/>
              </a:ext>
            </a:extLst>
          </p:cNvPr>
          <p:cNvSpPr txBox="1"/>
          <p:nvPr/>
        </p:nvSpPr>
        <p:spPr>
          <a:xfrm>
            <a:off x="1052028" y="3666317"/>
            <a:ext cx="5271710" cy="369332"/>
          </a:xfrm>
          <a:prstGeom prst="rect">
            <a:avLst/>
          </a:prstGeom>
          <a:solidFill>
            <a:schemeClr val="accent4">
              <a:lumMod val="20000"/>
              <a:lumOff val="80000"/>
            </a:schemeClr>
          </a:solidFill>
        </p:spPr>
        <p:txBody>
          <a:bodyPr wrap="square" rtlCol="0">
            <a:spAutoFit/>
          </a:bodyPr>
          <a:lstStyle/>
          <a:p>
            <a:r>
              <a:rPr lang="lt-LT" dirty="0"/>
              <a:t>Pasirenkama užduotis „Susipažinti su pasiūlymais“</a:t>
            </a:r>
            <a:endParaRPr lang="en-US" dirty="0"/>
          </a:p>
        </p:txBody>
      </p:sp>
      <p:pic>
        <p:nvPicPr>
          <p:cNvPr id="5" name="Paveikslėlis 4">
            <a:extLst>
              <a:ext uri="{FF2B5EF4-FFF2-40B4-BE49-F238E27FC236}">
                <a16:creationId xmlns:a16="http://schemas.microsoft.com/office/drawing/2014/main" id="{6257507F-422B-458B-A2D3-A8308DFAFD97}"/>
              </a:ext>
            </a:extLst>
          </p:cNvPr>
          <p:cNvPicPr>
            <a:picLocks noChangeAspect="1"/>
          </p:cNvPicPr>
          <p:nvPr/>
        </p:nvPicPr>
        <p:blipFill>
          <a:blip r:embed="rId8"/>
          <a:stretch>
            <a:fillRect/>
          </a:stretch>
        </p:blipFill>
        <p:spPr>
          <a:xfrm>
            <a:off x="1044884" y="2543928"/>
            <a:ext cx="10058398" cy="786719"/>
          </a:xfrm>
          <a:prstGeom prst="rect">
            <a:avLst/>
          </a:prstGeom>
        </p:spPr>
      </p:pic>
      <p:sp>
        <p:nvSpPr>
          <p:cNvPr id="30" name="Rectangle 10">
            <a:extLst>
              <a:ext uri="{FF2B5EF4-FFF2-40B4-BE49-F238E27FC236}">
                <a16:creationId xmlns:a16="http://schemas.microsoft.com/office/drawing/2014/main" id="{64033E23-100B-99F4-EEB6-1CF2E1C96A86}"/>
              </a:ext>
            </a:extLst>
          </p:cNvPr>
          <p:cNvSpPr/>
          <p:nvPr/>
        </p:nvSpPr>
        <p:spPr>
          <a:xfrm>
            <a:off x="3957495" y="2960773"/>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Tiesioji rodyklės jungtis 42">
            <a:extLst>
              <a:ext uri="{FF2B5EF4-FFF2-40B4-BE49-F238E27FC236}">
                <a16:creationId xmlns:a16="http://schemas.microsoft.com/office/drawing/2014/main" id="{CA59E24B-2C44-5B66-5FD3-5BF8910286BD}"/>
              </a:ext>
            </a:extLst>
          </p:cNvPr>
          <p:cNvCxnSpPr/>
          <p:nvPr/>
        </p:nvCxnSpPr>
        <p:spPr>
          <a:xfrm flipV="1">
            <a:off x="4200525" y="3167779"/>
            <a:ext cx="66675" cy="498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995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D38BCD26-D9EA-266D-67F5-9D48E75320F5}"/>
              </a:ext>
            </a:extLst>
          </p:cNvPr>
          <p:cNvPicPr>
            <a:picLocks noChangeAspect="1"/>
          </p:cNvPicPr>
          <p:nvPr/>
        </p:nvPicPr>
        <p:blipFill>
          <a:blip r:embed="rId2"/>
          <a:stretch>
            <a:fillRect/>
          </a:stretch>
        </p:blipFill>
        <p:spPr>
          <a:xfrm>
            <a:off x="614017" y="803467"/>
            <a:ext cx="10149613" cy="431668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36</a:t>
            </a:fld>
            <a:endParaRPr lang="en-US" dirty="0"/>
          </a:p>
        </p:txBody>
      </p:sp>
      <p:sp>
        <p:nvSpPr>
          <p:cNvPr id="3" name="Rectangle 10">
            <a:extLst>
              <a:ext uri="{FF2B5EF4-FFF2-40B4-BE49-F238E27FC236}">
                <a16:creationId xmlns:a16="http://schemas.microsoft.com/office/drawing/2014/main" id="{5ECEFC74-03BD-0E04-B7A1-26F2C15FB26A}"/>
              </a:ext>
            </a:extLst>
          </p:cNvPr>
          <p:cNvSpPr/>
          <p:nvPr/>
        </p:nvSpPr>
        <p:spPr>
          <a:xfrm>
            <a:off x="1774190" y="4003304"/>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3">
            <a:extLst>
              <a:ext uri="{FF2B5EF4-FFF2-40B4-BE49-F238E27FC236}">
                <a16:creationId xmlns:a16="http://schemas.microsoft.com/office/drawing/2014/main" id="{D9907880-18AB-B514-2D31-D30C8120443D}"/>
              </a:ext>
            </a:extLst>
          </p:cNvPr>
          <p:cNvSpPr/>
          <p:nvPr/>
        </p:nvSpPr>
        <p:spPr>
          <a:xfrm>
            <a:off x="1253761" y="39842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8" name="Rectangle 10">
            <a:extLst>
              <a:ext uri="{FF2B5EF4-FFF2-40B4-BE49-F238E27FC236}">
                <a16:creationId xmlns:a16="http://schemas.microsoft.com/office/drawing/2014/main" id="{1B57BE6B-183F-E920-C902-A4745F95E81A}"/>
              </a:ext>
            </a:extLst>
          </p:cNvPr>
          <p:cNvSpPr/>
          <p:nvPr/>
        </p:nvSpPr>
        <p:spPr>
          <a:xfrm>
            <a:off x="4452136" y="4901105"/>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4">
            <a:extLst>
              <a:ext uri="{FF2B5EF4-FFF2-40B4-BE49-F238E27FC236}">
                <a16:creationId xmlns:a16="http://schemas.microsoft.com/office/drawing/2014/main" id="{A4573D3B-3630-7160-3B4E-338D46420272}"/>
              </a:ext>
            </a:extLst>
          </p:cNvPr>
          <p:cNvSpPr/>
          <p:nvPr/>
        </p:nvSpPr>
        <p:spPr>
          <a:xfrm>
            <a:off x="5291693" y="4530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1" name="TextBox 10">
            <a:extLst>
              <a:ext uri="{FF2B5EF4-FFF2-40B4-BE49-F238E27FC236}">
                <a16:creationId xmlns:a16="http://schemas.microsoft.com/office/drawing/2014/main" id="{84A5BD50-D157-2BEE-8304-B8387682D963}"/>
              </a:ext>
            </a:extLst>
          </p:cNvPr>
          <p:cNvSpPr txBox="1"/>
          <p:nvPr/>
        </p:nvSpPr>
        <p:spPr>
          <a:xfrm>
            <a:off x="614017" y="5224919"/>
            <a:ext cx="3838119" cy="1200329"/>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Būtina pažymėti visus pasiūlymus, kuriuos norite atidaryti. Priešingu atveju nepažymėti pasiūlymai automatiškai bus atmesti.</a:t>
            </a:r>
            <a:endParaRPr lang="en-US" dirty="0"/>
          </a:p>
        </p:txBody>
      </p:sp>
      <p:cxnSp>
        <p:nvCxnSpPr>
          <p:cNvPr id="13"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121609" y="4384609"/>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5BCF24FA-7626-6580-9EE4-7D89B09646D3}"/>
              </a:ext>
            </a:extLst>
          </p:cNvPr>
          <p:cNvPicPr>
            <a:picLocks noChangeAspect="1"/>
          </p:cNvPicPr>
          <p:nvPr/>
        </p:nvPicPr>
        <p:blipFill>
          <a:blip r:embed="rId4"/>
          <a:stretch>
            <a:fillRect/>
          </a:stretch>
        </p:blipFill>
        <p:spPr>
          <a:xfrm>
            <a:off x="6435901" y="4713414"/>
            <a:ext cx="1994556" cy="1888962"/>
          </a:xfrm>
          <a:prstGeom prst="rect">
            <a:avLst/>
          </a:prstGeom>
        </p:spPr>
      </p:pic>
      <p:sp>
        <p:nvSpPr>
          <p:cNvPr id="19" name="Rectangle 10">
            <a:extLst>
              <a:ext uri="{FF2B5EF4-FFF2-40B4-BE49-F238E27FC236}">
                <a16:creationId xmlns:a16="http://schemas.microsoft.com/office/drawing/2014/main" id="{74D54317-F153-466D-362B-5B31212F2DBC}"/>
              </a:ext>
            </a:extLst>
          </p:cNvPr>
          <p:cNvSpPr/>
          <p:nvPr/>
        </p:nvSpPr>
        <p:spPr>
          <a:xfrm>
            <a:off x="6554152" y="6286499"/>
            <a:ext cx="999173" cy="2192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4">
            <a:extLst>
              <a:ext uri="{FF2B5EF4-FFF2-40B4-BE49-F238E27FC236}">
                <a16:creationId xmlns:a16="http://schemas.microsoft.com/office/drawing/2014/main" id="{45A0BE62-F940-2C5D-5DFC-56DD12DAC648}"/>
              </a:ext>
            </a:extLst>
          </p:cNvPr>
          <p:cNvSpPr/>
          <p:nvPr/>
        </p:nvSpPr>
        <p:spPr>
          <a:xfrm>
            <a:off x="7553325" y="61498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14" name="Oval 4">
            <a:extLst>
              <a:ext uri="{FF2B5EF4-FFF2-40B4-BE49-F238E27FC236}">
                <a16:creationId xmlns:a16="http://schemas.microsoft.com/office/drawing/2014/main" id="{C30F2101-DE4E-D438-81DF-5494290D8242}"/>
              </a:ext>
            </a:extLst>
          </p:cNvPr>
          <p:cNvSpPr/>
          <p:nvPr/>
        </p:nvSpPr>
        <p:spPr>
          <a:xfrm>
            <a:off x="129385" y="7108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23" name="Rectangle 10">
            <a:extLst>
              <a:ext uri="{FF2B5EF4-FFF2-40B4-BE49-F238E27FC236}">
                <a16:creationId xmlns:a16="http://schemas.microsoft.com/office/drawing/2014/main" id="{C356285F-1637-3A28-1F55-81FEC8680DD7}"/>
              </a:ext>
            </a:extLst>
          </p:cNvPr>
          <p:cNvSpPr/>
          <p:nvPr/>
        </p:nvSpPr>
        <p:spPr>
          <a:xfrm>
            <a:off x="614017" y="797330"/>
            <a:ext cx="332543" cy="2975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925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B6100CB4-6328-F549-79B5-4AFB13ADE291}"/>
              </a:ext>
            </a:extLst>
          </p:cNvPr>
          <p:cNvPicPr>
            <a:picLocks noChangeAspect="1"/>
          </p:cNvPicPr>
          <p:nvPr/>
        </p:nvPicPr>
        <p:blipFill>
          <a:blip r:embed="rId2"/>
          <a:stretch>
            <a:fillRect/>
          </a:stretch>
        </p:blipFill>
        <p:spPr>
          <a:xfrm>
            <a:off x="913686" y="3290452"/>
            <a:ext cx="9703506" cy="3137536"/>
          </a:xfrm>
          <a:prstGeom prst="rect">
            <a:avLst/>
          </a:prstGeom>
        </p:spPr>
      </p:pic>
      <p:pic>
        <p:nvPicPr>
          <p:cNvPr id="4" name="Paveikslėlis 3">
            <a:extLst>
              <a:ext uri="{FF2B5EF4-FFF2-40B4-BE49-F238E27FC236}">
                <a16:creationId xmlns:a16="http://schemas.microsoft.com/office/drawing/2014/main" id="{461D7330-D01B-6093-3DCC-04EA72E3F3DB}"/>
              </a:ext>
            </a:extLst>
          </p:cNvPr>
          <p:cNvPicPr>
            <a:picLocks noChangeAspect="1"/>
          </p:cNvPicPr>
          <p:nvPr/>
        </p:nvPicPr>
        <p:blipFill>
          <a:blip r:embed="rId3"/>
          <a:stretch>
            <a:fillRect/>
          </a:stretch>
        </p:blipFill>
        <p:spPr>
          <a:xfrm>
            <a:off x="913686" y="1008222"/>
            <a:ext cx="10542294" cy="164863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37</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3261667" y="2447325"/>
            <a:ext cx="1205558" cy="16747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E698577-4294-555B-F75F-54354018B043}"/>
              </a:ext>
            </a:extLst>
          </p:cNvPr>
          <p:cNvSpPr txBox="1"/>
          <p:nvPr/>
        </p:nvSpPr>
        <p:spPr>
          <a:xfrm>
            <a:off x="913686" y="2827523"/>
            <a:ext cx="6161102" cy="369332"/>
          </a:xfrm>
          <a:prstGeom prst="rect">
            <a:avLst/>
          </a:prstGeom>
          <a:solidFill>
            <a:schemeClr val="accent4">
              <a:lumMod val="20000"/>
              <a:lumOff val="80000"/>
            </a:schemeClr>
          </a:solidFill>
        </p:spPr>
        <p:txBody>
          <a:bodyPr wrap="square" rtlCol="0">
            <a:spAutoFit/>
          </a:bodyPr>
          <a:lstStyle/>
          <a:p>
            <a:r>
              <a:rPr lang="lt-LT" dirty="0"/>
              <a:t>Pasirenkama užduotis „Patikrinkite interesų konfliktą“</a:t>
            </a:r>
            <a:endParaRPr lang="en-US" dirty="0"/>
          </a:p>
        </p:txBody>
      </p:sp>
      <p:sp>
        <p:nvSpPr>
          <p:cNvPr id="42" name="TextBox 41">
            <a:extLst>
              <a:ext uri="{FF2B5EF4-FFF2-40B4-BE49-F238E27FC236}">
                <a16:creationId xmlns:a16="http://schemas.microsoft.com/office/drawing/2014/main" id="{0B342FF4-AFDF-2167-17EB-F03D9F203EAF}"/>
              </a:ext>
            </a:extLst>
          </p:cNvPr>
          <p:cNvSpPr txBox="1"/>
          <p:nvPr/>
        </p:nvSpPr>
        <p:spPr>
          <a:xfrm>
            <a:off x="2693971" y="5346187"/>
            <a:ext cx="3620811"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dirty="0"/>
              <a:t>Susipažinus, pasirenkama „Priimti“. Jei pažymima „Atmesti“, paskirtas asmuo nebegali dalyvauti pirkimo procese, ir pirkimo vykdytojas privalo paskirti kitą vertintoją.</a:t>
            </a:r>
          </a:p>
        </p:txBody>
      </p:sp>
      <p:sp>
        <p:nvSpPr>
          <p:cNvPr id="44" name="Rectangle 10">
            <a:extLst>
              <a:ext uri="{FF2B5EF4-FFF2-40B4-BE49-F238E27FC236}">
                <a16:creationId xmlns:a16="http://schemas.microsoft.com/office/drawing/2014/main" id="{7DA578FC-E26D-9E4E-F57D-04DECB425F50}"/>
              </a:ext>
            </a:extLst>
          </p:cNvPr>
          <p:cNvSpPr/>
          <p:nvPr/>
        </p:nvSpPr>
        <p:spPr>
          <a:xfrm>
            <a:off x="1050748" y="5657754"/>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Tiesioji rodyklės jungtis 45">
            <a:extLst>
              <a:ext uri="{FF2B5EF4-FFF2-40B4-BE49-F238E27FC236}">
                <a16:creationId xmlns:a16="http://schemas.microsoft.com/office/drawing/2014/main" id="{05960CAE-B212-9661-B729-003C7D6A2FEE}"/>
              </a:ext>
            </a:extLst>
          </p:cNvPr>
          <p:cNvCxnSpPr>
            <a:cxnSpLocks/>
          </p:cNvCxnSpPr>
          <p:nvPr/>
        </p:nvCxnSpPr>
        <p:spPr>
          <a:xfrm flipH="1" flipV="1">
            <a:off x="1445451" y="5961172"/>
            <a:ext cx="1317546" cy="5715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10">
            <a:extLst>
              <a:ext uri="{FF2B5EF4-FFF2-40B4-BE49-F238E27FC236}">
                <a16:creationId xmlns:a16="http://schemas.microsoft.com/office/drawing/2014/main" id="{F75B94FF-A9D4-57DA-1D83-28181BB05B9D}"/>
              </a:ext>
            </a:extLst>
          </p:cNvPr>
          <p:cNvSpPr/>
          <p:nvPr/>
        </p:nvSpPr>
        <p:spPr>
          <a:xfrm>
            <a:off x="9913740" y="6084851"/>
            <a:ext cx="563759" cy="1825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494776" y="55368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9" name="Oval 4">
            <a:extLst>
              <a:ext uri="{FF2B5EF4-FFF2-40B4-BE49-F238E27FC236}">
                <a16:creationId xmlns:a16="http://schemas.microsoft.com/office/drawing/2014/main" id="{1FB79C33-04C7-357A-712A-6AADFEC7FA84}"/>
              </a:ext>
            </a:extLst>
          </p:cNvPr>
          <p:cNvSpPr/>
          <p:nvPr/>
        </p:nvSpPr>
        <p:spPr>
          <a:xfrm>
            <a:off x="10213677" y="56767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51" name="Paveikslėlis 50">
            <a:extLst>
              <a:ext uri="{FF2B5EF4-FFF2-40B4-BE49-F238E27FC236}">
                <a16:creationId xmlns:a16="http://schemas.microsoft.com/office/drawing/2014/main" id="{9D5D1B37-EC14-3DA2-0D6C-2FF167459394}"/>
              </a:ext>
            </a:extLst>
          </p:cNvPr>
          <p:cNvPicPr>
            <a:picLocks noChangeAspect="1"/>
          </p:cNvPicPr>
          <p:nvPr/>
        </p:nvPicPr>
        <p:blipFill>
          <a:blip r:embed="rId5"/>
          <a:stretch>
            <a:fillRect/>
          </a:stretch>
        </p:blipFill>
        <p:spPr>
          <a:xfrm>
            <a:off x="6345297" y="5962224"/>
            <a:ext cx="3414713" cy="879035"/>
          </a:xfrm>
          <a:prstGeom prst="rect">
            <a:avLst/>
          </a:prstGeom>
        </p:spPr>
      </p:pic>
      <p:sp>
        <p:nvSpPr>
          <p:cNvPr id="52" name="Rectangle 10">
            <a:extLst>
              <a:ext uri="{FF2B5EF4-FFF2-40B4-BE49-F238E27FC236}">
                <a16:creationId xmlns:a16="http://schemas.microsoft.com/office/drawing/2014/main" id="{23B7C18A-DB4C-1365-B853-D6B6163F65BE}"/>
              </a:ext>
            </a:extLst>
          </p:cNvPr>
          <p:cNvSpPr/>
          <p:nvPr/>
        </p:nvSpPr>
        <p:spPr>
          <a:xfrm>
            <a:off x="6300377" y="5922353"/>
            <a:ext cx="251027" cy="2176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4">
            <a:extLst>
              <a:ext uri="{FF2B5EF4-FFF2-40B4-BE49-F238E27FC236}">
                <a16:creationId xmlns:a16="http://schemas.microsoft.com/office/drawing/2014/main" id="{7F650E30-8C6E-DA36-5ECD-0B673604ECE8}"/>
              </a:ext>
            </a:extLst>
          </p:cNvPr>
          <p:cNvSpPr/>
          <p:nvPr/>
        </p:nvSpPr>
        <p:spPr>
          <a:xfrm>
            <a:off x="6211508" y="54994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22618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E6F8ECE2-1E61-0D64-C7E9-49724EAD3478}"/>
              </a:ext>
            </a:extLst>
          </p:cNvPr>
          <p:cNvPicPr>
            <a:picLocks noChangeAspect="1"/>
          </p:cNvPicPr>
          <p:nvPr/>
        </p:nvPicPr>
        <p:blipFill>
          <a:blip r:embed="rId2"/>
          <a:stretch>
            <a:fillRect/>
          </a:stretch>
        </p:blipFill>
        <p:spPr>
          <a:xfrm>
            <a:off x="1115944" y="3196855"/>
            <a:ext cx="9930565" cy="3061660"/>
          </a:xfrm>
          <a:prstGeom prst="rect">
            <a:avLst/>
          </a:prstGeom>
        </p:spPr>
      </p:pic>
      <p:pic>
        <p:nvPicPr>
          <p:cNvPr id="4" name="Paveikslėlis 3">
            <a:extLst>
              <a:ext uri="{FF2B5EF4-FFF2-40B4-BE49-F238E27FC236}">
                <a16:creationId xmlns:a16="http://schemas.microsoft.com/office/drawing/2014/main" id="{1631DB15-9389-05EB-7671-AA36DBFAD871}"/>
              </a:ext>
            </a:extLst>
          </p:cNvPr>
          <p:cNvPicPr>
            <a:picLocks noChangeAspect="1"/>
          </p:cNvPicPr>
          <p:nvPr/>
        </p:nvPicPr>
        <p:blipFill>
          <a:blip r:embed="rId3"/>
          <a:stretch>
            <a:fillRect/>
          </a:stretch>
        </p:blipFill>
        <p:spPr>
          <a:xfrm>
            <a:off x="1115944" y="1098430"/>
            <a:ext cx="9960111" cy="156605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38</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3381375" y="2439235"/>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B22540-DAC9-3901-C747-238F9BCB75DB}"/>
              </a:ext>
            </a:extLst>
          </p:cNvPr>
          <p:cNvSpPr txBox="1"/>
          <p:nvPr/>
        </p:nvSpPr>
        <p:spPr>
          <a:xfrm>
            <a:off x="1115945" y="2827523"/>
            <a:ext cx="4993339"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cxnSp>
        <p:nvCxnSpPr>
          <p:cNvPr id="13" name="Tiesioji rodyklės jungtis 12">
            <a:extLst>
              <a:ext uri="{FF2B5EF4-FFF2-40B4-BE49-F238E27FC236}">
                <a16:creationId xmlns:a16="http://schemas.microsoft.com/office/drawing/2014/main" id="{70929353-209A-D2DD-7736-036FE822CDFE}"/>
              </a:ext>
            </a:extLst>
          </p:cNvPr>
          <p:cNvCxnSpPr>
            <a:cxnSpLocks/>
          </p:cNvCxnSpPr>
          <p:nvPr/>
        </p:nvCxnSpPr>
        <p:spPr>
          <a:xfrm flipV="1">
            <a:off x="4080001" y="5199234"/>
            <a:ext cx="210200" cy="3913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73DE66-7FF8-0B2B-1A1F-03CE39215B54}"/>
              </a:ext>
            </a:extLst>
          </p:cNvPr>
          <p:cNvSpPr txBox="1"/>
          <p:nvPr/>
        </p:nvSpPr>
        <p:spPr>
          <a:xfrm>
            <a:off x="1351953" y="5364864"/>
            <a:ext cx="2706135"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šį simbolį atsiunčiami tiekėjo pasiūlymo dokumentai.</a:t>
            </a:r>
            <a:endParaRPr lang="en-US" dirty="0"/>
          </a:p>
        </p:txBody>
      </p:sp>
      <p:sp>
        <p:nvSpPr>
          <p:cNvPr id="14" name="Stačiakampis 6">
            <a:extLst>
              <a:ext uri="{FF2B5EF4-FFF2-40B4-BE49-F238E27FC236}">
                <a16:creationId xmlns:a16="http://schemas.microsoft.com/office/drawing/2014/main" id="{6D723579-5CB6-5965-6973-7BE2A20818BF}"/>
              </a:ext>
            </a:extLst>
          </p:cNvPr>
          <p:cNvSpPr/>
          <p:nvPr/>
        </p:nvSpPr>
        <p:spPr>
          <a:xfrm>
            <a:off x="4339552" y="5109685"/>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911C468-545D-C613-ECF2-6B57FBCE08F9}"/>
              </a:ext>
            </a:extLst>
          </p:cNvPr>
          <p:cNvSpPr/>
          <p:nvPr/>
        </p:nvSpPr>
        <p:spPr>
          <a:xfrm>
            <a:off x="7841065" y="5134177"/>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29BCDC31-8A55-EC98-FD31-6FFAA2B1ABCA}"/>
              </a:ext>
            </a:extLst>
          </p:cNvPr>
          <p:cNvSpPr/>
          <p:nvPr/>
        </p:nvSpPr>
        <p:spPr>
          <a:xfrm>
            <a:off x="7832179" y="5416921"/>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760FE08-9888-9BBB-7F11-C548C5FD5E56}"/>
              </a:ext>
            </a:extLst>
          </p:cNvPr>
          <p:cNvSpPr/>
          <p:nvPr/>
        </p:nvSpPr>
        <p:spPr>
          <a:xfrm>
            <a:off x="10639063" y="5113993"/>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3BD5F62B-762C-F2F4-5634-1D5BFB737F8A}"/>
              </a:ext>
            </a:extLst>
          </p:cNvPr>
          <p:cNvSpPr/>
          <p:nvPr/>
        </p:nvSpPr>
        <p:spPr>
          <a:xfrm>
            <a:off x="10655985" y="5400760"/>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07591A-512B-8C16-C3CC-79ED73CAC19E}"/>
              </a:ext>
            </a:extLst>
          </p:cNvPr>
          <p:cNvSpPr txBox="1"/>
          <p:nvPr/>
        </p:nvSpPr>
        <p:spPr>
          <a:xfrm>
            <a:off x="4058088" y="5632872"/>
            <a:ext cx="5619031" cy="1200329"/>
          </a:xfrm>
          <a:prstGeom prst="rect">
            <a:avLst/>
          </a:prstGeom>
          <a:solidFill>
            <a:schemeClr val="accent4">
              <a:lumMod val="20000"/>
              <a:lumOff val="80000"/>
            </a:schemeClr>
          </a:solidFill>
        </p:spPr>
        <p:txBody>
          <a:bodyPr wrap="square" rtlCol="0">
            <a:spAutoFit/>
          </a:bodyPr>
          <a:lstStyle/>
          <a:p>
            <a:r>
              <a:rPr lang="lt-LT" dirty="0"/>
              <a:t>Įvertinus pasiūlymus įrašomos pasiūlymų kainos / ekonominio naudingumo balai. Pastaba. Jei vertinant pasiūlymus pagal kainos / sąnaudas ir kokybės santykį pasiūlymas atmetamas nesuteikus balo, įrašomas „0“.</a:t>
            </a:r>
            <a:endParaRPr lang="en-US" dirty="0"/>
          </a:p>
        </p:txBody>
      </p:sp>
      <p:pic>
        <p:nvPicPr>
          <p:cNvPr id="22" name="Paveikslėlis 21">
            <a:extLst>
              <a:ext uri="{FF2B5EF4-FFF2-40B4-BE49-F238E27FC236}">
                <a16:creationId xmlns:a16="http://schemas.microsoft.com/office/drawing/2014/main" id="{4EE5580C-D975-4E27-52F3-ED259D61D2D9}"/>
              </a:ext>
            </a:extLst>
          </p:cNvPr>
          <p:cNvPicPr>
            <a:picLocks noChangeAspect="1"/>
          </p:cNvPicPr>
          <p:nvPr/>
        </p:nvPicPr>
        <p:blipFill>
          <a:blip r:embed="rId5"/>
          <a:stretch>
            <a:fillRect/>
          </a:stretch>
        </p:blipFill>
        <p:spPr>
          <a:xfrm>
            <a:off x="9746444" y="3764498"/>
            <a:ext cx="2037432" cy="754832"/>
          </a:xfrm>
          <a:prstGeom prst="rect">
            <a:avLst/>
          </a:prstGeom>
        </p:spPr>
      </p:pic>
      <p:cxnSp>
        <p:nvCxnSpPr>
          <p:cNvPr id="24" name="Tiesioji rodyklės jungtis 23">
            <a:extLst>
              <a:ext uri="{FF2B5EF4-FFF2-40B4-BE49-F238E27FC236}">
                <a16:creationId xmlns:a16="http://schemas.microsoft.com/office/drawing/2014/main" id="{D1F7FDCB-D6DE-1169-6F27-519470EDCA90}"/>
              </a:ext>
            </a:extLst>
          </p:cNvPr>
          <p:cNvCxnSpPr/>
          <p:nvPr/>
        </p:nvCxnSpPr>
        <p:spPr>
          <a:xfrm flipV="1">
            <a:off x="10879035" y="4549009"/>
            <a:ext cx="350960" cy="54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Tiesioji rodyklės jungtis 25">
            <a:extLst>
              <a:ext uri="{FF2B5EF4-FFF2-40B4-BE49-F238E27FC236}">
                <a16:creationId xmlns:a16="http://schemas.microsoft.com/office/drawing/2014/main" id="{D6372283-E93A-B03C-53B4-297B18C04EBA}"/>
              </a:ext>
            </a:extLst>
          </p:cNvPr>
          <p:cNvCxnSpPr>
            <a:cxnSpLocks/>
          </p:cNvCxnSpPr>
          <p:nvPr/>
        </p:nvCxnSpPr>
        <p:spPr>
          <a:xfrm flipV="1">
            <a:off x="7134225" y="5277350"/>
            <a:ext cx="619473" cy="3555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tačiakampis 6">
            <a:extLst>
              <a:ext uri="{FF2B5EF4-FFF2-40B4-BE49-F238E27FC236}">
                <a16:creationId xmlns:a16="http://schemas.microsoft.com/office/drawing/2014/main" id="{A2660870-9957-C291-D1DC-506C655CA0B3}"/>
              </a:ext>
            </a:extLst>
          </p:cNvPr>
          <p:cNvSpPr/>
          <p:nvPr/>
        </p:nvSpPr>
        <p:spPr>
          <a:xfrm>
            <a:off x="9700098" y="5770786"/>
            <a:ext cx="1157316" cy="217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2A3857DF-DC1D-0AA5-7DDE-6D5C7AB67927}"/>
              </a:ext>
            </a:extLst>
          </p:cNvPr>
          <p:cNvSpPr/>
          <p:nvPr/>
        </p:nvSpPr>
        <p:spPr>
          <a:xfrm>
            <a:off x="7589863" y="47112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3">
            <a:extLst>
              <a:ext uri="{FF2B5EF4-FFF2-40B4-BE49-F238E27FC236}">
                <a16:creationId xmlns:a16="http://schemas.microsoft.com/office/drawing/2014/main" id="{0F91E860-A02A-1636-E226-D706C842284B}"/>
              </a:ext>
            </a:extLst>
          </p:cNvPr>
          <p:cNvSpPr/>
          <p:nvPr/>
        </p:nvSpPr>
        <p:spPr>
          <a:xfrm>
            <a:off x="11201451" y="45193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2" name="Oval 3">
            <a:extLst>
              <a:ext uri="{FF2B5EF4-FFF2-40B4-BE49-F238E27FC236}">
                <a16:creationId xmlns:a16="http://schemas.microsoft.com/office/drawing/2014/main" id="{551C6C64-61CC-01FA-B412-090697EF4B37}"/>
              </a:ext>
            </a:extLst>
          </p:cNvPr>
          <p:cNvSpPr/>
          <p:nvPr/>
        </p:nvSpPr>
        <p:spPr>
          <a:xfrm>
            <a:off x="10014016" y="59902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6" name="Paveikslėlis 35">
            <a:extLst>
              <a:ext uri="{FF2B5EF4-FFF2-40B4-BE49-F238E27FC236}">
                <a16:creationId xmlns:a16="http://schemas.microsoft.com/office/drawing/2014/main" id="{E9B38166-3B1B-E18C-B259-FB6A24BBB647}"/>
              </a:ext>
            </a:extLst>
          </p:cNvPr>
          <p:cNvPicPr>
            <a:picLocks noChangeAspect="1"/>
          </p:cNvPicPr>
          <p:nvPr/>
        </p:nvPicPr>
        <p:blipFill>
          <a:blip r:embed="rId6"/>
          <a:stretch>
            <a:fillRect/>
          </a:stretch>
        </p:blipFill>
        <p:spPr>
          <a:xfrm>
            <a:off x="8215951" y="2564379"/>
            <a:ext cx="2830558" cy="1041431"/>
          </a:xfrm>
          <a:prstGeom prst="rect">
            <a:avLst/>
          </a:prstGeom>
        </p:spPr>
      </p:pic>
      <p:sp>
        <p:nvSpPr>
          <p:cNvPr id="37" name="Stačiakampis 6">
            <a:extLst>
              <a:ext uri="{FF2B5EF4-FFF2-40B4-BE49-F238E27FC236}">
                <a16:creationId xmlns:a16="http://schemas.microsoft.com/office/drawing/2014/main" id="{2DF3C24E-F67D-F2F2-288F-BE5EF3FE11D3}"/>
              </a:ext>
            </a:extLst>
          </p:cNvPr>
          <p:cNvSpPr/>
          <p:nvPr/>
        </p:nvSpPr>
        <p:spPr>
          <a:xfrm>
            <a:off x="9922311" y="3294036"/>
            <a:ext cx="564714" cy="311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
            <a:extLst>
              <a:ext uri="{FF2B5EF4-FFF2-40B4-BE49-F238E27FC236}">
                <a16:creationId xmlns:a16="http://schemas.microsoft.com/office/drawing/2014/main" id="{CB1CFD8D-D6FB-9794-4DF8-A2FEA5E0D133}"/>
              </a:ext>
            </a:extLst>
          </p:cNvPr>
          <p:cNvSpPr/>
          <p:nvPr/>
        </p:nvSpPr>
        <p:spPr>
          <a:xfrm>
            <a:off x="9388914" y="32464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551601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9B154434-C48A-F3DF-2EBD-54EFE97834C2}"/>
              </a:ext>
            </a:extLst>
          </p:cNvPr>
          <p:cNvPicPr>
            <a:picLocks noChangeAspect="1"/>
          </p:cNvPicPr>
          <p:nvPr/>
        </p:nvPicPr>
        <p:blipFill>
          <a:blip r:embed="rId3"/>
          <a:stretch>
            <a:fillRect/>
          </a:stretch>
        </p:blipFill>
        <p:spPr>
          <a:xfrm>
            <a:off x="1212362" y="4594182"/>
            <a:ext cx="9369914" cy="1858012"/>
          </a:xfrm>
          <a:prstGeom prst="rect">
            <a:avLst/>
          </a:prstGeom>
        </p:spPr>
      </p:pic>
      <p:pic>
        <p:nvPicPr>
          <p:cNvPr id="4" name="Paveikslėlis 3">
            <a:extLst>
              <a:ext uri="{FF2B5EF4-FFF2-40B4-BE49-F238E27FC236}">
                <a16:creationId xmlns:a16="http://schemas.microsoft.com/office/drawing/2014/main" id="{12C22EE7-AD89-E022-291C-9816658A9541}"/>
              </a:ext>
            </a:extLst>
          </p:cNvPr>
          <p:cNvPicPr>
            <a:picLocks noChangeAspect="1"/>
          </p:cNvPicPr>
          <p:nvPr/>
        </p:nvPicPr>
        <p:blipFill>
          <a:blip r:embed="rId4"/>
          <a:stretch>
            <a:fillRect/>
          </a:stretch>
        </p:blipFill>
        <p:spPr>
          <a:xfrm>
            <a:off x="1212361" y="2479756"/>
            <a:ext cx="9604701" cy="1464008"/>
          </a:xfrm>
          <a:prstGeom prst="rect">
            <a:avLst/>
          </a:prstGeom>
        </p:spPr>
      </p:pic>
      <p:pic>
        <p:nvPicPr>
          <p:cNvPr id="6" name="Paveikslėlis 5">
            <a:extLst>
              <a:ext uri="{FF2B5EF4-FFF2-40B4-BE49-F238E27FC236}">
                <a16:creationId xmlns:a16="http://schemas.microsoft.com/office/drawing/2014/main" id="{88E2EB12-D1FF-40FB-854D-72C119317FAB}"/>
              </a:ext>
            </a:extLst>
          </p:cNvPr>
          <p:cNvPicPr>
            <a:picLocks noChangeAspect="1"/>
          </p:cNvPicPr>
          <p:nvPr/>
        </p:nvPicPr>
        <p:blipFill>
          <a:blip r:embed="rId5"/>
          <a:stretch>
            <a:fillRect/>
          </a:stretch>
        </p:blipFill>
        <p:spPr>
          <a:xfrm>
            <a:off x="1212360" y="1279191"/>
            <a:ext cx="9604701" cy="951264"/>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39</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1192213" y="1284733"/>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687084" y="1127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11" name="Stačiakampis 6">
            <a:extLst>
              <a:ext uri="{FF2B5EF4-FFF2-40B4-BE49-F238E27FC236}">
                <a16:creationId xmlns:a16="http://schemas.microsoft.com/office/drawing/2014/main" id="{31F0BCF3-8F63-1B22-1BC6-3493D1928F26}"/>
              </a:ext>
            </a:extLst>
          </p:cNvPr>
          <p:cNvSpPr/>
          <p:nvPr/>
        </p:nvSpPr>
        <p:spPr>
          <a:xfrm>
            <a:off x="3353262" y="3715398"/>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
            <a:extLst>
              <a:ext uri="{FF2B5EF4-FFF2-40B4-BE49-F238E27FC236}">
                <a16:creationId xmlns:a16="http://schemas.microsoft.com/office/drawing/2014/main" id="{9A8E2139-4B5F-6E54-C3C3-8396B7703B02}"/>
              </a:ext>
            </a:extLst>
          </p:cNvPr>
          <p:cNvSpPr/>
          <p:nvPr/>
        </p:nvSpPr>
        <p:spPr>
          <a:xfrm>
            <a:off x="4426083" y="3302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TextBox 12">
            <a:extLst>
              <a:ext uri="{FF2B5EF4-FFF2-40B4-BE49-F238E27FC236}">
                <a16:creationId xmlns:a16="http://schemas.microsoft.com/office/drawing/2014/main" id="{5D3C87BD-9FC8-370B-169C-42017531A21D}"/>
              </a:ext>
            </a:extLst>
          </p:cNvPr>
          <p:cNvSpPr txBox="1"/>
          <p:nvPr/>
        </p:nvSpPr>
        <p:spPr>
          <a:xfrm>
            <a:off x="1212361" y="4176355"/>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cxnSp>
        <p:nvCxnSpPr>
          <p:cNvPr id="15" name="Tiesioji rodyklės jungtis 14">
            <a:extLst>
              <a:ext uri="{FF2B5EF4-FFF2-40B4-BE49-F238E27FC236}">
                <a16:creationId xmlns:a16="http://schemas.microsoft.com/office/drawing/2014/main" id="{A0B4141C-498A-D075-240E-42D11C70DA73}"/>
              </a:ext>
            </a:extLst>
          </p:cNvPr>
          <p:cNvCxnSpPr/>
          <p:nvPr/>
        </p:nvCxnSpPr>
        <p:spPr>
          <a:xfrm flipV="1">
            <a:off x="4229100" y="3972780"/>
            <a:ext cx="76200" cy="195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Stačiakampis 6">
            <a:extLst>
              <a:ext uri="{FF2B5EF4-FFF2-40B4-BE49-F238E27FC236}">
                <a16:creationId xmlns:a16="http://schemas.microsoft.com/office/drawing/2014/main" id="{4ED2632E-E4E2-0566-1B99-021F25DB8B89}"/>
              </a:ext>
            </a:extLst>
          </p:cNvPr>
          <p:cNvSpPr/>
          <p:nvPr/>
        </p:nvSpPr>
        <p:spPr>
          <a:xfrm>
            <a:off x="9863998" y="6231109"/>
            <a:ext cx="549720" cy="1876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B75DC563-C658-1D49-99E1-FC073A2A9ED1}"/>
              </a:ext>
            </a:extLst>
          </p:cNvPr>
          <p:cNvSpPr/>
          <p:nvPr/>
        </p:nvSpPr>
        <p:spPr>
          <a:xfrm>
            <a:off x="9654226" y="5777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21" name="Paveikslėlis 20">
            <a:extLst>
              <a:ext uri="{FF2B5EF4-FFF2-40B4-BE49-F238E27FC236}">
                <a16:creationId xmlns:a16="http://schemas.microsoft.com/office/drawing/2014/main" id="{A52A5777-51BE-BF0F-5A3B-C01BFDEC20F2}"/>
              </a:ext>
            </a:extLst>
          </p:cNvPr>
          <p:cNvPicPr>
            <a:picLocks noChangeAspect="1"/>
          </p:cNvPicPr>
          <p:nvPr/>
        </p:nvPicPr>
        <p:blipFill>
          <a:blip r:embed="rId7"/>
          <a:stretch>
            <a:fillRect/>
          </a:stretch>
        </p:blipFill>
        <p:spPr>
          <a:xfrm>
            <a:off x="9154387" y="4168416"/>
            <a:ext cx="3037613" cy="1113073"/>
          </a:xfrm>
          <a:prstGeom prst="rect">
            <a:avLst/>
          </a:prstGeom>
        </p:spPr>
      </p:pic>
      <p:sp>
        <p:nvSpPr>
          <p:cNvPr id="22" name="Stačiakampis 6">
            <a:extLst>
              <a:ext uri="{FF2B5EF4-FFF2-40B4-BE49-F238E27FC236}">
                <a16:creationId xmlns:a16="http://schemas.microsoft.com/office/drawing/2014/main" id="{C00B9EBD-710B-09E1-40DB-39693BD3D12C}"/>
              </a:ext>
            </a:extLst>
          </p:cNvPr>
          <p:cNvSpPr/>
          <p:nvPr/>
        </p:nvSpPr>
        <p:spPr>
          <a:xfrm>
            <a:off x="10975999" y="4932671"/>
            <a:ext cx="587351" cy="34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CF193464-836E-7E1E-C177-1DA434A8A822}"/>
              </a:ext>
            </a:extLst>
          </p:cNvPr>
          <p:cNvSpPr/>
          <p:nvPr/>
        </p:nvSpPr>
        <p:spPr>
          <a:xfrm>
            <a:off x="10413718" y="4877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25" name="Paveikslėlis 24">
            <a:extLst>
              <a:ext uri="{FF2B5EF4-FFF2-40B4-BE49-F238E27FC236}">
                <a16:creationId xmlns:a16="http://schemas.microsoft.com/office/drawing/2014/main" id="{C05784EC-1AB9-B920-E3EE-22F9A610329E}"/>
              </a:ext>
            </a:extLst>
          </p:cNvPr>
          <p:cNvPicPr>
            <a:picLocks noChangeAspect="1"/>
          </p:cNvPicPr>
          <p:nvPr/>
        </p:nvPicPr>
        <p:blipFill>
          <a:blip r:embed="rId8"/>
          <a:stretch>
            <a:fillRect/>
          </a:stretch>
        </p:blipFill>
        <p:spPr>
          <a:xfrm>
            <a:off x="5595398" y="6039282"/>
            <a:ext cx="2695841" cy="795273"/>
          </a:xfrm>
          <a:prstGeom prst="rect">
            <a:avLst/>
          </a:prstGeom>
        </p:spPr>
      </p:pic>
      <p:sp>
        <p:nvSpPr>
          <p:cNvPr id="26" name="Rectangle 10">
            <a:extLst>
              <a:ext uri="{FF2B5EF4-FFF2-40B4-BE49-F238E27FC236}">
                <a16:creationId xmlns:a16="http://schemas.microsoft.com/office/drawing/2014/main" id="{A3E2453D-9CD2-FA77-1749-79C29F75B42E}"/>
              </a:ext>
            </a:extLst>
          </p:cNvPr>
          <p:cNvSpPr/>
          <p:nvPr/>
        </p:nvSpPr>
        <p:spPr>
          <a:xfrm>
            <a:off x="5578208" y="609411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F3919F04-41C5-E17C-DDB5-1128154B0787}"/>
              </a:ext>
            </a:extLst>
          </p:cNvPr>
          <p:cNvSpPr/>
          <p:nvPr/>
        </p:nvSpPr>
        <p:spPr>
          <a:xfrm>
            <a:off x="5072807" y="60528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28" name="Stačiakampis 6">
            <a:extLst>
              <a:ext uri="{FF2B5EF4-FFF2-40B4-BE49-F238E27FC236}">
                <a16:creationId xmlns:a16="http://schemas.microsoft.com/office/drawing/2014/main" id="{8A7AB433-212A-7B5B-CB87-E348A38A9B41}"/>
              </a:ext>
            </a:extLst>
          </p:cNvPr>
          <p:cNvSpPr/>
          <p:nvPr/>
        </p:nvSpPr>
        <p:spPr>
          <a:xfrm>
            <a:off x="7126764" y="5552301"/>
            <a:ext cx="1245934" cy="384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6048CF3-41B4-B2E1-B480-082467C4A7F7}"/>
              </a:ext>
            </a:extLst>
          </p:cNvPr>
          <p:cNvSpPr txBox="1"/>
          <p:nvPr/>
        </p:nvSpPr>
        <p:spPr>
          <a:xfrm>
            <a:off x="4848479" y="4948627"/>
            <a:ext cx="2495042" cy="369332"/>
          </a:xfrm>
          <a:prstGeom prst="rect">
            <a:avLst/>
          </a:prstGeom>
          <a:solidFill>
            <a:schemeClr val="accent4">
              <a:lumMod val="20000"/>
              <a:lumOff val="80000"/>
            </a:schemeClr>
          </a:solidFill>
        </p:spPr>
        <p:txBody>
          <a:bodyPr wrap="none" rtlCol="0">
            <a:spAutoFit/>
          </a:bodyPr>
          <a:lstStyle/>
          <a:p>
            <a:r>
              <a:rPr lang="lt-LT" dirty="0"/>
              <a:t>Nustatyta pasiūlymų eilė</a:t>
            </a:r>
            <a:endParaRPr lang="en-US" dirty="0"/>
          </a:p>
        </p:txBody>
      </p:sp>
      <p:cxnSp>
        <p:nvCxnSpPr>
          <p:cNvPr id="34" name="Tiesioji rodyklės jungtis 33">
            <a:extLst>
              <a:ext uri="{FF2B5EF4-FFF2-40B4-BE49-F238E27FC236}">
                <a16:creationId xmlns:a16="http://schemas.microsoft.com/office/drawing/2014/main" id="{58CDF801-5375-160A-D8CB-7EECBEC35FD2}"/>
              </a:ext>
            </a:extLst>
          </p:cNvPr>
          <p:cNvCxnSpPr>
            <a:cxnSpLocks/>
          </p:cNvCxnSpPr>
          <p:nvPr/>
        </p:nvCxnSpPr>
        <p:spPr>
          <a:xfrm>
            <a:off x="6685206" y="5327078"/>
            <a:ext cx="363294" cy="417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75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dirty="0">
                <a:ln>
                  <a:noFill/>
                </a:ln>
                <a:solidFill>
                  <a:prstClr val="black"/>
                </a:solidFill>
                <a:effectLst/>
                <a:uLnTx/>
                <a:uFillTx/>
                <a:latin typeface="Calibri Light"/>
                <a:ea typeface="+mj-ea"/>
                <a:cs typeface="+mj-cs"/>
              </a:rPr>
              <a:t>Prisijungimas prie CVP IS</a:t>
            </a:r>
            <a:endParaRPr lang="en-US" sz="3600" b="1" dirty="0">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Įveskite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naudotojo</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vardą</a:t>
            </a:r>
            <a:r>
              <a:rPr kumimoji="0" lang="en-US" sz="1800" b="0" i="0" u="none" strike="noStrike" kern="1200" cap="none" spc="0" normalizeH="0" baseline="0" noProof="0" dirty="0">
                <a:ln>
                  <a:noFill/>
                </a:ln>
                <a:solidFill>
                  <a:prstClr val="black"/>
                </a:solidFill>
                <a:effectLst/>
                <a:uLnTx/>
                <a:uFillTx/>
                <a:latin typeface="Calibri"/>
                <a:ea typeface="+mn-ea"/>
                <a:cs typeface="+mn-cs"/>
              </a:rPr>
              <a:t> (1),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slaptažodį</a:t>
            </a:r>
            <a:r>
              <a:rPr kumimoji="0" lang="en-US" sz="1800" b="0" i="0" u="none" strike="noStrike" kern="1200" cap="none" spc="0" normalizeH="0" baseline="0" noProof="0" dirty="0">
                <a:ln>
                  <a:noFill/>
                </a:ln>
                <a:solidFill>
                  <a:prstClr val="black"/>
                </a:solidFill>
                <a:effectLst/>
                <a:uLnTx/>
                <a:uFillTx/>
                <a:latin typeface="Calibri"/>
                <a:ea typeface="+mn-ea"/>
                <a:cs typeface="+mn-cs"/>
              </a:rPr>
              <a:t> (2)</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220745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3D5C67E-DB69-76F0-A0BE-8B2D96FE90F8}"/>
              </a:ext>
            </a:extLst>
          </p:cNvPr>
          <p:cNvPicPr>
            <a:picLocks noChangeAspect="1"/>
          </p:cNvPicPr>
          <p:nvPr/>
        </p:nvPicPr>
        <p:blipFill>
          <a:blip r:embed="rId2"/>
          <a:stretch>
            <a:fillRect/>
          </a:stretch>
        </p:blipFill>
        <p:spPr>
          <a:xfrm>
            <a:off x="725213" y="3116827"/>
            <a:ext cx="9477376" cy="3560922"/>
          </a:xfrm>
          <a:prstGeom prst="rect">
            <a:avLst/>
          </a:prstGeom>
        </p:spPr>
      </p:pic>
      <p:pic>
        <p:nvPicPr>
          <p:cNvPr id="4" name="Paveikslėlis 3">
            <a:extLst>
              <a:ext uri="{FF2B5EF4-FFF2-40B4-BE49-F238E27FC236}">
                <a16:creationId xmlns:a16="http://schemas.microsoft.com/office/drawing/2014/main" id="{34131E5E-20C9-09AD-2F77-2AE8E196D664}"/>
              </a:ext>
            </a:extLst>
          </p:cNvPr>
          <p:cNvPicPr>
            <a:picLocks noChangeAspect="1"/>
          </p:cNvPicPr>
          <p:nvPr/>
        </p:nvPicPr>
        <p:blipFill>
          <a:blip r:embed="rId3"/>
          <a:stretch>
            <a:fillRect/>
          </a:stretch>
        </p:blipFill>
        <p:spPr>
          <a:xfrm>
            <a:off x="752084" y="1068128"/>
            <a:ext cx="9477375" cy="149590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40</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859175" y="2331622"/>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čiakampis 6">
            <a:extLst>
              <a:ext uri="{FF2B5EF4-FFF2-40B4-BE49-F238E27FC236}">
                <a16:creationId xmlns:a16="http://schemas.microsoft.com/office/drawing/2014/main" id="{D082C1EC-6C6F-C958-D53C-AC2A10EF7584}"/>
              </a:ext>
            </a:extLst>
          </p:cNvPr>
          <p:cNvSpPr/>
          <p:nvPr/>
        </p:nvSpPr>
        <p:spPr>
          <a:xfrm>
            <a:off x="8610600" y="6244953"/>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729B14-747D-4570-6150-4443A11F8DE7}"/>
              </a:ext>
            </a:extLst>
          </p:cNvPr>
          <p:cNvSpPr txBox="1"/>
          <p:nvPr/>
        </p:nvSpPr>
        <p:spPr>
          <a:xfrm>
            <a:off x="7731345" y="4220366"/>
            <a:ext cx="4144067"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Šiame lange informacija nepildoma. Spaudžiama „Tęsti nesiunčiant pranešimų“.</a:t>
            </a:r>
            <a:endParaRPr lang="en-US" dirty="0"/>
          </a:p>
        </p:txBody>
      </p:sp>
      <p:cxnSp>
        <p:nvCxnSpPr>
          <p:cNvPr id="18" name="Tiesioji rodyklės jungtis 17">
            <a:extLst>
              <a:ext uri="{FF2B5EF4-FFF2-40B4-BE49-F238E27FC236}">
                <a16:creationId xmlns:a16="http://schemas.microsoft.com/office/drawing/2014/main" id="{8E8AC496-A310-DAE7-04A5-7FA65A277DDF}"/>
              </a:ext>
            </a:extLst>
          </p:cNvPr>
          <p:cNvCxnSpPr>
            <a:cxnSpLocks/>
          </p:cNvCxnSpPr>
          <p:nvPr/>
        </p:nvCxnSpPr>
        <p:spPr>
          <a:xfrm flipH="1">
            <a:off x="9220588" y="5183745"/>
            <a:ext cx="132962" cy="10102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aveikslėlis 19">
            <a:extLst>
              <a:ext uri="{FF2B5EF4-FFF2-40B4-BE49-F238E27FC236}">
                <a16:creationId xmlns:a16="http://schemas.microsoft.com/office/drawing/2014/main" id="{CB564AEF-FAB7-8592-C883-FCD7BE7964D6}"/>
              </a:ext>
            </a:extLst>
          </p:cNvPr>
          <p:cNvPicPr>
            <a:picLocks noChangeAspect="1"/>
          </p:cNvPicPr>
          <p:nvPr/>
        </p:nvPicPr>
        <p:blipFill>
          <a:blip r:embed="rId5"/>
          <a:stretch>
            <a:fillRect/>
          </a:stretch>
        </p:blipFill>
        <p:spPr>
          <a:xfrm>
            <a:off x="9480689" y="2502417"/>
            <a:ext cx="2516527" cy="923330"/>
          </a:xfrm>
          <a:prstGeom prst="rect">
            <a:avLst/>
          </a:prstGeom>
        </p:spPr>
      </p:pic>
      <p:sp>
        <p:nvSpPr>
          <p:cNvPr id="21" name="Stačiakampis 6">
            <a:extLst>
              <a:ext uri="{FF2B5EF4-FFF2-40B4-BE49-F238E27FC236}">
                <a16:creationId xmlns:a16="http://schemas.microsoft.com/office/drawing/2014/main" id="{3935AF85-19C7-DFA9-023B-6680009301A6}"/>
              </a:ext>
            </a:extLst>
          </p:cNvPr>
          <p:cNvSpPr/>
          <p:nvPr/>
        </p:nvSpPr>
        <p:spPr>
          <a:xfrm>
            <a:off x="11036830" y="3116827"/>
            <a:ext cx="507470" cy="308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a:extLst>
              <a:ext uri="{FF2B5EF4-FFF2-40B4-BE49-F238E27FC236}">
                <a16:creationId xmlns:a16="http://schemas.microsoft.com/office/drawing/2014/main" id="{18AAEFE6-CC67-4C79-094E-EDE5458DE3A4}"/>
              </a:ext>
            </a:extLst>
          </p:cNvPr>
          <p:cNvSpPr/>
          <p:nvPr/>
        </p:nvSpPr>
        <p:spPr>
          <a:xfrm>
            <a:off x="3424041" y="19026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3" name="Oval 4">
            <a:extLst>
              <a:ext uri="{FF2B5EF4-FFF2-40B4-BE49-F238E27FC236}">
                <a16:creationId xmlns:a16="http://schemas.microsoft.com/office/drawing/2014/main" id="{B3711D60-34E2-11B9-3050-362979029BD0}"/>
              </a:ext>
            </a:extLst>
          </p:cNvPr>
          <p:cNvSpPr/>
          <p:nvPr/>
        </p:nvSpPr>
        <p:spPr>
          <a:xfrm>
            <a:off x="8574172" y="58247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4" name="Oval 4">
            <a:extLst>
              <a:ext uri="{FF2B5EF4-FFF2-40B4-BE49-F238E27FC236}">
                <a16:creationId xmlns:a16="http://schemas.microsoft.com/office/drawing/2014/main" id="{FC239D7C-2874-DF18-2CDC-D67B141F40B6}"/>
              </a:ext>
            </a:extLst>
          </p:cNvPr>
          <p:cNvSpPr/>
          <p:nvPr/>
        </p:nvSpPr>
        <p:spPr>
          <a:xfrm>
            <a:off x="10552198" y="30416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341930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F3BA1DFB-9FFD-B5C2-3A92-964DFC909D65}"/>
              </a:ext>
            </a:extLst>
          </p:cNvPr>
          <p:cNvPicPr>
            <a:picLocks noChangeAspect="1"/>
          </p:cNvPicPr>
          <p:nvPr/>
        </p:nvPicPr>
        <p:blipFill>
          <a:blip r:embed="rId3"/>
          <a:stretch>
            <a:fillRect/>
          </a:stretch>
        </p:blipFill>
        <p:spPr>
          <a:xfrm>
            <a:off x="281305" y="4409604"/>
            <a:ext cx="8966754" cy="1342386"/>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82760"/>
            <a:ext cx="7801946" cy="810627"/>
          </a:xfrm>
        </p:spPr>
        <p:txBody>
          <a:bodyPr>
            <a:noAutofit/>
          </a:bodyPr>
          <a:lstStyle/>
          <a:p>
            <a:pPr algn="ctr"/>
            <a:r>
              <a:rPr lang="lt-LT" sz="3600" b="1" dirty="0"/>
              <a:t>Pasiūlymų vertinimas</a:t>
            </a:r>
            <a:endParaRPr lang="en-US" sz="3600" b="1" dirty="0">
              <a:cs typeface="Calibri Light"/>
            </a:endParaRPr>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41</a:t>
            </a:fld>
            <a:endParaRPr lang="en-US" dirty="0"/>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75604" y="733939"/>
            <a:ext cx="11886409" cy="553998"/>
          </a:xfrm>
          <a:prstGeom prst="rect">
            <a:avLst/>
          </a:prstGeom>
          <a:solidFill>
            <a:schemeClr val="accent4">
              <a:lumMod val="20000"/>
              <a:lumOff val="80000"/>
            </a:schemeClr>
          </a:solidFill>
        </p:spPr>
        <p:txBody>
          <a:bodyPr wrap="square" lIns="91440" tIns="45720" rIns="91440" bIns="45720" rtlCol="0" anchor="t">
            <a:spAutoFit/>
          </a:bodyPr>
          <a:lstStyle/>
          <a:p>
            <a:r>
              <a:rPr lang="lt-LT" sz="1500" dirty="0">
                <a:solidFill>
                  <a:srgbClr val="000000"/>
                </a:solidFill>
                <a:latin typeface="Calibri"/>
                <a:cs typeface="Calibri"/>
              </a:rPr>
              <a:t>Susirašinėjimo priemonėmis informavus tiekėjus apie galutinių pasiūlymų vertinimo rezultatus, prasideda atidėjimo laikotarpis </a:t>
            </a:r>
            <a:r>
              <a:rPr lang="lt-LT" sz="1500" b="1" dirty="0">
                <a:solidFill>
                  <a:srgbClr val="000000"/>
                </a:solidFill>
                <a:latin typeface="Calibri"/>
                <a:cs typeface="Calibri"/>
              </a:rPr>
              <a:t>(kuris sistemiškai nustatytas 14 kalendorinių dienų)</a:t>
            </a:r>
            <a:r>
              <a:rPr lang="lt-LT" sz="1500" dirty="0">
                <a:solidFill>
                  <a:srgbClr val="000000"/>
                </a:solidFill>
                <a:latin typeface="Calibri"/>
                <a:cs typeface="Calibri"/>
              </a:rPr>
              <a:t>, kurio galima netaikyti arba užbaigti anksčiau. Norėdami netaikyti atidėjimo laikotarpio ir pereiti prie kitos užduoties:</a:t>
            </a:r>
            <a:endParaRPr lang="en-US" sz="1500" dirty="0">
              <a:cs typeface="Calibri"/>
            </a:endParaRPr>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4">
            <a:extLst>
              <a:ext uri="{FF2B5EF4-FFF2-40B4-BE49-F238E27FC236}">
                <a16:creationId xmlns:a16="http://schemas.microsoft.com/office/drawing/2014/main" id="{59F7E4EA-C521-1B21-7E2B-2D435FFDD85B}"/>
              </a:ext>
            </a:extLst>
          </p:cNvPr>
          <p:cNvSpPr/>
          <p:nvPr/>
        </p:nvSpPr>
        <p:spPr>
          <a:xfrm>
            <a:off x="1980188" y="1389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5" name="Oval 4">
            <a:extLst>
              <a:ext uri="{FF2B5EF4-FFF2-40B4-BE49-F238E27FC236}">
                <a16:creationId xmlns:a16="http://schemas.microsoft.com/office/drawing/2014/main" id="{D2B177F2-5F40-A6B2-26E1-F41D232EA1F6}"/>
              </a:ext>
            </a:extLst>
          </p:cNvPr>
          <p:cNvSpPr/>
          <p:nvPr/>
        </p:nvSpPr>
        <p:spPr>
          <a:xfrm>
            <a:off x="3554139" y="16352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Oval 4">
            <a:extLst>
              <a:ext uri="{FF2B5EF4-FFF2-40B4-BE49-F238E27FC236}">
                <a16:creationId xmlns:a16="http://schemas.microsoft.com/office/drawing/2014/main" id="{985E3221-C6CF-C7C3-4A3A-D9D9BFF6FF9C}"/>
              </a:ext>
            </a:extLst>
          </p:cNvPr>
          <p:cNvSpPr/>
          <p:nvPr/>
        </p:nvSpPr>
        <p:spPr>
          <a:xfrm>
            <a:off x="6635157" y="37428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8" name="Rectangle 10">
            <a:extLst>
              <a:ext uri="{FF2B5EF4-FFF2-40B4-BE49-F238E27FC236}">
                <a16:creationId xmlns:a16="http://schemas.microsoft.com/office/drawing/2014/main" id="{B97F3C0A-558F-BA0B-5E87-69003DC0668F}"/>
              </a:ext>
            </a:extLst>
          </p:cNvPr>
          <p:cNvSpPr/>
          <p:nvPr/>
        </p:nvSpPr>
        <p:spPr>
          <a:xfrm>
            <a:off x="5986620" y="5290575"/>
            <a:ext cx="1233330" cy="2353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6"/>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7"/>
          <a:stretch>
            <a:fillRect/>
          </a:stretch>
        </p:blipFill>
        <p:spPr>
          <a:xfrm>
            <a:off x="281305" y="2892269"/>
            <a:ext cx="2701015" cy="1517335"/>
          </a:xfrm>
          <a:prstGeom prst="rect">
            <a:avLst/>
          </a:prstGeom>
        </p:spPr>
      </p:pic>
      <p:sp>
        <p:nvSpPr>
          <p:cNvPr id="34" name="Oval 4">
            <a:extLst>
              <a:ext uri="{FF2B5EF4-FFF2-40B4-BE49-F238E27FC236}">
                <a16:creationId xmlns:a16="http://schemas.microsoft.com/office/drawing/2014/main" id="{84497DA3-0889-42AF-83F4-824FA59B9B43}"/>
              </a:ext>
            </a:extLst>
          </p:cNvPr>
          <p:cNvSpPr/>
          <p:nvPr/>
        </p:nvSpPr>
        <p:spPr>
          <a:xfrm>
            <a:off x="6635157" y="49147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36" name="Oval 4">
            <a:extLst>
              <a:ext uri="{FF2B5EF4-FFF2-40B4-BE49-F238E27FC236}">
                <a16:creationId xmlns:a16="http://schemas.microsoft.com/office/drawing/2014/main" id="{3165C125-39B1-1A11-87DC-A2B03FA4E5EC}"/>
              </a:ext>
            </a:extLst>
          </p:cNvPr>
          <p:cNvSpPr/>
          <p:nvPr/>
        </p:nvSpPr>
        <p:spPr>
          <a:xfrm>
            <a:off x="162738" y="24935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6</a:t>
            </a:r>
            <a:endParaRPr lang="en-GB" dirty="0">
              <a:solidFill>
                <a:schemeClr val="tx1"/>
              </a:solidFill>
            </a:endParaRPr>
          </a:p>
        </p:txBody>
      </p:sp>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4">
            <a:extLst>
              <a:ext uri="{FF2B5EF4-FFF2-40B4-BE49-F238E27FC236}">
                <a16:creationId xmlns:a16="http://schemas.microsoft.com/office/drawing/2014/main" id="{9308CFFF-DEEC-2C33-0915-BF1CED6BE87B}"/>
              </a:ext>
            </a:extLst>
          </p:cNvPr>
          <p:cNvSpPr/>
          <p:nvPr/>
        </p:nvSpPr>
        <p:spPr>
          <a:xfrm>
            <a:off x="4069913" y="37281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pic>
        <p:nvPicPr>
          <p:cNvPr id="9" name="Paveikslėlis 8">
            <a:extLst>
              <a:ext uri="{FF2B5EF4-FFF2-40B4-BE49-F238E27FC236}">
                <a16:creationId xmlns:a16="http://schemas.microsoft.com/office/drawing/2014/main" id="{031BEC0F-1332-5B44-D262-F08F3B245A5B}"/>
              </a:ext>
            </a:extLst>
          </p:cNvPr>
          <p:cNvPicPr>
            <a:picLocks noChangeAspect="1"/>
          </p:cNvPicPr>
          <p:nvPr/>
        </p:nvPicPr>
        <p:blipFill>
          <a:blip r:embed="rId8"/>
          <a:srcRect t="-267" r="38205"/>
          <a:stretch/>
        </p:blipFill>
        <p:spPr>
          <a:xfrm>
            <a:off x="5986620" y="1659498"/>
            <a:ext cx="5792744" cy="2043069"/>
          </a:xfrm>
          <a:prstGeom prst="rect">
            <a:avLst/>
          </a:prstGeom>
        </p:spPr>
      </p:pic>
      <p:sp>
        <p:nvSpPr>
          <p:cNvPr id="13" name="Rectangle 10">
            <a:extLst>
              <a:ext uri="{FF2B5EF4-FFF2-40B4-BE49-F238E27FC236}">
                <a16:creationId xmlns:a16="http://schemas.microsoft.com/office/drawing/2014/main" id="{D6067827-AD44-2AAC-4232-E0BD8425463D}"/>
              </a:ext>
            </a:extLst>
          </p:cNvPr>
          <p:cNvSpPr/>
          <p:nvPr/>
        </p:nvSpPr>
        <p:spPr>
          <a:xfrm>
            <a:off x="6096001" y="3415987"/>
            <a:ext cx="1752600" cy="27853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461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AA3F4427-E0B8-8BC6-EC85-7BA74CC25808}"/>
              </a:ext>
            </a:extLst>
          </p:cNvPr>
          <p:cNvPicPr>
            <a:picLocks noChangeAspect="1"/>
          </p:cNvPicPr>
          <p:nvPr/>
        </p:nvPicPr>
        <p:blipFill>
          <a:blip r:embed="rId2"/>
          <a:stretch>
            <a:fillRect/>
          </a:stretch>
        </p:blipFill>
        <p:spPr>
          <a:xfrm>
            <a:off x="717316" y="3389627"/>
            <a:ext cx="9077345" cy="2201739"/>
          </a:xfrm>
          <a:prstGeom prst="rect">
            <a:avLst/>
          </a:prstGeom>
        </p:spPr>
      </p:pic>
      <p:pic>
        <p:nvPicPr>
          <p:cNvPr id="5" name="Paveikslėlis 4">
            <a:extLst>
              <a:ext uri="{FF2B5EF4-FFF2-40B4-BE49-F238E27FC236}">
                <a16:creationId xmlns:a16="http://schemas.microsoft.com/office/drawing/2014/main" id="{0A459C42-6BB5-3DB6-691E-2BFEED811476}"/>
              </a:ext>
            </a:extLst>
          </p:cNvPr>
          <p:cNvPicPr>
            <a:picLocks noChangeAspect="1"/>
          </p:cNvPicPr>
          <p:nvPr/>
        </p:nvPicPr>
        <p:blipFill>
          <a:blip r:embed="rId3"/>
          <a:stretch>
            <a:fillRect/>
          </a:stretch>
        </p:blipFill>
        <p:spPr>
          <a:xfrm>
            <a:off x="717316" y="1104228"/>
            <a:ext cx="10435123" cy="157990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42</a:t>
            </a:fld>
            <a:endParaRPr lang="en-US" dirty="0"/>
          </a:p>
        </p:txBody>
      </p:sp>
      <p:sp>
        <p:nvSpPr>
          <p:cNvPr id="12" name="Rectangle 10">
            <a:extLst>
              <a:ext uri="{FF2B5EF4-FFF2-40B4-BE49-F238E27FC236}">
                <a16:creationId xmlns:a16="http://schemas.microsoft.com/office/drawing/2014/main" id="{FF062999-64A2-B2B1-F2FE-DEBC053AD902}"/>
              </a:ext>
            </a:extLst>
          </p:cNvPr>
          <p:cNvSpPr/>
          <p:nvPr/>
        </p:nvSpPr>
        <p:spPr>
          <a:xfrm>
            <a:off x="3019426" y="2473129"/>
            <a:ext cx="1914524" cy="2011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sp>
        <p:nvSpPr>
          <p:cNvPr id="17" name="Rectangle 10">
            <a:extLst>
              <a:ext uri="{FF2B5EF4-FFF2-40B4-BE49-F238E27FC236}">
                <a16:creationId xmlns:a16="http://schemas.microsoft.com/office/drawing/2014/main" id="{DCF8EA9D-7C51-527D-4D56-AC41DBB6F0EE}"/>
              </a:ext>
            </a:extLst>
          </p:cNvPr>
          <p:cNvSpPr/>
          <p:nvPr/>
        </p:nvSpPr>
        <p:spPr>
          <a:xfrm>
            <a:off x="9087993" y="5137867"/>
            <a:ext cx="523875" cy="225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Tiesioji rodyklės jungtis 21">
            <a:extLst>
              <a:ext uri="{FF2B5EF4-FFF2-40B4-BE49-F238E27FC236}">
                <a16:creationId xmlns:a16="http://schemas.microsoft.com/office/drawing/2014/main" id="{9B1C8F7E-6AD4-0534-AA14-602469D1D956}"/>
              </a:ext>
            </a:extLst>
          </p:cNvPr>
          <p:cNvCxnSpPr>
            <a:cxnSpLocks/>
          </p:cNvCxnSpPr>
          <p:nvPr/>
        </p:nvCxnSpPr>
        <p:spPr>
          <a:xfrm flipH="1" flipV="1">
            <a:off x="2465437" y="5427157"/>
            <a:ext cx="631593" cy="365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05A1D865-635D-1E31-AB0D-F5C24CEAEE39}"/>
              </a:ext>
            </a:extLst>
          </p:cNvPr>
          <p:cNvPicPr>
            <a:picLocks noChangeAspect="1"/>
          </p:cNvPicPr>
          <p:nvPr/>
        </p:nvPicPr>
        <p:blipFill>
          <a:blip r:embed="rId5"/>
          <a:stretch>
            <a:fillRect/>
          </a:stretch>
        </p:blipFill>
        <p:spPr>
          <a:xfrm>
            <a:off x="9048750" y="2923065"/>
            <a:ext cx="3029233" cy="1187516"/>
          </a:xfrm>
          <a:prstGeom prst="rect">
            <a:avLst/>
          </a:prstGeom>
        </p:spPr>
      </p:pic>
      <p:pic>
        <p:nvPicPr>
          <p:cNvPr id="33" name="Paveikslėlis 32">
            <a:extLst>
              <a:ext uri="{FF2B5EF4-FFF2-40B4-BE49-F238E27FC236}">
                <a16:creationId xmlns:a16="http://schemas.microsoft.com/office/drawing/2014/main" id="{E2307F7E-0BCB-160B-3A11-B431721AD139}"/>
              </a:ext>
            </a:extLst>
          </p:cNvPr>
          <p:cNvPicPr>
            <a:picLocks noChangeAspect="1"/>
          </p:cNvPicPr>
          <p:nvPr/>
        </p:nvPicPr>
        <p:blipFill>
          <a:blip r:embed="rId6"/>
          <a:stretch>
            <a:fillRect/>
          </a:stretch>
        </p:blipFill>
        <p:spPr>
          <a:xfrm>
            <a:off x="9768169" y="4343133"/>
            <a:ext cx="2221985" cy="1248233"/>
          </a:xfrm>
          <a:prstGeom prst="rect">
            <a:avLst/>
          </a:prstGeom>
        </p:spPr>
      </p:pic>
      <p:sp>
        <p:nvSpPr>
          <p:cNvPr id="35" name="Rectangle 10">
            <a:extLst>
              <a:ext uri="{FF2B5EF4-FFF2-40B4-BE49-F238E27FC236}">
                <a16:creationId xmlns:a16="http://schemas.microsoft.com/office/drawing/2014/main" id="{5CCB6112-897E-4718-DC70-94A2DDB30B2E}"/>
              </a:ext>
            </a:extLst>
          </p:cNvPr>
          <p:cNvSpPr/>
          <p:nvPr/>
        </p:nvSpPr>
        <p:spPr>
          <a:xfrm>
            <a:off x="10839450" y="3723593"/>
            <a:ext cx="635234" cy="3869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47AD71A1-B630-764E-67BB-902CF40CB033}"/>
              </a:ext>
            </a:extLst>
          </p:cNvPr>
          <p:cNvSpPr/>
          <p:nvPr/>
        </p:nvSpPr>
        <p:spPr>
          <a:xfrm>
            <a:off x="9768170" y="4386008"/>
            <a:ext cx="299756" cy="243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
            <a:extLst>
              <a:ext uri="{FF2B5EF4-FFF2-40B4-BE49-F238E27FC236}">
                <a16:creationId xmlns:a16="http://schemas.microsoft.com/office/drawing/2014/main" id="{4EF98E23-25A1-9FA2-6994-607CF9220958}"/>
              </a:ext>
            </a:extLst>
          </p:cNvPr>
          <p:cNvSpPr/>
          <p:nvPr/>
        </p:nvSpPr>
        <p:spPr>
          <a:xfrm>
            <a:off x="8568134" y="50586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2" name="Oval 4">
            <a:extLst>
              <a:ext uri="{FF2B5EF4-FFF2-40B4-BE49-F238E27FC236}">
                <a16:creationId xmlns:a16="http://schemas.microsoft.com/office/drawing/2014/main" id="{574117B1-ADD5-2110-02DB-DB9062130788}"/>
              </a:ext>
            </a:extLst>
          </p:cNvPr>
          <p:cNvSpPr/>
          <p:nvPr/>
        </p:nvSpPr>
        <p:spPr>
          <a:xfrm>
            <a:off x="10321050" y="3715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3" name="Oval 4">
            <a:extLst>
              <a:ext uri="{FF2B5EF4-FFF2-40B4-BE49-F238E27FC236}">
                <a16:creationId xmlns:a16="http://schemas.microsoft.com/office/drawing/2014/main" id="{4A67E1D7-C6EF-02A5-C87E-67CD7F55FA2F}"/>
              </a:ext>
            </a:extLst>
          </p:cNvPr>
          <p:cNvSpPr/>
          <p:nvPr/>
        </p:nvSpPr>
        <p:spPr>
          <a:xfrm>
            <a:off x="9238012" y="427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44" name="TextBox 43">
            <a:extLst>
              <a:ext uri="{FF2B5EF4-FFF2-40B4-BE49-F238E27FC236}">
                <a16:creationId xmlns:a16="http://schemas.microsoft.com/office/drawing/2014/main" id="{41DFB419-270F-059E-524A-0D6C5B2F267A}"/>
              </a:ext>
            </a:extLst>
          </p:cNvPr>
          <p:cNvSpPr txBox="1"/>
          <p:nvPr/>
        </p:nvSpPr>
        <p:spPr>
          <a:xfrm>
            <a:off x="3143252" y="5021163"/>
            <a:ext cx="5075225" cy="1754326"/>
          </a:xfrm>
          <a:prstGeom prst="rect">
            <a:avLst/>
          </a:prstGeom>
          <a:solidFill>
            <a:schemeClr val="accent4">
              <a:lumMod val="20000"/>
              <a:lumOff val="80000"/>
            </a:schemeClr>
          </a:solidFill>
        </p:spPr>
        <p:txBody>
          <a:bodyPr wrap="square" rtlCol="0">
            <a:spAutoFit/>
          </a:bodyPr>
          <a:lstStyle/>
          <a:p>
            <a:r>
              <a:rPr lang="lt-LT" dirty="0"/>
              <a:t>Jei atidėjimo termino metu buvo gauta pretenzijų ir pasiūlymų vertinimo rezultatai keičiasi, spaudžiama „Atmesti ir prašyti pakartotinio įvertinimo“ ir „OK“. Pirkimo vykdytojas sugražinamas į susipažinimo su pasiūlymais etapą ir turi iš naujo atlikti pasiūlymų vertinimą (žr. 36-42 skaidres).</a:t>
            </a:r>
            <a:endParaRPr lang="en-US" dirty="0"/>
          </a:p>
        </p:txBody>
      </p:sp>
    </p:spTree>
    <p:extLst>
      <p:ext uri="{BB962C8B-B14F-4D97-AF65-F5344CB8AC3E}">
        <p14:creationId xmlns:p14="http://schemas.microsoft.com/office/powerpoint/2010/main" val="3232367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7CBABCE0-E901-DD78-2929-B501433B989A}"/>
              </a:ext>
            </a:extLst>
          </p:cNvPr>
          <p:cNvPicPr>
            <a:picLocks noChangeAspect="1"/>
          </p:cNvPicPr>
          <p:nvPr/>
        </p:nvPicPr>
        <p:blipFill>
          <a:blip r:embed="rId2"/>
          <a:stretch>
            <a:fillRect/>
          </a:stretch>
        </p:blipFill>
        <p:spPr>
          <a:xfrm>
            <a:off x="823427" y="1057074"/>
            <a:ext cx="9721233" cy="154009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43</a:t>
            </a:fld>
            <a:endParaRPr lang="en-US" dirty="0"/>
          </a:p>
        </p:txBody>
      </p:sp>
      <p:sp>
        <p:nvSpPr>
          <p:cNvPr id="12" name="Rectangle 10">
            <a:extLst>
              <a:ext uri="{FF2B5EF4-FFF2-40B4-BE49-F238E27FC236}">
                <a16:creationId xmlns:a16="http://schemas.microsoft.com/office/drawing/2014/main" id="{FF062999-64A2-B2B1-F2FE-DEBC053AD902}"/>
              </a:ext>
            </a:extLst>
          </p:cNvPr>
          <p:cNvSpPr/>
          <p:nvPr/>
        </p:nvSpPr>
        <p:spPr>
          <a:xfrm>
            <a:off x="2887946" y="2379152"/>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58482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823427" y="2740805"/>
            <a:ext cx="6816960" cy="923330"/>
          </a:xfrm>
          <a:prstGeom prst="rect">
            <a:avLst/>
          </a:prstGeom>
          <a:solidFill>
            <a:schemeClr val="accent4">
              <a:lumMod val="20000"/>
              <a:lumOff val="80000"/>
            </a:schemeClr>
          </a:solidFill>
        </p:spPr>
        <p:txBody>
          <a:bodyPr wrap="square" rtlCol="0">
            <a:spAutoFit/>
          </a:bodyPr>
          <a:lstStyle/>
          <a:p>
            <a:r>
              <a:rPr lang="lt-LT" dirty="0"/>
              <a:t>Pasirenkama užduotis „</a:t>
            </a:r>
            <a:r>
              <a:rPr lang="en-US" dirty="0" err="1"/>
              <a:t>Sudaryti</a:t>
            </a:r>
            <a:r>
              <a:rPr lang="en-US" dirty="0"/>
              <a:t> </a:t>
            </a:r>
            <a:r>
              <a:rPr lang="en-US" dirty="0" err="1"/>
              <a:t>sutart</a:t>
            </a:r>
            <a:r>
              <a:rPr lang="lt-LT" dirty="0"/>
              <a:t>į“. </a:t>
            </a:r>
            <a:r>
              <a:rPr lang="lt-LT" sz="1800" b="0" i="0" u="none" strike="noStrike" dirty="0">
                <a:solidFill>
                  <a:srgbClr val="000000"/>
                </a:solidFill>
                <a:effectLst/>
                <a:latin typeface="Calibri" panose="020F0502020204030204" pitchFamily="34" charset="0"/>
              </a:rPr>
              <a:t>Pastaba. Šią užduotį rekomenduojama pradėti vykdyti tuomet, kai su tiekėju pasirašyta sutartis. </a:t>
            </a:r>
            <a:endParaRPr lang="en-US" dirty="0"/>
          </a:p>
        </p:txBody>
      </p:sp>
    </p:spTree>
    <p:extLst>
      <p:ext uri="{BB962C8B-B14F-4D97-AF65-F5344CB8AC3E}">
        <p14:creationId xmlns:p14="http://schemas.microsoft.com/office/powerpoint/2010/main" val="2586611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8B7ECA27-A75E-6C7E-1608-7676877CA1B1}"/>
              </a:ext>
            </a:extLst>
          </p:cNvPr>
          <p:cNvPicPr>
            <a:picLocks noChangeAspect="1"/>
          </p:cNvPicPr>
          <p:nvPr/>
        </p:nvPicPr>
        <p:blipFill>
          <a:blip r:embed="rId2"/>
          <a:stretch>
            <a:fillRect/>
          </a:stretch>
        </p:blipFill>
        <p:spPr>
          <a:xfrm>
            <a:off x="504755" y="1197651"/>
            <a:ext cx="10011746" cy="32782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44</a:t>
            </a:fld>
            <a:endParaRPr lang="en-US" dirty="0"/>
          </a:p>
        </p:txBody>
      </p:sp>
      <p:cxnSp>
        <p:nvCxnSpPr>
          <p:cNvPr id="20" name="Tiesioji rodyklės jungtis 19">
            <a:extLst>
              <a:ext uri="{FF2B5EF4-FFF2-40B4-BE49-F238E27FC236}">
                <a16:creationId xmlns:a16="http://schemas.microsoft.com/office/drawing/2014/main" id="{D779C880-DC95-F7C3-8FE5-C84A9C6B02B7}"/>
              </a:ext>
            </a:extLst>
          </p:cNvPr>
          <p:cNvCxnSpPr>
            <a:cxnSpLocks/>
          </p:cNvCxnSpPr>
          <p:nvPr/>
        </p:nvCxnSpPr>
        <p:spPr>
          <a:xfrm flipH="1">
            <a:off x="9124313" y="3070268"/>
            <a:ext cx="780396" cy="135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6F900395-D938-C865-0BAC-4F7DE9F21A70}"/>
              </a:ext>
            </a:extLst>
          </p:cNvPr>
          <p:cNvSpPr/>
          <p:nvPr/>
        </p:nvSpPr>
        <p:spPr>
          <a:xfrm>
            <a:off x="3555406" y="3055771"/>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aveikslėlis 45">
            <a:extLst>
              <a:ext uri="{FF2B5EF4-FFF2-40B4-BE49-F238E27FC236}">
                <a16:creationId xmlns:a16="http://schemas.microsoft.com/office/drawing/2014/main" id="{DB8CB175-366C-A867-13C1-D8B1F51C2513}"/>
              </a:ext>
            </a:extLst>
          </p:cNvPr>
          <p:cNvPicPr>
            <a:picLocks noChangeAspect="1"/>
          </p:cNvPicPr>
          <p:nvPr/>
        </p:nvPicPr>
        <p:blipFill>
          <a:blip r:embed="rId4"/>
          <a:stretch>
            <a:fillRect/>
          </a:stretch>
        </p:blipFill>
        <p:spPr>
          <a:xfrm>
            <a:off x="7063111" y="4489235"/>
            <a:ext cx="3219899" cy="1209844"/>
          </a:xfrm>
          <a:prstGeom prst="rect">
            <a:avLst/>
          </a:prstGeom>
        </p:spPr>
      </p:pic>
      <p:sp>
        <p:nvSpPr>
          <p:cNvPr id="47" name="Rectangle 10">
            <a:extLst>
              <a:ext uri="{FF2B5EF4-FFF2-40B4-BE49-F238E27FC236}">
                <a16:creationId xmlns:a16="http://schemas.microsoft.com/office/drawing/2014/main" id="{197C1988-7A3B-0DEB-8ADA-D28ADAA0707C}"/>
              </a:ext>
            </a:extLst>
          </p:cNvPr>
          <p:cNvSpPr/>
          <p:nvPr/>
        </p:nvSpPr>
        <p:spPr>
          <a:xfrm>
            <a:off x="7062115" y="4555828"/>
            <a:ext cx="470021" cy="371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
            <a:extLst>
              <a:ext uri="{FF2B5EF4-FFF2-40B4-BE49-F238E27FC236}">
                <a16:creationId xmlns:a16="http://schemas.microsoft.com/office/drawing/2014/main" id="{E8AD5D79-D336-D783-078D-02F47EB63F8B}"/>
              </a:ext>
            </a:extLst>
          </p:cNvPr>
          <p:cNvSpPr/>
          <p:nvPr/>
        </p:nvSpPr>
        <p:spPr>
          <a:xfrm>
            <a:off x="6578479" y="46262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 name="TextBox 3">
            <a:extLst>
              <a:ext uri="{FF2B5EF4-FFF2-40B4-BE49-F238E27FC236}">
                <a16:creationId xmlns:a16="http://schemas.microsoft.com/office/drawing/2014/main" id="{1EBB1E52-8E42-8356-A85F-C9EB98108F7C}"/>
              </a:ext>
            </a:extLst>
          </p:cNvPr>
          <p:cNvSpPr txBox="1"/>
          <p:nvPr/>
        </p:nvSpPr>
        <p:spPr>
          <a:xfrm>
            <a:off x="9902328" y="2516624"/>
            <a:ext cx="2400581"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Įvedama „Sutarties vertė“. Reikšmė nurodoma su PVM. </a:t>
            </a:r>
            <a:endParaRPr lang="en-US" dirty="0"/>
          </a:p>
        </p:txBody>
      </p:sp>
      <p:sp>
        <p:nvSpPr>
          <p:cNvPr id="37" name="TextBox 36">
            <a:extLst>
              <a:ext uri="{FF2B5EF4-FFF2-40B4-BE49-F238E27FC236}">
                <a16:creationId xmlns:a16="http://schemas.microsoft.com/office/drawing/2014/main" id="{B5346C76-011E-7475-A13D-4DE9FA72AA76}"/>
              </a:ext>
            </a:extLst>
          </p:cNvPr>
          <p:cNvSpPr txBox="1"/>
          <p:nvPr/>
        </p:nvSpPr>
        <p:spPr>
          <a:xfrm>
            <a:off x="272512" y="4008030"/>
            <a:ext cx="2400581" cy="923330"/>
          </a:xfrm>
          <a:prstGeom prst="rect">
            <a:avLst/>
          </a:prstGeom>
          <a:solidFill>
            <a:schemeClr val="accent4">
              <a:lumMod val="20000"/>
              <a:lumOff val="80000"/>
            </a:schemeClr>
          </a:solidFill>
        </p:spPr>
        <p:txBody>
          <a:bodyPr wrap="square" rtlCol="0">
            <a:spAutoFit/>
          </a:bodyPr>
          <a:lstStyle/>
          <a:p>
            <a:r>
              <a:rPr lang="lt-LT" dirty="0"/>
              <a:t>Pasirenkamas tiekėjas su kuriuo bus sudaroma sutartis</a:t>
            </a:r>
            <a:endParaRPr lang="en-US" dirty="0"/>
          </a:p>
        </p:txBody>
      </p:sp>
      <p:cxnSp>
        <p:nvCxnSpPr>
          <p:cNvPr id="41" name="Tiesioji rodyklės jungtis 40">
            <a:extLst>
              <a:ext uri="{FF2B5EF4-FFF2-40B4-BE49-F238E27FC236}">
                <a16:creationId xmlns:a16="http://schemas.microsoft.com/office/drawing/2014/main" id="{7A95A55D-366C-6C69-7B98-9BEA3AC4CE98}"/>
              </a:ext>
            </a:extLst>
          </p:cNvPr>
          <p:cNvCxnSpPr>
            <a:cxnSpLocks/>
          </p:cNvCxnSpPr>
          <p:nvPr/>
        </p:nvCxnSpPr>
        <p:spPr>
          <a:xfrm flipV="1">
            <a:off x="2427730" y="3267748"/>
            <a:ext cx="1080294" cy="7228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D3C28D46-2B0B-F658-F747-A38773A01013}"/>
              </a:ext>
            </a:extLst>
          </p:cNvPr>
          <p:cNvCxnSpPr>
            <a:cxnSpLocks/>
          </p:cNvCxnSpPr>
          <p:nvPr/>
        </p:nvCxnSpPr>
        <p:spPr>
          <a:xfrm>
            <a:off x="3633893" y="3267748"/>
            <a:ext cx="310032" cy="1085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aveikslėlis 28">
            <a:extLst>
              <a:ext uri="{FF2B5EF4-FFF2-40B4-BE49-F238E27FC236}">
                <a16:creationId xmlns:a16="http://schemas.microsoft.com/office/drawing/2014/main" id="{5CDC866D-4117-5F9E-D68C-BDA3C8BB4270}"/>
              </a:ext>
            </a:extLst>
          </p:cNvPr>
          <p:cNvPicPr>
            <a:picLocks noChangeAspect="1"/>
          </p:cNvPicPr>
          <p:nvPr/>
        </p:nvPicPr>
        <p:blipFill>
          <a:blip r:embed="rId5"/>
          <a:stretch>
            <a:fillRect/>
          </a:stretch>
        </p:blipFill>
        <p:spPr>
          <a:xfrm>
            <a:off x="3935582" y="4399040"/>
            <a:ext cx="2400581" cy="1162691"/>
          </a:xfrm>
          <a:prstGeom prst="rect">
            <a:avLst/>
          </a:prstGeom>
        </p:spPr>
      </p:pic>
      <p:sp>
        <p:nvSpPr>
          <p:cNvPr id="11" name="Rectangle 10">
            <a:extLst>
              <a:ext uri="{FF2B5EF4-FFF2-40B4-BE49-F238E27FC236}">
                <a16:creationId xmlns:a16="http://schemas.microsoft.com/office/drawing/2014/main" id="{EAE11D7E-36D7-6750-C253-FE0178B8AD3A}"/>
              </a:ext>
            </a:extLst>
          </p:cNvPr>
          <p:cNvSpPr/>
          <p:nvPr/>
        </p:nvSpPr>
        <p:spPr>
          <a:xfrm>
            <a:off x="7715475" y="3022888"/>
            <a:ext cx="1961643" cy="1923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10">
            <a:extLst>
              <a:ext uri="{FF2B5EF4-FFF2-40B4-BE49-F238E27FC236}">
                <a16:creationId xmlns:a16="http://schemas.microsoft.com/office/drawing/2014/main" id="{46EF4512-703A-3BCB-1239-7B49B4980CBD}"/>
              </a:ext>
            </a:extLst>
          </p:cNvPr>
          <p:cNvSpPr/>
          <p:nvPr/>
        </p:nvSpPr>
        <p:spPr>
          <a:xfrm>
            <a:off x="9758172" y="4002057"/>
            <a:ext cx="632460" cy="2375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EDE058B0-1B58-6BE4-FB85-344B80EC89D0}"/>
              </a:ext>
            </a:extLst>
          </p:cNvPr>
          <p:cNvSpPr/>
          <p:nvPr/>
        </p:nvSpPr>
        <p:spPr>
          <a:xfrm>
            <a:off x="9906000" y="35043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Tree>
    <p:extLst>
      <p:ext uri="{BB962C8B-B14F-4D97-AF65-F5344CB8AC3E}">
        <p14:creationId xmlns:p14="http://schemas.microsoft.com/office/powerpoint/2010/main" val="704550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EF0DE84D-FB75-F377-D224-B32BF1C34321}"/>
              </a:ext>
            </a:extLst>
          </p:cNvPr>
          <p:cNvPicPr>
            <a:picLocks noChangeAspect="1"/>
          </p:cNvPicPr>
          <p:nvPr/>
        </p:nvPicPr>
        <p:blipFill>
          <a:blip r:embed="rId2"/>
          <a:stretch>
            <a:fillRect/>
          </a:stretch>
        </p:blipFill>
        <p:spPr>
          <a:xfrm>
            <a:off x="1401644" y="4606902"/>
            <a:ext cx="8505748" cy="2186162"/>
          </a:xfrm>
          <a:prstGeom prst="rect">
            <a:avLst/>
          </a:prstGeom>
        </p:spPr>
      </p:pic>
      <p:pic>
        <p:nvPicPr>
          <p:cNvPr id="11" name="Paveikslėlis 10">
            <a:extLst>
              <a:ext uri="{FF2B5EF4-FFF2-40B4-BE49-F238E27FC236}">
                <a16:creationId xmlns:a16="http://schemas.microsoft.com/office/drawing/2014/main" id="{0295BE4D-254B-9D07-CB1C-0AF734858937}"/>
              </a:ext>
            </a:extLst>
          </p:cNvPr>
          <p:cNvPicPr>
            <a:picLocks noChangeAspect="1"/>
          </p:cNvPicPr>
          <p:nvPr/>
        </p:nvPicPr>
        <p:blipFill>
          <a:blip r:embed="rId3"/>
          <a:stretch>
            <a:fillRect/>
          </a:stretch>
        </p:blipFill>
        <p:spPr>
          <a:xfrm>
            <a:off x="1401567" y="3068221"/>
            <a:ext cx="8505825" cy="1621226"/>
          </a:xfrm>
          <a:prstGeom prst="rect">
            <a:avLst/>
          </a:prstGeom>
        </p:spPr>
      </p:pic>
      <p:pic>
        <p:nvPicPr>
          <p:cNvPr id="5" name="Paveikslėlis 4">
            <a:extLst>
              <a:ext uri="{FF2B5EF4-FFF2-40B4-BE49-F238E27FC236}">
                <a16:creationId xmlns:a16="http://schemas.microsoft.com/office/drawing/2014/main" id="{BB833D4D-FF21-8F08-7CA8-5C200EF7A69B}"/>
              </a:ext>
            </a:extLst>
          </p:cNvPr>
          <p:cNvPicPr>
            <a:picLocks noChangeAspect="1"/>
          </p:cNvPicPr>
          <p:nvPr/>
        </p:nvPicPr>
        <p:blipFill>
          <a:blip r:embed="rId4"/>
          <a:stretch>
            <a:fillRect/>
          </a:stretch>
        </p:blipFill>
        <p:spPr>
          <a:xfrm>
            <a:off x="1420611" y="1010831"/>
            <a:ext cx="8505826" cy="1327214"/>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45</a:t>
            </a:fld>
            <a:endParaRPr lang="en-US" dirty="0"/>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4331403" y="237781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1420611" y="2526397"/>
            <a:ext cx="6816960" cy="369332"/>
          </a:xfrm>
          <a:prstGeom prst="rect">
            <a:avLst/>
          </a:prstGeom>
          <a:solidFill>
            <a:schemeClr val="accent4">
              <a:lumMod val="20000"/>
              <a:lumOff val="80000"/>
            </a:schemeClr>
          </a:solidFill>
        </p:spPr>
        <p:txBody>
          <a:bodyPr wrap="square" rtlCol="0">
            <a:spAutoFit/>
          </a:bodyPr>
          <a:lstStyle/>
          <a:p>
            <a:r>
              <a:rPr lang="lt-LT" dirty="0"/>
              <a:t>Pasirenkama užduotis „Įveskite laimėjusių tiekėjų atsakymus“.</a:t>
            </a:r>
          </a:p>
        </p:txBody>
      </p:sp>
      <p:sp>
        <p:nvSpPr>
          <p:cNvPr id="6" name="Rectangle 10">
            <a:extLst>
              <a:ext uri="{FF2B5EF4-FFF2-40B4-BE49-F238E27FC236}">
                <a16:creationId xmlns:a16="http://schemas.microsoft.com/office/drawing/2014/main" id="{E8330321-774B-787F-60DB-98413BE6B779}"/>
              </a:ext>
            </a:extLst>
          </p:cNvPr>
          <p:cNvSpPr/>
          <p:nvPr/>
        </p:nvSpPr>
        <p:spPr>
          <a:xfrm>
            <a:off x="3283082" y="2134093"/>
            <a:ext cx="1352550" cy="242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ED2D5658-62B5-21E5-42F7-08D807EE54EB}"/>
              </a:ext>
            </a:extLst>
          </p:cNvPr>
          <p:cNvSpPr/>
          <p:nvPr/>
        </p:nvSpPr>
        <p:spPr>
          <a:xfrm>
            <a:off x="4393316" y="1682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2" name="Oval 3">
            <a:extLst>
              <a:ext uri="{FF2B5EF4-FFF2-40B4-BE49-F238E27FC236}">
                <a16:creationId xmlns:a16="http://schemas.microsoft.com/office/drawing/2014/main" id="{B5DC0FD9-F0A1-3A61-4256-8AFED4F0820B}"/>
              </a:ext>
            </a:extLst>
          </p:cNvPr>
          <p:cNvSpPr/>
          <p:nvPr/>
        </p:nvSpPr>
        <p:spPr>
          <a:xfrm>
            <a:off x="1827586" y="40434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Rectangle 10">
            <a:extLst>
              <a:ext uri="{FF2B5EF4-FFF2-40B4-BE49-F238E27FC236}">
                <a16:creationId xmlns:a16="http://schemas.microsoft.com/office/drawing/2014/main" id="{7864019D-DB94-75A1-47EB-FBB4D9F5B55E}"/>
              </a:ext>
            </a:extLst>
          </p:cNvPr>
          <p:cNvSpPr/>
          <p:nvPr/>
        </p:nvSpPr>
        <p:spPr>
          <a:xfrm>
            <a:off x="2312218" y="4058333"/>
            <a:ext cx="243909" cy="2170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86B4FCA4-62C0-70EC-0D7B-08C4CDEADF2D}"/>
              </a:ext>
            </a:extLst>
          </p:cNvPr>
          <p:cNvSpPr/>
          <p:nvPr/>
        </p:nvSpPr>
        <p:spPr>
          <a:xfrm>
            <a:off x="2312218" y="5537528"/>
            <a:ext cx="484632"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4CF6A078-0E97-1982-4C27-DD3DD0E8834C}"/>
              </a:ext>
            </a:extLst>
          </p:cNvPr>
          <p:cNvSpPr/>
          <p:nvPr/>
        </p:nvSpPr>
        <p:spPr>
          <a:xfrm>
            <a:off x="1780932" y="53887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8" name="Rectangle 10">
            <a:extLst>
              <a:ext uri="{FF2B5EF4-FFF2-40B4-BE49-F238E27FC236}">
                <a16:creationId xmlns:a16="http://schemas.microsoft.com/office/drawing/2014/main" id="{8483FA29-62DF-6BD0-D993-52D079EFF183}"/>
              </a:ext>
            </a:extLst>
          </p:cNvPr>
          <p:cNvSpPr/>
          <p:nvPr/>
        </p:nvSpPr>
        <p:spPr>
          <a:xfrm>
            <a:off x="7976054" y="6305932"/>
            <a:ext cx="417957"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BE43D500-7336-E7EF-0835-95E8BAB355A0}"/>
              </a:ext>
            </a:extLst>
          </p:cNvPr>
          <p:cNvSpPr/>
          <p:nvPr/>
        </p:nvSpPr>
        <p:spPr>
          <a:xfrm>
            <a:off x="7484414" y="62281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867015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46</a:t>
            </a:fld>
            <a:endParaRPr lang="en-US"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0" y="6276080"/>
            <a:ext cx="11350910" cy="523220"/>
          </a:xfrm>
          <a:prstGeom prst="rect">
            <a:avLst/>
          </a:prstGeom>
          <a:solidFill>
            <a:schemeClr val="accent4">
              <a:lumMod val="20000"/>
              <a:lumOff val="80000"/>
            </a:schemeClr>
          </a:solidFill>
        </p:spPr>
        <p:txBody>
          <a:bodyPr wrap="square" rtlCol="0">
            <a:spAutoFit/>
          </a:bodyPr>
          <a:lstStyle/>
          <a:p>
            <a:r>
              <a:rPr lang="lt-LT" sz="1400" dirty="0"/>
              <a:t>Vykdant pirkimą neskelbiamos </a:t>
            </a:r>
            <a:r>
              <a:rPr lang="lt-LT" sz="1400"/>
              <a:t>apklausos ir </a:t>
            </a:r>
            <a:r>
              <a:rPr lang="lt-LT" sz="1400" dirty="0"/>
              <a:t>negavus pasiūlymų ar juos atmetus bus matoma užduotis „Atšaukti pirkimą“, su kuria nieko daryti nereikia, t. y. palikite sąraše.</a:t>
            </a:r>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7649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462271"/>
            <a:ext cx="11443855" cy="810627"/>
          </a:xfrm>
        </p:spPr>
        <p:txBody>
          <a:bodyPr>
            <a:noAutofit/>
          </a:bodyPr>
          <a:lstStyle/>
          <a:p>
            <a:pPr algn="ctr"/>
            <a:r>
              <a:rPr lang="lt-LT" sz="2800" b="1" dirty="0"/>
              <a:t>Pirkimo nutraukimas, kai pirkimo vykdytojas priima sprendimą pirkimą nutraukti (netaikoma kai </a:t>
            </a:r>
            <a:r>
              <a:rPr lang="lt-LT" sz="2800" b="1" i="0" dirty="0">
                <a:solidFill>
                  <a:srgbClr val="222222"/>
                </a:solidFill>
                <a:effectLst/>
              </a:rPr>
              <a:t>pasiūlymai yra atmetami arba pirkime nėra gauta pasiūlymų)</a:t>
            </a:r>
            <a:br>
              <a:rPr lang="lt-LT" sz="2800" b="0" i="0" dirty="0">
                <a:solidFill>
                  <a:srgbClr val="222222"/>
                </a:solidFill>
                <a:effectLst/>
                <a:latin typeface="-apple-system"/>
              </a:rPr>
            </a:br>
            <a:endParaRPr lang="en-US" sz="28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47</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355312"/>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b="0" i="0" dirty="0">
                <a:solidFill>
                  <a:srgbClr val="000000"/>
                </a:solidFill>
                <a:effectLst/>
                <a:latin typeface="Aptos" panose="020B0004020202020204" pitchFamily="34" charset="0"/>
              </a:rPr>
              <a:t>pranešimą apie pirkimo nutraukimą pridėti prie pirkimo dokumentų (jei tokia sąlyga nurodyta pirkimo dokumentuose)</a:t>
            </a:r>
            <a:endParaRPr lang="lt-LT" dirty="0"/>
          </a:p>
          <a:p>
            <a:pPr marL="285750" indent="-285750">
              <a:buFont typeface="Arial" panose="020B0604020202020204" pitchFamily="34" charset="0"/>
              <a:buChar char="•"/>
            </a:pPr>
            <a:r>
              <a:rPr lang="lt-LT" dirty="0"/>
              <a:t>j</a:t>
            </a:r>
            <a:r>
              <a:rPr lang="lt-LT" b="0" i="0" dirty="0">
                <a:effectLst/>
              </a:rPr>
              <a:t>okie papildomi veiksmai sistemoje neatliekami, taip pat nevykdomos su šiuo pirkimu susijusios užduotys (jos paliekamos užduočių sąraše).</a:t>
            </a:r>
            <a:endParaRPr lang="lt-LT" dirty="0"/>
          </a:p>
          <a:p>
            <a:r>
              <a:rPr lang="lt-LT" dirty="0"/>
              <a:t>      </a:t>
            </a:r>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18699" y="4483216"/>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7230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48</a:t>
            </a:fld>
            <a:endParaRPr lang="en-US" dirty="0"/>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r>
              <a:rPr lang="lt-LT" sz="4400" dirty="0">
                <a:latin typeface="+mj-lt"/>
              </a:rPr>
              <a:t>Dėl papildomai iškilusių klausimų galite kreiptis</a:t>
            </a:r>
            <a:br>
              <a:rPr lang="lt-LT" sz="4400" dirty="0">
                <a:latin typeface="+mj-lt"/>
              </a:rPr>
            </a:br>
            <a:r>
              <a:rPr lang="lt-LT" sz="4400" dirty="0">
                <a:latin typeface="+mj-lt"/>
              </a:rPr>
              <a:t>tel.</a:t>
            </a:r>
            <a:r>
              <a:rPr lang="lt-LT" sz="4400" dirty="0"/>
              <a:t> </a:t>
            </a:r>
            <a:r>
              <a:rPr lang="en-GB" sz="4400" b="1" dirty="0">
                <a:solidFill>
                  <a:schemeClr val="accent1">
                    <a:lumMod val="75000"/>
                  </a:schemeClr>
                </a:solidFill>
                <a:latin typeface="+mj-lt"/>
              </a:rPr>
              <a:t>+370</a:t>
            </a:r>
            <a:r>
              <a:rPr lang="lt-LT" sz="4400" b="1" dirty="0">
                <a:solidFill>
                  <a:schemeClr val="accent1">
                    <a:lumMod val="75000"/>
                  </a:schemeClr>
                </a:solidFill>
                <a:latin typeface="+mj-lt"/>
              </a:rPr>
              <a:t> 5 219 7000 </a:t>
            </a:r>
            <a:r>
              <a:rPr lang="lt-LT" sz="4400" dirty="0">
                <a:latin typeface="+mj-lt"/>
              </a:rPr>
              <a:t>arba el. paštu </a:t>
            </a:r>
            <a:r>
              <a:rPr lang="lt-LT" sz="4400" b="1" dirty="0">
                <a:solidFill>
                  <a:schemeClr val="accent1">
                    <a:lumMod val="75000"/>
                  </a:schemeClr>
                </a:solidFill>
                <a:latin typeface="+mj-lt"/>
              </a:rPr>
              <a:t>pagalba@vpt.lt</a:t>
            </a:r>
            <a:endParaRPr lang="en-US" dirty="0"/>
          </a:p>
        </p:txBody>
      </p:sp>
    </p:spTree>
    <p:extLst>
      <p:ext uri="{BB962C8B-B14F-4D97-AF65-F5344CB8AC3E}">
        <p14:creationId xmlns:p14="http://schemas.microsoft.com/office/powerpoint/2010/main" val="39957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tretch>
            <a:fillRect/>
          </a:stretch>
        </p:blipFill>
        <p:spPr>
          <a:xfrm>
            <a:off x="325248" y="1668464"/>
            <a:ext cx="11403106" cy="370194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Stačiakampis 6">
            <a:extLst>
              <a:ext uri="{FF2B5EF4-FFF2-40B4-BE49-F238E27FC236}">
                <a16:creationId xmlns:a16="http://schemas.microsoft.com/office/drawing/2014/main" id="{12341A36-0413-50E5-421D-B31529EF3E99}"/>
              </a:ext>
            </a:extLst>
          </p:cNvPr>
          <p:cNvSpPr/>
          <p:nvPr/>
        </p:nvSpPr>
        <p:spPr>
          <a:xfrm>
            <a:off x="1389530" y="2184732"/>
            <a:ext cx="188258"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636493" y="247094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5" name="TextBox 4">
            <a:extLst>
              <a:ext uri="{FF2B5EF4-FFF2-40B4-BE49-F238E27FC236}">
                <a16:creationId xmlns:a16="http://schemas.microsoft.com/office/drawing/2014/main" id="{8EB17D47-4E48-FAD2-3887-576016BF07C5}"/>
              </a:ext>
            </a:extLst>
          </p:cNvPr>
          <p:cNvSpPr txBox="1"/>
          <p:nvPr/>
        </p:nvSpPr>
        <p:spPr>
          <a:xfrm>
            <a:off x="325248" y="1138429"/>
            <a:ext cx="3528997" cy="369332"/>
          </a:xfrm>
          <a:prstGeom prst="rect">
            <a:avLst/>
          </a:prstGeom>
          <a:solidFill>
            <a:schemeClr val="accent4">
              <a:lumMod val="20000"/>
              <a:lumOff val="80000"/>
            </a:schemeClr>
          </a:solidFill>
        </p:spPr>
        <p:txBody>
          <a:bodyPr wrap="square" rtlCol="0">
            <a:spAutoFit/>
          </a:bodyPr>
          <a:lstStyle/>
          <a:p>
            <a:r>
              <a:rPr lang="lt-LT" dirty="0"/>
              <a:t>Pasirinkama „Sukurti naują pirkimą“</a:t>
            </a:r>
            <a:endParaRPr lang="en-US" dirty="0"/>
          </a:p>
        </p:txBody>
      </p:sp>
      <p:cxnSp>
        <p:nvCxnSpPr>
          <p:cNvPr id="8" name="Tiesioji rodyklės jungtis 7">
            <a:extLst>
              <a:ext uri="{FF2B5EF4-FFF2-40B4-BE49-F238E27FC236}">
                <a16:creationId xmlns:a16="http://schemas.microsoft.com/office/drawing/2014/main" id="{D45BDE99-E955-5FD2-8F51-576DB760E871}"/>
              </a:ext>
            </a:extLst>
          </p:cNvPr>
          <p:cNvCxnSpPr/>
          <p:nvPr/>
        </p:nvCxnSpPr>
        <p:spPr>
          <a:xfrm flipH="1">
            <a:off x="1700981" y="1487590"/>
            <a:ext cx="668593" cy="948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3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762922" y="1567016"/>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3172486" y="2888198"/>
            <a:ext cx="5847027" cy="646331"/>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Neskelbiamos apklausos su suvestine susieti </a:t>
            </a:r>
            <a:r>
              <a:rPr lang="lt-LT" b="1" dirty="0"/>
              <a:t>nebereikia</a:t>
            </a:r>
            <a:r>
              <a:rPr lang="lt-LT" dirty="0"/>
              <a:t>. Šis laukas pradings užpildžius lauką „Direktyva“.</a:t>
            </a:r>
            <a:endParaRPr lang="en-US" dirty="0"/>
          </a:p>
        </p:txBody>
      </p:sp>
    </p:spTree>
    <p:extLst>
      <p:ext uri="{BB962C8B-B14F-4D97-AF65-F5344CB8AC3E}">
        <p14:creationId xmlns:p14="http://schemas.microsoft.com/office/powerpoint/2010/main" val="97001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556218" y="5202485"/>
            <a:ext cx="2455003" cy="369332"/>
          </a:xfrm>
          <a:prstGeom prst="rect">
            <a:avLst/>
          </a:prstGeom>
          <a:noFill/>
        </p:spPr>
        <p:txBody>
          <a:bodyPr wrap="square" rtlCol="0">
            <a:spAutoFit/>
          </a:bodyPr>
          <a:lstStyle/>
          <a:p>
            <a:r>
              <a:rPr lang="lt-LT" dirty="0"/>
              <a:t>Privalomi laukai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11">
            <a:extLst>
              <a:ext uri="{FF2B5EF4-FFF2-40B4-BE49-F238E27FC236}">
                <a16:creationId xmlns:a16="http://schemas.microsoft.com/office/drawing/2014/main" id="{86669198-86E8-AF5E-B218-991C1E6DDE63}"/>
              </a:ext>
            </a:extLst>
          </p:cNvPr>
          <p:cNvSpPr/>
          <p:nvPr/>
        </p:nvSpPr>
        <p:spPr>
          <a:xfrm>
            <a:off x="2245519" y="529750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556218" y="5476412"/>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369332"/>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en-GB" dirty="0"/>
              <a:t>U</a:t>
            </a:r>
            <a:r>
              <a:rPr lang="lt-LT" dirty="0" err="1"/>
              <a:t>žpildykite</a:t>
            </a:r>
            <a:r>
              <a:rPr lang="lt-LT"/>
              <a:t> Pirkimo pavadinimo ir Aprašymo laukus.</a:t>
            </a:r>
            <a:endParaRPr lang="en-US" dirty="0">
              <a:cs typeface="Calibri"/>
            </a:endParaRPr>
          </a:p>
        </p:txBody>
      </p:sp>
      <p:pic>
        <p:nvPicPr>
          <p:cNvPr id="23" name="Paveikslėlis 22">
            <a:extLst>
              <a:ext uri="{FF2B5EF4-FFF2-40B4-BE49-F238E27FC236}">
                <a16:creationId xmlns:a16="http://schemas.microsoft.com/office/drawing/2014/main" id="{8D887F0F-2256-8C17-8B49-6C2689B73888}"/>
              </a:ext>
            </a:extLst>
          </p:cNvPr>
          <p:cNvPicPr>
            <a:picLocks noChangeAspect="1"/>
          </p:cNvPicPr>
          <p:nvPr/>
        </p:nvPicPr>
        <p:blipFill>
          <a:blip r:embed="rId3"/>
          <a:stretch>
            <a:fillRect/>
          </a:stretch>
        </p:blipFill>
        <p:spPr>
          <a:xfrm>
            <a:off x="1262444" y="1071806"/>
            <a:ext cx="10011338" cy="2763432"/>
          </a:xfrm>
          <a:prstGeom prst="rect">
            <a:avLst/>
          </a:prstGeom>
        </p:spPr>
      </p:pic>
      <p:sp>
        <p:nvSpPr>
          <p:cNvPr id="3" name="Rectangle 10">
            <a:extLst>
              <a:ext uri="{FF2B5EF4-FFF2-40B4-BE49-F238E27FC236}">
                <a16:creationId xmlns:a16="http://schemas.microsoft.com/office/drawing/2014/main" id="{FEA282B9-78BC-1871-779B-1CC8580E9D88}"/>
              </a:ext>
            </a:extLst>
          </p:cNvPr>
          <p:cNvSpPr/>
          <p:nvPr/>
        </p:nvSpPr>
        <p:spPr>
          <a:xfrm>
            <a:off x="1341117" y="1758760"/>
            <a:ext cx="9853991"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355458" y="2998695"/>
            <a:ext cx="9839650" cy="6538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aveikslėlis 5">
            <a:extLst>
              <a:ext uri="{FF2B5EF4-FFF2-40B4-BE49-F238E27FC236}">
                <a16:creationId xmlns:a16="http://schemas.microsoft.com/office/drawing/2014/main" id="{FA84A69F-D447-ACFB-3B56-DADB26F3E7C4}"/>
              </a:ext>
            </a:extLst>
          </p:cNvPr>
          <p:cNvPicPr>
            <a:picLocks noChangeAspect="1"/>
          </p:cNvPicPr>
          <p:nvPr/>
        </p:nvPicPr>
        <p:blipFill>
          <a:blip r:embed="rId4"/>
          <a:stretch>
            <a:fillRect/>
          </a:stretch>
        </p:blipFill>
        <p:spPr>
          <a:xfrm>
            <a:off x="1355458" y="1802727"/>
            <a:ext cx="4268670" cy="159411"/>
          </a:xfrm>
          <a:prstGeom prst="rect">
            <a:avLst/>
          </a:prstGeom>
        </p:spPr>
      </p:pic>
    </p:spTree>
    <p:extLst>
      <p:ext uri="{BB962C8B-B14F-4D97-AF65-F5344CB8AC3E}">
        <p14:creationId xmlns:p14="http://schemas.microsoft.com/office/powerpoint/2010/main" val="423965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369332"/>
          </a:xfrm>
          <a:prstGeom prst="rect">
            <a:avLst/>
          </a:prstGeom>
          <a:solidFill>
            <a:schemeClr val="accent4">
              <a:lumMod val="20000"/>
              <a:lumOff val="80000"/>
            </a:schemeClr>
          </a:solidFill>
        </p:spPr>
        <p:txBody>
          <a:bodyPr wrap="square" rtlCol="0">
            <a:spAutoFit/>
          </a:bodyPr>
          <a:lstStyle/>
          <a:p>
            <a:r>
              <a:rPr lang="lt-LT" dirty="0"/>
              <a:t>Pasirinkite pirkimo objekto tipą. </a:t>
            </a:r>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194862" y="2962434"/>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47332" y="3282333"/>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11439" y="4097583"/>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kurių prašome nepildyti.</a:t>
            </a:r>
            <a:r>
              <a:rPr lang="lt-LT" sz="1800" b="0" i="0" u="none" strike="noStrike" dirty="0">
                <a:solidFill>
                  <a:srgbClr val="000000"/>
                </a:solidFill>
                <a:effectLst/>
                <a:latin typeface="Calibri" panose="020F0502020204030204" pitchFamily="34" charset="0"/>
              </a:rPr>
              <a:t> Lauke „Kita sutarties forma“ nurodoma „Darbų sutartis“. Kitų laukų prašome nepildyti.</a:t>
            </a:r>
            <a:endParaRPr lang="en-US" dirty="0"/>
          </a:p>
        </p:txBody>
      </p:sp>
      <p:pic>
        <p:nvPicPr>
          <p:cNvPr id="21" name="Paveikslėlis 20">
            <a:extLst>
              <a:ext uri="{FF2B5EF4-FFF2-40B4-BE49-F238E27FC236}">
                <a16:creationId xmlns:a16="http://schemas.microsoft.com/office/drawing/2014/main" id="{E8776956-7A92-6A68-7367-1604527E130B}"/>
              </a:ext>
            </a:extLst>
          </p:cNvPr>
          <p:cNvPicPr>
            <a:picLocks noChangeAspect="1"/>
          </p:cNvPicPr>
          <p:nvPr/>
        </p:nvPicPr>
        <p:blipFill>
          <a:blip r:embed="rId5"/>
          <a:stretch>
            <a:fillRect/>
          </a:stretch>
        </p:blipFill>
        <p:spPr>
          <a:xfrm>
            <a:off x="1247331" y="4733487"/>
            <a:ext cx="9697338" cy="1552487"/>
          </a:xfrm>
          <a:prstGeom prst="rect">
            <a:avLst/>
          </a:prstGeom>
        </p:spPr>
      </p:pic>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5" name="TextBox 4">
            <a:extLst>
              <a:ext uri="{FF2B5EF4-FFF2-40B4-BE49-F238E27FC236}">
                <a16:creationId xmlns:a16="http://schemas.microsoft.com/office/drawing/2014/main" id="{CAA67B73-ADBB-13C1-B888-9E0E8D960CFF}"/>
              </a:ext>
            </a:extLst>
          </p:cNvPr>
          <p:cNvSpPr txBox="1"/>
          <p:nvPr/>
        </p:nvSpPr>
        <p:spPr>
          <a:xfrm>
            <a:off x="1146152" y="6426098"/>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8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451E1BF3-CB54-3D4B-31AF-85722C420992}"/>
              </a:ext>
            </a:extLst>
          </p:cNvPr>
          <p:cNvPicPr>
            <a:picLocks noChangeAspect="1"/>
          </p:cNvPicPr>
          <p:nvPr/>
        </p:nvPicPr>
        <p:blipFill>
          <a:blip r:embed="rId2"/>
          <a:stretch>
            <a:fillRect/>
          </a:stretch>
        </p:blipFill>
        <p:spPr>
          <a:xfrm>
            <a:off x="1120881" y="923851"/>
            <a:ext cx="10050402" cy="149236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062315" y="2547337"/>
            <a:ext cx="10108968" cy="369332"/>
          </a:xfrm>
          <a:prstGeom prst="rect">
            <a:avLst/>
          </a:prstGeom>
          <a:solidFill>
            <a:schemeClr val="accent4">
              <a:lumMod val="20000"/>
              <a:lumOff val="80000"/>
            </a:schemeClr>
          </a:solidFill>
        </p:spPr>
        <p:txBody>
          <a:bodyPr wrap="square" rtlCol="0">
            <a:spAutoFit/>
          </a:bodyPr>
          <a:lstStyle/>
          <a:p>
            <a:r>
              <a:rPr lang="en-GB" dirty="0" err="1"/>
              <a:t>Lauke</a:t>
            </a:r>
            <a:r>
              <a:rPr lang="en-GB" dirty="0"/>
              <a:t> “</a:t>
            </a:r>
            <a:r>
              <a:rPr lang="en-GB" dirty="0" err="1"/>
              <a:t>Direktyva</a:t>
            </a:r>
            <a:r>
              <a:rPr lang="en-GB" dirty="0"/>
              <a:t>” </a:t>
            </a:r>
            <a:r>
              <a:rPr lang="lt-LT" dirty="0"/>
              <a:t>iš pateikto sąrašo </a:t>
            </a:r>
            <a:r>
              <a:rPr lang="en-US" dirty="0" err="1"/>
              <a:t>pasirenkama</a:t>
            </a:r>
            <a:r>
              <a:rPr lang="en-US" dirty="0"/>
              <a:t> </a:t>
            </a:r>
            <a:r>
              <a:rPr lang="lt-LT" dirty="0"/>
              <a:t>„Nėra“.</a:t>
            </a:r>
            <a:endParaRPr lang="en-US"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051749" y="3293690"/>
            <a:ext cx="10119534" cy="369332"/>
          </a:xfrm>
          <a:prstGeom prst="rect">
            <a:avLst/>
          </a:prstGeom>
          <a:solidFill>
            <a:schemeClr val="accent4">
              <a:lumMod val="20000"/>
              <a:lumOff val="80000"/>
            </a:schemeClr>
          </a:solidFill>
        </p:spPr>
        <p:txBody>
          <a:bodyPr wrap="square" rtlCol="0">
            <a:spAutoFit/>
          </a:bodyPr>
          <a:lstStyle/>
          <a:p>
            <a:r>
              <a:rPr lang="lt-LT" dirty="0"/>
              <a:t>Užpildžius lauką „Direktyva“, atsiranda privalomas laukas „Pirkimo būdas“. </a:t>
            </a:r>
            <a:endParaRPr lang="en-US" dirty="0">
              <a:solidFill>
                <a:srgbClr val="FF0000"/>
              </a:solidFill>
            </a:endParaRPr>
          </a:p>
        </p:txBody>
      </p:sp>
      <p:sp>
        <p:nvSpPr>
          <p:cNvPr id="15" name="Rectangle 10">
            <a:extLst>
              <a:ext uri="{FF2B5EF4-FFF2-40B4-BE49-F238E27FC236}">
                <a16:creationId xmlns:a16="http://schemas.microsoft.com/office/drawing/2014/main" id="{E7F1B4BF-965A-EBB4-B5B7-48B7985CE85B}"/>
              </a:ext>
            </a:extLst>
          </p:cNvPr>
          <p:cNvSpPr/>
          <p:nvPr/>
        </p:nvSpPr>
        <p:spPr>
          <a:xfrm>
            <a:off x="10836879" y="1066622"/>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326396" y="959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Right 11">
            <a:extLst>
              <a:ext uri="{FF2B5EF4-FFF2-40B4-BE49-F238E27FC236}">
                <a16:creationId xmlns:a16="http://schemas.microsoft.com/office/drawing/2014/main" id="{0FD0558D-942A-25CC-21A7-9EA0BEA2D11E}"/>
              </a:ext>
            </a:extLst>
          </p:cNvPr>
          <p:cNvSpPr/>
          <p:nvPr/>
        </p:nvSpPr>
        <p:spPr>
          <a:xfrm>
            <a:off x="322322" y="394002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1A49B8C-46C0-D4D9-05B2-7D8C6675575E}"/>
              </a:ext>
            </a:extLst>
          </p:cNvPr>
          <p:cNvSpPr txBox="1"/>
          <p:nvPr/>
        </p:nvSpPr>
        <p:spPr>
          <a:xfrm>
            <a:off x="838200" y="6357068"/>
            <a:ext cx="6096000" cy="369332"/>
          </a:xfrm>
          <a:prstGeom prst="rect">
            <a:avLst/>
          </a:prstGeom>
          <a:noFill/>
        </p:spPr>
        <p:txBody>
          <a:bodyPr wrap="square">
            <a:spAutoFit/>
          </a:bodyPr>
          <a:lstStyle/>
          <a:p>
            <a:r>
              <a:rPr lang="lt-LT" dirty="0"/>
              <a:t>Privalomi laukai</a:t>
            </a:r>
            <a:endParaRPr lang="en-US" dirty="0"/>
          </a:p>
        </p:txBody>
      </p:sp>
      <p:sp>
        <p:nvSpPr>
          <p:cNvPr id="18" name="Arrow: Right 11">
            <a:extLst>
              <a:ext uri="{FF2B5EF4-FFF2-40B4-BE49-F238E27FC236}">
                <a16:creationId xmlns:a16="http://schemas.microsoft.com/office/drawing/2014/main" id="{BEFFFE77-A230-E53F-8BF4-CDF77E0E5FB6}"/>
              </a:ext>
            </a:extLst>
          </p:cNvPr>
          <p:cNvSpPr/>
          <p:nvPr/>
        </p:nvSpPr>
        <p:spPr>
          <a:xfrm>
            <a:off x="2482360" y="6476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ue and white flag&#10;&#10;Description automatically generated">
            <a:extLst>
              <a:ext uri="{FF2B5EF4-FFF2-40B4-BE49-F238E27FC236}">
                <a16:creationId xmlns:a16="http://schemas.microsoft.com/office/drawing/2014/main" id="{8850E2AB-40D9-1618-15BA-743B59EEC6F2}"/>
              </a:ext>
            </a:extLst>
          </p:cNvPr>
          <p:cNvPicPr>
            <a:picLocks noChangeAspect="1"/>
          </p:cNvPicPr>
          <p:nvPr/>
        </p:nvPicPr>
        <p:blipFill>
          <a:blip r:embed="rId4"/>
          <a:stretch>
            <a:fillRect/>
          </a:stretch>
        </p:blipFill>
        <p:spPr>
          <a:xfrm>
            <a:off x="1116904" y="3925865"/>
            <a:ext cx="10052138" cy="937365"/>
          </a:xfrm>
          <a:prstGeom prst="rect">
            <a:avLst/>
          </a:prstGeom>
        </p:spPr>
      </p:pic>
      <p:sp>
        <p:nvSpPr>
          <p:cNvPr id="16" name="Rectangle 10">
            <a:extLst>
              <a:ext uri="{FF2B5EF4-FFF2-40B4-BE49-F238E27FC236}">
                <a16:creationId xmlns:a16="http://schemas.microsoft.com/office/drawing/2014/main" id="{A2D19E74-363B-992E-383F-A4D7E4E45197}"/>
              </a:ext>
            </a:extLst>
          </p:cNvPr>
          <p:cNvSpPr/>
          <p:nvPr/>
        </p:nvSpPr>
        <p:spPr>
          <a:xfrm>
            <a:off x="1259635" y="4505794"/>
            <a:ext cx="1321495" cy="2619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9AACCF-7726-10DD-0736-DBCC30CE02C4}"/>
              </a:ext>
            </a:extLst>
          </p:cNvPr>
          <p:cNvSpPr/>
          <p:nvPr/>
        </p:nvSpPr>
        <p:spPr>
          <a:xfrm>
            <a:off x="10845019" y="4143722"/>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9AE9949-3BB5-C252-0F19-9A03E2F2728D}"/>
              </a:ext>
            </a:extLst>
          </p:cNvPr>
          <p:cNvSpPr/>
          <p:nvPr/>
        </p:nvSpPr>
        <p:spPr>
          <a:xfrm>
            <a:off x="1259635" y="2202013"/>
            <a:ext cx="1321495" cy="2619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88722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CCB5AC-D550-45B4-AC72-296DFA990DC3}">
  <ds:schemaRef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103a8c4c-3415-44a0-a799-d5a1400d594a"/>
    <ds:schemaRef ds:uri="http://schemas.microsoft.com/office/2006/metadata/properties"/>
    <ds:schemaRef ds:uri="http://schemas.openxmlformats.org/package/2006/metadata/core-properties"/>
    <ds:schemaRef ds:uri="f9c884a0-80fa-49f1-80f8-084d90b87028"/>
  </ds:schemaRefs>
</ds:datastoreItem>
</file>

<file path=customXml/itemProps2.xml><?xml version="1.0" encoding="utf-8"?>
<ds:datastoreItem xmlns:ds="http://schemas.openxmlformats.org/officeDocument/2006/customXml" ds:itemID="{4392947A-E350-41EB-9678-6DDA72880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884a0-80fa-49f1-80f8-084d90b87028"/>
    <ds:schemaRef ds:uri="103a8c4c-3415-44a0-a799-d5a1400d5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C87326-BD66-4135-870F-EF10FF13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5507</TotalTime>
  <Words>2377</Words>
  <Application>Microsoft Office PowerPoint</Application>
  <PresentationFormat>Widescreen</PresentationFormat>
  <Paragraphs>342</Paragraphs>
  <Slides>48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-apple-system</vt:lpstr>
      <vt:lpstr>Aptos</vt:lpstr>
      <vt:lpstr>Arial</vt:lpstr>
      <vt:lpstr>Arial,Sans-Serif</vt:lpstr>
      <vt:lpstr>Calibri</vt:lpstr>
      <vt:lpstr>Calibri Light</vt:lpstr>
      <vt:lpstr>Times New Roman</vt:lpstr>
      <vt:lpstr>„Office“ tema</vt:lpstr>
      <vt:lpstr>      Neskelbiamos apklausos vykdymas Centrinės viešųjų pirkimų informacinės sistemos (CVP IS) priemonėmis </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pirminiais pasiūlymais </vt:lpstr>
      <vt:lpstr>Susipažinimas su pasiūlymais </vt:lpstr>
      <vt:lpstr>Susipažinimas su pasiūlymais </vt:lpstr>
      <vt:lpstr>Pasiūlymų vertinimas</vt:lpstr>
      <vt:lpstr>Pasiūlymų vertinimas</vt:lpstr>
      <vt:lpstr>Pasiūlymų vertinimas</vt:lpstr>
      <vt:lpstr>Pasiūlymų vertinimas</vt:lpstr>
      <vt:lpstr>Pasiūlymų vertinimas</vt:lpstr>
      <vt:lpstr>Sutarties sudarymas</vt:lpstr>
      <vt:lpstr>Sutarties sudarymas </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Dėl papildomai iškilusių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Karolina Skorupskaitė</cp:lastModifiedBy>
  <cp:revision>112</cp:revision>
  <dcterms:created xsi:type="dcterms:W3CDTF">2016-01-12T08:28:32Z</dcterms:created>
  <dcterms:modified xsi:type="dcterms:W3CDTF">2025-02-20T06:57:50Z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