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1"/>
  </p:notesMasterIdLst>
  <p:sldIdLst>
    <p:sldId id="256" r:id="rId5"/>
    <p:sldId id="506" r:id="rId6"/>
    <p:sldId id="423" r:id="rId7"/>
    <p:sldId id="289" r:id="rId8"/>
    <p:sldId id="413" r:id="rId9"/>
    <p:sldId id="288" r:id="rId10"/>
    <p:sldId id="415" r:id="rId11"/>
    <p:sldId id="434" r:id="rId12"/>
    <p:sldId id="424" r:id="rId13"/>
    <p:sldId id="420" r:id="rId14"/>
    <p:sldId id="421" r:id="rId15"/>
    <p:sldId id="425" r:id="rId16"/>
    <p:sldId id="435" r:id="rId17"/>
    <p:sldId id="503" r:id="rId18"/>
    <p:sldId id="504" r:id="rId19"/>
    <p:sldId id="429" r:id="rId20"/>
    <p:sldId id="427" r:id="rId21"/>
    <p:sldId id="428" r:id="rId22"/>
    <p:sldId id="430" r:id="rId23"/>
    <p:sldId id="488" r:id="rId24"/>
    <p:sldId id="432" r:id="rId25"/>
    <p:sldId id="437" r:id="rId26"/>
    <p:sldId id="438" r:id="rId27"/>
    <p:sldId id="489" r:id="rId28"/>
    <p:sldId id="441" r:id="rId29"/>
    <p:sldId id="501" r:id="rId30"/>
    <p:sldId id="442" r:id="rId31"/>
    <p:sldId id="439" r:id="rId32"/>
    <p:sldId id="443" r:id="rId33"/>
    <p:sldId id="445" r:id="rId34"/>
    <p:sldId id="446" r:id="rId35"/>
    <p:sldId id="447" r:id="rId36"/>
    <p:sldId id="452" r:id="rId37"/>
    <p:sldId id="449" r:id="rId38"/>
    <p:sldId id="450" r:id="rId39"/>
    <p:sldId id="451" r:id="rId40"/>
    <p:sldId id="453" r:id="rId41"/>
    <p:sldId id="454" r:id="rId42"/>
    <p:sldId id="455" r:id="rId43"/>
    <p:sldId id="470" r:id="rId44"/>
    <p:sldId id="472" r:id="rId45"/>
    <p:sldId id="473" r:id="rId46"/>
    <p:sldId id="476" r:id="rId47"/>
    <p:sldId id="475" r:id="rId48"/>
    <p:sldId id="478" r:id="rId49"/>
    <p:sldId id="480" r:id="rId50"/>
    <p:sldId id="479" r:id="rId51"/>
    <p:sldId id="481" r:id="rId52"/>
    <p:sldId id="486" r:id="rId53"/>
    <p:sldId id="484" r:id="rId54"/>
    <p:sldId id="483" r:id="rId55"/>
    <p:sldId id="487" r:id="rId56"/>
    <p:sldId id="490" r:id="rId57"/>
    <p:sldId id="491" r:id="rId58"/>
    <p:sldId id="492" r:id="rId59"/>
    <p:sldId id="493" r:id="rId60"/>
    <p:sldId id="495" r:id="rId61"/>
    <p:sldId id="496" r:id="rId62"/>
    <p:sldId id="497" r:id="rId63"/>
    <p:sldId id="498" r:id="rId64"/>
    <p:sldId id="499" r:id="rId65"/>
    <p:sldId id="500" r:id="rId66"/>
    <p:sldId id="482" r:id="rId67"/>
    <p:sldId id="507" r:id="rId68"/>
    <p:sldId id="494" r:id="rId69"/>
    <p:sldId id="50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86426A-3909-DA84-16F0-878E884DD30D}" name="Jolanta Klimantavičienė" initials="JK" userId="S::Jolanta.Klimantaviciene@vpt.lt::ba339c8a-6c46-4385-8cf1-f6f65c79069e"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189" autoAdjust="0"/>
  </p:normalViewPr>
  <p:slideViewPr>
    <p:cSldViewPr snapToGrid="0">
      <p:cViewPr varScale="1">
        <p:scale>
          <a:sx n="104" d="100"/>
          <a:sy n="104" d="100"/>
        </p:scale>
        <p:origin x="8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29</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226868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195923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57</a:t>
            </a:fld>
            <a:endParaRPr lang="en-GB"/>
          </a:p>
        </p:txBody>
      </p:sp>
    </p:spTree>
    <p:extLst>
      <p:ext uri="{BB962C8B-B14F-4D97-AF65-F5344CB8AC3E}">
        <p14:creationId xmlns:p14="http://schemas.microsoft.com/office/powerpoint/2010/main" val="388837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2/20/2025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2/20/2025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2/20/2025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2/20/2025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4.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10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png"/><Relationship Id="rId9" Type="http://schemas.openxmlformats.org/officeDocument/2006/relationships/image" Target="../media/image119.png"/></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3.png"/><Relationship Id="rId4" Type="http://schemas.openxmlformats.org/officeDocument/2006/relationships/image" Target="../media/image12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5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5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36.png"/></Relationships>
</file>

<file path=ppt/slides/_rels/slide5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12.png"/></Relationships>
</file>

<file path=ppt/slides/_rels/slide57.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png"/><Relationship Id="rId9"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2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9.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1.png"/><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hyperlink" Target="https://vpt.lrv.lt/lt/nauja-cvp-is-aktuali-nuo-2024-12-01/metodine-medziaga-instrukcijos/pirkimu-vykdytojams/" TargetMode="External"/><Relationship Id="rId4" Type="http://schemas.openxmlformats.org/officeDocument/2006/relationships/image" Target="../media/image149.png"/></Relationships>
</file>

<file path=ppt/slides/_rels/slide6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vpt.lrv.lt/lt/nauja-cvp-is-aktuali-nuo-2024-12-01/metodine-medziaga-instrukcijos/pirkimu-vykdytojams/" TargetMode="External"/><Relationship Id="rId4" Type="http://schemas.openxmlformats.org/officeDocument/2006/relationships/image" Target="../media/image153.png"/></Relationships>
</file>

<file path=ppt/slides/_rels/slide64.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1.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s>
</file>

<file path=ppt/slides/_rels/slide6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1851243"/>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Neskelbiamų derybų vykdymas</a:t>
            </a:r>
            <a:br>
              <a:rPr lang="lt-LT" sz="4900" b="1" dirty="0">
                <a:cs typeface="Times New Roman" panose="02020603050405020304" pitchFamily="18" charset="0"/>
              </a:rPr>
            </a:b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br>
              <a:rPr lang="lt-LT" sz="4900" b="1" dirty="0">
                <a:cs typeface="Times New Roman" panose="02020603050405020304" pitchFamily="18" charset="0"/>
              </a:rPr>
            </a:br>
            <a:r>
              <a:rPr lang="lt-LT" sz="4900" b="1" dirty="0">
                <a:cs typeface="Times New Roman" panose="02020603050405020304" pitchFamily="18" charset="0"/>
              </a:rPr>
              <a:t>(2 žingsnių)</a:t>
            </a: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21812" y="577908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a:cs typeface="Calibri"/>
              </a:rPr>
              <a:t>2024-12-05</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187677"/>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47332" y="3571453"/>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264752"/>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kurių prašome nepildyti. </a:t>
            </a:r>
            <a:r>
              <a:rPr lang="lt-LT" sz="1800" b="0" i="0" u="none" strike="noStrike" dirty="0">
                <a:solidFill>
                  <a:srgbClr val="000000"/>
                </a:solidFill>
                <a:effectLst/>
                <a:latin typeface="Calibri" panose="020F0502020204030204" pitchFamily="34" charset="0"/>
              </a:rPr>
              <a:t>Lauke „Kita sutarties forma“ nurodoma „Darbų sutartis“. Kitų laukų prašome nepildyti.</a:t>
            </a:r>
            <a:r>
              <a:rPr lang="lt-LT" sz="1800" b="0" i="0" dirty="0">
                <a:solidFill>
                  <a:srgbClr val="000000"/>
                </a:solidFill>
                <a:effectLst/>
                <a:latin typeface="Calibri" panose="020F0502020204030204" pitchFamily="34" charset="0"/>
              </a:rPr>
              <a:t>​</a:t>
            </a:r>
            <a:endParaRPr lang="en-US" dirty="0"/>
          </a:p>
        </p:txBody>
      </p:sp>
      <p:pic>
        <p:nvPicPr>
          <p:cNvPr id="21" name="Paveikslėlis 20">
            <a:extLst>
              <a:ext uri="{FF2B5EF4-FFF2-40B4-BE49-F238E27FC236}">
                <a16:creationId xmlns:a16="http://schemas.microsoft.com/office/drawing/2014/main" id="{E8776956-7A92-6A68-7367-1604527E130B}"/>
              </a:ext>
            </a:extLst>
          </p:cNvPr>
          <p:cNvPicPr>
            <a:picLocks noChangeAspect="1"/>
          </p:cNvPicPr>
          <p:nvPr/>
        </p:nvPicPr>
        <p:blipFill>
          <a:blip r:embed="rId5"/>
          <a:stretch>
            <a:fillRect/>
          </a:stretch>
        </p:blipFill>
        <p:spPr>
          <a:xfrm>
            <a:off x="1247331" y="4870296"/>
            <a:ext cx="9697338" cy="1555801"/>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5" name="TextBox 4">
            <a:extLst>
              <a:ext uri="{FF2B5EF4-FFF2-40B4-BE49-F238E27FC236}">
                <a16:creationId xmlns:a16="http://schemas.microsoft.com/office/drawing/2014/main" id="{CAA67B73-ADBB-13C1-B888-9E0E8D960CFF}"/>
              </a:ext>
            </a:extLst>
          </p:cNvPr>
          <p:cNvSpPr txBox="1"/>
          <p:nvPr/>
        </p:nvSpPr>
        <p:spPr>
          <a:xfrm>
            <a:off x="1146152" y="6426098"/>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78EA43F2-3AEC-ED5E-83ED-ECDFF9EFAE15}"/>
              </a:ext>
            </a:extLst>
          </p:cNvPr>
          <p:cNvPicPr>
            <a:picLocks noChangeAspect="1"/>
          </p:cNvPicPr>
          <p:nvPr/>
        </p:nvPicPr>
        <p:blipFill>
          <a:blip r:embed="rId2"/>
          <a:stretch>
            <a:fillRect/>
          </a:stretch>
        </p:blipFill>
        <p:spPr>
          <a:xfrm>
            <a:off x="1060566" y="908537"/>
            <a:ext cx="10010553" cy="16070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062315" y="2547337"/>
            <a:ext cx="10029270"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„Direktyva“ užpildomas automatiškai. Šis laukas gali būti koreguojamas.</a:t>
            </a:r>
            <a:endParaRPr lang="en-US"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051749" y="3293690"/>
            <a:ext cx="10050402" cy="369332"/>
          </a:xfrm>
          <a:prstGeom prst="rect">
            <a:avLst/>
          </a:prstGeom>
          <a:solidFill>
            <a:schemeClr val="accent4">
              <a:lumMod val="20000"/>
              <a:lumOff val="80000"/>
            </a:schemeClr>
          </a:solidFill>
        </p:spPr>
        <p:txBody>
          <a:bodyPr wrap="square" rtlCol="0">
            <a:spAutoFit/>
          </a:bodyPr>
          <a:lstStyle/>
          <a:p>
            <a:r>
              <a:rPr lang="lt-LT" dirty="0"/>
              <a:t>Užpildžius lauką „Direktyva“, atsiranda privalomas laukas „Pirkimo būdas“. </a:t>
            </a:r>
            <a:endParaRPr lang="en-US" dirty="0">
              <a:solidFill>
                <a:srgbClr val="FF0000"/>
              </a:solidFill>
            </a:endParaRPr>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4"/>
          <a:stretch>
            <a:fillRect/>
          </a:stretch>
        </p:blipFill>
        <p:spPr>
          <a:xfrm>
            <a:off x="1060566" y="3924829"/>
            <a:ext cx="10050402" cy="2395866"/>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857345" y="4132305"/>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E7F1B4BF-965A-EBB4-B5B7-48B7985CE85B}"/>
              </a:ext>
            </a:extLst>
          </p:cNvPr>
          <p:cNvSpPr/>
          <p:nvPr/>
        </p:nvSpPr>
        <p:spPr>
          <a:xfrm>
            <a:off x="10836879" y="1066622"/>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211428" y="5667519"/>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326396" y="959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11">
            <a:extLst>
              <a:ext uri="{FF2B5EF4-FFF2-40B4-BE49-F238E27FC236}">
                <a16:creationId xmlns:a16="http://schemas.microsoft.com/office/drawing/2014/main" id="{0FD0558D-942A-25CC-21A7-9EA0BEA2D11E}"/>
              </a:ext>
            </a:extLst>
          </p:cNvPr>
          <p:cNvSpPr/>
          <p:nvPr/>
        </p:nvSpPr>
        <p:spPr>
          <a:xfrm>
            <a:off x="322322" y="394002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1A49B8C-46C0-D4D9-05B2-7D8C6675575E}"/>
              </a:ext>
            </a:extLst>
          </p:cNvPr>
          <p:cNvSpPr txBox="1"/>
          <p:nvPr/>
        </p:nvSpPr>
        <p:spPr>
          <a:xfrm>
            <a:off x="838200" y="6357068"/>
            <a:ext cx="6096000" cy="369332"/>
          </a:xfrm>
          <a:prstGeom prst="rect">
            <a:avLst/>
          </a:prstGeom>
          <a:noFill/>
        </p:spPr>
        <p:txBody>
          <a:bodyPr wrap="square">
            <a:spAutoFit/>
          </a:bodyPr>
          <a:lstStyle/>
          <a:p>
            <a:r>
              <a:rPr lang="lt-LT" dirty="0"/>
              <a:t>Privalomi laukai</a:t>
            </a:r>
            <a:endParaRPr lang="en-US" dirty="0"/>
          </a:p>
        </p:txBody>
      </p:sp>
      <p:sp>
        <p:nvSpPr>
          <p:cNvPr id="18" name="Arrow: Right 11">
            <a:extLst>
              <a:ext uri="{FF2B5EF4-FFF2-40B4-BE49-F238E27FC236}">
                <a16:creationId xmlns:a16="http://schemas.microsoft.com/office/drawing/2014/main" id="{BEFFFE77-A230-E53F-8BF4-CDF77E0E5FB6}"/>
              </a:ext>
            </a:extLst>
          </p:cNvPr>
          <p:cNvSpPr/>
          <p:nvPr/>
        </p:nvSpPr>
        <p:spPr>
          <a:xfrm>
            <a:off x="2482360" y="6476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2188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83500" y="5165695"/>
            <a:ext cx="3650067" cy="369332"/>
          </a:xfrm>
          <a:prstGeom prst="rect">
            <a:avLst/>
          </a:prstGeom>
          <a:noFill/>
        </p:spPr>
        <p:txBody>
          <a:bodyPr wrap="square" rtlCol="0">
            <a:spAutoFit/>
          </a:bodyPr>
          <a:lstStyle/>
          <a:p>
            <a:r>
              <a:rPr lang="lt-LT" dirty="0"/>
              <a:t>Neprivalomas laukas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3099858" y="525219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883500" y="5462086"/>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599" y="2606970"/>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dirty="0"/>
              <a:t>Užpildžius lauką „Pirkimo būdas“, atsiranda privalomas laukas „Sutarties tipas“:</a:t>
            </a:r>
            <a:endParaRPr lang="en-US" dirty="0"/>
          </a:p>
        </p:txBody>
      </p:sp>
      <p:sp>
        <p:nvSpPr>
          <p:cNvPr id="17" name="TextBox 16">
            <a:extLst>
              <a:ext uri="{FF2B5EF4-FFF2-40B4-BE49-F238E27FC236}">
                <a16:creationId xmlns:a16="http://schemas.microsoft.com/office/drawing/2014/main" id="{D66169EB-FA8B-3AE4-4FEE-B81DB4E8847B}"/>
              </a:ext>
            </a:extLst>
          </p:cNvPr>
          <p:cNvSpPr txBox="1"/>
          <p:nvPr/>
        </p:nvSpPr>
        <p:spPr>
          <a:xfrm>
            <a:off x="883500" y="4852263"/>
            <a:ext cx="4030712" cy="369332"/>
          </a:xfrm>
          <a:prstGeom prst="rect">
            <a:avLst/>
          </a:prstGeom>
          <a:noFill/>
        </p:spPr>
        <p:txBody>
          <a:bodyPr wrap="square" rtlCol="0">
            <a:spAutoFit/>
          </a:bodyPr>
          <a:lstStyle/>
          <a:p>
            <a:r>
              <a:rPr lang="lt-LT" dirty="0"/>
              <a:t>Privalomas laukas</a:t>
            </a:r>
            <a:endParaRPr lang="en-US" dirty="0"/>
          </a:p>
        </p:txBody>
      </p:sp>
      <p:sp>
        <p:nvSpPr>
          <p:cNvPr id="21" name="Arrow: Right 11">
            <a:extLst>
              <a:ext uri="{FF2B5EF4-FFF2-40B4-BE49-F238E27FC236}">
                <a16:creationId xmlns:a16="http://schemas.microsoft.com/office/drawing/2014/main" id="{EF1FF575-9AD5-D8B4-C4E1-DBB67DF36F5A}"/>
              </a:ext>
            </a:extLst>
          </p:cNvPr>
          <p:cNvSpPr/>
          <p:nvPr/>
        </p:nvSpPr>
        <p:spPr>
          <a:xfrm>
            <a:off x="3099857" y="49397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aveikslėlis 13">
            <a:extLst>
              <a:ext uri="{FF2B5EF4-FFF2-40B4-BE49-F238E27FC236}">
                <a16:creationId xmlns:a16="http://schemas.microsoft.com/office/drawing/2014/main" id="{B2BC38F5-53EB-7CC3-ED6F-316C411F6FF3}"/>
              </a:ext>
            </a:extLst>
          </p:cNvPr>
          <p:cNvPicPr>
            <a:picLocks noChangeAspect="1"/>
          </p:cNvPicPr>
          <p:nvPr/>
        </p:nvPicPr>
        <p:blipFill>
          <a:blip r:embed="rId4"/>
          <a:stretch>
            <a:fillRect/>
          </a:stretch>
        </p:blipFill>
        <p:spPr>
          <a:xfrm>
            <a:off x="1312600" y="1763532"/>
            <a:ext cx="9927497" cy="455932"/>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pic>
        <p:nvPicPr>
          <p:cNvPr id="6" name="Turinio vietos rezervavimo ženklas 5">
            <a:extLst>
              <a:ext uri="{FF2B5EF4-FFF2-40B4-BE49-F238E27FC236}">
                <a16:creationId xmlns:a16="http://schemas.microsoft.com/office/drawing/2014/main" id="{9BB822B4-DF88-5807-678B-D1F3DE507DF3}"/>
              </a:ext>
            </a:extLst>
          </p:cNvPr>
          <p:cNvPicPr>
            <a:picLocks noGrp="1" noChangeAspect="1"/>
          </p:cNvPicPr>
          <p:nvPr>
            <p:ph idx="1"/>
          </p:nvPr>
        </p:nvPicPr>
        <p:blipFill>
          <a:blip r:embed="rId3"/>
          <a:stretch>
            <a:fillRect/>
          </a:stretch>
        </p:blipFill>
        <p:spPr>
          <a:xfrm>
            <a:off x="923925" y="2089584"/>
            <a:ext cx="9927497" cy="1804119"/>
          </a:xfr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mtClean="0"/>
              <a:pPr/>
              <a:t>13</a:t>
            </a:fld>
            <a:endParaRPr lang="en-US" dirty="0"/>
          </a:p>
        </p:txBody>
      </p:sp>
      <p:sp>
        <p:nvSpPr>
          <p:cNvPr id="7" name="Pavadinimas 1">
            <a:extLst>
              <a:ext uri="{FF2B5EF4-FFF2-40B4-BE49-F238E27FC236}">
                <a16:creationId xmlns:a16="http://schemas.microsoft.com/office/drawing/2014/main" id="{4CA603FB-75B0-8072-85EF-711074888805}"/>
              </a:ext>
            </a:extLst>
          </p:cNvPr>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8" name="TextBox 7">
            <a:extLst>
              <a:ext uri="{FF2B5EF4-FFF2-40B4-BE49-F238E27FC236}">
                <a16:creationId xmlns:a16="http://schemas.microsoft.com/office/drawing/2014/main" id="{0B93F610-F7C3-F2F3-95CC-354D460C1545}"/>
              </a:ext>
            </a:extLst>
          </p:cNvPr>
          <p:cNvSpPr txBox="1"/>
          <p:nvPr/>
        </p:nvSpPr>
        <p:spPr>
          <a:xfrm>
            <a:off x="923923" y="3883296"/>
            <a:ext cx="9927497"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0" name="Arrow: Right 11">
            <a:extLst>
              <a:ext uri="{FF2B5EF4-FFF2-40B4-BE49-F238E27FC236}">
                <a16:creationId xmlns:a16="http://schemas.microsoft.com/office/drawing/2014/main" id="{F747FA2F-96A0-8FFB-B023-5A73E491C8C5}"/>
              </a:ext>
            </a:extLst>
          </p:cNvPr>
          <p:cNvSpPr/>
          <p:nvPr/>
        </p:nvSpPr>
        <p:spPr>
          <a:xfrm>
            <a:off x="219637" y="208958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D55218A-51D9-C54A-66ED-181CA62C99CE}"/>
              </a:ext>
            </a:extLst>
          </p:cNvPr>
          <p:cNvSpPr txBox="1"/>
          <p:nvPr/>
        </p:nvSpPr>
        <p:spPr>
          <a:xfrm>
            <a:off x="923924" y="1138429"/>
            <a:ext cx="9927497" cy="923330"/>
          </a:xfrm>
          <a:prstGeom prst="rect">
            <a:avLst/>
          </a:prstGeom>
          <a:solidFill>
            <a:schemeClr val="accent4">
              <a:lumMod val="20000"/>
              <a:lumOff val="80000"/>
            </a:schemeClr>
          </a:solidFill>
        </p:spPr>
        <p:txBody>
          <a:bodyPr wrap="square">
            <a:spAutoFit/>
          </a:bodyPr>
          <a:lstStyle/>
          <a:p>
            <a:r>
              <a:rPr lang="lt-LT" dirty="0"/>
              <a:t>Nurodomas neskelbiamų derybų pasirinkimo teisinis pagrindas. Pasirenkama ta Direktyva, kuri atitinka vykdomam pirkimui taikomą įstatymą ir Direktyvos straipsnis, kuris atitinka atitinkamo įstatymo neskelbiamų derybų pagrindą. Plačiau žr. 13 ir 14 skaidres.</a:t>
            </a:r>
            <a:endParaRPr lang="en-US" dirty="0">
              <a:solidFill>
                <a:srgbClr val="FF0000"/>
              </a:solidFill>
            </a:endParaRPr>
          </a:p>
        </p:txBody>
      </p:sp>
      <p:sp>
        <p:nvSpPr>
          <p:cNvPr id="13" name="Rectangle 10">
            <a:extLst>
              <a:ext uri="{FF2B5EF4-FFF2-40B4-BE49-F238E27FC236}">
                <a16:creationId xmlns:a16="http://schemas.microsoft.com/office/drawing/2014/main" id="{AB7855D9-85E7-1F0D-3B23-CFBB70E7D03E}"/>
              </a:ext>
            </a:extLst>
          </p:cNvPr>
          <p:cNvSpPr/>
          <p:nvPr/>
        </p:nvSpPr>
        <p:spPr>
          <a:xfrm>
            <a:off x="10497127" y="2207561"/>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6300AF89-780D-3268-0698-27667E670316}"/>
              </a:ext>
            </a:extLst>
          </p:cNvPr>
          <p:cNvSpPr/>
          <p:nvPr/>
        </p:nvSpPr>
        <p:spPr>
          <a:xfrm>
            <a:off x="2634947" y="429216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793BA9B-A208-FAC7-AAB4-C43D0F52AEB3}"/>
              </a:ext>
            </a:extLst>
          </p:cNvPr>
          <p:cNvSpPr txBox="1"/>
          <p:nvPr/>
        </p:nvSpPr>
        <p:spPr>
          <a:xfrm>
            <a:off x="1000595" y="4695280"/>
            <a:ext cx="9927497" cy="1200329"/>
          </a:xfrm>
          <a:prstGeom prst="rect">
            <a:avLst/>
          </a:prstGeom>
          <a:solidFill>
            <a:schemeClr val="accent4">
              <a:lumMod val="20000"/>
              <a:lumOff val="80000"/>
            </a:schemeClr>
          </a:solidFill>
        </p:spPr>
        <p:txBody>
          <a:bodyPr wrap="square">
            <a:spAutoFit/>
          </a:bodyPr>
          <a:lstStyle/>
          <a:p>
            <a:pPr fontAlgn="base"/>
            <a:r>
              <a:rPr lang="lt-LT" dirty="0">
                <a:solidFill>
                  <a:srgbClr val="FF0000"/>
                </a:solidFill>
              </a:rPr>
              <a:t>SVARBU</a:t>
            </a:r>
            <a:r>
              <a:rPr lang="en-US" dirty="0">
                <a:solidFill>
                  <a:srgbClr val="FF0000"/>
                </a:solidFill>
              </a:rPr>
              <a:t>! </a:t>
            </a:r>
            <a:r>
              <a:rPr lang="en-US" dirty="0" err="1"/>
              <a:t>Vykdant</a:t>
            </a:r>
            <a:r>
              <a:rPr lang="en-US" dirty="0"/>
              <a:t> </a:t>
            </a:r>
            <a:r>
              <a:rPr lang="en-US" b="1" dirty="0"/>
              <a:t>s</a:t>
            </a:r>
            <a:r>
              <a:rPr lang="lt-LT" b="1" dirty="0" err="1"/>
              <a:t>upaprastint</a:t>
            </a:r>
            <a:r>
              <a:rPr lang="en-US" b="1" dirty="0"/>
              <a:t>as</a:t>
            </a:r>
            <a:r>
              <a:rPr lang="lt-LT" b="1" dirty="0"/>
              <a:t> </a:t>
            </a:r>
            <a:r>
              <a:rPr lang="lt-LT" dirty="0"/>
              <a:t>neskelbiama</a:t>
            </a:r>
            <a:r>
              <a:rPr lang="en-US" dirty="0"/>
              <a:t>s</a:t>
            </a:r>
            <a:r>
              <a:rPr lang="lt-LT" dirty="0"/>
              <a:t> </a:t>
            </a:r>
            <a:r>
              <a:rPr lang="lt-LT" dirty="0" err="1"/>
              <a:t>deryb</a:t>
            </a:r>
            <a:r>
              <a:rPr lang="en-US" dirty="0"/>
              <a:t>as</a:t>
            </a:r>
            <a:r>
              <a:rPr lang="lt-LT" dirty="0"/>
              <a:t>,</a:t>
            </a:r>
            <a:r>
              <a:rPr lang="en-US" dirty="0"/>
              <a:t> </a:t>
            </a:r>
            <a:r>
              <a:rPr lang="en-US" dirty="0" err="1"/>
              <a:t>teisin</a:t>
            </a:r>
            <a:r>
              <a:rPr lang="lt-LT" dirty="0"/>
              <a:t>į</a:t>
            </a:r>
            <a:r>
              <a:rPr lang="en-US" dirty="0"/>
              <a:t> </a:t>
            </a:r>
            <a:r>
              <a:rPr lang="en-US" dirty="0" err="1"/>
              <a:t>pagrind</a:t>
            </a:r>
            <a:r>
              <a:rPr lang="lt-LT" dirty="0"/>
              <a:t>ą</a:t>
            </a:r>
            <a:r>
              <a:rPr lang="en-US" dirty="0"/>
              <a:t> </a:t>
            </a:r>
            <a:r>
              <a:rPr lang="lt-LT" dirty="0"/>
              <a:t>reikia pasirinkti D</a:t>
            </a:r>
            <a:r>
              <a:rPr lang="lt-LT" sz="1800" b="0" i="0" u="none" strike="noStrike" kern="1200" dirty="0">
                <a:effectLst/>
                <a:latin typeface="Calibri" panose="020F0502020204030204" pitchFamily="34" charset="0"/>
              </a:rPr>
              <a:t>irektyvos</a:t>
            </a:r>
            <a:r>
              <a:rPr lang="fr-FR" sz="1800" b="0" i="0" u="none" strike="noStrike" kern="1200" dirty="0">
                <a:effectLst/>
                <a:latin typeface="Calibri" panose="020F0502020204030204" pitchFamily="34" charset="0"/>
              </a:rPr>
              <a:t> 2014/24/EU </a:t>
            </a:r>
            <a:r>
              <a:rPr lang="lt-LT" sz="1800" b="0" i="0" u="none" strike="noStrike" kern="1200" dirty="0">
                <a:effectLst/>
                <a:latin typeface="Calibri" panose="020F0502020204030204" pitchFamily="34" charset="0"/>
              </a:rPr>
              <a:t>32 str. </a:t>
            </a:r>
            <a:r>
              <a:rPr lang="fr-FR" sz="1800" b="0" i="0" u="none" strike="noStrike" kern="1200" dirty="0">
                <a:effectLst/>
                <a:latin typeface="Calibri" panose="020F0502020204030204" pitchFamily="34" charset="0"/>
              </a:rPr>
              <a:t>2</a:t>
            </a:r>
            <a:r>
              <a:rPr lang="lt-LT" sz="1800" b="0" i="0" u="none" strike="noStrike" kern="1200" dirty="0">
                <a:effectLst/>
                <a:latin typeface="Calibri" panose="020F0502020204030204" pitchFamily="34" charset="0"/>
              </a:rPr>
              <a:t> d. </a:t>
            </a:r>
            <a:r>
              <a:rPr lang="fr-FR" sz="1800" b="0" i="0" u="none" strike="noStrike" kern="1200" dirty="0">
                <a:effectLst/>
                <a:latin typeface="Calibri" panose="020F0502020204030204" pitchFamily="34" charset="0"/>
              </a:rPr>
              <a:t>(</a:t>
            </a:r>
            <a:r>
              <a:rPr lang="lt-LT" sz="1800" b="0" i="0" u="none" strike="noStrike" kern="1200" dirty="0">
                <a:effectLst/>
                <a:latin typeface="Calibri" panose="020F0502020204030204" pitchFamily="34" charset="0"/>
              </a:rPr>
              <a:t>b</a:t>
            </a:r>
            <a:r>
              <a:rPr lang="fr-FR" sz="1800" b="0" i="0" u="none" strike="noStrike" kern="1200" dirty="0">
                <a:effectLst/>
                <a:latin typeface="Calibri" panose="020F0502020204030204" pitchFamily="34" charset="0"/>
              </a:rPr>
              <a:t>)</a:t>
            </a:r>
            <a:r>
              <a:rPr lang="lt-LT" sz="1800" b="0" i="0" u="none" strike="noStrike" kern="1200" dirty="0">
                <a:effectLst/>
                <a:latin typeface="Calibri" panose="020F0502020204030204" pitchFamily="34" charset="0"/>
              </a:rPr>
              <a:t> punktą </a:t>
            </a:r>
            <a:r>
              <a:rPr lang="lt-LT" sz="1800" b="0" i="1" u="none" strike="noStrike" kern="1200" dirty="0">
                <a:effectLst/>
                <a:latin typeface="Calibri" panose="020F0502020204030204" pitchFamily="34" charset="0"/>
              </a:rPr>
              <a:t>(vykdant pirkimą pagal VPĮ)</a:t>
            </a:r>
            <a:r>
              <a:rPr lang="lt-LT" sz="1800" b="0" i="0" u="none" strike="noStrike" kern="1200" dirty="0">
                <a:effectLst/>
                <a:latin typeface="Calibri" panose="020F0502020204030204" pitchFamily="34" charset="0"/>
              </a:rPr>
              <a:t>, Direktyvos </a:t>
            </a:r>
            <a:r>
              <a:rPr lang="en-GB" sz="1800" b="0" i="0" u="none" strike="noStrike" kern="1200" dirty="0">
                <a:effectLst/>
                <a:latin typeface="Calibri" panose="020F0502020204030204" pitchFamily="34" charset="0"/>
              </a:rPr>
              <a:t>2014/25/EU 50 str. 1 d. </a:t>
            </a:r>
            <a:r>
              <a:rPr lang="en-GB" dirty="0">
                <a:latin typeface="Calibri" panose="020F0502020204030204" pitchFamily="34" charset="0"/>
              </a:rPr>
              <a:t>(c) </a:t>
            </a:r>
            <a:r>
              <a:rPr lang="en-GB" dirty="0" err="1">
                <a:latin typeface="Calibri" panose="020F0502020204030204" pitchFamily="34" charset="0"/>
              </a:rPr>
              <a:t>punkt</a:t>
            </a:r>
            <a:r>
              <a:rPr lang="lt-LT" dirty="0">
                <a:latin typeface="Calibri" panose="020F0502020204030204" pitchFamily="34" charset="0"/>
              </a:rPr>
              <a:t>ą</a:t>
            </a:r>
            <a:r>
              <a:rPr lang="en-GB" dirty="0">
                <a:latin typeface="Calibri" panose="020F0502020204030204" pitchFamily="34" charset="0"/>
              </a:rPr>
              <a:t> </a:t>
            </a:r>
            <a:r>
              <a:rPr lang="lt-LT" sz="1800" b="0" i="1" u="none" strike="noStrike" kern="1200" dirty="0">
                <a:effectLst/>
                <a:latin typeface="Calibri" panose="020F0502020204030204" pitchFamily="34" charset="0"/>
              </a:rPr>
              <a:t>(vykdant pirkimą pagal PĮ)</a:t>
            </a:r>
            <a:r>
              <a:rPr lang="lt-LT" sz="1800" b="0" i="0" u="none" strike="noStrike" kern="1200" dirty="0">
                <a:effectLst/>
                <a:latin typeface="Calibri" panose="020F0502020204030204" pitchFamily="34" charset="0"/>
              </a:rPr>
              <a:t> </a:t>
            </a:r>
            <a:r>
              <a:rPr lang="en-GB" dirty="0" err="1">
                <a:latin typeface="Calibri" panose="020F0502020204030204" pitchFamily="34" charset="0"/>
              </a:rPr>
              <a:t>arba</a:t>
            </a:r>
            <a:r>
              <a:rPr lang="en-GB" dirty="0">
                <a:latin typeface="Calibri" panose="020F0502020204030204" pitchFamily="34" charset="0"/>
              </a:rPr>
              <a:t> </a:t>
            </a:r>
            <a:r>
              <a:rPr lang="lt-LT" sz="1800" b="0" i="0" dirty="0" err="1">
                <a:effectLst/>
                <a:latin typeface="+mn-lt"/>
              </a:rPr>
              <a:t>Direktyv</a:t>
            </a:r>
            <a:r>
              <a:rPr lang="en-GB" dirty="0" err="1"/>
              <a:t>os</a:t>
            </a:r>
            <a:r>
              <a:rPr lang="en-GB" dirty="0"/>
              <a:t> </a:t>
            </a:r>
            <a:r>
              <a:rPr lang="fr-FR" sz="1800" b="0" i="0" dirty="0">
                <a:effectLst/>
                <a:latin typeface="+mn-lt"/>
              </a:rPr>
              <a:t>2009/81/EC </a:t>
            </a:r>
            <a:r>
              <a:rPr lang="en-GB" sz="1800" b="0" i="0" dirty="0">
                <a:effectLst/>
                <a:latin typeface="+mn-lt"/>
              </a:rPr>
              <a:t>28</a:t>
            </a:r>
            <a:r>
              <a:rPr lang="lt-LT" sz="1800" b="0" i="0" dirty="0">
                <a:effectLst/>
                <a:latin typeface="+mn-lt"/>
              </a:rPr>
              <a:t> str.</a:t>
            </a:r>
            <a:r>
              <a:rPr lang="en-GB" sz="1800" b="0" i="0" dirty="0">
                <a:effectLst/>
                <a:latin typeface="+mn-lt"/>
              </a:rPr>
              <a:t> 1</a:t>
            </a:r>
            <a:r>
              <a:rPr lang="lt-LT" sz="1800" b="0" i="0" dirty="0">
                <a:effectLst/>
                <a:latin typeface="+mn-lt"/>
              </a:rPr>
              <a:t> d. </a:t>
            </a:r>
            <a:r>
              <a:rPr lang="en-GB" sz="1800" b="0" i="0" dirty="0">
                <a:effectLst/>
                <a:latin typeface="+mn-lt"/>
              </a:rPr>
              <a:t>(</a:t>
            </a:r>
            <a:r>
              <a:rPr lang="lt-LT" sz="1800" b="0" i="0" dirty="0">
                <a:effectLst/>
                <a:latin typeface="+mn-lt"/>
              </a:rPr>
              <a:t>e</a:t>
            </a:r>
            <a:r>
              <a:rPr lang="en-GB" sz="1800" b="0" i="0" dirty="0">
                <a:effectLst/>
                <a:latin typeface="+mn-lt"/>
              </a:rPr>
              <a:t>)</a:t>
            </a:r>
            <a:r>
              <a:rPr lang="lt-LT" sz="1800" b="0" i="0" dirty="0">
                <a:effectLst/>
                <a:latin typeface="+mn-lt"/>
              </a:rPr>
              <a:t> p</a:t>
            </a:r>
            <a:r>
              <a:rPr lang="en-GB" sz="1800" b="0" i="0" dirty="0" err="1">
                <a:effectLst/>
                <a:latin typeface="+mn-lt"/>
              </a:rPr>
              <a:t>unkt</a:t>
            </a:r>
            <a:r>
              <a:rPr lang="lt-LT" sz="1800" b="0" i="0" dirty="0">
                <a:effectLst/>
                <a:latin typeface="+mn-lt"/>
              </a:rPr>
              <a:t>ą </a:t>
            </a:r>
            <a:r>
              <a:rPr lang="lt-LT" sz="1800" b="0" i="1" u="none" strike="noStrike" kern="1200" dirty="0">
                <a:effectLst/>
                <a:latin typeface="Calibri" panose="020F0502020204030204" pitchFamily="34" charset="0"/>
              </a:rPr>
              <a:t>(vykdant pirkimą pagal </a:t>
            </a:r>
            <a:r>
              <a:rPr lang="lt-LT" i="1" dirty="0">
                <a:latin typeface="Calibri" panose="020F0502020204030204" pitchFamily="34" charset="0"/>
              </a:rPr>
              <a:t>GS</a:t>
            </a:r>
            <a:r>
              <a:rPr lang="lt-LT" sz="1800" b="0" i="1" u="none" strike="noStrike" kern="1200" dirty="0">
                <a:effectLst/>
                <a:latin typeface="Calibri" panose="020F0502020204030204" pitchFamily="34" charset="0"/>
              </a:rPr>
              <a:t>PĮ)</a:t>
            </a:r>
            <a:r>
              <a:rPr lang="lt-LT" sz="1800" b="0" dirty="0">
                <a:effectLst/>
                <a:latin typeface="+mn-lt"/>
              </a:rPr>
              <a:t>.</a:t>
            </a:r>
            <a:endParaRPr lang="fr-FR" b="0" dirty="0">
              <a:effectLst/>
              <a:latin typeface="+mn-lt"/>
            </a:endParaRPr>
          </a:p>
        </p:txBody>
      </p:sp>
    </p:spTree>
    <p:extLst>
      <p:ext uri="{BB962C8B-B14F-4D97-AF65-F5344CB8AC3E}">
        <p14:creationId xmlns:p14="http://schemas.microsoft.com/office/powerpoint/2010/main" val="205089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z="2000" smtClean="0">
                <a:solidFill>
                  <a:srgbClr val="FFC000"/>
                </a:solidFill>
              </a:rPr>
              <a:pPr/>
              <a:t>14</a:t>
            </a:fld>
            <a:endParaRPr lang="en-US" sz="2000" dirty="0">
              <a:solidFill>
                <a:srgbClr val="FFC000"/>
              </a:solidFill>
            </a:endParaRPr>
          </a:p>
        </p:txBody>
      </p:sp>
      <p:graphicFrame>
        <p:nvGraphicFramePr>
          <p:cNvPr id="15" name="Lentelė 14">
            <a:extLst>
              <a:ext uri="{FF2B5EF4-FFF2-40B4-BE49-F238E27FC236}">
                <a16:creationId xmlns:a16="http://schemas.microsoft.com/office/drawing/2014/main" id="{BC34EB3F-391C-7A62-0B47-B6D11262C44C}"/>
              </a:ext>
            </a:extLst>
          </p:cNvPr>
          <p:cNvGraphicFramePr>
            <a:graphicFrameLocks noGrp="1"/>
          </p:cNvGraphicFramePr>
          <p:nvPr>
            <p:extLst>
              <p:ext uri="{D42A27DB-BD31-4B8C-83A1-F6EECF244321}">
                <p14:modId xmlns:p14="http://schemas.microsoft.com/office/powerpoint/2010/main" val="3954074414"/>
              </p:ext>
            </p:extLst>
          </p:nvPr>
        </p:nvGraphicFramePr>
        <p:xfrm>
          <a:off x="275933" y="657951"/>
          <a:ext cx="7411028" cy="2631040"/>
        </p:xfrm>
        <a:graphic>
          <a:graphicData uri="http://schemas.openxmlformats.org/drawingml/2006/table">
            <a:tbl>
              <a:tblPr/>
              <a:tblGrid>
                <a:gridCol w="3153484">
                  <a:extLst>
                    <a:ext uri="{9D8B030D-6E8A-4147-A177-3AD203B41FA5}">
                      <a16:colId xmlns:a16="http://schemas.microsoft.com/office/drawing/2014/main" val="1342169525"/>
                    </a:ext>
                  </a:extLst>
                </a:gridCol>
                <a:gridCol w="4257544">
                  <a:extLst>
                    <a:ext uri="{9D8B030D-6E8A-4147-A177-3AD203B41FA5}">
                      <a16:colId xmlns:a16="http://schemas.microsoft.com/office/drawing/2014/main" val="2276011455"/>
                    </a:ext>
                  </a:extLst>
                </a:gridCol>
              </a:tblGrid>
              <a:tr h="255304">
                <a:tc>
                  <a:txBody>
                    <a:bodyPr/>
                    <a:lstStyle/>
                    <a:p>
                      <a:pPr algn="l" rtl="0" fontAlgn="base"/>
                      <a:r>
                        <a:rPr lang="lt-LT" sz="1100" b="1" i="0" dirty="0">
                          <a:effectLst/>
                          <a:latin typeface="+mn-lt"/>
                        </a:rPr>
                        <a:t>Direktyva 2014/24/ES  </a:t>
                      </a:r>
                      <a:endParaRPr lang="en-GB" sz="16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100" b="1" i="0" dirty="0">
                          <a:effectLst/>
                          <a:latin typeface="+mn-lt"/>
                        </a:rPr>
                        <a:t>Lietuvos Respublikos viešųjų pirkimų įstatymas (toliau – VPĮ)</a:t>
                      </a:r>
                      <a:endParaRPr lang="en-GB" sz="16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291525"/>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a:effectLst/>
                          <a:latin typeface="+mn-lt"/>
                        </a:rPr>
                        <a:t>VPĮ 71 str. 1 d. 1 p. </a:t>
                      </a:r>
                      <a:endParaRPr lang="en-GB"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7007160"/>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t>
                      </a:r>
                      <a:r>
                        <a:rPr lang="lt-LT" sz="1100" b="0" i="0" dirty="0">
                          <a:effectLst/>
                          <a:latin typeface="+mn-lt"/>
                        </a:rPr>
                        <a:t>b</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2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760659"/>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t>
                      </a:r>
                      <a:r>
                        <a:rPr lang="lt-LT" sz="1100" b="0" i="0" dirty="0">
                          <a:effectLst/>
                          <a:latin typeface="+mn-lt"/>
                        </a:rPr>
                        <a:t>c</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a:effectLst/>
                          <a:latin typeface="+mn-lt"/>
                        </a:rPr>
                        <a:t>VPĮ 71 str. 1 d. 3 p. </a:t>
                      </a:r>
                      <a:endParaRPr lang="en-GB"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07498"/>
                  </a:ext>
                </a:extLst>
              </a:tr>
              <a:tr h="230410">
                <a:tc>
                  <a:txBody>
                    <a:bodyPr/>
                    <a:lstStyle/>
                    <a:p>
                      <a:pPr algn="l" rtl="0" fontAlgn="base"/>
                      <a:r>
                        <a:rPr lang="lt-LT" sz="1100" b="0" i="0" dirty="0">
                          <a:effectLst/>
                          <a:latin typeface="+mn-lt"/>
                        </a:rPr>
                        <a:t>Direktyva</a:t>
                      </a:r>
                      <a:r>
                        <a:rPr lang="fr-FR" sz="1100" b="0" i="0" dirty="0">
                          <a:effectLst/>
                          <a:latin typeface="+mn-lt"/>
                        </a:rPr>
                        <a:t>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158888"/>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b</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2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733023"/>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c</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3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722609"/>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d</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4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0582186"/>
                  </a:ext>
                </a:extLst>
              </a:tr>
              <a:tr h="230410">
                <a:tc>
                  <a:txBody>
                    <a:bodyPr/>
                    <a:lstStyle/>
                    <a:p>
                      <a:pPr algn="l" rtl="0" fontAlgn="base"/>
                      <a:r>
                        <a:rPr lang="lt-LT" sz="1100" b="0" i="0" dirty="0">
                          <a:effectLst/>
                          <a:latin typeface="+mn-lt"/>
                        </a:rPr>
                        <a:t>Direktyva</a:t>
                      </a:r>
                      <a:r>
                        <a:rPr lang="fr-FR" sz="1100" b="0" i="0" dirty="0">
                          <a:effectLst/>
                          <a:latin typeface="+mn-lt"/>
                        </a:rPr>
                        <a:t> 2014/24/EU Art. 32</a:t>
                      </a:r>
                      <a:r>
                        <a:rPr lang="lt-LT" sz="1100" b="0" i="0" dirty="0">
                          <a:effectLst/>
                          <a:latin typeface="+mn-lt"/>
                        </a:rPr>
                        <a:t> str.</a:t>
                      </a:r>
                      <a:r>
                        <a:rPr lang="fr-FR" sz="1100" b="0" i="0" dirty="0">
                          <a:effectLst/>
                          <a:latin typeface="+mn-lt"/>
                        </a:rPr>
                        <a:t> 4</a:t>
                      </a:r>
                      <a:r>
                        <a:rPr lang="lt-LT" sz="1100" b="0" i="0" dirty="0">
                          <a:effectLst/>
                          <a:latin typeface="+mn-lt"/>
                        </a:rPr>
                        <a:t> d.</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103959"/>
                  </a:ext>
                </a:extLst>
              </a:tr>
              <a:tr h="299320">
                <a:tc>
                  <a:txBody>
                    <a:bodyPr/>
                    <a:lstStyle/>
                    <a:p>
                      <a:pPr algn="l" rtl="0" fontAlgn="base"/>
                      <a:r>
                        <a:rPr lang="lt-LT" sz="1100" b="0" i="0" dirty="0">
                          <a:effectLst/>
                          <a:latin typeface="+mn-lt"/>
                        </a:rPr>
                        <a:t>Direktyva </a:t>
                      </a:r>
                      <a:r>
                        <a:rPr lang="fr-FR" sz="1100" b="0" i="0" dirty="0">
                          <a:effectLst/>
                          <a:latin typeface="+mn-lt"/>
                        </a:rPr>
                        <a:t> 2014/24/EU Art. 32</a:t>
                      </a:r>
                      <a:r>
                        <a:rPr lang="lt-LT" sz="1100" b="0" i="0" dirty="0">
                          <a:effectLst/>
                          <a:latin typeface="+mn-lt"/>
                        </a:rPr>
                        <a:t> str. </a:t>
                      </a:r>
                      <a:r>
                        <a:rPr lang="fr-FR" sz="1100" b="0" i="0" dirty="0">
                          <a:effectLst/>
                          <a:latin typeface="+mn-lt"/>
                        </a:rPr>
                        <a:t>5 </a:t>
                      </a:r>
                      <a:r>
                        <a:rPr lang="lt-LT" sz="1100" b="0" i="0" dirty="0">
                          <a:effectLst/>
                          <a:latin typeface="+mn-lt"/>
                        </a:rPr>
                        <a:t>d.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94135"/>
                  </a:ext>
                </a:extLst>
              </a:tr>
            </a:tbl>
          </a:graphicData>
        </a:graphic>
      </p:graphicFrame>
      <p:graphicFrame>
        <p:nvGraphicFramePr>
          <p:cNvPr id="16" name="Lentelė 15">
            <a:extLst>
              <a:ext uri="{FF2B5EF4-FFF2-40B4-BE49-F238E27FC236}">
                <a16:creationId xmlns:a16="http://schemas.microsoft.com/office/drawing/2014/main" id="{839779EB-8DC4-210F-EE48-051D41BA3F00}"/>
              </a:ext>
            </a:extLst>
          </p:cNvPr>
          <p:cNvGraphicFramePr>
            <a:graphicFrameLocks noGrp="1"/>
          </p:cNvGraphicFramePr>
          <p:nvPr>
            <p:extLst>
              <p:ext uri="{D42A27DB-BD31-4B8C-83A1-F6EECF244321}">
                <p14:modId xmlns:p14="http://schemas.microsoft.com/office/powerpoint/2010/main" val="28398136"/>
              </p:ext>
            </p:extLst>
          </p:nvPr>
        </p:nvGraphicFramePr>
        <p:xfrm>
          <a:off x="275933" y="3551861"/>
          <a:ext cx="9692412" cy="3017520"/>
        </p:xfrm>
        <a:graphic>
          <a:graphicData uri="http://schemas.openxmlformats.org/drawingml/2006/table">
            <a:tbl>
              <a:tblPr/>
              <a:tblGrid>
                <a:gridCol w="4846206">
                  <a:extLst>
                    <a:ext uri="{9D8B030D-6E8A-4147-A177-3AD203B41FA5}">
                      <a16:colId xmlns:a16="http://schemas.microsoft.com/office/drawing/2014/main" val="1573855542"/>
                    </a:ext>
                  </a:extLst>
                </a:gridCol>
                <a:gridCol w="4846206">
                  <a:extLst>
                    <a:ext uri="{9D8B030D-6E8A-4147-A177-3AD203B41FA5}">
                      <a16:colId xmlns:a16="http://schemas.microsoft.com/office/drawing/2014/main" val="2434619903"/>
                    </a:ext>
                  </a:extLst>
                </a:gridCol>
              </a:tblGrid>
              <a:tr h="401303">
                <a:tc>
                  <a:txBody>
                    <a:bodyPr/>
                    <a:lstStyle/>
                    <a:p>
                      <a:pPr algn="l" rtl="0" fontAlgn="base"/>
                      <a:r>
                        <a:rPr lang="lt-LT" sz="1100" b="1" i="0" dirty="0">
                          <a:solidFill>
                            <a:schemeClr val="tx1"/>
                          </a:solidFill>
                          <a:effectLst/>
                          <a:latin typeface="+mn-lt"/>
                        </a:rPr>
                        <a:t>Direktyva </a:t>
                      </a:r>
                      <a:r>
                        <a:rPr lang="en-GB" sz="1100" b="1" i="0" dirty="0">
                          <a:solidFill>
                            <a:schemeClr val="tx1"/>
                          </a:solidFill>
                          <a:effectLst/>
                          <a:latin typeface="+mn-lt"/>
                        </a:rPr>
                        <a:t>2014/25/EU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100" b="1" i="0" dirty="0">
                          <a:effectLst/>
                          <a:latin typeface="+mn-lt"/>
                        </a:rPr>
                        <a:t>Lietuvos Respublikos pirkimų, atliekamų vandentvarkos, energetikos, transporto ir pašto paslaugų srities perkančiųjų subjektų, įstatymas (toliau – PĮ)</a:t>
                      </a:r>
                      <a:endParaRPr lang="en-GB" sz="11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6547365"/>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1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465949"/>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b</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2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654474"/>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c</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3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159160"/>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d</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4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673325"/>
                  </a:ext>
                </a:extLst>
              </a:tr>
              <a:tr h="248063">
                <a:tc>
                  <a:txBody>
                    <a:bodyPr/>
                    <a:lstStyle/>
                    <a:p>
                      <a:pPr algn="l" rtl="0" fontAlgn="base"/>
                      <a:r>
                        <a:rPr lang="lt-LT" sz="1100" b="0" i="0" dirty="0">
                          <a:effectLst/>
                          <a:latin typeface="+mn-lt"/>
                        </a:rPr>
                        <a:t>Direktyva</a:t>
                      </a:r>
                      <a:r>
                        <a:rPr lang="fr-FR" sz="1100" b="0" i="0" dirty="0">
                          <a:effectLst/>
                          <a:latin typeface="+mn-lt"/>
                        </a:rPr>
                        <a:t> 2014/25/EU </a:t>
                      </a:r>
                      <a:r>
                        <a:rPr lang="en-GB" sz="1100" b="0" i="0" dirty="0">
                          <a:effectLst/>
                          <a:latin typeface="+mn-lt"/>
                        </a:rPr>
                        <a:t>50</a:t>
                      </a:r>
                      <a:r>
                        <a:rPr lang="lt-LT" sz="1100" b="0" i="0" dirty="0">
                          <a:effectLst/>
                          <a:latin typeface="+mn-lt"/>
                        </a:rPr>
                        <a:t> str. </a:t>
                      </a:r>
                      <a:r>
                        <a:rPr lang="en-GB" sz="1100" b="0" i="0" dirty="0">
                          <a:effectLst/>
                          <a:latin typeface="+mn-lt"/>
                        </a:rPr>
                        <a:t>(</a:t>
                      </a:r>
                      <a:r>
                        <a:rPr lang="lt-LT" sz="1100" b="0" i="0" dirty="0">
                          <a:effectLst/>
                          <a:latin typeface="+mn-lt"/>
                        </a:rPr>
                        <a:t>e</a:t>
                      </a:r>
                      <a:r>
                        <a:rPr lang="en-GB" sz="1100" b="0" i="0" dirty="0">
                          <a:effectLst/>
                          <a:latin typeface="+mn-lt"/>
                        </a:rPr>
                        <a:t>) </a:t>
                      </a:r>
                      <a:r>
                        <a:rPr lang="lt-LT" sz="1100" b="0" i="0" dirty="0">
                          <a:effectLst/>
                          <a:latin typeface="+mn-lt"/>
                        </a:rPr>
                        <a:t>p.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1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197517"/>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f</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5 d.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2993890"/>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g</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2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362400"/>
                  </a:ext>
                </a:extLst>
              </a:tr>
              <a:tr h="248063">
                <a:tc>
                  <a:txBody>
                    <a:bodyPr/>
                    <a:lstStyle/>
                    <a:p>
                      <a:pPr algn="l" rtl="0" fontAlgn="base"/>
                      <a:r>
                        <a:rPr lang="lt-LT" sz="1100" b="0" i="0" dirty="0">
                          <a:effectLst/>
                          <a:latin typeface="+mn-lt"/>
                        </a:rPr>
                        <a:t>Direktyva</a:t>
                      </a:r>
                      <a:r>
                        <a:rPr lang="fr-FR" sz="1100" b="0" i="0" dirty="0">
                          <a:effectLst/>
                          <a:latin typeface="+mn-lt"/>
                        </a:rPr>
                        <a:t> 2014/25/EU </a:t>
                      </a:r>
                      <a:r>
                        <a:rPr lang="en-GB" sz="1100" b="0" i="0" dirty="0">
                          <a:effectLst/>
                          <a:latin typeface="+mn-lt"/>
                        </a:rPr>
                        <a:t>50</a:t>
                      </a:r>
                      <a:r>
                        <a:rPr lang="lt-LT" sz="1100" b="0" i="0" dirty="0">
                          <a:effectLst/>
                          <a:latin typeface="+mn-lt"/>
                        </a:rPr>
                        <a:t> str. </a:t>
                      </a:r>
                      <a:r>
                        <a:rPr lang="en-GB" sz="1100" b="0" i="0" dirty="0">
                          <a:effectLst/>
                          <a:latin typeface="+mn-lt"/>
                        </a:rPr>
                        <a:t>(</a:t>
                      </a:r>
                      <a:r>
                        <a:rPr lang="lt-LT" sz="1100" b="0" i="0" dirty="0">
                          <a:effectLst/>
                          <a:latin typeface="+mn-lt"/>
                        </a:rPr>
                        <a:t>h</a:t>
                      </a:r>
                      <a:r>
                        <a:rPr lang="en-GB" sz="1100" b="0" i="0" dirty="0">
                          <a:effectLst/>
                          <a:latin typeface="+mn-lt"/>
                        </a:rPr>
                        <a:t>) </a:t>
                      </a:r>
                      <a:r>
                        <a:rPr lang="lt-LT" sz="1100" b="0" i="0" dirty="0">
                          <a:effectLst/>
                          <a:latin typeface="+mn-lt"/>
                        </a:rPr>
                        <a:t>p.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3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618539"/>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i</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4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299328"/>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j</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dirty="0">
                          <a:effectLst/>
                          <a:latin typeface="+mn-lt"/>
                        </a:rPr>
                        <a:t>PĮ 79 str. 4 d. </a:t>
                      </a:r>
                      <a:endParaRPr lang="pl-PL"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6651110"/>
                  </a:ext>
                </a:extLst>
              </a:tr>
            </a:tbl>
          </a:graphicData>
        </a:graphic>
      </p:graphicFrame>
      <p:sp>
        <p:nvSpPr>
          <p:cNvPr id="17" name="TextBox 16">
            <a:extLst>
              <a:ext uri="{FF2B5EF4-FFF2-40B4-BE49-F238E27FC236}">
                <a16:creationId xmlns:a16="http://schemas.microsoft.com/office/drawing/2014/main" id="{52873981-ED79-8763-3CFF-94AFFE2CCB52}"/>
              </a:ext>
            </a:extLst>
          </p:cNvPr>
          <p:cNvSpPr txBox="1"/>
          <p:nvPr/>
        </p:nvSpPr>
        <p:spPr>
          <a:xfrm>
            <a:off x="275933" y="288619"/>
            <a:ext cx="3439749" cy="369332"/>
          </a:xfrm>
          <a:prstGeom prst="rect">
            <a:avLst/>
          </a:prstGeom>
          <a:solidFill>
            <a:schemeClr val="accent4">
              <a:lumMod val="20000"/>
              <a:lumOff val="80000"/>
            </a:schemeClr>
          </a:solidFill>
        </p:spPr>
        <p:txBody>
          <a:bodyPr wrap="square">
            <a:spAutoFit/>
          </a:bodyPr>
          <a:lstStyle/>
          <a:p>
            <a:r>
              <a:rPr lang="lt-LT" dirty="0"/>
              <a:t>Direktyvų ir Įstatymų atitikmuo:</a:t>
            </a:r>
            <a:endParaRPr lang="en-US" dirty="0"/>
          </a:p>
        </p:txBody>
      </p:sp>
    </p:spTree>
    <p:extLst>
      <p:ext uri="{BB962C8B-B14F-4D97-AF65-F5344CB8AC3E}">
        <p14:creationId xmlns:p14="http://schemas.microsoft.com/office/powerpoint/2010/main" val="27152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z="2000" smtClean="0">
                <a:solidFill>
                  <a:srgbClr val="FFC000"/>
                </a:solidFill>
              </a:rPr>
              <a:pPr/>
              <a:t>15</a:t>
            </a:fld>
            <a:endParaRPr lang="en-US" dirty="0">
              <a:solidFill>
                <a:srgbClr val="FFC000"/>
              </a:solidFill>
            </a:endParaRPr>
          </a:p>
        </p:txBody>
      </p:sp>
      <p:sp>
        <p:nvSpPr>
          <p:cNvPr id="17" name="TextBox 16">
            <a:extLst>
              <a:ext uri="{FF2B5EF4-FFF2-40B4-BE49-F238E27FC236}">
                <a16:creationId xmlns:a16="http://schemas.microsoft.com/office/drawing/2014/main" id="{52873981-ED79-8763-3CFF-94AFFE2CCB52}"/>
              </a:ext>
            </a:extLst>
          </p:cNvPr>
          <p:cNvSpPr txBox="1"/>
          <p:nvPr/>
        </p:nvSpPr>
        <p:spPr>
          <a:xfrm>
            <a:off x="4488294" y="540415"/>
            <a:ext cx="3215412" cy="369332"/>
          </a:xfrm>
          <a:prstGeom prst="rect">
            <a:avLst/>
          </a:prstGeom>
          <a:solidFill>
            <a:schemeClr val="accent4">
              <a:lumMod val="20000"/>
              <a:lumOff val="80000"/>
            </a:schemeClr>
          </a:solidFill>
        </p:spPr>
        <p:txBody>
          <a:bodyPr wrap="square">
            <a:spAutoFit/>
          </a:bodyPr>
          <a:lstStyle/>
          <a:p>
            <a:r>
              <a:rPr lang="lt-LT" dirty="0"/>
              <a:t>Direktyvos ir Įstatymo atitikmuo:</a:t>
            </a:r>
            <a:endParaRPr lang="en-US" dirty="0"/>
          </a:p>
        </p:txBody>
      </p:sp>
      <p:graphicFrame>
        <p:nvGraphicFramePr>
          <p:cNvPr id="23" name="Lentelė 22">
            <a:extLst>
              <a:ext uri="{FF2B5EF4-FFF2-40B4-BE49-F238E27FC236}">
                <a16:creationId xmlns:a16="http://schemas.microsoft.com/office/drawing/2014/main" id="{58266A2E-7C18-CD16-325F-1EAEC7181DBE}"/>
              </a:ext>
            </a:extLst>
          </p:cNvPr>
          <p:cNvGraphicFramePr>
            <a:graphicFrameLocks noGrp="1"/>
          </p:cNvGraphicFramePr>
          <p:nvPr>
            <p:extLst>
              <p:ext uri="{D42A27DB-BD31-4B8C-83A1-F6EECF244321}">
                <p14:modId xmlns:p14="http://schemas.microsoft.com/office/powerpoint/2010/main" val="2254571288"/>
              </p:ext>
            </p:extLst>
          </p:nvPr>
        </p:nvGraphicFramePr>
        <p:xfrm>
          <a:off x="2303894" y="1227266"/>
          <a:ext cx="7584212" cy="4023360"/>
        </p:xfrm>
        <a:graphic>
          <a:graphicData uri="http://schemas.openxmlformats.org/drawingml/2006/table">
            <a:tbl>
              <a:tblPr/>
              <a:tblGrid>
                <a:gridCol w="3792106">
                  <a:extLst>
                    <a:ext uri="{9D8B030D-6E8A-4147-A177-3AD203B41FA5}">
                      <a16:colId xmlns:a16="http://schemas.microsoft.com/office/drawing/2014/main" val="3522835237"/>
                    </a:ext>
                  </a:extLst>
                </a:gridCol>
                <a:gridCol w="3792106">
                  <a:extLst>
                    <a:ext uri="{9D8B030D-6E8A-4147-A177-3AD203B41FA5}">
                      <a16:colId xmlns:a16="http://schemas.microsoft.com/office/drawing/2014/main" val="1982961040"/>
                    </a:ext>
                  </a:extLst>
                </a:gridCol>
              </a:tblGrid>
              <a:tr h="247239">
                <a:tc>
                  <a:txBody>
                    <a:bodyPr/>
                    <a:lstStyle/>
                    <a:p>
                      <a:pPr algn="l" rtl="0" fontAlgn="base"/>
                      <a:r>
                        <a:rPr lang="en-GB" sz="1200" b="1" i="0" dirty="0" err="1">
                          <a:effectLst/>
                          <a:latin typeface="+mn-lt"/>
                        </a:rPr>
                        <a:t>Direktyva</a:t>
                      </a:r>
                      <a:r>
                        <a:rPr lang="en-GB" sz="1200" b="1" i="0" dirty="0">
                          <a:effectLst/>
                          <a:latin typeface="+mn-lt"/>
                        </a:rPr>
                        <a:t> 2009/81/EC </a:t>
                      </a:r>
                      <a:endParaRPr lang="en-GB"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200" b="1" i="0" dirty="0">
                          <a:effectLst/>
                          <a:latin typeface="+mn-lt"/>
                        </a:rPr>
                        <a:t>Lietuvos Respublikos viešųjų pirkimų, atliekamų gynybos ir saugumo srityje, įstatymas (toliau – GĮ)</a:t>
                      </a:r>
                      <a:endParaRPr lang="en-GB" sz="12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687945"/>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223336"/>
                  </a:ext>
                </a:extLst>
              </a:tr>
              <a:tr h="247239">
                <a:tc>
                  <a:txBody>
                    <a:bodyPr/>
                    <a:lstStyle/>
                    <a:p>
                      <a:pPr algn="l" rtl="0" fontAlgn="base"/>
                      <a:r>
                        <a:rPr lang="lt-LT" sz="1200" b="0" i="0" dirty="0">
                          <a:effectLst/>
                          <a:latin typeface="+mn-lt"/>
                        </a:rPr>
                        <a:t>Direktyva </a:t>
                      </a:r>
                      <a:r>
                        <a:rPr lang="fr-FR" sz="1200" b="0" i="0" dirty="0">
                          <a:effectLst/>
                          <a:latin typeface="+mn-lt"/>
                        </a:rPr>
                        <a:t>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4 d. 2 p.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29443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c</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3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699254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d</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4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68322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e</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5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887870"/>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2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5 d. 1 p.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909787"/>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2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5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873323"/>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917301"/>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91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c</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3 d.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629002"/>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4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7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86899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4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7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4660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5 d.</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8 d.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65178"/>
                  </a:ext>
                </a:extLst>
              </a:tr>
            </a:tbl>
          </a:graphicData>
        </a:graphic>
      </p:graphicFrame>
    </p:spTree>
    <p:extLst>
      <p:ext uri="{BB962C8B-B14F-4D97-AF65-F5344CB8AC3E}">
        <p14:creationId xmlns:p14="http://schemas.microsoft.com/office/powerpoint/2010/main" val="125481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351563" y="6005803"/>
            <a:ext cx="9123526"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1">
            <a:extLst>
              <a:ext uri="{FF2B5EF4-FFF2-40B4-BE49-F238E27FC236}">
                <a16:creationId xmlns:a16="http://schemas.microsoft.com/office/drawing/2014/main" id="{03CBDBA6-AB65-2DA4-99E8-C1216FBCA8EE}"/>
              </a:ext>
            </a:extLst>
          </p:cNvPr>
          <p:cNvSpPr/>
          <p:nvPr/>
        </p:nvSpPr>
        <p:spPr>
          <a:xfrm>
            <a:off x="2292125"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dirty="0"/>
              <a:t>Norėdami pašalinti BVPŽ kodą iš pasirinktų elementų, pažymėkite jį ir spauskite ženklą:</a:t>
            </a:r>
            <a:endParaRPr lang="en-US" dirty="0"/>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dirty="0"/>
              <a:t>BVPŽ kodo pasirinkimas:</a:t>
            </a:r>
            <a:endParaRPr lang="en-US" dirty="0"/>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dirty="0"/>
              <a:t>BVPŽ kodo pasirinkimas naudojant paieškos funkciją:</a:t>
            </a:r>
            <a:endParaRPr lang="en-US"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17</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3"/>
          <a:stretch>
            <a:fillRect/>
          </a:stretch>
        </p:blipFill>
        <p:spPr>
          <a:xfrm>
            <a:off x="1432830" y="1374457"/>
            <a:ext cx="9377199" cy="4543809"/>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57083" y="261676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p:cNvCxnSpPr>
          <p:nvPr/>
        </p:nvCxnSpPr>
        <p:spPr>
          <a:xfrm flipH="1">
            <a:off x="3261747" y="2616763"/>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558310"/>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371043"/>
            <a:ext cx="3254922" cy="646331"/>
          </a:xfrm>
          <a:prstGeom prst="rect">
            <a:avLst/>
          </a:prstGeom>
          <a:solidFill>
            <a:schemeClr val="accent4">
              <a:lumMod val="20000"/>
              <a:lumOff val="80000"/>
            </a:schemeClr>
          </a:solidFill>
        </p:spPr>
        <p:txBody>
          <a:bodyPr wrap="square">
            <a:spAutoFit/>
          </a:bodyPr>
          <a:lstStyle/>
          <a:p>
            <a:r>
              <a:rPr lang="lt-LT" dirty="0"/>
              <a:t>Pasirinktas BVPŽ kodas matomas prie pasirinktų elementų.</a:t>
            </a:r>
            <a:endParaRPr lang="en-US" dirty="0"/>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EF00E116-E8B9-A192-A57C-61F882B650EA}"/>
              </a:ext>
            </a:extLst>
          </p:cNvPr>
          <p:cNvPicPr>
            <a:picLocks noChangeAspect="1"/>
          </p:cNvPicPr>
          <p:nvPr/>
        </p:nvPicPr>
        <p:blipFill>
          <a:blip r:embed="rId2"/>
          <a:stretch>
            <a:fillRect/>
          </a:stretch>
        </p:blipFill>
        <p:spPr>
          <a:xfrm>
            <a:off x="1488688" y="606387"/>
            <a:ext cx="10138478" cy="265613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980092"/>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825732" y="273731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85779" y="636658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19509" y="5634981"/>
            <a:ext cx="3650067" cy="369332"/>
          </a:xfrm>
          <a:prstGeom prst="rect">
            <a:avLst/>
          </a:prstGeom>
          <a:noFill/>
        </p:spPr>
        <p:txBody>
          <a:bodyPr wrap="square" rtlCol="0">
            <a:spAutoFit/>
          </a:bodyPr>
          <a:lstStyle/>
          <a:p>
            <a:r>
              <a:rPr lang="lt-LT" dirty="0"/>
              <a:t>Neprivalomi laukai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2676497" y="5731048"/>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19509" y="1386624"/>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65986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19509" y="2250980"/>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958525" y="85368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38200" y="3345997"/>
            <a:ext cx="10795407" cy="2000548"/>
          </a:xfrm>
          <a:prstGeom prst="rect">
            <a:avLst/>
          </a:prstGeom>
          <a:solidFill>
            <a:schemeClr val="accent4">
              <a:lumMod val="20000"/>
              <a:lumOff val="80000"/>
            </a:schemeClr>
          </a:solidFill>
        </p:spPr>
        <p:txBody>
          <a:bodyPr wrap="square" lIns="91440" tIns="45720" rIns="91440" bIns="45720" rtlCol="0" anchor="t">
            <a:spAutoFit/>
          </a:bodyPr>
          <a:lstStyle/>
          <a:p>
            <a:pPr algn="l" rtl="0" fontAlgn="base">
              <a:buFont typeface="Arial" panose="020B0604020202020204" pitchFamily="34" charset="0"/>
              <a:buChar char="•"/>
            </a:pPr>
            <a:r>
              <a:rPr lang="lt-LT" sz="1550" b="0" i="0" u="none" strike="noStrike" dirty="0">
                <a:solidFill>
                  <a:srgbClr val="000000"/>
                </a:solidFill>
                <a:effectLst/>
                <a:latin typeface="Calibri" panose="020F0502020204030204" pitchFamily="34" charset="0"/>
              </a:rPr>
              <a:t>Pasirinkus pirkimų suvestinėje pirkimą, laukas „Numatoma vertė (EUR)“ užpildomas automatiškai. Šis laukas gali būti koreguojamas.</a:t>
            </a:r>
            <a:r>
              <a:rPr lang="lt-LT" sz="1550" b="0" i="0" u="none" strike="noStrike" dirty="0">
                <a:solidFill>
                  <a:srgbClr val="FF0000"/>
                </a:solidFill>
                <a:effectLst/>
                <a:latin typeface="Calibri" panose="020F0502020204030204" pitchFamily="34" charset="0"/>
              </a:rPr>
              <a:t> </a:t>
            </a:r>
            <a:r>
              <a:rPr lang="lt-LT" sz="1550" b="0" i="0" dirty="0">
                <a:solidFill>
                  <a:srgbClr val="000000"/>
                </a:solidFill>
                <a:effectLst/>
                <a:latin typeface="Calibri" panose="020F0502020204030204" pitchFamily="34" charset="0"/>
              </a:rPr>
              <a:t>​</a:t>
            </a:r>
            <a:endParaRPr lang="lt-LT" sz="1550" b="0" i="0" dirty="0">
              <a:solidFill>
                <a:srgbClr val="000000"/>
              </a:solidFill>
              <a:effectLst/>
              <a:latin typeface="Arial" panose="020B0604020202020204" pitchFamily="34" charset="0"/>
            </a:endParaRPr>
          </a:p>
          <a:p>
            <a:pPr fontAlgn="base">
              <a:buFont typeface="Arial" panose="020B0604020202020204" pitchFamily="34" charset="0"/>
              <a:buChar char="•"/>
            </a:pPr>
            <a:r>
              <a:rPr lang="lt-LT" sz="1550" b="0" i="0" u="none" strike="noStrike" dirty="0">
                <a:solidFill>
                  <a:srgbClr val="FF0000"/>
                </a:solidFill>
                <a:effectLst/>
                <a:latin typeface="Calibri"/>
                <a:cs typeface="Calibri"/>
              </a:rPr>
              <a:t>SVARBU</a:t>
            </a:r>
            <a:r>
              <a:rPr lang="en-US" sz="1550" b="0" i="0" u="none" strike="noStrike" dirty="0">
                <a:solidFill>
                  <a:srgbClr val="FF0000"/>
                </a:solidFill>
                <a:effectLst/>
                <a:latin typeface="Calibri"/>
                <a:cs typeface="Calibri"/>
              </a:rPr>
              <a:t>!</a:t>
            </a:r>
            <a:r>
              <a:rPr lang="lt-LT" sz="1550" b="0" i="0" u="none" strike="noStrike" dirty="0">
                <a:solidFill>
                  <a:srgbClr val="000000"/>
                </a:solidFill>
                <a:effectLst/>
                <a:latin typeface="Calibri"/>
                <a:cs typeface="Calibri"/>
              </a:rPr>
              <a:t> Lauke „Numatoma vertė (EUR)“ nurodyta vertė bus matoma tiekėjams peržiūrint informaciją apie pirkimą. Šis laukas pildomas, jei pirkimo vykdytojas nusprendžia pirkimo dokumentuose išviešinti tiekėjams maksimalų pirkimui skirtų lėšų dydį. Priešingu atveju, </a:t>
            </a:r>
            <a:r>
              <a:rPr lang="lt-LT" sz="1550" dirty="0">
                <a:solidFill>
                  <a:srgbClr val="000000"/>
                </a:solidFill>
                <a:latin typeface="Calibri"/>
                <a:cs typeface="Calibri"/>
              </a:rPr>
              <a:t>laukas nepildomas</a:t>
            </a:r>
            <a:r>
              <a:rPr lang="lt-LT" sz="1550" b="0" i="0" u="none" strike="noStrike" dirty="0">
                <a:solidFill>
                  <a:srgbClr val="000000"/>
                </a:solidFill>
                <a:effectLst/>
                <a:latin typeface="Calibri"/>
                <a:cs typeface="Calibri"/>
              </a:rPr>
              <a:t>.</a:t>
            </a:r>
            <a:r>
              <a:rPr lang="lt-LT" sz="1550" b="0" i="0" dirty="0">
                <a:solidFill>
                  <a:srgbClr val="000000"/>
                </a:solidFill>
                <a:effectLst/>
                <a:latin typeface="Calibri"/>
                <a:cs typeface="Calibri"/>
              </a:rPr>
              <a:t>​</a:t>
            </a:r>
            <a:r>
              <a:rPr lang="lt-LT" sz="1550" dirty="0">
                <a:solidFill>
                  <a:srgbClr val="000000"/>
                </a:solidFill>
                <a:latin typeface="Calibri"/>
                <a:cs typeface="Calibri"/>
              </a:rPr>
              <a:t> Vertė nurodoma be PVM.</a:t>
            </a:r>
            <a:endParaRPr lang="lt-LT" sz="1550" dirty="0">
              <a:solidFill>
                <a:srgbClr val="000000"/>
              </a:solidFill>
              <a:latin typeface="Arial"/>
              <a:cs typeface="Arial"/>
            </a:endParaRPr>
          </a:p>
          <a:p>
            <a:pPr algn="l" rtl="0" fontAlgn="base">
              <a:buFont typeface="Arial" panose="020B0604020202020204" pitchFamily="34" charset="0"/>
              <a:buChar char="•"/>
            </a:pPr>
            <a:r>
              <a:rPr lang="lt-LT" sz="1550" b="0" i="0" u="none" strike="noStrike" dirty="0">
                <a:solidFill>
                  <a:srgbClr val="000000"/>
                </a:solidFill>
                <a:effectLst/>
                <a:latin typeface="Calibri" panose="020F0502020204030204" pitchFamily="34" charset="0"/>
              </a:rPr>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550" b="0" i="0" dirty="0">
              <a:solidFill>
                <a:srgbClr val="000000"/>
              </a:solidFill>
              <a:effectLst/>
              <a:latin typeface="Arial" panose="020B0604020202020204" pitchFamily="34" charset="0"/>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530651" y="2430275"/>
            <a:ext cx="990347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530651" y="2874172"/>
            <a:ext cx="9903478" cy="2504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white rectangular sign with black text&#10;&#10;Description automatically generated">
            <a:extLst>
              <a:ext uri="{FF2B5EF4-FFF2-40B4-BE49-F238E27FC236}">
                <a16:creationId xmlns:a16="http://schemas.microsoft.com/office/drawing/2014/main" id="{6FE0E204-B5D8-02CB-8C65-0CDA3D05F747}"/>
              </a:ext>
            </a:extLst>
          </p:cNvPr>
          <p:cNvPicPr>
            <a:picLocks noChangeAspect="1"/>
          </p:cNvPicPr>
          <p:nvPr/>
        </p:nvPicPr>
        <p:blipFill>
          <a:blip r:embed="rId4"/>
          <a:stretch>
            <a:fillRect/>
          </a:stretch>
        </p:blipFill>
        <p:spPr>
          <a:xfrm>
            <a:off x="4333594" y="690562"/>
            <a:ext cx="7289988" cy="788335"/>
          </a:xfrm>
          <a:prstGeom prst="rect">
            <a:avLst/>
          </a:prstGeom>
        </p:spPr>
      </p:pic>
      <p:cxnSp>
        <p:nvCxnSpPr>
          <p:cNvPr id="14" name="Straight Arrow Connector 2">
            <a:extLst>
              <a:ext uri="{FF2B5EF4-FFF2-40B4-BE49-F238E27FC236}">
                <a16:creationId xmlns:a16="http://schemas.microsoft.com/office/drawing/2014/main" id="{022E1A35-38E8-0C0D-99A7-F6723B8C278B}"/>
              </a:ext>
            </a:extLst>
          </p:cNvPr>
          <p:cNvCxnSpPr>
            <a:cxnSpLocks/>
          </p:cNvCxnSpPr>
          <p:nvPr/>
        </p:nvCxnSpPr>
        <p:spPr>
          <a:xfrm flipH="1" flipV="1">
            <a:off x="3010735" y="788308"/>
            <a:ext cx="1335741" cy="2237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66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veikslėlis 31">
            <a:extLst>
              <a:ext uri="{FF2B5EF4-FFF2-40B4-BE49-F238E27FC236}">
                <a16:creationId xmlns:a16="http://schemas.microsoft.com/office/drawing/2014/main" id="{5A9635A7-C79D-97EF-7BF7-C82B3570E06C}"/>
              </a:ext>
            </a:extLst>
          </p:cNvPr>
          <p:cNvPicPr>
            <a:picLocks noChangeAspect="1"/>
          </p:cNvPicPr>
          <p:nvPr/>
        </p:nvPicPr>
        <p:blipFill>
          <a:blip r:embed="rId2"/>
          <a:stretch>
            <a:fillRect/>
          </a:stretch>
        </p:blipFill>
        <p:spPr>
          <a:xfrm>
            <a:off x="1381804" y="1008097"/>
            <a:ext cx="10146457" cy="238610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95927" y="5667636"/>
            <a:ext cx="9430933"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3065292" y="6032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080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06560" y="1446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505299" y="2600706"/>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19831" y="3474145"/>
            <a:ext cx="1083406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84322" y="194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706559" y="2421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719831" y="291562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7158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3F2DFD-39E8-E77C-CC09-BA92C15E7044}"/>
              </a:ext>
            </a:extLst>
          </p:cNvPr>
          <p:cNvSpPr txBox="1"/>
          <p:nvPr/>
        </p:nvSpPr>
        <p:spPr>
          <a:xfrm>
            <a:off x="3678605" y="2537942"/>
            <a:ext cx="3194521"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Visada pasirenkama </a:t>
            </a:r>
            <a:r>
              <a:rPr lang="lt-LT" dirty="0"/>
              <a:t>„</a:t>
            </a:r>
            <a:r>
              <a:rPr lang="lt-LT" dirty="0">
                <a:ea typeface="Calibri"/>
                <a:cs typeface="Calibri"/>
              </a:rPr>
              <a:t>Taip</a:t>
            </a:r>
            <a:r>
              <a:rPr lang="lt-LT" dirty="0"/>
              <a:t>“</a:t>
            </a:r>
            <a:endParaRPr lang="lt-LT" dirty="0">
              <a:ea typeface="Calibri"/>
              <a:cs typeface="Calibri"/>
            </a:endParaRPr>
          </a:p>
        </p:txBody>
      </p:sp>
      <p:cxnSp>
        <p:nvCxnSpPr>
          <p:cNvPr id="3" name="Straight Arrow Connector 2">
            <a:extLst>
              <a:ext uri="{FF2B5EF4-FFF2-40B4-BE49-F238E27FC236}">
                <a16:creationId xmlns:a16="http://schemas.microsoft.com/office/drawing/2014/main" id="{D77AFD79-4683-D08F-299E-5459A8045AFF}"/>
              </a:ext>
            </a:extLst>
          </p:cNvPr>
          <p:cNvCxnSpPr>
            <a:cxnSpLocks/>
          </p:cNvCxnSpPr>
          <p:nvPr/>
        </p:nvCxnSpPr>
        <p:spPr>
          <a:xfrm flipH="1" flipV="1">
            <a:off x="1920568" y="2701158"/>
            <a:ext cx="1758037" cy="214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64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1643672"/>
            <a:ext cx="9784911" cy="1477328"/>
          </a:xfrm>
          <a:prstGeom prst="rect">
            <a:avLst/>
          </a:prstGeom>
        </p:spPr>
        <p:txBody>
          <a:bodyPr wrap="square">
            <a:spAutoFit/>
          </a:bodyPr>
          <a:lstStyle/>
          <a:p>
            <a:pPr algn="just"/>
            <a:r>
              <a:rPr lang="lt-LT" dirty="0"/>
              <a:t>SVARBU</a:t>
            </a:r>
            <a:r>
              <a:rPr lang="en-US" dirty="0"/>
              <a:t>!!! </a:t>
            </a:r>
            <a:r>
              <a:rPr lang="lt-LT" dirty="0"/>
              <a:t>Neskelbiamos derybos turi būti </a:t>
            </a:r>
            <a:r>
              <a:rPr lang="lt-LT" dirty="0">
                <a:latin typeface="Calibri" panose="020F0502020204030204" pitchFamily="34" charset="0"/>
              </a:rPr>
              <a:t>vykdomos bent 2 žingsniais (pirminiai ir galutiniai pasiūlymai). Žingsniai nėra iš anksto apibrėžiami</a:t>
            </a:r>
            <a:r>
              <a:rPr lang="en-US" dirty="0">
                <a:latin typeface="Calibri" panose="020F0502020204030204" pitchFamily="34" charset="0"/>
              </a:rPr>
              <a:t>. Po </a:t>
            </a:r>
            <a:r>
              <a:rPr lang="lt-LT" dirty="0">
                <a:latin typeface="Calibri" panose="020F0502020204030204" pitchFamily="34" charset="0"/>
              </a:rPr>
              <a:t>kiekvieno žingsnio pabaigos „Pasiūlymų eilė po atidėjimo termino pabaigos“  bus galima pradėti naują žingsnį (naują vertinimo ciklą) (žr. 52 skaidrę). Atsižvelgiant į tai, rekomenduotina pirkimo dokumentuose iš anksto numatyti kelių žingsnių bus vykdomos neskelbiamos derybos. </a:t>
            </a:r>
            <a:endParaRPr lang="en-US" dirty="0"/>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Tree>
    <p:extLst>
      <p:ext uri="{BB962C8B-B14F-4D97-AF65-F5344CB8AC3E}">
        <p14:creationId xmlns:p14="http://schemas.microsoft.com/office/powerpoint/2010/main" val="1054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620F53C9-44FA-9792-847A-616066A9B7DE}"/>
              </a:ext>
            </a:extLst>
          </p:cNvPr>
          <p:cNvPicPr>
            <a:picLocks noChangeAspect="1"/>
          </p:cNvPicPr>
          <p:nvPr/>
        </p:nvPicPr>
        <p:blipFill>
          <a:blip r:embed="rId2"/>
          <a:stretch>
            <a:fillRect/>
          </a:stretch>
        </p:blipFill>
        <p:spPr>
          <a:xfrm>
            <a:off x="1265077" y="844714"/>
            <a:ext cx="6087325" cy="5058481"/>
          </a:xfrm>
          <a:prstGeom prst="rect">
            <a:avLst/>
          </a:prstGeom>
        </p:spPr>
      </p:pic>
      <p:sp>
        <p:nvSpPr>
          <p:cNvPr id="20" name="TextBox 19">
            <a:extLst>
              <a:ext uri="{FF2B5EF4-FFF2-40B4-BE49-F238E27FC236}">
                <a16:creationId xmlns:a16="http://schemas.microsoft.com/office/drawing/2014/main" id="{6C240592-9851-B253-9F3E-5608EFF79030}"/>
              </a:ext>
            </a:extLst>
          </p:cNvPr>
          <p:cNvSpPr txBox="1"/>
          <p:nvPr/>
        </p:nvSpPr>
        <p:spPr>
          <a:xfrm>
            <a:off x="6958772" y="4714581"/>
            <a:ext cx="5212296"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68198" y="1251535"/>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15128" y="515086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2">
            <a:extLst>
              <a:ext uri="{FF2B5EF4-FFF2-40B4-BE49-F238E27FC236}">
                <a16:creationId xmlns:a16="http://schemas.microsoft.com/office/drawing/2014/main" id="{5B0CA72F-E0EE-505A-EF72-FC5892117F2F}"/>
              </a:ext>
            </a:extLst>
          </p:cNvPr>
          <p:cNvCxnSpPr>
            <a:cxnSpLocks/>
          </p:cNvCxnSpPr>
          <p:nvPr/>
        </p:nvCxnSpPr>
        <p:spPr>
          <a:xfrm flipH="1">
            <a:off x="2631440" y="2463509"/>
            <a:ext cx="4327332" cy="297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flipV="1">
            <a:off x="3596640" y="3572211"/>
            <a:ext cx="3345748" cy="2981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a:off x="4764428" y="5037747"/>
            <a:ext cx="2194344" cy="4057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15129" y="34825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39017" y="428183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979703" y="2162986"/>
            <a:ext cx="5212297" cy="923330"/>
          </a:xfrm>
          <a:prstGeom prst="rect">
            <a:avLst/>
          </a:prstGeom>
          <a:solidFill>
            <a:schemeClr val="accent4">
              <a:lumMod val="20000"/>
              <a:lumOff val="80000"/>
            </a:schemeClr>
          </a:solidFill>
        </p:spPr>
        <p:txBody>
          <a:bodyPr wrap="square" rtlCol="0">
            <a:spAutoFit/>
          </a:bodyPr>
          <a:lstStyle/>
          <a:p>
            <a:r>
              <a:rPr lang="lt-LT" dirty="0"/>
              <a:t>Nurodoma, ar pirkimas yra susijęs su projektu ir (arba) programa, finansuojama Europos Sąjungos lėšomis.</a:t>
            </a:r>
          </a:p>
        </p:txBody>
      </p:sp>
      <p:sp>
        <p:nvSpPr>
          <p:cNvPr id="5" name="TextBox 4">
            <a:extLst>
              <a:ext uri="{FF2B5EF4-FFF2-40B4-BE49-F238E27FC236}">
                <a16:creationId xmlns:a16="http://schemas.microsoft.com/office/drawing/2014/main" id="{67B0BB3F-EE52-9C66-C88D-72AD061AFE8A}"/>
              </a:ext>
            </a:extLst>
          </p:cNvPr>
          <p:cNvSpPr txBox="1"/>
          <p:nvPr/>
        </p:nvSpPr>
        <p:spPr>
          <a:xfrm>
            <a:off x="6958772" y="3652420"/>
            <a:ext cx="5212296"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24" name="Rectangle 10">
            <a:extLst>
              <a:ext uri="{FF2B5EF4-FFF2-40B4-BE49-F238E27FC236}">
                <a16:creationId xmlns:a16="http://schemas.microsoft.com/office/drawing/2014/main" id="{28A58D67-48BB-393F-FC4D-FF98481AA153}"/>
              </a:ext>
            </a:extLst>
          </p:cNvPr>
          <p:cNvSpPr/>
          <p:nvPr/>
        </p:nvSpPr>
        <p:spPr>
          <a:xfrm flipV="1">
            <a:off x="2125604" y="4611606"/>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F61E187B-2F2E-E16A-B9AC-9540291984AF}"/>
              </a:ext>
            </a:extLst>
          </p:cNvPr>
          <p:cNvSpPr txBox="1"/>
          <p:nvPr/>
        </p:nvSpPr>
        <p:spPr>
          <a:xfrm>
            <a:off x="6979702" y="873835"/>
            <a:ext cx="5212297" cy="923330"/>
          </a:xfrm>
          <a:prstGeom prst="rect">
            <a:avLst/>
          </a:prstGeom>
          <a:solidFill>
            <a:schemeClr val="accent4">
              <a:lumMod val="20000"/>
              <a:lumOff val="80000"/>
            </a:schemeClr>
          </a:solidFill>
        </p:spPr>
        <p:txBody>
          <a:bodyPr wrap="square" rtlCol="0">
            <a:spAutoFit/>
          </a:bodyPr>
          <a:lstStyle/>
          <a:p>
            <a:r>
              <a:rPr lang="lt-LT" dirty="0"/>
              <a:t>Pasirinkus pirkimo būdą neskelbiamos derybos, šis laukas užsipildo automatiškai ir jo koreguoti nėra galimybės. </a:t>
            </a:r>
          </a:p>
        </p:txBody>
      </p:sp>
      <p:cxnSp>
        <p:nvCxnSpPr>
          <p:cNvPr id="36" name="Straight Arrow Connector 2">
            <a:extLst>
              <a:ext uri="{FF2B5EF4-FFF2-40B4-BE49-F238E27FC236}">
                <a16:creationId xmlns:a16="http://schemas.microsoft.com/office/drawing/2014/main" id="{6AAD1B3C-818F-C34F-71D7-9350595A16A0}"/>
              </a:ext>
            </a:extLst>
          </p:cNvPr>
          <p:cNvCxnSpPr>
            <a:cxnSpLocks/>
          </p:cNvCxnSpPr>
          <p:nvPr/>
        </p:nvCxnSpPr>
        <p:spPr>
          <a:xfrm flipH="1">
            <a:off x="5110766" y="1347976"/>
            <a:ext cx="1831622" cy="5390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22643" y="925968"/>
            <a:ext cx="7803861" cy="286337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30616" y="5567359"/>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730614" y="314476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78861" y="59366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30616" y="6115986"/>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8894618" y="1056561"/>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37007" y="3524960"/>
            <a:ext cx="4601611" cy="1200329"/>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30615" y="28342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04172" y="280753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19578" y="3144760"/>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8552249" y="3485736"/>
            <a:ext cx="5825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56743"/>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386BC760-3E81-2507-1A8C-864174DDB49D}"/>
              </a:ext>
            </a:extLst>
          </p:cNvPr>
          <p:cNvSpPr/>
          <p:nvPr/>
        </p:nvSpPr>
        <p:spPr>
          <a:xfrm>
            <a:off x="8894617" y="1421728"/>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aveikslėlis 7">
            <a:extLst>
              <a:ext uri="{FF2B5EF4-FFF2-40B4-BE49-F238E27FC236}">
                <a16:creationId xmlns:a16="http://schemas.microsoft.com/office/drawing/2014/main" id="{4541AC45-CF06-5975-0854-BD1990684D3A}"/>
              </a:ext>
            </a:extLst>
          </p:cNvPr>
          <p:cNvPicPr>
            <a:picLocks noChangeAspect="1"/>
          </p:cNvPicPr>
          <p:nvPr/>
        </p:nvPicPr>
        <p:blipFill>
          <a:blip r:embed="rId4"/>
          <a:stretch>
            <a:fillRect/>
          </a:stretch>
        </p:blipFill>
        <p:spPr>
          <a:xfrm>
            <a:off x="8894617" y="1717960"/>
            <a:ext cx="3213243" cy="1329618"/>
          </a:xfrm>
          <a:prstGeom prst="rect">
            <a:avLst/>
          </a:prstGeom>
        </p:spPr>
      </p:pic>
      <p:sp>
        <p:nvSpPr>
          <p:cNvPr id="13" name="Stačiakampis 6">
            <a:extLst>
              <a:ext uri="{FF2B5EF4-FFF2-40B4-BE49-F238E27FC236}">
                <a16:creationId xmlns:a16="http://schemas.microsoft.com/office/drawing/2014/main" id="{FFC32D5D-87A6-4F2C-E1F2-2C6F26FA4B0D}"/>
              </a:ext>
            </a:extLst>
          </p:cNvPr>
          <p:cNvSpPr/>
          <p:nvPr/>
        </p:nvSpPr>
        <p:spPr>
          <a:xfrm>
            <a:off x="10889673" y="2576945"/>
            <a:ext cx="571712" cy="417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8A8C6F19-1D9E-024D-A134-FD8B3BE21E0E}"/>
              </a:ext>
            </a:extLst>
          </p:cNvPr>
          <p:cNvSpPr/>
          <p:nvPr/>
        </p:nvSpPr>
        <p:spPr>
          <a:xfrm>
            <a:off x="9197519" y="34136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4">
            <a:extLst>
              <a:ext uri="{FF2B5EF4-FFF2-40B4-BE49-F238E27FC236}">
                <a16:creationId xmlns:a16="http://schemas.microsoft.com/office/drawing/2014/main" id="{F40427E5-3237-23A1-79B6-5F643A78B38B}"/>
              </a:ext>
            </a:extLst>
          </p:cNvPr>
          <p:cNvSpPr/>
          <p:nvPr/>
        </p:nvSpPr>
        <p:spPr>
          <a:xfrm>
            <a:off x="11461385" y="29243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27" name="Paveikslėlis 26">
            <a:extLst>
              <a:ext uri="{FF2B5EF4-FFF2-40B4-BE49-F238E27FC236}">
                <a16:creationId xmlns:a16="http://schemas.microsoft.com/office/drawing/2014/main" id="{9EACF026-1447-1286-6340-044009C59F5A}"/>
              </a:ext>
            </a:extLst>
          </p:cNvPr>
          <p:cNvPicPr>
            <a:picLocks noChangeAspect="1"/>
          </p:cNvPicPr>
          <p:nvPr/>
        </p:nvPicPr>
        <p:blipFill>
          <a:blip r:embed="rId5"/>
          <a:srcRect r="1120" b="2333"/>
          <a:stretch/>
        </p:blipFill>
        <p:spPr>
          <a:xfrm>
            <a:off x="8800450" y="4025166"/>
            <a:ext cx="3307410" cy="1470849"/>
          </a:xfrm>
          <a:prstGeom prst="rect">
            <a:avLst/>
          </a:prstGeom>
        </p:spPr>
      </p:pic>
      <p:sp>
        <p:nvSpPr>
          <p:cNvPr id="30" name="Oval 4">
            <a:extLst>
              <a:ext uri="{FF2B5EF4-FFF2-40B4-BE49-F238E27FC236}">
                <a16:creationId xmlns:a16="http://schemas.microsoft.com/office/drawing/2014/main" id="{5FD751C9-9188-7D05-BDD1-14922D4B8447}"/>
              </a:ext>
            </a:extLst>
          </p:cNvPr>
          <p:cNvSpPr/>
          <p:nvPr/>
        </p:nvSpPr>
        <p:spPr>
          <a:xfrm>
            <a:off x="8473994" y="43379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819B8026-4103-0D2A-669A-25DF05EEDB70}"/>
              </a:ext>
            </a:extLst>
          </p:cNvPr>
          <p:cNvSpPr/>
          <p:nvPr/>
        </p:nvSpPr>
        <p:spPr>
          <a:xfrm>
            <a:off x="8800450" y="4002643"/>
            <a:ext cx="334314" cy="33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46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10236" y="875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11" name="TextBox 10">
            <a:extLst>
              <a:ext uri="{FF2B5EF4-FFF2-40B4-BE49-F238E27FC236}">
                <a16:creationId xmlns:a16="http://schemas.microsoft.com/office/drawing/2014/main" id="{720D731F-C3D2-0A85-FA8F-C9C564531E0E}"/>
              </a:ext>
            </a:extLst>
          </p:cNvPr>
          <p:cNvSpPr txBox="1"/>
          <p:nvPr/>
        </p:nvSpPr>
        <p:spPr>
          <a:xfrm>
            <a:off x="493173" y="6313386"/>
            <a:ext cx="6096000" cy="369332"/>
          </a:xfrm>
          <a:prstGeom prst="rect">
            <a:avLst/>
          </a:prstGeom>
          <a:noFill/>
        </p:spPr>
        <p:txBody>
          <a:bodyPr wrap="square">
            <a:spAutoFit/>
          </a:bodyPr>
          <a:lstStyle/>
          <a:p>
            <a:r>
              <a:rPr lang="lt-LT" dirty="0"/>
              <a:t>Privalomi laukai</a:t>
            </a:r>
            <a:endParaRPr lang="en-US" dirty="0"/>
          </a:p>
        </p:txBody>
      </p:sp>
      <p:sp>
        <p:nvSpPr>
          <p:cNvPr id="16" name="Arrow: Right 11">
            <a:extLst>
              <a:ext uri="{FF2B5EF4-FFF2-40B4-BE49-F238E27FC236}">
                <a16:creationId xmlns:a16="http://schemas.microsoft.com/office/drawing/2014/main" id="{B2B3D326-1FAC-7C26-D427-977C497702F8}"/>
              </a:ext>
            </a:extLst>
          </p:cNvPr>
          <p:cNvSpPr/>
          <p:nvPr/>
        </p:nvSpPr>
        <p:spPr>
          <a:xfrm>
            <a:off x="2169157" y="63940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aveikslėlis 23">
            <a:extLst>
              <a:ext uri="{FF2B5EF4-FFF2-40B4-BE49-F238E27FC236}">
                <a16:creationId xmlns:a16="http://schemas.microsoft.com/office/drawing/2014/main" id="{ECB26FCA-BF14-19C6-8318-BB23E955F45B}"/>
              </a:ext>
            </a:extLst>
          </p:cNvPr>
          <p:cNvPicPr>
            <a:picLocks noChangeAspect="1"/>
          </p:cNvPicPr>
          <p:nvPr/>
        </p:nvPicPr>
        <p:blipFill>
          <a:blip r:embed="rId3"/>
          <a:stretch>
            <a:fillRect/>
          </a:stretch>
        </p:blipFill>
        <p:spPr>
          <a:xfrm>
            <a:off x="1165655" y="3255911"/>
            <a:ext cx="8633811" cy="1573465"/>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8904805" y="4587287"/>
            <a:ext cx="843457" cy="194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22A0AFD-0231-592C-FEE8-68FC5B8DD50C}"/>
              </a:ext>
            </a:extLst>
          </p:cNvPr>
          <p:cNvSpPr txBox="1"/>
          <p:nvPr/>
        </p:nvSpPr>
        <p:spPr>
          <a:xfrm>
            <a:off x="9812182" y="3027417"/>
            <a:ext cx="2025458" cy="1754326"/>
          </a:xfrm>
          <a:prstGeom prst="rect">
            <a:avLst/>
          </a:prstGeom>
          <a:solidFill>
            <a:schemeClr val="accent4">
              <a:lumMod val="20000"/>
              <a:lumOff val="80000"/>
            </a:schemeClr>
          </a:solidFill>
        </p:spPr>
        <p:txBody>
          <a:bodyPr wrap="square" rtlCol="0">
            <a:spAutoFit/>
          </a:bodyPr>
          <a:lstStyle/>
          <a:p>
            <a:r>
              <a:rPr lang="lt-LT" dirty="0"/>
              <a:t>Įsitikinus, kad visa pirkimo informacija nurodyta teisingai, spaudžiama „Išsaugoti pakeitimus“</a:t>
            </a:r>
            <a:endParaRPr lang="en-US" dirty="0"/>
          </a:p>
        </p:txBody>
      </p:sp>
      <p:pic>
        <p:nvPicPr>
          <p:cNvPr id="28" name="Paveikslėlis 27">
            <a:extLst>
              <a:ext uri="{FF2B5EF4-FFF2-40B4-BE49-F238E27FC236}">
                <a16:creationId xmlns:a16="http://schemas.microsoft.com/office/drawing/2014/main" id="{78AEB596-D0EA-5CB8-20B8-799DB9642880}"/>
              </a:ext>
            </a:extLst>
          </p:cNvPr>
          <p:cNvPicPr>
            <a:picLocks noChangeAspect="1"/>
          </p:cNvPicPr>
          <p:nvPr/>
        </p:nvPicPr>
        <p:blipFill>
          <a:blip r:embed="rId4"/>
          <a:stretch>
            <a:fillRect/>
          </a:stretch>
        </p:blipFill>
        <p:spPr>
          <a:xfrm>
            <a:off x="2169157" y="4330012"/>
            <a:ext cx="2939231" cy="1151027"/>
          </a:xfrm>
          <a:prstGeom prst="rect">
            <a:avLst/>
          </a:prstGeom>
        </p:spPr>
      </p:pic>
      <p:pic>
        <p:nvPicPr>
          <p:cNvPr id="32" name="Paveikslėlis 31">
            <a:extLst>
              <a:ext uri="{FF2B5EF4-FFF2-40B4-BE49-F238E27FC236}">
                <a16:creationId xmlns:a16="http://schemas.microsoft.com/office/drawing/2014/main" id="{10C08D08-74B5-F7F4-F919-7791965AF9F7}"/>
              </a:ext>
            </a:extLst>
          </p:cNvPr>
          <p:cNvPicPr>
            <a:picLocks noChangeAspect="1"/>
          </p:cNvPicPr>
          <p:nvPr/>
        </p:nvPicPr>
        <p:blipFill>
          <a:blip r:embed="rId5"/>
          <a:stretch>
            <a:fillRect/>
          </a:stretch>
        </p:blipFill>
        <p:spPr>
          <a:xfrm>
            <a:off x="5166058" y="4767841"/>
            <a:ext cx="2418246" cy="1131473"/>
          </a:xfrm>
          <a:prstGeom prst="rect">
            <a:avLst/>
          </a:prstGeom>
        </p:spPr>
      </p:pic>
      <p:sp>
        <p:nvSpPr>
          <p:cNvPr id="33" name="Rectangle 10">
            <a:extLst>
              <a:ext uri="{FF2B5EF4-FFF2-40B4-BE49-F238E27FC236}">
                <a16:creationId xmlns:a16="http://schemas.microsoft.com/office/drawing/2014/main" id="{CDB02266-0AFD-33BA-FF60-3377065141D2}"/>
              </a:ext>
            </a:extLst>
          </p:cNvPr>
          <p:cNvSpPr/>
          <p:nvPr/>
        </p:nvSpPr>
        <p:spPr>
          <a:xfrm>
            <a:off x="3983456" y="5104521"/>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6592125" y="5567718"/>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9201692" y="4173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3439746" y="50825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6086413" y="55582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8" name="Paveikslėlis 37">
            <a:extLst>
              <a:ext uri="{FF2B5EF4-FFF2-40B4-BE49-F238E27FC236}">
                <a16:creationId xmlns:a16="http://schemas.microsoft.com/office/drawing/2014/main" id="{2D4C1F1C-E276-546D-81C1-93076D99F699}"/>
              </a:ext>
            </a:extLst>
          </p:cNvPr>
          <p:cNvPicPr>
            <a:picLocks noChangeAspect="1"/>
          </p:cNvPicPr>
          <p:nvPr/>
        </p:nvPicPr>
        <p:blipFill>
          <a:blip r:embed="rId6"/>
          <a:srcRect l="638" t="4818" r="2397" b="5437"/>
          <a:stretch/>
        </p:blipFill>
        <p:spPr>
          <a:xfrm>
            <a:off x="7632293" y="4883941"/>
            <a:ext cx="2850534" cy="1131473"/>
          </a:xfrm>
          <a:prstGeom prst="rect">
            <a:avLst/>
          </a:prstGeom>
        </p:spPr>
      </p:pic>
      <p:sp>
        <p:nvSpPr>
          <p:cNvPr id="39" name="Rectangle 10">
            <a:extLst>
              <a:ext uri="{FF2B5EF4-FFF2-40B4-BE49-F238E27FC236}">
                <a16:creationId xmlns:a16="http://schemas.microsoft.com/office/drawing/2014/main" id="{911B9524-C738-37EF-3DBA-AF36BEC0EBE5}"/>
              </a:ext>
            </a:extLst>
          </p:cNvPr>
          <p:cNvSpPr/>
          <p:nvPr/>
        </p:nvSpPr>
        <p:spPr>
          <a:xfrm>
            <a:off x="9402654" y="5663309"/>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4">
            <a:extLst>
              <a:ext uri="{FF2B5EF4-FFF2-40B4-BE49-F238E27FC236}">
                <a16:creationId xmlns:a16="http://schemas.microsoft.com/office/drawing/2014/main" id="{9F5416F9-4227-24F8-66AD-1E15ED408389}"/>
              </a:ext>
            </a:extLst>
          </p:cNvPr>
          <p:cNvSpPr/>
          <p:nvPr/>
        </p:nvSpPr>
        <p:spPr>
          <a:xfrm>
            <a:off x="8918022" y="56633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42" name="Paveikslėlis 41">
            <a:extLst>
              <a:ext uri="{FF2B5EF4-FFF2-40B4-BE49-F238E27FC236}">
                <a16:creationId xmlns:a16="http://schemas.microsoft.com/office/drawing/2014/main" id="{48AF14F9-BB21-6394-23C1-FC59B1336E0A}"/>
              </a:ext>
            </a:extLst>
          </p:cNvPr>
          <p:cNvPicPr>
            <a:picLocks noChangeAspect="1"/>
          </p:cNvPicPr>
          <p:nvPr/>
        </p:nvPicPr>
        <p:blipFill>
          <a:blip r:embed="rId7"/>
          <a:stretch>
            <a:fillRect/>
          </a:stretch>
        </p:blipFill>
        <p:spPr>
          <a:xfrm>
            <a:off x="3193696" y="5818160"/>
            <a:ext cx="2246396" cy="952338"/>
          </a:xfrm>
          <a:prstGeom prst="rect">
            <a:avLst/>
          </a:prstGeom>
        </p:spPr>
      </p:pic>
      <p:sp>
        <p:nvSpPr>
          <p:cNvPr id="43" name="Rectangle 10">
            <a:extLst>
              <a:ext uri="{FF2B5EF4-FFF2-40B4-BE49-F238E27FC236}">
                <a16:creationId xmlns:a16="http://schemas.microsoft.com/office/drawing/2014/main" id="{887FD5BC-5C52-7582-D3AE-4FBABF429D6E}"/>
              </a:ext>
            </a:extLst>
          </p:cNvPr>
          <p:cNvSpPr/>
          <p:nvPr/>
        </p:nvSpPr>
        <p:spPr>
          <a:xfrm>
            <a:off x="3172616" y="5818159"/>
            <a:ext cx="267130" cy="1972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
            <a:extLst>
              <a:ext uri="{FF2B5EF4-FFF2-40B4-BE49-F238E27FC236}">
                <a16:creationId xmlns:a16="http://schemas.microsoft.com/office/drawing/2014/main" id="{1D218959-B626-0E90-A29D-491974C9912E}"/>
              </a:ext>
            </a:extLst>
          </p:cNvPr>
          <p:cNvSpPr/>
          <p:nvPr/>
        </p:nvSpPr>
        <p:spPr>
          <a:xfrm>
            <a:off x="2673452" y="57776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pic>
        <p:nvPicPr>
          <p:cNvPr id="3" name="Paveikslėlis 2">
            <a:extLst>
              <a:ext uri="{FF2B5EF4-FFF2-40B4-BE49-F238E27FC236}">
                <a16:creationId xmlns:a16="http://schemas.microsoft.com/office/drawing/2014/main" id="{BF0B0B26-1C69-EE09-A471-CD2D876B3CFA}"/>
              </a:ext>
            </a:extLst>
          </p:cNvPr>
          <p:cNvPicPr>
            <a:picLocks noChangeAspect="1"/>
          </p:cNvPicPr>
          <p:nvPr/>
        </p:nvPicPr>
        <p:blipFill>
          <a:blip r:embed="rId8"/>
          <a:stretch>
            <a:fillRect/>
          </a:stretch>
        </p:blipFill>
        <p:spPr>
          <a:xfrm>
            <a:off x="1165655" y="837423"/>
            <a:ext cx="10058398" cy="1887290"/>
          </a:xfrm>
          <a:prstGeom prst="rect">
            <a:avLst/>
          </a:prstGeom>
        </p:spPr>
      </p:pic>
      <p:pic>
        <p:nvPicPr>
          <p:cNvPr id="18" name="Paveikslėlis 17">
            <a:extLst>
              <a:ext uri="{FF2B5EF4-FFF2-40B4-BE49-F238E27FC236}">
                <a16:creationId xmlns:a16="http://schemas.microsoft.com/office/drawing/2014/main" id="{572AD7C9-184C-0A47-4C9E-7A029B6DEF95}"/>
              </a:ext>
            </a:extLst>
          </p:cNvPr>
          <p:cNvPicPr>
            <a:picLocks noChangeAspect="1"/>
          </p:cNvPicPr>
          <p:nvPr/>
        </p:nvPicPr>
        <p:blipFill>
          <a:blip r:embed="rId9"/>
          <a:stretch>
            <a:fillRect/>
          </a:stretch>
        </p:blipFill>
        <p:spPr>
          <a:xfrm>
            <a:off x="3141814" y="2357002"/>
            <a:ext cx="1945861" cy="188778"/>
          </a:xfrm>
          <a:prstGeom prst="rect">
            <a:avLst/>
          </a:prstGeom>
        </p:spPr>
      </p:pic>
      <p:pic>
        <p:nvPicPr>
          <p:cNvPr id="20" name="Paveikslėlis 19">
            <a:extLst>
              <a:ext uri="{FF2B5EF4-FFF2-40B4-BE49-F238E27FC236}">
                <a16:creationId xmlns:a16="http://schemas.microsoft.com/office/drawing/2014/main" id="{A8604818-32E9-9F7B-A786-7D1C8A1AB163}"/>
              </a:ext>
            </a:extLst>
          </p:cNvPr>
          <p:cNvPicPr>
            <a:picLocks noChangeAspect="1"/>
          </p:cNvPicPr>
          <p:nvPr/>
        </p:nvPicPr>
        <p:blipFill>
          <a:blip r:embed="rId10"/>
          <a:stretch>
            <a:fillRect/>
          </a:stretch>
        </p:blipFill>
        <p:spPr>
          <a:xfrm>
            <a:off x="1253116" y="2376476"/>
            <a:ext cx="1534604" cy="139510"/>
          </a:xfrm>
          <a:prstGeom prst="rect">
            <a:avLst/>
          </a:prstGeom>
        </p:spPr>
      </p:pic>
      <p:sp>
        <p:nvSpPr>
          <p:cNvPr id="21" name="TextBox 20">
            <a:extLst>
              <a:ext uri="{FF2B5EF4-FFF2-40B4-BE49-F238E27FC236}">
                <a16:creationId xmlns:a16="http://schemas.microsoft.com/office/drawing/2014/main" id="{10220B33-7C5C-2A3D-A938-27D1BA4F8703}"/>
              </a:ext>
            </a:extLst>
          </p:cNvPr>
          <p:cNvSpPr txBox="1"/>
          <p:nvPr/>
        </p:nvSpPr>
        <p:spPr>
          <a:xfrm>
            <a:off x="1165655" y="2840143"/>
            <a:ext cx="5720920" cy="369332"/>
          </a:xfrm>
          <a:prstGeom prst="rect">
            <a:avLst/>
          </a:prstGeom>
          <a:solidFill>
            <a:schemeClr val="accent4">
              <a:lumMod val="20000"/>
              <a:lumOff val="80000"/>
            </a:schemeClr>
          </a:solidFill>
        </p:spPr>
        <p:txBody>
          <a:bodyPr wrap="square" rtlCol="0">
            <a:spAutoFit/>
          </a:bodyPr>
          <a:lstStyle/>
          <a:p>
            <a:r>
              <a:rPr lang="lt-LT" dirty="0"/>
              <a:t>Pasirenkama užduotis „Baigti pildyti pirkimo informaciją“</a:t>
            </a:r>
            <a:endParaRPr lang="en-US" dirty="0"/>
          </a:p>
        </p:txBody>
      </p:sp>
      <p:cxnSp>
        <p:nvCxnSpPr>
          <p:cNvPr id="23" name="Tiesioji rodyklės jungtis 22">
            <a:extLst>
              <a:ext uri="{FF2B5EF4-FFF2-40B4-BE49-F238E27FC236}">
                <a16:creationId xmlns:a16="http://schemas.microsoft.com/office/drawing/2014/main" id="{765A5CD0-ADE4-E05A-ABDF-05BF7F4C3406}"/>
              </a:ext>
            </a:extLst>
          </p:cNvPr>
          <p:cNvCxnSpPr/>
          <p:nvPr/>
        </p:nvCxnSpPr>
        <p:spPr>
          <a:xfrm flipV="1">
            <a:off x="4600575" y="2499880"/>
            <a:ext cx="95250" cy="342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3115713" y="2294849"/>
            <a:ext cx="1971961" cy="2050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42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dirty="0"/>
          </a:p>
        </p:txBody>
      </p:sp>
      <p:pic>
        <p:nvPicPr>
          <p:cNvPr id="8" name="Paveikslėlis 7">
            <a:extLst>
              <a:ext uri="{FF2B5EF4-FFF2-40B4-BE49-F238E27FC236}">
                <a16:creationId xmlns:a16="http://schemas.microsoft.com/office/drawing/2014/main" id="{E13C53FA-3631-D118-C24C-7A5132A8700B}"/>
              </a:ext>
            </a:extLst>
          </p:cNvPr>
          <p:cNvPicPr>
            <a:picLocks noChangeAspect="1"/>
          </p:cNvPicPr>
          <p:nvPr/>
        </p:nvPicPr>
        <p:blipFill>
          <a:blip r:embed="rId3"/>
          <a:stretch>
            <a:fillRect/>
          </a:stretch>
        </p:blipFill>
        <p:spPr>
          <a:xfrm>
            <a:off x="618533" y="1034332"/>
            <a:ext cx="6743149" cy="1366069"/>
          </a:xfrm>
          <a:prstGeom prst="rect">
            <a:avLst/>
          </a:prstGeom>
        </p:spPr>
      </p:pic>
      <p:pic>
        <p:nvPicPr>
          <p:cNvPr id="15" name="Paveikslėlis 14">
            <a:extLst>
              <a:ext uri="{FF2B5EF4-FFF2-40B4-BE49-F238E27FC236}">
                <a16:creationId xmlns:a16="http://schemas.microsoft.com/office/drawing/2014/main" id="{2755ECFD-FF56-5883-0013-E65C58818A4A}"/>
              </a:ext>
            </a:extLst>
          </p:cNvPr>
          <p:cNvPicPr>
            <a:picLocks noChangeAspect="1"/>
          </p:cNvPicPr>
          <p:nvPr/>
        </p:nvPicPr>
        <p:blipFill>
          <a:blip r:embed="rId4"/>
          <a:stretch>
            <a:fillRect/>
          </a:stretch>
        </p:blipFill>
        <p:spPr>
          <a:xfrm>
            <a:off x="2559418" y="2051834"/>
            <a:ext cx="1790909" cy="152961"/>
          </a:xfrm>
          <a:prstGeom prst="rect">
            <a:avLst/>
          </a:prstGeom>
        </p:spPr>
      </p:pic>
      <p:sp>
        <p:nvSpPr>
          <p:cNvPr id="17" name="TextBox 16">
            <a:extLst>
              <a:ext uri="{FF2B5EF4-FFF2-40B4-BE49-F238E27FC236}">
                <a16:creationId xmlns:a16="http://schemas.microsoft.com/office/drawing/2014/main" id="{F6D5929A-A5CC-9418-145D-D84ECFAA2F8F}"/>
              </a:ext>
            </a:extLst>
          </p:cNvPr>
          <p:cNvSpPr txBox="1"/>
          <p:nvPr/>
        </p:nvSpPr>
        <p:spPr>
          <a:xfrm>
            <a:off x="618532" y="2503833"/>
            <a:ext cx="4261703" cy="369332"/>
          </a:xfrm>
          <a:prstGeom prst="rect">
            <a:avLst/>
          </a:prstGeom>
          <a:solidFill>
            <a:schemeClr val="accent4">
              <a:lumMod val="20000"/>
              <a:lumOff val="80000"/>
            </a:schemeClr>
          </a:solidFill>
        </p:spPr>
        <p:txBody>
          <a:bodyPr wrap="square" rtlCol="0">
            <a:spAutoFit/>
          </a:bodyPr>
          <a:lstStyle/>
          <a:p>
            <a:r>
              <a:rPr lang="lt-LT" dirty="0"/>
              <a:t>Pasirenkama užduotis „Priskirti naudotojus“</a:t>
            </a:r>
            <a:endParaRPr lang="en-US" dirty="0"/>
          </a:p>
        </p:txBody>
      </p:sp>
      <p:sp>
        <p:nvSpPr>
          <p:cNvPr id="25" name="Rectangle 10">
            <a:extLst>
              <a:ext uri="{FF2B5EF4-FFF2-40B4-BE49-F238E27FC236}">
                <a16:creationId xmlns:a16="http://schemas.microsoft.com/office/drawing/2014/main" id="{73C8F991-4C4F-5124-973B-1D79D97BA0CF}"/>
              </a:ext>
            </a:extLst>
          </p:cNvPr>
          <p:cNvSpPr/>
          <p:nvPr/>
        </p:nvSpPr>
        <p:spPr>
          <a:xfrm>
            <a:off x="2559418" y="2003904"/>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F8F214BB-D4C9-06E3-D9E6-FC0115BEC291}"/>
              </a:ext>
            </a:extLst>
          </p:cNvPr>
          <p:cNvPicPr>
            <a:picLocks noChangeAspect="1"/>
          </p:cNvPicPr>
          <p:nvPr/>
        </p:nvPicPr>
        <p:blipFill>
          <a:blip r:embed="rId5"/>
          <a:stretch>
            <a:fillRect/>
          </a:stretch>
        </p:blipFill>
        <p:spPr>
          <a:xfrm>
            <a:off x="2559418" y="2235649"/>
            <a:ext cx="1706318" cy="137607"/>
          </a:xfrm>
          <a:prstGeom prst="rect">
            <a:avLst/>
          </a:prstGeom>
        </p:spPr>
      </p:pic>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569509" y="2235649"/>
            <a:ext cx="0" cy="268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aveikslėlis 22">
            <a:extLst>
              <a:ext uri="{FF2B5EF4-FFF2-40B4-BE49-F238E27FC236}">
                <a16:creationId xmlns:a16="http://schemas.microsoft.com/office/drawing/2014/main" id="{FC9EDFAF-48A8-D7C6-068D-E6E3CC0B2AA4}"/>
              </a:ext>
            </a:extLst>
          </p:cNvPr>
          <p:cNvPicPr>
            <a:picLocks noChangeAspect="1"/>
          </p:cNvPicPr>
          <p:nvPr/>
        </p:nvPicPr>
        <p:blipFill>
          <a:blip r:embed="rId6"/>
          <a:srcRect t="11798"/>
          <a:stretch/>
        </p:blipFill>
        <p:spPr>
          <a:xfrm>
            <a:off x="3085417" y="2928962"/>
            <a:ext cx="8885266" cy="2622095"/>
          </a:xfrm>
          <a:prstGeom prst="rect">
            <a:avLst/>
          </a:prstGeom>
        </p:spPr>
      </p:pic>
      <p:pic>
        <p:nvPicPr>
          <p:cNvPr id="27" name="Paveikslėlis 26">
            <a:extLst>
              <a:ext uri="{FF2B5EF4-FFF2-40B4-BE49-F238E27FC236}">
                <a16:creationId xmlns:a16="http://schemas.microsoft.com/office/drawing/2014/main" id="{F9719D95-EEB3-6F29-C027-D936F7DA98DD}"/>
              </a:ext>
            </a:extLst>
          </p:cNvPr>
          <p:cNvPicPr>
            <a:picLocks noChangeAspect="1"/>
          </p:cNvPicPr>
          <p:nvPr/>
        </p:nvPicPr>
        <p:blipFill>
          <a:blip r:embed="rId7"/>
          <a:srcRect t="2790" r="1439" b="5254"/>
          <a:stretch/>
        </p:blipFill>
        <p:spPr>
          <a:xfrm>
            <a:off x="4664107" y="5445118"/>
            <a:ext cx="5727885" cy="1162723"/>
          </a:xfrm>
          <a:prstGeom prst="rect">
            <a:avLst/>
          </a:prstGeom>
        </p:spPr>
      </p:pic>
      <p:sp>
        <p:nvSpPr>
          <p:cNvPr id="28" name="Stačiakampis 6">
            <a:extLst>
              <a:ext uri="{FF2B5EF4-FFF2-40B4-BE49-F238E27FC236}">
                <a16:creationId xmlns:a16="http://schemas.microsoft.com/office/drawing/2014/main" id="{1BA2ECFD-C34F-3686-6EB1-B382C1A0FB09}"/>
              </a:ext>
            </a:extLst>
          </p:cNvPr>
          <p:cNvSpPr/>
          <p:nvPr/>
        </p:nvSpPr>
        <p:spPr>
          <a:xfrm>
            <a:off x="10156906" y="4756595"/>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44AA7AF9-55BE-749C-E00E-101A56742048}"/>
              </a:ext>
            </a:extLst>
          </p:cNvPr>
          <p:cNvSpPr/>
          <p:nvPr/>
        </p:nvSpPr>
        <p:spPr>
          <a:xfrm>
            <a:off x="9664184" y="4717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4">
            <a:extLst>
              <a:ext uri="{FF2B5EF4-FFF2-40B4-BE49-F238E27FC236}">
                <a16:creationId xmlns:a16="http://schemas.microsoft.com/office/drawing/2014/main" id="{B54F3185-94A0-2A53-238F-EADAC843C664}"/>
              </a:ext>
            </a:extLst>
          </p:cNvPr>
          <p:cNvSpPr/>
          <p:nvPr/>
        </p:nvSpPr>
        <p:spPr>
          <a:xfrm>
            <a:off x="7960739" y="58947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Stačiakampis 6">
            <a:extLst>
              <a:ext uri="{FF2B5EF4-FFF2-40B4-BE49-F238E27FC236}">
                <a16:creationId xmlns:a16="http://schemas.microsoft.com/office/drawing/2014/main" id="{2A981A93-5949-3041-FA78-270E990258B3}"/>
              </a:ext>
            </a:extLst>
          </p:cNvPr>
          <p:cNvSpPr/>
          <p:nvPr/>
        </p:nvSpPr>
        <p:spPr>
          <a:xfrm>
            <a:off x="4664107" y="6295372"/>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C6593155-3198-5DFF-0891-ECBAD9B475E9}"/>
              </a:ext>
            </a:extLst>
          </p:cNvPr>
          <p:cNvSpPr/>
          <p:nvPr/>
        </p:nvSpPr>
        <p:spPr>
          <a:xfrm>
            <a:off x="3062175" y="2953110"/>
            <a:ext cx="212740" cy="23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a:extLst>
              <a:ext uri="{FF2B5EF4-FFF2-40B4-BE49-F238E27FC236}">
                <a16:creationId xmlns:a16="http://schemas.microsoft.com/office/drawing/2014/main" id="{71AF11D0-AEC2-3EA3-FDA7-609B2044A3DB}"/>
              </a:ext>
            </a:extLst>
          </p:cNvPr>
          <p:cNvSpPr/>
          <p:nvPr/>
        </p:nvSpPr>
        <p:spPr>
          <a:xfrm>
            <a:off x="2577543" y="3070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7" name="TextBox 36">
            <a:extLst>
              <a:ext uri="{FF2B5EF4-FFF2-40B4-BE49-F238E27FC236}">
                <a16:creationId xmlns:a16="http://schemas.microsoft.com/office/drawing/2014/main" id="{AF43315B-4FFD-5CF5-AA57-71903DED44FF}"/>
              </a:ext>
            </a:extLst>
          </p:cNvPr>
          <p:cNvSpPr txBox="1"/>
          <p:nvPr/>
        </p:nvSpPr>
        <p:spPr>
          <a:xfrm>
            <a:off x="136989" y="4429455"/>
            <a:ext cx="2925186" cy="2031325"/>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38" name="Straight Arrow Connector 2">
            <a:extLst>
              <a:ext uri="{FF2B5EF4-FFF2-40B4-BE49-F238E27FC236}">
                <a16:creationId xmlns:a16="http://schemas.microsoft.com/office/drawing/2014/main" id="{4D66DAE8-A3EC-C785-F648-838F5299B079}"/>
              </a:ext>
            </a:extLst>
          </p:cNvPr>
          <p:cNvCxnSpPr>
            <a:cxnSpLocks/>
          </p:cNvCxnSpPr>
          <p:nvPr/>
        </p:nvCxnSpPr>
        <p:spPr>
          <a:xfrm flipV="1">
            <a:off x="3062175" y="4982342"/>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2">
            <a:extLst>
              <a:ext uri="{FF2B5EF4-FFF2-40B4-BE49-F238E27FC236}">
                <a16:creationId xmlns:a16="http://schemas.microsoft.com/office/drawing/2014/main" id="{5AFD427A-0413-D07F-5059-B44CB85123E4}"/>
              </a:ext>
            </a:extLst>
          </p:cNvPr>
          <p:cNvCxnSpPr>
            <a:cxnSpLocks/>
          </p:cNvCxnSpPr>
          <p:nvPr/>
        </p:nvCxnSpPr>
        <p:spPr>
          <a:xfrm>
            <a:off x="2693963" y="6243982"/>
            <a:ext cx="1859564" cy="159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1B076E2-18BB-52E8-6796-42EFA2CCE117}"/>
              </a:ext>
            </a:extLst>
          </p:cNvPr>
          <p:cNvSpPr txBox="1"/>
          <p:nvPr/>
        </p:nvSpPr>
        <p:spPr>
          <a:xfrm>
            <a:off x="7836408" y="1103198"/>
            <a:ext cx="3957066" cy="1477328"/>
          </a:xfrm>
          <a:prstGeom prst="rect">
            <a:avLst/>
          </a:prstGeom>
          <a:noFill/>
        </p:spPr>
        <p:txBody>
          <a:bodyPr wrap="square">
            <a:spAutoFit/>
          </a:bodyPr>
          <a:lstStyle/>
          <a:p>
            <a:r>
              <a:rPr lang="lt-LT" sz="1800" b="0" i="0" u="none" strike="noStrike" dirty="0">
                <a:solidFill>
                  <a:srgbClr val="000000"/>
                </a:solidFill>
                <a:effectLst/>
                <a:latin typeface="Calibri" panose="020F0502020204030204" pitchFamily="34" charset="0"/>
              </a:rPr>
              <a:t>Pastaba. Daugiau informacijos apie naudotojų vaidmenis galite rasti skaidrėse „Pirkimo vykdytojo paskyroje esančių vartotojų sukūrimas bei teisių jiems suteikimas“.</a:t>
            </a:r>
            <a:endParaRPr lang="en-GB" dirty="0"/>
          </a:p>
        </p:txBody>
      </p:sp>
    </p:spTree>
    <p:extLst>
      <p:ext uri="{BB962C8B-B14F-4D97-AF65-F5344CB8AC3E}">
        <p14:creationId xmlns:p14="http://schemas.microsoft.com/office/powerpoint/2010/main" val="336064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24</a:t>
            </a:fld>
            <a:endParaRPr lang="en-US" dirty="0"/>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dirty="0"/>
              <a:t>Pasirenkama pagal vaidmenį</a:t>
            </a:r>
            <a:endParaRPr lang="en-US" dirty="0"/>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 name="TextBox 1">
            <a:extLst>
              <a:ext uri="{FF2B5EF4-FFF2-40B4-BE49-F238E27FC236}">
                <a16:creationId xmlns:a16="http://schemas.microsoft.com/office/drawing/2014/main" id="{B3264B74-36CA-5ECF-3885-45F9AB03DAFD}"/>
              </a:ext>
            </a:extLst>
          </p:cNvPr>
          <p:cNvSpPr txBox="1"/>
          <p:nvPr/>
        </p:nvSpPr>
        <p:spPr>
          <a:xfrm>
            <a:off x="905044" y="1064412"/>
            <a:ext cx="6779927" cy="369332"/>
          </a:xfrm>
          <a:prstGeom prst="rect">
            <a:avLst/>
          </a:prstGeom>
          <a:solidFill>
            <a:schemeClr val="accent4">
              <a:lumMod val="20000"/>
              <a:lumOff val="80000"/>
            </a:schemeClr>
          </a:solidFill>
        </p:spPr>
        <p:txBody>
          <a:bodyPr wrap="square" rtlCol="0">
            <a:spAutoFit/>
          </a:bodyPr>
          <a:lstStyle/>
          <a:p>
            <a:r>
              <a:rPr lang="lt-LT" dirty="0"/>
              <a:t>Norint pirkimui priskirti daugiau naudotojų:</a:t>
            </a:r>
            <a:endParaRPr lang="en-US" dirty="0"/>
          </a:p>
        </p:txBody>
      </p:sp>
    </p:spTree>
    <p:extLst>
      <p:ext uri="{BB962C8B-B14F-4D97-AF65-F5344CB8AC3E}">
        <p14:creationId xmlns:p14="http://schemas.microsoft.com/office/powerpoint/2010/main" val="75824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13606" y="2588413"/>
            <a:ext cx="3925336" cy="1200329"/>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t> Bent vienam naudotojui būtina priskirti vaidmenį „Vykdytojas + Pasiūlymus atidarantis asmuo + Kandidatas į Pagrindinius vertintojus“</a:t>
            </a:r>
            <a:endParaRPr lang="en-US" dirty="0"/>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5867322" y="2485216"/>
            <a:ext cx="5755497" cy="1470849"/>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19" y="756745"/>
            <a:ext cx="1076021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5867322" y="376619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a:off x="9547304" y="1623703"/>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686370" y="1853048"/>
            <a:ext cx="1752595" cy="7143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73174" y="15415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335139" y="36826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7077827" y="5602934"/>
            <a:ext cx="3630952" cy="646331"/>
          </a:xfrm>
          <a:prstGeom prst="rect">
            <a:avLst/>
          </a:prstGeom>
          <a:solidFill>
            <a:schemeClr val="accent4">
              <a:lumMod val="20000"/>
              <a:lumOff val="80000"/>
            </a:schemeClr>
          </a:solidFill>
        </p:spPr>
        <p:txBody>
          <a:bodyPr wrap="square" rtlCol="0">
            <a:spAutoFit/>
          </a:bodyPr>
          <a:lstStyle/>
          <a:p>
            <a:r>
              <a:rPr lang="lt-LT" dirty="0"/>
              <a:t>Priskirtus naudotojus galima atsieti nuo pirkimo arba pakeisti </a:t>
            </a:r>
            <a:endParaRPr lang="en-US" dirty="0"/>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2971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26</a:t>
            </a:fld>
            <a:endParaRPr lang="en-US" dirty="0"/>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dirty="0"/>
              <a:t>Pastaba. Jei kuriant pirkimą pagrindinėje pirkimo informacijoje (20 skaidrė) buvo pasirinkti 2 asmenys, susipažįstantys su pasiūlymais, ir/arba į konkretaus pirkimo procesą norima įtraukti daugiau vartotojų, vadovaukitės mokymo skaidrėse „Pirkimo vykdytojo paskyroje esančių vartotojų sukūrimas bei teisių jiems suteikimas“ pateikta informacija.</a:t>
            </a:r>
            <a:endParaRPr lang="en-US" dirty="0"/>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5310F0B1-60E2-7A1D-49F3-2AD85D2CE93A}"/>
              </a:ext>
            </a:extLst>
          </p:cNvPr>
          <p:cNvPicPr>
            <a:picLocks noChangeAspect="1"/>
          </p:cNvPicPr>
          <p:nvPr/>
        </p:nvPicPr>
        <p:blipFill>
          <a:blip r:embed="rId2"/>
          <a:stretch>
            <a:fillRect/>
          </a:stretch>
        </p:blipFill>
        <p:spPr>
          <a:xfrm>
            <a:off x="977153" y="3514372"/>
            <a:ext cx="9627078" cy="2712945"/>
          </a:xfrm>
          <a:prstGeom prst="rect">
            <a:avLst/>
          </a:prstGeom>
        </p:spPr>
      </p:pic>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602942" cy="369332"/>
          </a:xfrm>
          <a:prstGeom prst="rect">
            <a:avLst/>
          </a:prstGeom>
          <a:solidFill>
            <a:schemeClr val="accent4">
              <a:lumMod val="20000"/>
              <a:lumOff val="80000"/>
            </a:schemeClr>
          </a:solidFill>
        </p:spPr>
        <p:txBody>
          <a:bodyPr wrap="square" rtlCol="0">
            <a:spAutoFit/>
          </a:bodyPr>
          <a:lstStyle/>
          <a:p>
            <a:r>
              <a:rPr lang="lt-LT" dirty="0"/>
              <a:t>Pasirenkama užduotis „Patvirtinti nešališkumo deklaraciją“</a:t>
            </a:r>
            <a:endParaRPr lang="en-US" dirty="0"/>
          </a:p>
        </p:txBody>
      </p:sp>
      <p:sp>
        <p:nvSpPr>
          <p:cNvPr id="18" name="Stačiakampis 6">
            <a:extLst>
              <a:ext uri="{FF2B5EF4-FFF2-40B4-BE49-F238E27FC236}">
                <a16:creationId xmlns:a16="http://schemas.microsoft.com/office/drawing/2014/main" id="{DF58F150-330C-CCFF-FC7C-AA7571F29693}"/>
              </a:ext>
            </a:extLst>
          </p:cNvPr>
          <p:cNvSpPr/>
          <p:nvPr/>
        </p:nvSpPr>
        <p:spPr>
          <a:xfrm>
            <a:off x="9948344" y="5844975"/>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3239513" y="5352580"/>
            <a:ext cx="5712974" cy="923330"/>
          </a:xfrm>
          <a:prstGeom prst="rect">
            <a:avLst/>
          </a:prstGeom>
          <a:solidFill>
            <a:schemeClr val="accent4">
              <a:lumMod val="20000"/>
              <a:lumOff val="80000"/>
            </a:schemeClr>
          </a:solidFill>
        </p:spPr>
        <p:txBody>
          <a:bodyPr wrap="square" rtlCol="0">
            <a:spAutoFit/>
          </a:bodyPr>
          <a:lstStyle/>
          <a:p>
            <a:r>
              <a:rPr lang="lt-LT" dirty="0"/>
              <a:t>Susipažinus su nešališkumo deklaracija pažymima „Priimti“. Pažymėjus „Atmesti“, paskirtas asmuo negali dalyvauti pirkime, pirkimo vykdytojas turi pakeisti vertintoją. </a:t>
            </a:r>
            <a:endParaRPr lang="en-US" dirty="0"/>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flipV="1">
            <a:off x="1593866" y="5864786"/>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14741" y="5460927"/>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293727"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pic>
        <p:nvPicPr>
          <p:cNvPr id="5" name="Paveikslėlis 4">
            <a:extLst>
              <a:ext uri="{FF2B5EF4-FFF2-40B4-BE49-F238E27FC236}">
                <a16:creationId xmlns:a16="http://schemas.microsoft.com/office/drawing/2014/main" id="{A50B65F0-845F-7B6D-D88F-5AE4E5542E61}"/>
              </a:ext>
            </a:extLst>
          </p:cNvPr>
          <p:cNvPicPr>
            <a:picLocks noChangeAspect="1"/>
          </p:cNvPicPr>
          <p:nvPr/>
        </p:nvPicPr>
        <p:blipFill>
          <a:blip r:embed="rId5"/>
          <a:stretch>
            <a:fillRect/>
          </a:stretch>
        </p:blipFill>
        <p:spPr>
          <a:xfrm>
            <a:off x="1100208" y="2553547"/>
            <a:ext cx="1425387" cy="141870"/>
          </a:xfrm>
          <a:prstGeom prst="rect">
            <a:avLst/>
          </a:prstGeom>
        </p:spPr>
      </p:pic>
      <p:pic>
        <p:nvPicPr>
          <p:cNvPr id="8" name="Paveikslėlis 7">
            <a:extLst>
              <a:ext uri="{FF2B5EF4-FFF2-40B4-BE49-F238E27FC236}">
                <a16:creationId xmlns:a16="http://schemas.microsoft.com/office/drawing/2014/main" id="{0FB6905F-F61D-F4E0-8922-CF902C97C7F6}"/>
              </a:ext>
            </a:extLst>
          </p:cNvPr>
          <p:cNvPicPr>
            <a:picLocks noChangeAspect="1"/>
          </p:cNvPicPr>
          <p:nvPr/>
        </p:nvPicPr>
        <p:blipFill>
          <a:blip r:embed="rId6"/>
          <a:stretch>
            <a:fillRect/>
          </a:stretch>
        </p:blipFill>
        <p:spPr>
          <a:xfrm>
            <a:off x="1100208" y="2773318"/>
            <a:ext cx="1344845" cy="141149"/>
          </a:xfrm>
          <a:prstGeom prst="rect">
            <a:avLst/>
          </a:prstGeom>
        </p:spPr>
      </p:pic>
      <p:sp>
        <p:nvSpPr>
          <p:cNvPr id="22" name="Stačiakampis 6">
            <a:extLst>
              <a:ext uri="{FF2B5EF4-FFF2-40B4-BE49-F238E27FC236}">
                <a16:creationId xmlns:a16="http://schemas.microsoft.com/office/drawing/2014/main" id="{F907589F-B2C7-6241-18C5-8011CA79B111}"/>
              </a:ext>
            </a:extLst>
          </p:cNvPr>
          <p:cNvSpPr/>
          <p:nvPr/>
        </p:nvSpPr>
        <p:spPr>
          <a:xfrm>
            <a:off x="963572" y="5520206"/>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dirty="0"/>
          </a:p>
        </p:txBody>
      </p:sp>
      <p:pic>
        <p:nvPicPr>
          <p:cNvPr id="8" name="Paveikslėlis 7">
            <a:extLst>
              <a:ext uri="{FF2B5EF4-FFF2-40B4-BE49-F238E27FC236}">
                <a16:creationId xmlns:a16="http://schemas.microsoft.com/office/drawing/2014/main" id="{E13C53FA-3631-D118-C24C-7A5132A8700B}"/>
              </a:ext>
            </a:extLst>
          </p:cNvPr>
          <p:cNvPicPr>
            <a:picLocks noChangeAspect="1"/>
          </p:cNvPicPr>
          <p:nvPr/>
        </p:nvPicPr>
        <p:blipFill>
          <a:blip r:embed="rId3"/>
          <a:stretch>
            <a:fillRect/>
          </a:stretch>
        </p:blipFill>
        <p:spPr>
          <a:xfrm>
            <a:off x="1288244" y="1701892"/>
            <a:ext cx="9822984" cy="1990001"/>
          </a:xfrm>
          <a:prstGeom prst="rect">
            <a:avLst/>
          </a:prstGeom>
        </p:spPr>
      </p:pic>
      <p:pic>
        <p:nvPicPr>
          <p:cNvPr id="15" name="Paveikslėlis 14">
            <a:extLst>
              <a:ext uri="{FF2B5EF4-FFF2-40B4-BE49-F238E27FC236}">
                <a16:creationId xmlns:a16="http://schemas.microsoft.com/office/drawing/2014/main" id="{2755ECFD-FF56-5883-0013-E65C58818A4A}"/>
              </a:ext>
            </a:extLst>
          </p:cNvPr>
          <p:cNvPicPr>
            <a:picLocks noChangeAspect="1"/>
          </p:cNvPicPr>
          <p:nvPr/>
        </p:nvPicPr>
        <p:blipFill>
          <a:blip r:embed="rId4"/>
          <a:stretch>
            <a:fillRect/>
          </a:stretch>
        </p:blipFill>
        <p:spPr>
          <a:xfrm>
            <a:off x="4165769" y="3185737"/>
            <a:ext cx="2643150" cy="225751"/>
          </a:xfrm>
          <a:prstGeom prst="rect">
            <a:avLst/>
          </a:prstGeom>
        </p:spPr>
      </p:pic>
      <p:sp>
        <p:nvSpPr>
          <p:cNvPr id="17" name="TextBox 16">
            <a:extLst>
              <a:ext uri="{FF2B5EF4-FFF2-40B4-BE49-F238E27FC236}">
                <a16:creationId xmlns:a16="http://schemas.microsoft.com/office/drawing/2014/main" id="{F6D5929A-A5CC-9418-145D-D84ECFAA2F8F}"/>
              </a:ext>
            </a:extLst>
          </p:cNvPr>
          <p:cNvSpPr txBox="1"/>
          <p:nvPr/>
        </p:nvSpPr>
        <p:spPr>
          <a:xfrm>
            <a:off x="2922854" y="3993262"/>
            <a:ext cx="4720085" cy="369332"/>
          </a:xfrm>
          <a:prstGeom prst="rect">
            <a:avLst/>
          </a:prstGeom>
          <a:solidFill>
            <a:schemeClr val="accent4">
              <a:lumMod val="20000"/>
              <a:lumOff val="80000"/>
            </a:schemeClr>
          </a:solidFill>
        </p:spPr>
        <p:txBody>
          <a:bodyPr wrap="square" rtlCol="0">
            <a:spAutoFit/>
          </a:bodyPr>
          <a:lstStyle/>
          <a:p>
            <a:r>
              <a:rPr lang="lt-LT" dirty="0"/>
              <a:t>Pasirenkama užduotis „Nustatyti pirkimo eigą“</a:t>
            </a:r>
            <a:endParaRPr lang="en-US" dirty="0"/>
          </a:p>
        </p:txBody>
      </p:sp>
      <p:pic>
        <p:nvPicPr>
          <p:cNvPr id="19" name="Paveikslėlis 18">
            <a:extLst>
              <a:ext uri="{FF2B5EF4-FFF2-40B4-BE49-F238E27FC236}">
                <a16:creationId xmlns:a16="http://schemas.microsoft.com/office/drawing/2014/main" id="{F8F214BB-D4C9-06E3-D9E6-FC0115BEC291}"/>
              </a:ext>
            </a:extLst>
          </p:cNvPr>
          <p:cNvPicPr>
            <a:picLocks noChangeAspect="1"/>
          </p:cNvPicPr>
          <p:nvPr/>
        </p:nvPicPr>
        <p:blipFill>
          <a:blip r:embed="rId5"/>
          <a:stretch>
            <a:fillRect/>
          </a:stretch>
        </p:blipFill>
        <p:spPr>
          <a:xfrm>
            <a:off x="4165769" y="3446513"/>
            <a:ext cx="2234256" cy="180183"/>
          </a:xfrm>
          <a:prstGeom prst="rect">
            <a:avLst/>
          </a:prstGeom>
        </p:spPr>
      </p:pic>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4967056" y="3626696"/>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73C8F991-4C4F-5124-973B-1D79D97BA0CF}"/>
              </a:ext>
            </a:extLst>
          </p:cNvPr>
          <p:cNvSpPr/>
          <p:nvPr/>
        </p:nvSpPr>
        <p:spPr>
          <a:xfrm>
            <a:off x="4182608" y="3429001"/>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9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C0C982B1-0435-622C-1FCF-B60570048D45}"/>
              </a:ext>
            </a:extLst>
          </p:cNvPr>
          <p:cNvPicPr>
            <a:picLocks noChangeAspect="1"/>
          </p:cNvPicPr>
          <p:nvPr/>
        </p:nvPicPr>
        <p:blipFill>
          <a:blip r:embed="rId3"/>
          <a:stretch>
            <a:fillRect/>
          </a:stretch>
        </p:blipFill>
        <p:spPr>
          <a:xfrm>
            <a:off x="1268723" y="975569"/>
            <a:ext cx="9467273" cy="300083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3" name="Rectangle 10">
            <a:extLst>
              <a:ext uri="{FF2B5EF4-FFF2-40B4-BE49-F238E27FC236}">
                <a16:creationId xmlns:a16="http://schemas.microsoft.com/office/drawing/2014/main" id="{C3CC551A-BE33-7E6B-A155-319A482C0D62}"/>
              </a:ext>
            </a:extLst>
          </p:cNvPr>
          <p:cNvSpPr/>
          <p:nvPr/>
        </p:nvSpPr>
        <p:spPr>
          <a:xfrm>
            <a:off x="8052219" y="2646096"/>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AB03E34B-CC94-23A6-68F3-AC02D76B52E3}"/>
              </a:ext>
            </a:extLst>
          </p:cNvPr>
          <p:cNvSpPr/>
          <p:nvPr/>
        </p:nvSpPr>
        <p:spPr>
          <a:xfrm>
            <a:off x="8036628" y="291207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E40F3FCA-4FFC-7745-F2CA-05E668355EE2}"/>
              </a:ext>
            </a:extLst>
          </p:cNvPr>
          <p:cNvSpPr/>
          <p:nvPr/>
        </p:nvSpPr>
        <p:spPr>
          <a:xfrm>
            <a:off x="8033455" y="315164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2D1C19A9-ED2B-F025-2A8E-DDC45389C7DB}"/>
              </a:ext>
            </a:extLst>
          </p:cNvPr>
          <p:cNvCxnSpPr>
            <a:cxnSpLocks/>
          </p:cNvCxnSpPr>
          <p:nvPr/>
        </p:nvCxnSpPr>
        <p:spPr>
          <a:xfrm flipV="1">
            <a:off x="6382183" y="2699707"/>
            <a:ext cx="1637804" cy="1090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9B4C4549-EF0F-7DA3-00BA-BB1602C500C2}"/>
              </a:ext>
            </a:extLst>
          </p:cNvPr>
          <p:cNvCxnSpPr>
            <a:cxnSpLocks/>
          </p:cNvCxnSpPr>
          <p:nvPr/>
        </p:nvCxnSpPr>
        <p:spPr>
          <a:xfrm flipV="1">
            <a:off x="6262598" y="2927765"/>
            <a:ext cx="1725024" cy="941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a:extLst>
              <a:ext uri="{FF2B5EF4-FFF2-40B4-BE49-F238E27FC236}">
                <a16:creationId xmlns:a16="http://schemas.microsoft.com/office/drawing/2014/main" id="{2BA8DF75-81E9-F6BB-C541-7AE00855E7EC}"/>
              </a:ext>
            </a:extLst>
          </p:cNvPr>
          <p:cNvCxnSpPr>
            <a:cxnSpLocks/>
          </p:cNvCxnSpPr>
          <p:nvPr/>
        </p:nvCxnSpPr>
        <p:spPr>
          <a:xfrm flipV="1">
            <a:off x="6395652" y="3196844"/>
            <a:ext cx="1637804" cy="584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F539CC-69A0-AE82-6A74-E5734959B35B}"/>
              </a:ext>
            </a:extLst>
          </p:cNvPr>
          <p:cNvSpPr txBox="1"/>
          <p:nvPr/>
        </p:nvSpPr>
        <p:spPr>
          <a:xfrm>
            <a:off x="1241786" y="3786971"/>
            <a:ext cx="5712974" cy="923330"/>
          </a:xfrm>
          <a:prstGeom prst="rect">
            <a:avLst/>
          </a:prstGeom>
          <a:solidFill>
            <a:schemeClr val="accent4">
              <a:lumMod val="20000"/>
              <a:lumOff val="80000"/>
            </a:schemeClr>
          </a:solidFill>
        </p:spPr>
        <p:txBody>
          <a:bodyPr wrap="square" rtlCol="0">
            <a:spAutoFit/>
          </a:bodyPr>
          <a:lstStyle/>
          <a:p>
            <a:r>
              <a:rPr lang="lt-LT" dirty="0"/>
              <a:t>Nustatoma pirkimo eiga. Naudoti pažymėtą pirkimo eigos konfigūraciją. </a:t>
            </a:r>
            <a:r>
              <a:rPr lang="lt-LT" dirty="0">
                <a:solidFill>
                  <a:srgbClr val="FF0000"/>
                </a:solidFill>
              </a:rPr>
              <a:t>SVARBU</a:t>
            </a:r>
            <a:r>
              <a:rPr lang="en-US" dirty="0">
                <a:solidFill>
                  <a:srgbClr val="FF0000"/>
                </a:solidFill>
              </a:rPr>
              <a:t>!</a:t>
            </a:r>
            <a:r>
              <a:rPr lang="en-US" dirty="0"/>
              <a:t> </a:t>
            </a:r>
            <a:r>
              <a:rPr lang="en-US" dirty="0" err="1"/>
              <a:t>Nusta</a:t>
            </a:r>
            <a:r>
              <a:rPr lang="lt-LT" dirty="0" err="1"/>
              <a:t>čius</a:t>
            </a:r>
            <a:r>
              <a:rPr lang="lt-LT" dirty="0"/>
              <a:t> pirkimo eigą, jos keisti nebus galima. </a:t>
            </a:r>
            <a:endParaRPr lang="en-US" dirty="0"/>
          </a:p>
        </p:txBody>
      </p:sp>
      <p:sp>
        <p:nvSpPr>
          <p:cNvPr id="34" name="Oval 3">
            <a:extLst>
              <a:ext uri="{FF2B5EF4-FFF2-40B4-BE49-F238E27FC236}">
                <a16:creationId xmlns:a16="http://schemas.microsoft.com/office/drawing/2014/main" id="{5B5CAC78-67E1-76AA-B85A-6798F919E0F4}"/>
              </a:ext>
            </a:extLst>
          </p:cNvPr>
          <p:cNvSpPr/>
          <p:nvPr/>
        </p:nvSpPr>
        <p:spPr>
          <a:xfrm>
            <a:off x="7502990" y="22839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Rectangle 10">
            <a:extLst>
              <a:ext uri="{FF2B5EF4-FFF2-40B4-BE49-F238E27FC236}">
                <a16:creationId xmlns:a16="http://schemas.microsoft.com/office/drawing/2014/main" id="{3A553AEA-4EB0-BBCE-14F6-EA77714AF204}"/>
              </a:ext>
            </a:extLst>
          </p:cNvPr>
          <p:cNvSpPr/>
          <p:nvPr/>
        </p:nvSpPr>
        <p:spPr>
          <a:xfrm>
            <a:off x="9558316" y="3484050"/>
            <a:ext cx="929924" cy="1847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
            <a:extLst>
              <a:ext uri="{FF2B5EF4-FFF2-40B4-BE49-F238E27FC236}">
                <a16:creationId xmlns:a16="http://schemas.microsoft.com/office/drawing/2014/main" id="{7BE8C1E3-7424-8197-03A3-74041F66B97C}"/>
              </a:ext>
            </a:extLst>
          </p:cNvPr>
          <p:cNvSpPr/>
          <p:nvPr/>
        </p:nvSpPr>
        <p:spPr>
          <a:xfrm>
            <a:off x="10520617" y="33558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9" name="Paveikslėlis 38">
            <a:extLst>
              <a:ext uri="{FF2B5EF4-FFF2-40B4-BE49-F238E27FC236}">
                <a16:creationId xmlns:a16="http://schemas.microsoft.com/office/drawing/2014/main" id="{F08D5731-FE5A-5297-2728-6197C345F863}"/>
              </a:ext>
            </a:extLst>
          </p:cNvPr>
          <p:cNvPicPr>
            <a:picLocks noChangeAspect="1"/>
          </p:cNvPicPr>
          <p:nvPr/>
        </p:nvPicPr>
        <p:blipFill>
          <a:blip r:embed="rId5"/>
          <a:stretch>
            <a:fillRect/>
          </a:stretch>
        </p:blipFill>
        <p:spPr>
          <a:xfrm>
            <a:off x="7686252" y="3858014"/>
            <a:ext cx="2834365" cy="1193070"/>
          </a:xfrm>
          <a:prstGeom prst="rect">
            <a:avLst/>
          </a:prstGeom>
        </p:spPr>
      </p:pic>
      <p:sp>
        <p:nvSpPr>
          <p:cNvPr id="40" name="Rectangle 10">
            <a:extLst>
              <a:ext uri="{FF2B5EF4-FFF2-40B4-BE49-F238E27FC236}">
                <a16:creationId xmlns:a16="http://schemas.microsoft.com/office/drawing/2014/main" id="{04424CF9-95A4-730C-3ACF-3A61E0766163}"/>
              </a:ext>
            </a:extLst>
          </p:cNvPr>
          <p:cNvSpPr/>
          <p:nvPr/>
        </p:nvSpPr>
        <p:spPr>
          <a:xfrm>
            <a:off x="9375848" y="4725833"/>
            <a:ext cx="576672" cy="2833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
            <a:extLst>
              <a:ext uri="{FF2B5EF4-FFF2-40B4-BE49-F238E27FC236}">
                <a16:creationId xmlns:a16="http://schemas.microsoft.com/office/drawing/2014/main" id="{D439964E-2926-7351-D09A-0711A307D795}"/>
              </a:ext>
            </a:extLst>
          </p:cNvPr>
          <p:cNvSpPr/>
          <p:nvPr/>
        </p:nvSpPr>
        <p:spPr>
          <a:xfrm>
            <a:off x="8861118" y="4499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 name="TextBox 4">
            <a:extLst>
              <a:ext uri="{FF2B5EF4-FFF2-40B4-BE49-F238E27FC236}">
                <a16:creationId xmlns:a16="http://schemas.microsoft.com/office/drawing/2014/main" id="{1E2980E2-F3D2-8F92-3E9D-571F3537768F}"/>
              </a:ext>
            </a:extLst>
          </p:cNvPr>
          <p:cNvSpPr txBox="1"/>
          <p:nvPr/>
        </p:nvSpPr>
        <p:spPr>
          <a:xfrm>
            <a:off x="1234342" y="4710301"/>
            <a:ext cx="6419606" cy="2000548"/>
          </a:xfrm>
          <a:prstGeom prst="rect">
            <a:avLst/>
          </a:prstGeom>
          <a:solidFill>
            <a:schemeClr val="accent4">
              <a:lumMod val="20000"/>
              <a:lumOff val="80000"/>
            </a:schemeClr>
          </a:solidFill>
        </p:spPr>
        <p:txBody>
          <a:bodyPr wrap="square" rtlCol="0">
            <a:spAutoFit/>
          </a:bodyPr>
          <a:lstStyle/>
          <a:p>
            <a:r>
              <a:rPr lang="lt-LT" sz="1550" dirty="0">
                <a:solidFill>
                  <a:srgbClr val="FF0000"/>
                </a:solidFill>
              </a:rPr>
              <a:t>SVARBU</a:t>
            </a:r>
            <a:r>
              <a:rPr lang="en-US" sz="1550" dirty="0">
                <a:solidFill>
                  <a:srgbClr val="FF0000"/>
                </a:solidFill>
              </a:rPr>
              <a:t>! </a:t>
            </a:r>
            <a:r>
              <a:rPr lang="en-US" sz="1550" u="sng" dirty="0"/>
              <a:t>K</a:t>
            </a:r>
            <a:r>
              <a:rPr lang="lt-LT" sz="1550" u="sng" dirty="0"/>
              <a:t>ai pasirenkama taikyti kainos / sąnaudų ir kokybės santykio pasiūlymų vertinimo kriterijų ir pasiūlymai teikiami dviejuose vokuose</a:t>
            </a:r>
            <a:r>
              <a:rPr lang="lt-LT" sz="1550" dirty="0"/>
              <a:t>, </a:t>
            </a:r>
            <a:r>
              <a:rPr lang="lt-LT" sz="1550" u="sng" dirty="0"/>
              <a:t>pirkimo etapus pasirinkti: </a:t>
            </a:r>
          </a:p>
          <a:p>
            <a:r>
              <a:rPr lang="lt-LT" sz="1550" b="1" dirty="0"/>
              <a:t>„Sukūrimas“ – „Sistemoje“;</a:t>
            </a:r>
          </a:p>
          <a:p>
            <a:r>
              <a:rPr lang="lt-LT" sz="1550" b="1" dirty="0"/>
              <a:t>„Pasiūlymų pateikimas“ – „Sistemoje“;</a:t>
            </a:r>
          </a:p>
          <a:p>
            <a:r>
              <a:rPr lang="lt-LT" sz="1550" b="1" dirty="0"/>
              <a:t>„Vertinimas“ – „Sistemoje“.</a:t>
            </a:r>
          </a:p>
          <a:p>
            <a:r>
              <a:rPr lang="lt-LT" sz="1550" b="0" i="0" u="none" strike="noStrike" dirty="0">
                <a:solidFill>
                  <a:srgbClr val="000000"/>
                </a:solidFill>
                <a:effectLst/>
                <a:latin typeface="Calibri" panose="020F0502020204030204" pitchFamily="34" charset="0"/>
              </a:rPr>
              <a:t>Instrukciją, kaip kurti pirkimą, kai visi pirkimo etapai pasirenkami „Sistemoje“, rasite Viešųjų pirkimų tarnybos svetainėje (informacija rengiama).</a:t>
            </a:r>
            <a:endParaRPr lang="lt-LT" sz="1550" b="1" dirty="0">
              <a:highlight>
                <a:srgbClr val="FFFF00"/>
              </a:highlight>
            </a:endParaRPr>
          </a:p>
        </p:txBody>
      </p:sp>
    </p:spTree>
    <p:extLst>
      <p:ext uri="{BB962C8B-B14F-4D97-AF65-F5344CB8AC3E}">
        <p14:creationId xmlns:p14="http://schemas.microsoft.com/office/powerpoint/2010/main" val="350374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766218"/>
            <a:ext cx="9784911" cy="4524315"/>
          </a:xfrm>
          <a:prstGeom prst="rect">
            <a:avLst/>
          </a:prstGeom>
        </p:spPr>
        <p:txBody>
          <a:bodyPr wrap="square">
            <a:spAutoFit/>
          </a:bodyPr>
          <a:lstStyle/>
          <a:p>
            <a:pPr marL="571500" indent="-571500">
              <a:buFont typeface="Arial" panose="020B0604020202020204" pitchFamily="34" charset="0"/>
              <a:buChar char="•"/>
            </a:pPr>
            <a:r>
              <a:rPr lang="en-US" sz="3600" dirty="0" err="1">
                <a:cs typeface="Times New Roman" panose="02020603050405020304" pitchFamily="18" charset="0"/>
              </a:rPr>
              <a:t>Pirkimo</a:t>
            </a:r>
            <a:r>
              <a:rPr lang="en-US" sz="3600" dirty="0">
                <a:cs typeface="Times New Roman" panose="02020603050405020304" pitchFamily="18" charset="0"/>
              </a:rPr>
              <a:t> </a:t>
            </a:r>
            <a:r>
              <a:rPr lang="lt-LT" sz="3600" dirty="0">
                <a:cs typeface="Times New Roman" panose="02020603050405020304" pitchFamily="18" charset="0"/>
              </a:rPr>
              <a:t>sukūrimas..........................................6</a:t>
            </a:r>
          </a:p>
          <a:p>
            <a:pPr marL="571500" indent="-571500">
              <a:buFont typeface="Arial" panose="020B0604020202020204" pitchFamily="34" charset="0"/>
              <a:buChar char="•"/>
            </a:pPr>
            <a:r>
              <a:rPr lang="lt-LT" sz="3600" dirty="0">
                <a:cs typeface="Times New Roman" panose="02020603050405020304" pitchFamily="18" charset="0"/>
              </a:rPr>
              <a:t>Susipažinimas su pirminiais pasiūlymais.......42 </a:t>
            </a:r>
          </a:p>
          <a:p>
            <a:pPr marL="571500" indent="-571500">
              <a:buFont typeface="Arial" panose="020B0604020202020204" pitchFamily="34" charset="0"/>
              <a:buChar char="•"/>
            </a:pPr>
            <a:r>
              <a:rPr lang="lt-LT" sz="3600" dirty="0">
                <a:cs typeface="Times New Roman" panose="02020603050405020304" pitchFamily="18" charset="0"/>
              </a:rPr>
              <a:t>Pirminių pasiūlymų vertinimas, pirminių pasiūlymų eilės nustatymas..........................47</a:t>
            </a:r>
          </a:p>
          <a:p>
            <a:pPr marL="571500" indent="-571500">
              <a:buFont typeface="Arial" panose="020B0604020202020204" pitchFamily="34" charset="0"/>
              <a:buChar char="•"/>
            </a:pPr>
            <a:r>
              <a:rPr lang="lt-LT" sz="3600" dirty="0">
                <a:cs typeface="Times New Roman" panose="02020603050405020304" pitchFamily="18" charset="0"/>
              </a:rPr>
              <a:t>Naujo proceso (žingsnio) kūrimas.................52</a:t>
            </a:r>
          </a:p>
          <a:p>
            <a:pPr marL="571500" indent="-571500">
              <a:buFont typeface="Arial" panose="020B0604020202020204" pitchFamily="34" charset="0"/>
              <a:buChar char="•"/>
            </a:pPr>
            <a:r>
              <a:rPr lang="lt-LT" sz="3600" dirty="0">
                <a:cs typeface="Times New Roman" panose="02020603050405020304" pitchFamily="18" charset="0"/>
              </a:rPr>
              <a:t>Galutinių pasiūlymų vertinimas, </a:t>
            </a:r>
            <a:r>
              <a:rPr lang="en-US" sz="3600" dirty="0" err="1">
                <a:cs typeface="Times New Roman" panose="02020603050405020304" pitchFamily="18" charset="0"/>
              </a:rPr>
              <a:t>galutini</a:t>
            </a:r>
            <a:r>
              <a:rPr lang="lt-LT" sz="3600" dirty="0">
                <a:cs typeface="Times New Roman" panose="02020603050405020304" pitchFamily="18" charset="0"/>
              </a:rPr>
              <a:t>ų pasiūlymų eilės nustatymas..........................55</a:t>
            </a:r>
          </a:p>
          <a:p>
            <a:pPr marL="571500" indent="-571500">
              <a:buFont typeface="Arial" panose="020B0604020202020204" pitchFamily="34" charset="0"/>
              <a:buChar char="•"/>
            </a:pPr>
            <a:r>
              <a:rPr lang="lt-LT" sz="3600" dirty="0">
                <a:cs typeface="Times New Roman" panose="02020603050405020304" pitchFamily="18" charset="0"/>
              </a:rPr>
              <a:t>Sutarties sudarymas......................................61</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284781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dirty="0"/>
          </a:p>
        </p:txBody>
      </p:sp>
      <p:pic>
        <p:nvPicPr>
          <p:cNvPr id="27" name="Paveikslėlis 26">
            <a:extLst>
              <a:ext uri="{FF2B5EF4-FFF2-40B4-BE49-F238E27FC236}">
                <a16:creationId xmlns:a16="http://schemas.microsoft.com/office/drawing/2014/main" id="{AD3DB48D-A407-2D6D-00CC-89BF03F2C639}"/>
              </a:ext>
            </a:extLst>
          </p:cNvPr>
          <p:cNvPicPr>
            <a:picLocks noChangeAspect="1"/>
          </p:cNvPicPr>
          <p:nvPr/>
        </p:nvPicPr>
        <p:blipFill>
          <a:blip r:embed="rId3"/>
          <a:stretch>
            <a:fillRect/>
          </a:stretch>
        </p:blipFill>
        <p:spPr>
          <a:xfrm>
            <a:off x="1129844" y="3511126"/>
            <a:ext cx="9261374" cy="1943322"/>
          </a:xfrm>
          <a:prstGeom prst="rect">
            <a:avLst/>
          </a:prstGeom>
        </p:spPr>
      </p:pic>
      <p:sp>
        <p:nvSpPr>
          <p:cNvPr id="28" name="Rectangle 10">
            <a:extLst>
              <a:ext uri="{FF2B5EF4-FFF2-40B4-BE49-F238E27FC236}">
                <a16:creationId xmlns:a16="http://schemas.microsoft.com/office/drawing/2014/main" id="{B5A29A9B-4B40-784E-118F-831546D9593D}"/>
              </a:ext>
            </a:extLst>
          </p:cNvPr>
          <p:cNvSpPr/>
          <p:nvPr/>
        </p:nvSpPr>
        <p:spPr>
          <a:xfrm>
            <a:off x="1678898" y="4550009"/>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03EAEBE6-EDA9-0529-9DCE-98E0A8DE6DB7}"/>
              </a:ext>
            </a:extLst>
          </p:cNvPr>
          <p:cNvSpPr/>
          <p:nvPr/>
        </p:nvSpPr>
        <p:spPr>
          <a:xfrm>
            <a:off x="1800781" y="4790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6" name="Paveikslėlis 5">
            <a:extLst>
              <a:ext uri="{FF2B5EF4-FFF2-40B4-BE49-F238E27FC236}">
                <a16:creationId xmlns:a16="http://schemas.microsoft.com/office/drawing/2014/main" id="{ECB00DF7-9D00-CC3A-2BDC-38F910EF6FA2}"/>
              </a:ext>
            </a:extLst>
          </p:cNvPr>
          <p:cNvPicPr>
            <a:picLocks noChangeAspect="1"/>
          </p:cNvPicPr>
          <p:nvPr/>
        </p:nvPicPr>
        <p:blipFill>
          <a:blip r:embed="rId4"/>
          <a:stretch>
            <a:fillRect/>
          </a:stretch>
        </p:blipFill>
        <p:spPr>
          <a:xfrm>
            <a:off x="3310872" y="4866161"/>
            <a:ext cx="7080346" cy="1792535"/>
          </a:xfrm>
          <a:prstGeom prst="rect">
            <a:avLst/>
          </a:prstGeom>
        </p:spPr>
      </p:pic>
      <p:sp>
        <p:nvSpPr>
          <p:cNvPr id="9" name="Rectangle 10">
            <a:extLst>
              <a:ext uri="{FF2B5EF4-FFF2-40B4-BE49-F238E27FC236}">
                <a16:creationId xmlns:a16="http://schemas.microsoft.com/office/drawing/2014/main" id="{1C5C3D91-D244-6CA6-92F9-B749EED1DED0}"/>
              </a:ext>
            </a:extLst>
          </p:cNvPr>
          <p:cNvSpPr/>
          <p:nvPr/>
        </p:nvSpPr>
        <p:spPr>
          <a:xfrm>
            <a:off x="4925199" y="5594184"/>
            <a:ext cx="2026107" cy="2934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3">
            <a:extLst>
              <a:ext uri="{FF2B5EF4-FFF2-40B4-BE49-F238E27FC236}">
                <a16:creationId xmlns:a16="http://schemas.microsoft.com/office/drawing/2014/main" id="{1C85CF8D-70EC-08B4-E6C6-64F35AEFCE33}"/>
              </a:ext>
            </a:extLst>
          </p:cNvPr>
          <p:cNvSpPr/>
          <p:nvPr/>
        </p:nvSpPr>
        <p:spPr>
          <a:xfrm>
            <a:off x="5741557" y="59305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12" name="TextBox 11">
            <a:extLst>
              <a:ext uri="{FF2B5EF4-FFF2-40B4-BE49-F238E27FC236}">
                <a16:creationId xmlns:a16="http://schemas.microsoft.com/office/drawing/2014/main" id="{AA1B76FE-5581-6230-5273-E8E13B5C1F20}"/>
              </a:ext>
            </a:extLst>
          </p:cNvPr>
          <p:cNvSpPr txBox="1"/>
          <p:nvPr/>
        </p:nvSpPr>
        <p:spPr>
          <a:xfrm>
            <a:off x="1124045" y="1218886"/>
            <a:ext cx="3008638" cy="369332"/>
          </a:xfrm>
          <a:prstGeom prst="rect">
            <a:avLst/>
          </a:prstGeom>
          <a:solidFill>
            <a:schemeClr val="accent4">
              <a:lumMod val="20000"/>
              <a:lumOff val="80000"/>
            </a:schemeClr>
          </a:solidFill>
        </p:spPr>
        <p:txBody>
          <a:bodyPr wrap="square" rtlCol="0">
            <a:spAutoFit/>
          </a:bodyPr>
          <a:lstStyle/>
          <a:p>
            <a:r>
              <a:rPr lang="lt-LT" dirty="0"/>
              <a:t>Pirkimo dokumentų įkėlimas:</a:t>
            </a:r>
            <a:endParaRPr lang="en-US" dirty="0"/>
          </a:p>
        </p:txBody>
      </p:sp>
      <p:pic>
        <p:nvPicPr>
          <p:cNvPr id="17" name="Paveikslėlis 16">
            <a:extLst>
              <a:ext uri="{FF2B5EF4-FFF2-40B4-BE49-F238E27FC236}">
                <a16:creationId xmlns:a16="http://schemas.microsoft.com/office/drawing/2014/main" id="{10427E79-5976-0EAC-45E9-AADE5688339B}"/>
              </a:ext>
            </a:extLst>
          </p:cNvPr>
          <p:cNvPicPr>
            <a:picLocks noChangeAspect="1"/>
          </p:cNvPicPr>
          <p:nvPr/>
        </p:nvPicPr>
        <p:blipFill>
          <a:blip r:embed="rId5"/>
          <a:stretch>
            <a:fillRect/>
          </a:stretch>
        </p:blipFill>
        <p:spPr>
          <a:xfrm>
            <a:off x="1124045" y="1657593"/>
            <a:ext cx="10158239" cy="2134934"/>
          </a:xfrm>
          <a:prstGeom prst="rect">
            <a:avLst/>
          </a:prstGeom>
        </p:spPr>
      </p:pic>
      <p:sp>
        <p:nvSpPr>
          <p:cNvPr id="25" name="Oval 3">
            <a:extLst>
              <a:ext uri="{FF2B5EF4-FFF2-40B4-BE49-F238E27FC236}">
                <a16:creationId xmlns:a16="http://schemas.microsoft.com/office/drawing/2014/main" id="{8530A347-D10A-0639-67DA-3D46F51A945E}"/>
              </a:ext>
            </a:extLst>
          </p:cNvPr>
          <p:cNvSpPr/>
          <p:nvPr/>
        </p:nvSpPr>
        <p:spPr>
          <a:xfrm>
            <a:off x="10928092" y="26516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Rectangle 10">
            <a:extLst>
              <a:ext uri="{FF2B5EF4-FFF2-40B4-BE49-F238E27FC236}">
                <a16:creationId xmlns:a16="http://schemas.microsoft.com/office/drawing/2014/main" id="{807AD1D1-3DFA-D0E1-E4B2-5E86BC1F1FA7}"/>
              </a:ext>
            </a:extLst>
          </p:cNvPr>
          <p:cNvSpPr/>
          <p:nvPr/>
        </p:nvSpPr>
        <p:spPr>
          <a:xfrm>
            <a:off x="10150871" y="2122150"/>
            <a:ext cx="1000318" cy="1847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D5D539B9-EDA4-2D9A-62B7-735617AB63C7}"/>
              </a:ext>
            </a:extLst>
          </p:cNvPr>
          <p:cNvSpPr/>
          <p:nvPr/>
        </p:nvSpPr>
        <p:spPr>
          <a:xfrm>
            <a:off x="9685458" y="1767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Rectangle 10">
            <a:extLst>
              <a:ext uri="{FF2B5EF4-FFF2-40B4-BE49-F238E27FC236}">
                <a16:creationId xmlns:a16="http://schemas.microsoft.com/office/drawing/2014/main" id="{0E2D6B77-D132-6019-1364-F826027920B1}"/>
              </a:ext>
            </a:extLst>
          </p:cNvPr>
          <p:cNvSpPr/>
          <p:nvPr/>
        </p:nvSpPr>
        <p:spPr>
          <a:xfrm>
            <a:off x="9927774" y="2741184"/>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5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dirty="0"/>
          </a:p>
        </p:txBody>
      </p:sp>
      <p:pic>
        <p:nvPicPr>
          <p:cNvPr id="8" name="Paveikslėlis 7">
            <a:extLst>
              <a:ext uri="{FF2B5EF4-FFF2-40B4-BE49-F238E27FC236}">
                <a16:creationId xmlns:a16="http://schemas.microsoft.com/office/drawing/2014/main" id="{1F744F7F-E10C-DD1C-D611-5FFC9FD1EFBC}"/>
              </a:ext>
            </a:extLst>
          </p:cNvPr>
          <p:cNvPicPr>
            <a:picLocks noChangeAspect="1"/>
          </p:cNvPicPr>
          <p:nvPr/>
        </p:nvPicPr>
        <p:blipFill>
          <a:blip r:embed="rId3"/>
          <a:stretch>
            <a:fillRect/>
          </a:stretch>
        </p:blipFill>
        <p:spPr>
          <a:xfrm>
            <a:off x="1032145" y="1040886"/>
            <a:ext cx="10496405" cy="3193817"/>
          </a:xfrm>
          <a:prstGeom prst="rect">
            <a:avLst/>
          </a:prstGeom>
        </p:spPr>
      </p:pic>
      <p:sp>
        <p:nvSpPr>
          <p:cNvPr id="13" name="Stačiakampis 6">
            <a:extLst>
              <a:ext uri="{FF2B5EF4-FFF2-40B4-BE49-F238E27FC236}">
                <a16:creationId xmlns:a16="http://schemas.microsoft.com/office/drawing/2014/main" id="{B4447EA6-8976-10DD-6380-65537CF12D27}"/>
              </a:ext>
            </a:extLst>
          </p:cNvPr>
          <p:cNvSpPr/>
          <p:nvPr/>
        </p:nvSpPr>
        <p:spPr>
          <a:xfrm>
            <a:off x="1503076" y="231509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64D6331B-EAF8-4AD6-EAF8-0561DFFF1128}"/>
              </a:ext>
            </a:extLst>
          </p:cNvPr>
          <p:cNvSpPr/>
          <p:nvPr/>
        </p:nvSpPr>
        <p:spPr>
          <a:xfrm>
            <a:off x="1503076" y="3373676"/>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EFC9B515-C22E-A129-B6DB-687E3D027A45}"/>
              </a:ext>
            </a:extLst>
          </p:cNvPr>
          <p:cNvSpPr/>
          <p:nvPr/>
        </p:nvSpPr>
        <p:spPr>
          <a:xfrm>
            <a:off x="6373654" y="2326310"/>
            <a:ext cx="4664459"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B89C1FFC-C6A5-EA07-1997-88825BD2A100}"/>
              </a:ext>
            </a:extLst>
          </p:cNvPr>
          <p:cNvSpPr/>
          <p:nvPr/>
        </p:nvSpPr>
        <p:spPr>
          <a:xfrm>
            <a:off x="6373654" y="3348396"/>
            <a:ext cx="125878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965BC-A633-337C-917A-CB7B55FEBC84}"/>
              </a:ext>
            </a:extLst>
          </p:cNvPr>
          <p:cNvSpPr txBox="1"/>
          <p:nvPr/>
        </p:nvSpPr>
        <p:spPr>
          <a:xfrm>
            <a:off x="949145" y="604738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02CC857E-67F6-C8DA-2EB1-427C34BBC1CC}"/>
              </a:ext>
            </a:extLst>
          </p:cNvPr>
          <p:cNvSpPr/>
          <p:nvPr/>
        </p:nvSpPr>
        <p:spPr>
          <a:xfrm>
            <a:off x="2661319" y="612257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1">
            <a:extLst>
              <a:ext uri="{FF2B5EF4-FFF2-40B4-BE49-F238E27FC236}">
                <a16:creationId xmlns:a16="http://schemas.microsoft.com/office/drawing/2014/main" id="{D13B9570-F29C-6D0D-E3CF-41EC4C9875F0}"/>
              </a:ext>
            </a:extLst>
          </p:cNvPr>
          <p:cNvSpPr/>
          <p:nvPr/>
        </p:nvSpPr>
        <p:spPr>
          <a:xfrm>
            <a:off x="771389" y="23538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1">
            <a:extLst>
              <a:ext uri="{FF2B5EF4-FFF2-40B4-BE49-F238E27FC236}">
                <a16:creationId xmlns:a16="http://schemas.microsoft.com/office/drawing/2014/main" id="{E2FD431C-44CA-5AAD-07C8-D6A9D5609C8C}"/>
              </a:ext>
            </a:extLst>
          </p:cNvPr>
          <p:cNvSpPr/>
          <p:nvPr/>
        </p:nvSpPr>
        <p:spPr>
          <a:xfrm>
            <a:off x="771389" y="33925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11">
            <a:extLst>
              <a:ext uri="{FF2B5EF4-FFF2-40B4-BE49-F238E27FC236}">
                <a16:creationId xmlns:a16="http://schemas.microsoft.com/office/drawing/2014/main" id="{73D5BCB3-F0C4-ABC7-1D0F-4B0F0A55D347}"/>
              </a:ext>
            </a:extLst>
          </p:cNvPr>
          <p:cNvSpPr/>
          <p:nvPr/>
        </p:nvSpPr>
        <p:spPr>
          <a:xfrm rot="10800000">
            <a:off x="11111329" y="24424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11">
            <a:extLst>
              <a:ext uri="{FF2B5EF4-FFF2-40B4-BE49-F238E27FC236}">
                <a16:creationId xmlns:a16="http://schemas.microsoft.com/office/drawing/2014/main" id="{49129BA4-2C17-4F2B-DD95-87B9469787CE}"/>
              </a:ext>
            </a:extLst>
          </p:cNvPr>
          <p:cNvSpPr/>
          <p:nvPr/>
        </p:nvSpPr>
        <p:spPr>
          <a:xfrm rot="10800000">
            <a:off x="7702960" y="33559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19088BE9-3547-B2BA-D7FD-CDB525CFA837}"/>
              </a:ext>
            </a:extLst>
          </p:cNvPr>
          <p:cNvSpPr txBox="1"/>
          <p:nvPr/>
        </p:nvSpPr>
        <p:spPr>
          <a:xfrm>
            <a:off x="1032145" y="3845074"/>
            <a:ext cx="5834033"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Nurodomas įkeliamo dokumento pavadinimas.</a:t>
            </a:r>
          </a:p>
          <a:p>
            <a:pPr marL="285750" indent="-285750">
              <a:buFont typeface="Arial" panose="020B0604020202020204" pitchFamily="34" charset="0"/>
              <a:buChar char="•"/>
            </a:pPr>
            <a:r>
              <a:rPr lang="lt-LT" dirty="0"/>
              <a:t>Pasirenkamas dokumentas, kurį norima įkelti. </a:t>
            </a:r>
          </a:p>
          <a:p>
            <a:pPr marL="285750" indent="-285750">
              <a:buFont typeface="Arial" panose="020B0604020202020204" pitchFamily="34" charset="0"/>
              <a:buChar char="•"/>
            </a:pPr>
            <a:r>
              <a:rPr lang="lt-LT" dirty="0"/>
              <a:t>Nurodoma įkeliamo dokumento kalba. Pasirenkama „Anglų kalba“ arba „Lietuvių kalba“. </a:t>
            </a:r>
          </a:p>
          <a:p>
            <a:pPr marL="285750" indent="-285750">
              <a:buFont typeface="Arial" panose="020B0604020202020204" pitchFamily="34" charset="0"/>
              <a:buChar char="•"/>
            </a:pPr>
            <a:r>
              <a:rPr lang="lt-LT" dirty="0"/>
              <a:t>Nurodomas įkeliamo dokumento statusas „Projektas“ arba „Galutinis“</a:t>
            </a:r>
          </a:p>
          <a:p>
            <a:pPr marL="285750" indent="-285750">
              <a:buFont typeface="Arial" panose="020B0604020202020204" pitchFamily="34" charset="0"/>
              <a:buChar char="•"/>
            </a:pPr>
            <a:endParaRPr lang="en-US" dirty="0"/>
          </a:p>
        </p:txBody>
      </p:sp>
      <p:sp>
        <p:nvSpPr>
          <p:cNvPr id="33" name="Stačiakampis 6">
            <a:extLst>
              <a:ext uri="{FF2B5EF4-FFF2-40B4-BE49-F238E27FC236}">
                <a16:creationId xmlns:a16="http://schemas.microsoft.com/office/drawing/2014/main" id="{3586773B-C744-5B9F-AD6B-7A47990862DD}"/>
              </a:ext>
            </a:extLst>
          </p:cNvPr>
          <p:cNvSpPr/>
          <p:nvPr/>
        </p:nvSpPr>
        <p:spPr>
          <a:xfrm>
            <a:off x="10473888" y="3834395"/>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656427-6222-03E0-0E5F-5A8D59E84062}"/>
              </a:ext>
            </a:extLst>
          </p:cNvPr>
          <p:cNvSpPr txBox="1"/>
          <p:nvPr/>
        </p:nvSpPr>
        <p:spPr>
          <a:xfrm>
            <a:off x="6543231" y="4080753"/>
            <a:ext cx="4070241" cy="2585323"/>
          </a:xfrm>
          <a:prstGeom prst="rect">
            <a:avLst/>
          </a:prstGeom>
          <a:solidFill>
            <a:schemeClr val="accent4">
              <a:lumMod val="20000"/>
              <a:lumOff val="80000"/>
            </a:schemeClr>
          </a:solidFill>
        </p:spPr>
        <p:txBody>
          <a:bodyPr wrap="square" rtlCol="0">
            <a:spAutoFit/>
          </a:bodyPr>
          <a:lstStyle/>
          <a:p>
            <a:r>
              <a:rPr lang="lt-LT" dirty="0"/>
              <a:t>Įkeltas dokumentas tiekėjams bus matomas tik po to, kai bus išsiųstas kvietimas teikti pirminius pasiūlymus ir dokumento statusas nustatytas kaip </a:t>
            </a:r>
            <a:r>
              <a:rPr lang="lt-LT" b="1" dirty="0"/>
              <a:t>„Galutinis“. </a:t>
            </a:r>
            <a:r>
              <a:rPr lang="lt-LT" dirty="0">
                <a:solidFill>
                  <a:srgbClr val="FF0000"/>
                </a:solidFill>
              </a:rPr>
              <a:t>SVARBU</a:t>
            </a:r>
            <a:r>
              <a:rPr lang="en-US" dirty="0">
                <a:solidFill>
                  <a:srgbClr val="FF0000"/>
                </a:solidFill>
              </a:rPr>
              <a:t>! </a:t>
            </a:r>
            <a:r>
              <a:rPr lang="en-US" dirty="0"/>
              <a:t>Kai </a:t>
            </a:r>
            <a:r>
              <a:rPr lang="en-US" dirty="0" err="1"/>
              <a:t>dokumento</a:t>
            </a:r>
            <a:r>
              <a:rPr lang="en-US" dirty="0"/>
              <a:t> </a:t>
            </a:r>
            <a:r>
              <a:rPr lang="en-US" dirty="0" err="1"/>
              <a:t>statusas</a:t>
            </a:r>
            <a:r>
              <a:rPr lang="en-US" dirty="0"/>
              <a:t> </a:t>
            </a:r>
            <a:r>
              <a:rPr lang="en-US" dirty="0" err="1"/>
              <a:t>yra</a:t>
            </a:r>
            <a:r>
              <a:rPr lang="en-US" dirty="0"/>
              <a:t> </a:t>
            </a:r>
            <a:r>
              <a:rPr lang="lt-LT" b="1" dirty="0"/>
              <a:t>„Galutinis“, </a:t>
            </a:r>
            <a:r>
              <a:rPr lang="lt-LT" dirty="0"/>
              <a:t>jis negali būti redaguojamas ar panaikinamas, tokį dokumentą galima tik atsiimti (detaliau žr. 35 skaidrėje)</a:t>
            </a:r>
            <a:endParaRPr lang="en-US" dirty="0"/>
          </a:p>
        </p:txBody>
      </p:sp>
    </p:spTree>
    <p:extLst>
      <p:ext uri="{BB962C8B-B14F-4D97-AF65-F5344CB8AC3E}">
        <p14:creationId xmlns:p14="http://schemas.microsoft.com/office/powerpoint/2010/main" val="319533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0404FA7D-7686-3DC0-4494-6548C3356879}"/>
              </a:ext>
            </a:extLst>
          </p:cNvPr>
          <p:cNvPicPr>
            <a:picLocks noChangeAspect="1"/>
          </p:cNvPicPr>
          <p:nvPr/>
        </p:nvPicPr>
        <p:blipFill>
          <a:blip r:embed="rId2"/>
          <a:stretch>
            <a:fillRect/>
          </a:stretch>
        </p:blipFill>
        <p:spPr>
          <a:xfrm>
            <a:off x="1268293" y="3488655"/>
            <a:ext cx="7745506" cy="251347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3" name="TextBox 2">
            <a:extLst>
              <a:ext uri="{FF2B5EF4-FFF2-40B4-BE49-F238E27FC236}">
                <a16:creationId xmlns:a16="http://schemas.microsoft.com/office/drawing/2014/main" id="{E741CCB7-FC1B-7EDE-9C28-5E7F72066A62}"/>
              </a:ext>
            </a:extLst>
          </p:cNvPr>
          <p:cNvSpPr txBox="1"/>
          <p:nvPr/>
        </p:nvSpPr>
        <p:spPr>
          <a:xfrm>
            <a:off x="9224938" y="2862811"/>
            <a:ext cx="2859924" cy="2585323"/>
          </a:xfrm>
          <a:prstGeom prst="rect">
            <a:avLst/>
          </a:prstGeom>
          <a:solidFill>
            <a:schemeClr val="accent4">
              <a:lumMod val="20000"/>
              <a:lumOff val="80000"/>
            </a:schemeClr>
          </a:solidFill>
        </p:spPr>
        <p:txBody>
          <a:bodyPr wrap="square" rtlCol="0">
            <a:spAutoFit/>
          </a:bodyPr>
          <a:lstStyle/>
          <a:p>
            <a:r>
              <a:rPr lang="lt-LT" dirty="0"/>
              <a:t>Paspaudus mygtuką „Redaguoti“ atsiranda privalomas laukas „Skirtumai nuo ankstesnių versijų“. Lauke nurodomi skirtumai tarp dabartinės versijos ir ankstesnės versijos. Dokumento statusą pažymima „Galutinis“. </a:t>
            </a:r>
            <a:endParaRPr lang="en-US" dirty="0"/>
          </a:p>
        </p:txBody>
      </p:sp>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5" y="894400"/>
            <a:ext cx="4244563"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4"/>
          <a:stretch>
            <a:fillRect/>
          </a:stretch>
        </p:blipFill>
        <p:spPr>
          <a:xfrm>
            <a:off x="1094055" y="1267952"/>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482544" y="2457808"/>
            <a:ext cx="2039772" cy="642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451273" y="2330701"/>
            <a:ext cx="1512978" cy="86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64210" y="2480665"/>
            <a:ext cx="5834033" cy="923330"/>
          </a:xfrm>
          <a:prstGeom prst="rect">
            <a:avLst/>
          </a:prstGeom>
          <a:solidFill>
            <a:schemeClr val="accent4">
              <a:lumMod val="20000"/>
              <a:lumOff val="80000"/>
            </a:schemeClr>
          </a:solidFill>
        </p:spPr>
        <p:txBody>
          <a:bodyPr wrap="square" rtlCol="0">
            <a:spAutoFit/>
          </a:bodyPr>
          <a:lstStyle/>
          <a:p>
            <a:r>
              <a:rPr lang="lt-LT" dirty="0"/>
              <a:t>Pirkimo vykdytojas norėdamas koreguoti / tikslinti įkeltą dokumento </a:t>
            </a:r>
            <a:r>
              <a:rPr lang="lt-LT" b="1" dirty="0"/>
              <a:t>projektą</a:t>
            </a:r>
            <a:r>
              <a:rPr lang="lt-LT" dirty="0"/>
              <a:t> turi pasirinkti dokumentą ir spustelėti mygtuką „Redaguoti“</a:t>
            </a:r>
            <a:endParaRPr lang="en-US" dirty="0"/>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4054" y="2110823"/>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9982200" y="2163321"/>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559639"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196422"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1" name="Stačiakampis 6">
            <a:extLst>
              <a:ext uri="{FF2B5EF4-FFF2-40B4-BE49-F238E27FC236}">
                <a16:creationId xmlns:a16="http://schemas.microsoft.com/office/drawing/2014/main" id="{02A394EE-297F-5AEC-97FF-305FAFF616F3}"/>
              </a:ext>
            </a:extLst>
          </p:cNvPr>
          <p:cNvSpPr/>
          <p:nvPr/>
        </p:nvSpPr>
        <p:spPr>
          <a:xfrm flipH="1" flipV="1">
            <a:off x="8471932" y="5780240"/>
            <a:ext cx="491661" cy="19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8F7C57D-DB87-59D2-F918-52475C5A4FCB}"/>
              </a:ext>
            </a:extLst>
          </p:cNvPr>
          <p:cNvSpPr/>
          <p:nvPr/>
        </p:nvSpPr>
        <p:spPr>
          <a:xfrm flipH="1" flipV="1">
            <a:off x="1334314" y="3863505"/>
            <a:ext cx="3754922" cy="19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49B75344-A89C-813F-35E4-F65B34C2F9AB}"/>
              </a:ext>
            </a:extLst>
          </p:cNvPr>
          <p:cNvSpPr/>
          <p:nvPr/>
        </p:nvSpPr>
        <p:spPr>
          <a:xfrm flipH="1" flipV="1">
            <a:off x="1334313" y="5099841"/>
            <a:ext cx="3754921" cy="196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948E176E-9597-A985-A506-D1421935EB3B}"/>
              </a:ext>
            </a:extLst>
          </p:cNvPr>
          <p:cNvSpPr/>
          <p:nvPr/>
        </p:nvSpPr>
        <p:spPr>
          <a:xfrm flipH="1" flipV="1">
            <a:off x="5249934" y="3853589"/>
            <a:ext cx="3748308" cy="206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B0848C1A-877A-F311-70B7-1DD9179AB692}"/>
              </a:ext>
            </a:extLst>
          </p:cNvPr>
          <p:cNvSpPr/>
          <p:nvPr/>
        </p:nvSpPr>
        <p:spPr>
          <a:xfrm flipH="1" flipV="1">
            <a:off x="5238170" y="4267807"/>
            <a:ext cx="3748308" cy="48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CD9B6B30-3772-A463-8FC7-FB41A2652D1C}"/>
              </a:ext>
            </a:extLst>
          </p:cNvPr>
          <p:cNvSpPr/>
          <p:nvPr/>
        </p:nvSpPr>
        <p:spPr>
          <a:xfrm flipH="1" flipV="1">
            <a:off x="5739033" y="5044889"/>
            <a:ext cx="796572" cy="2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1">
            <a:extLst>
              <a:ext uri="{FF2B5EF4-FFF2-40B4-BE49-F238E27FC236}">
                <a16:creationId xmlns:a16="http://schemas.microsoft.com/office/drawing/2014/main" id="{A5023466-3DF8-2BC5-0B0C-2ABECE197F9B}"/>
              </a:ext>
            </a:extLst>
          </p:cNvPr>
          <p:cNvSpPr/>
          <p:nvPr/>
        </p:nvSpPr>
        <p:spPr>
          <a:xfrm>
            <a:off x="602403" y="38919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1">
            <a:extLst>
              <a:ext uri="{FF2B5EF4-FFF2-40B4-BE49-F238E27FC236}">
                <a16:creationId xmlns:a16="http://schemas.microsoft.com/office/drawing/2014/main" id="{6B7F1D7A-B377-D8C1-231F-75BB5CF2ED77}"/>
              </a:ext>
            </a:extLst>
          </p:cNvPr>
          <p:cNvSpPr/>
          <p:nvPr/>
        </p:nvSpPr>
        <p:spPr>
          <a:xfrm>
            <a:off x="610180" y="51181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1">
            <a:extLst>
              <a:ext uri="{FF2B5EF4-FFF2-40B4-BE49-F238E27FC236}">
                <a16:creationId xmlns:a16="http://schemas.microsoft.com/office/drawing/2014/main" id="{6D52B0DC-9918-F407-C240-A6C351FE375C}"/>
              </a:ext>
            </a:extLst>
          </p:cNvPr>
          <p:cNvSpPr/>
          <p:nvPr/>
        </p:nvSpPr>
        <p:spPr>
          <a:xfrm rot="5400000">
            <a:off x="7485063" y="3574297"/>
            <a:ext cx="313770" cy="122358"/>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8407AD-157C-50F1-529B-2BBFE562BACF}"/>
              </a:ext>
            </a:extLst>
          </p:cNvPr>
          <p:cNvSpPr txBox="1"/>
          <p:nvPr/>
        </p:nvSpPr>
        <p:spPr>
          <a:xfrm>
            <a:off x="952752" y="629146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47E7227B-D7C6-9787-44FE-AAACC858399F}"/>
              </a:ext>
            </a:extLst>
          </p:cNvPr>
          <p:cNvSpPr/>
          <p:nvPr/>
        </p:nvSpPr>
        <p:spPr>
          <a:xfrm>
            <a:off x="2610974" y="6385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Tiesioji rodyklės jungtis 22">
            <a:extLst>
              <a:ext uri="{FF2B5EF4-FFF2-40B4-BE49-F238E27FC236}">
                <a16:creationId xmlns:a16="http://schemas.microsoft.com/office/drawing/2014/main" id="{8110FCC4-84A7-8BCB-A87F-C8B18806B3E8}"/>
              </a:ext>
            </a:extLst>
          </p:cNvPr>
          <p:cNvCxnSpPr>
            <a:cxnSpLocks/>
          </p:cNvCxnSpPr>
          <p:nvPr/>
        </p:nvCxnSpPr>
        <p:spPr>
          <a:xfrm flipH="1">
            <a:off x="9011654" y="3743853"/>
            <a:ext cx="186421" cy="46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11">
            <a:extLst>
              <a:ext uri="{FF2B5EF4-FFF2-40B4-BE49-F238E27FC236}">
                <a16:creationId xmlns:a16="http://schemas.microsoft.com/office/drawing/2014/main" id="{CE458162-069C-19C8-B341-8B093B857126}"/>
              </a:ext>
            </a:extLst>
          </p:cNvPr>
          <p:cNvSpPr/>
          <p:nvPr/>
        </p:nvSpPr>
        <p:spPr>
          <a:xfrm rot="16200000">
            <a:off x="8334620" y="4962173"/>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11">
            <a:extLst>
              <a:ext uri="{FF2B5EF4-FFF2-40B4-BE49-F238E27FC236}">
                <a16:creationId xmlns:a16="http://schemas.microsoft.com/office/drawing/2014/main" id="{6C4062BF-9710-7CCA-BD5D-FB3E588EAF10}"/>
              </a:ext>
            </a:extLst>
          </p:cNvPr>
          <p:cNvSpPr/>
          <p:nvPr/>
        </p:nvSpPr>
        <p:spPr>
          <a:xfrm rot="10800000">
            <a:off x="6610257" y="5068548"/>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676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33</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952752" y="887800"/>
            <a:ext cx="4324147"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17" name="Paveikslėlis 16">
            <a:extLst>
              <a:ext uri="{FF2B5EF4-FFF2-40B4-BE49-F238E27FC236}">
                <a16:creationId xmlns:a16="http://schemas.microsoft.com/office/drawing/2014/main" id="{8A59C91C-3A90-C0A5-67AB-146B5F1A87B3}"/>
              </a:ext>
            </a:extLst>
          </p:cNvPr>
          <p:cNvPicPr>
            <a:picLocks noChangeAspect="1"/>
          </p:cNvPicPr>
          <p:nvPr/>
        </p:nvPicPr>
        <p:blipFill>
          <a:blip r:embed="rId3"/>
          <a:stretch>
            <a:fillRect/>
          </a:stretch>
        </p:blipFill>
        <p:spPr>
          <a:xfrm>
            <a:off x="952752" y="1257132"/>
            <a:ext cx="8992767" cy="979700"/>
          </a:xfrm>
          <a:prstGeom prst="rect">
            <a:avLst/>
          </a:prstGeom>
        </p:spPr>
      </p:pic>
      <p:sp>
        <p:nvSpPr>
          <p:cNvPr id="24" name="TextBox 23">
            <a:extLst>
              <a:ext uri="{FF2B5EF4-FFF2-40B4-BE49-F238E27FC236}">
                <a16:creationId xmlns:a16="http://schemas.microsoft.com/office/drawing/2014/main" id="{98D6C204-BAF8-DD3E-1FE5-49FF263D5C82}"/>
              </a:ext>
            </a:extLst>
          </p:cNvPr>
          <p:cNvSpPr txBox="1"/>
          <p:nvPr/>
        </p:nvSpPr>
        <p:spPr>
          <a:xfrm>
            <a:off x="1910044" y="2112983"/>
            <a:ext cx="4309220" cy="646331"/>
          </a:xfrm>
          <a:prstGeom prst="rect">
            <a:avLst/>
          </a:prstGeom>
          <a:solidFill>
            <a:schemeClr val="accent4">
              <a:lumMod val="20000"/>
              <a:lumOff val="80000"/>
            </a:schemeClr>
          </a:solidFill>
        </p:spPr>
        <p:txBody>
          <a:bodyPr wrap="square" rtlCol="0">
            <a:spAutoFit/>
          </a:bodyPr>
          <a:lstStyle/>
          <a:p>
            <a:r>
              <a:rPr lang="lt-LT" dirty="0"/>
              <a:t>Pakoreguoto dokumento statusas iš „Projektas“ pasikeičia į „Galutinis“</a:t>
            </a:r>
            <a:endParaRPr lang="en-US" dirty="0"/>
          </a:p>
        </p:txBody>
      </p:sp>
      <p:cxnSp>
        <p:nvCxnSpPr>
          <p:cNvPr id="27" name="Tiesioji rodyklės jungtis 26">
            <a:extLst>
              <a:ext uri="{FF2B5EF4-FFF2-40B4-BE49-F238E27FC236}">
                <a16:creationId xmlns:a16="http://schemas.microsoft.com/office/drawing/2014/main" id="{FA27AC67-CCA0-2999-E428-31F05B184CA5}"/>
              </a:ext>
            </a:extLst>
          </p:cNvPr>
          <p:cNvCxnSpPr>
            <a:cxnSpLocks/>
          </p:cNvCxnSpPr>
          <p:nvPr/>
        </p:nvCxnSpPr>
        <p:spPr>
          <a:xfrm flipV="1">
            <a:off x="6206836" y="1708877"/>
            <a:ext cx="632017" cy="40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935BB083-4753-6C10-2C64-96A1C131FE30}"/>
              </a:ext>
            </a:extLst>
          </p:cNvPr>
          <p:cNvPicPr>
            <a:picLocks noChangeAspect="1"/>
          </p:cNvPicPr>
          <p:nvPr/>
        </p:nvPicPr>
        <p:blipFill>
          <a:blip r:embed="rId4"/>
          <a:stretch>
            <a:fillRect/>
          </a:stretch>
        </p:blipFill>
        <p:spPr>
          <a:xfrm>
            <a:off x="1724534" y="3163420"/>
            <a:ext cx="6159163" cy="1704181"/>
          </a:xfrm>
          <a:prstGeom prst="rect">
            <a:avLst/>
          </a:prstGeom>
        </p:spPr>
      </p:pic>
      <p:cxnSp>
        <p:nvCxnSpPr>
          <p:cNvPr id="39" name="Tiesioji rodyklės jungtis 38">
            <a:extLst>
              <a:ext uri="{FF2B5EF4-FFF2-40B4-BE49-F238E27FC236}">
                <a16:creationId xmlns:a16="http://schemas.microsoft.com/office/drawing/2014/main" id="{58143A7E-B05B-4602-D1BE-7713B6ECB61E}"/>
              </a:ext>
            </a:extLst>
          </p:cNvPr>
          <p:cNvCxnSpPr>
            <a:cxnSpLocks/>
          </p:cNvCxnSpPr>
          <p:nvPr/>
        </p:nvCxnSpPr>
        <p:spPr>
          <a:xfrm flipH="1" flipV="1">
            <a:off x="7572358" y="1868180"/>
            <a:ext cx="538468" cy="400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814F2908-C4BD-2C2D-6589-ED1E09201223}"/>
              </a:ext>
            </a:extLst>
          </p:cNvPr>
          <p:cNvCxnSpPr>
            <a:cxnSpLocks/>
          </p:cNvCxnSpPr>
          <p:nvPr/>
        </p:nvCxnSpPr>
        <p:spPr>
          <a:xfrm flipV="1">
            <a:off x="6401873" y="1798600"/>
            <a:ext cx="975448" cy="1044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D2C424-7E4E-58D3-8FAA-5BDC00509355}"/>
              </a:ext>
            </a:extLst>
          </p:cNvPr>
          <p:cNvSpPr txBox="1"/>
          <p:nvPr/>
        </p:nvSpPr>
        <p:spPr>
          <a:xfrm>
            <a:off x="3515359" y="2784168"/>
            <a:ext cx="3634172" cy="369332"/>
          </a:xfrm>
          <a:prstGeom prst="rect">
            <a:avLst/>
          </a:prstGeom>
          <a:solidFill>
            <a:schemeClr val="accent4">
              <a:lumMod val="20000"/>
              <a:lumOff val="80000"/>
            </a:schemeClr>
          </a:solidFill>
        </p:spPr>
        <p:txBody>
          <a:bodyPr wrap="square" rtlCol="0">
            <a:spAutoFit/>
          </a:bodyPr>
          <a:lstStyle/>
          <a:p>
            <a:r>
              <a:rPr lang="lt-LT" dirty="0"/>
              <a:t>Paspaudus šį simbolį atsidaro langas:</a:t>
            </a:r>
            <a:endParaRPr lang="en-US" dirty="0"/>
          </a:p>
        </p:txBody>
      </p:sp>
      <p:sp>
        <p:nvSpPr>
          <p:cNvPr id="56" name="Stačiakampis 6">
            <a:extLst>
              <a:ext uri="{FF2B5EF4-FFF2-40B4-BE49-F238E27FC236}">
                <a16:creationId xmlns:a16="http://schemas.microsoft.com/office/drawing/2014/main" id="{D831699B-5EAE-A36B-A760-617F206D58B3}"/>
              </a:ext>
            </a:extLst>
          </p:cNvPr>
          <p:cNvSpPr/>
          <p:nvPr/>
        </p:nvSpPr>
        <p:spPr>
          <a:xfrm flipH="1" flipV="1">
            <a:off x="7419758" y="1614022"/>
            <a:ext cx="271174" cy="229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3ED9E23-0848-62F9-1E03-8B42C2F33F79}"/>
              </a:ext>
            </a:extLst>
          </p:cNvPr>
          <p:cNvSpPr txBox="1"/>
          <p:nvPr/>
        </p:nvSpPr>
        <p:spPr>
          <a:xfrm>
            <a:off x="8093813" y="2017250"/>
            <a:ext cx="3590188" cy="2031325"/>
          </a:xfrm>
          <a:prstGeom prst="rect">
            <a:avLst/>
          </a:prstGeom>
          <a:solidFill>
            <a:schemeClr val="accent4">
              <a:lumMod val="20000"/>
              <a:lumOff val="80000"/>
            </a:schemeClr>
          </a:solidFill>
        </p:spPr>
        <p:txBody>
          <a:bodyPr wrap="square" rtlCol="0">
            <a:spAutoFit/>
          </a:bodyPr>
          <a:lstStyle/>
          <a:p>
            <a:r>
              <a:rPr lang="lt-LT" dirty="0"/>
              <a:t>Įkeltų dokumentų versijas ir pakeitimų aprašymus pirkimo vykdytojas gali matyti skiltyje „Dokumentų versijos“. </a:t>
            </a:r>
            <a:r>
              <a:rPr lang="en-US" dirty="0" err="1"/>
              <a:t>Tiek</a:t>
            </a:r>
            <a:r>
              <a:rPr lang="lt-LT" dirty="0" err="1"/>
              <a:t>ėjams</a:t>
            </a:r>
            <a:r>
              <a:rPr lang="lt-LT" dirty="0"/>
              <a:t> matomas tik dokumentas, kurio statusas „Galutinis“ ir pakeitimų aprašymas skiltyje „Pakeitimai“</a:t>
            </a:r>
            <a:endParaRPr lang="en-US" dirty="0"/>
          </a:p>
        </p:txBody>
      </p:sp>
      <p:pic>
        <p:nvPicPr>
          <p:cNvPr id="58" name="Paveikslėlis 57">
            <a:extLst>
              <a:ext uri="{FF2B5EF4-FFF2-40B4-BE49-F238E27FC236}">
                <a16:creationId xmlns:a16="http://schemas.microsoft.com/office/drawing/2014/main" id="{42ED9CCC-337C-37F5-1001-56BED7C5BD12}"/>
              </a:ext>
            </a:extLst>
          </p:cNvPr>
          <p:cNvPicPr>
            <a:picLocks noChangeAspect="1"/>
          </p:cNvPicPr>
          <p:nvPr/>
        </p:nvPicPr>
        <p:blipFill>
          <a:blip r:embed="rId5"/>
          <a:srcRect t="10776" r="50784" b="3340"/>
          <a:stretch/>
        </p:blipFill>
        <p:spPr>
          <a:xfrm>
            <a:off x="8243519" y="4268542"/>
            <a:ext cx="3741435" cy="646331"/>
          </a:xfrm>
          <a:prstGeom prst="rect">
            <a:avLst/>
          </a:prstGeom>
        </p:spPr>
      </p:pic>
      <p:sp>
        <p:nvSpPr>
          <p:cNvPr id="59" name="TextBox 58">
            <a:extLst>
              <a:ext uri="{FF2B5EF4-FFF2-40B4-BE49-F238E27FC236}">
                <a16:creationId xmlns:a16="http://schemas.microsoft.com/office/drawing/2014/main" id="{B6E25EB1-3BCA-4B01-4F80-31EA5E53DF0B}"/>
              </a:ext>
            </a:extLst>
          </p:cNvPr>
          <p:cNvSpPr txBox="1"/>
          <p:nvPr/>
        </p:nvSpPr>
        <p:spPr>
          <a:xfrm>
            <a:off x="7522509" y="5116173"/>
            <a:ext cx="4309220" cy="646331"/>
          </a:xfrm>
          <a:prstGeom prst="rect">
            <a:avLst/>
          </a:prstGeom>
          <a:solidFill>
            <a:schemeClr val="accent4">
              <a:lumMod val="20000"/>
              <a:lumOff val="80000"/>
            </a:schemeClr>
          </a:solidFill>
        </p:spPr>
        <p:txBody>
          <a:bodyPr wrap="square" rtlCol="0">
            <a:spAutoFit/>
          </a:bodyPr>
          <a:lstStyle/>
          <a:p>
            <a:r>
              <a:rPr lang="lt-LT" dirty="0"/>
              <a:t>Paspaudus skiltį „Peržiūrėti“ matoma paskutinės dokumento versijos informacija</a:t>
            </a:r>
            <a:endParaRPr lang="en-US" dirty="0"/>
          </a:p>
        </p:txBody>
      </p:sp>
      <p:pic>
        <p:nvPicPr>
          <p:cNvPr id="61" name="Paveikslėlis 60">
            <a:extLst>
              <a:ext uri="{FF2B5EF4-FFF2-40B4-BE49-F238E27FC236}">
                <a16:creationId xmlns:a16="http://schemas.microsoft.com/office/drawing/2014/main" id="{12B19FAD-0FF7-653E-E816-C3D4AB7A3915}"/>
              </a:ext>
            </a:extLst>
          </p:cNvPr>
          <p:cNvPicPr>
            <a:picLocks noChangeAspect="1"/>
          </p:cNvPicPr>
          <p:nvPr/>
        </p:nvPicPr>
        <p:blipFill>
          <a:blip r:embed="rId6"/>
          <a:stretch>
            <a:fillRect/>
          </a:stretch>
        </p:blipFill>
        <p:spPr>
          <a:xfrm>
            <a:off x="2484908" y="5100682"/>
            <a:ext cx="4664623" cy="1635813"/>
          </a:xfrm>
          <a:prstGeom prst="rect">
            <a:avLst/>
          </a:prstGeom>
        </p:spPr>
      </p:pic>
      <p:sp>
        <p:nvSpPr>
          <p:cNvPr id="62" name="Stačiakampis 6">
            <a:extLst>
              <a:ext uri="{FF2B5EF4-FFF2-40B4-BE49-F238E27FC236}">
                <a16:creationId xmlns:a16="http://schemas.microsoft.com/office/drawing/2014/main" id="{A222E395-DCE5-C248-13C1-A1BA6238BC92}"/>
              </a:ext>
            </a:extLst>
          </p:cNvPr>
          <p:cNvSpPr/>
          <p:nvPr/>
        </p:nvSpPr>
        <p:spPr>
          <a:xfrm flipH="1" flipV="1">
            <a:off x="952751" y="1614022"/>
            <a:ext cx="227525" cy="18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čiakampis 6">
            <a:extLst>
              <a:ext uri="{FF2B5EF4-FFF2-40B4-BE49-F238E27FC236}">
                <a16:creationId xmlns:a16="http://schemas.microsoft.com/office/drawing/2014/main" id="{7EF8FAAA-8A53-9848-288F-BF101482AE11}"/>
              </a:ext>
            </a:extLst>
          </p:cNvPr>
          <p:cNvSpPr/>
          <p:nvPr/>
        </p:nvSpPr>
        <p:spPr>
          <a:xfrm flipH="1" flipV="1">
            <a:off x="8414327" y="4402541"/>
            <a:ext cx="1117600" cy="392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
            <a:extLst>
              <a:ext uri="{FF2B5EF4-FFF2-40B4-BE49-F238E27FC236}">
                <a16:creationId xmlns:a16="http://schemas.microsoft.com/office/drawing/2014/main" id="{B2E72150-E147-265E-8C67-35A339F950B6}"/>
              </a:ext>
            </a:extLst>
          </p:cNvPr>
          <p:cNvSpPr/>
          <p:nvPr/>
        </p:nvSpPr>
        <p:spPr>
          <a:xfrm>
            <a:off x="370602" y="15549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C1D63E1C-6F7E-5BFA-C48F-CDF642A33513}"/>
              </a:ext>
            </a:extLst>
          </p:cNvPr>
          <p:cNvSpPr/>
          <p:nvPr/>
        </p:nvSpPr>
        <p:spPr>
          <a:xfrm>
            <a:off x="7883697" y="4390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107E3D17-A860-65E4-4FEC-0EFFC440478E}"/>
              </a:ext>
            </a:extLst>
          </p:cNvPr>
          <p:cNvCxnSpPr/>
          <p:nvPr/>
        </p:nvCxnSpPr>
        <p:spPr>
          <a:xfrm flipH="1">
            <a:off x="7149531" y="5762504"/>
            <a:ext cx="944282" cy="564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Tiesioji rodyklės jungtis 68">
            <a:extLst>
              <a:ext uri="{FF2B5EF4-FFF2-40B4-BE49-F238E27FC236}">
                <a16:creationId xmlns:a16="http://schemas.microsoft.com/office/drawing/2014/main" id="{1B7474E3-FBC9-4F88-CF53-B3B6323CF754}"/>
              </a:ext>
            </a:extLst>
          </p:cNvPr>
          <p:cNvCxnSpPr>
            <a:cxnSpLocks/>
          </p:cNvCxnSpPr>
          <p:nvPr/>
        </p:nvCxnSpPr>
        <p:spPr>
          <a:xfrm flipH="1" flipV="1">
            <a:off x="9457065" y="4831294"/>
            <a:ext cx="431842" cy="26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60011" y="1718984"/>
            <a:ext cx="4022891"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a:t>
            </a:r>
            <a:r>
              <a:rPr lang="lt-LT" dirty="0"/>
              <a:t> ištrynimas: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3"/>
          <a:stretch>
            <a:fillRect/>
          </a:stretch>
        </p:blipFill>
        <p:spPr>
          <a:xfrm>
            <a:off x="1060011" y="2088316"/>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81358" y="3310267"/>
            <a:ext cx="1797625" cy="4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9028756" y="3224315"/>
            <a:ext cx="1036793" cy="386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78983" y="3453259"/>
            <a:ext cx="5834033" cy="646331"/>
          </a:xfrm>
          <a:prstGeom prst="rect">
            <a:avLst/>
          </a:prstGeom>
          <a:solidFill>
            <a:schemeClr val="accent4">
              <a:lumMod val="20000"/>
              <a:lumOff val="80000"/>
            </a:schemeClr>
          </a:solidFill>
        </p:spPr>
        <p:txBody>
          <a:bodyPr wrap="square" rtlCol="0">
            <a:spAutoFit/>
          </a:bodyPr>
          <a:lstStyle/>
          <a:p>
            <a:r>
              <a:rPr lang="lt-LT" dirty="0"/>
              <a:t>Pirkimo vykdytojas norėdamas ištrinti dokumento </a:t>
            </a:r>
            <a:r>
              <a:rPr lang="lt-LT" b="1" dirty="0"/>
              <a:t>projektą</a:t>
            </a:r>
            <a:r>
              <a:rPr lang="lt-LT" dirty="0"/>
              <a:t> turi pasirinkti dokumentą ir spustelėti šį simbolį. </a:t>
            </a:r>
            <a:endParaRPr lang="en-US" dirty="0">
              <a:solidFill>
                <a:srgbClr val="FF0000"/>
              </a:solidFill>
            </a:endParaRPr>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992868" y="2958698"/>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10108766" y="2942055"/>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492496" y="2891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348256" y="28707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8" name="Paveikslėlis 17">
            <a:extLst>
              <a:ext uri="{FF2B5EF4-FFF2-40B4-BE49-F238E27FC236}">
                <a16:creationId xmlns:a16="http://schemas.microsoft.com/office/drawing/2014/main" id="{53F53DED-6DEF-758F-4BCF-BCD1293AD882}"/>
              </a:ext>
            </a:extLst>
          </p:cNvPr>
          <p:cNvPicPr>
            <a:picLocks noChangeAspect="1"/>
          </p:cNvPicPr>
          <p:nvPr/>
        </p:nvPicPr>
        <p:blipFill>
          <a:blip r:embed="rId4"/>
          <a:stretch>
            <a:fillRect/>
          </a:stretch>
        </p:blipFill>
        <p:spPr>
          <a:xfrm>
            <a:off x="3928636" y="4133484"/>
            <a:ext cx="4039164" cy="1495634"/>
          </a:xfrm>
          <a:prstGeom prst="rect">
            <a:avLst/>
          </a:prstGeom>
        </p:spPr>
      </p:pic>
      <p:sp>
        <p:nvSpPr>
          <p:cNvPr id="30" name="Oval 3">
            <a:extLst>
              <a:ext uri="{FF2B5EF4-FFF2-40B4-BE49-F238E27FC236}">
                <a16:creationId xmlns:a16="http://schemas.microsoft.com/office/drawing/2014/main" id="{7D997712-7CF7-4D87-C95A-A0F4138DDF5C}"/>
              </a:ext>
            </a:extLst>
          </p:cNvPr>
          <p:cNvSpPr/>
          <p:nvPr/>
        </p:nvSpPr>
        <p:spPr>
          <a:xfrm>
            <a:off x="6527938" y="56850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2CE4C460-3C24-9444-7AB5-5B602F36D74F}"/>
              </a:ext>
            </a:extLst>
          </p:cNvPr>
          <p:cNvSpPr/>
          <p:nvPr/>
        </p:nvSpPr>
        <p:spPr>
          <a:xfrm flipH="1" flipV="1">
            <a:off x="6391563" y="5036400"/>
            <a:ext cx="757382" cy="592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56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4309220" cy="369332"/>
          </a:xfrm>
          <a:prstGeom prst="rect">
            <a:avLst/>
          </a:prstGeom>
          <a:solidFill>
            <a:schemeClr val="accent4">
              <a:lumMod val="20000"/>
              <a:lumOff val="80000"/>
            </a:schemeClr>
          </a:solidFill>
        </p:spPr>
        <p:txBody>
          <a:bodyPr wrap="square" rtlCol="0">
            <a:spAutoFit/>
          </a:bodyPr>
          <a:lstStyle/>
          <a:p>
            <a:r>
              <a:rPr lang="lt-LT" b="1" dirty="0"/>
              <a:t>Galutinio</a:t>
            </a:r>
            <a:r>
              <a:rPr lang="lt-LT" dirty="0"/>
              <a:t> pirkimo dokumento atsiėmimas:</a:t>
            </a:r>
            <a:endParaRPr lang="en-US" dirty="0"/>
          </a:p>
        </p:txBody>
      </p:sp>
      <p:sp>
        <p:nvSpPr>
          <p:cNvPr id="25" name="TextBox 24">
            <a:extLst>
              <a:ext uri="{FF2B5EF4-FFF2-40B4-BE49-F238E27FC236}">
                <a16:creationId xmlns:a16="http://schemas.microsoft.com/office/drawing/2014/main" id="{C5C3D130-ABB9-F018-5F93-74E5171C05C8}"/>
              </a:ext>
            </a:extLst>
          </p:cNvPr>
          <p:cNvSpPr txBox="1"/>
          <p:nvPr/>
        </p:nvSpPr>
        <p:spPr>
          <a:xfrm>
            <a:off x="2781512" y="3256781"/>
            <a:ext cx="5834033" cy="1200329"/>
          </a:xfrm>
          <a:prstGeom prst="rect">
            <a:avLst/>
          </a:prstGeom>
          <a:solidFill>
            <a:schemeClr val="accent4">
              <a:lumMod val="20000"/>
              <a:lumOff val="80000"/>
            </a:schemeClr>
          </a:solidFill>
        </p:spPr>
        <p:txBody>
          <a:bodyPr wrap="square" rtlCol="0">
            <a:spAutoFit/>
          </a:bodyPr>
          <a:lstStyle/>
          <a:p>
            <a:r>
              <a:rPr lang="lt-LT" dirty="0"/>
              <a:t>Pirkimo vykdytojas norėdamas atsiimti </a:t>
            </a:r>
            <a:r>
              <a:rPr lang="lt-LT" b="1" dirty="0"/>
              <a:t>galutinį </a:t>
            </a:r>
            <a:r>
              <a:rPr lang="lt-LT" dirty="0"/>
              <a:t>dokumentą turi pasirinkti dokumentą ir spustelėti mygtuką „Atsiimti“. Atsiimtas </a:t>
            </a:r>
            <a:r>
              <a:rPr lang="lt-LT" b="1" dirty="0"/>
              <a:t>galutinis </a:t>
            </a:r>
            <a:r>
              <a:rPr lang="lt-LT" dirty="0"/>
              <a:t>dokumentas bus matomas tik pirkimo vykdytojui, viešai jis nėra matomas.</a:t>
            </a:r>
            <a:endParaRPr lang="en-US" dirty="0">
              <a:solidFill>
                <a:srgbClr val="FF0000"/>
              </a:solidFill>
            </a:endParaRPr>
          </a:p>
        </p:txBody>
      </p:sp>
      <p:sp>
        <p:nvSpPr>
          <p:cNvPr id="42" name="Oval 3">
            <a:extLst>
              <a:ext uri="{FF2B5EF4-FFF2-40B4-BE49-F238E27FC236}">
                <a16:creationId xmlns:a16="http://schemas.microsoft.com/office/drawing/2014/main" id="{FC7EB2FD-E819-3D27-6BCC-D3DB0490E235}"/>
              </a:ext>
            </a:extLst>
          </p:cNvPr>
          <p:cNvSpPr/>
          <p:nvPr/>
        </p:nvSpPr>
        <p:spPr>
          <a:xfrm>
            <a:off x="608737" y="27162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C89459C6-1900-639A-C947-E67580616A75}"/>
              </a:ext>
            </a:extLst>
          </p:cNvPr>
          <p:cNvPicPr>
            <a:picLocks noChangeAspect="1"/>
          </p:cNvPicPr>
          <p:nvPr/>
        </p:nvPicPr>
        <p:blipFill>
          <a:blip r:embed="rId3"/>
          <a:srcRect t="8192" r="1258"/>
          <a:stretch/>
        </p:blipFill>
        <p:spPr>
          <a:xfrm>
            <a:off x="1093369" y="1375573"/>
            <a:ext cx="10443866" cy="1862855"/>
          </a:xfrm>
          <a:prstGeom prst="rect">
            <a:avLst/>
          </a:prstGeom>
        </p:spPr>
      </p:pic>
      <p:sp>
        <p:nvSpPr>
          <p:cNvPr id="9" name="Stačiakampis 6">
            <a:extLst>
              <a:ext uri="{FF2B5EF4-FFF2-40B4-BE49-F238E27FC236}">
                <a16:creationId xmlns:a16="http://schemas.microsoft.com/office/drawing/2014/main" id="{71409DEE-8FAD-B956-ACED-43C825991117}"/>
              </a:ext>
            </a:extLst>
          </p:cNvPr>
          <p:cNvSpPr/>
          <p:nvPr/>
        </p:nvSpPr>
        <p:spPr>
          <a:xfrm flipH="1" flipV="1">
            <a:off x="9214287" y="1764331"/>
            <a:ext cx="591129"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5419" y="2761073"/>
            <a:ext cx="300637" cy="21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96056" y="3010492"/>
            <a:ext cx="1385456" cy="54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610600" y="2117443"/>
            <a:ext cx="755544" cy="1311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3">
            <a:extLst>
              <a:ext uri="{FF2B5EF4-FFF2-40B4-BE49-F238E27FC236}">
                <a16:creationId xmlns:a16="http://schemas.microsoft.com/office/drawing/2014/main" id="{C686BD55-F646-9351-42C7-D636F7E396ED}"/>
              </a:ext>
            </a:extLst>
          </p:cNvPr>
          <p:cNvSpPr/>
          <p:nvPr/>
        </p:nvSpPr>
        <p:spPr>
          <a:xfrm>
            <a:off x="9299902" y="1329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7" name="Paveikslėlis 16">
            <a:extLst>
              <a:ext uri="{FF2B5EF4-FFF2-40B4-BE49-F238E27FC236}">
                <a16:creationId xmlns:a16="http://schemas.microsoft.com/office/drawing/2014/main" id="{286172FE-5864-3FAA-9244-7FC6CFA72C0F}"/>
              </a:ext>
            </a:extLst>
          </p:cNvPr>
          <p:cNvPicPr>
            <a:picLocks noChangeAspect="1"/>
          </p:cNvPicPr>
          <p:nvPr/>
        </p:nvPicPr>
        <p:blipFill>
          <a:blip r:embed="rId4"/>
          <a:stretch>
            <a:fillRect/>
          </a:stretch>
        </p:blipFill>
        <p:spPr>
          <a:xfrm>
            <a:off x="8417719" y="3832969"/>
            <a:ext cx="3478578" cy="928159"/>
          </a:xfrm>
          <a:prstGeom prst="rect">
            <a:avLst/>
          </a:prstGeom>
        </p:spPr>
      </p:pic>
      <p:sp>
        <p:nvSpPr>
          <p:cNvPr id="19" name="Stačiakampis 6">
            <a:extLst>
              <a:ext uri="{FF2B5EF4-FFF2-40B4-BE49-F238E27FC236}">
                <a16:creationId xmlns:a16="http://schemas.microsoft.com/office/drawing/2014/main" id="{10DEAEA3-0309-EDCD-91B4-D01BB175D554}"/>
              </a:ext>
            </a:extLst>
          </p:cNvPr>
          <p:cNvSpPr/>
          <p:nvPr/>
        </p:nvSpPr>
        <p:spPr>
          <a:xfrm flipH="1" flipV="1">
            <a:off x="10538690" y="4276866"/>
            <a:ext cx="655778" cy="405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D7B5524-C064-6A8D-8ECA-B512CAE58992}"/>
              </a:ext>
            </a:extLst>
          </p:cNvPr>
          <p:cNvSpPr/>
          <p:nvPr/>
        </p:nvSpPr>
        <p:spPr>
          <a:xfrm>
            <a:off x="9982200" y="4316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3" name="TextBox 32">
            <a:extLst>
              <a:ext uri="{FF2B5EF4-FFF2-40B4-BE49-F238E27FC236}">
                <a16:creationId xmlns:a16="http://schemas.microsoft.com/office/drawing/2014/main" id="{7C2F2E1D-4A35-E550-3851-3D574FCA1CEE}"/>
              </a:ext>
            </a:extLst>
          </p:cNvPr>
          <p:cNvSpPr txBox="1"/>
          <p:nvPr/>
        </p:nvSpPr>
        <p:spPr>
          <a:xfrm>
            <a:off x="5698528" y="5608477"/>
            <a:ext cx="4309220" cy="646331"/>
          </a:xfrm>
          <a:prstGeom prst="rect">
            <a:avLst/>
          </a:prstGeom>
          <a:solidFill>
            <a:schemeClr val="accent4">
              <a:lumMod val="20000"/>
              <a:lumOff val="80000"/>
            </a:schemeClr>
          </a:solidFill>
        </p:spPr>
        <p:txBody>
          <a:bodyPr wrap="square" rtlCol="0">
            <a:spAutoFit/>
          </a:bodyPr>
          <a:lstStyle/>
          <a:p>
            <a:r>
              <a:rPr lang="lt-LT" dirty="0"/>
              <a:t>Atsiėmus galutinį dokumentą, dokumento statusas pasikeičia į „Atšaukiama“.</a:t>
            </a:r>
            <a:endParaRPr lang="en-US" dirty="0"/>
          </a:p>
        </p:txBody>
      </p:sp>
      <p:pic>
        <p:nvPicPr>
          <p:cNvPr id="44" name="Paveikslėlis 43">
            <a:extLst>
              <a:ext uri="{FF2B5EF4-FFF2-40B4-BE49-F238E27FC236}">
                <a16:creationId xmlns:a16="http://schemas.microsoft.com/office/drawing/2014/main" id="{DBD5E052-56E1-A452-CF33-4F5CEFDB7470}"/>
              </a:ext>
            </a:extLst>
          </p:cNvPr>
          <p:cNvPicPr>
            <a:picLocks noChangeAspect="1"/>
          </p:cNvPicPr>
          <p:nvPr/>
        </p:nvPicPr>
        <p:blipFill>
          <a:blip r:embed="rId5"/>
          <a:stretch>
            <a:fillRect/>
          </a:stretch>
        </p:blipFill>
        <p:spPr>
          <a:xfrm>
            <a:off x="664818" y="4699887"/>
            <a:ext cx="7489287" cy="603428"/>
          </a:xfrm>
          <a:prstGeom prst="rect">
            <a:avLst/>
          </a:prstGeom>
        </p:spPr>
      </p:pic>
      <p:cxnSp>
        <p:nvCxnSpPr>
          <p:cNvPr id="36" name="Tiesioji rodyklės jungtis 35">
            <a:extLst>
              <a:ext uri="{FF2B5EF4-FFF2-40B4-BE49-F238E27FC236}">
                <a16:creationId xmlns:a16="http://schemas.microsoft.com/office/drawing/2014/main" id="{E6029F40-5EC1-FDFB-F522-C47D3BEF8470}"/>
              </a:ext>
            </a:extLst>
          </p:cNvPr>
          <p:cNvCxnSpPr>
            <a:cxnSpLocks/>
          </p:cNvCxnSpPr>
          <p:nvPr/>
        </p:nvCxnSpPr>
        <p:spPr>
          <a:xfrm flipH="1" flipV="1">
            <a:off x="7941317" y="5265295"/>
            <a:ext cx="97158" cy="334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17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36</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2166384" cy="369332"/>
          </a:xfrm>
          <a:prstGeom prst="rect">
            <a:avLst/>
          </a:prstGeom>
          <a:solidFill>
            <a:schemeClr val="accent4">
              <a:lumMod val="20000"/>
              <a:lumOff val="80000"/>
            </a:schemeClr>
          </a:solidFill>
        </p:spPr>
        <p:txBody>
          <a:bodyPr wrap="square" rtlCol="0">
            <a:spAutoFit/>
          </a:bodyPr>
          <a:lstStyle/>
          <a:p>
            <a:r>
              <a:rPr lang="lt-LT" dirty="0"/>
              <a:t>Vidiniai dokumentai:</a:t>
            </a:r>
            <a:endParaRPr lang="en-US" dirty="0"/>
          </a:p>
        </p:txBody>
      </p:sp>
      <p:pic>
        <p:nvPicPr>
          <p:cNvPr id="11" name="Paveikslėlis 10">
            <a:extLst>
              <a:ext uri="{FF2B5EF4-FFF2-40B4-BE49-F238E27FC236}">
                <a16:creationId xmlns:a16="http://schemas.microsoft.com/office/drawing/2014/main" id="{B920A814-4A6D-4938-6295-9724C02BF219}"/>
              </a:ext>
            </a:extLst>
          </p:cNvPr>
          <p:cNvPicPr>
            <a:picLocks noChangeAspect="1"/>
          </p:cNvPicPr>
          <p:nvPr/>
        </p:nvPicPr>
        <p:blipFill>
          <a:blip r:embed="rId3"/>
          <a:stretch>
            <a:fillRect/>
          </a:stretch>
        </p:blipFill>
        <p:spPr>
          <a:xfrm>
            <a:off x="1094051" y="1397886"/>
            <a:ext cx="10543809" cy="2214370"/>
          </a:xfrm>
          <a:prstGeom prst="rect">
            <a:avLst/>
          </a:prstGeom>
        </p:spPr>
      </p:pic>
      <p:sp>
        <p:nvSpPr>
          <p:cNvPr id="18" name="Stačiakampis 6">
            <a:extLst>
              <a:ext uri="{FF2B5EF4-FFF2-40B4-BE49-F238E27FC236}">
                <a16:creationId xmlns:a16="http://schemas.microsoft.com/office/drawing/2014/main" id="{46A194FB-4368-DAE4-B5EE-9AE35377CE1F}"/>
              </a:ext>
            </a:extLst>
          </p:cNvPr>
          <p:cNvSpPr/>
          <p:nvPr/>
        </p:nvSpPr>
        <p:spPr>
          <a:xfrm flipH="1" flipV="1">
            <a:off x="10492508" y="14767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2C3D2E60-0EC6-9604-34F0-55186EA0288C}"/>
              </a:ext>
            </a:extLst>
          </p:cNvPr>
          <p:cNvSpPr/>
          <p:nvPr/>
        </p:nvSpPr>
        <p:spPr>
          <a:xfrm flipH="1" flipV="1">
            <a:off x="10286445" y="2382086"/>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9929879" y="13536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89BA0242-F223-5D1D-58C2-7974728889AA}"/>
              </a:ext>
            </a:extLst>
          </p:cNvPr>
          <p:cNvSpPr/>
          <p:nvPr/>
        </p:nvSpPr>
        <p:spPr>
          <a:xfrm>
            <a:off x="9749627" y="22822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TextBox 25">
            <a:extLst>
              <a:ext uri="{FF2B5EF4-FFF2-40B4-BE49-F238E27FC236}">
                <a16:creationId xmlns:a16="http://schemas.microsoft.com/office/drawing/2014/main" id="{9E1E493E-92F0-A735-CDBD-8520A6D620D9}"/>
              </a:ext>
            </a:extLst>
          </p:cNvPr>
          <p:cNvSpPr txBox="1"/>
          <p:nvPr/>
        </p:nvSpPr>
        <p:spPr>
          <a:xfrm>
            <a:off x="1094052" y="3791225"/>
            <a:ext cx="10543809" cy="1754326"/>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2017 m. birželio 21 d. įsakymo Nr. 1S-92 „Dėl Skelbimų teikimo Viešųjų pirkimų tarnybai tvarkos ir reikalavimų skelbiamai supaprastintų pirkimų informacijai aprašo ir supaprastintų pirkimų skelbimų tipinių formų patvirtinimo“ 6¹ punkte.</a:t>
            </a:r>
            <a:endParaRPr lang="en-US" dirty="0"/>
          </a:p>
        </p:txBody>
      </p:sp>
    </p:spTree>
    <p:extLst>
      <p:ext uri="{BB962C8B-B14F-4D97-AF65-F5344CB8AC3E}">
        <p14:creationId xmlns:p14="http://schemas.microsoft.com/office/powerpoint/2010/main" val="421603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20793" y="756607"/>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37</a:t>
            </a:fld>
            <a:endParaRPr lang="en-US" dirty="0"/>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7" y="5452745"/>
            <a:ext cx="5949392" cy="923330"/>
          </a:xfrm>
          <a:prstGeom prst="rect">
            <a:avLst/>
          </a:prstGeom>
          <a:solidFill>
            <a:schemeClr val="accent4">
              <a:lumMod val="20000"/>
              <a:lumOff val="80000"/>
            </a:schemeClr>
          </a:solidFill>
        </p:spPr>
        <p:txBody>
          <a:bodyPr wrap="square" rtlCol="0">
            <a:spAutoFit/>
          </a:bodyPr>
          <a:lstStyle/>
          <a:p>
            <a:r>
              <a:rPr lang="lt-LT" dirty="0"/>
              <a:t>Dokumentai į sritį „Vidiniai dokumentai“ keliami / koreguojami / naikinami  tokiu pačiu būdu, kaip ir pirkimo dokumentai (žr. 30-35 skaidres).</a:t>
            </a:r>
            <a:endParaRPr lang="en-US" dirty="0"/>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5"/>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323137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dirty="0"/>
          </a:p>
        </p:txBody>
      </p:sp>
      <p:pic>
        <p:nvPicPr>
          <p:cNvPr id="4" name="Paveikslėlis 3">
            <a:extLst>
              <a:ext uri="{FF2B5EF4-FFF2-40B4-BE49-F238E27FC236}">
                <a16:creationId xmlns:a16="http://schemas.microsoft.com/office/drawing/2014/main" id="{62A936FB-9B02-829E-1F21-6B73EF7076E4}"/>
              </a:ext>
            </a:extLst>
          </p:cNvPr>
          <p:cNvPicPr>
            <a:picLocks noChangeAspect="1"/>
          </p:cNvPicPr>
          <p:nvPr/>
        </p:nvPicPr>
        <p:blipFill>
          <a:blip r:embed="rId3"/>
          <a:stretch>
            <a:fillRect/>
          </a:stretch>
        </p:blipFill>
        <p:spPr>
          <a:xfrm>
            <a:off x="1500673" y="1027043"/>
            <a:ext cx="9190653" cy="1421732"/>
          </a:xfrm>
          <a:prstGeom prst="rect">
            <a:avLst/>
          </a:prstGeom>
        </p:spPr>
      </p:pic>
      <p:pic>
        <p:nvPicPr>
          <p:cNvPr id="11" name="Paveikslėlis 10">
            <a:extLst>
              <a:ext uri="{FF2B5EF4-FFF2-40B4-BE49-F238E27FC236}">
                <a16:creationId xmlns:a16="http://schemas.microsoft.com/office/drawing/2014/main" id="{2FA0FCCC-4DF4-215B-DCFC-A1AAB4C42B12}"/>
              </a:ext>
            </a:extLst>
          </p:cNvPr>
          <p:cNvPicPr>
            <a:picLocks noChangeAspect="1"/>
          </p:cNvPicPr>
          <p:nvPr/>
        </p:nvPicPr>
        <p:blipFill>
          <a:blip r:embed="rId4"/>
          <a:srcRect t="-2" r="36184" b="-7774"/>
          <a:stretch/>
        </p:blipFill>
        <p:spPr>
          <a:xfrm>
            <a:off x="3649297" y="2318146"/>
            <a:ext cx="1445217" cy="130629"/>
          </a:xfrm>
          <a:prstGeom prst="rect">
            <a:avLst/>
          </a:prstGeom>
        </p:spPr>
      </p:pic>
      <p:pic>
        <p:nvPicPr>
          <p:cNvPr id="26" name="Paveikslėlis 25">
            <a:extLst>
              <a:ext uri="{FF2B5EF4-FFF2-40B4-BE49-F238E27FC236}">
                <a16:creationId xmlns:a16="http://schemas.microsoft.com/office/drawing/2014/main" id="{47892DFD-F955-5DA3-75C3-EC35A48E3D9F}"/>
              </a:ext>
            </a:extLst>
          </p:cNvPr>
          <p:cNvPicPr>
            <a:picLocks noChangeAspect="1"/>
          </p:cNvPicPr>
          <p:nvPr/>
        </p:nvPicPr>
        <p:blipFill>
          <a:blip r:embed="rId5"/>
          <a:stretch>
            <a:fillRect/>
          </a:stretch>
        </p:blipFill>
        <p:spPr>
          <a:xfrm>
            <a:off x="1621972" y="2294733"/>
            <a:ext cx="1425559" cy="130629"/>
          </a:xfrm>
          <a:prstGeom prst="rect">
            <a:avLst/>
          </a:prstGeom>
        </p:spPr>
      </p:pic>
      <p:pic>
        <p:nvPicPr>
          <p:cNvPr id="30" name="Paveikslėlis 29">
            <a:extLst>
              <a:ext uri="{FF2B5EF4-FFF2-40B4-BE49-F238E27FC236}">
                <a16:creationId xmlns:a16="http://schemas.microsoft.com/office/drawing/2014/main" id="{1C80411A-18BB-859A-2B01-545320FB94ED}"/>
              </a:ext>
            </a:extLst>
          </p:cNvPr>
          <p:cNvPicPr>
            <a:picLocks noChangeAspect="1"/>
          </p:cNvPicPr>
          <p:nvPr/>
        </p:nvPicPr>
        <p:blipFill>
          <a:blip r:embed="rId6"/>
          <a:stretch>
            <a:fillRect/>
          </a:stretch>
        </p:blipFill>
        <p:spPr>
          <a:xfrm>
            <a:off x="3369035" y="2318146"/>
            <a:ext cx="231360" cy="107216"/>
          </a:xfrm>
          <a:prstGeom prst="rect">
            <a:avLst/>
          </a:prstGeom>
        </p:spPr>
      </p:pic>
      <p:pic>
        <p:nvPicPr>
          <p:cNvPr id="32" name="Paveikslėlis 31">
            <a:extLst>
              <a:ext uri="{FF2B5EF4-FFF2-40B4-BE49-F238E27FC236}">
                <a16:creationId xmlns:a16="http://schemas.microsoft.com/office/drawing/2014/main" id="{5F7B3315-0A12-C9FA-2992-F0557D2E8E81}"/>
              </a:ext>
            </a:extLst>
          </p:cNvPr>
          <p:cNvPicPr>
            <a:picLocks noChangeAspect="1"/>
          </p:cNvPicPr>
          <p:nvPr/>
        </p:nvPicPr>
        <p:blipFill>
          <a:blip r:embed="rId7"/>
          <a:stretch>
            <a:fillRect/>
          </a:stretch>
        </p:blipFill>
        <p:spPr>
          <a:xfrm>
            <a:off x="1621972" y="2141461"/>
            <a:ext cx="1233195" cy="116722"/>
          </a:xfrm>
          <a:prstGeom prst="rect">
            <a:avLst/>
          </a:prstGeom>
        </p:spPr>
      </p:pic>
      <p:pic>
        <p:nvPicPr>
          <p:cNvPr id="44" name="Paveikslėlis 43">
            <a:extLst>
              <a:ext uri="{FF2B5EF4-FFF2-40B4-BE49-F238E27FC236}">
                <a16:creationId xmlns:a16="http://schemas.microsoft.com/office/drawing/2014/main" id="{987A6808-1237-CF0D-12BD-B2ACF0763343}"/>
              </a:ext>
            </a:extLst>
          </p:cNvPr>
          <p:cNvPicPr>
            <a:picLocks noChangeAspect="1"/>
          </p:cNvPicPr>
          <p:nvPr/>
        </p:nvPicPr>
        <p:blipFill>
          <a:blip r:embed="rId8"/>
          <a:stretch>
            <a:fillRect/>
          </a:stretch>
        </p:blipFill>
        <p:spPr>
          <a:xfrm>
            <a:off x="3649297" y="2161717"/>
            <a:ext cx="1681386" cy="96466"/>
          </a:xfrm>
          <a:prstGeom prst="rect">
            <a:avLst/>
          </a:prstGeom>
        </p:spPr>
      </p:pic>
      <p:sp>
        <p:nvSpPr>
          <p:cNvPr id="45" name="TextBox 44">
            <a:extLst>
              <a:ext uri="{FF2B5EF4-FFF2-40B4-BE49-F238E27FC236}">
                <a16:creationId xmlns:a16="http://schemas.microsoft.com/office/drawing/2014/main" id="{BCFC1624-F9B0-2961-F894-FE001EC12FC6}"/>
              </a:ext>
            </a:extLst>
          </p:cNvPr>
          <p:cNvSpPr txBox="1"/>
          <p:nvPr/>
        </p:nvSpPr>
        <p:spPr>
          <a:xfrm>
            <a:off x="2129947" y="2733944"/>
            <a:ext cx="4720085"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sp>
        <p:nvSpPr>
          <p:cNvPr id="46" name="Stačiakampis 6">
            <a:extLst>
              <a:ext uri="{FF2B5EF4-FFF2-40B4-BE49-F238E27FC236}">
                <a16:creationId xmlns:a16="http://schemas.microsoft.com/office/drawing/2014/main" id="{44D0C53D-EF06-B592-82B3-FFF3B5981CE4}"/>
              </a:ext>
            </a:extLst>
          </p:cNvPr>
          <p:cNvSpPr/>
          <p:nvPr/>
        </p:nvSpPr>
        <p:spPr>
          <a:xfrm flipH="1" flipV="1">
            <a:off x="3649297" y="2292355"/>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4012677" y="2448775"/>
            <a:ext cx="115978" cy="2851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aveikslėlis 52">
            <a:extLst>
              <a:ext uri="{FF2B5EF4-FFF2-40B4-BE49-F238E27FC236}">
                <a16:creationId xmlns:a16="http://schemas.microsoft.com/office/drawing/2014/main" id="{47DB4FA1-8B68-1422-A1A8-4BC6594DC916}"/>
              </a:ext>
            </a:extLst>
          </p:cNvPr>
          <p:cNvPicPr>
            <a:picLocks noChangeAspect="1"/>
          </p:cNvPicPr>
          <p:nvPr/>
        </p:nvPicPr>
        <p:blipFill>
          <a:blip r:embed="rId9"/>
          <a:stretch>
            <a:fillRect/>
          </a:stretch>
        </p:blipFill>
        <p:spPr>
          <a:xfrm>
            <a:off x="1500673" y="3360593"/>
            <a:ext cx="9190653" cy="1795653"/>
          </a:xfrm>
          <a:prstGeom prst="rect">
            <a:avLst/>
          </a:prstGeom>
        </p:spPr>
      </p:pic>
      <p:sp>
        <p:nvSpPr>
          <p:cNvPr id="54" name="Stačiakampis 6">
            <a:extLst>
              <a:ext uri="{FF2B5EF4-FFF2-40B4-BE49-F238E27FC236}">
                <a16:creationId xmlns:a16="http://schemas.microsoft.com/office/drawing/2014/main" id="{A01B4669-07EC-27AF-6183-3DF3369560B6}"/>
              </a:ext>
            </a:extLst>
          </p:cNvPr>
          <p:cNvSpPr/>
          <p:nvPr/>
        </p:nvSpPr>
        <p:spPr>
          <a:xfrm flipH="1" flipV="1">
            <a:off x="9533798" y="4686239"/>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6279C15-1FC7-04F2-83FF-4E8F9512837E}"/>
              </a:ext>
            </a:extLst>
          </p:cNvPr>
          <p:cNvSpPr txBox="1"/>
          <p:nvPr/>
        </p:nvSpPr>
        <p:spPr>
          <a:xfrm>
            <a:off x="5971241" y="5262192"/>
            <a:ext cx="4720085" cy="369332"/>
          </a:xfrm>
          <a:prstGeom prst="rect">
            <a:avLst/>
          </a:prstGeom>
          <a:solidFill>
            <a:schemeClr val="accent4">
              <a:lumMod val="20000"/>
              <a:lumOff val="80000"/>
            </a:schemeClr>
          </a:solidFill>
        </p:spPr>
        <p:txBody>
          <a:bodyPr wrap="square" rtlCol="0">
            <a:spAutoFit/>
          </a:bodyPr>
          <a:lstStyle/>
          <a:p>
            <a:r>
              <a:rPr lang="lt-LT" dirty="0"/>
              <a:t>Spaudžiama „Sukurti naują kvietimą“</a:t>
            </a:r>
            <a:endParaRPr lang="en-US" dirty="0"/>
          </a:p>
        </p:txBody>
      </p:sp>
      <p:cxnSp>
        <p:nvCxnSpPr>
          <p:cNvPr id="56"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9402618" y="4889387"/>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dirty="0"/>
          </a:p>
        </p:txBody>
      </p:sp>
      <p:pic>
        <p:nvPicPr>
          <p:cNvPr id="11" name="Paveikslėlis 10">
            <a:extLst>
              <a:ext uri="{FF2B5EF4-FFF2-40B4-BE49-F238E27FC236}">
                <a16:creationId xmlns:a16="http://schemas.microsoft.com/office/drawing/2014/main" id="{59A89B21-BFD3-D293-50D9-7DDD4DADEA29}"/>
              </a:ext>
            </a:extLst>
          </p:cNvPr>
          <p:cNvPicPr>
            <a:picLocks noChangeAspect="1"/>
          </p:cNvPicPr>
          <p:nvPr/>
        </p:nvPicPr>
        <p:blipFill>
          <a:blip r:embed="rId3"/>
          <a:stretch>
            <a:fillRect/>
          </a:stretch>
        </p:blipFill>
        <p:spPr>
          <a:xfrm>
            <a:off x="1451670" y="1334585"/>
            <a:ext cx="7658711" cy="3600952"/>
          </a:xfrm>
          <a:prstGeom prst="rect">
            <a:avLst/>
          </a:prstGeom>
        </p:spPr>
      </p:pic>
      <p:sp>
        <p:nvSpPr>
          <p:cNvPr id="21" name="TextBox 20">
            <a:extLst>
              <a:ext uri="{FF2B5EF4-FFF2-40B4-BE49-F238E27FC236}">
                <a16:creationId xmlns:a16="http://schemas.microsoft.com/office/drawing/2014/main" id="{D307FA98-F91F-E6E0-FF3F-C8A9BE6766CC}"/>
              </a:ext>
            </a:extLst>
          </p:cNvPr>
          <p:cNvSpPr txBox="1"/>
          <p:nvPr/>
        </p:nvSpPr>
        <p:spPr>
          <a:xfrm>
            <a:off x="2094144" y="4941997"/>
            <a:ext cx="7974166" cy="1815882"/>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Laukas „Tema“ užpildomas automatiškai. Šis laukas gali būti koreguojamas.</a:t>
            </a:r>
          </a:p>
          <a:p>
            <a:pPr marL="285750" indent="-285750">
              <a:buFont typeface="Arial" panose="020B0604020202020204" pitchFamily="34" charset="0"/>
              <a:buChar char="•"/>
            </a:pPr>
            <a:r>
              <a:rPr lang="lt-LT" sz="1600" dirty="0"/>
              <a:t>Užpildomas „Pranešimo tekstas“ laukas.</a:t>
            </a:r>
          </a:p>
          <a:p>
            <a:pPr marL="285750" indent="-285750">
              <a:buFont typeface="Arial" panose="020B0604020202020204" pitchFamily="34" charset="0"/>
              <a:buChar char="•"/>
            </a:pPr>
            <a:r>
              <a:rPr lang="lt-LT" sz="1600" dirty="0"/>
              <a:t>Pasirenkami gavėjai (detaliau žr. 40 skaidrėje)</a:t>
            </a:r>
          </a:p>
          <a:p>
            <a:pPr marL="285750" indent="-285750">
              <a:buFont typeface="Arial" panose="020B0604020202020204" pitchFamily="34" charset="0"/>
              <a:buChar char="•"/>
            </a:pPr>
            <a:r>
              <a:rPr lang="lt-LT" sz="1600" dirty="0"/>
              <a:t>Laukai „Prašymas pateikti paaiškinimą“ ir „Pasiūlymų pateikimo terminas“ užpildom</a:t>
            </a:r>
            <a:r>
              <a:rPr lang="en-US" sz="1600" dirty="0" err="1"/>
              <a:t>i</a:t>
            </a:r>
            <a:r>
              <a:rPr lang="lt-LT" sz="1600" dirty="0"/>
              <a:t> automatiškai. Šis laukas gali būti koreguojamas. Pakoregavus šį lauką informacija automatiškai atsinaujina dalyje „Pagrindinė pirkimo informacija“.</a:t>
            </a:r>
          </a:p>
          <a:p>
            <a:pPr marL="285750" indent="-285750">
              <a:buFont typeface="Arial" panose="020B0604020202020204" pitchFamily="34" charset="0"/>
              <a:buChar char="•"/>
            </a:pPr>
            <a:r>
              <a:rPr lang="lt-LT" sz="1600" dirty="0"/>
              <a:t>Supildžius privalomus laukus spaudžiamas mygtukas „Siųsti kvietimą“.  </a:t>
            </a:r>
            <a:endParaRPr lang="en-US" dirty="0"/>
          </a:p>
        </p:txBody>
      </p:sp>
      <p:sp>
        <p:nvSpPr>
          <p:cNvPr id="26" name="Stačiakampis 6">
            <a:extLst>
              <a:ext uri="{FF2B5EF4-FFF2-40B4-BE49-F238E27FC236}">
                <a16:creationId xmlns:a16="http://schemas.microsoft.com/office/drawing/2014/main" id="{ABD7EB13-1F25-81CC-2890-21BA80AA82C9}"/>
              </a:ext>
            </a:extLst>
          </p:cNvPr>
          <p:cNvSpPr/>
          <p:nvPr/>
        </p:nvSpPr>
        <p:spPr>
          <a:xfrm flipH="1" flipV="1">
            <a:off x="2282479" y="2178979"/>
            <a:ext cx="5958246" cy="161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408606DB-B424-9FEC-D9F1-5B3C42CC9800}"/>
              </a:ext>
            </a:extLst>
          </p:cNvPr>
          <p:cNvSpPr/>
          <p:nvPr/>
        </p:nvSpPr>
        <p:spPr>
          <a:xfrm flipH="1" flipV="1">
            <a:off x="2282479" y="2504436"/>
            <a:ext cx="5958246" cy="395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A3A38D01-3139-D03E-5BBA-15C1B11661E9}"/>
              </a:ext>
            </a:extLst>
          </p:cNvPr>
          <p:cNvSpPr/>
          <p:nvPr/>
        </p:nvSpPr>
        <p:spPr>
          <a:xfrm flipH="1" flipV="1">
            <a:off x="2273791" y="3598131"/>
            <a:ext cx="5958246" cy="395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AF298159-8B3F-695E-79B5-3FE825C0DEB6}"/>
              </a:ext>
            </a:extLst>
          </p:cNvPr>
          <p:cNvSpPr/>
          <p:nvPr/>
        </p:nvSpPr>
        <p:spPr>
          <a:xfrm flipH="1" flipV="1">
            <a:off x="2282479" y="4099541"/>
            <a:ext cx="2907136" cy="1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17783B0A-A505-94F5-BFA8-147E21B5067C}"/>
              </a:ext>
            </a:extLst>
          </p:cNvPr>
          <p:cNvSpPr/>
          <p:nvPr/>
        </p:nvSpPr>
        <p:spPr>
          <a:xfrm flipH="1" flipV="1">
            <a:off x="2282479" y="4384651"/>
            <a:ext cx="2907136"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B1DD0B25-0049-4541-DB82-65E0AAF0D4BD}"/>
              </a:ext>
            </a:extLst>
          </p:cNvPr>
          <p:cNvSpPr/>
          <p:nvPr/>
        </p:nvSpPr>
        <p:spPr>
          <a:xfrm flipH="1" flipV="1">
            <a:off x="7225747" y="4665184"/>
            <a:ext cx="662662" cy="235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11">
            <a:extLst>
              <a:ext uri="{FF2B5EF4-FFF2-40B4-BE49-F238E27FC236}">
                <a16:creationId xmlns:a16="http://schemas.microsoft.com/office/drawing/2014/main" id="{4905EFB9-FBE1-8A50-D566-4C0CCC2603EB}"/>
              </a:ext>
            </a:extLst>
          </p:cNvPr>
          <p:cNvSpPr/>
          <p:nvPr/>
        </p:nvSpPr>
        <p:spPr>
          <a:xfrm>
            <a:off x="1561691" y="21819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11">
            <a:extLst>
              <a:ext uri="{FF2B5EF4-FFF2-40B4-BE49-F238E27FC236}">
                <a16:creationId xmlns:a16="http://schemas.microsoft.com/office/drawing/2014/main" id="{C7505E5F-DF4A-2854-9085-A56C07456E85}"/>
              </a:ext>
            </a:extLst>
          </p:cNvPr>
          <p:cNvSpPr/>
          <p:nvPr/>
        </p:nvSpPr>
        <p:spPr>
          <a:xfrm>
            <a:off x="1563018" y="26125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11">
            <a:extLst>
              <a:ext uri="{FF2B5EF4-FFF2-40B4-BE49-F238E27FC236}">
                <a16:creationId xmlns:a16="http://schemas.microsoft.com/office/drawing/2014/main" id="{19AFEB50-EF6F-1D55-2CED-ABDC703BD224}"/>
              </a:ext>
            </a:extLst>
          </p:cNvPr>
          <p:cNvSpPr/>
          <p:nvPr/>
        </p:nvSpPr>
        <p:spPr>
          <a:xfrm>
            <a:off x="1539151" y="442314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7F1659C1-DF49-A473-B26C-2F7FF223296E}"/>
              </a:ext>
            </a:extLst>
          </p:cNvPr>
          <p:cNvSpPr/>
          <p:nvPr/>
        </p:nvSpPr>
        <p:spPr>
          <a:xfrm>
            <a:off x="1539152" y="37062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928955AC-2033-4AC0-7B64-5B20489D156F}"/>
              </a:ext>
            </a:extLst>
          </p:cNvPr>
          <p:cNvSpPr/>
          <p:nvPr/>
        </p:nvSpPr>
        <p:spPr>
          <a:xfrm>
            <a:off x="1539151" y="4090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aveikslėlis 41">
            <a:extLst>
              <a:ext uri="{FF2B5EF4-FFF2-40B4-BE49-F238E27FC236}">
                <a16:creationId xmlns:a16="http://schemas.microsoft.com/office/drawing/2014/main" id="{3C6357C9-BCF7-6C78-AAB1-B577AD945787}"/>
              </a:ext>
            </a:extLst>
          </p:cNvPr>
          <p:cNvPicPr>
            <a:picLocks noChangeAspect="1"/>
          </p:cNvPicPr>
          <p:nvPr/>
        </p:nvPicPr>
        <p:blipFill>
          <a:blip r:embed="rId4"/>
          <a:stretch>
            <a:fillRect/>
          </a:stretch>
        </p:blipFill>
        <p:spPr>
          <a:xfrm>
            <a:off x="10250602" y="3686000"/>
            <a:ext cx="1696121" cy="2193570"/>
          </a:xfrm>
          <a:prstGeom prst="rect">
            <a:avLst/>
          </a:prstGeom>
        </p:spPr>
      </p:pic>
      <p:cxnSp>
        <p:nvCxnSpPr>
          <p:cNvPr id="44" name="Tiesioji rodyklės jungtis 43">
            <a:extLst>
              <a:ext uri="{FF2B5EF4-FFF2-40B4-BE49-F238E27FC236}">
                <a16:creationId xmlns:a16="http://schemas.microsoft.com/office/drawing/2014/main" id="{D9ECDDFC-5184-389B-969B-9A5CAA82DA6E}"/>
              </a:ext>
            </a:extLst>
          </p:cNvPr>
          <p:cNvCxnSpPr>
            <a:cxnSpLocks/>
          </p:cNvCxnSpPr>
          <p:nvPr/>
        </p:nvCxnSpPr>
        <p:spPr>
          <a:xfrm flipV="1">
            <a:off x="9158374" y="4269340"/>
            <a:ext cx="1234561" cy="1976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Stačiakampis 6">
            <a:extLst>
              <a:ext uri="{FF2B5EF4-FFF2-40B4-BE49-F238E27FC236}">
                <a16:creationId xmlns:a16="http://schemas.microsoft.com/office/drawing/2014/main" id="{3ECC7677-677A-FC1D-BCF8-E1E316F412F5}"/>
              </a:ext>
            </a:extLst>
          </p:cNvPr>
          <p:cNvSpPr/>
          <p:nvPr/>
        </p:nvSpPr>
        <p:spPr>
          <a:xfrm flipH="1" flipV="1">
            <a:off x="10428723" y="4090045"/>
            <a:ext cx="1344009" cy="24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418973" y="918243"/>
            <a:ext cx="2191002" cy="369332"/>
          </a:xfrm>
          <a:prstGeom prst="rect">
            <a:avLst/>
          </a:prstGeom>
          <a:solidFill>
            <a:schemeClr val="accent4">
              <a:lumMod val="20000"/>
              <a:lumOff val="80000"/>
            </a:schemeClr>
          </a:solidFill>
        </p:spPr>
        <p:txBody>
          <a:bodyPr wrap="square" rtlCol="0">
            <a:spAutoFit/>
          </a:bodyPr>
          <a:lstStyle/>
          <a:p>
            <a:r>
              <a:rPr lang="lt-LT" dirty="0"/>
              <a:t>Kvietimo sukūrimas:</a:t>
            </a:r>
          </a:p>
        </p:txBody>
      </p:sp>
      <p:sp>
        <p:nvSpPr>
          <p:cNvPr id="59" name="TextBox 58">
            <a:extLst>
              <a:ext uri="{FF2B5EF4-FFF2-40B4-BE49-F238E27FC236}">
                <a16:creationId xmlns:a16="http://schemas.microsoft.com/office/drawing/2014/main" id="{2A424E5D-A26D-6F56-D025-87B159EC5674}"/>
              </a:ext>
            </a:extLst>
          </p:cNvPr>
          <p:cNvSpPr txBox="1"/>
          <p:nvPr/>
        </p:nvSpPr>
        <p:spPr>
          <a:xfrm>
            <a:off x="121480" y="5387151"/>
            <a:ext cx="2455003" cy="369332"/>
          </a:xfrm>
          <a:prstGeom prst="rect">
            <a:avLst/>
          </a:prstGeom>
          <a:noFill/>
        </p:spPr>
        <p:txBody>
          <a:bodyPr wrap="square" rtlCol="0">
            <a:spAutoFit/>
          </a:bodyPr>
          <a:lstStyle/>
          <a:p>
            <a:r>
              <a:rPr lang="lt-LT" dirty="0"/>
              <a:t>Privalomi laukai </a:t>
            </a:r>
            <a:endParaRPr lang="en-US" dirty="0"/>
          </a:p>
        </p:txBody>
      </p:sp>
      <p:sp>
        <p:nvSpPr>
          <p:cNvPr id="60" name="Arrow: Right 11">
            <a:extLst>
              <a:ext uri="{FF2B5EF4-FFF2-40B4-BE49-F238E27FC236}">
                <a16:creationId xmlns:a16="http://schemas.microsoft.com/office/drawing/2014/main" id="{A2128864-62DD-0994-418F-2294321AB95D}"/>
              </a:ext>
            </a:extLst>
          </p:cNvPr>
          <p:cNvSpPr/>
          <p:nvPr/>
        </p:nvSpPr>
        <p:spPr>
          <a:xfrm>
            <a:off x="633040" y="57025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aveikslėlis 61">
            <a:extLst>
              <a:ext uri="{FF2B5EF4-FFF2-40B4-BE49-F238E27FC236}">
                <a16:creationId xmlns:a16="http://schemas.microsoft.com/office/drawing/2014/main" id="{60ED4418-F006-C26B-37D9-3002BF193164}"/>
              </a:ext>
            </a:extLst>
          </p:cNvPr>
          <p:cNvPicPr>
            <a:picLocks noChangeAspect="1"/>
          </p:cNvPicPr>
          <p:nvPr/>
        </p:nvPicPr>
        <p:blipFill>
          <a:blip r:embed="rId5"/>
          <a:stretch>
            <a:fillRect/>
          </a:stretch>
        </p:blipFill>
        <p:spPr>
          <a:xfrm>
            <a:off x="7949760" y="2611192"/>
            <a:ext cx="3996963" cy="1044011"/>
          </a:xfrm>
          <a:prstGeom prst="rect">
            <a:avLst/>
          </a:prstGeom>
        </p:spPr>
      </p:pic>
      <p:sp>
        <p:nvSpPr>
          <p:cNvPr id="65" name="TextBox 64">
            <a:extLst>
              <a:ext uri="{FF2B5EF4-FFF2-40B4-BE49-F238E27FC236}">
                <a16:creationId xmlns:a16="http://schemas.microsoft.com/office/drawing/2014/main" id="{AF3CD0A3-1501-C38B-227C-4DCD6AF81ED8}"/>
              </a:ext>
            </a:extLst>
          </p:cNvPr>
          <p:cNvSpPr txBox="1"/>
          <p:nvPr/>
        </p:nvSpPr>
        <p:spPr>
          <a:xfrm>
            <a:off x="8335995" y="4074844"/>
            <a:ext cx="1696121" cy="646331"/>
          </a:xfrm>
          <a:prstGeom prst="rect">
            <a:avLst/>
          </a:prstGeom>
          <a:solidFill>
            <a:schemeClr val="accent4">
              <a:lumMod val="20000"/>
              <a:lumOff val="80000"/>
            </a:schemeClr>
          </a:solidFill>
        </p:spPr>
        <p:txBody>
          <a:bodyPr wrap="square" rtlCol="0">
            <a:spAutoFit/>
          </a:bodyPr>
          <a:lstStyle/>
          <a:p>
            <a:r>
              <a:rPr lang="lt-LT" dirty="0"/>
              <a:t>Išsiųstas kvietimas </a:t>
            </a:r>
          </a:p>
        </p:txBody>
      </p:sp>
      <p:pic>
        <p:nvPicPr>
          <p:cNvPr id="69" name="Paveikslėlis 68">
            <a:extLst>
              <a:ext uri="{FF2B5EF4-FFF2-40B4-BE49-F238E27FC236}">
                <a16:creationId xmlns:a16="http://schemas.microsoft.com/office/drawing/2014/main" id="{935727E7-8E03-1637-E175-5AB18A6895BC}"/>
              </a:ext>
            </a:extLst>
          </p:cNvPr>
          <p:cNvPicPr>
            <a:picLocks noChangeAspect="1"/>
          </p:cNvPicPr>
          <p:nvPr/>
        </p:nvPicPr>
        <p:blipFill>
          <a:blip r:embed="rId6"/>
          <a:stretch>
            <a:fillRect/>
          </a:stretch>
        </p:blipFill>
        <p:spPr>
          <a:xfrm>
            <a:off x="9045454" y="115045"/>
            <a:ext cx="2904633" cy="1348580"/>
          </a:xfrm>
          <a:prstGeom prst="rect">
            <a:avLst/>
          </a:prstGeom>
        </p:spPr>
      </p:pic>
      <p:pic>
        <p:nvPicPr>
          <p:cNvPr id="71" name="Paveikslėlis 70">
            <a:extLst>
              <a:ext uri="{FF2B5EF4-FFF2-40B4-BE49-F238E27FC236}">
                <a16:creationId xmlns:a16="http://schemas.microsoft.com/office/drawing/2014/main" id="{1B1955BF-5567-B9F5-33CD-7D90BF4630BE}"/>
              </a:ext>
            </a:extLst>
          </p:cNvPr>
          <p:cNvPicPr>
            <a:picLocks noChangeAspect="1"/>
          </p:cNvPicPr>
          <p:nvPr/>
        </p:nvPicPr>
        <p:blipFill>
          <a:blip r:embed="rId7"/>
          <a:stretch>
            <a:fillRect/>
          </a:stretch>
        </p:blipFill>
        <p:spPr>
          <a:xfrm>
            <a:off x="9014594" y="1603400"/>
            <a:ext cx="2935493" cy="957825"/>
          </a:xfrm>
          <a:prstGeom prst="rect">
            <a:avLst/>
          </a:prstGeom>
        </p:spPr>
      </p:pic>
      <p:sp>
        <p:nvSpPr>
          <p:cNvPr id="72" name="Stačiakampis 6">
            <a:extLst>
              <a:ext uri="{FF2B5EF4-FFF2-40B4-BE49-F238E27FC236}">
                <a16:creationId xmlns:a16="http://schemas.microsoft.com/office/drawing/2014/main" id="{4D0EC841-1508-08C3-0681-829884E4A876}"/>
              </a:ext>
            </a:extLst>
          </p:cNvPr>
          <p:cNvSpPr/>
          <p:nvPr/>
        </p:nvSpPr>
        <p:spPr>
          <a:xfrm flipH="1" flipV="1">
            <a:off x="10848974" y="1114353"/>
            <a:ext cx="554017" cy="349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čiakampis 6">
            <a:extLst>
              <a:ext uri="{FF2B5EF4-FFF2-40B4-BE49-F238E27FC236}">
                <a16:creationId xmlns:a16="http://schemas.microsoft.com/office/drawing/2014/main" id="{2347572F-7C29-393C-6C6A-2DA93EB0D86F}"/>
              </a:ext>
            </a:extLst>
          </p:cNvPr>
          <p:cNvSpPr/>
          <p:nvPr/>
        </p:nvSpPr>
        <p:spPr>
          <a:xfrm flipH="1" flipV="1">
            <a:off x="10786101" y="2178978"/>
            <a:ext cx="616889" cy="330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
            <a:extLst>
              <a:ext uri="{FF2B5EF4-FFF2-40B4-BE49-F238E27FC236}">
                <a16:creationId xmlns:a16="http://schemas.microsoft.com/office/drawing/2014/main" id="{FAF184CF-AB50-F9B1-DD5A-B909709EA62C}"/>
              </a:ext>
            </a:extLst>
          </p:cNvPr>
          <p:cNvSpPr/>
          <p:nvPr/>
        </p:nvSpPr>
        <p:spPr>
          <a:xfrm>
            <a:off x="6654990" y="456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75" name="Oval 3">
            <a:extLst>
              <a:ext uri="{FF2B5EF4-FFF2-40B4-BE49-F238E27FC236}">
                <a16:creationId xmlns:a16="http://schemas.microsoft.com/office/drawing/2014/main" id="{483E9C16-2AB8-DEA0-ADB8-285DA7989636}"/>
              </a:ext>
            </a:extLst>
          </p:cNvPr>
          <p:cNvSpPr/>
          <p:nvPr/>
        </p:nvSpPr>
        <p:spPr>
          <a:xfrm>
            <a:off x="10316388" y="1061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76" name="Oval 3">
            <a:extLst>
              <a:ext uri="{FF2B5EF4-FFF2-40B4-BE49-F238E27FC236}">
                <a16:creationId xmlns:a16="http://schemas.microsoft.com/office/drawing/2014/main" id="{38AC1C40-2430-31AE-F1CE-233D37535491}"/>
              </a:ext>
            </a:extLst>
          </p:cNvPr>
          <p:cNvSpPr/>
          <p:nvPr/>
        </p:nvSpPr>
        <p:spPr>
          <a:xfrm>
            <a:off x="10291945" y="2128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87A82555-FC33-C2AC-9329-0C2D5FC02EF8}"/>
              </a:ext>
            </a:extLst>
          </p:cNvPr>
          <p:cNvCxnSpPr>
            <a:cxnSpLocks/>
          </p:cNvCxnSpPr>
          <p:nvPr/>
        </p:nvCxnSpPr>
        <p:spPr>
          <a:xfrm flipV="1">
            <a:off x="9129969" y="3582753"/>
            <a:ext cx="309136" cy="507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6" name="Paveikslėlis 85">
            <a:extLst>
              <a:ext uri="{FF2B5EF4-FFF2-40B4-BE49-F238E27FC236}">
                <a16:creationId xmlns:a16="http://schemas.microsoft.com/office/drawing/2014/main" id="{51C5A40A-3391-7C21-9232-5D3EF9255119}"/>
              </a:ext>
            </a:extLst>
          </p:cNvPr>
          <p:cNvPicPr>
            <a:picLocks noChangeAspect="1"/>
          </p:cNvPicPr>
          <p:nvPr/>
        </p:nvPicPr>
        <p:blipFill>
          <a:blip r:embed="rId8"/>
          <a:stretch>
            <a:fillRect/>
          </a:stretch>
        </p:blipFill>
        <p:spPr>
          <a:xfrm>
            <a:off x="6923385" y="856544"/>
            <a:ext cx="2122069" cy="663476"/>
          </a:xfrm>
          <a:prstGeom prst="rect">
            <a:avLst/>
          </a:prstGeom>
        </p:spPr>
      </p:pic>
      <p:sp>
        <p:nvSpPr>
          <p:cNvPr id="87" name="Stačiakampis 6">
            <a:extLst>
              <a:ext uri="{FF2B5EF4-FFF2-40B4-BE49-F238E27FC236}">
                <a16:creationId xmlns:a16="http://schemas.microsoft.com/office/drawing/2014/main" id="{060021D4-0D7E-5CFB-8DA6-29BA112B46E0}"/>
              </a:ext>
            </a:extLst>
          </p:cNvPr>
          <p:cNvSpPr/>
          <p:nvPr/>
        </p:nvSpPr>
        <p:spPr>
          <a:xfrm flipV="1">
            <a:off x="6908162" y="856544"/>
            <a:ext cx="313005" cy="2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
            <a:extLst>
              <a:ext uri="{FF2B5EF4-FFF2-40B4-BE49-F238E27FC236}">
                <a16:creationId xmlns:a16="http://schemas.microsoft.com/office/drawing/2014/main" id="{03534655-BA43-A41E-5F91-2FFBCBB0FCDE}"/>
              </a:ext>
            </a:extLst>
          </p:cNvPr>
          <p:cNvSpPr/>
          <p:nvPr/>
        </p:nvSpPr>
        <p:spPr>
          <a:xfrm>
            <a:off x="6376289" y="7965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199049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 </a:t>
            </a:r>
            <a:endParaRPr lang="en-US" sz="3600" b="1" dirty="0">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959853" y="963017"/>
            <a:ext cx="10765981" cy="369332"/>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a:t>
            </a:r>
            <a:r>
              <a:rPr lang="lt-LT" dirty="0">
                <a:solidFill>
                  <a:prstClr val="black"/>
                </a:solidFill>
                <a:latin typeface="Calibri"/>
              </a:rPr>
              <a:t>gamybinės CVP</a:t>
            </a:r>
            <a:r>
              <a:rPr kumimoji="0" lang="lt-LT" sz="1800" b="0" i="0" u="none" strike="noStrike" kern="1200" cap="none" spc="0" normalizeH="0" baseline="0" noProof="0" dirty="0">
                <a:ln>
                  <a:noFill/>
                </a:ln>
                <a:solidFill>
                  <a:prstClr val="black"/>
                </a:solidFill>
                <a:effectLst/>
                <a:uLnTx/>
                <a:uFillTx/>
                <a:latin typeface="Calibri"/>
                <a:ea typeface="+mn-ea"/>
                <a:cs typeface="+mn-cs"/>
              </a:rPr>
              <a:t> IS</a:t>
            </a:r>
            <a:r>
              <a:rPr lang="lt-LT" dirty="0">
                <a:solidFill>
                  <a:prstClr val="black"/>
                </a:solidFill>
                <a:latin typeface="Calibri"/>
              </a:rPr>
              <a:t> aplinkos su nuoroda </a:t>
            </a:r>
            <a:r>
              <a:rPr lang="lt-LT" dirty="0">
                <a:solidFill>
                  <a:prstClr val="black"/>
                </a:solidFill>
                <a:ea typeface="+mn-lt"/>
                <a:cs typeface="+mn-lt"/>
              </a:rPr>
              <a:t>https://viesiejipirkimai.lt/epps/home.do</a:t>
            </a:r>
            <a:endParaRPr lang="lt-LT">
              <a:solidFill>
                <a:prstClr val="black"/>
              </a:solidFill>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3180558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8CB317E2-843E-50F7-E109-ACD6AA3CEE6B}"/>
              </a:ext>
            </a:extLst>
          </p:cNvPr>
          <p:cNvSpPr txBox="1"/>
          <p:nvPr/>
        </p:nvSpPr>
        <p:spPr>
          <a:xfrm>
            <a:off x="291517" y="5609598"/>
            <a:ext cx="3070898" cy="1077218"/>
          </a:xfrm>
          <a:prstGeom prst="rect">
            <a:avLst/>
          </a:prstGeom>
          <a:solidFill>
            <a:schemeClr val="accent4">
              <a:lumMod val="20000"/>
              <a:lumOff val="80000"/>
            </a:schemeClr>
          </a:solidFill>
        </p:spPr>
        <p:txBody>
          <a:bodyPr wrap="square" rtlCol="0">
            <a:spAutoFit/>
          </a:bodyPr>
          <a:lstStyle/>
          <a:p>
            <a:r>
              <a:rPr lang="lt-LT" sz="1600" dirty="0"/>
              <a:t>Pirkimo vykdytojas norėdamas pašalinti atitinkamą gavėją iš sąrašo, turi pasirinkti gavėją ir paspausti šį simbolį. </a:t>
            </a:r>
            <a:endParaRPr lang="en-US" sz="1600"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dirty="0"/>
          </a:p>
        </p:txBody>
      </p:sp>
      <p:pic>
        <p:nvPicPr>
          <p:cNvPr id="6" name="Paveikslėlis 5">
            <a:extLst>
              <a:ext uri="{FF2B5EF4-FFF2-40B4-BE49-F238E27FC236}">
                <a16:creationId xmlns:a16="http://schemas.microsoft.com/office/drawing/2014/main" id="{0384ECEE-C3D9-320F-40DC-98639A4492A1}"/>
              </a:ext>
            </a:extLst>
          </p:cNvPr>
          <p:cNvPicPr>
            <a:picLocks noChangeAspect="1"/>
          </p:cNvPicPr>
          <p:nvPr/>
        </p:nvPicPr>
        <p:blipFill>
          <a:blip r:embed="rId3"/>
          <a:stretch>
            <a:fillRect/>
          </a:stretch>
        </p:blipFill>
        <p:spPr>
          <a:xfrm>
            <a:off x="453620" y="1136801"/>
            <a:ext cx="1466968" cy="1165425"/>
          </a:xfrm>
          <a:prstGeom prst="rect">
            <a:avLst/>
          </a:prstGeom>
        </p:spPr>
      </p:pic>
      <p:pic>
        <p:nvPicPr>
          <p:cNvPr id="3" name="Turinio vietos rezervavimo ženklas 53">
            <a:extLst>
              <a:ext uri="{FF2B5EF4-FFF2-40B4-BE49-F238E27FC236}">
                <a16:creationId xmlns:a16="http://schemas.microsoft.com/office/drawing/2014/main" id="{2624CCBB-7EA6-3A14-3955-AB608D5D32DD}"/>
              </a:ext>
            </a:extLst>
          </p:cNvPr>
          <p:cNvPicPr>
            <a:picLocks noGrp="1" noChangeAspect="1"/>
          </p:cNvPicPr>
          <p:nvPr>
            <p:ph idx="1"/>
          </p:nvPr>
        </p:nvPicPr>
        <p:blipFill>
          <a:blip r:embed="rId4"/>
          <a:stretch>
            <a:fillRect/>
          </a:stretch>
        </p:blipFill>
        <p:spPr>
          <a:xfrm>
            <a:off x="2074052" y="1543066"/>
            <a:ext cx="8156760" cy="3349862"/>
          </a:xfrm>
          <a:prstGeom prst="rect">
            <a:avLst/>
          </a:prstGeom>
        </p:spPr>
      </p:pic>
      <p:sp>
        <p:nvSpPr>
          <p:cNvPr id="4" name="TextBox 3">
            <a:extLst>
              <a:ext uri="{FF2B5EF4-FFF2-40B4-BE49-F238E27FC236}">
                <a16:creationId xmlns:a16="http://schemas.microsoft.com/office/drawing/2014/main" id="{0B2E6E28-A00F-FA85-F789-55417F43D180}"/>
              </a:ext>
            </a:extLst>
          </p:cNvPr>
          <p:cNvSpPr txBox="1"/>
          <p:nvPr/>
        </p:nvSpPr>
        <p:spPr>
          <a:xfrm>
            <a:off x="451311" y="705997"/>
            <a:ext cx="1643315" cy="369332"/>
          </a:xfrm>
          <a:prstGeom prst="rect">
            <a:avLst/>
          </a:prstGeom>
          <a:solidFill>
            <a:schemeClr val="accent4">
              <a:lumMod val="20000"/>
              <a:lumOff val="80000"/>
            </a:schemeClr>
          </a:solidFill>
        </p:spPr>
        <p:txBody>
          <a:bodyPr wrap="square" rtlCol="0">
            <a:spAutoFit/>
          </a:bodyPr>
          <a:lstStyle/>
          <a:p>
            <a:r>
              <a:rPr lang="lt-LT" dirty="0"/>
              <a:t>Gavėjų paieška:</a:t>
            </a:r>
            <a:endParaRPr lang="en-US" dirty="0"/>
          </a:p>
        </p:txBody>
      </p:sp>
      <p:sp>
        <p:nvSpPr>
          <p:cNvPr id="8" name="Stačiakampis 6">
            <a:extLst>
              <a:ext uri="{FF2B5EF4-FFF2-40B4-BE49-F238E27FC236}">
                <a16:creationId xmlns:a16="http://schemas.microsoft.com/office/drawing/2014/main" id="{C85F26EF-2FF6-4798-BC40-B27CF7B77343}"/>
              </a:ext>
            </a:extLst>
          </p:cNvPr>
          <p:cNvSpPr/>
          <p:nvPr/>
        </p:nvSpPr>
        <p:spPr>
          <a:xfrm flipH="1" flipV="1">
            <a:off x="665479" y="1427814"/>
            <a:ext cx="383682" cy="72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6123BC-528A-88B5-B9E9-80BC17FD92D5}"/>
              </a:ext>
            </a:extLst>
          </p:cNvPr>
          <p:cNvSpPr txBox="1"/>
          <p:nvPr/>
        </p:nvSpPr>
        <p:spPr>
          <a:xfrm>
            <a:off x="2015412" y="1129103"/>
            <a:ext cx="5752370" cy="369332"/>
          </a:xfrm>
          <a:prstGeom prst="rect">
            <a:avLst/>
          </a:prstGeom>
          <a:solidFill>
            <a:schemeClr val="accent4">
              <a:lumMod val="20000"/>
              <a:lumOff val="80000"/>
            </a:schemeClr>
          </a:solidFill>
        </p:spPr>
        <p:txBody>
          <a:bodyPr wrap="square" rtlCol="0">
            <a:spAutoFit/>
          </a:bodyPr>
          <a:lstStyle/>
          <a:p>
            <a:r>
              <a:rPr lang="lt-LT" dirty="0"/>
              <a:t>Gavėjų paieška vykdoma paspaudus paieškos mygtuką</a:t>
            </a:r>
            <a:endParaRPr lang="en-US" dirty="0"/>
          </a:p>
        </p:txBody>
      </p:sp>
      <p:cxnSp>
        <p:nvCxnSpPr>
          <p:cNvPr id="13" name="Tiesioji rodyklės jungtis 12">
            <a:extLst>
              <a:ext uri="{FF2B5EF4-FFF2-40B4-BE49-F238E27FC236}">
                <a16:creationId xmlns:a16="http://schemas.microsoft.com/office/drawing/2014/main" id="{A3C6BF89-2E7F-B79E-BAEB-0B91A953B8BB}"/>
              </a:ext>
            </a:extLst>
          </p:cNvPr>
          <p:cNvCxnSpPr>
            <a:cxnSpLocks/>
          </p:cNvCxnSpPr>
          <p:nvPr/>
        </p:nvCxnSpPr>
        <p:spPr>
          <a:xfrm flipH="1">
            <a:off x="1125893" y="1427814"/>
            <a:ext cx="835295" cy="538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F1FBD0-139F-7F0E-8F37-5EBE58A90E69}"/>
              </a:ext>
            </a:extLst>
          </p:cNvPr>
          <p:cNvSpPr txBox="1"/>
          <p:nvPr/>
        </p:nvSpPr>
        <p:spPr>
          <a:xfrm>
            <a:off x="183243" y="4461863"/>
            <a:ext cx="8296860" cy="1077218"/>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Gavėjų paieška vykdoma įvedus norimo kviesti tiekėjo duomenis pvz. pavadinimas / juridinio asmens kodas. Įvedus atitinkamus duomenis apie tiekėją spaudžiamas mygtukas „Paieška“. </a:t>
            </a:r>
          </a:p>
          <a:p>
            <a:pPr marL="285750" indent="-285750">
              <a:buFont typeface="Arial" panose="020B0604020202020204" pitchFamily="34" charset="0"/>
              <a:buChar char="•"/>
            </a:pPr>
            <a:r>
              <a:rPr lang="lt-LT" sz="1600" dirty="0"/>
              <a:t>Sistema iškarto pateikia paieškos rezultatus. Pirkimo vykdytojas pasirenka tiekėją ir spaudžia mygtuką „Pasirinkti“ .</a:t>
            </a:r>
            <a:endParaRPr lang="en-US" dirty="0"/>
          </a:p>
        </p:txBody>
      </p:sp>
      <p:sp>
        <p:nvSpPr>
          <p:cNvPr id="15" name="Stačiakampis 6">
            <a:extLst>
              <a:ext uri="{FF2B5EF4-FFF2-40B4-BE49-F238E27FC236}">
                <a16:creationId xmlns:a16="http://schemas.microsoft.com/office/drawing/2014/main" id="{41ED82E3-40F8-8A3B-A7F1-2AFE7D005229}"/>
              </a:ext>
            </a:extLst>
          </p:cNvPr>
          <p:cNvSpPr/>
          <p:nvPr/>
        </p:nvSpPr>
        <p:spPr>
          <a:xfrm flipH="1" flipV="1">
            <a:off x="9538854" y="3304309"/>
            <a:ext cx="443346" cy="24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čiakampis 6">
            <a:extLst>
              <a:ext uri="{FF2B5EF4-FFF2-40B4-BE49-F238E27FC236}">
                <a16:creationId xmlns:a16="http://schemas.microsoft.com/office/drawing/2014/main" id="{635DF88A-F3A2-73F7-A076-4DD4041A4F10}"/>
              </a:ext>
            </a:extLst>
          </p:cNvPr>
          <p:cNvSpPr/>
          <p:nvPr/>
        </p:nvSpPr>
        <p:spPr>
          <a:xfrm flipH="1" flipV="1">
            <a:off x="9474864" y="4629251"/>
            <a:ext cx="507336" cy="169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9A35F9D2-C4D6-094F-24C4-92921E6E1812}"/>
              </a:ext>
            </a:extLst>
          </p:cNvPr>
          <p:cNvSpPr/>
          <p:nvPr/>
        </p:nvSpPr>
        <p:spPr>
          <a:xfrm flipH="1" flipV="1">
            <a:off x="2392218" y="3949385"/>
            <a:ext cx="213472" cy="512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Tiesioji rodyklės jungtis 57">
            <a:extLst>
              <a:ext uri="{FF2B5EF4-FFF2-40B4-BE49-F238E27FC236}">
                <a16:creationId xmlns:a16="http://schemas.microsoft.com/office/drawing/2014/main" id="{7609BE13-669E-FA15-8141-2B291A31334E}"/>
              </a:ext>
            </a:extLst>
          </p:cNvPr>
          <p:cNvCxnSpPr/>
          <p:nvPr/>
        </p:nvCxnSpPr>
        <p:spPr>
          <a:xfrm>
            <a:off x="857320" y="2152305"/>
            <a:ext cx="1216732" cy="609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3">
            <a:extLst>
              <a:ext uri="{FF2B5EF4-FFF2-40B4-BE49-F238E27FC236}">
                <a16:creationId xmlns:a16="http://schemas.microsoft.com/office/drawing/2014/main" id="{AFA6550D-D84C-937B-0FAC-6738DEDDB855}"/>
              </a:ext>
            </a:extLst>
          </p:cNvPr>
          <p:cNvSpPr/>
          <p:nvPr/>
        </p:nvSpPr>
        <p:spPr>
          <a:xfrm>
            <a:off x="10061336" y="323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3729F658-34FF-FDF1-C5DF-77796871FAC5}"/>
              </a:ext>
            </a:extLst>
          </p:cNvPr>
          <p:cNvSpPr/>
          <p:nvPr/>
        </p:nvSpPr>
        <p:spPr>
          <a:xfrm>
            <a:off x="10061336" y="4519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66" name="Paveikslėlis 65">
            <a:extLst>
              <a:ext uri="{FF2B5EF4-FFF2-40B4-BE49-F238E27FC236}">
                <a16:creationId xmlns:a16="http://schemas.microsoft.com/office/drawing/2014/main" id="{443CD216-A5A6-57C8-12EF-613D7C32ECB0}"/>
              </a:ext>
            </a:extLst>
          </p:cNvPr>
          <p:cNvPicPr>
            <a:picLocks noChangeAspect="1"/>
          </p:cNvPicPr>
          <p:nvPr/>
        </p:nvPicPr>
        <p:blipFill>
          <a:blip r:embed="rId5"/>
          <a:stretch>
            <a:fillRect/>
          </a:stretch>
        </p:blipFill>
        <p:spPr>
          <a:xfrm>
            <a:off x="3408120" y="5645458"/>
            <a:ext cx="6130734" cy="543855"/>
          </a:xfrm>
          <a:prstGeom prst="rect">
            <a:avLst/>
          </a:prstGeom>
        </p:spPr>
      </p:pic>
      <p:cxnSp>
        <p:nvCxnSpPr>
          <p:cNvPr id="71" name="Tiesioji jungtis 70">
            <a:extLst>
              <a:ext uri="{FF2B5EF4-FFF2-40B4-BE49-F238E27FC236}">
                <a16:creationId xmlns:a16="http://schemas.microsoft.com/office/drawing/2014/main" id="{582C472E-D851-9CC2-73D2-AA3AA38D5B51}"/>
              </a:ext>
            </a:extLst>
          </p:cNvPr>
          <p:cNvCxnSpPr/>
          <p:nvPr/>
        </p:nvCxnSpPr>
        <p:spPr>
          <a:xfrm>
            <a:off x="3362415" y="6410036"/>
            <a:ext cx="59940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Tiesioji rodyklės jungtis 73">
            <a:extLst>
              <a:ext uri="{FF2B5EF4-FFF2-40B4-BE49-F238E27FC236}">
                <a16:creationId xmlns:a16="http://schemas.microsoft.com/office/drawing/2014/main" id="{A0B53116-DE19-8D63-8E7F-5CA7A832076A}"/>
              </a:ext>
            </a:extLst>
          </p:cNvPr>
          <p:cNvCxnSpPr>
            <a:cxnSpLocks/>
          </p:cNvCxnSpPr>
          <p:nvPr/>
        </p:nvCxnSpPr>
        <p:spPr>
          <a:xfrm flipV="1">
            <a:off x="9356436" y="6122575"/>
            <a:ext cx="0" cy="2874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Stačiakampis 6">
            <a:extLst>
              <a:ext uri="{FF2B5EF4-FFF2-40B4-BE49-F238E27FC236}">
                <a16:creationId xmlns:a16="http://schemas.microsoft.com/office/drawing/2014/main" id="{3D957D33-8668-5C4B-B462-C9C652C234B0}"/>
              </a:ext>
            </a:extLst>
          </p:cNvPr>
          <p:cNvSpPr/>
          <p:nvPr/>
        </p:nvSpPr>
        <p:spPr>
          <a:xfrm flipH="1" flipV="1">
            <a:off x="9258977" y="5835753"/>
            <a:ext cx="215886" cy="220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105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dirty="0"/>
          </a:p>
        </p:txBody>
      </p:sp>
      <p:pic>
        <p:nvPicPr>
          <p:cNvPr id="20" name="Paveikslėlis 19">
            <a:extLst>
              <a:ext uri="{FF2B5EF4-FFF2-40B4-BE49-F238E27FC236}">
                <a16:creationId xmlns:a16="http://schemas.microsoft.com/office/drawing/2014/main" id="{C7ED8155-1B3E-29D0-5733-459AD1930C05}"/>
              </a:ext>
            </a:extLst>
          </p:cNvPr>
          <p:cNvPicPr>
            <a:picLocks noChangeAspect="1"/>
          </p:cNvPicPr>
          <p:nvPr/>
        </p:nvPicPr>
        <p:blipFill>
          <a:blip r:embed="rId3"/>
          <a:stretch>
            <a:fillRect/>
          </a:stretch>
        </p:blipFill>
        <p:spPr>
          <a:xfrm>
            <a:off x="740560" y="897829"/>
            <a:ext cx="10365590" cy="2094883"/>
          </a:xfrm>
          <a:prstGeom prst="rect">
            <a:avLst/>
          </a:prstGeom>
        </p:spPr>
      </p:pic>
      <p:sp>
        <p:nvSpPr>
          <p:cNvPr id="21" name="TextBox 20">
            <a:extLst>
              <a:ext uri="{FF2B5EF4-FFF2-40B4-BE49-F238E27FC236}">
                <a16:creationId xmlns:a16="http://schemas.microsoft.com/office/drawing/2014/main" id="{27F8ADCD-1F10-FBA9-1A05-BF7635FC580A}"/>
              </a:ext>
            </a:extLst>
          </p:cNvPr>
          <p:cNvSpPr txBox="1"/>
          <p:nvPr/>
        </p:nvSpPr>
        <p:spPr>
          <a:xfrm>
            <a:off x="740560" y="612190"/>
            <a:ext cx="2279731" cy="369332"/>
          </a:xfrm>
          <a:prstGeom prst="rect">
            <a:avLst/>
          </a:prstGeom>
          <a:solidFill>
            <a:schemeClr val="accent4">
              <a:lumMod val="20000"/>
              <a:lumOff val="80000"/>
            </a:schemeClr>
          </a:solidFill>
        </p:spPr>
        <p:txBody>
          <a:bodyPr wrap="square" rtlCol="0">
            <a:spAutoFit/>
          </a:bodyPr>
          <a:lstStyle/>
          <a:p>
            <a:r>
              <a:rPr lang="lt-LT" dirty="0"/>
              <a:t>Kvietimo redagavimas:</a:t>
            </a:r>
            <a:endParaRPr lang="en-US" dirty="0"/>
          </a:p>
        </p:txBody>
      </p:sp>
      <p:sp>
        <p:nvSpPr>
          <p:cNvPr id="22" name="TextBox 21">
            <a:extLst>
              <a:ext uri="{FF2B5EF4-FFF2-40B4-BE49-F238E27FC236}">
                <a16:creationId xmlns:a16="http://schemas.microsoft.com/office/drawing/2014/main" id="{93C819DB-4C55-82A0-486C-623C53385CC6}"/>
              </a:ext>
            </a:extLst>
          </p:cNvPr>
          <p:cNvSpPr txBox="1"/>
          <p:nvPr/>
        </p:nvSpPr>
        <p:spPr>
          <a:xfrm>
            <a:off x="4613386" y="1942883"/>
            <a:ext cx="4907765" cy="923330"/>
          </a:xfrm>
          <a:prstGeom prst="rect">
            <a:avLst/>
          </a:prstGeom>
          <a:solidFill>
            <a:schemeClr val="accent4">
              <a:lumMod val="20000"/>
              <a:lumOff val="80000"/>
            </a:schemeClr>
          </a:solidFill>
        </p:spPr>
        <p:txBody>
          <a:bodyPr wrap="square" rtlCol="0">
            <a:spAutoFit/>
          </a:bodyPr>
          <a:lstStyle/>
          <a:p>
            <a:r>
              <a:rPr lang="lt-LT" dirty="0"/>
              <a:t>Pirkimo vykdytojas norėdamas iki pasiūlymo pateikimo termino pabaigos patikslinti kvietimą turi paspausti „Redaguoti kvietimą“</a:t>
            </a:r>
            <a:endParaRPr lang="en-US" dirty="0"/>
          </a:p>
        </p:txBody>
      </p:sp>
      <p:cxnSp>
        <p:nvCxnSpPr>
          <p:cNvPr id="24" name="Tiesioji rodyklės jungtis 23">
            <a:extLst>
              <a:ext uri="{FF2B5EF4-FFF2-40B4-BE49-F238E27FC236}">
                <a16:creationId xmlns:a16="http://schemas.microsoft.com/office/drawing/2014/main" id="{786BA610-25E9-BBCD-F73B-D639890DE2DA}"/>
              </a:ext>
            </a:extLst>
          </p:cNvPr>
          <p:cNvCxnSpPr/>
          <p:nvPr/>
        </p:nvCxnSpPr>
        <p:spPr>
          <a:xfrm flipV="1">
            <a:off x="9491008" y="2399337"/>
            <a:ext cx="428625" cy="359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6">
            <a:extLst>
              <a:ext uri="{FF2B5EF4-FFF2-40B4-BE49-F238E27FC236}">
                <a16:creationId xmlns:a16="http://schemas.microsoft.com/office/drawing/2014/main" id="{B5BEE450-889E-766D-78A8-82C05A990CAA}"/>
              </a:ext>
            </a:extLst>
          </p:cNvPr>
          <p:cNvSpPr/>
          <p:nvPr/>
        </p:nvSpPr>
        <p:spPr>
          <a:xfrm flipH="1" flipV="1">
            <a:off x="9987606" y="2338989"/>
            <a:ext cx="938213" cy="249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aveikslėlis 30">
            <a:extLst>
              <a:ext uri="{FF2B5EF4-FFF2-40B4-BE49-F238E27FC236}">
                <a16:creationId xmlns:a16="http://schemas.microsoft.com/office/drawing/2014/main" id="{FB67A0F1-9BC7-DBCE-D5E5-7AD7421A6CCA}"/>
              </a:ext>
            </a:extLst>
          </p:cNvPr>
          <p:cNvPicPr>
            <a:picLocks noChangeAspect="1"/>
          </p:cNvPicPr>
          <p:nvPr/>
        </p:nvPicPr>
        <p:blipFill>
          <a:blip r:embed="rId4"/>
          <a:stretch>
            <a:fillRect/>
          </a:stretch>
        </p:blipFill>
        <p:spPr>
          <a:xfrm>
            <a:off x="740560" y="3596274"/>
            <a:ext cx="6219825" cy="2670217"/>
          </a:xfrm>
          <a:prstGeom prst="rect">
            <a:avLst/>
          </a:prstGeom>
        </p:spPr>
      </p:pic>
      <p:sp>
        <p:nvSpPr>
          <p:cNvPr id="29" name="TextBox 28">
            <a:extLst>
              <a:ext uri="{FF2B5EF4-FFF2-40B4-BE49-F238E27FC236}">
                <a16:creationId xmlns:a16="http://schemas.microsoft.com/office/drawing/2014/main" id="{92FEAA06-E6DE-2DBA-E991-2D6DF3C0799E}"/>
              </a:ext>
            </a:extLst>
          </p:cNvPr>
          <p:cNvSpPr txBox="1"/>
          <p:nvPr/>
        </p:nvSpPr>
        <p:spPr>
          <a:xfrm>
            <a:off x="6665771" y="5056282"/>
            <a:ext cx="3707854" cy="1477328"/>
          </a:xfrm>
          <a:prstGeom prst="rect">
            <a:avLst/>
          </a:prstGeom>
          <a:solidFill>
            <a:schemeClr val="accent4">
              <a:lumMod val="20000"/>
              <a:lumOff val="80000"/>
            </a:schemeClr>
          </a:solidFill>
        </p:spPr>
        <p:txBody>
          <a:bodyPr wrap="square" rtlCol="0">
            <a:spAutoFit/>
          </a:bodyPr>
          <a:lstStyle/>
          <a:p>
            <a:r>
              <a:rPr lang="lt-LT" dirty="0"/>
              <a:t>Pirkimo vykdytojas redaguodamas kvietimą, turi užpildyti visus privalomus laukus kaip nurodyta 39 skaidrėje ir paspausti mygtuką „Siųsti kvietimą“ </a:t>
            </a:r>
            <a:endParaRPr lang="en-US" dirty="0"/>
          </a:p>
        </p:txBody>
      </p:sp>
      <p:sp>
        <p:nvSpPr>
          <p:cNvPr id="32" name="Stačiakampis 6">
            <a:extLst>
              <a:ext uri="{FF2B5EF4-FFF2-40B4-BE49-F238E27FC236}">
                <a16:creationId xmlns:a16="http://schemas.microsoft.com/office/drawing/2014/main" id="{E711DE1D-CDC0-A276-B27A-54B8FE94C15C}"/>
              </a:ext>
            </a:extLst>
          </p:cNvPr>
          <p:cNvSpPr/>
          <p:nvPr/>
        </p:nvSpPr>
        <p:spPr>
          <a:xfrm flipH="1" flipV="1">
            <a:off x="1482379" y="3878330"/>
            <a:ext cx="5127971" cy="122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692A2273-0F1A-6918-DC6C-3C007A88BA42}"/>
              </a:ext>
            </a:extLst>
          </p:cNvPr>
          <p:cNvSpPr/>
          <p:nvPr/>
        </p:nvSpPr>
        <p:spPr>
          <a:xfrm flipH="1" flipV="1">
            <a:off x="1482378" y="4167429"/>
            <a:ext cx="5127971" cy="356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7EC189EB-35EA-F627-31FC-8AC673989940}"/>
              </a:ext>
            </a:extLst>
          </p:cNvPr>
          <p:cNvSpPr/>
          <p:nvPr/>
        </p:nvSpPr>
        <p:spPr>
          <a:xfrm flipH="1" flipV="1">
            <a:off x="1482377" y="5101053"/>
            <a:ext cx="5127971" cy="28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čiakampis 6">
            <a:extLst>
              <a:ext uri="{FF2B5EF4-FFF2-40B4-BE49-F238E27FC236}">
                <a16:creationId xmlns:a16="http://schemas.microsoft.com/office/drawing/2014/main" id="{F9BC9006-68B8-D4EB-D72E-D5C05F4C4419}"/>
              </a:ext>
            </a:extLst>
          </p:cNvPr>
          <p:cNvSpPr/>
          <p:nvPr/>
        </p:nvSpPr>
        <p:spPr>
          <a:xfrm flipH="1" flipV="1">
            <a:off x="5805958" y="6052401"/>
            <a:ext cx="484633" cy="15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11">
            <a:extLst>
              <a:ext uri="{FF2B5EF4-FFF2-40B4-BE49-F238E27FC236}">
                <a16:creationId xmlns:a16="http://schemas.microsoft.com/office/drawing/2014/main" id="{BA637ACE-68EF-2532-697A-97DC92F43E93}"/>
              </a:ext>
            </a:extLst>
          </p:cNvPr>
          <p:cNvSpPr/>
          <p:nvPr/>
        </p:nvSpPr>
        <p:spPr>
          <a:xfrm>
            <a:off x="811713" y="38668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07523B4C-BFDF-409C-6572-AF459114F943}"/>
              </a:ext>
            </a:extLst>
          </p:cNvPr>
          <p:cNvSpPr/>
          <p:nvPr/>
        </p:nvSpPr>
        <p:spPr>
          <a:xfrm>
            <a:off x="811713" y="426103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B410B401-B609-6787-12F4-7EC294CF9011}"/>
              </a:ext>
            </a:extLst>
          </p:cNvPr>
          <p:cNvSpPr/>
          <p:nvPr/>
        </p:nvSpPr>
        <p:spPr>
          <a:xfrm>
            <a:off x="808122" y="52078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4" name="Tiesioji rodyklės jungtis 43">
            <a:extLst>
              <a:ext uri="{FF2B5EF4-FFF2-40B4-BE49-F238E27FC236}">
                <a16:creationId xmlns:a16="http://schemas.microsoft.com/office/drawing/2014/main" id="{609453E5-82B9-EFAE-D3B8-C193AE0F1E3E}"/>
              </a:ext>
            </a:extLst>
          </p:cNvPr>
          <p:cNvCxnSpPr>
            <a:cxnSpLocks/>
          </p:cNvCxnSpPr>
          <p:nvPr/>
        </p:nvCxnSpPr>
        <p:spPr>
          <a:xfrm flipH="1" flipV="1">
            <a:off x="9043727" y="4471983"/>
            <a:ext cx="78241" cy="216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C74EF35-9A07-97A2-8CAF-4209D93E07F4}"/>
              </a:ext>
            </a:extLst>
          </p:cNvPr>
          <p:cNvSpPr txBox="1"/>
          <p:nvPr/>
        </p:nvSpPr>
        <p:spPr>
          <a:xfrm>
            <a:off x="9082848" y="4623556"/>
            <a:ext cx="3003293" cy="369332"/>
          </a:xfrm>
          <a:prstGeom prst="rect">
            <a:avLst/>
          </a:prstGeom>
          <a:solidFill>
            <a:schemeClr val="accent4">
              <a:lumMod val="20000"/>
              <a:lumOff val="80000"/>
            </a:schemeClr>
          </a:solidFill>
        </p:spPr>
        <p:txBody>
          <a:bodyPr wrap="square" rtlCol="0">
            <a:spAutoFit/>
          </a:bodyPr>
          <a:lstStyle/>
          <a:p>
            <a:r>
              <a:rPr lang="lt-LT" dirty="0"/>
              <a:t>Išsiųstas patikslintas kvietimas</a:t>
            </a:r>
            <a:endParaRPr lang="en-US" dirty="0"/>
          </a:p>
        </p:txBody>
      </p:sp>
      <p:sp>
        <p:nvSpPr>
          <p:cNvPr id="46" name="Oval 3">
            <a:extLst>
              <a:ext uri="{FF2B5EF4-FFF2-40B4-BE49-F238E27FC236}">
                <a16:creationId xmlns:a16="http://schemas.microsoft.com/office/drawing/2014/main" id="{CE1C04A6-954F-6A13-4C05-3E4063925A77}"/>
              </a:ext>
            </a:extLst>
          </p:cNvPr>
          <p:cNvSpPr/>
          <p:nvPr/>
        </p:nvSpPr>
        <p:spPr>
          <a:xfrm>
            <a:off x="5283645" y="59951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48" name="Paveikslėlis 47">
            <a:extLst>
              <a:ext uri="{FF2B5EF4-FFF2-40B4-BE49-F238E27FC236}">
                <a16:creationId xmlns:a16="http://schemas.microsoft.com/office/drawing/2014/main" id="{ED2DABED-F316-2CB1-7BFF-AA041E11FEA5}"/>
              </a:ext>
            </a:extLst>
          </p:cNvPr>
          <p:cNvPicPr>
            <a:picLocks noChangeAspect="1"/>
          </p:cNvPicPr>
          <p:nvPr/>
        </p:nvPicPr>
        <p:blipFill>
          <a:blip r:embed="rId5"/>
          <a:stretch>
            <a:fillRect/>
          </a:stretch>
        </p:blipFill>
        <p:spPr>
          <a:xfrm>
            <a:off x="2832488" y="6184352"/>
            <a:ext cx="2122069" cy="663476"/>
          </a:xfrm>
          <a:prstGeom prst="rect">
            <a:avLst/>
          </a:prstGeom>
        </p:spPr>
      </p:pic>
      <p:sp>
        <p:nvSpPr>
          <p:cNvPr id="49" name="Stačiakampis 6">
            <a:extLst>
              <a:ext uri="{FF2B5EF4-FFF2-40B4-BE49-F238E27FC236}">
                <a16:creationId xmlns:a16="http://schemas.microsoft.com/office/drawing/2014/main" id="{BABCE10C-FEC1-67AA-DA06-CFA9BCF40656}"/>
              </a:ext>
            </a:extLst>
          </p:cNvPr>
          <p:cNvSpPr/>
          <p:nvPr/>
        </p:nvSpPr>
        <p:spPr>
          <a:xfrm flipH="1" flipV="1">
            <a:off x="2800041" y="6170104"/>
            <a:ext cx="333376" cy="269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
            <a:extLst>
              <a:ext uri="{FF2B5EF4-FFF2-40B4-BE49-F238E27FC236}">
                <a16:creationId xmlns:a16="http://schemas.microsoft.com/office/drawing/2014/main" id="{29CD5CB0-9D8B-A23B-4358-BBEB50E5F182}"/>
              </a:ext>
            </a:extLst>
          </p:cNvPr>
          <p:cNvSpPr/>
          <p:nvPr/>
        </p:nvSpPr>
        <p:spPr>
          <a:xfrm>
            <a:off x="2278101" y="61300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54" name="Paveikslėlis 53">
            <a:extLst>
              <a:ext uri="{FF2B5EF4-FFF2-40B4-BE49-F238E27FC236}">
                <a16:creationId xmlns:a16="http://schemas.microsoft.com/office/drawing/2014/main" id="{AD985997-DDBE-EDC4-D244-81AEEA35EB7B}"/>
              </a:ext>
            </a:extLst>
          </p:cNvPr>
          <p:cNvPicPr>
            <a:picLocks noChangeAspect="1"/>
          </p:cNvPicPr>
          <p:nvPr/>
        </p:nvPicPr>
        <p:blipFill>
          <a:blip r:embed="rId6"/>
          <a:stretch>
            <a:fillRect/>
          </a:stretch>
        </p:blipFill>
        <p:spPr>
          <a:xfrm>
            <a:off x="9820200" y="462595"/>
            <a:ext cx="1347935" cy="1860272"/>
          </a:xfrm>
          <a:prstGeom prst="rect">
            <a:avLst/>
          </a:prstGeom>
        </p:spPr>
      </p:pic>
      <p:sp>
        <p:nvSpPr>
          <p:cNvPr id="55" name="Stačiakampis 6">
            <a:extLst>
              <a:ext uri="{FF2B5EF4-FFF2-40B4-BE49-F238E27FC236}">
                <a16:creationId xmlns:a16="http://schemas.microsoft.com/office/drawing/2014/main" id="{588A03AA-BA10-A7FB-32A3-9EBED132C696}"/>
              </a:ext>
            </a:extLst>
          </p:cNvPr>
          <p:cNvSpPr/>
          <p:nvPr/>
        </p:nvSpPr>
        <p:spPr>
          <a:xfrm flipH="1" flipV="1">
            <a:off x="9964713" y="1267459"/>
            <a:ext cx="1028032" cy="208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
            <a:extLst>
              <a:ext uri="{FF2B5EF4-FFF2-40B4-BE49-F238E27FC236}">
                <a16:creationId xmlns:a16="http://schemas.microsoft.com/office/drawing/2014/main" id="{2A015CE8-836B-D24A-F64D-D0B9FEABD372}"/>
              </a:ext>
            </a:extLst>
          </p:cNvPr>
          <p:cNvSpPr/>
          <p:nvPr/>
        </p:nvSpPr>
        <p:spPr>
          <a:xfrm>
            <a:off x="9418096" y="11855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59" name="Stačiakampis 6">
            <a:extLst>
              <a:ext uri="{FF2B5EF4-FFF2-40B4-BE49-F238E27FC236}">
                <a16:creationId xmlns:a16="http://schemas.microsoft.com/office/drawing/2014/main" id="{00489992-0952-5322-3342-09AEA7516D79}"/>
              </a:ext>
            </a:extLst>
          </p:cNvPr>
          <p:cNvSpPr/>
          <p:nvPr/>
        </p:nvSpPr>
        <p:spPr>
          <a:xfrm flipH="1" flipV="1">
            <a:off x="2221736" y="1854158"/>
            <a:ext cx="578305" cy="236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3">
            <a:extLst>
              <a:ext uri="{FF2B5EF4-FFF2-40B4-BE49-F238E27FC236}">
                <a16:creationId xmlns:a16="http://schemas.microsoft.com/office/drawing/2014/main" id="{E8ABE473-769E-E920-651C-89F466AC993B}"/>
              </a:ext>
            </a:extLst>
          </p:cNvPr>
          <p:cNvSpPr/>
          <p:nvPr/>
        </p:nvSpPr>
        <p:spPr>
          <a:xfrm>
            <a:off x="2832488" y="16006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Oval 3">
            <a:extLst>
              <a:ext uri="{FF2B5EF4-FFF2-40B4-BE49-F238E27FC236}">
                <a16:creationId xmlns:a16="http://schemas.microsoft.com/office/drawing/2014/main" id="{7393388C-6032-2E6A-156A-3E4B16FC7A03}"/>
              </a:ext>
            </a:extLst>
          </p:cNvPr>
          <p:cNvSpPr/>
          <p:nvPr/>
        </p:nvSpPr>
        <p:spPr>
          <a:xfrm>
            <a:off x="10925819" y="20907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 name="TextBox 3">
            <a:extLst>
              <a:ext uri="{FF2B5EF4-FFF2-40B4-BE49-F238E27FC236}">
                <a16:creationId xmlns:a16="http://schemas.microsoft.com/office/drawing/2014/main" id="{E54C5DD6-F3DC-AA53-8A2E-0B895E9250B7}"/>
              </a:ext>
            </a:extLst>
          </p:cNvPr>
          <p:cNvSpPr txBox="1"/>
          <p:nvPr/>
        </p:nvSpPr>
        <p:spPr>
          <a:xfrm>
            <a:off x="730433" y="2868918"/>
            <a:ext cx="7579871"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 </a:t>
            </a:r>
            <a:r>
              <a:rPr lang="lt-LT" dirty="0"/>
              <a:t>Pridėjus papildomą tiekėją, būtinai siunčiamame kvietime turi likti ir jau pakviesti tiekėjai. Nenurodžius pirmiau pakviestų tiekėjų, jie negalės teikti pasiūlymų, kadangi sistemoje kvietimo nematys.</a:t>
            </a:r>
            <a:endParaRPr lang="en-US" dirty="0"/>
          </a:p>
        </p:txBody>
      </p:sp>
      <p:pic>
        <p:nvPicPr>
          <p:cNvPr id="36" name="Paveikslėlis 35">
            <a:extLst>
              <a:ext uri="{FF2B5EF4-FFF2-40B4-BE49-F238E27FC236}">
                <a16:creationId xmlns:a16="http://schemas.microsoft.com/office/drawing/2014/main" id="{28355E2E-3258-697D-EF31-63B86C14CE06}"/>
              </a:ext>
            </a:extLst>
          </p:cNvPr>
          <p:cNvPicPr>
            <a:picLocks noChangeAspect="1"/>
          </p:cNvPicPr>
          <p:nvPr/>
        </p:nvPicPr>
        <p:blipFill>
          <a:blip r:embed="rId7"/>
          <a:stretch>
            <a:fillRect/>
          </a:stretch>
        </p:blipFill>
        <p:spPr>
          <a:xfrm>
            <a:off x="8182198" y="3400279"/>
            <a:ext cx="3881661" cy="1035955"/>
          </a:xfrm>
          <a:prstGeom prst="rect">
            <a:avLst/>
          </a:prstGeom>
        </p:spPr>
      </p:pic>
      <p:sp>
        <p:nvSpPr>
          <p:cNvPr id="41" name="Stačiakampis 6">
            <a:extLst>
              <a:ext uri="{FF2B5EF4-FFF2-40B4-BE49-F238E27FC236}">
                <a16:creationId xmlns:a16="http://schemas.microsoft.com/office/drawing/2014/main" id="{97D398AE-635A-6CFB-E969-D95E160DE822}"/>
              </a:ext>
            </a:extLst>
          </p:cNvPr>
          <p:cNvSpPr/>
          <p:nvPr/>
        </p:nvSpPr>
        <p:spPr>
          <a:xfrm flipH="1" flipV="1">
            <a:off x="8159915" y="3422004"/>
            <a:ext cx="3926226" cy="1051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17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dirty="0"/>
          </a:p>
        </p:txBody>
      </p:sp>
      <p:pic>
        <p:nvPicPr>
          <p:cNvPr id="4" name="Paveikslėlis 3">
            <a:extLst>
              <a:ext uri="{FF2B5EF4-FFF2-40B4-BE49-F238E27FC236}">
                <a16:creationId xmlns:a16="http://schemas.microsoft.com/office/drawing/2014/main" id="{B11EBA8E-CAE8-5178-D053-0208249901B9}"/>
              </a:ext>
            </a:extLst>
          </p:cNvPr>
          <p:cNvPicPr>
            <a:picLocks noChangeAspect="1"/>
          </p:cNvPicPr>
          <p:nvPr/>
        </p:nvPicPr>
        <p:blipFill>
          <a:blip r:embed="rId3"/>
          <a:stretch>
            <a:fillRect/>
          </a:stretch>
        </p:blipFill>
        <p:spPr>
          <a:xfrm>
            <a:off x="1052028" y="1077470"/>
            <a:ext cx="10058398" cy="1887290"/>
          </a:xfrm>
          <a:prstGeom prst="rect">
            <a:avLst/>
          </a:prstGeom>
        </p:spPr>
      </p:pic>
      <p:pic>
        <p:nvPicPr>
          <p:cNvPr id="16" name="Paveikslėlis 15">
            <a:extLst>
              <a:ext uri="{FF2B5EF4-FFF2-40B4-BE49-F238E27FC236}">
                <a16:creationId xmlns:a16="http://schemas.microsoft.com/office/drawing/2014/main" id="{68821DF5-7A71-587D-49E0-23CF9B48BEAB}"/>
              </a:ext>
            </a:extLst>
          </p:cNvPr>
          <p:cNvPicPr>
            <a:picLocks noChangeAspect="1"/>
          </p:cNvPicPr>
          <p:nvPr/>
        </p:nvPicPr>
        <p:blipFill>
          <a:blip r:embed="rId4"/>
          <a:stretch>
            <a:fillRect/>
          </a:stretch>
        </p:blipFill>
        <p:spPr>
          <a:xfrm>
            <a:off x="1185700" y="2612584"/>
            <a:ext cx="1483360" cy="121091"/>
          </a:xfrm>
          <a:prstGeom prst="rect">
            <a:avLst/>
          </a:prstGeom>
        </p:spPr>
      </p:pic>
      <p:pic>
        <p:nvPicPr>
          <p:cNvPr id="18" name="Paveikslėlis 17">
            <a:extLst>
              <a:ext uri="{FF2B5EF4-FFF2-40B4-BE49-F238E27FC236}">
                <a16:creationId xmlns:a16="http://schemas.microsoft.com/office/drawing/2014/main" id="{038100A1-EEBF-D55E-C6CD-3B8853931D8C}"/>
              </a:ext>
            </a:extLst>
          </p:cNvPr>
          <p:cNvPicPr>
            <a:picLocks noChangeAspect="1"/>
          </p:cNvPicPr>
          <p:nvPr/>
        </p:nvPicPr>
        <p:blipFill>
          <a:blip r:embed="rId5"/>
          <a:stretch>
            <a:fillRect/>
          </a:stretch>
        </p:blipFill>
        <p:spPr>
          <a:xfrm>
            <a:off x="2661917" y="2633648"/>
            <a:ext cx="261974" cy="100027"/>
          </a:xfrm>
          <a:prstGeom prst="rect">
            <a:avLst/>
          </a:prstGeom>
        </p:spPr>
      </p:pic>
      <p:pic>
        <p:nvPicPr>
          <p:cNvPr id="23" name="Paveikslėlis 22">
            <a:extLst>
              <a:ext uri="{FF2B5EF4-FFF2-40B4-BE49-F238E27FC236}">
                <a16:creationId xmlns:a16="http://schemas.microsoft.com/office/drawing/2014/main" id="{906B742E-B03B-3425-16CE-324842FB3583}"/>
              </a:ext>
            </a:extLst>
          </p:cNvPr>
          <p:cNvPicPr>
            <a:picLocks noChangeAspect="1"/>
          </p:cNvPicPr>
          <p:nvPr/>
        </p:nvPicPr>
        <p:blipFill>
          <a:blip r:embed="rId6"/>
          <a:stretch>
            <a:fillRect/>
          </a:stretch>
        </p:blipFill>
        <p:spPr>
          <a:xfrm>
            <a:off x="3009616" y="2597251"/>
            <a:ext cx="1895759" cy="152532"/>
          </a:xfrm>
          <a:prstGeom prst="rect">
            <a:avLst/>
          </a:prstGeom>
        </p:spPr>
      </p:pic>
      <p:pic>
        <p:nvPicPr>
          <p:cNvPr id="27" name="Paveikslėlis 26">
            <a:extLst>
              <a:ext uri="{FF2B5EF4-FFF2-40B4-BE49-F238E27FC236}">
                <a16:creationId xmlns:a16="http://schemas.microsoft.com/office/drawing/2014/main" id="{FEF68C0C-F17F-F326-B6BF-E06637CB0266}"/>
              </a:ext>
            </a:extLst>
          </p:cNvPr>
          <p:cNvPicPr>
            <a:picLocks noChangeAspect="1"/>
          </p:cNvPicPr>
          <p:nvPr/>
        </p:nvPicPr>
        <p:blipFill>
          <a:blip r:embed="rId7"/>
          <a:stretch>
            <a:fillRect/>
          </a:stretch>
        </p:blipFill>
        <p:spPr>
          <a:xfrm>
            <a:off x="4905375" y="2627940"/>
            <a:ext cx="1447977" cy="119757"/>
          </a:xfrm>
          <a:prstGeom prst="rect">
            <a:avLst/>
          </a:prstGeom>
        </p:spPr>
      </p:pic>
      <p:sp>
        <p:nvSpPr>
          <p:cNvPr id="28" name="TextBox 27">
            <a:extLst>
              <a:ext uri="{FF2B5EF4-FFF2-40B4-BE49-F238E27FC236}">
                <a16:creationId xmlns:a16="http://schemas.microsoft.com/office/drawing/2014/main" id="{55F5B9BC-D18F-4CCF-B9C3-E1DF0977B436}"/>
              </a:ext>
            </a:extLst>
          </p:cNvPr>
          <p:cNvSpPr txBox="1"/>
          <p:nvPr/>
        </p:nvSpPr>
        <p:spPr>
          <a:xfrm>
            <a:off x="1081642" y="3244334"/>
            <a:ext cx="5271710"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sp>
        <p:nvSpPr>
          <p:cNvPr id="30" name="Rectangle 10">
            <a:extLst>
              <a:ext uri="{FF2B5EF4-FFF2-40B4-BE49-F238E27FC236}">
                <a16:creationId xmlns:a16="http://schemas.microsoft.com/office/drawing/2014/main" id="{64033E23-100B-99F4-EEB6-1CF2E1C96A86}"/>
              </a:ext>
            </a:extLst>
          </p:cNvPr>
          <p:cNvSpPr/>
          <p:nvPr/>
        </p:nvSpPr>
        <p:spPr>
          <a:xfrm>
            <a:off x="3029315" y="2522844"/>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Tiesioji rodyklės jungtis 42">
            <a:extLst>
              <a:ext uri="{FF2B5EF4-FFF2-40B4-BE49-F238E27FC236}">
                <a16:creationId xmlns:a16="http://schemas.microsoft.com/office/drawing/2014/main" id="{CA59E24B-2C44-5B66-5FD3-5BF8910286BD}"/>
              </a:ext>
            </a:extLst>
          </p:cNvPr>
          <p:cNvCxnSpPr/>
          <p:nvPr/>
        </p:nvCxnSpPr>
        <p:spPr>
          <a:xfrm flipV="1">
            <a:off x="3505200" y="2745796"/>
            <a:ext cx="66675" cy="498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95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dirty="0"/>
          </a:p>
        </p:txBody>
      </p:sp>
      <p:pic>
        <p:nvPicPr>
          <p:cNvPr id="6" name="Turinio vietos rezervavimo ženklas 5">
            <a:extLst>
              <a:ext uri="{FF2B5EF4-FFF2-40B4-BE49-F238E27FC236}">
                <a16:creationId xmlns:a16="http://schemas.microsoft.com/office/drawing/2014/main" id="{F74106EF-B934-ABB4-7A56-7C7F738F3FCD}"/>
              </a:ext>
            </a:extLst>
          </p:cNvPr>
          <p:cNvPicPr>
            <a:picLocks noGrp="1" noChangeAspect="1"/>
          </p:cNvPicPr>
          <p:nvPr>
            <p:ph idx="1"/>
          </p:nvPr>
        </p:nvPicPr>
        <p:blipFill>
          <a:blip r:embed="rId3"/>
          <a:stretch>
            <a:fillRect/>
          </a:stretch>
        </p:blipFill>
        <p:spPr>
          <a:xfrm>
            <a:off x="614017" y="1434940"/>
            <a:ext cx="10515600" cy="3743892"/>
          </a:xfrm>
        </p:spPr>
      </p:pic>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219200" y="4857749"/>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15739" y="4722913"/>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553325" y="61498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12" name="Paveikslėlis 11">
            <a:extLst>
              <a:ext uri="{FF2B5EF4-FFF2-40B4-BE49-F238E27FC236}">
                <a16:creationId xmlns:a16="http://schemas.microsoft.com/office/drawing/2014/main" id="{3EAF025E-83EA-3CCE-FB6F-CC9F47232A88}"/>
              </a:ext>
            </a:extLst>
          </p:cNvPr>
          <p:cNvPicPr>
            <a:picLocks noChangeAspect="1"/>
          </p:cNvPicPr>
          <p:nvPr/>
        </p:nvPicPr>
        <p:blipFill>
          <a:blip r:embed="rId5"/>
          <a:stretch>
            <a:fillRect/>
          </a:stretch>
        </p:blipFill>
        <p:spPr>
          <a:xfrm>
            <a:off x="614017" y="1125469"/>
            <a:ext cx="10515600" cy="315302"/>
          </a:xfrm>
          <a:prstGeom prst="rect">
            <a:avLst/>
          </a:prstGeom>
        </p:spPr>
      </p:pic>
      <p:sp>
        <p:nvSpPr>
          <p:cNvPr id="14" name="Oval 4">
            <a:extLst>
              <a:ext uri="{FF2B5EF4-FFF2-40B4-BE49-F238E27FC236}">
                <a16:creationId xmlns:a16="http://schemas.microsoft.com/office/drawing/2014/main" id="{C30F2101-DE4E-D438-81DF-5494290D8242}"/>
              </a:ext>
            </a:extLst>
          </p:cNvPr>
          <p:cNvSpPr/>
          <p:nvPr/>
        </p:nvSpPr>
        <p:spPr>
          <a:xfrm>
            <a:off x="129385" y="10508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3187925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priminiais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dirty="0"/>
          </a:p>
        </p:txBody>
      </p:sp>
      <p:pic>
        <p:nvPicPr>
          <p:cNvPr id="29" name="Turinio vietos rezervavimo ženklas 28">
            <a:extLst>
              <a:ext uri="{FF2B5EF4-FFF2-40B4-BE49-F238E27FC236}">
                <a16:creationId xmlns:a16="http://schemas.microsoft.com/office/drawing/2014/main" id="{C677CBD3-F464-E778-6ECC-C9DF13100F2B}"/>
              </a:ext>
            </a:extLst>
          </p:cNvPr>
          <p:cNvPicPr>
            <a:picLocks noGrp="1" noChangeAspect="1"/>
          </p:cNvPicPr>
          <p:nvPr>
            <p:ph idx="1"/>
          </p:nvPr>
        </p:nvPicPr>
        <p:blipFill>
          <a:blip r:embed="rId3"/>
          <a:stretch>
            <a:fillRect/>
          </a:stretch>
        </p:blipFill>
        <p:spPr>
          <a:xfrm>
            <a:off x="913686" y="1190879"/>
            <a:ext cx="10515600" cy="1427077"/>
          </a:xfrm>
        </p:spPr>
      </p:pic>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98577-4294-555B-F75F-54354018B043}"/>
              </a:ext>
            </a:extLst>
          </p:cNvPr>
          <p:cNvSpPr txBox="1"/>
          <p:nvPr/>
        </p:nvSpPr>
        <p:spPr>
          <a:xfrm>
            <a:off x="913686" y="2827523"/>
            <a:ext cx="6161102" cy="369332"/>
          </a:xfrm>
          <a:prstGeom prst="rect">
            <a:avLst/>
          </a:prstGeom>
          <a:solidFill>
            <a:schemeClr val="accent4">
              <a:lumMod val="20000"/>
              <a:lumOff val="80000"/>
            </a:schemeClr>
          </a:solidFill>
        </p:spPr>
        <p:txBody>
          <a:bodyPr wrap="square" rtlCol="0">
            <a:spAutoFit/>
          </a:bodyPr>
          <a:lstStyle/>
          <a:p>
            <a:r>
              <a:rPr lang="lt-LT" dirty="0"/>
              <a:t>Pasirenkama užduotis „Patikrinkite interesų konfliktą“</a:t>
            </a:r>
            <a:endParaRPr lang="en-US" dirty="0"/>
          </a:p>
        </p:txBody>
      </p:sp>
      <p:pic>
        <p:nvPicPr>
          <p:cNvPr id="40" name="Paveikslėlis 39">
            <a:extLst>
              <a:ext uri="{FF2B5EF4-FFF2-40B4-BE49-F238E27FC236}">
                <a16:creationId xmlns:a16="http://schemas.microsoft.com/office/drawing/2014/main" id="{53CAEB4F-26B9-C85D-9193-D60D5F8A643B}"/>
              </a:ext>
            </a:extLst>
          </p:cNvPr>
          <p:cNvPicPr>
            <a:picLocks noChangeAspect="1"/>
          </p:cNvPicPr>
          <p:nvPr/>
        </p:nvPicPr>
        <p:blipFill>
          <a:blip r:embed="rId4"/>
          <a:stretch>
            <a:fillRect/>
          </a:stretch>
        </p:blipFill>
        <p:spPr>
          <a:xfrm>
            <a:off x="913686" y="3324976"/>
            <a:ext cx="9840248" cy="2742450"/>
          </a:xfrm>
          <a:prstGeom prst="rect">
            <a:avLst/>
          </a:prstGeom>
        </p:spPr>
      </p:pic>
      <p:sp>
        <p:nvSpPr>
          <p:cNvPr id="42" name="TextBox 41">
            <a:extLst>
              <a:ext uri="{FF2B5EF4-FFF2-40B4-BE49-F238E27FC236}">
                <a16:creationId xmlns:a16="http://schemas.microsoft.com/office/drawing/2014/main" id="{0B342FF4-AFDF-2167-17EB-F03D9F203EAF}"/>
              </a:ext>
            </a:extLst>
          </p:cNvPr>
          <p:cNvSpPr txBox="1"/>
          <p:nvPr/>
        </p:nvSpPr>
        <p:spPr>
          <a:xfrm>
            <a:off x="2580995" y="5259167"/>
            <a:ext cx="3620811" cy="1477328"/>
          </a:xfrm>
          <a:prstGeom prst="rect">
            <a:avLst/>
          </a:prstGeom>
          <a:solidFill>
            <a:schemeClr val="accent4">
              <a:lumMod val="20000"/>
              <a:lumOff val="80000"/>
            </a:schemeClr>
          </a:solidFill>
        </p:spPr>
        <p:txBody>
          <a:bodyPr wrap="square" rtlCol="0">
            <a:spAutoFit/>
          </a:bodyPr>
          <a:lstStyle/>
          <a:p>
            <a:r>
              <a:rPr lang="lt-LT" dirty="0"/>
              <a:t>Susipažinus, pasirenkama „Priimti“. </a:t>
            </a:r>
            <a:r>
              <a:rPr lang="lt-LT" b="0" i="0" dirty="0">
                <a:solidFill>
                  <a:srgbClr val="0D0D0D"/>
                </a:solidFill>
                <a:effectLst/>
                <a:latin typeface="ui-sans-serif"/>
              </a:rPr>
              <a:t>Jei pažymima „Atmesti“, paskirtas asmuo nebegali dalyvauti pirkimo procese, ir pirkimo vykdytojas privalo paskirti kitą vertintoją.</a:t>
            </a:r>
            <a:endParaRPr lang="lt-LT" dirty="0"/>
          </a:p>
        </p:txBody>
      </p:sp>
      <p:sp>
        <p:nvSpPr>
          <p:cNvPr id="44" name="Rectangle 10">
            <a:extLst>
              <a:ext uri="{FF2B5EF4-FFF2-40B4-BE49-F238E27FC236}">
                <a16:creationId xmlns:a16="http://schemas.microsoft.com/office/drawing/2014/main" id="{7DA578FC-E26D-9E4E-F57D-04DECB425F50}"/>
              </a:ext>
            </a:extLst>
          </p:cNvPr>
          <p:cNvSpPr/>
          <p:nvPr/>
        </p:nvSpPr>
        <p:spPr>
          <a:xfrm>
            <a:off x="1012422" y="5455339"/>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263449" y="5685199"/>
            <a:ext cx="1317546" cy="571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0">
            <a:extLst>
              <a:ext uri="{FF2B5EF4-FFF2-40B4-BE49-F238E27FC236}">
                <a16:creationId xmlns:a16="http://schemas.microsoft.com/office/drawing/2014/main" id="{F75B94FF-A9D4-57DA-1D83-28181BB05B9D}"/>
              </a:ext>
            </a:extLst>
          </p:cNvPr>
          <p:cNvSpPr/>
          <p:nvPr/>
        </p:nvSpPr>
        <p:spPr>
          <a:xfrm>
            <a:off x="10103751" y="5825147"/>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478422"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9" name="Oval 4">
            <a:extLst>
              <a:ext uri="{FF2B5EF4-FFF2-40B4-BE49-F238E27FC236}">
                <a16:creationId xmlns:a16="http://schemas.microsoft.com/office/drawing/2014/main" id="{1FB79C33-04C7-357A-712A-6AADFEC7FA84}"/>
              </a:ext>
            </a:extLst>
          </p:cNvPr>
          <p:cNvSpPr/>
          <p:nvPr/>
        </p:nvSpPr>
        <p:spPr>
          <a:xfrm>
            <a:off x="10605805" y="54553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51" name="Paveikslėlis 50">
            <a:extLst>
              <a:ext uri="{FF2B5EF4-FFF2-40B4-BE49-F238E27FC236}">
                <a16:creationId xmlns:a16="http://schemas.microsoft.com/office/drawing/2014/main" id="{9D5D1B37-EC14-3DA2-0D6C-2FF167459394}"/>
              </a:ext>
            </a:extLst>
          </p:cNvPr>
          <p:cNvPicPr>
            <a:picLocks noChangeAspect="1"/>
          </p:cNvPicPr>
          <p:nvPr/>
        </p:nvPicPr>
        <p:blipFill>
          <a:blip r:embed="rId5"/>
          <a:stretch>
            <a:fillRect/>
          </a:stretch>
        </p:blipFill>
        <p:spPr>
          <a:xfrm>
            <a:off x="6515851" y="5898569"/>
            <a:ext cx="3414713" cy="879035"/>
          </a:xfrm>
          <a:prstGeom prst="rect">
            <a:avLst/>
          </a:prstGeom>
        </p:spPr>
      </p:pic>
      <p:sp>
        <p:nvSpPr>
          <p:cNvPr id="52" name="Rectangle 10">
            <a:extLst>
              <a:ext uri="{FF2B5EF4-FFF2-40B4-BE49-F238E27FC236}">
                <a16:creationId xmlns:a16="http://schemas.microsoft.com/office/drawing/2014/main" id="{23B7C18A-DB4C-1365-B853-D6B6163F65BE}"/>
              </a:ext>
            </a:extLst>
          </p:cNvPr>
          <p:cNvSpPr/>
          <p:nvPr/>
        </p:nvSpPr>
        <p:spPr>
          <a:xfrm>
            <a:off x="6487977" y="5867203"/>
            <a:ext cx="251027" cy="217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4">
            <a:extLst>
              <a:ext uri="{FF2B5EF4-FFF2-40B4-BE49-F238E27FC236}">
                <a16:creationId xmlns:a16="http://schemas.microsoft.com/office/drawing/2014/main" id="{7F650E30-8C6E-DA36-5ECD-0B673604ECE8}"/>
              </a:ext>
            </a:extLst>
          </p:cNvPr>
          <p:cNvSpPr/>
          <p:nvPr/>
        </p:nvSpPr>
        <p:spPr>
          <a:xfrm>
            <a:off x="6386122" y="54657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2261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E28C82E1-6DB2-3F98-6ACD-04F5CD71E8A1}"/>
              </a:ext>
            </a:extLst>
          </p:cNvPr>
          <p:cNvPicPr>
            <a:picLocks noChangeAspect="1"/>
          </p:cNvPicPr>
          <p:nvPr/>
        </p:nvPicPr>
        <p:blipFill>
          <a:blip r:embed="rId2"/>
          <a:stretch>
            <a:fillRect/>
          </a:stretch>
        </p:blipFill>
        <p:spPr>
          <a:xfrm>
            <a:off x="1115945" y="968219"/>
            <a:ext cx="9930564" cy="167440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pic>
        <p:nvPicPr>
          <p:cNvPr id="9" name="Paveikslėlis 8">
            <a:extLst>
              <a:ext uri="{FF2B5EF4-FFF2-40B4-BE49-F238E27FC236}">
                <a16:creationId xmlns:a16="http://schemas.microsoft.com/office/drawing/2014/main" id="{DA73C7D5-E1A4-1408-6C4B-9EC09DD3D0A9}"/>
              </a:ext>
            </a:extLst>
          </p:cNvPr>
          <p:cNvPicPr>
            <a:picLocks noChangeAspect="1"/>
          </p:cNvPicPr>
          <p:nvPr/>
        </p:nvPicPr>
        <p:blipFill>
          <a:blip r:embed="rId4"/>
          <a:stretch>
            <a:fillRect/>
          </a:stretch>
        </p:blipFill>
        <p:spPr>
          <a:xfrm>
            <a:off x="1115945" y="3318559"/>
            <a:ext cx="9886895" cy="2571221"/>
          </a:xfrm>
          <a:prstGeom prst="rect">
            <a:avLst/>
          </a:prstGeom>
        </p:spPr>
      </p:pic>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4080001" y="5172272"/>
            <a:ext cx="192180" cy="418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351953" y="5364864"/>
            <a:ext cx="2706135"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šį simbolį atsiunčiami tiekėjo pasiūlymo dokumentai.</a:t>
            </a:r>
            <a:endParaRPr lang="en-US" dirty="0"/>
          </a:p>
        </p:txBody>
      </p:sp>
      <p:sp>
        <p:nvSpPr>
          <p:cNvPr id="14" name="Stačiakampis 6">
            <a:extLst>
              <a:ext uri="{FF2B5EF4-FFF2-40B4-BE49-F238E27FC236}">
                <a16:creationId xmlns:a16="http://schemas.microsoft.com/office/drawing/2014/main" id="{6D723579-5CB6-5965-6973-7BE2A20818BF}"/>
              </a:ext>
            </a:extLst>
          </p:cNvPr>
          <p:cNvSpPr/>
          <p:nvPr/>
        </p:nvSpPr>
        <p:spPr>
          <a:xfrm>
            <a:off x="4294095" y="5050671"/>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783134" y="4838625"/>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783134" y="513180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706824" y="4828261"/>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706823" y="50590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058088" y="5632872"/>
            <a:ext cx="5764305" cy="1200329"/>
          </a:xfrm>
          <a:prstGeom prst="rect">
            <a:avLst/>
          </a:prstGeom>
          <a:solidFill>
            <a:schemeClr val="accent4">
              <a:lumMod val="20000"/>
              <a:lumOff val="80000"/>
            </a:schemeClr>
          </a:solidFill>
        </p:spPr>
        <p:txBody>
          <a:bodyPr wrap="square" rtlCol="0">
            <a:spAutoFit/>
          </a:bodyPr>
          <a:lstStyle/>
          <a:p>
            <a:r>
              <a:rPr lang="lt-LT" dirty="0"/>
              <a:t>Įvertinus pasiūlymus įrašomos pasiūlymų kainos / ekonominio naudingumo balai. Pastaba. Jei vertinant pasiūlymus pagal kainos / sąnaudas ir kokybės santykį pasiūlymas atmetamas nesuteikus balo, įrašomas „0“.</a:t>
            </a:r>
            <a:endParaRPr lang="en-US" dirty="0"/>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9922311" y="3695994"/>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934388" y="4437345"/>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p:nvPr/>
        </p:nvCxnSpPr>
        <p:spPr>
          <a:xfrm flipV="1">
            <a:off x="7134225" y="5154617"/>
            <a:ext cx="495300" cy="478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879773" y="5437221"/>
            <a:ext cx="1009139"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258310" y="4711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0974525" y="48933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9925310" y="5704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55160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3"/>
          <a:stretch>
            <a:fillRect/>
          </a:stretch>
        </p:blipFill>
        <p:spPr>
          <a:xfrm>
            <a:off x="1293649" y="1232585"/>
            <a:ext cx="9604701" cy="95126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46</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1293649" y="123258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727729" y="1127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pic>
        <p:nvPicPr>
          <p:cNvPr id="9" name="Paveikslėlis 8">
            <a:extLst>
              <a:ext uri="{FF2B5EF4-FFF2-40B4-BE49-F238E27FC236}">
                <a16:creationId xmlns:a16="http://schemas.microsoft.com/office/drawing/2014/main" id="{DD96C797-7E29-D743-7CDD-D6387B33EC51}"/>
              </a:ext>
            </a:extLst>
          </p:cNvPr>
          <p:cNvPicPr>
            <a:picLocks noChangeAspect="1"/>
          </p:cNvPicPr>
          <p:nvPr/>
        </p:nvPicPr>
        <p:blipFill>
          <a:blip r:embed="rId5"/>
          <a:stretch>
            <a:fillRect/>
          </a:stretch>
        </p:blipFill>
        <p:spPr>
          <a:xfrm>
            <a:off x="1293649" y="2326944"/>
            <a:ext cx="9604701" cy="1653857"/>
          </a:xfrm>
          <a:prstGeom prst="rect">
            <a:avLst/>
          </a:prstGeom>
        </p:spPr>
      </p:pic>
      <p:sp>
        <p:nvSpPr>
          <p:cNvPr id="11" name="Stačiakampis 6">
            <a:extLst>
              <a:ext uri="{FF2B5EF4-FFF2-40B4-BE49-F238E27FC236}">
                <a16:creationId xmlns:a16="http://schemas.microsoft.com/office/drawing/2014/main" id="{31F0BCF3-8F63-1B22-1BC6-3493D1928F26}"/>
              </a:ext>
            </a:extLst>
          </p:cNvPr>
          <p:cNvSpPr/>
          <p:nvPr/>
        </p:nvSpPr>
        <p:spPr>
          <a:xfrm>
            <a:off x="3082840" y="377250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426083" y="3302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93649" y="4166817"/>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397809B1-1E11-5B7A-D5CD-24DC57CDC396}"/>
              </a:ext>
            </a:extLst>
          </p:cNvPr>
          <p:cNvPicPr>
            <a:picLocks noChangeAspect="1"/>
          </p:cNvPicPr>
          <p:nvPr/>
        </p:nvPicPr>
        <p:blipFill>
          <a:blip r:embed="rId6"/>
          <a:stretch>
            <a:fillRect/>
          </a:stretch>
        </p:blipFill>
        <p:spPr>
          <a:xfrm>
            <a:off x="1293648" y="4595291"/>
            <a:ext cx="8939191" cy="1748359"/>
          </a:xfrm>
          <a:prstGeom prst="rect">
            <a:avLst/>
          </a:prstGeom>
        </p:spPr>
      </p:pic>
      <p:sp>
        <p:nvSpPr>
          <p:cNvPr id="18" name="Stačiakampis 6">
            <a:extLst>
              <a:ext uri="{FF2B5EF4-FFF2-40B4-BE49-F238E27FC236}">
                <a16:creationId xmlns:a16="http://schemas.microsoft.com/office/drawing/2014/main" id="{4ED2632E-E4E2-0566-1B99-021F25DB8B89}"/>
              </a:ext>
            </a:extLst>
          </p:cNvPr>
          <p:cNvSpPr/>
          <p:nvPr/>
        </p:nvSpPr>
        <p:spPr>
          <a:xfrm>
            <a:off x="9601200" y="6105524"/>
            <a:ext cx="485775" cy="238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359455" y="56552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7280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6858000" y="5499243"/>
            <a:ext cx="1327564" cy="482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56205" y="4823941"/>
            <a:ext cx="2495042" cy="369332"/>
          </a:xfrm>
          <a:prstGeom prst="rect">
            <a:avLst/>
          </a:prstGeom>
          <a:solidFill>
            <a:schemeClr val="accent4">
              <a:lumMod val="20000"/>
              <a:lumOff val="80000"/>
            </a:schemeClr>
          </a:solidFill>
        </p:spPr>
        <p:txBody>
          <a:bodyPr wrap="none" rtlCol="0">
            <a:spAutoFit/>
          </a:bodyPr>
          <a:lstStyle/>
          <a:p>
            <a:r>
              <a:rPr lang="lt-LT" dirty="0"/>
              <a:t>Nustatyta pasiūlymų eilė</a:t>
            </a:r>
            <a:endParaRPr lang="en-US" dirty="0"/>
          </a:p>
        </p:txBody>
      </p:sp>
      <p:cxnSp>
        <p:nvCxnSpPr>
          <p:cNvPr id="34" name="Tiesioji rodyklės jungtis 33">
            <a:extLst>
              <a:ext uri="{FF2B5EF4-FFF2-40B4-BE49-F238E27FC236}">
                <a16:creationId xmlns:a16="http://schemas.microsoft.com/office/drawing/2014/main" id="{58CDF801-5375-160A-D8CB-7EECBEC35FD2}"/>
              </a:ext>
            </a:extLst>
          </p:cNvPr>
          <p:cNvCxnSpPr/>
          <p:nvPr/>
        </p:nvCxnSpPr>
        <p:spPr>
          <a:xfrm>
            <a:off x="7115175" y="5185206"/>
            <a:ext cx="0" cy="2944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56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47</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aveikslėlis 8">
            <a:extLst>
              <a:ext uri="{FF2B5EF4-FFF2-40B4-BE49-F238E27FC236}">
                <a16:creationId xmlns:a16="http://schemas.microsoft.com/office/drawing/2014/main" id="{9FF8CC49-0A08-366E-3FCE-DB01F154D040}"/>
              </a:ext>
            </a:extLst>
          </p:cNvPr>
          <p:cNvPicPr>
            <a:picLocks noChangeAspect="1"/>
          </p:cNvPicPr>
          <p:nvPr/>
        </p:nvPicPr>
        <p:blipFill>
          <a:blip r:embed="rId3"/>
          <a:stretch>
            <a:fillRect/>
          </a:stretch>
        </p:blipFill>
        <p:spPr>
          <a:xfrm>
            <a:off x="752084" y="858589"/>
            <a:ext cx="9477375" cy="1643828"/>
          </a:xfrm>
          <a:prstGeom prst="rect">
            <a:avLst/>
          </a:prstGeom>
        </p:spPr>
      </p:pic>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F393A511-4895-A600-AC62-53C590757720}"/>
              </a:ext>
            </a:extLst>
          </p:cNvPr>
          <p:cNvPicPr>
            <a:picLocks noChangeAspect="1"/>
          </p:cNvPicPr>
          <p:nvPr/>
        </p:nvPicPr>
        <p:blipFill>
          <a:blip r:embed="rId4"/>
          <a:stretch>
            <a:fillRect/>
          </a:stretch>
        </p:blipFill>
        <p:spPr>
          <a:xfrm>
            <a:off x="752084" y="3116827"/>
            <a:ext cx="9477375" cy="3267361"/>
          </a:xfrm>
          <a:prstGeom prst="rect">
            <a:avLst/>
          </a:prstGeom>
        </p:spPr>
      </p:pic>
      <p:sp>
        <p:nvSpPr>
          <p:cNvPr id="15" name="Stačiakampis 6">
            <a:extLst>
              <a:ext uri="{FF2B5EF4-FFF2-40B4-BE49-F238E27FC236}">
                <a16:creationId xmlns:a16="http://schemas.microsoft.com/office/drawing/2014/main" id="{D082C1EC-6C6F-C958-D53C-AC2A10EF7584}"/>
              </a:ext>
            </a:extLst>
          </p:cNvPr>
          <p:cNvSpPr/>
          <p:nvPr/>
        </p:nvSpPr>
        <p:spPr>
          <a:xfrm>
            <a:off x="8847044" y="5903668"/>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18" name="Tiesioji rodyklės jungtis 17">
            <a:extLst>
              <a:ext uri="{FF2B5EF4-FFF2-40B4-BE49-F238E27FC236}">
                <a16:creationId xmlns:a16="http://schemas.microsoft.com/office/drawing/2014/main" id="{8E8AC496-A310-DAE7-04A5-7FA65A277DDF}"/>
              </a:ext>
            </a:extLst>
          </p:cNvPr>
          <p:cNvCxnSpPr/>
          <p:nvPr/>
        </p:nvCxnSpPr>
        <p:spPr>
          <a:xfrm flipH="1">
            <a:off x="9145164" y="5183745"/>
            <a:ext cx="208386" cy="703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226083" y="1884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487811" y="54276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22674C7-6F6C-B15E-F7ED-F93EDBFD595D}"/>
              </a:ext>
            </a:extLst>
          </p:cNvPr>
          <p:cNvSpPr txBox="1"/>
          <p:nvPr/>
        </p:nvSpPr>
        <p:spPr>
          <a:xfrm>
            <a:off x="9237848" y="4498421"/>
            <a:ext cx="2801698"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Atidėjimo laikotarpis visada turi būti užbaigtas  rankiniu būdu norit pradėti naują (žingsnį). </a:t>
            </a:r>
            <a:endParaRPr lang="en-US" dirty="0"/>
          </a:p>
        </p:txBody>
      </p:sp>
      <p:pic>
        <p:nvPicPr>
          <p:cNvPr id="5" name="Paveikslėlis 4">
            <a:extLst>
              <a:ext uri="{FF2B5EF4-FFF2-40B4-BE49-F238E27FC236}">
                <a16:creationId xmlns:a16="http://schemas.microsoft.com/office/drawing/2014/main" id="{DEFC5B30-209D-5B55-E0EB-9DF6609CD734}"/>
              </a:ext>
            </a:extLst>
          </p:cNvPr>
          <p:cNvPicPr>
            <a:picLocks noChangeAspect="1"/>
          </p:cNvPicPr>
          <p:nvPr/>
        </p:nvPicPr>
        <p:blipFill>
          <a:blip r:embed="rId3"/>
          <a:srcRect r="42611" b="192"/>
          <a:stretch/>
        </p:blipFill>
        <p:spPr>
          <a:xfrm>
            <a:off x="5861235" y="1456629"/>
            <a:ext cx="6200588" cy="303225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5139"/>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48</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0" y="566041"/>
            <a:ext cx="1175102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sz="1800" b="0" i="0" u="none" strike="noStrike" dirty="0">
                <a:solidFill>
                  <a:srgbClr val="000000"/>
                </a:solidFill>
                <a:effectLst/>
                <a:latin typeface="Calibri"/>
                <a:cs typeface="Calibri"/>
              </a:rPr>
              <a:t>Susirašinėjimo priemonėmis informavus tiekėjus apie pirminių pasiūlymų vertinimo rezultatus, prasideda atidėjimo laikotarpis </a:t>
            </a:r>
            <a:r>
              <a:rPr lang="lt-LT" sz="1800" b="1" i="0" u="none" strike="noStrike" dirty="0">
                <a:solidFill>
                  <a:srgbClr val="000000"/>
                </a:solidFill>
                <a:effectLst/>
                <a:latin typeface="Calibri"/>
                <a:cs typeface="Calibri"/>
              </a:rPr>
              <a:t>(kuris sistemiškai nustatytas 14 </a:t>
            </a:r>
            <a:r>
              <a:rPr lang="lt-LT" b="1" i="0" u="none" strike="noStrike" dirty="0">
                <a:solidFill>
                  <a:srgbClr val="000000"/>
                </a:solidFill>
                <a:effectLst/>
                <a:latin typeface="Calibri"/>
                <a:cs typeface="Calibri"/>
              </a:rPr>
              <a:t>kalendorinių dienų)</a:t>
            </a:r>
            <a:r>
              <a:rPr lang="lt-LT" b="0" i="0" u="none" strike="noStrike" dirty="0">
                <a:solidFill>
                  <a:srgbClr val="000000"/>
                </a:solidFill>
                <a:effectLst/>
                <a:latin typeface="Calibri"/>
                <a:cs typeface="Calibri"/>
              </a:rPr>
              <a:t>, kurio galima netaikyti arba užbaigti anksčiau.</a:t>
            </a:r>
            <a:r>
              <a:rPr lang="lt-LT" b="0" i="0" dirty="0">
                <a:solidFill>
                  <a:srgbClr val="000000"/>
                </a:solidFill>
                <a:effectLst/>
                <a:latin typeface="Calibri"/>
                <a:cs typeface="Calibri"/>
              </a:rPr>
              <a:t>​</a:t>
            </a:r>
            <a:r>
              <a:rPr lang="lt-LT" dirty="0">
                <a:solidFill>
                  <a:srgbClr val="000000"/>
                </a:solidFill>
                <a:latin typeface="Calibri"/>
                <a:cs typeface="Calibri"/>
              </a:rPr>
              <a:t> Norėdami netaikyti atidėjimo laikotarpio ir pereiti prie kitos užduoties:</a:t>
            </a:r>
            <a:endParaRPr lang="en-US" dirty="0"/>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81227" y="4164699"/>
            <a:ext cx="2683279" cy="2864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6"/>
          <a:stretch>
            <a:fillRect/>
          </a:stretch>
        </p:blipFill>
        <p:spPr>
          <a:xfrm>
            <a:off x="6320341" y="3899569"/>
            <a:ext cx="2007906" cy="215134"/>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7"/>
          <a:stretch>
            <a:fillRect/>
          </a:stretch>
        </p:blipFill>
        <p:spPr>
          <a:xfrm>
            <a:off x="6266904" y="2892269"/>
            <a:ext cx="2014730" cy="230056"/>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7"/>
          <a:stretch>
            <a:fillRect/>
          </a:stretch>
        </p:blipFill>
        <p:spPr>
          <a:xfrm>
            <a:off x="6266904" y="3575550"/>
            <a:ext cx="2014732" cy="230056"/>
          </a:xfrm>
          <a:prstGeom prst="rect">
            <a:avLst/>
          </a:prstGeom>
        </p:spPr>
      </p:pic>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479441"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7" name="Paveikslėlis 26">
            <a:extLst>
              <a:ext uri="{FF2B5EF4-FFF2-40B4-BE49-F238E27FC236}">
                <a16:creationId xmlns:a16="http://schemas.microsoft.com/office/drawing/2014/main" id="{1068D4E9-B84F-D4C8-DA59-A205B72C601F}"/>
              </a:ext>
            </a:extLst>
          </p:cNvPr>
          <p:cNvPicPr>
            <a:picLocks noChangeAspect="1"/>
          </p:cNvPicPr>
          <p:nvPr/>
        </p:nvPicPr>
        <p:blipFill>
          <a:blip r:embed="rId8"/>
          <a:srcRect b="33756"/>
          <a:stretch/>
        </p:blipFill>
        <p:spPr>
          <a:xfrm>
            <a:off x="290962" y="4480535"/>
            <a:ext cx="8946886" cy="1168311"/>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6361332" y="5254586"/>
            <a:ext cx="1048737" cy="2651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877473" y="48296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367461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49</a:t>
            </a:fld>
            <a:endParaRPr lang="en-US" dirty="0"/>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3"/>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16" name="Paveikslėlis 15">
            <a:extLst>
              <a:ext uri="{FF2B5EF4-FFF2-40B4-BE49-F238E27FC236}">
                <a16:creationId xmlns:a16="http://schemas.microsoft.com/office/drawing/2014/main" id="{1403AA20-44E1-25C9-FC6E-9FF264FCDB74}"/>
              </a:ext>
            </a:extLst>
          </p:cNvPr>
          <p:cNvPicPr>
            <a:picLocks noChangeAspect="1"/>
          </p:cNvPicPr>
          <p:nvPr/>
        </p:nvPicPr>
        <p:blipFill>
          <a:blip r:embed="rId4"/>
          <a:stretch>
            <a:fillRect/>
          </a:stretch>
        </p:blipFill>
        <p:spPr>
          <a:xfrm>
            <a:off x="717316" y="3342522"/>
            <a:ext cx="8963025" cy="1973859"/>
          </a:xfrm>
          <a:prstGeom prst="rect">
            <a:avLst/>
          </a:prstGeom>
        </p:spPr>
      </p:pic>
      <p:sp>
        <p:nvSpPr>
          <p:cNvPr id="17" name="Rectangle 10">
            <a:extLst>
              <a:ext uri="{FF2B5EF4-FFF2-40B4-BE49-F238E27FC236}">
                <a16:creationId xmlns:a16="http://schemas.microsoft.com/office/drawing/2014/main" id="{DCF8EA9D-7C51-527D-4D56-AC41DBB6F0EE}"/>
              </a:ext>
            </a:extLst>
          </p:cNvPr>
          <p:cNvSpPr/>
          <p:nvPr/>
        </p:nvSpPr>
        <p:spPr>
          <a:xfrm>
            <a:off x="9048750" y="4908354"/>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511659" y="5021164"/>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18593" y="47756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42-51 skaidres).</a:t>
            </a:r>
            <a:endParaRPr lang="en-US" dirty="0"/>
          </a:p>
        </p:txBody>
      </p:sp>
    </p:spTree>
    <p:extLst>
      <p:ext uri="{BB962C8B-B14F-4D97-AF65-F5344CB8AC3E}">
        <p14:creationId xmlns:p14="http://schemas.microsoft.com/office/powerpoint/2010/main" val="323236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a:t>
            </a:r>
            <a:endParaRPr lang="en-US" sz="3600" b="1" dirty="0">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Įveskite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naudotojo</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vardą</a:t>
            </a:r>
            <a:r>
              <a:rPr kumimoji="0" lang="en-US" sz="1800" b="0" i="0" u="none" strike="noStrike" kern="1200" cap="none" spc="0" normalizeH="0" baseline="0" noProof="0" dirty="0">
                <a:ln>
                  <a:noFill/>
                </a:ln>
                <a:solidFill>
                  <a:prstClr val="black"/>
                </a:solidFill>
                <a:effectLst/>
                <a:uLnTx/>
                <a:uFillTx/>
                <a:latin typeface="Calibri"/>
                <a:ea typeface="+mn-ea"/>
                <a:cs typeface="+mn-cs"/>
              </a:rPr>
              <a:t> (1),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slaptažodį</a:t>
            </a:r>
            <a:r>
              <a:rPr kumimoji="0" lang="en-US" sz="1800" b="0" i="0" u="none" strike="noStrike" kern="1200" cap="none" spc="0" normalizeH="0" baseline="0" noProof="0" dirty="0">
                <a:ln>
                  <a:noFill/>
                </a:ln>
                <a:solidFill>
                  <a:prstClr val="black"/>
                </a:solidFill>
                <a:effectLst/>
                <a:uLnTx/>
                <a:uFillTx/>
                <a:latin typeface="Calibri"/>
                <a:ea typeface="+mn-ea"/>
                <a:cs typeface="+mn-cs"/>
              </a:rPr>
              <a:t> (2)</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207453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50</a:t>
            </a:fld>
            <a:endParaRPr lang="en-US" dirty="0"/>
          </a:p>
        </p:txBody>
      </p:sp>
      <p:pic>
        <p:nvPicPr>
          <p:cNvPr id="4" name="Paveikslėlis 3">
            <a:extLst>
              <a:ext uri="{FF2B5EF4-FFF2-40B4-BE49-F238E27FC236}">
                <a16:creationId xmlns:a16="http://schemas.microsoft.com/office/drawing/2014/main" id="{BED807F0-7F24-6D6A-014A-5852F97BCF20}"/>
              </a:ext>
            </a:extLst>
          </p:cNvPr>
          <p:cNvPicPr>
            <a:picLocks noChangeAspect="1"/>
          </p:cNvPicPr>
          <p:nvPr/>
        </p:nvPicPr>
        <p:blipFill>
          <a:blip r:embed="rId3"/>
          <a:stretch>
            <a:fillRect/>
          </a:stretch>
        </p:blipFill>
        <p:spPr>
          <a:xfrm>
            <a:off x="782697" y="1062800"/>
            <a:ext cx="10626606" cy="1482651"/>
          </a:xfrm>
          <a:prstGeom prst="rect">
            <a:avLst/>
          </a:prstGeom>
        </p:spPr>
      </p:pic>
      <p:sp>
        <p:nvSpPr>
          <p:cNvPr id="5" name="TextBox 4">
            <a:extLst>
              <a:ext uri="{FF2B5EF4-FFF2-40B4-BE49-F238E27FC236}">
                <a16:creationId xmlns:a16="http://schemas.microsoft.com/office/drawing/2014/main" id="{7881E0E3-FE46-A7F5-BD2F-3986B85779DC}"/>
              </a:ext>
            </a:extLst>
          </p:cNvPr>
          <p:cNvSpPr txBox="1"/>
          <p:nvPr/>
        </p:nvSpPr>
        <p:spPr>
          <a:xfrm>
            <a:off x="782697" y="2714625"/>
            <a:ext cx="5343916" cy="369332"/>
          </a:xfrm>
          <a:prstGeom prst="rect">
            <a:avLst/>
          </a:prstGeom>
          <a:solidFill>
            <a:schemeClr val="accent4">
              <a:lumMod val="20000"/>
              <a:lumOff val="80000"/>
            </a:schemeClr>
          </a:solidFill>
        </p:spPr>
        <p:txBody>
          <a:bodyPr wrap="square" rtlCol="0">
            <a:spAutoFit/>
          </a:bodyPr>
          <a:lstStyle/>
          <a:p>
            <a:r>
              <a:rPr lang="lt-LT" dirty="0"/>
              <a:t>Pasirenkama užduotis „Naujo proceso pradžia“.</a:t>
            </a:r>
            <a:endParaRPr lang="en-US" dirty="0"/>
          </a:p>
        </p:txBody>
      </p:sp>
      <p:cxnSp>
        <p:nvCxnSpPr>
          <p:cNvPr id="8" name="Tiesioji rodyklės jungtis 7">
            <a:extLst>
              <a:ext uri="{FF2B5EF4-FFF2-40B4-BE49-F238E27FC236}">
                <a16:creationId xmlns:a16="http://schemas.microsoft.com/office/drawing/2014/main" id="{9F879C19-0574-83E7-D5BF-BC12A0CF4E82}"/>
              </a:ext>
            </a:extLst>
          </p:cNvPr>
          <p:cNvCxnSpPr>
            <a:cxnSpLocks/>
          </p:cNvCxnSpPr>
          <p:nvPr/>
        </p:nvCxnSpPr>
        <p:spPr>
          <a:xfrm flipV="1">
            <a:off x="3800475" y="2545451"/>
            <a:ext cx="0" cy="1691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tačiakampis 6">
            <a:extLst>
              <a:ext uri="{FF2B5EF4-FFF2-40B4-BE49-F238E27FC236}">
                <a16:creationId xmlns:a16="http://schemas.microsoft.com/office/drawing/2014/main" id="{B17BB142-7BB9-25A3-3F30-757BC4D120FA}"/>
              </a:ext>
            </a:extLst>
          </p:cNvPr>
          <p:cNvSpPr/>
          <p:nvPr/>
        </p:nvSpPr>
        <p:spPr>
          <a:xfrm>
            <a:off x="3166830" y="2326544"/>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B013757D-EF3E-3558-578B-193EE3585BB0}"/>
              </a:ext>
            </a:extLst>
          </p:cNvPr>
          <p:cNvPicPr>
            <a:picLocks noChangeAspect="1"/>
          </p:cNvPicPr>
          <p:nvPr/>
        </p:nvPicPr>
        <p:blipFill>
          <a:blip r:embed="rId4"/>
          <a:stretch>
            <a:fillRect/>
          </a:stretch>
        </p:blipFill>
        <p:spPr>
          <a:xfrm>
            <a:off x="782697" y="3253131"/>
            <a:ext cx="10439400" cy="1611154"/>
          </a:xfrm>
          <a:prstGeom prst="rect">
            <a:avLst/>
          </a:prstGeom>
        </p:spPr>
      </p:pic>
      <p:sp>
        <p:nvSpPr>
          <p:cNvPr id="20" name="Stačiakampis 6">
            <a:extLst>
              <a:ext uri="{FF2B5EF4-FFF2-40B4-BE49-F238E27FC236}">
                <a16:creationId xmlns:a16="http://schemas.microsoft.com/office/drawing/2014/main" id="{ACA8B83E-5CBC-30FC-9150-182DE6223877}"/>
              </a:ext>
            </a:extLst>
          </p:cNvPr>
          <p:cNvSpPr/>
          <p:nvPr/>
        </p:nvSpPr>
        <p:spPr>
          <a:xfrm>
            <a:off x="3909779" y="4058708"/>
            <a:ext cx="1319445" cy="227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B545CBE-A778-D375-FB9D-F5D7529FE760}"/>
              </a:ext>
            </a:extLst>
          </p:cNvPr>
          <p:cNvSpPr txBox="1"/>
          <p:nvPr/>
        </p:nvSpPr>
        <p:spPr>
          <a:xfrm>
            <a:off x="1897543" y="5033459"/>
            <a:ext cx="5343916" cy="1477328"/>
          </a:xfrm>
          <a:prstGeom prst="rect">
            <a:avLst/>
          </a:prstGeom>
          <a:solidFill>
            <a:schemeClr val="accent4">
              <a:lumMod val="20000"/>
              <a:lumOff val="80000"/>
            </a:schemeClr>
          </a:solidFill>
        </p:spPr>
        <p:txBody>
          <a:bodyPr wrap="square" rtlCol="0">
            <a:spAutoFit/>
          </a:bodyPr>
          <a:lstStyle/>
          <a:p>
            <a:r>
              <a:rPr lang="lt-LT" dirty="0"/>
              <a:t>Norint pradėti naują žingsnį, t. y. pakviesti tiekėjus teikti pirminius arba galutinius pasiūlymus, priklausomai nuo to keliais etapais vykdomos neskelbiamos derybos,  spaudžiamas mygtukas „Pradėti naują vertinimo ciklą“</a:t>
            </a:r>
            <a:endParaRPr lang="en-US" dirty="0"/>
          </a:p>
        </p:txBody>
      </p:sp>
      <p:cxnSp>
        <p:nvCxnSpPr>
          <p:cNvPr id="23" name="Tiesioji rodyklės jungtis 22">
            <a:extLst>
              <a:ext uri="{FF2B5EF4-FFF2-40B4-BE49-F238E27FC236}">
                <a16:creationId xmlns:a16="http://schemas.microsoft.com/office/drawing/2014/main" id="{5DECD68D-3B33-4856-BB40-AC3E11A1DABD}"/>
              </a:ext>
            </a:extLst>
          </p:cNvPr>
          <p:cNvCxnSpPr>
            <a:cxnSpLocks/>
          </p:cNvCxnSpPr>
          <p:nvPr/>
        </p:nvCxnSpPr>
        <p:spPr>
          <a:xfrm flipV="1">
            <a:off x="4569501" y="4286250"/>
            <a:ext cx="192999" cy="747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aveikslėlis 25">
            <a:extLst>
              <a:ext uri="{FF2B5EF4-FFF2-40B4-BE49-F238E27FC236}">
                <a16:creationId xmlns:a16="http://schemas.microsoft.com/office/drawing/2014/main" id="{0F1FA292-6F14-9920-D7BD-AEDE6AACEDD7}"/>
              </a:ext>
            </a:extLst>
          </p:cNvPr>
          <p:cNvPicPr>
            <a:picLocks noChangeAspect="1"/>
          </p:cNvPicPr>
          <p:nvPr/>
        </p:nvPicPr>
        <p:blipFill>
          <a:blip r:embed="rId5"/>
          <a:stretch>
            <a:fillRect/>
          </a:stretch>
        </p:blipFill>
        <p:spPr>
          <a:xfrm>
            <a:off x="7429502" y="4492370"/>
            <a:ext cx="3207322" cy="1611155"/>
          </a:xfrm>
          <a:prstGeom prst="rect">
            <a:avLst/>
          </a:prstGeom>
        </p:spPr>
      </p:pic>
      <p:sp>
        <p:nvSpPr>
          <p:cNvPr id="27" name="Stačiakampis 6">
            <a:extLst>
              <a:ext uri="{FF2B5EF4-FFF2-40B4-BE49-F238E27FC236}">
                <a16:creationId xmlns:a16="http://schemas.microsoft.com/office/drawing/2014/main" id="{0F4B654F-DEB0-2295-DAE7-1BB3CE44EFD1}"/>
              </a:ext>
            </a:extLst>
          </p:cNvPr>
          <p:cNvSpPr/>
          <p:nvPr/>
        </p:nvSpPr>
        <p:spPr>
          <a:xfrm>
            <a:off x="9353550" y="5704100"/>
            <a:ext cx="628650" cy="399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
            <a:extLst>
              <a:ext uri="{FF2B5EF4-FFF2-40B4-BE49-F238E27FC236}">
                <a16:creationId xmlns:a16="http://schemas.microsoft.com/office/drawing/2014/main" id="{D9CA6AD5-4A76-7E16-8080-FF4A32BF4D51}"/>
              </a:ext>
            </a:extLst>
          </p:cNvPr>
          <p:cNvSpPr/>
          <p:nvPr/>
        </p:nvSpPr>
        <p:spPr>
          <a:xfrm>
            <a:off x="3949488" y="1874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9" name="Oval 4">
            <a:extLst>
              <a:ext uri="{FF2B5EF4-FFF2-40B4-BE49-F238E27FC236}">
                <a16:creationId xmlns:a16="http://schemas.microsoft.com/office/drawing/2014/main" id="{0417BE1E-50FE-1139-E89F-EA05525E8C3B}"/>
              </a:ext>
            </a:extLst>
          </p:cNvPr>
          <p:cNvSpPr/>
          <p:nvPr/>
        </p:nvSpPr>
        <p:spPr>
          <a:xfrm>
            <a:off x="3337602" y="39022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0" name="Oval 4">
            <a:extLst>
              <a:ext uri="{FF2B5EF4-FFF2-40B4-BE49-F238E27FC236}">
                <a16:creationId xmlns:a16="http://schemas.microsoft.com/office/drawing/2014/main" id="{C82711A6-D92C-DF50-CF6F-586113E61EDE}"/>
              </a:ext>
            </a:extLst>
          </p:cNvPr>
          <p:cNvSpPr/>
          <p:nvPr/>
        </p:nvSpPr>
        <p:spPr>
          <a:xfrm>
            <a:off x="8840563" y="5711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912388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51</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70830" y="2365720"/>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aveikslėlis 3">
            <a:extLst>
              <a:ext uri="{FF2B5EF4-FFF2-40B4-BE49-F238E27FC236}">
                <a16:creationId xmlns:a16="http://schemas.microsoft.com/office/drawing/2014/main" id="{907EFCE7-E8DE-4096-8328-13B9894F394D}"/>
              </a:ext>
            </a:extLst>
          </p:cNvPr>
          <p:cNvPicPr>
            <a:picLocks noChangeAspect="1"/>
          </p:cNvPicPr>
          <p:nvPr/>
        </p:nvPicPr>
        <p:blipFill>
          <a:blip r:embed="rId3"/>
          <a:stretch>
            <a:fillRect/>
          </a:stretch>
        </p:blipFill>
        <p:spPr>
          <a:xfrm>
            <a:off x="546671" y="804214"/>
            <a:ext cx="11098658" cy="1570285"/>
          </a:xfrm>
          <a:prstGeom prst="rect">
            <a:avLst/>
          </a:prstGeom>
        </p:spPr>
      </p:pic>
      <p:sp>
        <p:nvSpPr>
          <p:cNvPr id="33" name="Rectangle 10">
            <a:extLst>
              <a:ext uri="{FF2B5EF4-FFF2-40B4-BE49-F238E27FC236}">
                <a16:creationId xmlns:a16="http://schemas.microsoft.com/office/drawing/2014/main" id="{B1F2E5DD-2DD0-C922-044A-571AB67F9C41}"/>
              </a:ext>
            </a:extLst>
          </p:cNvPr>
          <p:cNvSpPr/>
          <p:nvPr/>
        </p:nvSpPr>
        <p:spPr>
          <a:xfrm>
            <a:off x="3042218" y="2154836"/>
            <a:ext cx="815408"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832BFB-718B-A3BF-8312-C0299AA84465}"/>
              </a:ext>
            </a:extLst>
          </p:cNvPr>
          <p:cNvSpPr txBox="1"/>
          <p:nvPr/>
        </p:nvSpPr>
        <p:spPr>
          <a:xfrm>
            <a:off x="546671" y="2575288"/>
            <a:ext cx="5343916"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pic>
        <p:nvPicPr>
          <p:cNvPr id="13" name="Paveikslėlis 12">
            <a:extLst>
              <a:ext uri="{FF2B5EF4-FFF2-40B4-BE49-F238E27FC236}">
                <a16:creationId xmlns:a16="http://schemas.microsoft.com/office/drawing/2014/main" id="{9507EC2C-0316-9906-3D90-ACDC1E77297F}"/>
              </a:ext>
            </a:extLst>
          </p:cNvPr>
          <p:cNvPicPr>
            <a:picLocks noChangeAspect="1"/>
          </p:cNvPicPr>
          <p:nvPr/>
        </p:nvPicPr>
        <p:blipFill>
          <a:blip r:embed="rId4"/>
          <a:stretch>
            <a:fillRect/>
          </a:stretch>
        </p:blipFill>
        <p:spPr>
          <a:xfrm>
            <a:off x="546671" y="3075823"/>
            <a:ext cx="9968929" cy="1997982"/>
          </a:xfrm>
          <a:prstGeom prst="rect">
            <a:avLst/>
          </a:prstGeom>
        </p:spPr>
      </p:pic>
      <p:sp>
        <p:nvSpPr>
          <p:cNvPr id="17" name="Rectangle 10">
            <a:extLst>
              <a:ext uri="{FF2B5EF4-FFF2-40B4-BE49-F238E27FC236}">
                <a16:creationId xmlns:a16="http://schemas.microsoft.com/office/drawing/2014/main" id="{8986D874-A5C6-8833-9CDD-1C2A23268F9B}"/>
              </a:ext>
            </a:extLst>
          </p:cNvPr>
          <p:cNvSpPr/>
          <p:nvPr/>
        </p:nvSpPr>
        <p:spPr>
          <a:xfrm>
            <a:off x="9305925" y="4724400"/>
            <a:ext cx="1038225" cy="2190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02DAAA9-A2F0-57F8-DF24-354102017416}"/>
              </a:ext>
            </a:extLst>
          </p:cNvPr>
          <p:cNvSpPr txBox="1"/>
          <p:nvPr/>
        </p:nvSpPr>
        <p:spPr>
          <a:xfrm>
            <a:off x="7674635" y="2549818"/>
            <a:ext cx="3262579" cy="369332"/>
          </a:xfrm>
          <a:prstGeom prst="rect">
            <a:avLst/>
          </a:prstGeom>
          <a:solidFill>
            <a:schemeClr val="accent4">
              <a:lumMod val="20000"/>
              <a:lumOff val="80000"/>
            </a:schemeClr>
          </a:solidFill>
        </p:spPr>
        <p:txBody>
          <a:bodyPr wrap="square" rtlCol="0">
            <a:spAutoFit/>
          </a:bodyPr>
          <a:lstStyle/>
          <a:p>
            <a:r>
              <a:rPr lang="lt-LT" dirty="0"/>
              <a:t>Rodoma kuris žingsnis vykdomas</a:t>
            </a:r>
            <a:endParaRPr lang="en-US" dirty="0"/>
          </a:p>
        </p:txBody>
      </p:sp>
      <p:cxnSp>
        <p:nvCxnSpPr>
          <p:cNvPr id="20" name="Tiesioji rodyklės jungtis 19">
            <a:extLst>
              <a:ext uri="{FF2B5EF4-FFF2-40B4-BE49-F238E27FC236}">
                <a16:creationId xmlns:a16="http://schemas.microsoft.com/office/drawing/2014/main" id="{CA567BEE-8D96-772B-DD40-1CC7582C6348}"/>
              </a:ext>
            </a:extLst>
          </p:cNvPr>
          <p:cNvCxnSpPr>
            <a:cxnSpLocks/>
          </p:cNvCxnSpPr>
          <p:nvPr/>
        </p:nvCxnSpPr>
        <p:spPr>
          <a:xfrm flipH="1" flipV="1">
            <a:off x="7239000" y="2445107"/>
            <a:ext cx="423596" cy="260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3E7D41E0-1ED4-C0A8-0194-B211E3A610BB}"/>
              </a:ext>
            </a:extLst>
          </p:cNvPr>
          <p:cNvSpPr/>
          <p:nvPr/>
        </p:nvSpPr>
        <p:spPr>
          <a:xfrm>
            <a:off x="6991350" y="2152480"/>
            <a:ext cx="247650"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852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dirty="0">
              <a:highlight>
                <a:srgbClr val="FFFF00"/>
              </a:high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52</a:t>
            </a:fld>
            <a:endParaRPr lang="en-US" dirty="0"/>
          </a:p>
        </p:txBody>
      </p:sp>
      <p:pic>
        <p:nvPicPr>
          <p:cNvPr id="6" name="Paveikslėlis 5">
            <a:extLst>
              <a:ext uri="{FF2B5EF4-FFF2-40B4-BE49-F238E27FC236}">
                <a16:creationId xmlns:a16="http://schemas.microsoft.com/office/drawing/2014/main" id="{A96AD254-5EBF-4D05-DF7C-2C76080FDF23}"/>
              </a:ext>
            </a:extLst>
          </p:cNvPr>
          <p:cNvPicPr>
            <a:picLocks noChangeAspect="1"/>
          </p:cNvPicPr>
          <p:nvPr/>
        </p:nvPicPr>
        <p:blipFill>
          <a:blip r:embed="rId3"/>
          <a:stretch>
            <a:fillRect/>
          </a:stretch>
        </p:blipFill>
        <p:spPr>
          <a:xfrm>
            <a:off x="1049471" y="2108023"/>
            <a:ext cx="8053290" cy="3801499"/>
          </a:xfrm>
          <a:prstGeom prst="rect">
            <a:avLst/>
          </a:prstGeom>
        </p:spPr>
      </p:pic>
      <p:pic>
        <p:nvPicPr>
          <p:cNvPr id="9" name="Paveikslėlis 8">
            <a:extLst>
              <a:ext uri="{FF2B5EF4-FFF2-40B4-BE49-F238E27FC236}">
                <a16:creationId xmlns:a16="http://schemas.microsoft.com/office/drawing/2014/main" id="{4AE660AA-1F45-527E-F265-FC9516BE6BC3}"/>
              </a:ext>
            </a:extLst>
          </p:cNvPr>
          <p:cNvPicPr>
            <a:picLocks noChangeAspect="1"/>
          </p:cNvPicPr>
          <p:nvPr/>
        </p:nvPicPr>
        <p:blipFill>
          <a:blip r:embed="rId4"/>
          <a:stretch>
            <a:fillRect/>
          </a:stretch>
        </p:blipFill>
        <p:spPr>
          <a:xfrm>
            <a:off x="8578410" y="848611"/>
            <a:ext cx="3517334" cy="1655700"/>
          </a:xfrm>
          <a:prstGeom prst="rect">
            <a:avLst/>
          </a:prstGeom>
        </p:spPr>
      </p:pic>
      <p:pic>
        <p:nvPicPr>
          <p:cNvPr id="12" name="Paveikslėlis 11">
            <a:extLst>
              <a:ext uri="{FF2B5EF4-FFF2-40B4-BE49-F238E27FC236}">
                <a16:creationId xmlns:a16="http://schemas.microsoft.com/office/drawing/2014/main" id="{DEB81097-F8FA-3A8F-4988-3356DA025DE3}"/>
              </a:ext>
            </a:extLst>
          </p:cNvPr>
          <p:cNvPicPr>
            <a:picLocks noChangeAspect="1"/>
          </p:cNvPicPr>
          <p:nvPr/>
        </p:nvPicPr>
        <p:blipFill>
          <a:blip r:embed="rId5"/>
          <a:stretch>
            <a:fillRect/>
          </a:stretch>
        </p:blipFill>
        <p:spPr>
          <a:xfrm>
            <a:off x="8455667" y="2572690"/>
            <a:ext cx="3640077" cy="1170635"/>
          </a:xfrm>
          <a:prstGeom prst="rect">
            <a:avLst/>
          </a:prstGeom>
        </p:spPr>
      </p:pic>
      <p:sp>
        <p:nvSpPr>
          <p:cNvPr id="14" name="TextBox 13">
            <a:extLst>
              <a:ext uri="{FF2B5EF4-FFF2-40B4-BE49-F238E27FC236}">
                <a16:creationId xmlns:a16="http://schemas.microsoft.com/office/drawing/2014/main" id="{24EF8F11-FDA9-F617-196A-C6058D5ECA61}"/>
              </a:ext>
            </a:extLst>
          </p:cNvPr>
          <p:cNvSpPr txBox="1"/>
          <p:nvPr/>
        </p:nvSpPr>
        <p:spPr>
          <a:xfrm>
            <a:off x="1049471" y="848611"/>
            <a:ext cx="7037254" cy="1200329"/>
          </a:xfrm>
          <a:prstGeom prst="rect">
            <a:avLst/>
          </a:prstGeom>
          <a:solidFill>
            <a:schemeClr val="accent4">
              <a:lumMod val="20000"/>
              <a:lumOff val="80000"/>
            </a:schemeClr>
          </a:solidFill>
        </p:spPr>
        <p:txBody>
          <a:bodyPr wrap="square" rtlCol="0">
            <a:spAutoFit/>
          </a:bodyPr>
          <a:lstStyle/>
          <a:p>
            <a:r>
              <a:rPr lang="lt-LT" dirty="0"/>
              <a:t>Užpildomi visi privalomi laukai. Laukas „Gavėjai“ užsipildo automatiškai ir jį koreguoti nėra galimybės. </a:t>
            </a:r>
            <a:r>
              <a:rPr lang="lt-LT" dirty="0">
                <a:solidFill>
                  <a:srgbClr val="FF0000"/>
                </a:solidFill>
              </a:rPr>
              <a:t>SVARBU</a:t>
            </a:r>
            <a:r>
              <a:rPr lang="en-US" dirty="0">
                <a:solidFill>
                  <a:srgbClr val="FF0000"/>
                </a:solidFill>
              </a:rPr>
              <a:t>! </a:t>
            </a:r>
            <a:r>
              <a:rPr lang="lt-LT" dirty="0"/>
              <a:t>Šiame etape laukai „Prašymas pateikti paaiškinimą“ ir „Pasiūlymų pateikimo terminas“ automatiškai neužsipildo, todėl pirkimo vykdytojas turi užpildyti rankiniu būdu. </a:t>
            </a:r>
            <a:endParaRPr lang="en-US" dirty="0"/>
          </a:p>
        </p:txBody>
      </p:sp>
      <p:sp>
        <p:nvSpPr>
          <p:cNvPr id="16" name="Rectangle 10">
            <a:extLst>
              <a:ext uri="{FF2B5EF4-FFF2-40B4-BE49-F238E27FC236}">
                <a16:creationId xmlns:a16="http://schemas.microsoft.com/office/drawing/2014/main" id="{C14FEE4F-CF6D-61E6-AC20-27D814F4840E}"/>
              </a:ext>
            </a:extLst>
          </p:cNvPr>
          <p:cNvSpPr/>
          <p:nvPr/>
        </p:nvSpPr>
        <p:spPr>
          <a:xfrm>
            <a:off x="1927792" y="2994677"/>
            <a:ext cx="6331985" cy="1707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57C3C3A8-9195-CE0B-C5B9-8C6F275AE2D3}"/>
              </a:ext>
            </a:extLst>
          </p:cNvPr>
          <p:cNvSpPr/>
          <p:nvPr/>
        </p:nvSpPr>
        <p:spPr>
          <a:xfrm>
            <a:off x="1910123" y="3301484"/>
            <a:ext cx="6331985" cy="46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A0FED384-A962-D65D-9D74-CE72E86FB864}"/>
              </a:ext>
            </a:extLst>
          </p:cNvPr>
          <p:cNvSpPr/>
          <p:nvPr/>
        </p:nvSpPr>
        <p:spPr>
          <a:xfrm>
            <a:off x="1927792" y="5043725"/>
            <a:ext cx="6331985" cy="5284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6032BF59-DEB3-5F47-7A27-70CCE4D80E14}"/>
              </a:ext>
            </a:extLst>
          </p:cNvPr>
          <p:cNvSpPr/>
          <p:nvPr/>
        </p:nvSpPr>
        <p:spPr>
          <a:xfrm>
            <a:off x="7178743" y="5663015"/>
            <a:ext cx="631758" cy="1556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a:extLst>
              <a:ext uri="{FF2B5EF4-FFF2-40B4-BE49-F238E27FC236}">
                <a16:creationId xmlns:a16="http://schemas.microsoft.com/office/drawing/2014/main" id="{D66CE7DC-F0A9-7DEB-7760-7082D8D55D25}"/>
              </a:ext>
            </a:extLst>
          </p:cNvPr>
          <p:cNvSpPr/>
          <p:nvPr/>
        </p:nvSpPr>
        <p:spPr>
          <a:xfrm>
            <a:off x="6649248" y="55935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4">
            <a:extLst>
              <a:ext uri="{FF2B5EF4-FFF2-40B4-BE49-F238E27FC236}">
                <a16:creationId xmlns:a16="http://schemas.microsoft.com/office/drawing/2014/main" id="{E5847DE8-D724-B7EA-FF7D-A414D5911B83}"/>
              </a:ext>
            </a:extLst>
          </p:cNvPr>
          <p:cNvSpPr/>
          <p:nvPr/>
        </p:nvSpPr>
        <p:spPr>
          <a:xfrm>
            <a:off x="10108521" y="33023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3" name="Oval 4">
            <a:extLst>
              <a:ext uri="{FF2B5EF4-FFF2-40B4-BE49-F238E27FC236}">
                <a16:creationId xmlns:a16="http://schemas.microsoft.com/office/drawing/2014/main" id="{B455606F-A8CA-E639-FD2C-A6B62CE5154D}"/>
              </a:ext>
            </a:extLst>
          </p:cNvPr>
          <p:cNvSpPr/>
          <p:nvPr/>
        </p:nvSpPr>
        <p:spPr>
          <a:xfrm>
            <a:off x="10201319" y="20354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Rectangle 10">
            <a:extLst>
              <a:ext uri="{FF2B5EF4-FFF2-40B4-BE49-F238E27FC236}">
                <a16:creationId xmlns:a16="http://schemas.microsoft.com/office/drawing/2014/main" id="{1D1E5BB9-BA31-E8FA-8AB6-0D945FB88F9A}"/>
              </a:ext>
            </a:extLst>
          </p:cNvPr>
          <p:cNvSpPr/>
          <p:nvPr/>
        </p:nvSpPr>
        <p:spPr>
          <a:xfrm>
            <a:off x="10725670" y="2079671"/>
            <a:ext cx="667849" cy="384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6A353BE2-92D0-659B-3807-A7D9C0F5030B}"/>
              </a:ext>
            </a:extLst>
          </p:cNvPr>
          <p:cNvSpPr/>
          <p:nvPr/>
        </p:nvSpPr>
        <p:spPr>
          <a:xfrm>
            <a:off x="10646068" y="3302113"/>
            <a:ext cx="707732" cy="39266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894A7306-1FCD-20A2-2A67-924338C4CAC3}"/>
              </a:ext>
            </a:extLst>
          </p:cNvPr>
          <p:cNvPicPr>
            <a:picLocks noChangeAspect="1"/>
          </p:cNvPicPr>
          <p:nvPr/>
        </p:nvPicPr>
        <p:blipFill>
          <a:blip r:embed="rId6"/>
          <a:srcRect l="-506" t="623" r="506" b="8378"/>
          <a:stretch/>
        </p:blipFill>
        <p:spPr>
          <a:xfrm>
            <a:off x="8304640" y="3719165"/>
            <a:ext cx="3070571" cy="2071898"/>
          </a:xfrm>
          <a:prstGeom prst="rect">
            <a:avLst/>
          </a:prstGeom>
        </p:spPr>
      </p:pic>
      <p:sp>
        <p:nvSpPr>
          <p:cNvPr id="27" name="TextBox 26">
            <a:extLst>
              <a:ext uri="{FF2B5EF4-FFF2-40B4-BE49-F238E27FC236}">
                <a16:creationId xmlns:a16="http://schemas.microsoft.com/office/drawing/2014/main" id="{DD2B15F1-7196-D140-89E2-CBE5F50DA097}"/>
              </a:ext>
            </a:extLst>
          </p:cNvPr>
          <p:cNvSpPr txBox="1"/>
          <p:nvPr/>
        </p:nvSpPr>
        <p:spPr>
          <a:xfrm>
            <a:off x="6786401" y="6026881"/>
            <a:ext cx="3322120" cy="369332"/>
          </a:xfrm>
          <a:prstGeom prst="rect">
            <a:avLst/>
          </a:prstGeom>
          <a:solidFill>
            <a:schemeClr val="accent4">
              <a:lumMod val="20000"/>
              <a:lumOff val="80000"/>
            </a:schemeClr>
          </a:solidFill>
        </p:spPr>
        <p:txBody>
          <a:bodyPr wrap="square" rtlCol="0">
            <a:spAutoFit/>
          </a:bodyPr>
          <a:lstStyle/>
          <a:p>
            <a:r>
              <a:rPr lang="lt-LT" dirty="0"/>
              <a:t>Išsiųstas antro žingsnio kvietimas. </a:t>
            </a:r>
            <a:endParaRPr lang="en-US" dirty="0"/>
          </a:p>
        </p:txBody>
      </p:sp>
      <p:cxnSp>
        <p:nvCxnSpPr>
          <p:cNvPr id="29" name="Tiesioji rodyklės jungtis 28">
            <a:extLst>
              <a:ext uri="{FF2B5EF4-FFF2-40B4-BE49-F238E27FC236}">
                <a16:creationId xmlns:a16="http://schemas.microsoft.com/office/drawing/2014/main" id="{A111DDB9-92A5-561F-EE31-1F4E721411DB}"/>
              </a:ext>
            </a:extLst>
          </p:cNvPr>
          <p:cNvCxnSpPr/>
          <p:nvPr/>
        </p:nvCxnSpPr>
        <p:spPr>
          <a:xfrm flipV="1">
            <a:off x="9544050" y="5740823"/>
            <a:ext cx="133069" cy="267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9684B5-F1C2-FDAD-A241-D9A021A31E4F}"/>
              </a:ext>
            </a:extLst>
          </p:cNvPr>
          <p:cNvSpPr txBox="1"/>
          <p:nvPr/>
        </p:nvSpPr>
        <p:spPr>
          <a:xfrm>
            <a:off x="1173563" y="5791062"/>
            <a:ext cx="4369189" cy="646331"/>
          </a:xfrm>
          <a:prstGeom prst="rect">
            <a:avLst/>
          </a:prstGeom>
          <a:solidFill>
            <a:schemeClr val="accent4">
              <a:lumMod val="20000"/>
              <a:lumOff val="80000"/>
            </a:schemeClr>
          </a:solidFill>
        </p:spPr>
        <p:txBody>
          <a:bodyPr wrap="square" rtlCol="0">
            <a:spAutoFit/>
          </a:bodyPr>
          <a:lstStyle/>
          <a:p>
            <a:r>
              <a:rPr lang="lt-LT" dirty="0"/>
              <a:t>Išsiųstas kvietimas gali būti redaguojamas (žr. 41 skaidrę).</a:t>
            </a:r>
            <a:endParaRPr lang="en-US" dirty="0"/>
          </a:p>
        </p:txBody>
      </p:sp>
    </p:spTree>
    <p:extLst>
      <p:ext uri="{BB962C8B-B14F-4D97-AF65-F5344CB8AC3E}">
        <p14:creationId xmlns:p14="http://schemas.microsoft.com/office/powerpoint/2010/main" val="4195372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53</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Susipažinimas su galutiniais pasiūlymais </a:t>
            </a:r>
            <a:endParaRPr lang="en-US" sz="3600" b="1" dirty="0"/>
          </a:p>
        </p:txBody>
      </p:sp>
      <p:pic>
        <p:nvPicPr>
          <p:cNvPr id="8" name="Paveikslėlis 7">
            <a:extLst>
              <a:ext uri="{FF2B5EF4-FFF2-40B4-BE49-F238E27FC236}">
                <a16:creationId xmlns:a16="http://schemas.microsoft.com/office/drawing/2014/main" id="{765F0006-484B-FCC6-11BD-CCD9775897D6}"/>
              </a:ext>
            </a:extLst>
          </p:cNvPr>
          <p:cNvPicPr>
            <a:picLocks noChangeAspect="1"/>
          </p:cNvPicPr>
          <p:nvPr/>
        </p:nvPicPr>
        <p:blipFill>
          <a:blip r:embed="rId3"/>
          <a:stretch>
            <a:fillRect/>
          </a:stretch>
        </p:blipFill>
        <p:spPr>
          <a:xfrm>
            <a:off x="1097513" y="1231581"/>
            <a:ext cx="9996973" cy="1731467"/>
          </a:xfrm>
          <a:prstGeom prst="rect">
            <a:avLst/>
          </a:prstGeom>
        </p:spPr>
      </p:pic>
      <p:sp>
        <p:nvSpPr>
          <p:cNvPr id="11" name="TextBox 10">
            <a:extLst>
              <a:ext uri="{FF2B5EF4-FFF2-40B4-BE49-F238E27FC236}">
                <a16:creationId xmlns:a16="http://schemas.microsoft.com/office/drawing/2014/main" id="{A6143487-A65D-7FAD-A308-6853045A48E2}"/>
              </a:ext>
            </a:extLst>
          </p:cNvPr>
          <p:cNvSpPr txBox="1"/>
          <p:nvPr/>
        </p:nvSpPr>
        <p:spPr>
          <a:xfrm>
            <a:off x="1097513" y="3147714"/>
            <a:ext cx="4865137"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347018" y="2753480"/>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endCxn id="15" idx="2"/>
          </p:cNvCxnSpPr>
          <p:nvPr/>
        </p:nvCxnSpPr>
        <p:spPr>
          <a:xfrm flipV="1">
            <a:off x="3752850" y="2963048"/>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aveikslėlis 31">
            <a:extLst>
              <a:ext uri="{FF2B5EF4-FFF2-40B4-BE49-F238E27FC236}">
                <a16:creationId xmlns:a16="http://schemas.microsoft.com/office/drawing/2014/main" id="{225667AF-8C4F-F2F2-83AC-D50D64BDA92E}"/>
              </a:ext>
            </a:extLst>
          </p:cNvPr>
          <p:cNvPicPr>
            <a:picLocks noChangeAspect="1"/>
          </p:cNvPicPr>
          <p:nvPr/>
        </p:nvPicPr>
        <p:blipFill>
          <a:blip r:embed="rId4"/>
          <a:stretch>
            <a:fillRect/>
          </a:stretch>
        </p:blipFill>
        <p:spPr>
          <a:xfrm>
            <a:off x="1097513" y="3541948"/>
            <a:ext cx="9077325" cy="3168636"/>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8306232" y="3894953"/>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45 skaidrėje</a:t>
            </a:r>
            <a:endParaRPr lang="en-US" dirty="0"/>
          </a:p>
        </p:txBody>
      </p:sp>
      <p:sp>
        <p:nvSpPr>
          <p:cNvPr id="41" name="Rectangle 10">
            <a:extLst>
              <a:ext uri="{FF2B5EF4-FFF2-40B4-BE49-F238E27FC236}">
                <a16:creationId xmlns:a16="http://schemas.microsoft.com/office/drawing/2014/main" id="{A1C08070-2F5C-06DE-513C-5A4213063879}"/>
              </a:ext>
            </a:extLst>
          </p:cNvPr>
          <p:cNvSpPr/>
          <p:nvPr/>
        </p:nvSpPr>
        <p:spPr>
          <a:xfrm>
            <a:off x="1680143" y="4235780"/>
            <a:ext cx="514884" cy="221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A381151-068B-00E6-B5ED-AB3A269E4C44}"/>
              </a:ext>
            </a:extLst>
          </p:cNvPr>
          <p:cNvSpPr txBox="1"/>
          <p:nvPr/>
        </p:nvSpPr>
        <p:spPr>
          <a:xfrm>
            <a:off x="6488663" y="3042930"/>
            <a:ext cx="4865137" cy="646331"/>
          </a:xfrm>
          <a:prstGeom prst="rect">
            <a:avLst/>
          </a:prstGeom>
          <a:solidFill>
            <a:schemeClr val="accent4">
              <a:lumMod val="20000"/>
              <a:lumOff val="80000"/>
            </a:schemeClr>
          </a:solidFill>
        </p:spPr>
        <p:txBody>
          <a:bodyPr wrap="square" rtlCol="0">
            <a:spAutoFit/>
          </a:bodyPr>
          <a:lstStyle/>
          <a:p>
            <a:r>
              <a:rPr lang="lt-LT" dirty="0"/>
              <a:t>Pateikti 2 žingsnio pasiūlymai, t. y. galutiniai pasiūlymai </a:t>
            </a:r>
            <a:endParaRPr lang="en-US" dirty="0"/>
          </a:p>
        </p:txBody>
      </p:sp>
      <p:cxnSp>
        <p:nvCxnSpPr>
          <p:cNvPr id="44" name="Tiesioji rodyklės jungtis 43">
            <a:extLst>
              <a:ext uri="{FF2B5EF4-FFF2-40B4-BE49-F238E27FC236}">
                <a16:creationId xmlns:a16="http://schemas.microsoft.com/office/drawing/2014/main" id="{38ECB67D-DF4A-E626-03B3-DF5A45ED5B9F}"/>
              </a:ext>
            </a:extLst>
          </p:cNvPr>
          <p:cNvCxnSpPr>
            <a:cxnSpLocks/>
          </p:cNvCxnSpPr>
          <p:nvPr/>
        </p:nvCxnSpPr>
        <p:spPr>
          <a:xfrm flipH="1">
            <a:off x="2195027" y="3541948"/>
            <a:ext cx="4242599" cy="8047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90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54</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Galutinių pasiūlymų vertinimas</a:t>
            </a:r>
            <a:endParaRPr lang="en-US" sz="3600" b="1" dirty="0"/>
          </a:p>
        </p:txBody>
      </p:sp>
      <p:sp>
        <p:nvSpPr>
          <p:cNvPr id="11" name="TextBox 10">
            <a:extLst>
              <a:ext uri="{FF2B5EF4-FFF2-40B4-BE49-F238E27FC236}">
                <a16:creationId xmlns:a16="http://schemas.microsoft.com/office/drawing/2014/main" id="{A6143487-A65D-7FAD-A308-6853045A48E2}"/>
              </a:ext>
            </a:extLst>
          </p:cNvPr>
          <p:cNvSpPr txBox="1"/>
          <p:nvPr/>
        </p:nvSpPr>
        <p:spPr>
          <a:xfrm>
            <a:off x="838200" y="2810771"/>
            <a:ext cx="5048194"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889943" y="2396781"/>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EC1BBCBF-01F3-32D0-CE2D-2D48E3EC0A3C}"/>
              </a:ext>
            </a:extLst>
          </p:cNvPr>
          <p:cNvPicPr>
            <a:picLocks noChangeAspect="1"/>
          </p:cNvPicPr>
          <p:nvPr/>
        </p:nvPicPr>
        <p:blipFill>
          <a:blip r:embed="rId3"/>
          <a:stretch>
            <a:fillRect/>
          </a:stretch>
        </p:blipFill>
        <p:spPr>
          <a:xfrm>
            <a:off x="840071" y="1111476"/>
            <a:ext cx="10511857" cy="1614201"/>
          </a:xfrm>
          <a:prstGeom prst="rect">
            <a:avLst/>
          </a:prstGeom>
        </p:spPr>
      </p:pic>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4222521" y="2624110"/>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10">
            <a:extLst>
              <a:ext uri="{FF2B5EF4-FFF2-40B4-BE49-F238E27FC236}">
                <a16:creationId xmlns:a16="http://schemas.microsoft.com/office/drawing/2014/main" id="{CF3CF98D-AA65-DEE8-596F-999997F50C15}"/>
              </a:ext>
            </a:extLst>
          </p:cNvPr>
          <p:cNvSpPr/>
          <p:nvPr/>
        </p:nvSpPr>
        <p:spPr>
          <a:xfrm>
            <a:off x="3889943" y="2413015"/>
            <a:ext cx="1053532" cy="1933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aveikslėlis 6">
            <a:extLst>
              <a:ext uri="{FF2B5EF4-FFF2-40B4-BE49-F238E27FC236}">
                <a16:creationId xmlns:a16="http://schemas.microsoft.com/office/drawing/2014/main" id="{3677E7AB-D0A6-5D70-7138-C30C8A71F5A4}"/>
              </a:ext>
            </a:extLst>
          </p:cNvPr>
          <p:cNvPicPr>
            <a:picLocks noChangeAspect="1"/>
          </p:cNvPicPr>
          <p:nvPr/>
        </p:nvPicPr>
        <p:blipFill>
          <a:blip r:embed="rId4"/>
          <a:stretch>
            <a:fillRect/>
          </a:stretch>
        </p:blipFill>
        <p:spPr>
          <a:xfrm>
            <a:off x="838200" y="3340523"/>
            <a:ext cx="9229725" cy="2665163"/>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3964046" y="5659620"/>
            <a:ext cx="3737212" cy="646331"/>
          </a:xfrm>
          <a:prstGeom prst="rect">
            <a:avLst/>
          </a:prstGeom>
          <a:solidFill>
            <a:schemeClr val="accent4">
              <a:lumMod val="20000"/>
              <a:lumOff val="80000"/>
            </a:schemeClr>
          </a:solidFill>
        </p:spPr>
        <p:txBody>
          <a:bodyPr wrap="square" rtlCol="0">
            <a:spAutoFit/>
          </a:bodyPr>
          <a:lstStyle/>
          <a:p>
            <a:r>
              <a:rPr lang="lt-LT" dirty="0"/>
              <a:t>Kiti veiksmai atliekami analogiškai kaip aprašyta 47 skaidrėje</a:t>
            </a:r>
            <a:endParaRPr lang="en-US" dirty="0"/>
          </a:p>
        </p:txBody>
      </p:sp>
      <p:pic>
        <p:nvPicPr>
          <p:cNvPr id="21" name="Paveikslėlis 20">
            <a:extLst>
              <a:ext uri="{FF2B5EF4-FFF2-40B4-BE49-F238E27FC236}">
                <a16:creationId xmlns:a16="http://schemas.microsoft.com/office/drawing/2014/main" id="{026E6D03-2A29-0677-538E-480BDD0EC427}"/>
              </a:ext>
            </a:extLst>
          </p:cNvPr>
          <p:cNvPicPr>
            <a:picLocks noChangeAspect="1"/>
          </p:cNvPicPr>
          <p:nvPr/>
        </p:nvPicPr>
        <p:blipFill>
          <a:blip r:embed="rId5"/>
          <a:stretch>
            <a:fillRect/>
          </a:stretch>
        </p:blipFill>
        <p:spPr>
          <a:xfrm>
            <a:off x="10037140" y="3818141"/>
            <a:ext cx="2037432" cy="754832"/>
          </a:xfrm>
          <a:prstGeom prst="rect">
            <a:avLst/>
          </a:prstGeom>
        </p:spPr>
      </p:pic>
      <p:sp>
        <p:nvSpPr>
          <p:cNvPr id="24" name="Stačiakampis 6">
            <a:extLst>
              <a:ext uri="{FF2B5EF4-FFF2-40B4-BE49-F238E27FC236}">
                <a16:creationId xmlns:a16="http://schemas.microsoft.com/office/drawing/2014/main" id="{36A57C6F-445F-AA77-AD46-22BE55FA981C}"/>
              </a:ext>
            </a:extLst>
          </p:cNvPr>
          <p:cNvSpPr/>
          <p:nvPr/>
        </p:nvSpPr>
        <p:spPr>
          <a:xfrm>
            <a:off x="10038706" y="3740239"/>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6">
            <a:extLst>
              <a:ext uri="{FF2B5EF4-FFF2-40B4-BE49-F238E27FC236}">
                <a16:creationId xmlns:a16="http://schemas.microsoft.com/office/drawing/2014/main" id="{A25603BF-7D6A-132D-979A-7EF7F5D27234}"/>
              </a:ext>
            </a:extLst>
          </p:cNvPr>
          <p:cNvSpPr/>
          <p:nvPr/>
        </p:nvSpPr>
        <p:spPr>
          <a:xfrm>
            <a:off x="9719068" y="4990948"/>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75FFA322-7583-5468-1DE4-084FDCB37A8E}"/>
              </a:ext>
            </a:extLst>
          </p:cNvPr>
          <p:cNvCxnSpPr>
            <a:cxnSpLocks/>
          </p:cNvCxnSpPr>
          <p:nvPr/>
        </p:nvCxnSpPr>
        <p:spPr>
          <a:xfrm flipV="1">
            <a:off x="10067925" y="4611121"/>
            <a:ext cx="934753" cy="476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157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358EE0C4-7EF2-08F7-A2EA-FB2D3B01AFB6}"/>
              </a:ext>
            </a:extLst>
          </p:cNvPr>
          <p:cNvPicPr>
            <a:picLocks noChangeAspect="1"/>
          </p:cNvPicPr>
          <p:nvPr/>
        </p:nvPicPr>
        <p:blipFill>
          <a:blip r:embed="rId3"/>
          <a:stretch>
            <a:fillRect/>
          </a:stretch>
        </p:blipFill>
        <p:spPr>
          <a:xfrm>
            <a:off x="860208" y="998578"/>
            <a:ext cx="10052372" cy="162359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55</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Galutinių pasiūlymų vertinimas</a:t>
            </a:r>
            <a:endParaRPr lang="en-US" sz="3600" b="1" dirty="0"/>
          </a:p>
        </p:txBody>
      </p:sp>
      <p:sp>
        <p:nvSpPr>
          <p:cNvPr id="11" name="TextBox 10">
            <a:extLst>
              <a:ext uri="{FF2B5EF4-FFF2-40B4-BE49-F238E27FC236}">
                <a16:creationId xmlns:a16="http://schemas.microsoft.com/office/drawing/2014/main" id="{A6143487-A65D-7FAD-A308-6853045A48E2}"/>
              </a:ext>
            </a:extLst>
          </p:cNvPr>
          <p:cNvSpPr txBox="1"/>
          <p:nvPr/>
        </p:nvSpPr>
        <p:spPr>
          <a:xfrm>
            <a:off x="860207" y="2696548"/>
            <a:ext cx="6274018"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722883" y="2304180"/>
            <a:ext cx="1487291" cy="2063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4253290" y="2532661"/>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aveikslėlis 3">
            <a:extLst>
              <a:ext uri="{FF2B5EF4-FFF2-40B4-BE49-F238E27FC236}">
                <a16:creationId xmlns:a16="http://schemas.microsoft.com/office/drawing/2014/main" id="{3BC1B744-01E2-B6F0-A1D1-9E1DCE2864C8}"/>
              </a:ext>
            </a:extLst>
          </p:cNvPr>
          <p:cNvPicPr>
            <a:picLocks noChangeAspect="1"/>
          </p:cNvPicPr>
          <p:nvPr/>
        </p:nvPicPr>
        <p:blipFill>
          <a:blip r:embed="rId5"/>
          <a:stretch>
            <a:fillRect/>
          </a:stretch>
        </p:blipFill>
        <p:spPr>
          <a:xfrm>
            <a:off x="860207" y="3200522"/>
            <a:ext cx="8939191" cy="1748359"/>
          </a:xfrm>
          <a:prstGeom prst="rect">
            <a:avLst/>
          </a:prstGeom>
        </p:spPr>
      </p:pic>
      <p:sp>
        <p:nvSpPr>
          <p:cNvPr id="44" name="TextBox 43">
            <a:extLst>
              <a:ext uri="{FF2B5EF4-FFF2-40B4-BE49-F238E27FC236}">
                <a16:creationId xmlns:a16="http://schemas.microsoft.com/office/drawing/2014/main" id="{CAD00C20-F791-700F-395F-49F97F0F55A3}"/>
              </a:ext>
            </a:extLst>
          </p:cNvPr>
          <p:cNvSpPr txBox="1"/>
          <p:nvPr/>
        </p:nvSpPr>
        <p:spPr>
          <a:xfrm>
            <a:off x="5210174" y="4820522"/>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48 skaidrėje</a:t>
            </a:r>
            <a:endParaRPr lang="en-US" dirty="0"/>
          </a:p>
        </p:txBody>
      </p:sp>
    </p:spTree>
    <p:extLst>
      <p:ext uri="{BB962C8B-B14F-4D97-AF65-F5344CB8AC3E}">
        <p14:creationId xmlns:p14="http://schemas.microsoft.com/office/powerpoint/2010/main" val="584482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56</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aveikslėlis 8">
            <a:extLst>
              <a:ext uri="{FF2B5EF4-FFF2-40B4-BE49-F238E27FC236}">
                <a16:creationId xmlns:a16="http://schemas.microsoft.com/office/drawing/2014/main" id="{9FF8CC49-0A08-366E-3FCE-DB01F154D040}"/>
              </a:ext>
            </a:extLst>
          </p:cNvPr>
          <p:cNvPicPr>
            <a:picLocks noChangeAspect="1"/>
          </p:cNvPicPr>
          <p:nvPr/>
        </p:nvPicPr>
        <p:blipFill>
          <a:blip r:embed="rId3"/>
          <a:stretch>
            <a:fillRect/>
          </a:stretch>
        </p:blipFill>
        <p:spPr>
          <a:xfrm>
            <a:off x="752084" y="858589"/>
            <a:ext cx="9477375" cy="1643828"/>
          </a:xfrm>
          <a:prstGeom prst="rect">
            <a:avLst/>
          </a:prstGeom>
        </p:spPr>
      </p:pic>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F393A511-4895-A600-AC62-53C590757720}"/>
              </a:ext>
            </a:extLst>
          </p:cNvPr>
          <p:cNvPicPr>
            <a:picLocks noChangeAspect="1"/>
          </p:cNvPicPr>
          <p:nvPr/>
        </p:nvPicPr>
        <p:blipFill>
          <a:blip r:embed="rId4"/>
          <a:stretch>
            <a:fillRect/>
          </a:stretch>
        </p:blipFill>
        <p:spPr>
          <a:xfrm>
            <a:off x="752084" y="3116827"/>
            <a:ext cx="9477375" cy="3267361"/>
          </a:xfrm>
          <a:prstGeom prst="rect">
            <a:avLst/>
          </a:prstGeom>
        </p:spPr>
      </p:pic>
      <p:pic>
        <p:nvPicPr>
          <p:cNvPr id="4" name="Paveikslėlis 3">
            <a:extLst>
              <a:ext uri="{FF2B5EF4-FFF2-40B4-BE49-F238E27FC236}">
                <a16:creationId xmlns:a16="http://schemas.microsoft.com/office/drawing/2014/main" id="{B04CA429-921F-908D-CA3E-6A41A41BC11D}"/>
              </a:ext>
            </a:extLst>
          </p:cNvPr>
          <p:cNvPicPr>
            <a:picLocks noChangeAspect="1"/>
          </p:cNvPicPr>
          <p:nvPr/>
        </p:nvPicPr>
        <p:blipFill>
          <a:blip r:embed="rId5"/>
          <a:stretch>
            <a:fillRect/>
          </a:stretch>
        </p:blipFill>
        <p:spPr>
          <a:xfrm>
            <a:off x="6096000" y="2370922"/>
            <a:ext cx="161947" cy="119079"/>
          </a:xfrm>
          <a:prstGeom prst="rect">
            <a:avLst/>
          </a:prstGeom>
        </p:spPr>
      </p:pic>
      <p:sp>
        <p:nvSpPr>
          <p:cNvPr id="5" name="TextBox 4">
            <a:extLst>
              <a:ext uri="{FF2B5EF4-FFF2-40B4-BE49-F238E27FC236}">
                <a16:creationId xmlns:a16="http://schemas.microsoft.com/office/drawing/2014/main" id="{7ACDDB07-FA17-67A3-3F72-82A68855C320}"/>
              </a:ext>
            </a:extLst>
          </p:cNvPr>
          <p:cNvSpPr txBox="1"/>
          <p:nvPr/>
        </p:nvSpPr>
        <p:spPr>
          <a:xfrm>
            <a:off x="3705225" y="5676245"/>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49 skaidrėje</a:t>
            </a:r>
            <a:endParaRPr lang="en-US" dirty="0"/>
          </a:p>
        </p:txBody>
      </p:sp>
    </p:spTree>
    <p:extLst>
      <p:ext uri="{BB962C8B-B14F-4D97-AF65-F5344CB8AC3E}">
        <p14:creationId xmlns:p14="http://schemas.microsoft.com/office/powerpoint/2010/main" val="3783902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DEFC5B30-209D-5B55-E0EB-9DF6609CD734}"/>
              </a:ext>
            </a:extLst>
          </p:cNvPr>
          <p:cNvPicPr>
            <a:picLocks noChangeAspect="1"/>
          </p:cNvPicPr>
          <p:nvPr/>
        </p:nvPicPr>
        <p:blipFill>
          <a:blip r:embed="rId3"/>
          <a:srcRect r="42611" b="192"/>
          <a:stretch/>
        </p:blipFill>
        <p:spPr>
          <a:xfrm>
            <a:off x="5861235" y="1456629"/>
            <a:ext cx="6200588" cy="303225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1856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57</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1" y="576093"/>
            <a:ext cx="11773302" cy="815608"/>
          </a:xfrm>
          <a:prstGeom prst="rect">
            <a:avLst/>
          </a:prstGeom>
          <a:solidFill>
            <a:schemeClr val="accent4">
              <a:lumMod val="20000"/>
              <a:lumOff val="80000"/>
            </a:schemeClr>
          </a:solidFill>
        </p:spPr>
        <p:txBody>
          <a:bodyPr wrap="square" lIns="91440" tIns="45720" rIns="91440" bIns="45720" rtlCol="0" anchor="t">
            <a:spAutoFit/>
          </a:bodyPr>
          <a:lstStyle/>
          <a:p>
            <a:r>
              <a:rPr lang="lt-LT" sz="1600" b="0" i="0" u="none" strike="noStrike" dirty="0">
                <a:solidFill>
                  <a:srgbClr val="000000"/>
                </a:solidFill>
                <a:effectLst/>
                <a:latin typeface="Calibri"/>
                <a:cs typeface="Calibri"/>
              </a:rPr>
              <a:t>Susirašinėjimo priemonėmis informavus tiekėjus apie galutinių pasiūlymų vertinimo rezultatus, prasideda atidėjimo laikotarpis </a:t>
            </a:r>
            <a:r>
              <a:rPr lang="lt-LT" sz="1600" b="1" i="0" u="none" strike="noStrike" dirty="0">
                <a:solidFill>
                  <a:srgbClr val="000000"/>
                </a:solidFill>
                <a:effectLst/>
                <a:latin typeface="Calibri"/>
                <a:cs typeface="Calibri"/>
              </a:rPr>
              <a:t>(kuris sistemiškai nustatytas 14 kalendorinių dienų)</a:t>
            </a:r>
            <a:r>
              <a:rPr lang="lt-LT" sz="1600" b="0" i="0" u="none" strike="noStrike" dirty="0">
                <a:solidFill>
                  <a:srgbClr val="000000"/>
                </a:solidFill>
                <a:effectLst/>
                <a:latin typeface="Calibri"/>
                <a:cs typeface="Calibri"/>
              </a:rPr>
              <a:t>, kurio, kai tai galima pagal teisinį reguliavimą, galima netaikyti arba užbaigti anksčiau.</a:t>
            </a:r>
            <a:r>
              <a:rPr lang="lt-LT" sz="1600" b="0" i="0" dirty="0">
                <a:solidFill>
                  <a:srgbClr val="000000"/>
                </a:solidFill>
                <a:effectLst/>
                <a:latin typeface="Calibri"/>
                <a:cs typeface="Calibri"/>
              </a:rPr>
              <a:t>​</a:t>
            </a:r>
            <a:r>
              <a:rPr lang="lt-LT" sz="1600" dirty="0">
                <a:solidFill>
                  <a:srgbClr val="000000"/>
                </a:solidFill>
                <a:latin typeface="Calibri"/>
                <a:cs typeface="Calibri"/>
              </a:rPr>
              <a:t> </a:t>
            </a:r>
            <a:r>
              <a:rPr lang="lt-LT" sz="1500" dirty="0">
                <a:solidFill>
                  <a:srgbClr val="000000"/>
                </a:solidFill>
                <a:latin typeface="Calibri"/>
                <a:cs typeface="Calibri"/>
              </a:rPr>
              <a:t>Norėdami netaikyti atidėjimo laikotarpio ir pereiti prie kitos užduoties:</a:t>
            </a: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81227" y="4164699"/>
            <a:ext cx="2683279" cy="2864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6"/>
          <a:stretch>
            <a:fillRect/>
          </a:stretch>
        </p:blipFill>
        <p:spPr>
          <a:xfrm>
            <a:off x="6320341" y="3899569"/>
            <a:ext cx="2007906" cy="215134"/>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7"/>
          <a:stretch>
            <a:fillRect/>
          </a:stretch>
        </p:blipFill>
        <p:spPr>
          <a:xfrm>
            <a:off x="6266904" y="2892269"/>
            <a:ext cx="2014730" cy="230056"/>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7"/>
          <a:stretch>
            <a:fillRect/>
          </a:stretch>
        </p:blipFill>
        <p:spPr>
          <a:xfrm>
            <a:off x="6266904" y="3575550"/>
            <a:ext cx="2014732" cy="230056"/>
          </a:xfrm>
          <a:prstGeom prst="rect">
            <a:avLst/>
          </a:prstGeom>
        </p:spPr>
      </p:pic>
      <p:pic>
        <p:nvPicPr>
          <p:cNvPr id="27" name="Paveikslėlis 26">
            <a:extLst>
              <a:ext uri="{FF2B5EF4-FFF2-40B4-BE49-F238E27FC236}">
                <a16:creationId xmlns:a16="http://schemas.microsoft.com/office/drawing/2014/main" id="{1068D4E9-B84F-D4C8-DA59-A205B72C601F}"/>
              </a:ext>
            </a:extLst>
          </p:cNvPr>
          <p:cNvPicPr>
            <a:picLocks noChangeAspect="1"/>
          </p:cNvPicPr>
          <p:nvPr/>
        </p:nvPicPr>
        <p:blipFill>
          <a:blip r:embed="rId8"/>
          <a:srcRect b="33756"/>
          <a:stretch/>
        </p:blipFill>
        <p:spPr>
          <a:xfrm>
            <a:off x="290962" y="4480535"/>
            <a:ext cx="8946886" cy="1168311"/>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6361332" y="5254586"/>
            <a:ext cx="1048737" cy="2651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1305" y="2892269"/>
            <a:ext cx="2701015" cy="1517335"/>
          </a:xfrm>
          <a:prstGeom prst="rect">
            <a:avLst/>
          </a:prstGeom>
        </p:spPr>
      </p:pic>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F4F6BF9-F08C-2E8E-1956-92DEA98B19D1}"/>
              </a:ext>
            </a:extLst>
          </p:cNvPr>
          <p:cNvSpPr txBox="1"/>
          <p:nvPr/>
        </p:nvSpPr>
        <p:spPr>
          <a:xfrm>
            <a:off x="3672857" y="5688301"/>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50 skaidrėje</a:t>
            </a:r>
            <a:endParaRPr lang="en-US" dirty="0"/>
          </a:p>
        </p:txBody>
      </p:sp>
    </p:spTree>
    <p:extLst>
      <p:ext uri="{BB962C8B-B14F-4D97-AF65-F5344CB8AC3E}">
        <p14:creationId xmlns:p14="http://schemas.microsoft.com/office/powerpoint/2010/main" val="2564071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933A1082-C6D4-03DD-41A6-AEB34B20AC2C}"/>
              </a:ext>
            </a:extLst>
          </p:cNvPr>
          <p:cNvPicPr>
            <a:picLocks noChangeAspect="1"/>
          </p:cNvPicPr>
          <p:nvPr/>
        </p:nvPicPr>
        <p:blipFill>
          <a:blip r:embed="rId2"/>
          <a:stretch>
            <a:fillRect/>
          </a:stretch>
        </p:blipFill>
        <p:spPr>
          <a:xfrm>
            <a:off x="717316" y="3459445"/>
            <a:ext cx="8963025" cy="197385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58</a:t>
            </a:fld>
            <a:endParaRPr lang="en-US" dirty="0"/>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4"/>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3" name="Paveikslėlis 2">
            <a:extLst>
              <a:ext uri="{FF2B5EF4-FFF2-40B4-BE49-F238E27FC236}">
                <a16:creationId xmlns:a16="http://schemas.microsoft.com/office/drawing/2014/main" id="{509F2AD0-79A6-85DE-A94D-59444B331CE1}"/>
              </a:ext>
            </a:extLst>
          </p:cNvPr>
          <p:cNvPicPr>
            <a:picLocks noChangeAspect="1"/>
          </p:cNvPicPr>
          <p:nvPr/>
        </p:nvPicPr>
        <p:blipFill>
          <a:blip r:embed="rId5"/>
          <a:stretch>
            <a:fillRect/>
          </a:stretch>
        </p:blipFill>
        <p:spPr>
          <a:xfrm>
            <a:off x="6772275" y="2571287"/>
            <a:ext cx="161947" cy="119079"/>
          </a:xfrm>
          <a:prstGeom prst="rect">
            <a:avLst/>
          </a:prstGeom>
        </p:spPr>
      </p:pic>
      <p:sp>
        <p:nvSpPr>
          <p:cNvPr id="8" name="TextBox 7">
            <a:extLst>
              <a:ext uri="{FF2B5EF4-FFF2-40B4-BE49-F238E27FC236}">
                <a16:creationId xmlns:a16="http://schemas.microsoft.com/office/drawing/2014/main" id="{35603674-9855-3BD1-15E9-23EEBDD12F52}"/>
              </a:ext>
            </a:extLst>
          </p:cNvPr>
          <p:cNvSpPr txBox="1"/>
          <p:nvPr/>
        </p:nvSpPr>
        <p:spPr>
          <a:xfrm>
            <a:off x="3538042" y="5189031"/>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51 skaidrėje</a:t>
            </a:r>
            <a:endParaRPr lang="en-US" dirty="0"/>
          </a:p>
        </p:txBody>
      </p:sp>
    </p:spTree>
    <p:extLst>
      <p:ext uri="{BB962C8B-B14F-4D97-AF65-F5344CB8AC3E}">
        <p14:creationId xmlns:p14="http://schemas.microsoft.com/office/powerpoint/2010/main" val="2634604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5971190F-83DC-04FF-F10E-01614E1D5114}"/>
              </a:ext>
            </a:extLst>
          </p:cNvPr>
          <p:cNvPicPr>
            <a:picLocks noChangeAspect="1"/>
          </p:cNvPicPr>
          <p:nvPr/>
        </p:nvPicPr>
        <p:blipFill>
          <a:blip r:embed="rId2"/>
          <a:stretch>
            <a:fillRect/>
          </a:stretch>
        </p:blipFill>
        <p:spPr>
          <a:xfrm>
            <a:off x="823427" y="1106218"/>
            <a:ext cx="10515600" cy="146050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59</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2945096" y="2323603"/>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40805"/>
            <a:ext cx="6816960" cy="369332"/>
          </a:xfrm>
          <a:prstGeom prst="rect">
            <a:avLst/>
          </a:prstGeom>
          <a:solidFill>
            <a:schemeClr val="accent4">
              <a:lumMod val="20000"/>
              <a:lumOff val="80000"/>
            </a:schemeClr>
          </a:solidFill>
        </p:spPr>
        <p:txBody>
          <a:bodyPr wrap="square" rtlCol="0">
            <a:spAutoFit/>
          </a:bodyPr>
          <a:lstStyle/>
          <a:p>
            <a:r>
              <a:rPr lang="lt-LT" dirty="0"/>
              <a:t>Pasirenkama užduotis „Pradėti naują ciklą arba nustatyti laimėtoją “.</a:t>
            </a:r>
            <a:endParaRPr lang="en-US" dirty="0"/>
          </a:p>
        </p:txBody>
      </p:sp>
      <p:sp>
        <p:nvSpPr>
          <p:cNvPr id="11" name="TextBox 10">
            <a:extLst>
              <a:ext uri="{FF2B5EF4-FFF2-40B4-BE49-F238E27FC236}">
                <a16:creationId xmlns:a16="http://schemas.microsoft.com/office/drawing/2014/main" id="{76FBA307-05F7-D9B3-69DF-52FE4845F095}"/>
              </a:ext>
            </a:extLst>
          </p:cNvPr>
          <p:cNvSpPr txBox="1"/>
          <p:nvPr/>
        </p:nvSpPr>
        <p:spPr>
          <a:xfrm>
            <a:off x="823427" y="3137773"/>
            <a:ext cx="6816960" cy="646331"/>
          </a:xfrm>
          <a:prstGeom prst="rect">
            <a:avLst/>
          </a:prstGeom>
          <a:solidFill>
            <a:schemeClr val="accent4">
              <a:lumMod val="20000"/>
              <a:lumOff val="80000"/>
            </a:schemeClr>
          </a:solidFill>
        </p:spPr>
        <p:txBody>
          <a:bodyPr wrap="square" rtlCol="0">
            <a:spAutoFit/>
          </a:bodyPr>
          <a:lstStyle/>
          <a:p>
            <a:r>
              <a:rPr lang="lt-LT" dirty="0"/>
              <a:t>Pastaba. Po 2 žingsnio pabaigos užduoties pavadinimas iš „Pradėti naują ciklą“ pasikeičia į „Pradėti naują ciklą arba nustatyti laimėtoją “.</a:t>
            </a:r>
            <a:endParaRPr lang="en-US" dirty="0"/>
          </a:p>
        </p:txBody>
      </p:sp>
      <p:pic>
        <p:nvPicPr>
          <p:cNvPr id="14" name="Paveikslėlis 13">
            <a:extLst>
              <a:ext uri="{FF2B5EF4-FFF2-40B4-BE49-F238E27FC236}">
                <a16:creationId xmlns:a16="http://schemas.microsoft.com/office/drawing/2014/main" id="{22EA8EC3-E086-2B0F-05F3-B269C968DD4E}"/>
              </a:ext>
            </a:extLst>
          </p:cNvPr>
          <p:cNvPicPr>
            <a:picLocks noChangeAspect="1"/>
          </p:cNvPicPr>
          <p:nvPr/>
        </p:nvPicPr>
        <p:blipFill>
          <a:blip r:embed="rId4"/>
          <a:stretch>
            <a:fillRect/>
          </a:stretch>
        </p:blipFill>
        <p:spPr>
          <a:xfrm>
            <a:off x="823427" y="3927736"/>
            <a:ext cx="9700194" cy="1626103"/>
          </a:xfrm>
          <a:prstGeom prst="rect">
            <a:avLst/>
          </a:prstGeom>
        </p:spPr>
      </p:pic>
      <p:sp>
        <p:nvSpPr>
          <p:cNvPr id="16" name="Rectangle 10">
            <a:extLst>
              <a:ext uri="{FF2B5EF4-FFF2-40B4-BE49-F238E27FC236}">
                <a16:creationId xmlns:a16="http://schemas.microsoft.com/office/drawing/2014/main" id="{9B4C2A71-3FDC-1272-3F39-058C93F615C1}"/>
              </a:ext>
            </a:extLst>
          </p:cNvPr>
          <p:cNvSpPr/>
          <p:nvPr/>
        </p:nvSpPr>
        <p:spPr>
          <a:xfrm>
            <a:off x="4021421" y="4734640"/>
            <a:ext cx="931579" cy="1707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018AD8A-CCA5-B585-69AE-8348F3DD46D4}"/>
              </a:ext>
            </a:extLst>
          </p:cNvPr>
          <p:cNvSpPr txBox="1"/>
          <p:nvPr/>
        </p:nvSpPr>
        <p:spPr>
          <a:xfrm>
            <a:off x="5089157" y="5069372"/>
            <a:ext cx="5102460" cy="1754326"/>
          </a:xfrm>
          <a:prstGeom prst="rect">
            <a:avLst/>
          </a:prstGeom>
          <a:solidFill>
            <a:schemeClr val="accent4">
              <a:lumMod val="20000"/>
              <a:lumOff val="80000"/>
            </a:schemeClr>
          </a:solidFill>
        </p:spPr>
        <p:txBody>
          <a:bodyPr wrap="square" rtlCol="0">
            <a:spAutoFit/>
          </a:bodyPr>
          <a:lstStyle/>
          <a:p>
            <a:r>
              <a:rPr lang="lt-LT" dirty="0"/>
              <a:t>Pirkimo vykdytojas norėdamas sudaryti sutartį turi spausti mygtuką „Sutarties sudarymas“ . </a:t>
            </a:r>
            <a:r>
              <a:rPr lang="lt-LT" dirty="0">
                <a:solidFill>
                  <a:srgbClr val="FF0000"/>
                </a:solidFill>
              </a:rPr>
              <a:t>SVARBU</a:t>
            </a:r>
            <a:r>
              <a:rPr lang="en-US" dirty="0">
                <a:solidFill>
                  <a:srgbClr val="FF0000"/>
                </a:solidFill>
              </a:rPr>
              <a:t>! </a:t>
            </a:r>
            <a:r>
              <a:rPr lang="lt-LT" dirty="0"/>
              <a:t>Ši sritis atsiranda tik tuomet, kai atidėjimo terminas yra sustabdytas ir atlikta bent 2 žingsnių pirkimo procedūra, t. y. gauti pirminiai ir galutiniai pasiūlymai.</a:t>
            </a:r>
            <a:endParaRPr lang="en-US" dirty="0"/>
          </a:p>
        </p:txBody>
      </p:sp>
      <p:cxnSp>
        <p:nvCxnSpPr>
          <p:cNvPr id="19" name="Tiesioji rodyklės jungtis 18">
            <a:extLst>
              <a:ext uri="{FF2B5EF4-FFF2-40B4-BE49-F238E27FC236}">
                <a16:creationId xmlns:a16="http://schemas.microsoft.com/office/drawing/2014/main" id="{BACB6108-553A-4C6C-3D3B-0AFBD2855233}"/>
              </a:ext>
            </a:extLst>
          </p:cNvPr>
          <p:cNvCxnSpPr>
            <a:cxnSpLocks/>
          </p:cNvCxnSpPr>
          <p:nvPr/>
        </p:nvCxnSpPr>
        <p:spPr>
          <a:xfrm flipH="1" flipV="1">
            <a:off x="4590139" y="4895425"/>
            <a:ext cx="498107" cy="6897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2E5CD8-41DF-B988-2DB5-10C9497ED582}"/>
              </a:ext>
            </a:extLst>
          </p:cNvPr>
          <p:cNvSpPr txBox="1"/>
          <p:nvPr/>
        </p:nvSpPr>
        <p:spPr>
          <a:xfrm>
            <a:off x="692627" y="5346370"/>
            <a:ext cx="4112345" cy="1477328"/>
          </a:xfrm>
          <a:prstGeom prst="rect">
            <a:avLst/>
          </a:prstGeom>
          <a:solidFill>
            <a:schemeClr val="accent4">
              <a:lumMod val="20000"/>
              <a:lumOff val="80000"/>
            </a:schemeClr>
          </a:solidFill>
        </p:spPr>
        <p:txBody>
          <a:bodyPr wrap="square" rtlCol="0">
            <a:spAutoFit/>
          </a:bodyPr>
          <a:lstStyle/>
          <a:p>
            <a:r>
              <a:rPr lang="en-US" sz="1800" b="0" i="0" u="none" strike="noStrike" dirty="0" err="1">
                <a:solidFill>
                  <a:srgbClr val="000000"/>
                </a:solidFill>
                <a:effectLst/>
                <a:latin typeface="Calibri" panose="020F0502020204030204" pitchFamily="34" charset="0"/>
              </a:rPr>
              <a:t>Pastaba</a:t>
            </a:r>
            <a:r>
              <a:rPr lang="en-US" sz="1800" b="0" i="0" u="none" strike="noStrike" dirty="0">
                <a:solidFill>
                  <a:srgbClr val="000000"/>
                </a:solidFill>
                <a:effectLst/>
                <a:latin typeface="Calibri" panose="020F0502020204030204" pitchFamily="34" charset="0"/>
              </a:rPr>
              <a:t>. </a:t>
            </a:r>
            <a:r>
              <a:rPr lang="lt-LT" sz="1800" b="0" i="0" u="none" strike="noStrike" dirty="0">
                <a:solidFill>
                  <a:srgbClr val="000000"/>
                </a:solidFill>
                <a:effectLst/>
                <a:latin typeface="Calibri" panose="020F0502020204030204" pitchFamily="34" charset="0"/>
              </a:rPr>
              <a:t>Jeigu pirkimo vykdytojas ne</a:t>
            </a:r>
            <a:r>
              <a:rPr lang="lt-LT" dirty="0"/>
              <a:t>numato skelbti savanoriško </a:t>
            </a:r>
            <a:r>
              <a:rPr lang="lt-LT" dirty="0" err="1"/>
              <a:t>Ex</a:t>
            </a:r>
            <a:r>
              <a:rPr lang="lt-LT" dirty="0"/>
              <a:t> ante skaidrumo skelbimo „Sutarties sudarymo“ v</a:t>
            </a:r>
            <a:r>
              <a:rPr lang="lt-LT" dirty="0">
                <a:solidFill>
                  <a:srgbClr val="000000"/>
                </a:solidFill>
                <a:latin typeface="Calibri" panose="020F0502020204030204" pitchFamily="34" charset="0"/>
              </a:rPr>
              <a:t>eiksmą </a:t>
            </a:r>
            <a:r>
              <a:rPr lang="lt-LT" sz="1800" b="0" i="0" u="none" strike="noStrike" dirty="0">
                <a:solidFill>
                  <a:srgbClr val="000000"/>
                </a:solidFill>
                <a:effectLst/>
                <a:latin typeface="Calibri" panose="020F0502020204030204" pitchFamily="34" charset="0"/>
              </a:rPr>
              <a:t>rekomenduojama pradėti vykdyti tuomet, kai su tiekėju pasirašyta sutartis. </a:t>
            </a:r>
            <a:r>
              <a:rPr lang="lt-LT" sz="1800" b="0" i="0" dirty="0">
                <a:solidFill>
                  <a:srgbClr val="000000"/>
                </a:solidFill>
                <a:effectLst/>
                <a:latin typeface="Calibri" panose="020F0502020204030204" pitchFamily="34" charset="0"/>
              </a:rPr>
              <a:t>​</a:t>
            </a:r>
            <a:endParaRPr lang="en-US" dirty="0"/>
          </a:p>
        </p:txBody>
      </p:sp>
      <p:cxnSp>
        <p:nvCxnSpPr>
          <p:cNvPr id="6" name="Tiesioji rodyklės jungtis 5">
            <a:extLst>
              <a:ext uri="{FF2B5EF4-FFF2-40B4-BE49-F238E27FC236}">
                <a16:creationId xmlns:a16="http://schemas.microsoft.com/office/drawing/2014/main" id="{48C13ED7-2BE2-81C8-AAFD-AA7011569B74}"/>
              </a:ext>
            </a:extLst>
          </p:cNvPr>
          <p:cNvCxnSpPr>
            <a:cxnSpLocks/>
          </p:cNvCxnSpPr>
          <p:nvPr/>
        </p:nvCxnSpPr>
        <p:spPr>
          <a:xfrm flipV="1">
            <a:off x="4187450" y="4917275"/>
            <a:ext cx="143191" cy="455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1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tretch>
            <a:fillRect/>
          </a:stretch>
        </p:blipFill>
        <p:spPr>
          <a:xfrm>
            <a:off x="325248" y="1668464"/>
            <a:ext cx="11403106" cy="370194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Stačiakampis 6">
            <a:extLst>
              <a:ext uri="{FF2B5EF4-FFF2-40B4-BE49-F238E27FC236}">
                <a16:creationId xmlns:a16="http://schemas.microsoft.com/office/drawing/2014/main" id="{12341A36-0413-50E5-421D-B31529EF3E99}"/>
              </a:ext>
            </a:extLst>
          </p:cNvPr>
          <p:cNvSpPr/>
          <p:nvPr/>
        </p:nvSpPr>
        <p:spPr>
          <a:xfrm>
            <a:off x="1389530" y="2184732"/>
            <a:ext cx="188258"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636493" y="247094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38429"/>
            <a:ext cx="3528997" cy="369332"/>
          </a:xfrm>
          <a:prstGeom prst="rect">
            <a:avLst/>
          </a:prstGeom>
          <a:solidFill>
            <a:schemeClr val="accent4">
              <a:lumMod val="20000"/>
              <a:lumOff val="80000"/>
            </a:schemeClr>
          </a:solidFill>
        </p:spPr>
        <p:txBody>
          <a:bodyPr wrap="square" rtlCol="0">
            <a:spAutoFit/>
          </a:bodyPr>
          <a:lstStyle/>
          <a:p>
            <a:r>
              <a:rPr lang="lt-LT" dirty="0"/>
              <a:t>Pasirinkama „Sukurti naują pirkimą“</a:t>
            </a:r>
            <a:endParaRPr lang="en-US" dirty="0"/>
          </a:p>
        </p:txBody>
      </p:sp>
      <p:cxnSp>
        <p:nvCxnSpPr>
          <p:cNvPr id="8" name="Tiesioji rodyklės jungtis 7">
            <a:extLst>
              <a:ext uri="{FF2B5EF4-FFF2-40B4-BE49-F238E27FC236}">
                <a16:creationId xmlns:a16="http://schemas.microsoft.com/office/drawing/2014/main" id="{D45BDE99-E955-5FD2-8F51-576DB760E871}"/>
              </a:ext>
            </a:extLst>
          </p:cNvPr>
          <p:cNvCxnSpPr/>
          <p:nvPr/>
        </p:nvCxnSpPr>
        <p:spPr>
          <a:xfrm flipH="1">
            <a:off x="1700981" y="1487590"/>
            <a:ext cx="668593"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60</a:t>
            </a:fld>
            <a:endParaRPr lang="en-US" dirty="0"/>
          </a:p>
        </p:txBody>
      </p:sp>
      <p:pic>
        <p:nvPicPr>
          <p:cNvPr id="3" name="Paveikslėlis 2">
            <a:extLst>
              <a:ext uri="{FF2B5EF4-FFF2-40B4-BE49-F238E27FC236}">
                <a16:creationId xmlns:a16="http://schemas.microsoft.com/office/drawing/2014/main" id="{E1DE19AA-DBAD-458B-FE26-3C849EF811D4}"/>
              </a:ext>
            </a:extLst>
          </p:cNvPr>
          <p:cNvPicPr>
            <a:picLocks noChangeAspect="1"/>
          </p:cNvPicPr>
          <p:nvPr/>
        </p:nvPicPr>
        <p:blipFill>
          <a:blip r:embed="rId3"/>
          <a:srcRect r="-922" b="71683"/>
          <a:stretch/>
        </p:blipFill>
        <p:spPr>
          <a:xfrm>
            <a:off x="899719" y="990165"/>
            <a:ext cx="9166301" cy="1159492"/>
          </a:xfrm>
          <a:prstGeom prst="rect">
            <a:avLst/>
          </a:prstGeom>
        </p:spPr>
      </p:pic>
      <p:sp>
        <p:nvSpPr>
          <p:cNvPr id="6" name="Rectangle 10">
            <a:extLst>
              <a:ext uri="{FF2B5EF4-FFF2-40B4-BE49-F238E27FC236}">
                <a16:creationId xmlns:a16="http://schemas.microsoft.com/office/drawing/2014/main" id="{8EBF1DB5-3A01-0F31-866B-26D20989348A}"/>
              </a:ext>
            </a:extLst>
          </p:cNvPr>
          <p:cNvSpPr/>
          <p:nvPr/>
        </p:nvSpPr>
        <p:spPr>
          <a:xfrm>
            <a:off x="7459011" y="2648173"/>
            <a:ext cx="1761190"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Tiesioji rodyklės jungtis 19">
            <a:extLst>
              <a:ext uri="{FF2B5EF4-FFF2-40B4-BE49-F238E27FC236}">
                <a16:creationId xmlns:a16="http://schemas.microsoft.com/office/drawing/2014/main" id="{D779C880-DC95-F7C3-8FE5-C84A9C6B02B7}"/>
              </a:ext>
            </a:extLst>
          </p:cNvPr>
          <p:cNvCxnSpPr>
            <a:cxnSpLocks/>
          </p:cNvCxnSpPr>
          <p:nvPr/>
        </p:nvCxnSpPr>
        <p:spPr>
          <a:xfrm flipH="1" flipV="1">
            <a:off x="8915400" y="2867025"/>
            <a:ext cx="761719" cy="2262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695418" y="2633443"/>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3111" y="464057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578479" y="46262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8" name="Paveikslėlis 7">
            <a:extLst>
              <a:ext uri="{FF2B5EF4-FFF2-40B4-BE49-F238E27FC236}">
                <a16:creationId xmlns:a16="http://schemas.microsoft.com/office/drawing/2014/main" id="{32A4E3DD-EE9F-877B-7823-9D134AB6E922}"/>
              </a:ext>
            </a:extLst>
          </p:cNvPr>
          <p:cNvPicPr>
            <a:picLocks noChangeAspect="1"/>
          </p:cNvPicPr>
          <p:nvPr/>
        </p:nvPicPr>
        <p:blipFill>
          <a:blip r:embed="rId5"/>
          <a:stretch>
            <a:fillRect/>
          </a:stretch>
        </p:blipFill>
        <p:spPr>
          <a:xfrm>
            <a:off x="899719" y="2103026"/>
            <a:ext cx="9082481" cy="1795832"/>
          </a:xfrm>
          <a:prstGeom prst="rect">
            <a:avLst/>
          </a:prstGeom>
        </p:spPr>
      </p:pic>
      <p:sp>
        <p:nvSpPr>
          <p:cNvPr id="4" name="TextBox 3">
            <a:extLst>
              <a:ext uri="{FF2B5EF4-FFF2-40B4-BE49-F238E27FC236}">
                <a16:creationId xmlns:a16="http://schemas.microsoft.com/office/drawing/2014/main" id="{1EBB1E52-8E42-8356-A85F-C9EB98108F7C}"/>
              </a:ext>
            </a:extLst>
          </p:cNvPr>
          <p:cNvSpPr txBox="1"/>
          <p:nvPr/>
        </p:nvSpPr>
        <p:spPr>
          <a:xfrm>
            <a:off x="9566629" y="2490291"/>
            <a:ext cx="2400581" cy="923330"/>
          </a:xfrm>
          <a:prstGeom prst="rect">
            <a:avLst/>
          </a:prstGeom>
          <a:solidFill>
            <a:schemeClr val="accent4">
              <a:lumMod val="20000"/>
              <a:lumOff val="80000"/>
            </a:schemeClr>
          </a:solidFill>
        </p:spPr>
        <p:txBody>
          <a:bodyPr wrap="square" rtlCol="0">
            <a:spAutoFit/>
          </a:bodyPr>
          <a:lstStyle/>
          <a:p>
            <a:r>
              <a:rPr lang="lt-LT" dirty="0"/>
              <a:t>Įvedama „Sutarties vertė“. Reikšmė nurodoma su PVM. </a:t>
            </a:r>
            <a:endParaRPr lang="en-US" dirty="0"/>
          </a:p>
        </p:txBody>
      </p:sp>
      <p:sp>
        <p:nvSpPr>
          <p:cNvPr id="34" name="Rectangle 10">
            <a:extLst>
              <a:ext uri="{FF2B5EF4-FFF2-40B4-BE49-F238E27FC236}">
                <a16:creationId xmlns:a16="http://schemas.microsoft.com/office/drawing/2014/main" id="{6D315320-0185-2AF7-270D-920BCECE048F}"/>
              </a:ext>
            </a:extLst>
          </p:cNvPr>
          <p:cNvSpPr/>
          <p:nvPr/>
        </p:nvSpPr>
        <p:spPr>
          <a:xfrm>
            <a:off x="3658841" y="2604029"/>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5346C76-011E-7475-A13D-4DE9FA72AA76}"/>
              </a:ext>
            </a:extLst>
          </p:cNvPr>
          <p:cNvSpPr txBox="1"/>
          <p:nvPr/>
        </p:nvSpPr>
        <p:spPr>
          <a:xfrm>
            <a:off x="405484" y="3000942"/>
            <a:ext cx="2400581" cy="923330"/>
          </a:xfrm>
          <a:prstGeom prst="rect">
            <a:avLst/>
          </a:prstGeom>
          <a:solidFill>
            <a:schemeClr val="accent4">
              <a:lumMod val="20000"/>
              <a:lumOff val="80000"/>
            </a:schemeClr>
          </a:solidFill>
        </p:spPr>
        <p:txBody>
          <a:bodyPr wrap="square" rtlCol="0">
            <a:spAutoFit/>
          </a:bodyPr>
          <a:lstStyle/>
          <a:p>
            <a:r>
              <a:rPr lang="lt-LT" dirty="0"/>
              <a:t>Pasirenkamas tiekėjas, su kuriuo bus sudaroma sutartis</a:t>
            </a:r>
            <a:endParaRPr lang="en-US" dirty="0"/>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789465" y="2765731"/>
            <a:ext cx="822133" cy="541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729426" y="2836766"/>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6"/>
          <a:stretch>
            <a:fillRect/>
          </a:stretch>
        </p:blipFill>
        <p:spPr>
          <a:xfrm>
            <a:off x="4088129" y="3307004"/>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459011" y="2604029"/>
            <a:ext cx="1790248"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Tiesioji rodyklės jungtis 13">
            <a:extLst>
              <a:ext uri="{FF2B5EF4-FFF2-40B4-BE49-F238E27FC236}">
                <a16:creationId xmlns:a16="http://schemas.microsoft.com/office/drawing/2014/main" id="{D2300E7B-B7E0-371E-0542-67E6BA30B3BF}"/>
              </a:ext>
            </a:extLst>
          </p:cNvPr>
          <p:cNvCxnSpPr>
            <a:cxnSpLocks/>
            <a:stCxn id="4" idx="1"/>
          </p:cNvCxnSpPr>
          <p:nvPr/>
        </p:nvCxnSpPr>
        <p:spPr>
          <a:xfrm flipH="1" flipV="1">
            <a:off x="9037320" y="2795145"/>
            <a:ext cx="529309" cy="156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10">
            <a:extLst>
              <a:ext uri="{FF2B5EF4-FFF2-40B4-BE49-F238E27FC236}">
                <a16:creationId xmlns:a16="http://schemas.microsoft.com/office/drawing/2014/main" id="{46EF4512-703A-3BCB-1239-7B49B4980CBD}"/>
              </a:ext>
            </a:extLst>
          </p:cNvPr>
          <p:cNvSpPr/>
          <p:nvPr/>
        </p:nvSpPr>
        <p:spPr>
          <a:xfrm>
            <a:off x="9273540" y="3573118"/>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906000" y="3504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704550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61</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4378608" y="2338045"/>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20611" y="2486234"/>
            <a:ext cx="6816960" cy="369332"/>
          </a:xfrm>
          <a:prstGeom prst="rect">
            <a:avLst/>
          </a:prstGeom>
          <a:solidFill>
            <a:schemeClr val="accent4">
              <a:lumMod val="20000"/>
              <a:lumOff val="80000"/>
            </a:schemeClr>
          </a:solidFill>
        </p:spPr>
        <p:txBody>
          <a:bodyPr wrap="square" rtlCol="0">
            <a:spAutoFit/>
          </a:bodyPr>
          <a:lstStyle/>
          <a:p>
            <a:r>
              <a:rPr lang="lt-LT" dirty="0"/>
              <a:t>Pasirenkama užduotis „Įveskite laimėjusių tiekėjų atsakymus“.</a:t>
            </a:r>
          </a:p>
        </p:txBody>
      </p:sp>
      <p:pic>
        <p:nvPicPr>
          <p:cNvPr id="4" name="Paveikslėlis 3">
            <a:extLst>
              <a:ext uri="{FF2B5EF4-FFF2-40B4-BE49-F238E27FC236}">
                <a16:creationId xmlns:a16="http://schemas.microsoft.com/office/drawing/2014/main" id="{5C759B2B-14BF-9526-D25C-42A9DCC2B02C}"/>
              </a:ext>
            </a:extLst>
          </p:cNvPr>
          <p:cNvPicPr>
            <a:picLocks noChangeAspect="1"/>
          </p:cNvPicPr>
          <p:nvPr/>
        </p:nvPicPr>
        <p:blipFill>
          <a:blip r:embed="rId3"/>
          <a:stretch>
            <a:fillRect/>
          </a:stretch>
        </p:blipFill>
        <p:spPr>
          <a:xfrm>
            <a:off x="1420611" y="1033558"/>
            <a:ext cx="8505825" cy="1339679"/>
          </a:xfrm>
          <a:prstGeom prst="rect">
            <a:avLst/>
          </a:prstGeom>
        </p:spPr>
      </p:pic>
      <p:sp>
        <p:nvSpPr>
          <p:cNvPr id="6" name="Rectangle 10">
            <a:extLst>
              <a:ext uri="{FF2B5EF4-FFF2-40B4-BE49-F238E27FC236}">
                <a16:creationId xmlns:a16="http://schemas.microsoft.com/office/drawing/2014/main" id="{E8330321-774B-787F-60DB-98413BE6B779}"/>
              </a:ext>
            </a:extLst>
          </p:cNvPr>
          <p:cNvSpPr/>
          <p:nvPr/>
        </p:nvSpPr>
        <p:spPr>
          <a:xfrm>
            <a:off x="3810000" y="2105178"/>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aveikslėlis 12">
            <a:extLst>
              <a:ext uri="{FF2B5EF4-FFF2-40B4-BE49-F238E27FC236}">
                <a16:creationId xmlns:a16="http://schemas.microsoft.com/office/drawing/2014/main" id="{1D31B369-AF00-A338-DF61-5D1AD6266A37}"/>
              </a:ext>
            </a:extLst>
          </p:cNvPr>
          <p:cNvPicPr>
            <a:picLocks noChangeAspect="1"/>
          </p:cNvPicPr>
          <p:nvPr/>
        </p:nvPicPr>
        <p:blipFill>
          <a:blip r:embed="rId4"/>
          <a:srcRect b="25668"/>
          <a:stretch/>
        </p:blipFill>
        <p:spPr>
          <a:xfrm>
            <a:off x="1420611" y="3437081"/>
            <a:ext cx="8505825" cy="1020411"/>
          </a:xfrm>
          <a:prstGeom prst="rect">
            <a:avLst/>
          </a:prstGeom>
        </p:spPr>
      </p:pic>
      <p:sp>
        <p:nvSpPr>
          <p:cNvPr id="21" name="Oval 3">
            <a:extLst>
              <a:ext uri="{FF2B5EF4-FFF2-40B4-BE49-F238E27FC236}">
                <a16:creationId xmlns:a16="http://schemas.microsoft.com/office/drawing/2014/main" id="{ED2D5658-62B5-21E5-42F7-08D807EE54EB}"/>
              </a:ext>
            </a:extLst>
          </p:cNvPr>
          <p:cNvSpPr/>
          <p:nvPr/>
        </p:nvSpPr>
        <p:spPr>
          <a:xfrm>
            <a:off x="4393316" y="1682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827586" y="41668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00615" y="4230447"/>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aveikslėlis 24">
            <a:extLst>
              <a:ext uri="{FF2B5EF4-FFF2-40B4-BE49-F238E27FC236}">
                <a16:creationId xmlns:a16="http://schemas.microsoft.com/office/drawing/2014/main" id="{A9BDBAE9-4879-1A0A-DF2E-1B0BF42BCF74}"/>
              </a:ext>
            </a:extLst>
          </p:cNvPr>
          <p:cNvPicPr>
            <a:picLocks noChangeAspect="1"/>
          </p:cNvPicPr>
          <p:nvPr/>
        </p:nvPicPr>
        <p:blipFill>
          <a:blip r:embed="rId5"/>
          <a:stretch>
            <a:fillRect/>
          </a:stretch>
        </p:blipFill>
        <p:spPr>
          <a:xfrm>
            <a:off x="1420611" y="4778349"/>
            <a:ext cx="8505825" cy="1793776"/>
          </a:xfrm>
          <a:prstGeom prst="rect">
            <a:avLst/>
          </a:prstGeom>
        </p:spPr>
      </p:pic>
      <p:sp>
        <p:nvSpPr>
          <p:cNvPr id="26" name="Rectangle 10">
            <a:extLst>
              <a:ext uri="{FF2B5EF4-FFF2-40B4-BE49-F238E27FC236}">
                <a16:creationId xmlns:a16="http://schemas.microsoft.com/office/drawing/2014/main" id="{86B4FCA4-62C0-70EC-0D7B-08C4CDEADF2D}"/>
              </a:ext>
            </a:extLst>
          </p:cNvPr>
          <p:cNvSpPr/>
          <p:nvPr/>
        </p:nvSpPr>
        <p:spPr>
          <a:xfrm>
            <a:off x="2299644" y="5479984"/>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80932" y="53887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8125968" y="6221771"/>
            <a:ext cx="417957"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607999" y="61511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867015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40749172-E0FA-1395-B57E-7AFFF8C1D94B}"/>
              </a:ext>
            </a:extLst>
          </p:cNvPr>
          <p:cNvPicPr>
            <a:picLocks noChangeAspect="1"/>
          </p:cNvPicPr>
          <p:nvPr/>
        </p:nvPicPr>
        <p:blipFill>
          <a:blip r:embed="rId2"/>
          <a:stretch>
            <a:fillRect/>
          </a:stretch>
        </p:blipFill>
        <p:spPr>
          <a:xfrm>
            <a:off x="318742" y="1018679"/>
            <a:ext cx="9233386" cy="147084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62</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a:cxnSpLocks/>
          </p:cNvCxnSpPr>
          <p:nvPr/>
        </p:nvCxnSpPr>
        <p:spPr>
          <a:xfrm flipV="1">
            <a:off x="3289323" y="2431390"/>
            <a:ext cx="225708" cy="1406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318742" y="2576075"/>
            <a:ext cx="7228089" cy="369332"/>
          </a:xfrm>
          <a:prstGeom prst="rect">
            <a:avLst/>
          </a:prstGeom>
          <a:solidFill>
            <a:schemeClr val="accent4">
              <a:lumMod val="20000"/>
              <a:lumOff val="80000"/>
            </a:schemeClr>
          </a:solidFill>
        </p:spPr>
        <p:txBody>
          <a:bodyPr wrap="square" rtlCol="0">
            <a:spAutoFit/>
          </a:bodyPr>
          <a:lstStyle/>
          <a:p>
            <a:r>
              <a:rPr lang="lt-LT" dirty="0"/>
              <a:t>Pasirenkama užduotis „Paskelbti Savanoriško </a:t>
            </a:r>
            <a:r>
              <a:rPr lang="lt-LT" dirty="0" err="1"/>
              <a:t>ex</a:t>
            </a:r>
            <a:r>
              <a:rPr lang="lt-LT" dirty="0"/>
              <a:t> ante skaidrumo skelbimą“</a:t>
            </a:r>
            <a:endParaRPr lang="en-US" dirty="0"/>
          </a:p>
        </p:txBody>
      </p:sp>
      <p:sp>
        <p:nvSpPr>
          <p:cNvPr id="6" name="Rectangle 10">
            <a:extLst>
              <a:ext uri="{FF2B5EF4-FFF2-40B4-BE49-F238E27FC236}">
                <a16:creationId xmlns:a16="http://schemas.microsoft.com/office/drawing/2014/main" id="{E8330321-774B-787F-60DB-98413BE6B779}"/>
              </a:ext>
            </a:extLst>
          </p:cNvPr>
          <p:cNvSpPr/>
          <p:nvPr/>
        </p:nvSpPr>
        <p:spPr>
          <a:xfrm>
            <a:off x="2981241" y="2215597"/>
            <a:ext cx="1657434" cy="1981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FA0B3DAF-363F-6707-BDCC-6A73DA52F224}"/>
              </a:ext>
            </a:extLst>
          </p:cNvPr>
          <p:cNvPicPr>
            <a:picLocks noChangeAspect="1"/>
          </p:cNvPicPr>
          <p:nvPr/>
        </p:nvPicPr>
        <p:blipFill>
          <a:blip r:embed="rId4"/>
          <a:stretch>
            <a:fillRect/>
          </a:stretch>
        </p:blipFill>
        <p:spPr>
          <a:xfrm>
            <a:off x="288901" y="3001690"/>
            <a:ext cx="9184781" cy="1925997"/>
          </a:xfrm>
          <a:prstGeom prst="rect">
            <a:avLst/>
          </a:prstGeom>
        </p:spPr>
      </p:pic>
      <p:sp>
        <p:nvSpPr>
          <p:cNvPr id="14" name="TextBox 13">
            <a:extLst>
              <a:ext uri="{FF2B5EF4-FFF2-40B4-BE49-F238E27FC236}">
                <a16:creationId xmlns:a16="http://schemas.microsoft.com/office/drawing/2014/main" id="{589F074F-F366-D8A6-F784-DAF48FFC1C86}"/>
              </a:ext>
            </a:extLst>
          </p:cNvPr>
          <p:cNvSpPr txBox="1"/>
          <p:nvPr/>
        </p:nvSpPr>
        <p:spPr>
          <a:xfrm>
            <a:off x="288901" y="4956756"/>
            <a:ext cx="7986398" cy="646331"/>
          </a:xfrm>
          <a:prstGeom prst="rect">
            <a:avLst/>
          </a:prstGeom>
          <a:solidFill>
            <a:schemeClr val="accent4">
              <a:lumMod val="20000"/>
              <a:lumOff val="80000"/>
            </a:schemeClr>
          </a:solidFill>
        </p:spPr>
        <p:txBody>
          <a:bodyPr wrap="square" rtlCol="0">
            <a:spAutoFit/>
          </a:bodyPr>
          <a:lstStyle/>
          <a:p>
            <a:r>
              <a:rPr lang="lt-LT" dirty="0"/>
              <a:t>Jeigu pirkimo vykdytojas nenumato skelbti savanoriško </a:t>
            </a:r>
            <a:r>
              <a:rPr lang="lt-LT" dirty="0" err="1"/>
              <a:t>Ex</a:t>
            </a:r>
            <a:r>
              <a:rPr lang="lt-LT" dirty="0"/>
              <a:t> ante skaidrumo skelbimo spaudžiamas mygtukas „Praleisti savanoriško </a:t>
            </a:r>
            <a:r>
              <a:rPr lang="lt-LT" dirty="0" err="1"/>
              <a:t>Ex</a:t>
            </a:r>
            <a:r>
              <a:rPr lang="lt-LT" dirty="0"/>
              <a:t> ante skaidrumo skelbimą“. </a:t>
            </a:r>
            <a:endParaRPr lang="en-US" dirty="0"/>
          </a:p>
        </p:txBody>
      </p:sp>
      <p:sp>
        <p:nvSpPr>
          <p:cNvPr id="16" name="Rectangle 10">
            <a:extLst>
              <a:ext uri="{FF2B5EF4-FFF2-40B4-BE49-F238E27FC236}">
                <a16:creationId xmlns:a16="http://schemas.microsoft.com/office/drawing/2014/main" id="{20BE141F-C2D8-E269-A2B3-84AB75EBF447}"/>
              </a:ext>
            </a:extLst>
          </p:cNvPr>
          <p:cNvSpPr/>
          <p:nvPr/>
        </p:nvSpPr>
        <p:spPr>
          <a:xfrm>
            <a:off x="5290198" y="4500351"/>
            <a:ext cx="1990809" cy="284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C50DE171-303B-A178-8FC7-4C34BADDAEDE}"/>
              </a:ext>
            </a:extLst>
          </p:cNvPr>
          <p:cNvCxnSpPr/>
          <p:nvPr/>
        </p:nvCxnSpPr>
        <p:spPr>
          <a:xfrm flipV="1">
            <a:off x="4531484" y="4642827"/>
            <a:ext cx="733425" cy="271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A01DC68-3F04-EAEF-C98A-23CB5E48944D}"/>
              </a:ext>
            </a:extLst>
          </p:cNvPr>
          <p:cNvSpPr txBox="1"/>
          <p:nvPr/>
        </p:nvSpPr>
        <p:spPr>
          <a:xfrm>
            <a:off x="7894740" y="2248492"/>
            <a:ext cx="3200398" cy="1477328"/>
          </a:xfrm>
          <a:prstGeom prst="rect">
            <a:avLst/>
          </a:prstGeom>
          <a:solidFill>
            <a:schemeClr val="accent4">
              <a:lumMod val="20000"/>
              <a:lumOff val="80000"/>
            </a:schemeClr>
          </a:solidFill>
        </p:spPr>
        <p:txBody>
          <a:bodyPr wrap="square" rtlCol="0">
            <a:spAutoFit/>
          </a:bodyPr>
          <a:lstStyle/>
          <a:p>
            <a:r>
              <a:rPr lang="lt-LT" dirty="0"/>
              <a:t>Jeigu pirkimo vykdytojas numato skelbti savanoriško </a:t>
            </a:r>
            <a:r>
              <a:rPr lang="lt-LT" dirty="0" err="1"/>
              <a:t>Ex</a:t>
            </a:r>
            <a:r>
              <a:rPr lang="lt-LT" dirty="0"/>
              <a:t> ante skaidrumo skelbimą spaudžiamas mygtukas „Sukurti skelbimą (E. Formos)“.</a:t>
            </a:r>
            <a:endParaRPr lang="en-US" dirty="0"/>
          </a:p>
        </p:txBody>
      </p:sp>
      <p:cxnSp>
        <p:nvCxnSpPr>
          <p:cNvPr id="31" name="Tiesioji rodyklės jungtis 30">
            <a:extLst>
              <a:ext uri="{FF2B5EF4-FFF2-40B4-BE49-F238E27FC236}">
                <a16:creationId xmlns:a16="http://schemas.microsoft.com/office/drawing/2014/main" id="{7B742BC5-CDEA-C183-0092-B5C07C63B1AC}"/>
              </a:ext>
            </a:extLst>
          </p:cNvPr>
          <p:cNvCxnSpPr>
            <a:cxnSpLocks/>
          </p:cNvCxnSpPr>
          <p:nvPr/>
        </p:nvCxnSpPr>
        <p:spPr>
          <a:xfrm flipH="1">
            <a:off x="7800975" y="3728162"/>
            <a:ext cx="664824" cy="721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F5A56A4-3362-0B83-4FAC-7944C5526836}"/>
              </a:ext>
            </a:extLst>
          </p:cNvPr>
          <p:cNvSpPr txBox="1"/>
          <p:nvPr/>
        </p:nvSpPr>
        <p:spPr>
          <a:xfrm>
            <a:off x="8465799" y="3725820"/>
            <a:ext cx="3388171" cy="2585323"/>
          </a:xfrm>
          <a:prstGeom prst="rect">
            <a:avLst/>
          </a:prstGeom>
          <a:solidFill>
            <a:schemeClr val="accent4">
              <a:lumMod val="20000"/>
              <a:lumOff val="80000"/>
            </a:schemeClr>
          </a:solidFill>
        </p:spPr>
        <p:txBody>
          <a:bodyPr wrap="square" rtlCol="0">
            <a:spAutoFit/>
          </a:bodyPr>
          <a:lstStyle/>
          <a:p>
            <a:r>
              <a:rPr lang="lt-LT" dirty="0"/>
              <a:t>Savanoriško </a:t>
            </a:r>
            <a:r>
              <a:rPr lang="lt-LT" dirty="0" err="1"/>
              <a:t>Ex</a:t>
            </a:r>
            <a:r>
              <a:rPr lang="lt-LT" dirty="0"/>
              <a:t> ante skaidrumo skelbimo pildymo instrukciją „</a:t>
            </a:r>
            <a:r>
              <a:rPr lang="lt-LT" b="0" i="0" u="none" strike="noStrike" dirty="0">
                <a:effectLst/>
                <a:latin typeface="Public Sans"/>
              </a:rPr>
              <a:t>Skelbimo apie sutarties skyrimą pildymas po neskelbiamų derybų bei savanoriško </a:t>
            </a:r>
            <a:r>
              <a:rPr lang="lt-LT" b="0" i="0" u="none" strike="noStrike" dirty="0" err="1">
                <a:effectLst/>
                <a:latin typeface="Public Sans"/>
              </a:rPr>
              <a:t>ex</a:t>
            </a:r>
            <a:r>
              <a:rPr lang="lt-LT" b="0" i="0" u="none" strike="noStrike" dirty="0">
                <a:effectLst/>
                <a:latin typeface="Public Sans"/>
              </a:rPr>
              <a:t> ante skaidrumo skelbimo pildymas Centrinės viešųjų pirkimų informacinės  sistemos (CVP IS) priemonėmis“ rasite </a:t>
            </a:r>
            <a:r>
              <a:rPr lang="lt-LT" b="1" i="0" u="none" strike="noStrike" dirty="0">
                <a:effectLst/>
                <a:latin typeface="Public Sans"/>
                <a:hlinkClick r:id="rId5"/>
              </a:rPr>
              <a:t>čia</a:t>
            </a:r>
            <a:r>
              <a:rPr lang="lt-LT" b="0" i="0" u="none" strike="noStrike" dirty="0">
                <a:effectLst/>
                <a:latin typeface="Public Sans"/>
              </a:rPr>
              <a:t>.</a:t>
            </a:r>
            <a:endParaRPr lang="en-US" dirty="0"/>
          </a:p>
        </p:txBody>
      </p:sp>
      <p:sp>
        <p:nvSpPr>
          <p:cNvPr id="34" name="Oval 3">
            <a:extLst>
              <a:ext uri="{FF2B5EF4-FFF2-40B4-BE49-F238E27FC236}">
                <a16:creationId xmlns:a16="http://schemas.microsoft.com/office/drawing/2014/main" id="{889EC111-9408-4B64-3CC6-A27747F9D5B3}"/>
              </a:ext>
            </a:extLst>
          </p:cNvPr>
          <p:cNvSpPr/>
          <p:nvPr/>
        </p:nvSpPr>
        <p:spPr>
          <a:xfrm>
            <a:off x="5082440" y="40655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pic>
        <p:nvPicPr>
          <p:cNvPr id="35" name="Paveikslėlis 34">
            <a:extLst>
              <a:ext uri="{FF2B5EF4-FFF2-40B4-BE49-F238E27FC236}">
                <a16:creationId xmlns:a16="http://schemas.microsoft.com/office/drawing/2014/main" id="{0FD38897-F3FE-4076-2AAF-7E868C218E75}"/>
              </a:ext>
            </a:extLst>
          </p:cNvPr>
          <p:cNvPicPr>
            <a:picLocks noChangeAspect="1"/>
          </p:cNvPicPr>
          <p:nvPr/>
        </p:nvPicPr>
        <p:blipFill>
          <a:blip r:embed="rId6"/>
          <a:stretch>
            <a:fillRect/>
          </a:stretch>
        </p:blipFill>
        <p:spPr>
          <a:xfrm>
            <a:off x="288901" y="5585271"/>
            <a:ext cx="3200398" cy="909033"/>
          </a:xfrm>
          <a:prstGeom prst="rect">
            <a:avLst/>
          </a:prstGeom>
        </p:spPr>
      </p:pic>
      <p:pic>
        <p:nvPicPr>
          <p:cNvPr id="36" name="Paveikslėlis 35">
            <a:extLst>
              <a:ext uri="{FF2B5EF4-FFF2-40B4-BE49-F238E27FC236}">
                <a16:creationId xmlns:a16="http://schemas.microsoft.com/office/drawing/2014/main" id="{0BF7BD25-D14D-6CE2-B65A-2FF1AABA7AF7}"/>
              </a:ext>
            </a:extLst>
          </p:cNvPr>
          <p:cNvPicPr>
            <a:picLocks noChangeAspect="1"/>
          </p:cNvPicPr>
          <p:nvPr/>
        </p:nvPicPr>
        <p:blipFill>
          <a:blip r:embed="rId7"/>
          <a:stretch>
            <a:fillRect/>
          </a:stretch>
        </p:blipFill>
        <p:spPr>
          <a:xfrm>
            <a:off x="3809958" y="5575384"/>
            <a:ext cx="3514228" cy="1145570"/>
          </a:xfrm>
          <a:prstGeom prst="rect">
            <a:avLst/>
          </a:prstGeom>
        </p:spPr>
      </p:pic>
      <p:sp>
        <p:nvSpPr>
          <p:cNvPr id="38" name="Rectangle 10">
            <a:extLst>
              <a:ext uri="{FF2B5EF4-FFF2-40B4-BE49-F238E27FC236}">
                <a16:creationId xmlns:a16="http://schemas.microsoft.com/office/drawing/2014/main" id="{D5D4692F-556C-1B40-C994-FC88732C39E5}"/>
              </a:ext>
            </a:extLst>
          </p:cNvPr>
          <p:cNvSpPr/>
          <p:nvPr/>
        </p:nvSpPr>
        <p:spPr>
          <a:xfrm>
            <a:off x="2180253" y="6019221"/>
            <a:ext cx="678591" cy="4569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10">
            <a:extLst>
              <a:ext uri="{FF2B5EF4-FFF2-40B4-BE49-F238E27FC236}">
                <a16:creationId xmlns:a16="http://schemas.microsoft.com/office/drawing/2014/main" id="{1C5CEC2A-0A74-ABF2-0A2C-8716178B586E}"/>
              </a:ext>
            </a:extLst>
          </p:cNvPr>
          <p:cNvSpPr/>
          <p:nvPr/>
        </p:nvSpPr>
        <p:spPr>
          <a:xfrm>
            <a:off x="3809958" y="5632155"/>
            <a:ext cx="408054" cy="3870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
            <a:extLst>
              <a:ext uri="{FF2B5EF4-FFF2-40B4-BE49-F238E27FC236}">
                <a16:creationId xmlns:a16="http://schemas.microsoft.com/office/drawing/2014/main" id="{C54FD22B-5A2A-90D6-957C-350AEFD43C00}"/>
              </a:ext>
            </a:extLst>
          </p:cNvPr>
          <p:cNvSpPr/>
          <p:nvPr/>
        </p:nvSpPr>
        <p:spPr>
          <a:xfrm>
            <a:off x="1695621" y="603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1" name="Oval 3">
            <a:extLst>
              <a:ext uri="{FF2B5EF4-FFF2-40B4-BE49-F238E27FC236}">
                <a16:creationId xmlns:a16="http://schemas.microsoft.com/office/drawing/2014/main" id="{E867E1C3-9D5A-430A-FFD8-8AA805FAC63D}"/>
              </a:ext>
            </a:extLst>
          </p:cNvPr>
          <p:cNvSpPr/>
          <p:nvPr/>
        </p:nvSpPr>
        <p:spPr>
          <a:xfrm>
            <a:off x="3290727" y="55744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742105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19EC657F-ABEA-583D-E3C8-A737BCE39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70410"/>
            <a:ext cx="2527816" cy="1470849"/>
          </a:xfrm>
          <a:prstGeom prst="rect">
            <a:avLst/>
          </a:prstGeom>
        </p:spPr>
      </p:pic>
      <p:sp>
        <p:nvSpPr>
          <p:cNvPr id="4" name="Skaidrės numerio vietos rezervavimo ženklas 3">
            <a:extLst>
              <a:ext uri="{FF2B5EF4-FFF2-40B4-BE49-F238E27FC236}">
                <a16:creationId xmlns:a16="http://schemas.microsoft.com/office/drawing/2014/main" id="{77C4D180-D756-1325-DC0A-0A839E2FA937}"/>
              </a:ext>
            </a:extLst>
          </p:cNvPr>
          <p:cNvSpPr>
            <a:spLocks noGrp="1"/>
          </p:cNvSpPr>
          <p:nvPr>
            <p:ph type="sldNum" sz="quarter" idx="12"/>
          </p:nvPr>
        </p:nvSpPr>
        <p:spPr/>
        <p:txBody>
          <a:bodyPr/>
          <a:lstStyle/>
          <a:p>
            <a:fld id="{49EC5416-78B8-4F37-B286-A40543F63F6D}" type="slidenum">
              <a:rPr lang="en-US" smtClean="0"/>
              <a:pPr/>
              <a:t>63</a:t>
            </a:fld>
            <a:endParaRPr lang="en-US" dirty="0"/>
          </a:p>
        </p:txBody>
      </p:sp>
      <p:pic>
        <p:nvPicPr>
          <p:cNvPr id="32" name="Paveikslėlis 31">
            <a:extLst>
              <a:ext uri="{FF2B5EF4-FFF2-40B4-BE49-F238E27FC236}">
                <a16:creationId xmlns:a16="http://schemas.microsoft.com/office/drawing/2014/main" id="{2D3EF75B-F4B1-A026-8361-ADA72A2958CB}"/>
              </a:ext>
            </a:extLst>
          </p:cNvPr>
          <p:cNvPicPr>
            <a:picLocks noChangeAspect="1"/>
          </p:cNvPicPr>
          <p:nvPr/>
        </p:nvPicPr>
        <p:blipFill>
          <a:blip r:embed="rId3"/>
          <a:stretch>
            <a:fillRect/>
          </a:stretch>
        </p:blipFill>
        <p:spPr>
          <a:xfrm>
            <a:off x="1414462" y="1286850"/>
            <a:ext cx="9363075" cy="1448156"/>
          </a:xfrm>
          <a:prstGeom prst="rect">
            <a:avLst/>
          </a:prstGeom>
        </p:spPr>
      </p:pic>
      <p:sp>
        <p:nvSpPr>
          <p:cNvPr id="35" name="Pavadinimas 1">
            <a:extLst>
              <a:ext uri="{FF2B5EF4-FFF2-40B4-BE49-F238E27FC236}">
                <a16:creationId xmlns:a16="http://schemas.microsoft.com/office/drawing/2014/main" id="{E5F69594-C2B6-83BF-D0F1-01A36482B226}"/>
              </a:ext>
            </a:extLst>
          </p:cNvPr>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pic>
        <p:nvPicPr>
          <p:cNvPr id="36" name="Paveikslėlis 35">
            <a:extLst>
              <a:ext uri="{FF2B5EF4-FFF2-40B4-BE49-F238E27FC236}">
                <a16:creationId xmlns:a16="http://schemas.microsoft.com/office/drawing/2014/main" id="{34B85F84-25B4-55C4-1499-9F1303359FC9}"/>
              </a:ext>
            </a:extLst>
          </p:cNvPr>
          <p:cNvPicPr>
            <a:picLocks noChangeAspect="1"/>
          </p:cNvPicPr>
          <p:nvPr/>
        </p:nvPicPr>
        <p:blipFill>
          <a:blip r:embed="rId4"/>
          <a:stretch>
            <a:fillRect/>
          </a:stretch>
        </p:blipFill>
        <p:spPr>
          <a:xfrm>
            <a:off x="4074059" y="2543064"/>
            <a:ext cx="1628913" cy="259631"/>
          </a:xfrm>
          <a:prstGeom prst="rect">
            <a:avLst/>
          </a:prstGeom>
        </p:spPr>
      </p:pic>
      <p:cxnSp>
        <p:nvCxnSpPr>
          <p:cNvPr id="39" name="Tiesioji rodyklės jungtis 38">
            <a:extLst>
              <a:ext uri="{FF2B5EF4-FFF2-40B4-BE49-F238E27FC236}">
                <a16:creationId xmlns:a16="http://schemas.microsoft.com/office/drawing/2014/main" id="{9FEF5E00-48F4-63F4-6B82-2946CAE8985A}"/>
              </a:ext>
            </a:extLst>
          </p:cNvPr>
          <p:cNvCxnSpPr/>
          <p:nvPr/>
        </p:nvCxnSpPr>
        <p:spPr>
          <a:xfrm flipV="1">
            <a:off x="5029200" y="2802695"/>
            <a:ext cx="0" cy="261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4">
            <a:extLst>
              <a:ext uri="{FF2B5EF4-FFF2-40B4-BE49-F238E27FC236}">
                <a16:creationId xmlns:a16="http://schemas.microsoft.com/office/drawing/2014/main" id="{D2C760D3-8B44-E912-4DFB-58BF86E23701}"/>
              </a:ext>
            </a:extLst>
          </p:cNvPr>
          <p:cNvSpPr txBox="1"/>
          <p:nvPr/>
        </p:nvSpPr>
        <p:spPr>
          <a:xfrm>
            <a:off x="996276" y="3074564"/>
            <a:ext cx="10336304"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Kai vykdomos tarptautinės vertės neskelbiamos derybos pasirenkama užduotis „Paskelbti skelbimą apie sutarties skyrimą“. Skelbimo apie sutarties skyrimą neskelbiamų derybų atveju pildymo instrukciją </a:t>
            </a:r>
            <a:r>
              <a:rPr lang="lt-LT" b="0" i="0" u="none" strike="noStrike" dirty="0">
                <a:effectLst/>
                <a:latin typeface="Public Sans"/>
              </a:rPr>
              <a:t>rasite </a:t>
            </a:r>
            <a:r>
              <a:rPr lang="lt-LT" b="1" i="0" u="none" strike="noStrike" dirty="0">
                <a:effectLst/>
                <a:latin typeface="Public Sans"/>
                <a:hlinkClick r:id="rId5"/>
              </a:rPr>
              <a:t>čia</a:t>
            </a:r>
            <a:r>
              <a:rPr lang="lt-LT" b="0" i="0" u="none" strike="noStrike" dirty="0">
                <a:effectLst/>
                <a:latin typeface="Public Sans"/>
              </a:rPr>
              <a:t>.</a:t>
            </a:r>
            <a:endParaRPr lang="en-US" dirty="0"/>
          </a:p>
          <a:p>
            <a:endParaRPr lang="en-US" dirty="0"/>
          </a:p>
        </p:txBody>
      </p:sp>
      <p:sp>
        <p:nvSpPr>
          <p:cNvPr id="5" name="TextBox 1">
            <a:extLst>
              <a:ext uri="{FF2B5EF4-FFF2-40B4-BE49-F238E27FC236}">
                <a16:creationId xmlns:a16="http://schemas.microsoft.com/office/drawing/2014/main" id="{A8F61757-1285-E561-FA8E-70D12A89ADF7}"/>
              </a:ext>
            </a:extLst>
          </p:cNvPr>
          <p:cNvSpPr txBox="1"/>
          <p:nvPr/>
        </p:nvSpPr>
        <p:spPr>
          <a:xfrm>
            <a:off x="996276" y="4020366"/>
            <a:ext cx="10336304"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FF0000"/>
                </a:solidFill>
              </a:rPr>
              <a:t>Svarbu</a:t>
            </a:r>
            <a:r>
              <a:rPr lang="en-US" dirty="0">
                <a:solidFill>
                  <a:srgbClr val="FF0000"/>
                </a:solidFill>
              </a:rPr>
              <a:t>! </a:t>
            </a:r>
            <a:r>
              <a:rPr lang="lt-LT" dirty="0"/>
              <a:t>Vykdant supaprastintas neskelbiamas derybas ši užduotis nėra vykdoma</a:t>
            </a:r>
            <a:r>
              <a:rPr lang="en-US" dirty="0"/>
              <a:t>.</a:t>
            </a:r>
          </a:p>
        </p:txBody>
      </p:sp>
    </p:spTree>
    <p:extLst>
      <p:ext uri="{BB962C8B-B14F-4D97-AF65-F5344CB8AC3E}">
        <p14:creationId xmlns:p14="http://schemas.microsoft.com/office/powerpoint/2010/main" val="2018712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64</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2890" y="6212511"/>
            <a:ext cx="11350910" cy="523220"/>
          </a:xfrm>
          <a:prstGeom prst="rect">
            <a:avLst/>
          </a:prstGeom>
          <a:solidFill>
            <a:schemeClr val="accent4">
              <a:lumMod val="20000"/>
              <a:lumOff val="80000"/>
            </a:schemeClr>
          </a:solidFill>
        </p:spPr>
        <p:txBody>
          <a:bodyPr wrap="square" rtlCol="0">
            <a:spAutoFit/>
          </a:bodyPr>
          <a:lstStyle/>
          <a:p>
            <a:r>
              <a:rPr lang="lt-LT" sz="1400" dirty="0"/>
              <a:t>Vykdant pirkimą neskelbiamos apklausos ar neskelbiamų derybų būdu ir negavus pasiūlymų ar juos atmetus bus matoma užduotis „Atšaukti pirkimą“, su kuria nieko daryti nereikia, t. y. palikite sąraše.</a:t>
            </a:r>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649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462271"/>
            <a:ext cx="11443855" cy="810627"/>
          </a:xfrm>
        </p:spPr>
        <p:txBody>
          <a:bodyPr>
            <a:noAutofit/>
          </a:bodyPr>
          <a:lstStyle/>
          <a:p>
            <a:pPr algn="ctr"/>
            <a:r>
              <a:rPr lang="lt-LT" sz="2800" b="1" dirty="0"/>
              <a:t>Pirkimo nutraukimas, kai pirkimo vykdytojas priima sprendimą pirkimą nutraukti (netaikoma kai </a:t>
            </a:r>
            <a:r>
              <a:rPr lang="lt-LT" sz="2800" b="1" i="0" dirty="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65</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909310"/>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solidFill>
                  <a:srgbClr val="000000"/>
                </a:solidFill>
                <a:effectLst/>
                <a:latin typeface="Aptos" panose="020B0004020202020204" pitchFamily="34" charset="0"/>
              </a:rPr>
              <a:t>pranešimą apie pirkimo nutraukimą pridėti prie pirkimo dokumentų (jei tokia sąlyga nurodyta pirkimo dokumentuose)</a:t>
            </a:r>
            <a:endParaRPr lang="lt-LT" dirty="0"/>
          </a:p>
          <a:p>
            <a:pPr marL="285750" indent="-285750">
              <a:buFont typeface="Arial" panose="020B0604020202020204" pitchFamily="34" charset="0"/>
              <a:buChar char="•"/>
            </a:pPr>
            <a:r>
              <a:rPr lang="lt-LT" dirty="0"/>
              <a:t>j</a:t>
            </a:r>
            <a:r>
              <a:rPr lang="lt-LT" b="0" i="0" dirty="0">
                <a:effectLst/>
              </a:rPr>
              <a:t>okie papildomi veiksmai sistemoje neatliekami, taip pat nevykdomos su šiuo pirkimu susijusios užduotys (jos paliekamos užduočių sąraše).</a:t>
            </a:r>
            <a:endParaRPr lang="lt-LT" dirty="0"/>
          </a:p>
          <a:p>
            <a:r>
              <a:rPr lang="lt-LT" dirty="0"/>
              <a:t>      Pastaba. Tarptautinių neskelbiamų derybų atveju, kai nesudaroma sutartis, skelbimas apie sutarties skyrimą nėra pildomas. </a:t>
            </a:r>
          </a:p>
          <a:p>
            <a:pPr marL="285750" indent="-285750">
              <a:buFont typeface="Arial" panose="020B0604020202020204" pitchFamily="34" charset="0"/>
              <a:buChar char="•"/>
            </a:pPr>
            <a:endParaRPr lang="lt-LT" dirty="0"/>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18699" y="4483216"/>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623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66</a:t>
            </a:fld>
            <a:endParaRPr lang="en-US" dirty="0"/>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dirty="0">
                <a:latin typeface="+mj-lt"/>
              </a:rPr>
              <a:t>Dėl papildomai iškilusių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3995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dirty="0"/>
              <a:t>Privalomas laukas</a:t>
            </a:r>
            <a:endParaRPr lang="en-US" dirty="0"/>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7" y="79850"/>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3"/>
          <a:stretch>
            <a:fillRect/>
          </a:stretch>
        </p:blipFill>
        <p:spPr>
          <a:xfrm>
            <a:off x="869577" y="2451294"/>
            <a:ext cx="4560842" cy="3737760"/>
          </a:xfrm>
          <a:prstGeom prst="rect">
            <a:avLst/>
          </a:prstGeom>
        </p:spPr>
      </p:pic>
      <p:sp>
        <p:nvSpPr>
          <p:cNvPr id="19" name="Rectangle 10">
            <a:extLst>
              <a:ext uri="{FF2B5EF4-FFF2-40B4-BE49-F238E27FC236}">
                <a16:creationId xmlns:a16="http://schemas.microsoft.com/office/drawing/2014/main" id="{CF9F9361-CE94-C7CC-2404-55EB07FA0830}"/>
              </a:ext>
            </a:extLst>
          </p:cNvPr>
          <p:cNvSpPr/>
          <p:nvPr/>
        </p:nvSpPr>
        <p:spPr>
          <a:xfrm>
            <a:off x="4470633"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3">
            <a:extLst>
              <a:ext uri="{FF2B5EF4-FFF2-40B4-BE49-F238E27FC236}">
                <a16:creationId xmlns:a16="http://schemas.microsoft.com/office/drawing/2014/main" id="{6F42BF21-56CE-5EA5-C510-50775D1CCB84}"/>
              </a:ext>
            </a:extLst>
          </p:cNvPr>
          <p:cNvSpPr/>
          <p:nvPr/>
        </p:nvSpPr>
        <p:spPr>
          <a:xfrm>
            <a:off x="4307894" y="54522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4"/>
          <a:srcRect l="444" t="3485" r="-1"/>
          <a:stretch/>
        </p:blipFill>
        <p:spPr>
          <a:xfrm>
            <a:off x="6254868" y="2336471"/>
            <a:ext cx="4988978" cy="3986056"/>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10346931" y="5813466"/>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903572" y="55475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9013881" y="3012856"/>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8384891" y="29707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9721504" y="6041452"/>
            <a:ext cx="700941" cy="2637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3874477" y="6151081"/>
            <a:ext cx="5847027"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dirty="0"/>
              <a:t>Privalomas laukas</a:t>
            </a:r>
            <a:endParaRPr lang="en-US" dirty="0"/>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avadinimas 1">
            <a:extLst>
              <a:ext uri="{FF2B5EF4-FFF2-40B4-BE49-F238E27FC236}">
                <a16:creationId xmlns:a16="http://schemas.microsoft.com/office/drawing/2014/main" id="{4DF13B51-B7B9-2F62-11F1-D8106C60FD27}"/>
              </a:ext>
            </a:extLst>
          </p:cNvPr>
          <p:cNvSpPr txBox="1">
            <a:spLocks/>
          </p:cNvSpPr>
          <p:nvPr/>
        </p:nvSpPr>
        <p:spPr>
          <a:xfrm>
            <a:off x="463522" y="784387"/>
            <a:ext cx="7008696" cy="416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400" b="1" dirty="0"/>
          </a:p>
        </p:txBody>
      </p:sp>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5"/>
          <a:stretch>
            <a:fillRect/>
          </a:stretch>
        </p:blipFill>
        <p:spPr>
          <a:xfrm>
            <a:off x="869577" y="1116056"/>
            <a:ext cx="10374269" cy="1304441"/>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798104" y="2149987"/>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1145888" y="20418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 name="TextBox 3">
            <a:extLst>
              <a:ext uri="{FF2B5EF4-FFF2-40B4-BE49-F238E27FC236}">
                <a16:creationId xmlns:a16="http://schemas.microsoft.com/office/drawing/2014/main" id="{5AED8756-EED2-DB4E-8C7B-1CFC5F139CD4}"/>
              </a:ext>
            </a:extLst>
          </p:cNvPr>
          <p:cNvSpPr txBox="1"/>
          <p:nvPr/>
        </p:nvSpPr>
        <p:spPr>
          <a:xfrm>
            <a:off x="869577" y="792720"/>
            <a:ext cx="8392907" cy="338554"/>
          </a:xfrm>
          <a:prstGeom prst="rect">
            <a:avLst/>
          </a:prstGeom>
          <a:solidFill>
            <a:schemeClr val="accent4">
              <a:lumMod val="20000"/>
              <a:lumOff val="80000"/>
            </a:schemeClr>
          </a:solidFill>
        </p:spPr>
        <p:txBody>
          <a:bodyPr wrap="square" rtlCol="0">
            <a:spAutoFit/>
          </a:bodyPr>
          <a:lstStyle/>
          <a:p>
            <a:r>
              <a:rPr lang="lt-LT" sz="1600" dirty="0"/>
              <a:t>Pirkimo susiejimas su pirkimų suvestinės eilute, kuri buvo panaudota kuriant kitą pirkimą: </a:t>
            </a:r>
          </a:p>
        </p:txBody>
      </p:sp>
    </p:spTree>
    <p:extLst>
      <p:ext uri="{BB962C8B-B14F-4D97-AF65-F5344CB8AC3E}">
        <p14:creationId xmlns:p14="http://schemas.microsoft.com/office/powerpoint/2010/main" val="68297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556218" y="5202485"/>
            <a:ext cx="2455003" cy="369332"/>
          </a:xfrm>
          <a:prstGeom prst="rect">
            <a:avLst/>
          </a:prstGeom>
          <a:noFill/>
        </p:spPr>
        <p:txBody>
          <a:bodyPr wrap="square" rtlCol="0">
            <a:spAutoFit/>
          </a:bodyPr>
          <a:lstStyle/>
          <a:p>
            <a:r>
              <a:rPr lang="lt-LT" dirty="0"/>
              <a:t>Privalomi laukai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11">
            <a:extLst>
              <a:ext uri="{FF2B5EF4-FFF2-40B4-BE49-F238E27FC236}">
                <a16:creationId xmlns:a16="http://schemas.microsoft.com/office/drawing/2014/main" id="{86669198-86E8-AF5E-B218-991C1E6DDE63}"/>
              </a:ext>
            </a:extLst>
          </p:cNvPr>
          <p:cNvSpPr/>
          <p:nvPr/>
        </p:nvSpPr>
        <p:spPr>
          <a:xfrm>
            <a:off x="2245519"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556218" y="5476412"/>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a:t>
            </a:r>
          </a:p>
          <a:p>
            <a:pPr marL="285750" indent="-285750">
              <a:buFont typeface="Arial" panose="020B0604020202020204" pitchFamily="34" charset="0"/>
              <a:buChar char="•"/>
            </a:pPr>
            <a:r>
              <a:rPr lang="lt-LT" dirty="0"/>
              <a:t>Užpildomas pirkimo aprašymo laukas.</a:t>
            </a:r>
            <a:endParaRPr lang="en-US" dirty="0"/>
          </a:p>
        </p:txBody>
      </p:sp>
      <p:pic>
        <p:nvPicPr>
          <p:cNvPr id="23" name="Paveikslėlis 22">
            <a:extLst>
              <a:ext uri="{FF2B5EF4-FFF2-40B4-BE49-F238E27FC236}">
                <a16:creationId xmlns:a16="http://schemas.microsoft.com/office/drawing/2014/main" id="{8D887F0F-2256-8C17-8B49-6C2689B73888}"/>
              </a:ext>
            </a:extLst>
          </p:cNvPr>
          <p:cNvPicPr>
            <a:picLocks noChangeAspect="1"/>
          </p:cNvPicPr>
          <p:nvPr/>
        </p:nvPicPr>
        <p:blipFill>
          <a:blip r:embed="rId3"/>
          <a:stretch>
            <a:fillRect/>
          </a:stretch>
        </p:blipFill>
        <p:spPr>
          <a:xfrm>
            <a:off x="1262444" y="1071806"/>
            <a:ext cx="10011338" cy="2763432"/>
          </a:xfrm>
          <a:prstGeom prst="rect">
            <a:avLst/>
          </a:prstGeom>
        </p:spPr>
      </p:pic>
      <p:sp>
        <p:nvSpPr>
          <p:cNvPr id="3" name="Rectangle 10">
            <a:extLst>
              <a:ext uri="{FF2B5EF4-FFF2-40B4-BE49-F238E27FC236}">
                <a16:creationId xmlns:a16="http://schemas.microsoft.com/office/drawing/2014/main" id="{FEA282B9-78BC-1871-779B-1CC8580E9D88}"/>
              </a:ext>
            </a:extLst>
          </p:cNvPr>
          <p:cNvSpPr/>
          <p:nvPr/>
        </p:nvSpPr>
        <p:spPr>
          <a:xfrm>
            <a:off x="1341117" y="1758760"/>
            <a:ext cx="9853991"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355458" y="2998695"/>
            <a:ext cx="9839650" cy="6538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http://purl.org/dc/terms/"/>
    <ds:schemaRef ds:uri="103a8c4c-3415-44a0-a799-d5a1400d594a"/>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office/infopath/2007/PartnerControls"/>
    <ds:schemaRef ds:uri="f9c884a0-80fa-49f1-80f8-084d90b87028"/>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DD178FBC-BE3B-4221-9ED8-73F118B88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884a0-80fa-49f1-80f8-084d90b87028"/>
    <ds:schemaRef ds:uri="103a8c4c-3415-44a0-a799-d5a1400d5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4306</TotalTime>
  <Words>4096</Words>
  <Application>Microsoft Office PowerPoint</Application>
  <PresentationFormat>Widescreen</PresentationFormat>
  <Paragraphs>518</Paragraphs>
  <Slides>66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-apple-system</vt:lpstr>
      <vt:lpstr>Aptos</vt:lpstr>
      <vt:lpstr>Arial</vt:lpstr>
      <vt:lpstr>Calibri</vt:lpstr>
      <vt:lpstr>Calibri Light</vt:lpstr>
      <vt:lpstr>Public Sans</vt:lpstr>
      <vt:lpstr>Times New Roman</vt:lpstr>
      <vt:lpstr>ui-sans-serif</vt:lpstr>
      <vt:lpstr>„Office“ tema</vt:lpstr>
      <vt:lpstr>      Neskelbiamų derybų vykdymas Centrinės viešųjų pirkimų informacinės sistemos (CVP IS) priemonėmis (2 žingsnių)</vt:lpstr>
      <vt:lpstr>PowerPoint Presentation</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PowerPoint Presentation</vt:lpstr>
      <vt:lpstr>PowerPoint Presentation</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pirminiais pasiūlymais </vt:lpstr>
      <vt:lpstr>Susipažinimas su pirminiais pasiūlymais </vt:lpstr>
      <vt:lpstr>Susipažinimas su priminiais pasiūlymais </vt:lpstr>
      <vt:lpstr>Pirminių pasiūlymų vertinimas</vt:lpstr>
      <vt:lpstr>Pirminių pasiūlymų vertinimas</vt:lpstr>
      <vt:lpstr>Pirminių pasiūlymų vertinimas</vt:lpstr>
      <vt:lpstr>Pirminių pasiūlymų vertinimas</vt:lpstr>
      <vt:lpstr>Pirminių pasiūlymų vertinimas</vt:lpstr>
      <vt:lpstr>Naujo proceso (žingsnio) kūrimas</vt:lpstr>
      <vt:lpstr>Naujo proceso (žingsnio) kūrimas</vt:lpstr>
      <vt:lpstr>Naujo proceso (žingsnio) kūrimas</vt:lpstr>
      <vt:lpstr>PowerPoint Presentation</vt:lpstr>
      <vt:lpstr>PowerPoint Presentation</vt:lpstr>
      <vt:lpstr>PowerPoint Presentation</vt:lpstr>
      <vt:lpstr>Galutinių pasiūlymų vertinimas</vt:lpstr>
      <vt:lpstr>Galutinių pasiūlymų vertinimas</vt:lpstr>
      <vt:lpstr>Galutinių pasiūlymų vertinimas</vt:lpstr>
      <vt:lpstr>Sutarties sudarymas</vt:lpstr>
      <vt:lpstr>Sutarties sudarymas </vt:lpstr>
      <vt:lpstr>Sutarties sudarymas</vt:lpstr>
      <vt:lpstr>Sutarties sudarymas</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53</cp:revision>
  <dcterms:created xsi:type="dcterms:W3CDTF">2016-01-12T08:28:32Z</dcterms:created>
  <dcterms:modified xsi:type="dcterms:W3CDTF">2025-02-20T06:56:46Z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