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sldIdLst>
    <p:sldId id="256" r:id="rId5"/>
    <p:sldId id="423" r:id="rId6"/>
    <p:sldId id="289" r:id="rId7"/>
    <p:sldId id="413" r:id="rId8"/>
    <p:sldId id="288" r:id="rId9"/>
    <p:sldId id="415" r:id="rId10"/>
    <p:sldId id="424" r:id="rId11"/>
    <p:sldId id="420" r:id="rId12"/>
    <p:sldId id="421" r:id="rId13"/>
    <p:sldId id="425" r:id="rId14"/>
    <p:sldId id="429" r:id="rId15"/>
    <p:sldId id="427" r:id="rId16"/>
    <p:sldId id="428" r:id="rId17"/>
    <p:sldId id="430" r:id="rId18"/>
    <p:sldId id="488" r:id="rId19"/>
    <p:sldId id="510" r:id="rId20"/>
    <p:sldId id="432" r:id="rId21"/>
    <p:sldId id="437" r:id="rId22"/>
    <p:sldId id="438" r:id="rId23"/>
    <p:sldId id="442" r:id="rId24"/>
    <p:sldId id="439" r:id="rId25"/>
    <p:sldId id="443" r:id="rId26"/>
    <p:sldId id="445" r:id="rId27"/>
    <p:sldId id="446" r:id="rId28"/>
    <p:sldId id="447" r:id="rId29"/>
    <p:sldId id="452" r:id="rId30"/>
    <p:sldId id="449" r:id="rId31"/>
    <p:sldId id="450" r:id="rId32"/>
    <p:sldId id="451" r:id="rId33"/>
    <p:sldId id="453" r:id="rId34"/>
    <p:sldId id="454" r:id="rId35"/>
    <p:sldId id="455" r:id="rId36"/>
    <p:sldId id="470" r:id="rId37"/>
    <p:sldId id="472" r:id="rId38"/>
    <p:sldId id="473" r:id="rId39"/>
    <p:sldId id="476" r:id="rId40"/>
    <p:sldId id="475" r:id="rId41"/>
    <p:sldId id="478" r:id="rId42"/>
    <p:sldId id="480" r:id="rId43"/>
    <p:sldId id="479" r:id="rId44"/>
    <p:sldId id="481" r:id="rId45"/>
    <p:sldId id="486" r:id="rId46"/>
    <p:sldId id="497" r:id="rId47"/>
    <p:sldId id="498" r:id="rId48"/>
    <p:sldId id="499" r:id="rId49"/>
    <p:sldId id="507" r:id="rId50"/>
    <p:sldId id="494" r:id="rId51"/>
    <p:sldId id="5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30CD0-1A4A-3E30-5D93-03B1D498DA81}"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4AB0F-C9D0-FA6C-524F-E913E9C57461}" v="2" dt="2024-12-05T16:45:10.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189" autoAdjust="0"/>
  </p:normalViewPr>
  <p:slideViewPr>
    <p:cSldViewPr snapToGrid="0">
      <p:cViewPr varScale="1">
        <p:scale>
          <a:sx n="78" d="100"/>
          <a:sy n="78" d="100"/>
        </p:scale>
        <p:origin x="88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22</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39</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41</a:t>
            </a:fld>
            <a:endParaRPr lang="en-GB"/>
          </a:p>
        </p:txBody>
      </p:sp>
    </p:spTree>
    <p:extLst>
      <p:ext uri="{BB962C8B-B14F-4D97-AF65-F5344CB8AC3E}">
        <p14:creationId xmlns:p14="http://schemas.microsoft.com/office/powerpoint/2010/main" val="22686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2/18/2025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2/18/2025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2/18/2025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2/18/2025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5.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1.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04.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1.png"/></Relationships>
</file>

<file path=ppt/slides/_rels/slide46.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4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en-US" sz="4900" b="1" spc="-5" dirty="0" err="1">
                <a:cs typeface="Times New Roman" panose="02020603050405020304" pitchFamily="18" charset="0"/>
              </a:rPr>
              <a:t>Neskelbiamos</a:t>
            </a:r>
            <a:r>
              <a:rPr lang="en-US" sz="4900" b="1" spc="-5" dirty="0">
                <a:cs typeface="Times New Roman" panose="02020603050405020304" pitchFamily="18" charset="0"/>
              </a:rPr>
              <a:t> </a:t>
            </a:r>
            <a:r>
              <a:rPr lang="en-US" sz="4900" b="1" spc="-5" dirty="0" err="1">
                <a:cs typeface="Times New Roman" panose="02020603050405020304" pitchFamily="18" charset="0"/>
              </a:rPr>
              <a:t>apklausos</a:t>
            </a:r>
            <a:r>
              <a:rPr lang="en-US" sz="4900" b="1" spc="-5" dirty="0">
                <a:cs typeface="Times New Roman" panose="02020603050405020304" pitchFamily="18" charset="0"/>
              </a:rPr>
              <a:t> </a:t>
            </a:r>
            <a:r>
              <a:rPr lang="lt-LT" sz="4900" b="1" spc="-5" dirty="0">
                <a:cs typeface="Times New Roman" panose="02020603050405020304" pitchFamily="18" charset="0"/>
              </a:rPr>
              <a:t>vykdymas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br>
              <a:rPr lang="lt-LT" sz="4900" b="1" dirty="0">
                <a:cs typeface="Times New Roman" panose="02020603050405020304" pitchFamily="18" charset="0"/>
              </a:rPr>
            </a:br>
            <a:endParaRPr lang="lt-LT" sz="4900" b="1" dirty="0">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a:cs typeface="Calibri"/>
              </a:rPr>
              <a:t>2024-12-05</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426302" y="1879561"/>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786075" y="191608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2368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12</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F4AF6E30-7543-DE1E-AEBE-F78A80B00ABF}"/>
              </a:ext>
            </a:extLst>
          </p:cNvPr>
          <p:cNvPicPr>
            <a:picLocks noChangeAspect="1"/>
          </p:cNvPicPr>
          <p:nvPr/>
        </p:nvPicPr>
        <p:blipFill>
          <a:blip r:embed="rId2"/>
          <a:stretch>
            <a:fillRect/>
          </a:stretch>
        </p:blipFill>
        <p:spPr>
          <a:xfrm>
            <a:off x="1612490" y="712119"/>
            <a:ext cx="10014676" cy="29034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980092"/>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99462" y="31567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85779" y="63665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6349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676497" y="5731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922711" y="173391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96503" y="733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922711" y="254797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201727" y="896320"/>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28607" y="3688245"/>
            <a:ext cx="10795407" cy="1708160"/>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fontAlgn="base">
              <a:buFont typeface="Arial" panose="020B0604020202020204" pitchFamily="34" charset="0"/>
              <a:buChar char="•"/>
            </a:pPr>
            <a:r>
              <a:rPr lang="lt-LT" sz="1500" b="0" i="0" u="none" strike="noStrike" dirty="0">
                <a:solidFill>
                  <a:srgbClr val="FF0000"/>
                </a:solidFill>
                <a:effectLst/>
                <a:latin typeface="Calibri"/>
                <a:cs typeface="Calibri"/>
              </a:rPr>
              <a:t> </a:t>
            </a:r>
            <a:r>
              <a:rPr lang="lt-LT" sz="1500" dirty="0">
                <a:solidFill>
                  <a:srgbClr val="000000"/>
                </a:solidFill>
                <a:latin typeface="Calibri"/>
                <a:cs typeface="Calibri"/>
              </a:rPr>
              <a:t> </a:t>
            </a:r>
            <a:r>
              <a:rPr lang="lt-LT" sz="1500" b="0" i="0" u="none" strike="noStrike" dirty="0">
                <a:solidFill>
                  <a:srgbClr val="FF0000"/>
                </a:solidFill>
                <a:effectLst/>
                <a:latin typeface="Calibri"/>
                <a:cs typeface="Calibri"/>
              </a:rPr>
              <a:t>SVARBU</a:t>
            </a:r>
            <a:r>
              <a:rPr lang="en-US" sz="1500" b="0" i="0" u="none" strike="noStrike" dirty="0">
                <a:solidFill>
                  <a:srgbClr val="FF0000"/>
                </a:solidFill>
                <a:effectLst/>
                <a:latin typeface="Calibri"/>
                <a:cs typeface="Calibri"/>
              </a:rPr>
              <a:t>!</a:t>
            </a:r>
            <a:r>
              <a:rPr lang="lt-LT" sz="1500" b="0" i="0" u="none" strike="noStrike" dirty="0">
                <a:solidFill>
                  <a:srgbClr val="000000"/>
                </a:solidFill>
                <a:effectLst/>
                <a:latin typeface="Calibri"/>
                <a:cs typeface="Calibri"/>
              </a:rPr>
              <a:t> </a:t>
            </a:r>
            <a:r>
              <a:rPr lang="lt-LT" sz="1500" dirty="0">
                <a:solidFill>
                  <a:srgbClr val="000000"/>
                </a:solidFill>
                <a:latin typeface="Calibri"/>
                <a:cs typeface="Calibri"/>
              </a:rPr>
              <a:t>Lauke </a:t>
            </a:r>
            <a:r>
              <a:rPr lang="lt-LT" sz="1500" b="0" i="0" u="none" strike="noStrike" dirty="0">
                <a:solidFill>
                  <a:srgbClr val="000000"/>
                </a:solidFill>
                <a:effectLst/>
                <a:latin typeface="Calibri"/>
                <a:cs typeface="Calibri"/>
              </a:rPr>
              <a:t>„Numatoma vertė (EUR)“ </a:t>
            </a:r>
            <a:r>
              <a:rPr lang="lt-LT" sz="1500" dirty="0">
                <a:solidFill>
                  <a:srgbClr val="000000"/>
                </a:solidFill>
                <a:latin typeface="Calibri"/>
                <a:cs typeface="Calibri"/>
              </a:rPr>
              <a:t>nurodyta vertė bus matoma tiekėjams peržiūrint informaciją apie pirkimą. Šis laukas </a:t>
            </a:r>
            <a:r>
              <a:rPr lang="lt-LT" sz="1500" b="0" i="0" u="none" strike="noStrike" dirty="0">
                <a:solidFill>
                  <a:srgbClr val="000000"/>
                </a:solidFill>
                <a:effectLst/>
                <a:latin typeface="Calibri"/>
                <a:cs typeface="Calibri"/>
              </a:rPr>
              <a:t>pildomas, jei pirkimo vykdytojas nusprendžia pirkimo dokumentuose išviešinti tiekėjams maksimalų pirkimui skirtų lėšų dydį. Priešingu atveju, </a:t>
            </a:r>
            <a:r>
              <a:rPr lang="lt-LT" sz="1500" dirty="0">
                <a:solidFill>
                  <a:srgbClr val="000000"/>
                </a:solidFill>
                <a:latin typeface="Calibri"/>
                <a:cs typeface="Calibri"/>
              </a:rPr>
              <a:t>laukas nepildomas. Vertė nurodoma be PVM.</a:t>
            </a:r>
            <a:endParaRPr lang="lt-LT" sz="1500" b="0" i="0" u="none" strike="noStrike" dirty="0">
              <a:solidFill>
                <a:srgbClr val="000000"/>
              </a:solidFill>
              <a:effectLst/>
              <a:latin typeface="Calibri" panose="020F0502020204030204" pitchFamily="34" charset="0"/>
              <a:cs typeface="Calibri"/>
            </a:endParaRPr>
          </a:p>
          <a:p>
            <a:pPr marL="285750" indent="-285750">
              <a:buFont typeface="Arial,Sans-Serif" panose="020B0604020202020204" pitchFamily="34" charset="0"/>
              <a:buChar char="•"/>
            </a:pPr>
            <a:r>
              <a:rPr lang="lt-LT" sz="1500" b="0" i="0" u="none" strike="noStrike" dirty="0">
                <a:solidFill>
                  <a:srgbClr val="000000"/>
                </a:solidFill>
                <a:effectLst/>
                <a:latin typeface="Calibri"/>
                <a:cs typeface="Calibri"/>
              </a:rPr>
              <a:t>Pastaba. Lauke „Pasiūlymų vertinimui naudojama vertė (neskelbiama) (EUR)“ turi būti nurodoma </a:t>
            </a:r>
            <a:r>
              <a:rPr lang="lt-LT" sz="1500" dirty="0">
                <a:solidFill>
                  <a:srgbClr val="000000"/>
                </a:solidFill>
                <a:latin typeface="Calibri"/>
                <a:cs typeface="Calibri"/>
              </a:rPr>
              <a:t>kaina </a:t>
            </a:r>
            <a:r>
              <a:rPr lang="lt-LT" sz="1500" b="0" i="0" u="none" strike="noStrike" dirty="0">
                <a:solidFill>
                  <a:srgbClr val="000000"/>
                </a:solidFill>
                <a:effectLst/>
                <a:latin typeface="Calibri"/>
                <a:cs typeface="Calibri"/>
              </a:rPr>
              <a:t>arba </a:t>
            </a:r>
            <a:r>
              <a:rPr lang="lt-LT" sz="1500" dirty="0">
                <a:solidFill>
                  <a:srgbClr val="000000"/>
                </a:solidFill>
                <a:latin typeface="Calibri"/>
                <a:cs typeface="Calibri"/>
              </a:rPr>
              <a:t>sąnaudos </a:t>
            </a:r>
            <a:r>
              <a:rPr lang="lt-LT" sz="1500" b="0" i="0" u="none" strike="noStrike" dirty="0">
                <a:solidFill>
                  <a:srgbClr val="000000"/>
                </a:solidFill>
                <a:effectLst/>
                <a:latin typeface="Calibri"/>
                <a:cs typeface="Calibri"/>
              </a:rPr>
              <a:t>be PVM, </a:t>
            </a:r>
            <a:r>
              <a:rPr lang="lt-LT" sz="1500" dirty="0">
                <a:solidFill>
                  <a:srgbClr val="000000"/>
                </a:solidFill>
                <a:latin typeface="Calibri"/>
                <a:cs typeface="Calibri"/>
              </a:rPr>
              <a:t>kurios bus naudojamos vertinant</a:t>
            </a:r>
            <a:r>
              <a:rPr lang="lt-LT" sz="1500" b="0" i="0" u="none" strike="noStrike" dirty="0">
                <a:solidFill>
                  <a:srgbClr val="000000"/>
                </a:solidFill>
                <a:effectLst/>
                <a:latin typeface="Calibri"/>
                <a:cs typeface="Calibri"/>
              </a:rPr>
              <a:t>, </a:t>
            </a:r>
            <a:r>
              <a:rPr lang="lt-LT" sz="1500" dirty="0">
                <a:solidFill>
                  <a:srgbClr val="000000"/>
                </a:solidFill>
                <a:latin typeface="Calibri"/>
                <a:cs typeface="Calibri"/>
              </a:rPr>
              <a:t>ar pasiūlyme nurodyta kaina ar sąnaudos nėra per didelės, nepriimtinos</a:t>
            </a:r>
            <a:r>
              <a:rPr lang="lt-LT" sz="1500" b="0" i="0" u="none" strike="noStrike" dirty="0">
                <a:solidFill>
                  <a:srgbClr val="000000"/>
                </a:solidFill>
                <a:effectLst/>
                <a:latin typeface="Calibri"/>
                <a:cs typeface="Calibri"/>
              </a:rPr>
              <a:t>.</a:t>
            </a:r>
            <a:r>
              <a:rPr lang="lt-LT" sz="1500" dirty="0">
                <a:solidFill>
                  <a:srgbClr val="000000"/>
                </a:solidFill>
                <a:latin typeface="Calibri"/>
                <a:cs typeface="Calibri"/>
              </a:rPr>
              <a:t> Ši vertė</a:t>
            </a:r>
            <a:r>
              <a:rPr lang="lt-LT" sz="1500" b="0" i="0" u="none" strike="noStrike" dirty="0">
                <a:solidFill>
                  <a:srgbClr val="000000"/>
                </a:solidFill>
                <a:effectLst/>
                <a:latin typeface="Calibri"/>
                <a:cs typeface="Calibri"/>
              </a:rPr>
              <a:t> bus matoma tik pirkimo vykdytojui</a:t>
            </a:r>
            <a:r>
              <a:rPr lang="lt-LT" sz="1500" dirty="0">
                <a:solidFill>
                  <a:srgbClr val="000000"/>
                </a:solidFill>
                <a:latin typeface="Calibri"/>
                <a:cs typeface="Calibri"/>
              </a:rPr>
              <a:t>. Jei pirkimas skaidomas į dalis, šiame lauke įrašykite bendrą visų pirkimo dalių vertę, o Vidiniuose dokumentuose turėsite pateikti informaciją dėl kiekvienos pirkimo dalies atskirai</a:t>
            </a:r>
            <a:r>
              <a:rPr lang="lt-LT" sz="1500" b="0" i="0" u="none" strike="noStrike" dirty="0">
                <a:solidFill>
                  <a:srgbClr val="000000"/>
                </a:solidFill>
                <a:effectLst/>
                <a:latin typeface="Calibri"/>
                <a:cs typeface="Calibri"/>
              </a:rPr>
              <a:t>.</a:t>
            </a:r>
            <a:endParaRPr lang="en-US" sz="1500" dirty="0">
              <a:latin typeface="Calibri"/>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81315" y="2786850"/>
            <a:ext cx="9778727" cy="1812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48252" y="3246417"/>
            <a:ext cx="9811790" cy="2385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03265740-EBA0-5A13-D921-2031EE23BC79}"/>
              </a:ext>
            </a:extLst>
          </p:cNvPr>
          <p:cNvSpPr/>
          <p:nvPr/>
        </p:nvSpPr>
        <p:spPr>
          <a:xfrm>
            <a:off x="2182063" y="138797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271E5DAA-1872-770B-FAD7-BD8483AE4965}"/>
              </a:ext>
            </a:extLst>
          </p:cNvPr>
          <p:cNvSpPr/>
          <p:nvPr/>
        </p:nvSpPr>
        <p:spPr>
          <a:xfrm>
            <a:off x="899462" y="1230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7EDFEE-EFEA-ACA6-E962-BFD2B988BE53}"/>
              </a:ext>
            </a:extLst>
          </p:cNvPr>
          <p:cNvSpPr txBox="1"/>
          <p:nvPr/>
        </p:nvSpPr>
        <p:spPr>
          <a:xfrm>
            <a:off x="4469576" y="729047"/>
            <a:ext cx="6990466" cy="646331"/>
          </a:xfrm>
          <a:prstGeom prst="rect">
            <a:avLst/>
          </a:prstGeom>
          <a:solidFill>
            <a:schemeClr val="accent4">
              <a:lumMod val="20000"/>
              <a:lumOff val="80000"/>
            </a:schemeClr>
          </a:solidFill>
        </p:spPr>
        <p:txBody>
          <a:bodyPr wrap="square">
            <a:spAutoFit/>
          </a:bodyPr>
          <a:lstStyle/>
          <a:p>
            <a:r>
              <a:rPr lang="en-US" dirty="0" err="1">
                <a:solidFill>
                  <a:srgbClr val="FF0000"/>
                </a:solidFill>
              </a:rPr>
              <a:t>Svarbu</a:t>
            </a:r>
            <a:r>
              <a:rPr lang="en-GB" dirty="0">
                <a:solidFill>
                  <a:srgbClr val="FF0000"/>
                </a:solidFill>
              </a:rPr>
              <a:t>! </a:t>
            </a:r>
            <a:r>
              <a:rPr lang="lt-LT" dirty="0"/>
              <a:t>Šis laukas nėra apie pirkimo skaidymą į dalis. Jis visada pasirenkamas „Ne“</a:t>
            </a:r>
            <a:endParaRPr lang="en-US" dirty="0"/>
          </a:p>
        </p:txBody>
      </p:sp>
      <p:cxnSp>
        <p:nvCxnSpPr>
          <p:cNvPr id="13" name="Straight Arrow Connector 12">
            <a:extLst>
              <a:ext uri="{FF2B5EF4-FFF2-40B4-BE49-F238E27FC236}">
                <a16:creationId xmlns:a16="http://schemas.microsoft.com/office/drawing/2014/main" id="{1D3C100B-5685-7304-835B-1DB37B17804B}"/>
              </a:ext>
            </a:extLst>
          </p:cNvPr>
          <p:cNvCxnSpPr>
            <a:endCxn id="16" idx="3"/>
          </p:cNvCxnSpPr>
          <p:nvPr/>
        </p:nvCxnSpPr>
        <p:spPr>
          <a:xfrm flipH="1">
            <a:off x="2560315" y="1024128"/>
            <a:ext cx="19092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vykdant neskelbiamą apklausą pasirenkama „Žemiau“.</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10">
            <a:extLst>
              <a:ext uri="{FF2B5EF4-FFF2-40B4-BE49-F238E27FC236}">
                <a16:creationId xmlns:a16="http://schemas.microsoft.com/office/drawing/2014/main" id="{47F68E42-2120-AAF0-D036-689D067FA8E9}"/>
              </a:ext>
            </a:extLst>
          </p:cNvPr>
          <p:cNvSpPr/>
          <p:nvPr/>
        </p:nvSpPr>
        <p:spPr>
          <a:xfrm flipV="1">
            <a:off x="1883781" y="1218375"/>
            <a:ext cx="554619" cy="2279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8C38AA3-3441-F4E2-7F99-0AE1A41705AF}"/>
              </a:ext>
            </a:extLst>
          </p:cNvPr>
          <p:cNvSpPr txBox="1"/>
          <p:nvPr/>
        </p:nvSpPr>
        <p:spPr>
          <a:xfrm>
            <a:off x="3776472" y="2495067"/>
            <a:ext cx="6990466" cy="369332"/>
          </a:xfrm>
          <a:prstGeom prst="rect">
            <a:avLst/>
          </a:prstGeom>
          <a:solidFill>
            <a:schemeClr val="accent4">
              <a:lumMod val="20000"/>
              <a:lumOff val="80000"/>
            </a:schemeClr>
          </a:solidFill>
        </p:spPr>
        <p:txBody>
          <a:bodyPr wrap="square">
            <a:spAutoFit/>
          </a:bodyPr>
          <a:lstStyle/>
          <a:p>
            <a:r>
              <a:rPr lang="en-US" dirty="0" err="1">
                <a:solidFill>
                  <a:srgbClr val="FF0000"/>
                </a:solidFill>
              </a:rPr>
              <a:t>Svarbu</a:t>
            </a:r>
            <a:r>
              <a:rPr lang="en-GB" dirty="0">
                <a:solidFill>
                  <a:srgbClr val="FF0000"/>
                </a:solidFill>
              </a:rPr>
              <a:t>! </a:t>
            </a:r>
            <a:r>
              <a:rPr lang="lt-LT" dirty="0"/>
              <a:t>Visada žymime „Taip“.</a:t>
            </a:r>
            <a:endParaRPr lang="en-US" dirty="0"/>
          </a:p>
        </p:txBody>
      </p:sp>
      <p:cxnSp>
        <p:nvCxnSpPr>
          <p:cNvPr id="6" name="Straight Arrow Connector 5">
            <a:extLst>
              <a:ext uri="{FF2B5EF4-FFF2-40B4-BE49-F238E27FC236}">
                <a16:creationId xmlns:a16="http://schemas.microsoft.com/office/drawing/2014/main" id="{579C9756-C0F6-D7F9-B0C1-22E47CA400EA}"/>
              </a:ext>
            </a:extLst>
          </p:cNvPr>
          <p:cNvCxnSpPr>
            <a:cxnSpLocks/>
            <a:stCxn id="4" idx="1"/>
            <a:endCxn id="16" idx="3"/>
          </p:cNvCxnSpPr>
          <p:nvPr/>
        </p:nvCxnSpPr>
        <p:spPr>
          <a:xfrm flipH="1">
            <a:off x="1863887" y="2679733"/>
            <a:ext cx="1912585" cy="214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64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rcRect b="33269"/>
          <a:stretch/>
        </p:blipFill>
        <p:spPr>
          <a:xfrm>
            <a:off x="1265077" y="1411642"/>
            <a:ext cx="6087325" cy="337555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15216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32387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818463"/>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3030437"/>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4139139"/>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40494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729914"/>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4219348"/>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1440763"/>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neskelbiamą apklausą, šis laukas užsipildo automatiškai ir jo koreguoti nėra galimybės. </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914904"/>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D1E9CB-BBF5-9009-97D2-75D723058E81}"/>
              </a:ext>
            </a:extLst>
          </p:cNvPr>
          <p:cNvPicPr>
            <a:picLocks noChangeAspect="1"/>
          </p:cNvPicPr>
          <p:nvPr/>
        </p:nvPicPr>
        <p:blipFill>
          <a:blip r:embed="rId2"/>
          <a:srcRect r="10738"/>
          <a:stretch/>
        </p:blipFill>
        <p:spPr>
          <a:xfrm>
            <a:off x="1336576" y="954767"/>
            <a:ext cx="7899636" cy="3934374"/>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1336576" y="5085259"/>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66571" y="20450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3942724" y="3397326"/>
            <a:ext cx="3180451" cy="3259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a:off x="3712464" y="3026912"/>
            <a:ext cx="5659861" cy="1722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0"/>
          </p:cNvCxnSpPr>
          <p:nvPr/>
        </p:nvCxnSpPr>
        <p:spPr>
          <a:xfrm flipH="1" flipV="1">
            <a:off x="3801165" y="4317098"/>
            <a:ext cx="141559" cy="768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76038" y="30737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66570" y="41044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2">
            <a:extLst>
              <a:ext uri="{FF2B5EF4-FFF2-40B4-BE49-F238E27FC236}">
                <a16:creationId xmlns:a16="http://schemas.microsoft.com/office/drawing/2014/main" id="{6AAD1B3C-818F-C34F-71D7-9350595A16A0}"/>
              </a:ext>
            </a:extLst>
          </p:cNvPr>
          <p:cNvCxnSpPr>
            <a:cxnSpLocks/>
            <a:stCxn id="9" idx="1"/>
          </p:cNvCxnSpPr>
          <p:nvPr/>
        </p:nvCxnSpPr>
        <p:spPr>
          <a:xfrm flipH="1" flipV="1">
            <a:off x="6163056" y="1253542"/>
            <a:ext cx="502173" cy="2400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18">
            <a:extLst>
              <a:ext uri="{FF2B5EF4-FFF2-40B4-BE49-F238E27FC236}">
                <a16:creationId xmlns:a16="http://schemas.microsoft.com/office/drawing/2014/main" id="{665A1788-A569-19E3-EE1B-1852AA45CD5A}"/>
              </a:ext>
            </a:extLst>
          </p:cNvPr>
          <p:cNvSpPr txBox="1"/>
          <p:nvPr/>
        </p:nvSpPr>
        <p:spPr>
          <a:xfrm>
            <a:off x="6665229" y="893385"/>
            <a:ext cx="5039091"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Pasirenkama, ar pirkimas skaidomas į dalis. Jei „Taip“, tuomet nurodomas pirkimo dalių skaičius. Kitame žingsnyje bus privaloma užpildyti pirkimo dalių pavadinimus.</a:t>
            </a:r>
          </a:p>
        </p:txBody>
      </p:sp>
      <p:sp>
        <p:nvSpPr>
          <p:cNvPr id="23" name="TextBox 5">
            <a:extLst>
              <a:ext uri="{FF2B5EF4-FFF2-40B4-BE49-F238E27FC236}">
                <a16:creationId xmlns:a16="http://schemas.microsoft.com/office/drawing/2014/main" id="{8AF5DEAE-4EC5-264D-83F6-C5459447D36A}"/>
              </a:ext>
            </a:extLst>
          </p:cNvPr>
          <p:cNvSpPr txBox="1"/>
          <p:nvPr/>
        </p:nvSpPr>
        <p:spPr>
          <a:xfrm>
            <a:off x="9278187" y="2224297"/>
            <a:ext cx="2839854" cy="369331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000000"/>
                </a:solidFill>
              </a:rPr>
              <a:t>Nurodoma</a:t>
            </a:r>
            <a:r>
              <a:rPr lang="lt-LT" dirty="0"/>
              <a:t> informacija dėl kelių pirkimo dalių gali būti pateikti pasiūlymai. Ši informacija automatiškai nepersikelia į skelbimą apie pirkimą</a:t>
            </a:r>
            <a:r>
              <a:rPr lang="lt-LT" dirty="0">
                <a:solidFill>
                  <a:srgbClr val="FF0000"/>
                </a:solidFill>
              </a:rPr>
              <a:t>. Pastaba. </a:t>
            </a:r>
            <a:r>
              <a:rPr lang="lt-LT" dirty="0"/>
              <a:t>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26" name="Straight Arrow Connector 25">
            <a:extLst>
              <a:ext uri="{FF2B5EF4-FFF2-40B4-BE49-F238E27FC236}">
                <a16:creationId xmlns:a16="http://schemas.microsoft.com/office/drawing/2014/main" id="{65B54624-D065-0E4E-13B8-B2F8E3ED1ADC}"/>
              </a:ext>
            </a:extLst>
          </p:cNvPr>
          <p:cNvCxnSpPr>
            <a:stCxn id="9" idx="1"/>
          </p:cNvCxnSpPr>
          <p:nvPr/>
        </p:nvCxnSpPr>
        <p:spPr>
          <a:xfrm flipH="1">
            <a:off x="3282696" y="1493550"/>
            <a:ext cx="3382533" cy="6088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08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37007" y="3524960"/>
            <a:ext cx="6400274" cy="646331"/>
          </a:xfrm>
          <a:prstGeom prst="rect">
            <a:avLst/>
          </a:prstGeom>
          <a:solidFill>
            <a:schemeClr val="accent4">
              <a:lumMod val="20000"/>
              <a:lumOff val="80000"/>
            </a:schemeClr>
          </a:solidFill>
        </p:spPr>
        <p:txBody>
          <a:bodyPr wrap="square" rtlCol="0">
            <a:spAutoFit/>
          </a:bodyPr>
          <a:lstStyle/>
          <a:p>
            <a:r>
              <a:rPr lang="en-GB" dirty="0" err="1"/>
              <a:t>Nurodoma</a:t>
            </a:r>
            <a:r>
              <a:rPr lang="en-GB" dirty="0"/>
              <a:t> </a:t>
            </a:r>
            <a:r>
              <a:rPr lang="lt-LT" dirty="0"/>
              <a:t>„Sutarties trukmė mėnesiais arba metais, išskyrus pratęsimus“ </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473994" y="4337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descr="Paveikslėlis, kuriame yra tekstas, Šriftas, ekrano kopija, skaičius&#10;&#10;Automatiškai sugeneruotas aprašymas">
            <a:extLst>
              <a:ext uri="{FF2B5EF4-FFF2-40B4-BE49-F238E27FC236}">
                <a16:creationId xmlns:a16="http://schemas.microsoft.com/office/drawing/2014/main" id="{DC9FF5D4-B39D-AA46-C313-CDFE8E8DC9A8}"/>
              </a:ext>
            </a:extLst>
          </p:cNvPr>
          <p:cNvPicPr>
            <a:picLocks noChangeAspect="1"/>
          </p:cNvPicPr>
          <p:nvPr/>
        </p:nvPicPr>
        <p:blipFill>
          <a:blip r:embed="rId2"/>
          <a:stretch>
            <a:fillRect/>
          </a:stretch>
        </p:blipFill>
        <p:spPr>
          <a:xfrm>
            <a:off x="1165655" y="850220"/>
            <a:ext cx="10058398" cy="206323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4"/>
          <a:stretch>
            <a:fillRect/>
          </a:stretch>
        </p:blipFill>
        <p:spPr>
          <a:xfrm>
            <a:off x="1165655" y="3329912"/>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18022" y="4641545"/>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5"/>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6"/>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7"/>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8"/>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1" name="TextBox 20">
            <a:extLst>
              <a:ext uri="{FF2B5EF4-FFF2-40B4-BE49-F238E27FC236}">
                <a16:creationId xmlns:a16="http://schemas.microsoft.com/office/drawing/2014/main" id="{10220B33-7C5C-2A3D-A938-27D1BA4F8703}"/>
              </a:ext>
            </a:extLst>
          </p:cNvPr>
          <p:cNvSpPr txBox="1"/>
          <p:nvPr/>
        </p:nvSpPr>
        <p:spPr>
          <a:xfrm>
            <a:off x="1168971" y="2970241"/>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a:cxnSpLocks/>
          </p:cNvCxnSpPr>
          <p:nvPr/>
        </p:nvCxnSpPr>
        <p:spPr>
          <a:xfrm flipV="1">
            <a:off x="4506514" y="2730205"/>
            <a:ext cx="183907" cy="210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924378" y="2568629"/>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Šriftas, ekrano kopija, skaičius&#10;&#10;Automatiškai sugeneruotas aprašymas">
            <a:extLst>
              <a:ext uri="{FF2B5EF4-FFF2-40B4-BE49-F238E27FC236}">
                <a16:creationId xmlns:a16="http://schemas.microsoft.com/office/drawing/2014/main" id="{339DED06-4C8E-E053-EE0C-850B1CC87C94}"/>
              </a:ext>
            </a:extLst>
          </p:cNvPr>
          <p:cNvPicPr>
            <a:picLocks noChangeAspect="1"/>
          </p:cNvPicPr>
          <p:nvPr/>
        </p:nvPicPr>
        <p:blipFill>
          <a:blip r:embed="rId2"/>
          <a:stretch>
            <a:fillRect/>
          </a:stretch>
        </p:blipFill>
        <p:spPr>
          <a:xfrm>
            <a:off x="618532" y="913596"/>
            <a:ext cx="9045653" cy="19198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136990" y="2885603"/>
            <a:ext cx="2440554" cy="646331"/>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sp>
        <p:nvSpPr>
          <p:cNvPr id="25" name="Rectangle 10">
            <a:extLst>
              <a:ext uri="{FF2B5EF4-FFF2-40B4-BE49-F238E27FC236}">
                <a16:creationId xmlns:a16="http://schemas.microsoft.com/office/drawing/2014/main" id="{73C8F991-4C4F-5124-973B-1D79D97BA0CF}"/>
              </a:ext>
            </a:extLst>
          </p:cNvPr>
          <p:cNvSpPr/>
          <p:nvPr/>
        </p:nvSpPr>
        <p:spPr>
          <a:xfrm>
            <a:off x="3062175" y="2235649"/>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264229" y="2436540"/>
            <a:ext cx="797946" cy="449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4"/>
          <a:srcRect t="11798"/>
          <a:stretch/>
        </p:blipFill>
        <p:spPr>
          <a:xfrm>
            <a:off x="3085417" y="2928962"/>
            <a:ext cx="8885266" cy="2622095"/>
          </a:xfrm>
          <a:prstGeom prst="rect">
            <a:avLst/>
          </a:prstGeom>
        </p:spPr>
      </p:pic>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5"/>
          <a:srcRect t="2790" r="1439" b="5254"/>
          <a:stretch/>
        </p:blipFill>
        <p:spPr>
          <a:xfrm>
            <a:off x="4664107" y="5456602"/>
            <a:ext cx="5727885" cy="1162723"/>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4">
            <a:extLst>
              <a:ext uri="{FF2B5EF4-FFF2-40B4-BE49-F238E27FC236}">
                <a16:creationId xmlns:a16="http://schemas.microsoft.com/office/drawing/2014/main" id="{B54F3185-94A0-2A53-238F-EADAC843C664}"/>
              </a:ext>
            </a:extLst>
          </p:cNvPr>
          <p:cNvSpPr/>
          <p:nvPr/>
        </p:nvSpPr>
        <p:spPr>
          <a:xfrm>
            <a:off x="7733321" y="59062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79005" y="635227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7" name="TextBox 36">
            <a:extLst>
              <a:ext uri="{FF2B5EF4-FFF2-40B4-BE49-F238E27FC236}">
                <a16:creationId xmlns:a16="http://schemas.microsoft.com/office/drawing/2014/main" id="{AF43315B-4FFD-5CF5-AA57-71903DED44FF}"/>
              </a:ext>
            </a:extLst>
          </p:cNvPr>
          <p:cNvSpPr txBox="1"/>
          <p:nvPr/>
        </p:nvSpPr>
        <p:spPr>
          <a:xfrm>
            <a:off x="136989" y="4429455"/>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2693963" y="6243982"/>
            <a:ext cx="1859564" cy="15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3">
            <a:extLst>
              <a:ext uri="{FF2B5EF4-FFF2-40B4-BE49-F238E27FC236}">
                <a16:creationId xmlns:a16="http://schemas.microsoft.com/office/drawing/2014/main" id="{F1B076E2-18BB-52E8-6796-42EFA2CCE117}"/>
              </a:ext>
            </a:extLst>
          </p:cNvPr>
          <p:cNvSpPr txBox="1"/>
          <p:nvPr/>
        </p:nvSpPr>
        <p:spPr>
          <a:xfrm>
            <a:off x="9657458" y="328282"/>
            <a:ext cx="2316830" cy="258532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dirty="0">
                <a:solidFill>
                  <a:srgbClr val="000000"/>
                </a:solidFill>
                <a:effectLst/>
                <a:latin typeface="Calibri" panose="020F0502020204030204" pitchFamily="34" charset="0"/>
              </a:rPr>
              <a:t>Pastaba. Daugiau informacijos apie naudotojų vaidmenis galite rasti skaidrėse „Pirkimo vykdytojo paskyroje esančių vartotojų sukūrimas bei teisių jiems suteikimas“.</a:t>
            </a:r>
            <a:endParaRPr lang="en-GB" dirty="0"/>
          </a:p>
        </p:txBody>
      </p:sp>
    </p:spTree>
    <p:extLst>
      <p:ext uri="{BB962C8B-B14F-4D97-AF65-F5344CB8AC3E}">
        <p14:creationId xmlns:p14="http://schemas.microsoft.com/office/powerpoint/2010/main" val="33606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1643672"/>
            <a:ext cx="9784911" cy="2862322"/>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en-US" sz="3600" dirty="0" err="1">
                <a:cs typeface="Times New Roman" panose="02020603050405020304" pitchFamily="18" charset="0"/>
              </a:rPr>
              <a:t>Pirkimo</a:t>
            </a:r>
            <a:r>
              <a:rPr lang="en-US" sz="3600" dirty="0">
                <a:cs typeface="Times New Roman" panose="02020603050405020304" pitchFamily="18" charset="0"/>
              </a:rPr>
              <a:t> </a:t>
            </a:r>
            <a:r>
              <a:rPr lang="lt-LT" sz="3600" dirty="0">
                <a:cs typeface="Times New Roman" panose="02020603050405020304" pitchFamily="18" charset="0"/>
              </a:rPr>
              <a:t>sukūrimas............................................5</a:t>
            </a:r>
          </a:p>
          <a:p>
            <a:pPr marL="571500" indent="-571500">
              <a:buFont typeface="Arial" panose="020B0604020202020204" pitchFamily="34" charset="0"/>
              <a:buChar char="•"/>
            </a:pPr>
            <a:r>
              <a:rPr lang="lt-LT" sz="3600" dirty="0">
                <a:cs typeface="Times New Roman" panose="02020603050405020304" pitchFamily="18" charset="0"/>
              </a:rPr>
              <a:t>Susipažinimas pasiūlymais..............................36 </a:t>
            </a:r>
          </a:p>
          <a:p>
            <a:pPr marL="571500" indent="-571500">
              <a:buFont typeface="Arial" panose="020B0604020202020204" pitchFamily="34" charset="0"/>
              <a:buChar char="•"/>
            </a:pPr>
            <a:r>
              <a:rPr lang="lt-LT" sz="3600" dirty="0">
                <a:cs typeface="Times New Roman"/>
              </a:rPr>
              <a:t>Pasiūlymų vertinimas, pasiūlymų eilės nustatymas......................................................41</a:t>
            </a:r>
          </a:p>
          <a:p>
            <a:pPr marL="571500" indent="-571500">
              <a:buFont typeface="Arial" panose="020B0604020202020204" pitchFamily="34" charset="0"/>
              <a:buChar char="•"/>
            </a:pPr>
            <a:r>
              <a:rPr lang="lt-LT" sz="3600" dirty="0">
                <a:cs typeface="Times New Roman" panose="02020603050405020304" pitchFamily="18" charset="0"/>
              </a:rPr>
              <a:t>Sutarties sudarymas........................................46</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descr="Paveikslėlis, kuriame yra tekstas, Šriftas, skaičius, programinė įranga&#10;&#10;Automatiškai sugeneruotas aprašymas">
            <a:extLst>
              <a:ext uri="{FF2B5EF4-FFF2-40B4-BE49-F238E27FC236}">
                <a16:creationId xmlns:a16="http://schemas.microsoft.com/office/drawing/2014/main" id="{BC57866F-1EF8-CFA9-DC11-83E3B0DFA0DA}"/>
              </a:ext>
            </a:extLst>
          </p:cNvPr>
          <p:cNvPicPr>
            <a:picLocks noChangeAspect="1"/>
          </p:cNvPicPr>
          <p:nvPr/>
        </p:nvPicPr>
        <p:blipFill>
          <a:blip r:embed="rId2"/>
          <a:srcRect b="25568"/>
          <a:stretch/>
        </p:blipFill>
        <p:spPr>
          <a:xfrm>
            <a:off x="963572" y="1040276"/>
            <a:ext cx="9403228" cy="1980442"/>
          </a:xfrm>
          <a:prstGeom prst="rect">
            <a:avLst/>
          </a:prstGeom>
        </p:spPr>
      </p:pic>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3"/>
          <a:stretch>
            <a:fillRect/>
          </a:stretch>
        </p:blipFill>
        <p:spPr>
          <a:xfrm>
            <a:off x="977153" y="3514372"/>
            <a:ext cx="9627078" cy="271294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3628783" y="2641242"/>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328667" y="2826230"/>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13913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 </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5804137" y="2030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ekrano kopija, programinė įranga, Šriftas&#10;&#10;Automatiškai sugeneruotas aprašymas">
            <a:extLst>
              <a:ext uri="{FF2B5EF4-FFF2-40B4-BE49-F238E27FC236}">
                <a16:creationId xmlns:a16="http://schemas.microsoft.com/office/drawing/2014/main" id="{201AD18D-756C-C9D7-0FAA-D264FB373F05}"/>
              </a:ext>
            </a:extLst>
          </p:cNvPr>
          <p:cNvPicPr>
            <a:picLocks noChangeAspect="1"/>
          </p:cNvPicPr>
          <p:nvPr/>
        </p:nvPicPr>
        <p:blipFill>
          <a:blip r:embed="rId2"/>
          <a:stretch>
            <a:fillRect/>
          </a:stretch>
        </p:blipFill>
        <p:spPr>
          <a:xfrm>
            <a:off x="1184508" y="1120046"/>
            <a:ext cx="9822984" cy="267068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1822565" y="3988427"/>
            <a:ext cx="4720085"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638231"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3954008" y="342900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C462219-638C-037F-927C-547380347A3C}"/>
              </a:ext>
            </a:extLst>
          </p:cNvPr>
          <p:cNvSpPr txBox="1"/>
          <p:nvPr/>
        </p:nvSpPr>
        <p:spPr>
          <a:xfrm>
            <a:off x="3871712" y="1557800"/>
            <a:ext cx="6423917" cy="923330"/>
          </a:xfrm>
          <a:prstGeom prst="rect">
            <a:avLst/>
          </a:prstGeom>
          <a:solidFill>
            <a:schemeClr val="accent4">
              <a:lumMod val="20000"/>
              <a:lumOff val="80000"/>
            </a:schemeClr>
          </a:solidFill>
        </p:spPr>
        <p:txBody>
          <a:bodyPr wrap="square" rtlCol="0">
            <a:spAutoFit/>
          </a:bodyPr>
          <a:lstStyle/>
          <a:p>
            <a:r>
              <a:rPr lang="en-GB" dirty="0">
                <a:solidFill>
                  <a:srgbClr val="FF0000"/>
                </a:solidFill>
              </a:rPr>
              <a:t>PASTABA! </a:t>
            </a:r>
            <a:r>
              <a:rPr lang="lt-LT" dirty="0"/>
              <a:t>Ši užduotis, ją įvykdžius, iš užduočių sąrašo nedings iki pasiūlymų vertinimo etapo</a:t>
            </a:r>
            <a:r>
              <a:rPr lang="en-GB" dirty="0"/>
              <a:t> ir </a:t>
            </a:r>
            <a:r>
              <a:rPr lang="en-GB" dirty="0" err="1"/>
              <a:t>atidarius</a:t>
            </a:r>
            <a:r>
              <a:rPr lang="en-GB" dirty="0"/>
              <a:t> j</a:t>
            </a:r>
            <a:r>
              <a:rPr lang="lt-LT" dirty="0"/>
              <a:t>ą visada degs geltonas šauktukas.</a:t>
            </a:r>
            <a:endParaRPr lang="en-US" dirty="0"/>
          </a:p>
        </p:txBody>
      </p:sp>
      <p:sp>
        <p:nvSpPr>
          <p:cNvPr id="4" name="Rectangle 10">
            <a:extLst>
              <a:ext uri="{FF2B5EF4-FFF2-40B4-BE49-F238E27FC236}">
                <a16:creationId xmlns:a16="http://schemas.microsoft.com/office/drawing/2014/main" id="{01E7BF2C-E71D-7B75-D660-B86D0E05B42A}"/>
              </a:ext>
            </a:extLst>
          </p:cNvPr>
          <p:cNvSpPr/>
          <p:nvPr/>
        </p:nvSpPr>
        <p:spPr>
          <a:xfrm>
            <a:off x="3954655" y="3032878"/>
            <a:ext cx="1368447" cy="39612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DE23F13E-9C1F-8ED0-7BF4-97EE39B45DE2}"/>
              </a:ext>
            </a:extLst>
          </p:cNvPr>
          <p:cNvCxnSpPr>
            <a:endCxn id="4" idx="0"/>
          </p:cNvCxnSpPr>
          <p:nvPr/>
        </p:nvCxnSpPr>
        <p:spPr>
          <a:xfrm flipH="1">
            <a:off x="4638879" y="2472365"/>
            <a:ext cx="2438577" cy="5605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382183" y="2699707"/>
            <a:ext cx="1637804" cy="1090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262598" y="2927765"/>
            <a:ext cx="1725024" cy="941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395652" y="3196844"/>
            <a:ext cx="1637804" cy="584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241786" y="3786971"/>
            <a:ext cx="5712974" cy="923330"/>
          </a:xfrm>
          <a:prstGeom prst="rect">
            <a:avLst/>
          </a:prstGeom>
          <a:solidFill>
            <a:schemeClr val="accent4">
              <a:lumMod val="20000"/>
              <a:lumOff val="80000"/>
            </a:schemeClr>
          </a:solidFill>
        </p:spPr>
        <p:txBody>
          <a:bodyPr wrap="square" rtlCol="0">
            <a:spAutoFit/>
          </a:bodyPr>
          <a:lstStyle/>
          <a:p>
            <a:r>
              <a:rPr lang="lt-LT" dirty="0"/>
              <a:t>Nustatoma pirkimo eiga. Naudoti pažymėtą pirkimo eigos konfigūraciją. </a:t>
            </a:r>
            <a:r>
              <a:rPr lang="lt-LT" dirty="0">
                <a:solidFill>
                  <a:srgbClr val="FF0000"/>
                </a:solidFill>
              </a:rPr>
              <a:t>SVARBU</a:t>
            </a:r>
            <a:r>
              <a:rPr lang="en-US" dirty="0">
                <a:solidFill>
                  <a:srgbClr val="FF0000"/>
                </a:solidFill>
              </a:rPr>
              <a:t>!</a:t>
            </a:r>
            <a:r>
              <a:rPr lang="en-US" dirty="0"/>
              <a:t> </a:t>
            </a:r>
            <a:r>
              <a:rPr lang="en-US" dirty="0" err="1"/>
              <a:t>Nusta</a:t>
            </a:r>
            <a:r>
              <a:rPr lang="lt-LT" dirty="0" err="1"/>
              <a:t>čius</a:t>
            </a:r>
            <a:r>
              <a:rPr lang="lt-LT" dirty="0"/>
              <a:t> pirkimo eigą, jos keisti nebus galima. </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686252" y="3858014"/>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375848" y="4725833"/>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861118" y="4499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 name="TextBox 4">
            <a:extLst>
              <a:ext uri="{FF2B5EF4-FFF2-40B4-BE49-F238E27FC236}">
                <a16:creationId xmlns:a16="http://schemas.microsoft.com/office/drawing/2014/main" id="{1E2980E2-F3D2-8F92-3E9D-571F3537768F}"/>
              </a:ext>
            </a:extLst>
          </p:cNvPr>
          <p:cNvSpPr txBox="1"/>
          <p:nvPr/>
        </p:nvSpPr>
        <p:spPr>
          <a:xfrm>
            <a:off x="1234342" y="4710301"/>
            <a:ext cx="6419606" cy="1938992"/>
          </a:xfrm>
          <a:prstGeom prst="rect">
            <a:avLst/>
          </a:prstGeom>
          <a:solidFill>
            <a:schemeClr val="accent4">
              <a:lumMod val="20000"/>
              <a:lumOff val="80000"/>
            </a:schemeClr>
          </a:solidFill>
        </p:spPr>
        <p:txBody>
          <a:bodyPr wrap="square" lIns="91440" tIns="45720" rIns="91440" bIns="45720" rtlCol="0" anchor="t">
            <a:spAutoFit/>
          </a:bodyPr>
          <a:lstStyle/>
          <a:p>
            <a:r>
              <a:rPr lang="lt-LT" sz="1500" dirty="0"/>
              <a:t>SVARBU</a:t>
            </a:r>
            <a:r>
              <a:rPr lang="en-US" sz="1500" dirty="0"/>
              <a:t>!!! </a:t>
            </a:r>
            <a:r>
              <a:rPr lang="en-US" sz="1500" u="sng" dirty="0"/>
              <a:t>K</a:t>
            </a:r>
            <a:r>
              <a:rPr lang="lt-LT" sz="1500" u="sng" dirty="0"/>
              <a:t>ai pasirenkama taikyti kainos / sąnaudų ir kokybės santykio pasiūlymų vertinimo kriterijų ir pasiūlymai teikiami dviejuose vokuose</a:t>
            </a:r>
            <a:r>
              <a:rPr lang="lt-LT" sz="1500" dirty="0"/>
              <a:t>, </a:t>
            </a:r>
            <a:r>
              <a:rPr lang="lt-LT" sz="1500" u="sng" dirty="0"/>
              <a:t>pirkimo etapus pasirinkti: </a:t>
            </a:r>
            <a:endParaRPr lang="lt-LT" sz="1500" u="sng">
              <a:cs typeface="Calibri"/>
            </a:endParaRPr>
          </a:p>
          <a:p>
            <a:r>
              <a:rPr lang="lt-LT" sz="1500" b="1" dirty="0"/>
              <a:t>„Sukūrimas“ – „Sistemoje“;</a:t>
            </a:r>
            <a:endParaRPr lang="lt-LT" sz="1500" b="1">
              <a:cs typeface="Calibri"/>
            </a:endParaRPr>
          </a:p>
          <a:p>
            <a:r>
              <a:rPr lang="lt-LT" sz="1500" b="1" dirty="0"/>
              <a:t>„Pasiūlymų pateikimas“ – „Sistemoje“;</a:t>
            </a:r>
            <a:endParaRPr lang="lt-LT" sz="1500" b="1">
              <a:cs typeface="Calibri"/>
            </a:endParaRPr>
          </a:p>
          <a:p>
            <a:r>
              <a:rPr lang="lt-LT" sz="1500" b="1" dirty="0"/>
              <a:t>„Vertinimas“ – „Sistemoje“.</a:t>
            </a:r>
            <a:endParaRPr lang="lt-LT" sz="1500" b="1">
              <a:cs typeface="Calibri"/>
            </a:endParaRPr>
          </a:p>
          <a:p>
            <a:r>
              <a:rPr lang="lt-LT" sz="1500" dirty="0"/>
              <a:t>Instrukciją, kaip kurti pirkimą, kai visi pirkimo etapai pasirenkami „Sistemoje“, rasite Viešųjų pirkimų tarnybos svetainėje (informacija rengiama).</a:t>
            </a:r>
            <a:endParaRPr lang="lt-LT" sz="1500">
              <a:cs typeface="Calibri"/>
            </a:endParaRPr>
          </a:p>
        </p:txBody>
      </p:sp>
      <p:pic>
        <p:nvPicPr>
          <p:cNvPr id="6" name="Paveikslėlis 5">
            <a:extLst>
              <a:ext uri="{FF2B5EF4-FFF2-40B4-BE49-F238E27FC236}">
                <a16:creationId xmlns:a16="http://schemas.microsoft.com/office/drawing/2014/main" id="{434AF2BE-5F0B-C425-8DAD-92C9B711D95A}"/>
              </a:ext>
            </a:extLst>
          </p:cNvPr>
          <p:cNvPicPr>
            <a:picLocks noChangeAspect="1"/>
          </p:cNvPicPr>
          <p:nvPr/>
        </p:nvPicPr>
        <p:blipFill>
          <a:blip r:embed="rId6"/>
          <a:srcRect r="62589" b="47711"/>
          <a:stretch/>
        </p:blipFill>
        <p:spPr>
          <a:xfrm>
            <a:off x="1347417" y="1449662"/>
            <a:ext cx="2015728" cy="111433"/>
          </a:xfrm>
          <a:prstGeom prst="rect">
            <a:avLst/>
          </a:prstGeom>
        </p:spPr>
      </p:pic>
    </p:spTree>
    <p:extLst>
      <p:ext uri="{BB962C8B-B14F-4D97-AF65-F5344CB8AC3E}">
        <p14:creationId xmlns:p14="http://schemas.microsoft.com/office/powerpoint/2010/main" val="35037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10928092" y="26516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85458" y="1767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ECE40F8A-1605-B881-23BF-2223947C62E9}"/>
              </a:ext>
            </a:extLst>
          </p:cNvPr>
          <p:cNvPicPr>
            <a:picLocks noChangeAspect="1"/>
          </p:cNvPicPr>
          <p:nvPr/>
        </p:nvPicPr>
        <p:blipFill>
          <a:blip r:embed="rId6"/>
          <a:srcRect r="62589" b="47711"/>
          <a:stretch/>
        </p:blipFill>
        <p:spPr>
          <a:xfrm>
            <a:off x="1195302" y="2102727"/>
            <a:ext cx="2180221" cy="120526"/>
          </a:xfrm>
          <a:prstGeom prst="rect">
            <a:avLst/>
          </a:prstGeom>
        </p:spPr>
      </p:pic>
      <p:pic>
        <p:nvPicPr>
          <p:cNvPr id="5" name="Paveikslėlis 4">
            <a:extLst>
              <a:ext uri="{FF2B5EF4-FFF2-40B4-BE49-F238E27FC236}">
                <a16:creationId xmlns:a16="http://schemas.microsoft.com/office/drawing/2014/main" id="{499E2A7F-3453-4DFC-AD4B-16BBB2A86582}"/>
              </a:ext>
            </a:extLst>
          </p:cNvPr>
          <p:cNvPicPr>
            <a:picLocks noChangeAspect="1"/>
          </p:cNvPicPr>
          <p:nvPr/>
        </p:nvPicPr>
        <p:blipFill>
          <a:blip r:embed="rId6"/>
          <a:srcRect r="62589" b="47711"/>
          <a:stretch/>
        </p:blipFill>
        <p:spPr>
          <a:xfrm>
            <a:off x="1221980" y="4259463"/>
            <a:ext cx="1950669" cy="107836"/>
          </a:xfrm>
          <a:prstGeom prst="rect">
            <a:avLst/>
          </a:prstGeom>
        </p:spPr>
      </p:pic>
    </p:spTree>
    <p:extLst>
      <p:ext uri="{BB962C8B-B14F-4D97-AF65-F5344CB8AC3E}">
        <p14:creationId xmlns:p14="http://schemas.microsoft.com/office/powerpoint/2010/main" val="35625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24</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949145" y="604738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61319" y="61225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9088BE9-3547-B2BA-D7FD-CDB525CFA837}"/>
              </a:ext>
            </a:extLst>
          </p:cNvPr>
          <p:cNvSpPr txBox="1"/>
          <p:nvPr/>
        </p:nvSpPr>
        <p:spPr>
          <a:xfrm>
            <a:off x="1032145" y="3845074"/>
            <a:ext cx="5834033"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p>
          <a:p>
            <a:pPr marL="285750" indent="-285750">
              <a:buFont typeface="Arial" panose="020B0604020202020204" pitchFamily="34" charset="0"/>
              <a:buChar char="•"/>
            </a:pP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543231" y="4080753"/>
            <a:ext cx="4070241" cy="2585323"/>
          </a:xfrm>
          <a:prstGeom prst="rect">
            <a:avLst/>
          </a:prstGeom>
          <a:solidFill>
            <a:schemeClr val="accent4">
              <a:lumMod val="20000"/>
              <a:lumOff val="80000"/>
            </a:schemeClr>
          </a:solidFill>
        </p:spPr>
        <p:txBody>
          <a:bodyPr wrap="square" rtlCol="0">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a:t>
            </a:r>
            <a:r>
              <a:rPr lang="en-US" dirty="0" err="1"/>
              <a:t>dokumento</a:t>
            </a:r>
            <a:r>
              <a:rPr lang="en-US" dirty="0"/>
              <a:t> </a:t>
            </a:r>
            <a:r>
              <a:rPr lang="en-US" dirty="0" err="1"/>
              <a:t>statusas</a:t>
            </a:r>
            <a:r>
              <a:rPr lang="en-US" dirty="0"/>
              <a:t> </a:t>
            </a:r>
            <a:r>
              <a:rPr lang="en-US" dirty="0" err="1"/>
              <a:t>yra</a:t>
            </a:r>
            <a:r>
              <a:rPr lang="en-US" dirty="0"/>
              <a:t> </a:t>
            </a:r>
            <a:r>
              <a:rPr lang="lt-LT" b="1" dirty="0"/>
              <a:t>„Galutinis“, </a:t>
            </a:r>
            <a:r>
              <a:rPr lang="lt-LT" dirty="0"/>
              <a:t>jis negali būti redaguojamas ar panaikinamas, tokį dokumentą galima tik atsiimti (detaliau žr. 28 skaidrėje)</a:t>
            </a:r>
            <a:endParaRPr lang="en-US" dirty="0"/>
          </a:p>
        </p:txBody>
      </p:sp>
      <p:pic>
        <p:nvPicPr>
          <p:cNvPr id="3" name="Paveikslėlis 2">
            <a:extLst>
              <a:ext uri="{FF2B5EF4-FFF2-40B4-BE49-F238E27FC236}">
                <a16:creationId xmlns:a16="http://schemas.microsoft.com/office/drawing/2014/main" id="{E26B0D21-B51B-D40F-8D7F-E152856EEBF3}"/>
              </a:ext>
            </a:extLst>
          </p:cNvPr>
          <p:cNvPicPr>
            <a:picLocks noChangeAspect="1"/>
          </p:cNvPicPr>
          <p:nvPr/>
        </p:nvPicPr>
        <p:blipFill>
          <a:blip r:embed="rId4"/>
          <a:srcRect r="62589" b="47711"/>
          <a:stretch/>
        </p:blipFill>
        <p:spPr>
          <a:xfrm>
            <a:off x="1080669" y="1076528"/>
            <a:ext cx="2259135" cy="124889"/>
          </a:xfrm>
          <a:prstGeom prst="rect">
            <a:avLst/>
          </a:prstGeom>
        </p:spPr>
      </p:pic>
    </p:spTree>
    <p:extLst>
      <p:ext uri="{BB962C8B-B14F-4D97-AF65-F5344CB8AC3E}">
        <p14:creationId xmlns:p14="http://schemas.microsoft.com/office/powerpoint/2010/main" val="319533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 </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 norėdamas koreguoti / tikslinti įkeltą dokumento </a:t>
            </a:r>
            <a:r>
              <a:rPr lang="lt-LT" b="1" dirty="0"/>
              <a:t>projektą</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196422"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aveikslėlis 8">
            <a:extLst>
              <a:ext uri="{FF2B5EF4-FFF2-40B4-BE49-F238E27FC236}">
                <a16:creationId xmlns:a16="http://schemas.microsoft.com/office/drawing/2014/main" id="{2D6F9664-A0D1-F7A8-6DC9-3A5586DB6329}"/>
              </a:ext>
            </a:extLst>
          </p:cNvPr>
          <p:cNvPicPr>
            <a:picLocks noChangeAspect="1"/>
          </p:cNvPicPr>
          <p:nvPr/>
        </p:nvPicPr>
        <p:blipFill>
          <a:blip r:embed="rId5"/>
          <a:stretch>
            <a:fillRect/>
          </a:stretch>
        </p:blipFill>
        <p:spPr>
          <a:xfrm>
            <a:off x="2542141" y="1983455"/>
            <a:ext cx="980176" cy="127368"/>
          </a:xfrm>
          <a:prstGeom prst="rect">
            <a:avLst/>
          </a:prstGeom>
        </p:spPr>
      </p:pic>
    </p:spTree>
    <p:extLst>
      <p:ext uri="{BB962C8B-B14F-4D97-AF65-F5344CB8AC3E}">
        <p14:creationId xmlns:p14="http://schemas.microsoft.com/office/powerpoint/2010/main" val="302676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err="1"/>
              <a:t>Tiek</a:t>
            </a:r>
            <a:r>
              <a:rPr lang="lt-LT" dirty="0" err="1"/>
              <a:t>ėjams</a:t>
            </a:r>
            <a:r>
              <a:rPr lang="lt-LT" dirty="0"/>
              <a:t>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 </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a:extLst>
              <a:ext uri="{FF2B5EF4-FFF2-40B4-BE49-F238E27FC236}">
                <a16:creationId xmlns:a16="http://schemas.microsoft.com/office/drawing/2014/main" id="{2039518D-13AF-BBF6-F1BD-4E3F9B0EBBD1}"/>
              </a:ext>
            </a:extLst>
          </p:cNvPr>
          <p:cNvPicPr>
            <a:picLocks noChangeAspect="1"/>
          </p:cNvPicPr>
          <p:nvPr/>
        </p:nvPicPr>
        <p:blipFill>
          <a:blip r:embed="rId5"/>
          <a:stretch>
            <a:fillRect/>
          </a:stretch>
        </p:blipFill>
        <p:spPr>
          <a:xfrm>
            <a:off x="2566918" y="2824169"/>
            <a:ext cx="1009075" cy="131123"/>
          </a:xfrm>
          <a:prstGeom prst="rect">
            <a:avLst/>
          </a:prstGeom>
        </p:spPr>
      </p:pic>
    </p:spTree>
    <p:extLst>
      <p:ext uri="{BB962C8B-B14F-4D97-AF65-F5344CB8AC3E}">
        <p14:creationId xmlns:p14="http://schemas.microsoft.com/office/powerpoint/2010/main" val="349505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aveikslėlis 2">
            <a:extLst>
              <a:ext uri="{FF2B5EF4-FFF2-40B4-BE49-F238E27FC236}">
                <a16:creationId xmlns:a16="http://schemas.microsoft.com/office/drawing/2014/main" id="{4339DC7A-C7D6-1A89-5F54-69C5411CD8E5}"/>
              </a:ext>
            </a:extLst>
          </p:cNvPr>
          <p:cNvPicPr>
            <a:picLocks noChangeAspect="1"/>
          </p:cNvPicPr>
          <p:nvPr/>
        </p:nvPicPr>
        <p:blipFill>
          <a:blip r:embed="rId6"/>
          <a:stretch>
            <a:fillRect/>
          </a:stretch>
        </p:blipFill>
        <p:spPr>
          <a:xfrm>
            <a:off x="2661883" y="2805193"/>
            <a:ext cx="1196849" cy="155523"/>
          </a:xfrm>
          <a:prstGeom prst="rect">
            <a:avLst/>
          </a:prstGeom>
        </p:spPr>
      </p:pic>
      <p:pic>
        <p:nvPicPr>
          <p:cNvPr id="16" name="Paveikslėlis 15">
            <a:extLst>
              <a:ext uri="{FF2B5EF4-FFF2-40B4-BE49-F238E27FC236}">
                <a16:creationId xmlns:a16="http://schemas.microsoft.com/office/drawing/2014/main" id="{8F829436-3157-F683-CD82-2B05F48821D3}"/>
              </a:ext>
            </a:extLst>
          </p:cNvPr>
          <p:cNvPicPr>
            <a:picLocks noChangeAspect="1"/>
          </p:cNvPicPr>
          <p:nvPr/>
        </p:nvPicPr>
        <p:blipFill>
          <a:blip r:embed="rId7"/>
          <a:stretch>
            <a:fillRect/>
          </a:stretch>
        </p:blipFill>
        <p:spPr>
          <a:xfrm>
            <a:off x="2180254" y="5174583"/>
            <a:ext cx="1237860" cy="126078"/>
          </a:xfrm>
          <a:prstGeom prst="rect">
            <a:avLst/>
          </a:prstGeom>
        </p:spPr>
      </p:pic>
    </p:spTree>
    <p:extLst>
      <p:ext uri="{BB962C8B-B14F-4D97-AF65-F5344CB8AC3E}">
        <p14:creationId xmlns:p14="http://schemas.microsoft.com/office/powerpoint/2010/main" val="355417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TextBox 25">
            <a:extLst>
              <a:ext uri="{FF2B5EF4-FFF2-40B4-BE49-F238E27FC236}">
                <a16:creationId xmlns:a16="http://schemas.microsoft.com/office/drawing/2014/main" id="{9E1E493E-92F0-A735-CDBD-8520A6D620D9}"/>
              </a:ext>
            </a:extLst>
          </p:cNvPr>
          <p:cNvSpPr txBox="1"/>
          <p:nvPr/>
        </p:nvSpPr>
        <p:spPr>
          <a:xfrm>
            <a:off x="1094052" y="3791225"/>
            <a:ext cx="10543809" cy="1754326"/>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2017 m. birželio 21 d. įsakymo Nr. 1S-92 „Dėl Skelbimų teikimo Viešųjų pirkimų tarnybai tvarkos ir reikalavimų skelbiamai supaprastintų pirkimų informacijai aprašo ir supaprastintų pirkimų skelbimų tipinių formų patvirtinimo“ 6¹ punkte.</a:t>
            </a:r>
            <a:endParaRPr lang="en-US" dirty="0"/>
          </a:p>
        </p:txBody>
      </p:sp>
      <p:pic>
        <p:nvPicPr>
          <p:cNvPr id="5" name="Paveikslėlis 4">
            <a:extLst>
              <a:ext uri="{FF2B5EF4-FFF2-40B4-BE49-F238E27FC236}">
                <a16:creationId xmlns:a16="http://schemas.microsoft.com/office/drawing/2014/main" id="{71DC701E-514A-1AA9-0D94-7A4D6CBD4D39}"/>
              </a:ext>
            </a:extLst>
          </p:cNvPr>
          <p:cNvPicPr>
            <a:picLocks noChangeAspect="1"/>
          </p:cNvPicPr>
          <p:nvPr/>
        </p:nvPicPr>
        <p:blipFill>
          <a:blip r:embed="rId4"/>
          <a:stretch>
            <a:fillRect/>
          </a:stretch>
        </p:blipFill>
        <p:spPr>
          <a:xfrm>
            <a:off x="2609681" y="3479695"/>
            <a:ext cx="1301509" cy="132561"/>
          </a:xfrm>
          <a:prstGeom prst="rect">
            <a:avLst/>
          </a:prstGeom>
        </p:spPr>
      </p:pic>
      <p:pic>
        <p:nvPicPr>
          <p:cNvPr id="6" name="Paveikslėlis 5">
            <a:extLst>
              <a:ext uri="{FF2B5EF4-FFF2-40B4-BE49-F238E27FC236}">
                <a16:creationId xmlns:a16="http://schemas.microsoft.com/office/drawing/2014/main" id="{A7877D8A-7E35-843A-F2AC-C0FBD109C0F6}"/>
              </a:ext>
            </a:extLst>
          </p:cNvPr>
          <p:cNvPicPr>
            <a:picLocks noChangeAspect="1"/>
          </p:cNvPicPr>
          <p:nvPr/>
        </p:nvPicPr>
        <p:blipFill>
          <a:blip r:embed="rId5"/>
          <a:srcRect r="62589" b="47711"/>
          <a:stretch/>
        </p:blipFill>
        <p:spPr>
          <a:xfrm>
            <a:off x="1094050" y="1476738"/>
            <a:ext cx="2302293" cy="127275"/>
          </a:xfrm>
          <a:prstGeom prst="rect">
            <a:avLst/>
          </a:prstGeom>
        </p:spPr>
      </p:pic>
    </p:spTree>
    <p:extLst>
      <p:ext uri="{BB962C8B-B14F-4D97-AF65-F5344CB8AC3E}">
        <p14:creationId xmlns:p14="http://schemas.microsoft.com/office/powerpoint/2010/main" val="421603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 </a:t>
            </a:r>
            <a:endParaRPr lang="en-US" sz="3600" b="1" dirty="0">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36827" cy="400110"/>
          </a:xfrm>
          <a:prstGeom prst="rect">
            <a:avLst/>
          </a:prstGeom>
          <a:noFill/>
        </p:spPr>
        <p:txBody>
          <a:bodyPr wrap="square" lIns="91440" tIns="45720" rIns="91440" bIns="45720" anchor="t">
            <a:spAutoFit/>
          </a:bodyPr>
          <a:lstStyle/>
          <a:p>
            <a:pPr>
              <a:defRPr/>
            </a:pPr>
            <a:r>
              <a:rPr lang="lt-LT" sz="2000" dirty="0">
                <a:solidFill>
                  <a:prstClr val="black"/>
                </a:solidFill>
                <a:cs typeface="Calibri"/>
              </a:rPr>
              <a:t>Prisijunkite prie gamybinės CVP IS aplinkos su nuoroda https://viesiejipirkimai.lt/epps/home.do</a:t>
            </a:r>
            <a:endParaRPr lang="en-US" sz="2000">
              <a:solidFill>
                <a:prstClr val="black"/>
              </a:solidFill>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12961" y="1629988"/>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789727"/>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5949392" cy="923330"/>
          </a:xfrm>
          <a:prstGeom prst="rect">
            <a:avLst/>
          </a:prstGeom>
          <a:solidFill>
            <a:schemeClr val="accent4">
              <a:lumMod val="20000"/>
              <a:lumOff val="80000"/>
            </a:schemeClr>
          </a:solidFill>
        </p:spPr>
        <p:txBody>
          <a:bodyPr wrap="square" rtlCol="0">
            <a:spAutoFit/>
          </a:bodyPr>
          <a:lstStyle/>
          <a:p>
            <a:r>
              <a:rPr lang="lt-LT" dirty="0"/>
              <a:t>Dokumentai į sritį „Vidiniai dokumentai“ keliami / koreguojami / naikinami  tokiu pačiu būdu, kaip ir pirkimo dokumentai (žr. 23-28 skaidres).</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 name="Paveikslėlis 2">
            <a:extLst>
              <a:ext uri="{FF2B5EF4-FFF2-40B4-BE49-F238E27FC236}">
                <a16:creationId xmlns:a16="http://schemas.microsoft.com/office/drawing/2014/main" id="{DA96815C-9AD0-7D8E-B016-935A66849734}"/>
              </a:ext>
            </a:extLst>
          </p:cNvPr>
          <p:cNvPicPr>
            <a:picLocks noChangeAspect="1"/>
          </p:cNvPicPr>
          <p:nvPr/>
        </p:nvPicPr>
        <p:blipFill>
          <a:blip r:embed="rId6"/>
          <a:srcRect r="62589" b="47711"/>
          <a:stretch/>
        </p:blipFill>
        <p:spPr>
          <a:xfrm>
            <a:off x="341047" y="1481749"/>
            <a:ext cx="2015728" cy="111433"/>
          </a:xfrm>
          <a:prstGeom prst="rect">
            <a:avLst/>
          </a:prstGeom>
        </p:spPr>
      </p:pic>
      <p:pic>
        <p:nvPicPr>
          <p:cNvPr id="4" name="Paveikslėlis 3">
            <a:extLst>
              <a:ext uri="{FF2B5EF4-FFF2-40B4-BE49-F238E27FC236}">
                <a16:creationId xmlns:a16="http://schemas.microsoft.com/office/drawing/2014/main" id="{B9494024-58BE-6DBE-56FD-CCAE78825121}"/>
              </a:ext>
            </a:extLst>
          </p:cNvPr>
          <p:cNvPicPr>
            <a:picLocks noChangeAspect="1"/>
          </p:cNvPicPr>
          <p:nvPr/>
        </p:nvPicPr>
        <p:blipFill>
          <a:blip r:embed="rId6"/>
          <a:srcRect r="62589" b="47711"/>
          <a:stretch/>
        </p:blipFill>
        <p:spPr>
          <a:xfrm>
            <a:off x="341047" y="2794757"/>
            <a:ext cx="2015728" cy="111433"/>
          </a:xfrm>
          <a:prstGeom prst="rect">
            <a:avLst/>
          </a:prstGeom>
        </p:spPr>
      </p:pic>
    </p:spTree>
    <p:extLst>
      <p:ext uri="{BB962C8B-B14F-4D97-AF65-F5344CB8AC3E}">
        <p14:creationId xmlns:p14="http://schemas.microsoft.com/office/powerpoint/2010/main" val="132313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Paveikslėlis, kuriame yra tekstas, ekrano kopija, Šriftas, skaičius&#10;&#10;Automatiškai sugeneruotas aprašymas">
            <a:extLst>
              <a:ext uri="{FF2B5EF4-FFF2-40B4-BE49-F238E27FC236}">
                <a16:creationId xmlns:a16="http://schemas.microsoft.com/office/drawing/2014/main" id="{848D2BA5-2EA7-8538-8160-4AE830DE6FA7}"/>
              </a:ext>
            </a:extLst>
          </p:cNvPr>
          <p:cNvPicPr>
            <a:picLocks noChangeAspect="1"/>
          </p:cNvPicPr>
          <p:nvPr/>
        </p:nvPicPr>
        <p:blipFill>
          <a:blip r:embed="rId2"/>
          <a:stretch>
            <a:fillRect/>
          </a:stretch>
        </p:blipFill>
        <p:spPr>
          <a:xfrm>
            <a:off x="1500674" y="1063274"/>
            <a:ext cx="9190652" cy="183175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sp>
        <p:nvSpPr>
          <p:cNvPr id="45" name="TextBox 44">
            <a:extLst>
              <a:ext uri="{FF2B5EF4-FFF2-40B4-BE49-F238E27FC236}">
                <a16:creationId xmlns:a16="http://schemas.microsoft.com/office/drawing/2014/main" id="{BCFC1624-F9B0-2961-F894-FE001EC12FC6}"/>
              </a:ext>
            </a:extLst>
          </p:cNvPr>
          <p:cNvSpPr txBox="1"/>
          <p:nvPr/>
        </p:nvSpPr>
        <p:spPr>
          <a:xfrm>
            <a:off x="1500673" y="2895028"/>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4099172" y="2315257"/>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3860715" y="2513758"/>
            <a:ext cx="238457" cy="381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4"/>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aveikslėlis 7">
            <a:extLst>
              <a:ext uri="{FF2B5EF4-FFF2-40B4-BE49-F238E27FC236}">
                <a16:creationId xmlns:a16="http://schemas.microsoft.com/office/drawing/2014/main" id="{6E8FB681-B142-2A77-9E5C-46E087364B8F}"/>
              </a:ext>
            </a:extLst>
          </p:cNvPr>
          <p:cNvPicPr>
            <a:picLocks noChangeAspect="1"/>
          </p:cNvPicPr>
          <p:nvPr/>
        </p:nvPicPr>
        <p:blipFill>
          <a:blip r:embed="rId5"/>
          <a:srcRect r="62589" b="47711"/>
          <a:stretch/>
        </p:blipFill>
        <p:spPr>
          <a:xfrm>
            <a:off x="1564515" y="4060219"/>
            <a:ext cx="1971870" cy="109009"/>
          </a:xfrm>
          <a:prstGeom prst="rect">
            <a:avLst/>
          </a:prstGeom>
        </p:spPr>
      </p:pic>
    </p:spTree>
    <p:extLst>
      <p:ext uri="{BB962C8B-B14F-4D97-AF65-F5344CB8AC3E}">
        <p14:creationId xmlns:p14="http://schemas.microsoft.com/office/powerpoint/2010/main" val="7514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B5A56E39-464C-AEA0-2E1C-B50A6B84DBF0}"/>
              </a:ext>
            </a:extLst>
          </p:cNvPr>
          <p:cNvPicPr>
            <a:picLocks noChangeAspect="1"/>
          </p:cNvPicPr>
          <p:nvPr/>
        </p:nvPicPr>
        <p:blipFill>
          <a:blip r:embed="rId2"/>
          <a:stretch>
            <a:fillRect/>
          </a:stretch>
        </p:blipFill>
        <p:spPr>
          <a:xfrm>
            <a:off x="9045454" y="1590603"/>
            <a:ext cx="3064192" cy="1002034"/>
          </a:xfrm>
          <a:prstGeom prst="rect">
            <a:avLst/>
          </a:prstGeom>
        </p:spPr>
      </p:pic>
      <p:pic>
        <p:nvPicPr>
          <p:cNvPr id="5" name="Paveikslėlis 4">
            <a:extLst>
              <a:ext uri="{FF2B5EF4-FFF2-40B4-BE49-F238E27FC236}">
                <a16:creationId xmlns:a16="http://schemas.microsoft.com/office/drawing/2014/main" id="{625B2AC1-2F05-4323-9BCD-033750390F3F}"/>
              </a:ext>
            </a:extLst>
          </p:cNvPr>
          <p:cNvPicPr>
            <a:picLocks noChangeAspect="1"/>
          </p:cNvPicPr>
          <p:nvPr/>
        </p:nvPicPr>
        <p:blipFill>
          <a:blip r:embed="rId3"/>
          <a:stretch>
            <a:fillRect/>
          </a:stretch>
        </p:blipFill>
        <p:spPr>
          <a:xfrm>
            <a:off x="9107918" y="244934"/>
            <a:ext cx="2988196" cy="1356344"/>
          </a:xfrm>
          <a:prstGeom prst="rect">
            <a:avLst/>
          </a:prstGeom>
        </p:spPr>
      </p:pic>
      <p:pic>
        <p:nvPicPr>
          <p:cNvPr id="4" name="Paveikslėlis 3" descr="Paveikslėlis, kuriame yra tekstas, ekrano kopija, skaičius, linija&#10;&#10;Automatiškai sugeneruotas aprašymas">
            <a:extLst>
              <a:ext uri="{FF2B5EF4-FFF2-40B4-BE49-F238E27FC236}">
                <a16:creationId xmlns:a16="http://schemas.microsoft.com/office/drawing/2014/main" id="{B53B9616-2316-56EC-D18C-E52A3E3708D8}"/>
              </a:ext>
            </a:extLst>
          </p:cNvPr>
          <p:cNvPicPr>
            <a:picLocks noChangeAspect="1"/>
          </p:cNvPicPr>
          <p:nvPr/>
        </p:nvPicPr>
        <p:blipFill>
          <a:blip r:embed="rId4"/>
          <a:stretch>
            <a:fillRect/>
          </a:stretch>
        </p:blipFill>
        <p:spPr>
          <a:xfrm>
            <a:off x="1390980" y="1268859"/>
            <a:ext cx="8605270" cy="3622870"/>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21" name="TextBox 20">
            <a:extLst>
              <a:ext uri="{FF2B5EF4-FFF2-40B4-BE49-F238E27FC236}">
                <a16:creationId xmlns:a16="http://schemas.microsoft.com/office/drawing/2014/main" id="{D307FA98-F91F-E6E0-FF3F-C8A9BE6766CC}"/>
              </a:ext>
            </a:extLst>
          </p:cNvPr>
          <p:cNvSpPr txBox="1"/>
          <p:nvPr/>
        </p:nvSpPr>
        <p:spPr>
          <a:xfrm>
            <a:off x="1743177" y="4942725"/>
            <a:ext cx="7974166" cy="181588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34 skaidrėje)</a:t>
            </a: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  </a:t>
            </a:r>
            <a:endParaRPr lang="en-US" dirty="0"/>
          </a:p>
        </p:txBody>
      </p:sp>
      <p:sp>
        <p:nvSpPr>
          <p:cNvPr id="26" name="Stačiakampis 6">
            <a:extLst>
              <a:ext uri="{FF2B5EF4-FFF2-40B4-BE49-F238E27FC236}">
                <a16:creationId xmlns:a16="http://schemas.microsoft.com/office/drawing/2014/main" id="{ABD7EB13-1F25-81CC-2890-21BA80AA82C9}"/>
              </a:ext>
            </a:extLst>
          </p:cNvPr>
          <p:cNvSpPr/>
          <p:nvPr/>
        </p:nvSpPr>
        <p:spPr>
          <a:xfrm flipH="1" flipV="1">
            <a:off x="2377749" y="1939455"/>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377749" y="2275573"/>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377749" y="3439065"/>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390835" y="3980978"/>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402438" y="4318337"/>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8191676" y="4591302"/>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699150" y="19096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699149" y="24051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715666" y="43041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699148" y="350670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713669" y="40366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6"/>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p:cNvCxnSpPr>
          <p:nvPr/>
        </p:nvCxnSpPr>
        <p:spPr>
          <a:xfrm flipV="1">
            <a:off x="9158374" y="4269340"/>
            <a:ext cx="1234561" cy="1976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418973" y="918243"/>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633040" y="57025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7"/>
          <a:stretch>
            <a:fillRect/>
          </a:stretch>
        </p:blipFill>
        <p:spPr>
          <a:xfrm>
            <a:off x="8004373" y="2665269"/>
            <a:ext cx="3996963" cy="1044011"/>
          </a:xfrm>
          <a:prstGeom prst="rect">
            <a:avLst/>
          </a:prstGeom>
        </p:spPr>
      </p:pic>
      <p:sp>
        <p:nvSpPr>
          <p:cNvPr id="65" name="TextBox 64">
            <a:extLst>
              <a:ext uri="{FF2B5EF4-FFF2-40B4-BE49-F238E27FC236}">
                <a16:creationId xmlns:a16="http://schemas.microsoft.com/office/drawing/2014/main" id="{AF3CD0A3-1501-C38B-227C-4DCD6AF81ED8}"/>
              </a:ext>
            </a:extLst>
          </p:cNvPr>
          <p:cNvSpPr txBox="1"/>
          <p:nvPr/>
        </p:nvSpPr>
        <p:spPr>
          <a:xfrm>
            <a:off x="8460198" y="3756212"/>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sp>
        <p:nvSpPr>
          <p:cNvPr id="72" name="Stačiakampis 6">
            <a:extLst>
              <a:ext uri="{FF2B5EF4-FFF2-40B4-BE49-F238E27FC236}">
                <a16:creationId xmlns:a16="http://schemas.microsoft.com/office/drawing/2014/main" id="{4D0EC841-1508-08C3-0681-829884E4A876}"/>
              </a:ext>
            </a:extLst>
          </p:cNvPr>
          <p:cNvSpPr/>
          <p:nvPr/>
        </p:nvSpPr>
        <p:spPr>
          <a:xfrm flipH="1" flipV="1">
            <a:off x="10903335" y="1222635"/>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869147" y="221925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FAF184CF-AB50-F9B1-DD5A-B909709EA62C}"/>
              </a:ext>
            </a:extLst>
          </p:cNvPr>
          <p:cNvSpPr/>
          <p:nvPr/>
        </p:nvSpPr>
        <p:spPr>
          <a:xfrm>
            <a:off x="7685108" y="45328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5" name="Oval 3">
            <a:extLst>
              <a:ext uri="{FF2B5EF4-FFF2-40B4-BE49-F238E27FC236}">
                <a16:creationId xmlns:a16="http://schemas.microsoft.com/office/drawing/2014/main" id="{483E9C16-2AB8-DEA0-ADB8-285DA7989636}"/>
              </a:ext>
            </a:extLst>
          </p:cNvPr>
          <p:cNvSpPr/>
          <p:nvPr/>
        </p:nvSpPr>
        <p:spPr>
          <a:xfrm>
            <a:off x="10392800" y="11359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386929" y="3545833"/>
            <a:ext cx="162991" cy="2246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8"/>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 </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074052" y="1543066"/>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015412" y="1129103"/>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183243" y="4461863"/>
            <a:ext cx="8296860" cy="107721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 .</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538854" y="3304309"/>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474864" y="4629251"/>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392218" y="3949385"/>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10061336" y="323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10061336" y="4519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Šriftas, ekrano kopija&#10;&#10;Automatiškai sugeneruotas aprašymas">
            <a:extLst>
              <a:ext uri="{FF2B5EF4-FFF2-40B4-BE49-F238E27FC236}">
                <a16:creationId xmlns:a16="http://schemas.microsoft.com/office/drawing/2014/main" id="{A57EA52E-27E4-EAEE-DED4-C9F62FF6CB03}"/>
              </a:ext>
            </a:extLst>
          </p:cNvPr>
          <p:cNvPicPr>
            <a:picLocks noChangeAspect="1"/>
          </p:cNvPicPr>
          <p:nvPr/>
        </p:nvPicPr>
        <p:blipFill>
          <a:blip r:embed="rId2"/>
          <a:stretch>
            <a:fillRect/>
          </a:stretch>
        </p:blipFill>
        <p:spPr>
          <a:xfrm>
            <a:off x="740560" y="1069727"/>
            <a:ext cx="10427575" cy="182787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21" name="TextBox 20">
            <a:extLst>
              <a:ext uri="{FF2B5EF4-FFF2-40B4-BE49-F238E27FC236}">
                <a16:creationId xmlns:a16="http://schemas.microsoft.com/office/drawing/2014/main" id="{27F8ADCD-1F10-FBA9-1A05-BF7635FC580A}"/>
              </a:ext>
            </a:extLst>
          </p:cNvPr>
          <p:cNvSpPr txBox="1"/>
          <p:nvPr/>
        </p:nvSpPr>
        <p:spPr>
          <a:xfrm>
            <a:off x="727391" y="720054"/>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983492" y="196196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a:cxnSpLocks/>
          </p:cNvCxnSpPr>
          <p:nvPr/>
        </p:nvCxnSpPr>
        <p:spPr>
          <a:xfrm flipV="1">
            <a:off x="9914071" y="2650535"/>
            <a:ext cx="331624" cy="170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10099817" y="2408856"/>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596274"/>
            <a:ext cx="6219825" cy="2670217"/>
          </a:xfrm>
          <a:prstGeom prst="rect">
            <a:avLst/>
          </a:prstGeom>
        </p:spPr>
      </p:pic>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2C74EF35-9A07-97A2-8CAF-4209D93E07F4}"/>
              </a:ext>
            </a:extLst>
          </p:cNvPr>
          <p:cNvSpPr txBox="1"/>
          <p:nvPr/>
        </p:nvSpPr>
        <p:spPr>
          <a:xfrm>
            <a:off x="9020999" y="5112837"/>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10035655" y="12150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10153272" y="963454"/>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615185" y="816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1666456" y="1982790"/>
            <a:ext cx="480458" cy="24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157041" y="17683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11038030" y="20873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8" name="Paveikslėlis 7">
            <a:extLst>
              <a:ext uri="{FF2B5EF4-FFF2-40B4-BE49-F238E27FC236}">
                <a16:creationId xmlns:a16="http://schemas.microsoft.com/office/drawing/2014/main" id="{C484B0C4-8C27-FDCA-A826-1686ED4581FC}"/>
              </a:ext>
            </a:extLst>
          </p:cNvPr>
          <p:cNvPicPr>
            <a:picLocks noChangeAspect="1"/>
          </p:cNvPicPr>
          <p:nvPr/>
        </p:nvPicPr>
        <p:blipFill>
          <a:blip r:embed="rId7"/>
          <a:stretch>
            <a:fillRect/>
          </a:stretch>
        </p:blipFill>
        <p:spPr>
          <a:xfrm>
            <a:off x="2007159" y="3918398"/>
            <a:ext cx="1428949" cy="66684"/>
          </a:xfrm>
          <a:prstGeom prst="rect">
            <a:avLst/>
          </a:prstGeom>
        </p:spPr>
      </p:pic>
      <p:grpSp>
        <p:nvGrpSpPr>
          <p:cNvPr id="14" name="Grupė 13">
            <a:extLst>
              <a:ext uri="{FF2B5EF4-FFF2-40B4-BE49-F238E27FC236}">
                <a16:creationId xmlns:a16="http://schemas.microsoft.com/office/drawing/2014/main" id="{BE7499B2-04E3-F4F6-270E-D343D9E0A6AF}"/>
              </a:ext>
            </a:extLst>
          </p:cNvPr>
          <p:cNvGrpSpPr/>
          <p:nvPr/>
        </p:nvGrpSpPr>
        <p:grpSpPr>
          <a:xfrm>
            <a:off x="7873498" y="3914839"/>
            <a:ext cx="3925440" cy="1035955"/>
            <a:chOff x="6795791" y="5151229"/>
            <a:chExt cx="3925440" cy="1035955"/>
          </a:xfrm>
        </p:grpSpPr>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8"/>
            <a:stretch>
              <a:fillRect/>
            </a:stretch>
          </p:blipFill>
          <p:spPr>
            <a:xfrm>
              <a:off x="6827962" y="515122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6795791" y="5158060"/>
              <a:ext cx="3925440" cy="1006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aveikslėlis 10">
              <a:extLst>
                <a:ext uri="{FF2B5EF4-FFF2-40B4-BE49-F238E27FC236}">
                  <a16:creationId xmlns:a16="http://schemas.microsoft.com/office/drawing/2014/main" id="{99D7DF7D-A812-6B32-B343-B9B27AD32CDA}"/>
                </a:ext>
              </a:extLst>
            </p:cNvPr>
            <p:cNvPicPr>
              <a:picLocks noChangeAspect="1"/>
            </p:cNvPicPr>
            <p:nvPr/>
          </p:nvPicPr>
          <p:blipFill>
            <a:blip r:embed="rId7"/>
            <a:stretch>
              <a:fillRect/>
            </a:stretch>
          </p:blipFill>
          <p:spPr>
            <a:xfrm>
              <a:off x="7698316" y="5178285"/>
              <a:ext cx="2326746" cy="108581"/>
            </a:xfrm>
            <a:prstGeom prst="rect">
              <a:avLst/>
            </a:prstGeom>
          </p:spPr>
        </p:pic>
        <p:pic>
          <p:nvPicPr>
            <p:cNvPr id="13" name="Paveikslėlis 12">
              <a:extLst>
                <a:ext uri="{FF2B5EF4-FFF2-40B4-BE49-F238E27FC236}">
                  <a16:creationId xmlns:a16="http://schemas.microsoft.com/office/drawing/2014/main" id="{96ADEAC0-E24A-A7CB-2AD3-424D952621B6}"/>
                </a:ext>
              </a:extLst>
            </p:cNvPr>
            <p:cNvPicPr>
              <a:picLocks noChangeAspect="1"/>
            </p:cNvPicPr>
            <p:nvPr/>
          </p:nvPicPr>
          <p:blipFill>
            <a:blip r:embed="rId7"/>
            <a:stretch>
              <a:fillRect/>
            </a:stretch>
          </p:blipFill>
          <p:spPr>
            <a:xfrm>
              <a:off x="9444939" y="5283761"/>
              <a:ext cx="1008316" cy="196698"/>
            </a:xfrm>
            <a:prstGeom prst="rect">
              <a:avLst/>
            </a:prstGeom>
          </p:spPr>
        </p:pic>
      </p:grpSp>
      <p:sp>
        <p:nvSpPr>
          <p:cNvPr id="4" name="TextBox 3">
            <a:extLst>
              <a:ext uri="{FF2B5EF4-FFF2-40B4-BE49-F238E27FC236}">
                <a16:creationId xmlns:a16="http://schemas.microsoft.com/office/drawing/2014/main" id="{FC9900EE-DFDF-7365-2BCC-58C96B9FF984}"/>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sp>
        <p:nvSpPr>
          <p:cNvPr id="29" name="TextBox 28">
            <a:extLst>
              <a:ext uri="{FF2B5EF4-FFF2-40B4-BE49-F238E27FC236}">
                <a16:creationId xmlns:a16="http://schemas.microsoft.com/office/drawing/2014/main" id="{92FEAA06-E6DE-2DBA-E991-2D6DF3C0799E}"/>
              </a:ext>
            </a:extLst>
          </p:cNvPr>
          <p:cNvSpPr txBox="1"/>
          <p:nvPr/>
        </p:nvSpPr>
        <p:spPr>
          <a:xfrm>
            <a:off x="6671575" y="5562603"/>
            <a:ext cx="3925439" cy="1200329"/>
          </a:xfrm>
          <a:prstGeom prst="rect">
            <a:avLst/>
          </a:prstGeom>
          <a:solidFill>
            <a:schemeClr val="accent4">
              <a:lumMod val="20000"/>
              <a:lumOff val="80000"/>
            </a:schemeClr>
          </a:solidFill>
        </p:spPr>
        <p:txBody>
          <a:bodyPr wrap="square" rtlCol="0">
            <a:spAutoFit/>
          </a:bodyPr>
          <a:lstStyle/>
          <a:p>
            <a:r>
              <a:rPr lang="lt-LT" dirty="0"/>
              <a:t>Pirkimo vykdytojas redaguodamas kvietimą, turi užpildyti visus privalomus laukus kaip nurodyta 33 skaidrėje ir paspausti mygtuką „Siųsti kvietimą“ </a:t>
            </a:r>
            <a:endParaRPr lang="en-US"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677119" y="4941008"/>
            <a:ext cx="76200" cy="185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17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28" name="TextBox 27">
            <a:extLst>
              <a:ext uri="{FF2B5EF4-FFF2-40B4-BE49-F238E27FC236}">
                <a16:creationId xmlns:a16="http://schemas.microsoft.com/office/drawing/2014/main" id="{55F5B9BC-D18F-4CCF-B9C3-E1DF0977B436}"/>
              </a:ext>
            </a:extLst>
          </p:cNvPr>
          <p:cNvSpPr txBox="1"/>
          <p:nvPr/>
        </p:nvSpPr>
        <p:spPr>
          <a:xfrm>
            <a:off x="1052028" y="3666317"/>
            <a:ext cx="5271710"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pic>
        <p:nvPicPr>
          <p:cNvPr id="5" name="Paveikslėlis 4">
            <a:extLst>
              <a:ext uri="{FF2B5EF4-FFF2-40B4-BE49-F238E27FC236}">
                <a16:creationId xmlns:a16="http://schemas.microsoft.com/office/drawing/2014/main" id="{6257507F-422B-458B-A2D3-A8308DFAFD97}"/>
              </a:ext>
            </a:extLst>
          </p:cNvPr>
          <p:cNvPicPr>
            <a:picLocks noChangeAspect="1"/>
          </p:cNvPicPr>
          <p:nvPr/>
        </p:nvPicPr>
        <p:blipFill>
          <a:blip r:embed="rId8"/>
          <a:stretch>
            <a:fillRect/>
          </a:stretch>
        </p:blipFill>
        <p:spPr>
          <a:xfrm>
            <a:off x="1044884" y="2543928"/>
            <a:ext cx="10058398" cy="786719"/>
          </a:xfrm>
          <a:prstGeom prst="rect">
            <a:avLst/>
          </a:prstGeom>
        </p:spPr>
      </p:pic>
      <p:sp>
        <p:nvSpPr>
          <p:cNvPr id="30" name="Rectangle 10">
            <a:extLst>
              <a:ext uri="{FF2B5EF4-FFF2-40B4-BE49-F238E27FC236}">
                <a16:creationId xmlns:a16="http://schemas.microsoft.com/office/drawing/2014/main" id="{64033E23-100B-99F4-EEB6-1CF2E1C96A86}"/>
              </a:ext>
            </a:extLst>
          </p:cNvPr>
          <p:cNvSpPr/>
          <p:nvPr/>
        </p:nvSpPr>
        <p:spPr>
          <a:xfrm>
            <a:off x="3957495" y="2960773"/>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4200525" y="3167779"/>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D38BCD26-D9EA-266D-67F5-9D48E75320F5}"/>
              </a:ext>
            </a:extLst>
          </p:cNvPr>
          <p:cNvPicPr>
            <a:picLocks noChangeAspect="1"/>
          </p:cNvPicPr>
          <p:nvPr/>
        </p:nvPicPr>
        <p:blipFill>
          <a:blip r:embed="rId2"/>
          <a:stretch>
            <a:fillRect/>
          </a:stretch>
        </p:blipFill>
        <p:spPr>
          <a:xfrm>
            <a:off x="614017" y="803467"/>
            <a:ext cx="10149613" cy="4316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452136" y="4901105"/>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35901" y="4713414"/>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4" name="Oval 4">
            <a:extLst>
              <a:ext uri="{FF2B5EF4-FFF2-40B4-BE49-F238E27FC236}">
                <a16:creationId xmlns:a16="http://schemas.microsoft.com/office/drawing/2014/main" id="{C30F2101-DE4E-D438-81DF-5494290D8242}"/>
              </a:ext>
            </a:extLst>
          </p:cNvPr>
          <p:cNvSpPr/>
          <p:nvPr/>
        </p:nvSpPr>
        <p:spPr>
          <a:xfrm>
            <a:off x="129385" y="7108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23" name="Rectangle 10">
            <a:extLst>
              <a:ext uri="{FF2B5EF4-FFF2-40B4-BE49-F238E27FC236}">
                <a16:creationId xmlns:a16="http://schemas.microsoft.com/office/drawing/2014/main" id="{C356285F-1637-3A28-1F55-81FEC8680DD7}"/>
              </a:ext>
            </a:extLst>
          </p:cNvPr>
          <p:cNvSpPr/>
          <p:nvPr/>
        </p:nvSpPr>
        <p:spPr>
          <a:xfrm>
            <a:off x="614017" y="797330"/>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92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B6100CB4-6328-F549-79B5-4AFB13ADE291}"/>
              </a:ext>
            </a:extLst>
          </p:cNvPr>
          <p:cNvPicPr>
            <a:picLocks noChangeAspect="1"/>
          </p:cNvPicPr>
          <p:nvPr/>
        </p:nvPicPr>
        <p:blipFill>
          <a:blip r:embed="rId2"/>
          <a:stretch>
            <a:fillRect/>
          </a:stretch>
        </p:blipFill>
        <p:spPr>
          <a:xfrm>
            <a:off x="913686" y="3290452"/>
            <a:ext cx="9703506" cy="3137536"/>
          </a:xfrm>
          <a:prstGeom prst="rect">
            <a:avLst/>
          </a:prstGeom>
        </p:spPr>
      </p:pic>
      <p:pic>
        <p:nvPicPr>
          <p:cNvPr id="4" name="Paveikslėlis 3">
            <a:extLst>
              <a:ext uri="{FF2B5EF4-FFF2-40B4-BE49-F238E27FC236}">
                <a16:creationId xmlns:a16="http://schemas.microsoft.com/office/drawing/2014/main" id="{461D7330-D01B-6093-3DCC-04EA72E3F3DB}"/>
              </a:ext>
            </a:extLst>
          </p:cNvPr>
          <p:cNvPicPr>
            <a:picLocks noChangeAspect="1"/>
          </p:cNvPicPr>
          <p:nvPr/>
        </p:nvPicPr>
        <p:blipFill>
          <a:blip r:embed="rId3"/>
          <a:stretch>
            <a:fillRect/>
          </a:stretch>
        </p:blipFill>
        <p:spPr>
          <a:xfrm>
            <a:off x="913686" y="1008222"/>
            <a:ext cx="10542294" cy="164863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3261667" y="2447325"/>
            <a:ext cx="1205558" cy="16747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sp>
        <p:nvSpPr>
          <p:cNvPr id="42" name="TextBox 41">
            <a:extLst>
              <a:ext uri="{FF2B5EF4-FFF2-40B4-BE49-F238E27FC236}">
                <a16:creationId xmlns:a16="http://schemas.microsoft.com/office/drawing/2014/main" id="{0B342FF4-AFDF-2167-17EB-F03D9F203EAF}"/>
              </a:ext>
            </a:extLst>
          </p:cNvPr>
          <p:cNvSpPr txBox="1"/>
          <p:nvPr/>
        </p:nvSpPr>
        <p:spPr>
          <a:xfrm>
            <a:off x="2693971" y="5346187"/>
            <a:ext cx="3620811"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pasirenkama „Priimti“. Jei pažymima „Atmesti“, paskirtas asmuo nebegali dalyvauti pirkimo procese, ir pirkimo vykdytojas privalo paskirti kitą vertintoją.</a:t>
            </a:r>
          </a:p>
        </p:txBody>
      </p:sp>
      <p:sp>
        <p:nvSpPr>
          <p:cNvPr id="44" name="Rectangle 10">
            <a:extLst>
              <a:ext uri="{FF2B5EF4-FFF2-40B4-BE49-F238E27FC236}">
                <a16:creationId xmlns:a16="http://schemas.microsoft.com/office/drawing/2014/main" id="{7DA578FC-E26D-9E4E-F57D-04DECB425F50}"/>
              </a:ext>
            </a:extLst>
          </p:cNvPr>
          <p:cNvSpPr/>
          <p:nvPr/>
        </p:nvSpPr>
        <p:spPr>
          <a:xfrm>
            <a:off x="1050748" y="5657754"/>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445451" y="5961172"/>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9913740" y="6084851"/>
            <a:ext cx="563759" cy="1825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94776" y="55368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213677" y="5676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345297" y="5962224"/>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300377" y="592235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211508" y="54994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E6F8ECE2-1E61-0D64-C7E9-49724EAD3478}"/>
              </a:ext>
            </a:extLst>
          </p:cNvPr>
          <p:cNvPicPr>
            <a:picLocks noChangeAspect="1"/>
          </p:cNvPicPr>
          <p:nvPr/>
        </p:nvPicPr>
        <p:blipFill>
          <a:blip r:embed="rId2"/>
          <a:stretch>
            <a:fillRect/>
          </a:stretch>
        </p:blipFill>
        <p:spPr>
          <a:xfrm>
            <a:off x="1115944" y="3196855"/>
            <a:ext cx="9930565" cy="3061660"/>
          </a:xfrm>
          <a:prstGeom prst="rect">
            <a:avLst/>
          </a:prstGeom>
        </p:spPr>
      </p:pic>
      <p:pic>
        <p:nvPicPr>
          <p:cNvPr id="4" name="Paveikslėlis 3">
            <a:extLst>
              <a:ext uri="{FF2B5EF4-FFF2-40B4-BE49-F238E27FC236}">
                <a16:creationId xmlns:a16="http://schemas.microsoft.com/office/drawing/2014/main" id="{1631DB15-9389-05EB-7671-AA36DBFAD871}"/>
              </a:ext>
            </a:extLst>
          </p:cNvPr>
          <p:cNvPicPr>
            <a:picLocks noChangeAspect="1"/>
          </p:cNvPicPr>
          <p:nvPr/>
        </p:nvPicPr>
        <p:blipFill>
          <a:blip r:embed="rId3"/>
          <a:stretch>
            <a:fillRect/>
          </a:stretch>
        </p:blipFill>
        <p:spPr>
          <a:xfrm>
            <a:off x="1115944" y="1098430"/>
            <a:ext cx="9960111" cy="156605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3381375" y="2439235"/>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99234"/>
            <a:ext cx="210200" cy="391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51953" y="5364864"/>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339552" y="5109685"/>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841065" y="5134177"/>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832179" y="541692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639063" y="51139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655985" y="5400760"/>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5619031"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 sąnaudas ir kokybės santykį pasiūlymas atmetamas nesuteikus balo, įrašomas „0“.</a:t>
            </a:r>
            <a:endParaRPr lang="en-US" dirty="0"/>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746444" y="3764498"/>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879035" y="4549009"/>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a:cxnSpLocks/>
          </p:cNvCxnSpPr>
          <p:nvPr/>
        </p:nvCxnSpPr>
        <p:spPr>
          <a:xfrm flipV="1">
            <a:off x="7134225" y="5277350"/>
            <a:ext cx="619473" cy="355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700098" y="5770786"/>
            <a:ext cx="1157316"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589863"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1201451" y="4519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10014016" y="59902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9B154434-C48A-F3DF-2EBD-54EFE97834C2}"/>
              </a:ext>
            </a:extLst>
          </p:cNvPr>
          <p:cNvPicPr>
            <a:picLocks noChangeAspect="1"/>
          </p:cNvPicPr>
          <p:nvPr/>
        </p:nvPicPr>
        <p:blipFill>
          <a:blip r:embed="rId3"/>
          <a:stretch>
            <a:fillRect/>
          </a:stretch>
        </p:blipFill>
        <p:spPr>
          <a:xfrm>
            <a:off x="1212362" y="4594182"/>
            <a:ext cx="9369914" cy="1858012"/>
          </a:xfrm>
          <a:prstGeom prst="rect">
            <a:avLst/>
          </a:prstGeom>
        </p:spPr>
      </p:pic>
      <p:pic>
        <p:nvPicPr>
          <p:cNvPr id="4" name="Paveikslėlis 3">
            <a:extLst>
              <a:ext uri="{FF2B5EF4-FFF2-40B4-BE49-F238E27FC236}">
                <a16:creationId xmlns:a16="http://schemas.microsoft.com/office/drawing/2014/main" id="{12C22EE7-AD89-E022-291C-9816658A9541}"/>
              </a:ext>
            </a:extLst>
          </p:cNvPr>
          <p:cNvPicPr>
            <a:picLocks noChangeAspect="1"/>
          </p:cNvPicPr>
          <p:nvPr/>
        </p:nvPicPr>
        <p:blipFill>
          <a:blip r:embed="rId4"/>
          <a:stretch>
            <a:fillRect/>
          </a:stretch>
        </p:blipFill>
        <p:spPr>
          <a:xfrm>
            <a:off x="1212361" y="2479756"/>
            <a:ext cx="9604701" cy="1464008"/>
          </a:xfrm>
          <a:prstGeom prst="rect">
            <a:avLst/>
          </a:prstGeom>
        </p:spPr>
      </p:pic>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5"/>
          <a:stretch>
            <a:fillRect/>
          </a:stretch>
        </p:blipFill>
        <p:spPr>
          <a:xfrm>
            <a:off x="1212360" y="1279191"/>
            <a:ext cx="9604701" cy="951264"/>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192213" y="1284733"/>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687084"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11" name="Stačiakampis 6">
            <a:extLst>
              <a:ext uri="{FF2B5EF4-FFF2-40B4-BE49-F238E27FC236}">
                <a16:creationId xmlns:a16="http://schemas.microsoft.com/office/drawing/2014/main" id="{31F0BCF3-8F63-1B22-1BC6-3493D1928F26}"/>
              </a:ext>
            </a:extLst>
          </p:cNvPr>
          <p:cNvSpPr/>
          <p:nvPr/>
        </p:nvSpPr>
        <p:spPr>
          <a:xfrm>
            <a:off x="3353262" y="3715398"/>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12361" y="4176355"/>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tačiakampis 6">
            <a:extLst>
              <a:ext uri="{FF2B5EF4-FFF2-40B4-BE49-F238E27FC236}">
                <a16:creationId xmlns:a16="http://schemas.microsoft.com/office/drawing/2014/main" id="{4ED2632E-E4E2-0566-1B99-021F25DB8B89}"/>
              </a:ext>
            </a:extLst>
          </p:cNvPr>
          <p:cNvSpPr/>
          <p:nvPr/>
        </p:nvSpPr>
        <p:spPr>
          <a:xfrm>
            <a:off x="9863998" y="6231109"/>
            <a:ext cx="549720" cy="187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654226" y="5777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7126764" y="5552301"/>
            <a:ext cx="1245934" cy="384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48479" y="4948627"/>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a:cxnSpLocks/>
          </p:cNvCxnSpPr>
          <p:nvPr/>
        </p:nvCxnSpPr>
        <p:spPr>
          <a:xfrm>
            <a:off x="6685206" y="5327078"/>
            <a:ext cx="363294" cy="417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a:t>
            </a:r>
            <a:endParaRPr lang="en-US" sz="3600" b="1" dirty="0">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Įveskite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naudotojo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vardą</a:t>
            </a:r>
            <a:r>
              <a:rPr kumimoji="0" lang="en-US" sz="1800" b="0" i="0" u="none" strike="noStrike" kern="1200" cap="none" spc="0" normalizeH="0" baseline="0" noProof="0" dirty="0">
                <a:ln>
                  <a:noFill/>
                </a:ln>
                <a:solidFill>
                  <a:prstClr val="black"/>
                </a:solidFill>
                <a:effectLst/>
                <a:uLnTx/>
                <a:uFillTx/>
                <a:latin typeface="Calibri"/>
                <a:ea typeface="+mn-ea"/>
                <a:cs typeface="+mn-cs"/>
              </a:rPr>
              <a:t> (1),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slaptažodį</a:t>
            </a:r>
            <a:r>
              <a:rPr kumimoji="0" lang="en-US" sz="1800" b="0" i="0" u="none" strike="noStrike" kern="1200" cap="none" spc="0" normalizeH="0" baseline="0" noProof="0" dirty="0">
                <a:ln>
                  <a:noFill/>
                </a:ln>
                <a:solidFill>
                  <a:prstClr val="black"/>
                </a:solidFill>
                <a:effectLst/>
                <a:uLnTx/>
                <a:uFillTx/>
                <a:latin typeface="Calibri"/>
                <a:ea typeface="+mn-ea"/>
                <a:cs typeface="+mn-cs"/>
              </a:rPr>
              <a:t> (2)</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3D5C67E-DB69-76F0-A0BE-8B2D96FE90F8}"/>
              </a:ext>
            </a:extLst>
          </p:cNvPr>
          <p:cNvPicPr>
            <a:picLocks noChangeAspect="1"/>
          </p:cNvPicPr>
          <p:nvPr/>
        </p:nvPicPr>
        <p:blipFill>
          <a:blip r:embed="rId2"/>
          <a:stretch>
            <a:fillRect/>
          </a:stretch>
        </p:blipFill>
        <p:spPr>
          <a:xfrm>
            <a:off x="725213" y="3116827"/>
            <a:ext cx="9477376" cy="3560922"/>
          </a:xfrm>
          <a:prstGeom prst="rect">
            <a:avLst/>
          </a:prstGeom>
        </p:spPr>
      </p:pic>
      <p:pic>
        <p:nvPicPr>
          <p:cNvPr id="4" name="Paveikslėlis 3">
            <a:extLst>
              <a:ext uri="{FF2B5EF4-FFF2-40B4-BE49-F238E27FC236}">
                <a16:creationId xmlns:a16="http://schemas.microsoft.com/office/drawing/2014/main" id="{34131E5E-20C9-09AD-2F77-2AE8E196D664}"/>
              </a:ext>
            </a:extLst>
          </p:cNvPr>
          <p:cNvPicPr>
            <a:picLocks noChangeAspect="1"/>
          </p:cNvPicPr>
          <p:nvPr/>
        </p:nvPicPr>
        <p:blipFill>
          <a:blip r:embed="rId3"/>
          <a:stretch>
            <a:fillRect/>
          </a:stretch>
        </p:blipFill>
        <p:spPr>
          <a:xfrm>
            <a:off x="752084" y="1068128"/>
            <a:ext cx="9477375" cy="149590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859175" y="2331622"/>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čiakampis 6">
            <a:extLst>
              <a:ext uri="{FF2B5EF4-FFF2-40B4-BE49-F238E27FC236}">
                <a16:creationId xmlns:a16="http://schemas.microsoft.com/office/drawing/2014/main" id="{D082C1EC-6C6F-C958-D53C-AC2A10EF7584}"/>
              </a:ext>
            </a:extLst>
          </p:cNvPr>
          <p:cNvSpPr/>
          <p:nvPr/>
        </p:nvSpPr>
        <p:spPr>
          <a:xfrm>
            <a:off x="8610600" y="6244953"/>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a:cxnSpLocks/>
          </p:cNvCxnSpPr>
          <p:nvPr/>
        </p:nvCxnSpPr>
        <p:spPr>
          <a:xfrm flipH="1">
            <a:off x="9220588" y="5183745"/>
            <a:ext cx="132962" cy="1010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424041" y="19026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574172" y="58247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F3BA1DFB-9FFD-B5C2-3A92-964DFC909D65}"/>
              </a:ext>
            </a:extLst>
          </p:cNvPr>
          <p:cNvPicPr>
            <a:picLocks noChangeAspect="1"/>
          </p:cNvPicPr>
          <p:nvPr/>
        </p:nvPicPr>
        <p:blipFill>
          <a:blip r:embed="rId3"/>
          <a:stretch>
            <a:fillRect/>
          </a:stretch>
        </p:blipFill>
        <p:spPr>
          <a:xfrm>
            <a:off x="281305" y="4409604"/>
            <a:ext cx="8966754" cy="1342386"/>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2760"/>
            <a:ext cx="7801946" cy="810627"/>
          </a:xfrm>
        </p:spPr>
        <p:txBody>
          <a:bodyPr>
            <a:noAutofit/>
          </a:bodyPr>
          <a:lstStyle/>
          <a:p>
            <a:pPr algn="ctr"/>
            <a:r>
              <a:rPr lang="lt-LT" sz="3600" b="1" dirty="0"/>
              <a:t>Pasiūlymų vertinimas</a:t>
            </a:r>
            <a:endParaRPr lang="en-US" sz="3600" b="1" dirty="0">
              <a:cs typeface="Calibri 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75604" y="733939"/>
            <a:ext cx="11886409" cy="553998"/>
          </a:xfrm>
          <a:prstGeom prst="rect">
            <a:avLst/>
          </a:prstGeom>
          <a:solidFill>
            <a:schemeClr val="accent4">
              <a:lumMod val="20000"/>
              <a:lumOff val="80000"/>
            </a:schemeClr>
          </a:solidFill>
        </p:spPr>
        <p:txBody>
          <a:bodyPr wrap="square" lIns="91440" tIns="45720" rIns="91440" bIns="45720" rtlCol="0" anchor="t">
            <a:spAutoFit/>
          </a:bodyPr>
          <a:lstStyle/>
          <a:p>
            <a:r>
              <a:rPr lang="lt-LT" sz="1500" dirty="0">
                <a:solidFill>
                  <a:srgbClr val="000000"/>
                </a:solidFill>
                <a:latin typeface="Calibri"/>
                <a:cs typeface="Calibri"/>
              </a:rPr>
              <a:t>Susirašinėjimo priemonėmis informavus tiekėjus apie galutinių pasiūlymų vertinimo rezultatus, prasideda atidėjimo laikotarpis </a:t>
            </a:r>
            <a:r>
              <a:rPr lang="lt-LT" sz="1500" b="1" dirty="0">
                <a:solidFill>
                  <a:srgbClr val="000000"/>
                </a:solidFill>
                <a:latin typeface="Calibri"/>
                <a:cs typeface="Calibri"/>
              </a:rPr>
              <a:t>(kuris sistemiškai nustatytas 14 kalendorinių dienų)</a:t>
            </a:r>
            <a:r>
              <a:rPr lang="lt-LT" sz="1500" dirty="0">
                <a:solidFill>
                  <a:srgbClr val="000000"/>
                </a:solidFill>
                <a:latin typeface="Calibri"/>
                <a:cs typeface="Calibri"/>
              </a:rPr>
              <a:t>, kurio galima netaikyti arba užbaigti anksčiau. Norėdami netaikyti atidėjimo laikotarpio ir pereiti prie kitos užduoties:</a:t>
            </a:r>
            <a:endParaRPr lang="en-US" sz="1500" dirty="0">
              <a:cs typeface="Calibri"/>
            </a:endParaRP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635157"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B97F3C0A-558F-BA0B-5E87-69003DC0668F}"/>
              </a:ext>
            </a:extLst>
          </p:cNvPr>
          <p:cNvSpPr/>
          <p:nvPr/>
        </p:nvSpPr>
        <p:spPr>
          <a:xfrm>
            <a:off x="5986620" y="5290575"/>
            <a:ext cx="1233330" cy="235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6"/>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7"/>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635157" y="49147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9" name="Paveikslėlis 8">
            <a:extLst>
              <a:ext uri="{FF2B5EF4-FFF2-40B4-BE49-F238E27FC236}">
                <a16:creationId xmlns:a16="http://schemas.microsoft.com/office/drawing/2014/main" id="{031BEC0F-1332-5B44-D262-F08F3B245A5B}"/>
              </a:ext>
            </a:extLst>
          </p:cNvPr>
          <p:cNvPicPr>
            <a:picLocks noChangeAspect="1"/>
          </p:cNvPicPr>
          <p:nvPr/>
        </p:nvPicPr>
        <p:blipFill>
          <a:blip r:embed="rId8"/>
          <a:srcRect t="-267" r="38205"/>
          <a:stretch/>
        </p:blipFill>
        <p:spPr>
          <a:xfrm>
            <a:off x="5986620" y="1659498"/>
            <a:ext cx="5792744" cy="2043069"/>
          </a:xfrm>
          <a:prstGeom prst="rect">
            <a:avLst/>
          </a:prstGeom>
        </p:spPr>
      </p:pic>
      <p:sp>
        <p:nvSpPr>
          <p:cNvPr id="13" name="Rectangle 10">
            <a:extLst>
              <a:ext uri="{FF2B5EF4-FFF2-40B4-BE49-F238E27FC236}">
                <a16:creationId xmlns:a16="http://schemas.microsoft.com/office/drawing/2014/main" id="{D6067827-AD44-2AAC-4232-E0BD8425463D}"/>
              </a:ext>
            </a:extLst>
          </p:cNvPr>
          <p:cNvSpPr/>
          <p:nvPr/>
        </p:nvSpPr>
        <p:spPr>
          <a:xfrm>
            <a:off x="6096001" y="3415987"/>
            <a:ext cx="1752600" cy="2785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461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AA3F4427-E0B8-8BC6-EC85-7BA74CC25808}"/>
              </a:ext>
            </a:extLst>
          </p:cNvPr>
          <p:cNvPicPr>
            <a:picLocks noChangeAspect="1"/>
          </p:cNvPicPr>
          <p:nvPr/>
        </p:nvPicPr>
        <p:blipFill>
          <a:blip r:embed="rId2"/>
          <a:stretch>
            <a:fillRect/>
          </a:stretch>
        </p:blipFill>
        <p:spPr>
          <a:xfrm>
            <a:off x="717316" y="3389627"/>
            <a:ext cx="9077345" cy="2201739"/>
          </a:xfrm>
          <a:prstGeom prst="rect">
            <a:avLst/>
          </a:prstGeom>
        </p:spPr>
      </p:pic>
      <p:pic>
        <p:nvPicPr>
          <p:cNvPr id="5" name="Paveikslėlis 4">
            <a:extLst>
              <a:ext uri="{FF2B5EF4-FFF2-40B4-BE49-F238E27FC236}">
                <a16:creationId xmlns:a16="http://schemas.microsoft.com/office/drawing/2014/main" id="{0A459C42-6BB5-3DB6-691E-2BFEED811476}"/>
              </a:ext>
            </a:extLst>
          </p:cNvPr>
          <p:cNvPicPr>
            <a:picLocks noChangeAspect="1"/>
          </p:cNvPicPr>
          <p:nvPr/>
        </p:nvPicPr>
        <p:blipFill>
          <a:blip r:embed="rId3"/>
          <a:stretch>
            <a:fillRect/>
          </a:stretch>
        </p:blipFill>
        <p:spPr>
          <a:xfrm>
            <a:off x="717316" y="1104228"/>
            <a:ext cx="10435123" cy="157990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3019426" y="2473129"/>
            <a:ext cx="1914524" cy="2011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sp>
        <p:nvSpPr>
          <p:cNvPr id="17" name="Rectangle 10">
            <a:extLst>
              <a:ext uri="{FF2B5EF4-FFF2-40B4-BE49-F238E27FC236}">
                <a16:creationId xmlns:a16="http://schemas.microsoft.com/office/drawing/2014/main" id="{DCF8EA9D-7C51-527D-4D56-AC41DBB6F0EE}"/>
              </a:ext>
            </a:extLst>
          </p:cNvPr>
          <p:cNvSpPr/>
          <p:nvPr/>
        </p:nvSpPr>
        <p:spPr>
          <a:xfrm>
            <a:off x="9087993" y="5137867"/>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465437" y="5427157"/>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68134" y="50586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36-42 skaidres).</a:t>
            </a:r>
            <a:endParaRPr lang="en-US" dirty="0"/>
          </a:p>
        </p:txBody>
      </p:sp>
    </p:spTree>
    <p:extLst>
      <p:ext uri="{BB962C8B-B14F-4D97-AF65-F5344CB8AC3E}">
        <p14:creationId xmlns:p14="http://schemas.microsoft.com/office/powerpoint/2010/main" val="3232367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CBABCE0-E901-DD78-2929-B501433B989A}"/>
              </a:ext>
            </a:extLst>
          </p:cNvPr>
          <p:cNvPicPr>
            <a:picLocks noChangeAspect="1"/>
          </p:cNvPicPr>
          <p:nvPr/>
        </p:nvPicPr>
        <p:blipFill>
          <a:blip r:embed="rId2"/>
          <a:stretch>
            <a:fillRect/>
          </a:stretch>
        </p:blipFill>
        <p:spPr>
          <a:xfrm>
            <a:off x="823427" y="1057074"/>
            <a:ext cx="9721233" cy="15400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887946" y="2379152"/>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923330"/>
          </a:xfrm>
          <a:prstGeom prst="rect">
            <a:avLst/>
          </a:prstGeom>
          <a:solidFill>
            <a:schemeClr val="accent4">
              <a:lumMod val="20000"/>
              <a:lumOff val="80000"/>
            </a:schemeClr>
          </a:solidFill>
        </p:spPr>
        <p:txBody>
          <a:bodyPr wrap="square" rtlCol="0">
            <a:spAutoFit/>
          </a:bodyPr>
          <a:lstStyle/>
          <a:p>
            <a:r>
              <a:rPr lang="lt-LT" dirty="0"/>
              <a:t>Pasirenkama užduotis „</a:t>
            </a:r>
            <a:r>
              <a:rPr lang="en-US" dirty="0" err="1"/>
              <a:t>Sudaryti</a:t>
            </a:r>
            <a:r>
              <a:rPr lang="en-US" dirty="0"/>
              <a:t> </a:t>
            </a:r>
            <a:r>
              <a:rPr lang="en-US" dirty="0" err="1"/>
              <a:t>sutart</a:t>
            </a:r>
            <a:r>
              <a:rPr lang="lt-LT" dirty="0"/>
              <a:t>į“. </a:t>
            </a:r>
            <a:r>
              <a:rPr lang="lt-LT" sz="1800" b="0" i="0" u="none" strike="noStrike" dirty="0">
                <a:solidFill>
                  <a:srgbClr val="000000"/>
                </a:solidFill>
                <a:effectLst/>
                <a:latin typeface="Calibri" panose="020F0502020204030204" pitchFamily="34" charset="0"/>
              </a:rPr>
              <a:t>Pastaba. Šią užduotį rekomenduojama pradėti vykdyti tuomet, kai su tiekėju pasirašyta sutartis. </a:t>
            </a:r>
            <a:endParaRPr lang="en-US" dirty="0"/>
          </a:p>
        </p:txBody>
      </p:sp>
    </p:spTree>
    <p:extLst>
      <p:ext uri="{BB962C8B-B14F-4D97-AF65-F5344CB8AC3E}">
        <p14:creationId xmlns:p14="http://schemas.microsoft.com/office/powerpoint/2010/main" val="2586611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8B7ECA27-A75E-6C7E-1608-7676877CA1B1}"/>
              </a:ext>
            </a:extLst>
          </p:cNvPr>
          <p:cNvPicPr>
            <a:picLocks noChangeAspect="1"/>
          </p:cNvPicPr>
          <p:nvPr/>
        </p:nvPicPr>
        <p:blipFill>
          <a:blip r:embed="rId2"/>
          <a:stretch>
            <a:fillRect/>
          </a:stretch>
        </p:blipFill>
        <p:spPr>
          <a:xfrm>
            <a:off x="504755" y="1197651"/>
            <a:ext cx="10011746" cy="32782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a:off x="9124313" y="3070268"/>
            <a:ext cx="780396" cy="135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555406" y="3055771"/>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2115" y="455582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 name="TextBox 3">
            <a:extLst>
              <a:ext uri="{FF2B5EF4-FFF2-40B4-BE49-F238E27FC236}">
                <a16:creationId xmlns:a16="http://schemas.microsoft.com/office/drawing/2014/main" id="{1EBB1E52-8E42-8356-A85F-C9EB98108F7C}"/>
              </a:ext>
            </a:extLst>
          </p:cNvPr>
          <p:cNvSpPr txBox="1"/>
          <p:nvPr/>
        </p:nvSpPr>
        <p:spPr>
          <a:xfrm>
            <a:off x="9902328" y="2516624"/>
            <a:ext cx="2400581"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Įvedama „Sutarties vertė“. Reikšmė nurodoma su PVM. </a:t>
            </a:r>
            <a:endParaRPr lang="en-US" dirty="0"/>
          </a:p>
        </p:txBody>
      </p:sp>
      <p:sp>
        <p:nvSpPr>
          <p:cNvPr id="37" name="TextBox 36">
            <a:extLst>
              <a:ext uri="{FF2B5EF4-FFF2-40B4-BE49-F238E27FC236}">
                <a16:creationId xmlns:a16="http://schemas.microsoft.com/office/drawing/2014/main" id="{B5346C76-011E-7475-A13D-4DE9FA72AA76}"/>
              </a:ext>
            </a:extLst>
          </p:cNvPr>
          <p:cNvSpPr txBox="1"/>
          <p:nvPr/>
        </p:nvSpPr>
        <p:spPr>
          <a:xfrm>
            <a:off x="272512" y="4008030"/>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427730" y="3267748"/>
            <a:ext cx="1080294" cy="722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633893" y="3267748"/>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5"/>
          <a:stretch>
            <a:fillRect/>
          </a:stretch>
        </p:blipFill>
        <p:spPr>
          <a:xfrm>
            <a:off x="3935582" y="4399040"/>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715475" y="3022888"/>
            <a:ext cx="1961643" cy="1923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46EF4512-703A-3BCB-1239-7B49B4980CBD}"/>
              </a:ext>
            </a:extLst>
          </p:cNvPr>
          <p:cNvSpPr/>
          <p:nvPr/>
        </p:nvSpPr>
        <p:spPr>
          <a:xfrm>
            <a:off x="9758172" y="4002057"/>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EF0DE84D-FB75-F377-D224-B32BF1C34321}"/>
              </a:ext>
            </a:extLst>
          </p:cNvPr>
          <p:cNvPicPr>
            <a:picLocks noChangeAspect="1"/>
          </p:cNvPicPr>
          <p:nvPr/>
        </p:nvPicPr>
        <p:blipFill>
          <a:blip r:embed="rId2"/>
          <a:stretch>
            <a:fillRect/>
          </a:stretch>
        </p:blipFill>
        <p:spPr>
          <a:xfrm>
            <a:off x="1401644" y="4606902"/>
            <a:ext cx="8505748" cy="2186162"/>
          </a:xfrm>
          <a:prstGeom prst="rect">
            <a:avLst/>
          </a:prstGeom>
        </p:spPr>
      </p:pic>
      <p:pic>
        <p:nvPicPr>
          <p:cNvPr id="11" name="Paveikslėlis 10">
            <a:extLst>
              <a:ext uri="{FF2B5EF4-FFF2-40B4-BE49-F238E27FC236}">
                <a16:creationId xmlns:a16="http://schemas.microsoft.com/office/drawing/2014/main" id="{0295BE4D-254B-9D07-CB1C-0AF734858937}"/>
              </a:ext>
            </a:extLst>
          </p:cNvPr>
          <p:cNvPicPr>
            <a:picLocks noChangeAspect="1"/>
          </p:cNvPicPr>
          <p:nvPr/>
        </p:nvPicPr>
        <p:blipFill>
          <a:blip r:embed="rId3"/>
          <a:stretch>
            <a:fillRect/>
          </a:stretch>
        </p:blipFill>
        <p:spPr>
          <a:xfrm>
            <a:off x="1401567" y="3068221"/>
            <a:ext cx="8505825" cy="1621226"/>
          </a:xfrm>
          <a:prstGeom prst="rect">
            <a:avLst/>
          </a:prstGeom>
        </p:spPr>
      </p:pic>
      <p:pic>
        <p:nvPicPr>
          <p:cNvPr id="5" name="Paveikslėlis 4">
            <a:extLst>
              <a:ext uri="{FF2B5EF4-FFF2-40B4-BE49-F238E27FC236}">
                <a16:creationId xmlns:a16="http://schemas.microsoft.com/office/drawing/2014/main" id="{BB833D4D-FF21-8F08-7CA8-5C200EF7A69B}"/>
              </a:ext>
            </a:extLst>
          </p:cNvPr>
          <p:cNvPicPr>
            <a:picLocks noChangeAspect="1"/>
          </p:cNvPicPr>
          <p:nvPr/>
        </p:nvPicPr>
        <p:blipFill>
          <a:blip r:embed="rId4"/>
          <a:stretch>
            <a:fillRect/>
          </a:stretch>
        </p:blipFill>
        <p:spPr>
          <a:xfrm>
            <a:off x="1420611" y="1010831"/>
            <a:ext cx="8505826" cy="1327214"/>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31403" y="237781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526397"/>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sp>
        <p:nvSpPr>
          <p:cNvPr id="6" name="Rectangle 10">
            <a:extLst>
              <a:ext uri="{FF2B5EF4-FFF2-40B4-BE49-F238E27FC236}">
                <a16:creationId xmlns:a16="http://schemas.microsoft.com/office/drawing/2014/main" id="{E8330321-774B-787F-60DB-98413BE6B779}"/>
              </a:ext>
            </a:extLst>
          </p:cNvPr>
          <p:cNvSpPr/>
          <p:nvPr/>
        </p:nvSpPr>
        <p:spPr>
          <a:xfrm>
            <a:off x="3283082" y="2134093"/>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0434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12218" y="4058333"/>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86B4FCA4-62C0-70EC-0D7B-08C4CDEADF2D}"/>
              </a:ext>
            </a:extLst>
          </p:cNvPr>
          <p:cNvSpPr/>
          <p:nvPr/>
        </p:nvSpPr>
        <p:spPr>
          <a:xfrm>
            <a:off x="2312218" y="5537528"/>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7976054" y="6305932"/>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484414" y="62281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46</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1228" y="6082774"/>
            <a:ext cx="11350910" cy="738664"/>
          </a:xfrm>
          <a:prstGeom prst="rect">
            <a:avLst/>
          </a:prstGeom>
          <a:solidFill>
            <a:schemeClr val="accent4">
              <a:lumMod val="20000"/>
              <a:lumOff val="80000"/>
            </a:schemeClr>
          </a:solidFill>
        </p:spPr>
        <p:txBody>
          <a:bodyPr wrap="square" rtlCol="0">
            <a:spAutoFit/>
          </a:bodyPr>
          <a:lstStyle/>
          <a:p>
            <a:r>
              <a:rPr lang="lt-LT" sz="1400" dirty="0"/>
              <a:t>Vykdant pirkimą neskelbiamos apklausos ar neskelbiamų derybų būdu ir negavus pasiūlymų ar juos atmetus bus matoma užduotis „Atšaukti pirkimą“, su kuria nieko daryti nereikia, t. y. palikite sąraše.</a:t>
            </a:r>
          </a:p>
          <a:p>
            <a:r>
              <a:rPr lang="lt-LT" sz="1400" dirty="0"/>
              <a:t>Užduotis „Sukurti skelbimą apie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743074"/>
            <a:ext cx="11443855" cy="810627"/>
          </a:xfrm>
        </p:spPr>
        <p:txBody>
          <a:bodyPr>
            <a:noAutofit/>
          </a:bodyPr>
          <a:lstStyle/>
          <a:p>
            <a:pPr algn="ctr"/>
            <a:r>
              <a:rPr lang="lt-LT" sz="3600" b="1" dirty="0"/>
              <a:t>Pirkimo nutraukimas kai pirkimo vykdytojas priima sprendimą pirkimą nutraukti (netaikoma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47</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1034601" y="4447218"/>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684408" y="1893197"/>
            <a:ext cx="10357217" cy="4801314"/>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effectLst/>
              </a:rPr>
              <a:t>jokie papildomi veiksmai sistemoje neatliekami, taip pat nevykdomos su šiuo pirkimu susijusios užduotys (jos paliekamos užduočių sąraše).</a:t>
            </a: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396356" y="32114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684617" y="31513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44145" y="32694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15936" y="36451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075565" y="35807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764095" y="34216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00514" y="3343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893710" y="34216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383552" y="34013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1326885" y="5518587"/>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48</a:t>
            </a:fld>
            <a:endParaRPr lang="en-US" dirty="0"/>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dirty="0">
                <a:latin typeface="+mj-lt"/>
              </a:rPr>
              <a:t>Dėl papildomai iškilusių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3528997" cy="369332"/>
          </a:xfrm>
          <a:prstGeom prst="rect">
            <a:avLst/>
          </a:prstGeom>
          <a:solidFill>
            <a:schemeClr val="accent4">
              <a:lumMod val="20000"/>
              <a:lumOff val="80000"/>
            </a:schemeClr>
          </a:solidFill>
        </p:spPr>
        <p:txBody>
          <a:bodyPr wrap="square" rtlCol="0">
            <a:spAutoFit/>
          </a:bodyPr>
          <a:lstStyle/>
          <a:p>
            <a:r>
              <a:rPr lang="lt-LT" dirty="0"/>
              <a:t>Pasirinkama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762922" y="1567016"/>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172486" y="2888198"/>
            <a:ext cx="5847027" cy="646331"/>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Neskelbiamos apklausos su suvestine susieti </a:t>
            </a:r>
            <a:r>
              <a:rPr lang="lt-LT" b="1" dirty="0"/>
              <a:t>nebereikia</a:t>
            </a:r>
            <a:r>
              <a:rPr lang="lt-LT" dirty="0"/>
              <a:t>. Šis laukas pradings užpildžius lauką „Direktyva“.</a:t>
            </a:r>
            <a:endParaRPr lang="en-US" dirty="0"/>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369332"/>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en-GB" dirty="0"/>
              <a:t>U</a:t>
            </a:r>
            <a:r>
              <a:rPr lang="lt-LT" dirty="0" err="1"/>
              <a:t>žpildykite</a:t>
            </a:r>
            <a:r>
              <a:rPr lang="lt-LT"/>
              <a:t> Pirkimo pavadinimo ir Aprašymo laukus.</a:t>
            </a:r>
            <a:endParaRPr lang="en-US" dirty="0">
              <a:cs typeface="Calibri"/>
            </a:endParaRPr>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aveikslėlis 5">
            <a:extLst>
              <a:ext uri="{FF2B5EF4-FFF2-40B4-BE49-F238E27FC236}">
                <a16:creationId xmlns:a16="http://schemas.microsoft.com/office/drawing/2014/main" id="{FA84A69F-D447-ACFB-3B56-DADB26F3E7C4}"/>
              </a:ext>
            </a:extLst>
          </p:cNvPr>
          <p:cNvPicPr>
            <a:picLocks noChangeAspect="1"/>
          </p:cNvPicPr>
          <p:nvPr/>
        </p:nvPicPr>
        <p:blipFill>
          <a:blip r:embed="rId4"/>
          <a:stretch>
            <a:fillRect/>
          </a:stretch>
        </p:blipFill>
        <p:spPr>
          <a:xfrm>
            <a:off x="1355458" y="1802727"/>
            <a:ext cx="4268670" cy="159411"/>
          </a:xfrm>
          <a:prstGeom prst="rect">
            <a:avLst/>
          </a:prstGeom>
        </p:spPr>
      </p:pic>
    </p:spTree>
    <p:extLst>
      <p:ext uri="{BB962C8B-B14F-4D97-AF65-F5344CB8AC3E}">
        <p14:creationId xmlns:p14="http://schemas.microsoft.com/office/powerpoint/2010/main" val="423965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369332"/>
          </a:xfrm>
          <a:prstGeom prst="rect">
            <a:avLst/>
          </a:prstGeom>
          <a:solidFill>
            <a:schemeClr val="accent4">
              <a:lumMod val="20000"/>
              <a:lumOff val="80000"/>
            </a:schemeClr>
          </a:solidFill>
        </p:spPr>
        <p:txBody>
          <a:bodyPr wrap="square" rtlCol="0">
            <a:spAutoFit/>
          </a:bodyPr>
          <a:lstStyle/>
          <a:p>
            <a:r>
              <a:rPr lang="lt-LT" dirty="0"/>
              <a:t>Pasirinkite pirkimo objekto tipą. </a:t>
            </a:r>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194862" y="2962434"/>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28233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11439" y="4097583"/>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a:t>
            </a:r>
            <a:r>
              <a:rPr lang="lt-LT" sz="1800" b="0" i="0" u="none" strike="noStrike" dirty="0">
                <a:solidFill>
                  <a:srgbClr val="000000"/>
                </a:solidFill>
                <a:effectLst/>
                <a:latin typeface="Calibri" panose="020F0502020204030204" pitchFamily="34" charset="0"/>
              </a:rPr>
              <a:t> Lauke „Kita sutarties forma“ nurodoma „Darbų sutartis“. Kitų laukų prašome nepildyti.</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733487"/>
            <a:ext cx="9697338" cy="1552487"/>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451E1BF3-CB54-3D4B-31AF-85722C420992}"/>
              </a:ext>
            </a:extLst>
          </p:cNvPr>
          <p:cNvPicPr>
            <a:picLocks noChangeAspect="1"/>
          </p:cNvPicPr>
          <p:nvPr/>
        </p:nvPicPr>
        <p:blipFill>
          <a:blip r:embed="rId2"/>
          <a:stretch>
            <a:fillRect/>
          </a:stretch>
        </p:blipFill>
        <p:spPr>
          <a:xfrm>
            <a:off x="1120881" y="923851"/>
            <a:ext cx="10050402" cy="149236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62315" y="2547337"/>
            <a:ext cx="10108968" cy="369332"/>
          </a:xfrm>
          <a:prstGeom prst="rect">
            <a:avLst/>
          </a:prstGeom>
          <a:solidFill>
            <a:schemeClr val="accent4">
              <a:lumMod val="20000"/>
              <a:lumOff val="80000"/>
            </a:schemeClr>
          </a:solidFill>
        </p:spPr>
        <p:txBody>
          <a:bodyPr wrap="square" rtlCol="0">
            <a:spAutoFit/>
          </a:bodyPr>
          <a:lstStyle/>
          <a:p>
            <a:r>
              <a:rPr lang="en-GB" dirty="0" err="1"/>
              <a:t>Lauke</a:t>
            </a:r>
            <a:r>
              <a:rPr lang="en-GB" dirty="0"/>
              <a:t> “</a:t>
            </a:r>
            <a:r>
              <a:rPr lang="en-GB" dirty="0" err="1"/>
              <a:t>Direktyva</a:t>
            </a:r>
            <a:r>
              <a:rPr lang="en-GB" dirty="0"/>
              <a:t>” </a:t>
            </a:r>
            <a:r>
              <a:rPr lang="lt-LT" dirty="0"/>
              <a:t>iš pateikto sąrašo </a:t>
            </a:r>
            <a:r>
              <a:rPr lang="en-US" dirty="0" err="1"/>
              <a:t>pasirenkama</a:t>
            </a:r>
            <a:r>
              <a:rPr lang="en-US" dirty="0"/>
              <a:t> </a:t>
            </a:r>
            <a:r>
              <a:rPr lang="lt-LT" dirty="0"/>
              <a:t>„Nėra“.</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51749" y="3293690"/>
            <a:ext cx="10119534"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sp>
        <p:nvSpPr>
          <p:cNvPr id="15" name="Rectangle 10">
            <a:extLst>
              <a:ext uri="{FF2B5EF4-FFF2-40B4-BE49-F238E27FC236}">
                <a16:creationId xmlns:a16="http://schemas.microsoft.com/office/drawing/2014/main" id="{E7F1B4BF-965A-EBB4-B5B7-48B7985CE85B}"/>
              </a:ext>
            </a:extLst>
          </p:cNvPr>
          <p:cNvSpPr/>
          <p:nvPr/>
        </p:nvSpPr>
        <p:spPr>
          <a:xfrm>
            <a:off x="10836879" y="1066622"/>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6396" y="959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ue and white flag&#10;&#10;Description automatically generated">
            <a:extLst>
              <a:ext uri="{FF2B5EF4-FFF2-40B4-BE49-F238E27FC236}">
                <a16:creationId xmlns:a16="http://schemas.microsoft.com/office/drawing/2014/main" id="{8850E2AB-40D9-1618-15BA-743B59EEC6F2}"/>
              </a:ext>
            </a:extLst>
          </p:cNvPr>
          <p:cNvPicPr>
            <a:picLocks noChangeAspect="1"/>
          </p:cNvPicPr>
          <p:nvPr/>
        </p:nvPicPr>
        <p:blipFill>
          <a:blip r:embed="rId4"/>
          <a:stretch>
            <a:fillRect/>
          </a:stretch>
        </p:blipFill>
        <p:spPr>
          <a:xfrm>
            <a:off x="1116904" y="3925865"/>
            <a:ext cx="10052138" cy="937365"/>
          </a:xfrm>
          <a:prstGeom prst="rect">
            <a:avLst/>
          </a:prstGeom>
        </p:spPr>
      </p:pic>
      <p:sp>
        <p:nvSpPr>
          <p:cNvPr id="16" name="Rectangle 10">
            <a:extLst>
              <a:ext uri="{FF2B5EF4-FFF2-40B4-BE49-F238E27FC236}">
                <a16:creationId xmlns:a16="http://schemas.microsoft.com/office/drawing/2014/main" id="{A2D19E74-363B-992E-383F-A4D7E4E45197}"/>
              </a:ext>
            </a:extLst>
          </p:cNvPr>
          <p:cNvSpPr/>
          <p:nvPr/>
        </p:nvSpPr>
        <p:spPr>
          <a:xfrm>
            <a:off x="1259635" y="4505794"/>
            <a:ext cx="1321495" cy="261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9AACCF-7726-10DD-0736-DBCC30CE02C4}"/>
              </a:ext>
            </a:extLst>
          </p:cNvPr>
          <p:cNvSpPr/>
          <p:nvPr/>
        </p:nvSpPr>
        <p:spPr>
          <a:xfrm>
            <a:off x="10845019" y="4143722"/>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9AE9949-3BB5-C252-0F19-9A03E2F2728D}"/>
              </a:ext>
            </a:extLst>
          </p:cNvPr>
          <p:cNvSpPr/>
          <p:nvPr/>
        </p:nvSpPr>
        <p:spPr>
          <a:xfrm>
            <a:off x="1259635" y="2202013"/>
            <a:ext cx="1321495" cy="261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CB5AC-D550-45B4-AC72-296DFA990DC3}">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103a8c4c-3415-44a0-a799-d5a1400d594a"/>
    <ds:schemaRef ds:uri="http://schemas.microsoft.com/office/2006/metadata/properties"/>
    <ds:schemaRef ds:uri="http://schemas.openxmlformats.org/package/2006/metadata/core-properties"/>
    <ds:schemaRef ds:uri="f9c884a0-80fa-49f1-80f8-084d90b87028"/>
  </ds:schemaRefs>
</ds:datastoreItem>
</file>

<file path=customXml/itemProps2.xml><?xml version="1.0" encoding="utf-8"?>
<ds:datastoreItem xmlns:ds="http://schemas.openxmlformats.org/officeDocument/2006/customXml" ds:itemID="{4392947A-E350-41EB-9678-6DDA72880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84a0-80fa-49f1-80f8-084d90b87028"/>
    <ds:schemaRef ds:uri="103a8c4c-3415-44a0-a799-d5a1400d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5506</TotalTime>
  <Words>2388</Words>
  <Application>Microsoft Office PowerPoint</Application>
  <PresentationFormat>Widescreen</PresentationFormat>
  <Paragraphs>342</Paragraphs>
  <Slides>48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-apple-system</vt:lpstr>
      <vt:lpstr>Arial</vt:lpstr>
      <vt:lpstr>Arial,Sans-Serif</vt:lpstr>
      <vt:lpstr>Calibri</vt:lpstr>
      <vt:lpstr>Calibri Light</vt:lpstr>
      <vt:lpstr>Times New Roman</vt:lpstr>
      <vt:lpstr>„Office“ tema</vt:lpstr>
      <vt:lpstr>      Neskelbiamos apklausos vykdymas Centrinės viešųjų pirkimų informacinės sistemos (CVP IS) priemonėmis </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pasiūlymais </vt:lpstr>
      <vt:lpstr>Susipažinimas su pasiūlymais </vt:lpstr>
      <vt:lpstr>Pasiūlymų vertinimas</vt:lpstr>
      <vt:lpstr>Pasiūlymų vertinimas</vt:lpstr>
      <vt:lpstr>Pasiūlymų vertinimas</vt:lpstr>
      <vt:lpstr>Pasiūlymų vertinimas</vt:lpstr>
      <vt:lpstr>Pasiūlymų vertinimas</vt:lpstr>
      <vt:lpstr>Sutarties sudarymas</vt:lpstr>
      <vt:lpstr>Sutarties sudarymas </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110</cp:revision>
  <dcterms:created xsi:type="dcterms:W3CDTF">2016-01-12T08:28:32Z</dcterms:created>
  <dcterms:modified xsi:type="dcterms:W3CDTF">2025-02-18T13:21:01Z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