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bookmarkIdSeed="4">
  <p:sldMasterIdLst>
    <p:sldMasterId id="2147483648" r:id="rId6"/>
    <p:sldMasterId id="2147483672" r:id="rId7"/>
    <p:sldMasterId id="2147483676" r:id="rId8"/>
  </p:sldMasterIdLst>
  <p:notesMasterIdLst>
    <p:notesMasterId r:id="rId82"/>
  </p:notesMasterIdLst>
  <p:handoutMasterIdLst>
    <p:handoutMasterId r:id="rId83"/>
  </p:handoutMasterIdLst>
  <p:sldIdLst>
    <p:sldId id="306" r:id="rId9"/>
    <p:sldId id="277" r:id="rId10"/>
    <p:sldId id="257" r:id="rId11"/>
    <p:sldId id="1193" r:id="rId12"/>
    <p:sldId id="1196" r:id="rId13"/>
    <p:sldId id="1195" r:id="rId14"/>
    <p:sldId id="1093" r:id="rId15"/>
    <p:sldId id="1197" r:id="rId16"/>
    <p:sldId id="1098" r:id="rId17"/>
    <p:sldId id="1154" r:id="rId18"/>
    <p:sldId id="1198" r:id="rId19"/>
    <p:sldId id="1153" r:id="rId20"/>
    <p:sldId id="1205" r:id="rId21"/>
    <p:sldId id="1096" r:id="rId22"/>
    <p:sldId id="1097" r:id="rId23"/>
    <p:sldId id="1099" r:id="rId24"/>
    <p:sldId id="1100" r:id="rId25"/>
    <p:sldId id="1206" r:id="rId26"/>
    <p:sldId id="1207" r:id="rId27"/>
    <p:sldId id="1208" r:id="rId28"/>
    <p:sldId id="1194" r:id="rId29"/>
    <p:sldId id="1211" r:id="rId30"/>
    <p:sldId id="1083" r:id="rId31"/>
    <p:sldId id="1155" r:id="rId32"/>
    <p:sldId id="1094" r:id="rId33"/>
    <p:sldId id="1106" r:id="rId34"/>
    <p:sldId id="1107" r:id="rId35"/>
    <p:sldId id="1110" r:id="rId36"/>
    <p:sldId id="1111" r:id="rId37"/>
    <p:sldId id="1112" r:id="rId38"/>
    <p:sldId id="1113" r:id="rId39"/>
    <p:sldId id="1128" r:id="rId40"/>
    <p:sldId id="1134" r:id="rId41"/>
    <p:sldId id="1129" r:id="rId42"/>
    <p:sldId id="1131" r:id="rId43"/>
    <p:sldId id="1132" r:id="rId44"/>
    <p:sldId id="1133" r:id="rId45"/>
    <p:sldId id="1135" r:id="rId46"/>
    <p:sldId id="1136" r:id="rId47"/>
    <p:sldId id="1117" r:id="rId48"/>
    <p:sldId id="1130" r:id="rId49"/>
    <p:sldId id="1139" r:id="rId50"/>
    <p:sldId id="1140" r:id="rId51"/>
    <p:sldId id="1141" r:id="rId52"/>
    <p:sldId id="1118" r:id="rId53"/>
    <p:sldId id="1143" r:id="rId54"/>
    <p:sldId id="1146" r:id="rId55"/>
    <p:sldId id="1115" r:id="rId56"/>
    <p:sldId id="1199" r:id="rId57"/>
    <p:sldId id="1200" r:id="rId58"/>
    <p:sldId id="1201" r:id="rId59"/>
    <p:sldId id="1150" r:id="rId60"/>
    <p:sldId id="1151" r:id="rId61"/>
    <p:sldId id="1120" r:id="rId62"/>
    <p:sldId id="1185" r:id="rId63"/>
    <p:sldId id="1121" r:id="rId64"/>
    <p:sldId id="1187" r:id="rId65"/>
    <p:sldId id="1188" r:id="rId66"/>
    <p:sldId id="1189" r:id="rId67"/>
    <p:sldId id="1144" r:id="rId68"/>
    <p:sldId id="1122" r:id="rId69"/>
    <p:sldId id="1190" r:id="rId70"/>
    <p:sldId id="1202" r:id="rId71"/>
    <p:sldId id="1191" r:id="rId72"/>
    <p:sldId id="1124" r:id="rId73"/>
    <p:sldId id="1095" r:id="rId74"/>
    <p:sldId id="340" r:id="rId75"/>
    <p:sldId id="1126" r:id="rId76"/>
    <p:sldId id="1123" r:id="rId77"/>
    <p:sldId id="1210" r:id="rId78"/>
    <p:sldId id="1212" r:id="rId79"/>
    <p:sldId id="1203" r:id="rId80"/>
    <p:sldId id="297" r:id="rId81"/>
  </p:sldIdLst>
  <p:sldSz cx="12192000" cy="6858000"/>
  <p:notesSz cx="6858000" cy="9144000"/>
  <p:embeddedFontLst>
    <p:embeddedFont>
      <p:font typeface="Century Gothic" panose="020B0502020202020204" pitchFamily="34" charset="0"/>
      <p:regular r:id="rId84"/>
      <p:bold r:id="rId85"/>
      <p:italic r:id="rId86"/>
      <p:boldItalic r:id="rId87"/>
    </p:embeddedFont>
    <p:embeddedFont>
      <p:font typeface="Georgia" panose="02040502050405020303" pitchFamily="18" charset="0"/>
      <p:regular r:id="rId88"/>
      <p:bold r:id="rId89"/>
      <p:italic r:id="rId90"/>
      <p:boldItalic r:id="rId91"/>
    </p:embeddedFont>
    <p:embeddedFont>
      <p:font typeface="Lato" panose="020F0502020204030203" pitchFamily="34" charset="0"/>
      <p:regular r:id="rId92"/>
      <p:bold r:id="rId93"/>
      <p:italic r:id="rId94"/>
      <p:boldItalic r:id="rId95"/>
    </p:embeddedFont>
    <p:embeddedFont>
      <p:font typeface="Noto Sans Disp" panose="020B0604020202020204"/>
      <p:regular r:id="rId96"/>
      <p:bold r:id="rId97"/>
      <p:italic r:id="rId98"/>
      <p:boldItalic r:id="rId9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IG-ERNANDES Katherine, PAC/MCC" initials="KKP" lastIdx="12" clrIdx="0">
    <p:extLst>
      <p:ext uri="{19B8F6BF-5375-455C-9EA6-DF929625EA0E}">
        <p15:presenceInfo xmlns:p15="http://schemas.microsoft.com/office/powerpoint/2012/main" userId="S-1-5-21-2146598497-832928401-1254845835-11482" providerId="AD"/>
      </p:ext>
    </p:extLst>
  </p:cmAuthor>
  <p:cmAuthor id="2" name="KUORAITE Laura, GOV/IPP" initials="KLG" lastIdx="3" clrIdx="1">
    <p:extLst>
      <p:ext uri="{19B8F6BF-5375-455C-9EA6-DF929625EA0E}">
        <p15:presenceInfo xmlns:p15="http://schemas.microsoft.com/office/powerpoint/2012/main" userId="S-1-5-21-2146598497-832928401-1254845835-263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E71"/>
    <a:srgbClr val="FFFFFF"/>
    <a:srgbClr val="D8FC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93725" autoAdjust="0"/>
  </p:normalViewPr>
  <p:slideViewPr>
    <p:cSldViewPr snapToGrid="0" snapToObjects="1">
      <p:cViewPr varScale="1">
        <p:scale>
          <a:sx n="77" d="100"/>
          <a:sy n="77" d="100"/>
        </p:scale>
        <p:origin x="1229"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font" Target="fonts/font1.fntdata"/><Relationship Id="rId89" Type="http://schemas.openxmlformats.org/officeDocument/2006/relationships/font" Target="fonts/font6.fntdata"/><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viewProps" Target="viewProps.xml"/><Relationship Id="rId5" Type="http://schemas.openxmlformats.org/officeDocument/2006/relationships/customXml" Target="../customXml/item5.xml"/><Relationship Id="rId90" Type="http://schemas.openxmlformats.org/officeDocument/2006/relationships/font" Target="fonts/font7.fntdata"/><Relationship Id="rId95" Type="http://schemas.openxmlformats.org/officeDocument/2006/relationships/font" Target="fonts/font12.fntdata"/><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font" Target="fonts/font2.fntdata"/><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handoutMaster" Target="handoutMasters/handout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font" Target="fonts/font3.fntdata"/><Relationship Id="rId94" Type="http://schemas.openxmlformats.org/officeDocument/2006/relationships/font" Target="fonts/font11.fntdata"/><Relationship Id="rId99" Type="http://schemas.openxmlformats.org/officeDocument/2006/relationships/font" Target="fonts/font16.fntdata"/><Relationship Id="rId10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font" Target="fonts/font14.fntdata"/><Relationship Id="rId104" Type="http://schemas.openxmlformats.org/officeDocument/2006/relationships/tableStyles" Target="tableStyles.xml"/><Relationship Id="rId7" Type="http://schemas.openxmlformats.org/officeDocument/2006/relationships/slideMaster" Target="slideMasters/slideMaster2.xml"/><Relationship Id="rId71" Type="http://schemas.openxmlformats.org/officeDocument/2006/relationships/slide" Target="slides/slide63.xml"/><Relationship Id="rId92" Type="http://schemas.openxmlformats.org/officeDocument/2006/relationships/font" Target="fonts/font9.fntdata"/><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font" Target="fonts/font4.fntdata"/><Relationship Id="rId61" Type="http://schemas.openxmlformats.org/officeDocument/2006/relationships/slide" Target="slides/slide53.xml"/><Relationship Id="rId82" Type="http://schemas.openxmlformats.org/officeDocument/2006/relationships/notesMaster" Target="notesMasters/notesMaster1.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commentAuthors" Target="commentAuthors.xml"/><Relationship Id="rId105" Type="http://schemas.microsoft.com/office/2016/11/relationships/changesInfo" Target="changesInfos/changesInfo1.xml"/><Relationship Id="rId8" Type="http://schemas.openxmlformats.org/officeDocument/2006/relationships/slideMaster" Target="slideMasters/slideMaster3.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font" Target="fonts/font10.fntdata"/><Relationship Id="rId98" Type="http://schemas.openxmlformats.org/officeDocument/2006/relationships/font" Target="fonts/font15.fntdata"/><Relationship Id="rId3" Type="http://schemas.openxmlformats.org/officeDocument/2006/relationships/customXml" Target="../customXml/item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ma Grigonytė" userId="e68b239d-71d6-417e-a3b8-2c28f482332c" providerId="ADAL" clId="{38C6705C-3E6B-44F2-BFC7-16ED75C3E4C5}"/>
    <pc:docChg chg="modSld">
      <pc:chgData name="Irma Grigonytė" userId="e68b239d-71d6-417e-a3b8-2c28f482332c" providerId="ADAL" clId="{38C6705C-3E6B-44F2-BFC7-16ED75C3E4C5}" dt="2024-05-10T06:23:37.638" v="4" actId="20577"/>
      <pc:docMkLst>
        <pc:docMk/>
      </pc:docMkLst>
      <pc:sldChg chg="modSp mod">
        <pc:chgData name="Irma Grigonytė" userId="e68b239d-71d6-417e-a3b8-2c28f482332c" providerId="ADAL" clId="{38C6705C-3E6B-44F2-BFC7-16ED75C3E4C5}" dt="2024-05-10T06:23:37.638" v="4" actId="20577"/>
        <pc:sldMkLst>
          <pc:docMk/>
          <pc:sldMk cId="508159214" sldId="1134"/>
        </pc:sldMkLst>
        <pc:graphicFrameChg chg="modGraphic">
          <ac:chgData name="Irma Grigonytė" userId="e68b239d-71d6-417e-a3b8-2c28f482332c" providerId="ADAL" clId="{38C6705C-3E6B-44F2-BFC7-16ED75C3E4C5}" dt="2024-05-10T06:23:37.638" v="4" actId="20577"/>
          <ac:graphicFrameMkLst>
            <pc:docMk/>
            <pc:sldMk cId="508159214" sldId="1134"/>
            <ac:graphicFrameMk id="14" creationId="{E43E1A79-4C17-432A-A749-C05C04C04C7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neringa-pa\Desktop\PPP_Projektai\Statistika\Statistik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eringa-pa\Desktop\PPP_Projektai\Statistika\Statistik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207B-4934-801B-D80E97667330}"/>
              </c:ext>
            </c:extLst>
          </c:dPt>
          <c:dPt>
            <c:idx val="1"/>
            <c:bubble3D val="0"/>
            <c:spPr>
              <a:solidFill>
                <a:schemeClr val="bg1">
                  <a:lumMod val="8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207B-4934-801B-D80E97667330}"/>
              </c:ext>
            </c:extLst>
          </c:dPt>
          <c:dPt>
            <c:idx val="2"/>
            <c:bubble3D val="0"/>
            <c:spPr>
              <a:solidFill>
                <a:schemeClr val="tx1">
                  <a:lumMod val="25000"/>
                  <a:lumOff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207B-4934-801B-D80E9766733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07B-4934-801B-D80E9766733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OECD1LT!$A$3:$A$6</c:f>
              <c:strCache>
                <c:ptCount val="4"/>
                <c:pt idx="0">
                  <c:v>Pasirašytos sutartys</c:v>
                </c:pt>
                <c:pt idx="1">
                  <c:v>Nutraukti pirkimai</c:v>
                </c:pt>
                <c:pt idx="2">
                  <c:v>Tęsiasi procedūros</c:v>
                </c:pt>
                <c:pt idx="3">
                  <c:v>Informacija nepateikta</c:v>
                </c:pt>
              </c:strCache>
            </c:strRef>
          </c:cat>
          <c:val>
            <c:numRef>
              <c:f>OECD1LT!$B$3:$B$6</c:f>
              <c:numCache>
                <c:formatCode>General</c:formatCode>
                <c:ptCount val="4"/>
                <c:pt idx="0">
                  <c:v>5</c:v>
                </c:pt>
                <c:pt idx="1">
                  <c:v>4</c:v>
                </c:pt>
                <c:pt idx="2">
                  <c:v>2</c:v>
                </c:pt>
                <c:pt idx="3">
                  <c:v>1</c:v>
                </c:pt>
              </c:numCache>
            </c:numRef>
          </c:val>
          <c:extLst>
            <c:ext xmlns:c16="http://schemas.microsoft.com/office/drawing/2014/chart" uri="{C3380CC4-5D6E-409C-BE32-E72D297353CC}">
              <c16:uniqueId val="{00000008-207B-4934-801B-D80E97667330}"/>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cap="small" baseline="0"/>
              <a:t>Pirkimo objektas</a:t>
            </a:r>
            <a:endParaRPr lang="lt-LT" cap="small" baseline="0"/>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tx1">
                <a:lumMod val="50000"/>
                <a:lumOff val="5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OECD2LT!$A$4:$A$8</c:f>
              <c:strCache>
                <c:ptCount val="5"/>
                <c:pt idx="0">
                  <c:v>Paslaugos</c:v>
                </c:pt>
                <c:pt idx="1">
                  <c:v>Darbai</c:v>
                </c:pt>
                <c:pt idx="2">
                  <c:v>IT įranga</c:v>
                </c:pt>
                <c:pt idx="3">
                  <c:v>Kita įranga</c:v>
                </c:pt>
                <c:pt idx="4">
                  <c:v>VPSP</c:v>
                </c:pt>
              </c:strCache>
            </c:strRef>
          </c:cat>
          <c:val>
            <c:numRef>
              <c:f>OECD2LT!$B$4:$B$8</c:f>
              <c:numCache>
                <c:formatCode>General</c:formatCode>
                <c:ptCount val="5"/>
                <c:pt idx="0">
                  <c:v>0</c:v>
                </c:pt>
                <c:pt idx="1">
                  <c:v>0</c:v>
                </c:pt>
                <c:pt idx="2">
                  <c:v>10</c:v>
                </c:pt>
                <c:pt idx="3">
                  <c:v>1</c:v>
                </c:pt>
                <c:pt idx="4">
                  <c:v>1</c:v>
                </c:pt>
              </c:numCache>
            </c:numRef>
          </c:val>
          <c:extLst>
            <c:ext xmlns:c16="http://schemas.microsoft.com/office/drawing/2014/chart" uri="{C3380CC4-5D6E-409C-BE32-E72D297353CC}">
              <c16:uniqueId val="{00000000-FF42-4DDD-BA72-D13027D51F4A}"/>
            </c:ext>
          </c:extLst>
        </c:ser>
        <c:dLbls>
          <c:showLegendKey val="0"/>
          <c:showVal val="1"/>
          <c:showCatName val="0"/>
          <c:showSerName val="0"/>
          <c:showPercent val="0"/>
          <c:showBubbleSize val="0"/>
        </c:dLbls>
        <c:gapWidth val="79"/>
        <c:shape val="box"/>
        <c:axId val="1007166048"/>
        <c:axId val="1007161056"/>
        <c:axId val="0"/>
      </c:bar3DChart>
      <c:catAx>
        <c:axId val="1007166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small" spc="120" normalizeH="0" baseline="0">
                <a:solidFill>
                  <a:schemeClr val="tx1">
                    <a:lumMod val="65000"/>
                    <a:lumOff val="35000"/>
                  </a:schemeClr>
                </a:solidFill>
                <a:latin typeface="+mn-lt"/>
                <a:ea typeface="+mn-ea"/>
                <a:cs typeface="+mn-cs"/>
              </a:defRPr>
            </a:pPr>
            <a:endParaRPr lang="en-US"/>
          </a:p>
        </c:txPr>
        <c:crossAx val="1007161056"/>
        <c:crosses val="autoZero"/>
        <c:auto val="1"/>
        <c:lblAlgn val="ctr"/>
        <c:lblOffset val="100"/>
        <c:noMultiLvlLbl val="0"/>
      </c:catAx>
      <c:valAx>
        <c:axId val="1007161056"/>
        <c:scaling>
          <c:orientation val="minMax"/>
        </c:scaling>
        <c:delete val="1"/>
        <c:axPos val="l"/>
        <c:numFmt formatCode="General" sourceLinked="1"/>
        <c:majorTickMark val="none"/>
        <c:minorTickMark val="none"/>
        <c:tickLblPos val="nextTo"/>
        <c:crossAx val="1007166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0498CB-CD46-47F6-BC04-804EA4DF0BB6}"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306848FF-34CB-45C6-AD07-0550DA53A04B}">
      <dgm:prSet phldrT="[Text]" custT="1"/>
      <dgm:spPr/>
      <dgm:t>
        <a:bodyPr/>
        <a:lstStyle/>
        <a:p>
          <a:r>
            <a:rPr lang="en-US" sz="2400" dirty="0">
              <a:latin typeface="Calibri" panose="020F0502020204030204" pitchFamily="34" charset="0"/>
            </a:rPr>
            <a:t>K1</a:t>
          </a:r>
          <a:endParaRPr lang="lt-LT" sz="2400" dirty="0">
            <a:latin typeface="Calibri" panose="020F0502020204030204" pitchFamily="34" charset="0"/>
          </a:endParaRPr>
        </a:p>
        <a:p>
          <a:r>
            <a:rPr lang="en-US" sz="2400" dirty="0">
              <a:latin typeface="Calibri" panose="020F0502020204030204" pitchFamily="34" charset="0"/>
            </a:rPr>
            <a:t>50 </a:t>
          </a:r>
          <a:r>
            <a:rPr lang="en-US" sz="2400" dirty="0" err="1">
              <a:latin typeface="Calibri" panose="020F0502020204030204" pitchFamily="34" charset="0"/>
            </a:rPr>
            <a:t>bal</a:t>
          </a:r>
          <a:r>
            <a:rPr lang="lt-LT" sz="2400" dirty="0">
              <a:latin typeface="Calibri" panose="020F0502020204030204" pitchFamily="34" charset="0"/>
            </a:rPr>
            <a:t>ų</a:t>
          </a:r>
          <a:endParaRPr lang="en-US" sz="2400" dirty="0">
            <a:latin typeface="Calibri" panose="020F0502020204030204" pitchFamily="34" charset="0"/>
          </a:endParaRPr>
        </a:p>
      </dgm:t>
    </dgm:pt>
    <dgm:pt modelId="{054306CA-ED80-4E99-9F2D-54F7D3A91BBB}" type="parTrans" cxnId="{2EFCEEB5-6ACA-4D8B-B856-9A885A81530E}">
      <dgm:prSet/>
      <dgm:spPr/>
      <dgm:t>
        <a:bodyPr/>
        <a:lstStyle/>
        <a:p>
          <a:endParaRPr lang="en-US">
            <a:latin typeface="Calibri" panose="020F0502020204030204" pitchFamily="34" charset="0"/>
          </a:endParaRPr>
        </a:p>
      </dgm:t>
    </dgm:pt>
    <dgm:pt modelId="{C8643AB6-DB50-4531-893A-2B38C993912A}" type="sibTrans" cxnId="{2EFCEEB5-6ACA-4D8B-B856-9A885A81530E}">
      <dgm:prSet/>
      <dgm:spPr/>
      <dgm:t>
        <a:bodyPr/>
        <a:lstStyle/>
        <a:p>
          <a:endParaRPr lang="en-US">
            <a:latin typeface="Calibri" panose="020F0502020204030204" pitchFamily="34" charset="0"/>
          </a:endParaRPr>
        </a:p>
      </dgm:t>
    </dgm:pt>
    <dgm:pt modelId="{4F9FFEFD-044A-4D32-BA39-3FE181B57233}">
      <dgm:prSet phldrT="[Text]" custT="1"/>
      <dgm:spPr>
        <a:solidFill>
          <a:schemeClr val="accent4">
            <a:lumMod val="75000"/>
          </a:schemeClr>
        </a:solidFill>
      </dgm:spPr>
      <dgm:t>
        <a:bodyPr/>
        <a:lstStyle/>
        <a:p>
          <a:pPr algn="l"/>
          <a:r>
            <a:rPr lang="lt-LT" sz="2000" dirty="0"/>
            <a:t>Vidutinė metinė statybos ir montavimo darbų apimtis per pastaruosius 5 metus</a:t>
          </a:r>
          <a:endParaRPr lang="en-US" sz="2000" b="0" dirty="0">
            <a:latin typeface="Calibri" panose="020F0502020204030204" pitchFamily="34" charset="0"/>
          </a:endParaRPr>
        </a:p>
      </dgm:t>
    </dgm:pt>
    <dgm:pt modelId="{273D1992-FE6D-4187-AF74-1F3AA65A9727}" type="parTrans" cxnId="{5E9912A9-F9DF-4E62-B8BF-495CE3FA19BE}">
      <dgm:prSet/>
      <dgm:spPr/>
      <dgm:t>
        <a:bodyPr/>
        <a:lstStyle/>
        <a:p>
          <a:endParaRPr lang="en-US">
            <a:latin typeface="Calibri" panose="020F0502020204030204" pitchFamily="34" charset="0"/>
          </a:endParaRPr>
        </a:p>
      </dgm:t>
    </dgm:pt>
    <dgm:pt modelId="{FC34FECA-C6D3-46C1-B409-47F452FF84EE}" type="sibTrans" cxnId="{5E9912A9-F9DF-4E62-B8BF-495CE3FA19BE}">
      <dgm:prSet/>
      <dgm:spPr/>
      <dgm:t>
        <a:bodyPr/>
        <a:lstStyle/>
        <a:p>
          <a:endParaRPr lang="en-US">
            <a:latin typeface="Calibri" panose="020F0502020204030204" pitchFamily="34" charset="0"/>
          </a:endParaRPr>
        </a:p>
      </dgm:t>
    </dgm:pt>
    <dgm:pt modelId="{C22EFF3E-2A14-4B46-9B9A-6876E71D44C0}">
      <dgm:prSet phldrT="[Text]" custT="1"/>
      <dgm:spPr/>
      <dgm:t>
        <a:bodyPr/>
        <a:lstStyle/>
        <a:p>
          <a:r>
            <a:rPr lang="lt-LT" sz="2400" dirty="0">
              <a:latin typeface="Calibri" panose="020F0502020204030204" pitchFamily="34" charset="0"/>
            </a:rPr>
            <a:t>K</a:t>
          </a:r>
          <a:r>
            <a:rPr lang="en-US" sz="2400" dirty="0">
              <a:latin typeface="Calibri" panose="020F0502020204030204" pitchFamily="34" charset="0"/>
            </a:rPr>
            <a:t>2 </a:t>
          </a:r>
          <a:endParaRPr lang="lt-LT" sz="2400" dirty="0">
            <a:latin typeface="Calibri" panose="020F0502020204030204" pitchFamily="34" charset="0"/>
          </a:endParaRPr>
        </a:p>
        <a:p>
          <a:r>
            <a:rPr lang="en-US" sz="2400" dirty="0">
              <a:latin typeface="Calibri" panose="020F0502020204030204" pitchFamily="34" charset="0"/>
            </a:rPr>
            <a:t>50 </a:t>
          </a:r>
          <a:r>
            <a:rPr lang="lt-LT" sz="2400" dirty="0">
              <a:latin typeface="Calibri" panose="020F0502020204030204" pitchFamily="34" charset="0"/>
            </a:rPr>
            <a:t>balų</a:t>
          </a:r>
          <a:endParaRPr lang="en-US" sz="2400" dirty="0">
            <a:latin typeface="Calibri" panose="020F0502020204030204" pitchFamily="34" charset="0"/>
          </a:endParaRPr>
        </a:p>
      </dgm:t>
    </dgm:pt>
    <dgm:pt modelId="{C47FA01C-F880-46FF-A939-05AF65CBA2CC}" type="parTrans" cxnId="{2FB9F775-9C7A-40E9-B3B6-529672AE48CB}">
      <dgm:prSet/>
      <dgm:spPr/>
      <dgm:t>
        <a:bodyPr/>
        <a:lstStyle/>
        <a:p>
          <a:endParaRPr lang="en-US">
            <a:latin typeface="Calibri" panose="020F0502020204030204" pitchFamily="34" charset="0"/>
          </a:endParaRPr>
        </a:p>
      </dgm:t>
    </dgm:pt>
    <dgm:pt modelId="{BC96B373-3A82-4B4C-842A-BC9980A421BA}" type="sibTrans" cxnId="{2FB9F775-9C7A-40E9-B3B6-529672AE48CB}">
      <dgm:prSet/>
      <dgm:spPr/>
      <dgm:t>
        <a:bodyPr/>
        <a:lstStyle/>
        <a:p>
          <a:endParaRPr lang="en-US">
            <a:latin typeface="Calibri" panose="020F0502020204030204" pitchFamily="34" charset="0"/>
          </a:endParaRPr>
        </a:p>
      </dgm:t>
    </dgm:pt>
    <dgm:pt modelId="{3DE87258-3A03-4C80-A134-6ADD09388449}">
      <dgm:prSet phldrT="[Text]" custT="1"/>
      <dgm:spPr>
        <a:solidFill>
          <a:srgbClr val="009900"/>
        </a:solidFill>
      </dgm:spPr>
      <dgm:t>
        <a:bodyPr/>
        <a:lstStyle/>
        <a:p>
          <a:pPr algn="just"/>
          <a:r>
            <a:rPr lang="lt-LT" sz="2000" dirty="0"/>
            <a:t>Vidutinės metinės pajamos, kurias kandidatas gavo iš pastatų valdymo ir priežiūros paslaugų per pastaruosius 3 metus</a:t>
          </a:r>
          <a:endParaRPr lang="en-US" sz="2000" dirty="0">
            <a:latin typeface="Calibri" panose="020F0502020204030204" pitchFamily="34" charset="0"/>
          </a:endParaRPr>
        </a:p>
      </dgm:t>
    </dgm:pt>
    <dgm:pt modelId="{8C609DC0-6F9F-4CED-9F3F-2D0294EF00F4}" type="parTrans" cxnId="{00EF452E-672A-4AE3-87FF-3708E3C20D49}">
      <dgm:prSet/>
      <dgm:spPr/>
      <dgm:t>
        <a:bodyPr/>
        <a:lstStyle/>
        <a:p>
          <a:endParaRPr lang="en-US">
            <a:latin typeface="Calibri" panose="020F0502020204030204" pitchFamily="34" charset="0"/>
          </a:endParaRPr>
        </a:p>
      </dgm:t>
    </dgm:pt>
    <dgm:pt modelId="{09BB7FF3-AC5B-4FB1-ABDF-58C951918E1F}" type="sibTrans" cxnId="{00EF452E-672A-4AE3-87FF-3708E3C20D49}">
      <dgm:prSet/>
      <dgm:spPr/>
      <dgm:t>
        <a:bodyPr/>
        <a:lstStyle/>
        <a:p>
          <a:endParaRPr lang="en-US">
            <a:latin typeface="Calibri" panose="020F0502020204030204" pitchFamily="34" charset="0"/>
          </a:endParaRPr>
        </a:p>
      </dgm:t>
    </dgm:pt>
    <dgm:pt modelId="{BB826A7E-AEBC-4D5C-BBF0-CB8388DBDAC0}" type="pres">
      <dgm:prSet presAssocID="{010498CB-CD46-47F6-BC04-804EA4DF0BB6}" presName="Name0" presStyleCnt="0">
        <dgm:presLayoutVars>
          <dgm:dir/>
          <dgm:animLvl val="lvl"/>
          <dgm:resizeHandles val="exact"/>
        </dgm:presLayoutVars>
      </dgm:prSet>
      <dgm:spPr/>
    </dgm:pt>
    <dgm:pt modelId="{6138505B-F399-4B4B-A612-E57F2BDFC440}" type="pres">
      <dgm:prSet presAssocID="{306848FF-34CB-45C6-AD07-0550DA53A04B}" presName="linNode" presStyleCnt="0"/>
      <dgm:spPr/>
    </dgm:pt>
    <dgm:pt modelId="{8D5E48E9-9FA9-4FB5-9D06-D612E81ACD58}" type="pres">
      <dgm:prSet presAssocID="{306848FF-34CB-45C6-AD07-0550DA53A04B}" presName="parTx" presStyleLbl="revTx" presStyleIdx="0" presStyleCnt="2">
        <dgm:presLayoutVars>
          <dgm:chMax val="1"/>
          <dgm:bulletEnabled val="1"/>
        </dgm:presLayoutVars>
      </dgm:prSet>
      <dgm:spPr/>
    </dgm:pt>
    <dgm:pt modelId="{8EE3AF87-624B-4595-966E-68D9A29C6724}" type="pres">
      <dgm:prSet presAssocID="{306848FF-34CB-45C6-AD07-0550DA53A04B}" presName="bracket" presStyleLbl="parChTrans1D1" presStyleIdx="0" presStyleCnt="2" custScaleY="64614"/>
      <dgm:spPr>
        <a:ln>
          <a:solidFill>
            <a:srgbClr val="008000"/>
          </a:solidFill>
        </a:ln>
      </dgm:spPr>
    </dgm:pt>
    <dgm:pt modelId="{5130A66A-AAE2-4015-9881-9D4FB84EE32A}" type="pres">
      <dgm:prSet presAssocID="{306848FF-34CB-45C6-AD07-0550DA53A04B}" presName="spH" presStyleCnt="0"/>
      <dgm:spPr/>
    </dgm:pt>
    <dgm:pt modelId="{A6004C27-2435-4A27-950B-3F268B4ABB48}" type="pres">
      <dgm:prSet presAssocID="{306848FF-34CB-45C6-AD07-0550DA53A04B}" presName="desTx" presStyleLbl="node1" presStyleIdx="0" presStyleCnt="2" custScaleY="71927" custLinFactX="14382" custLinFactNeighborX="100000" custLinFactNeighborY="-532">
        <dgm:presLayoutVars>
          <dgm:bulletEnabled val="1"/>
        </dgm:presLayoutVars>
      </dgm:prSet>
      <dgm:spPr/>
    </dgm:pt>
    <dgm:pt modelId="{51AD724C-C32E-4E05-985C-C32BE22BBD81}" type="pres">
      <dgm:prSet presAssocID="{C8643AB6-DB50-4531-893A-2B38C993912A}" presName="spV" presStyleCnt="0"/>
      <dgm:spPr/>
    </dgm:pt>
    <dgm:pt modelId="{A3EBFAD3-B97E-40F5-A579-2F4404C774A6}" type="pres">
      <dgm:prSet presAssocID="{C22EFF3E-2A14-4B46-9B9A-6876E71D44C0}" presName="linNode" presStyleCnt="0"/>
      <dgm:spPr/>
    </dgm:pt>
    <dgm:pt modelId="{FDE5F9E0-99FC-4552-A266-EA8098FB78D2}" type="pres">
      <dgm:prSet presAssocID="{C22EFF3E-2A14-4B46-9B9A-6876E71D44C0}" presName="parTx" presStyleLbl="revTx" presStyleIdx="1" presStyleCnt="2">
        <dgm:presLayoutVars>
          <dgm:chMax val="1"/>
          <dgm:bulletEnabled val="1"/>
        </dgm:presLayoutVars>
      </dgm:prSet>
      <dgm:spPr/>
    </dgm:pt>
    <dgm:pt modelId="{ADBA8FA5-C627-4EFF-8895-9320D77068E7}" type="pres">
      <dgm:prSet presAssocID="{C22EFF3E-2A14-4B46-9B9A-6876E71D44C0}" presName="bracket" presStyleLbl="parChTrans1D1" presStyleIdx="1" presStyleCnt="2" custScaleY="63726"/>
      <dgm:spPr>
        <a:ln>
          <a:solidFill>
            <a:srgbClr val="009900"/>
          </a:solidFill>
        </a:ln>
      </dgm:spPr>
    </dgm:pt>
    <dgm:pt modelId="{42E86819-D8E6-47EC-8A0B-EAFC6B711A31}" type="pres">
      <dgm:prSet presAssocID="{C22EFF3E-2A14-4B46-9B9A-6876E71D44C0}" presName="spH" presStyleCnt="0"/>
      <dgm:spPr/>
    </dgm:pt>
    <dgm:pt modelId="{122C92E3-1D38-400F-A6A3-4D678CB4A35A}" type="pres">
      <dgm:prSet presAssocID="{C22EFF3E-2A14-4B46-9B9A-6876E71D44C0}" presName="desTx" presStyleLbl="node1" presStyleIdx="1" presStyleCnt="2" custScaleY="70555">
        <dgm:presLayoutVars>
          <dgm:bulletEnabled val="1"/>
        </dgm:presLayoutVars>
      </dgm:prSet>
      <dgm:spPr/>
    </dgm:pt>
  </dgm:ptLst>
  <dgm:cxnLst>
    <dgm:cxn modelId="{00EF452E-672A-4AE3-87FF-3708E3C20D49}" srcId="{C22EFF3E-2A14-4B46-9B9A-6876E71D44C0}" destId="{3DE87258-3A03-4C80-A134-6ADD09388449}" srcOrd="0" destOrd="0" parTransId="{8C609DC0-6F9F-4CED-9F3F-2D0294EF00F4}" sibTransId="{09BB7FF3-AC5B-4FB1-ABDF-58C951918E1F}"/>
    <dgm:cxn modelId="{583F6D2F-7E3D-4F95-B9E9-C3B461D95583}" type="presOf" srcId="{4F9FFEFD-044A-4D32-BA39-3FE181B57233}" destId="{A6004C27-2435-4A27-950B-3F268B4ABB48}" srcOrd="0" destOrd="0" presId="urn:diagrams.loki3.com/BracketList"/>
    <dgm:cxn modelId="{9A6BE230-CACA-4BDD-8D9C-33D7216211C1}" type="presOf" srcId="{C22EFF3E-2A14-4B46-9B9A-6876E71D44C0}" destId="{FDE5F9E0-99FC-4552-A266-EA8098FB78D2}" srcOrd="0" destOrd="0" presId="urn:diagrams.loki3.com/BracketList"/>
    <dgm:cxn modelId="{2FB9F775-9C7A-40E9-B3B6-529672AE48CB}" srcId="{010498CB-CD46-47F6-BC04-804EA4DF0BB6}" destId="{C22EFF3E-2A14-4B46-9B9A-6876E71D44C0}" srcOrd="1" destOrd="0" parTransId="{C47FA01C-F880-46FF-A939-05AF65CBA2CC}" sibTransId="{BC96B373-3A82-4B4C-842A-BC9980A421BA}"/>
    <dgm:cxn modelId="{AC8FCF84-1EC1-43B8-8E52-3FFAC1AB2E0B}" type="presOf" srcId="{306848FF-34CB-45C6-AD07-0550DA53A04B}" destId="{8D5E48E9-9FA9-4FB5-9D06-D612E81ACD58}" srcOrd="0" destOrd="0" presId="urn:diagrams.loki3.com/BracketList"/>
    <dgm:cxn modelId="{B521A290-99C4-49CE-8F6C-A043C9CD6600}" type="presOf" srcId="{3DE87258-3A03-4C80-A134-6ADD09388449}" destId="{122C92E3-1D38-400F-A6A3-4D678CB4A35A}" srcOrd="0" destOrd="0" presId="urn:diagrams.loki3.com/BracketList"/>
    <dgm:cxn modelId="{5E9912A9-F9DF-4E62-B8BF-495CE3FA19BE}" srcId="{306848FF-34CB-45C6-AD07-0550DA53A04B}" destId="{4F9FFEFD-044A-4D32-BA39-3FE181B57233}" srcOrd="0" destOrd="0" parTransId="{273D1992-FE6D-4187-AF74-1F3AA65A9727}" sibTransId="{FC34FECA-C6D3-46C1-B409-47F452FF84EE}"/>
    <dgm:cxn modelId="{2EFCEEB5-6ACA-4D8B-B856-9A885A81530E}" srcId="{010498CB-CD46-47F6-BC04-804EA4DF0BB6}" destId="{306848FF-34CB-45C6-AD07-0550DA53A04B}" srcOrd="0" destOrd="0" parTransId="{054306CA-ED80-4E99-9F2D-54F7D3A91BBB}" sibTransId="{C8643AB6-DB50-4531-893A-2B38C993912A}"/>
    <dgm:cxn modelId="{BEBFB1E7-AA97-4E9D-ADE3-9B31175D9BAA}" type="presOf" srcId="{010498CB-CD46-47F6-BC04-804EA4DF0BB6}" destId="{BB826A7E-AEBC-4D5C-BBF0-CB8388DBDAC0}" srcOrd="0" destOrd="0" presId="urn:diagrams.loki3.com/BracketList"/>
    <dgm:cxn modelId="{D80AE11B-65BC-4182-9AEA-978FEA245137}" type="presParOf" srcId="{BB826A7E-AEBC-4D5C-BBF0-CB8388DBDAC0}" destId="{6138505B-F399-4B4B-A612-E57F2BDFC440}" srcOrd="0" destOrd="0" presId="urn:diagrams.loki3.com/BracketList"/>
    <dgm:cxn modelId="{DE95F7D9-A822-4F95-99C7-17BC162D7E02}" type="presParOf" srcId="{6138505B-F399-4B4B-A612-E57F2BDFC440}" destId="{8D5E48E9-9FA9-4FB5-9D06-D612E81ACD58}" srcOrd="0" destOrd="0" presId="urn:diagrams.loki3.com/BracketList"/>
    <dgm:cxn modelId="{6C6FD886-5106-4A3F-BFEC-269A25DCFFFF}" type="presParOf" srcId="{6138505B-F399-4B4B-A612-E57F2BDFC440}" destId="{8EE3AF87-624B-4595-966E-68D9A29C6724}" srcOrd="1" destOrd="0" presId="urn:diagrams.loki3.com/BracketList"/>
    <dgm:cxn modelId="{D00FA0F5-EF97-4D23-A95C-B0BED47ED7ED}" type="presParOf" srcId="{6138505B-F399-4B4B-A612-E57F2BDFC440}" destId="{5130A66A-AAE2-4015-9881-9D4FB84EE32A}" srcOrd="2" destOrd="0" presId="urn:diagrams.loki3.com/BracketList"/>
    <dgm:cxn modelId="{537500CA-1BB6-4CEB-86C2-1719D06D3F2A}" type="presParOf" srcId="{6138505B-F399-4B4B-A612-E57F2BDFC440}" destId="{A6004C27-2435-4A27-950B-3F268B4ABB48}" srcOrd="3" destOrd="0" presId="urn:diagrams.loki3.com/BracketList"/>
    <dgm:cxn modelId="{2B6EDD61-7E76-4D99-B785-FAD5ED778F4E}" type="presParOf" srcId="{BB826A7E-AEBC-4D5C-BBF0-CB8388DBDAC0}" destId="{51AD724C-C32E-4E05-985C-C32BE22BBD81}" srcOrd="1" destOrd="0" presId="urn:diagrams.loki3.com/BracketList"/>
    <dgm:cxn modelId="{C8DE59DA-158D-4652-A514-1B5FEE61FA7C}" type="presParOf" srcId="{BB826A7E-AEBC-4D5C-BBF0-CB8388DBDAC0}" destId="{A3EBFAD3-B97E-40F5-A579-2F4404C774A6}" srcOrd="2" destOrd="0" presId="urn:diagrams.loki3.com/BracketList"/>
    <dgm:cxn modelId="{75CAB75E-1558-4879-A298-6BEF4B78B3A5}" type="presParOf" srcId="{A3EBFAD3-B97E-40F5-A579-2F4404C774A6}" destId="{FDE5F9E0-99FC-4552-A266-EA8098FB78D2}" srcOrd="0" destOrd="0" presId="urn:diagrams.loki3.com/BracketList"/>
    <dgm:cxn modelId="{6FD46610-4D4D-4167-830D-F99549280B85}" type="presParOf" srcId="{A3EBFAD3-B97E-40F5-A579-2F4404C774A6}" destId="{ADBA8FA5-C627-4EFF-8895-9320D77068E7}" srcOrd="1" destOrd="0" presId="urn:diagrams.loki3.com/BracketList"/>
    <dgm:cxn modelId="{D79B10A9-BDC2-428A-8F8E-69ED2450872A}" type="presParOf" srcId="{A3EBFAD3-B97E-40F5-A579-2F4404C774A6}" destId="{42E86819-D8E6-47EC-8A0B-EAFC6B711A31}" srcOrd="2" destOrd="0" presId="urn:diagrams.loki3.com/BracketList"/>
    <dgm:cxn modelId="{694FD632-EC1C-4B41-AAD3-DD057284C5B3}" type="presParOf" srcId="{A3EBFAD3-B97E-40F5-A579-2F4404C774A6}" destId="{122C92E3-1D38-400F-A6A3-4D678CB4A35A}"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E48E9-9FA9-4FB5-9D06-D612E81ACD58}">
      <dsp:nvSpPr>
        <dsp:cNvPr id="0" name=""/>
        <dsp:cNvSpPr/>
      </dsp:nvSpPr>
      <dsp:spPr>
        <a:xfrm>
          <a:off x="0" y="966482"/>
          <a:ext cx="2763078"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latin typeface="Calibri" panose="020F0502020204030204" pitchFamily="34" charset="0"/>
            </a:rPr>
            <a:t>K1</a:t>
          </a:r>
          <a:endParaRPr lang="lt-LT" sz="2400" kern="1200" dirty="0">
            <a:latin typeface="Calibri" panose="020F0502020204030204" pitchFamily="34" charset="0"/>
          </a:endParaRPr>
        </a:p>
        <a:p>
          <a:pPr marL="0" lvl="0" indent="0" algn="r" defTabSz="1066800">
            <a:lnSpc>
              <a:spcPct val="90000"/>
            </a:lnSpc>
            <a:spcBef>
              <a:spcPct val="0"/>
            </a:spcBef>
            <a:spcAft>
              <a:spcPct val="35000"/>
            </a:spcAft>
            <a:buNone/>
          </a:pPr>
          <a:r>
            <a:rPr lang="en-US" sz="2400" kern="1200" dirty="0">
              <a:latin typeface="Calibri" panose="020F0502020204030204" pitchFamily="34" charset="0"/>
            </a:rPr>
            <a:t>50 </a:t>
          </a:r>
          <a:r>
            <a:rPr lang="en-US" sz="2400" kern="1200" dirty="0" err="1">
              <a:latin typeface="Calibri" panose="020F0502020204030204" pitchFamily="34" charset="0"/>
            </a:rPr>
            <a:t>bal</a:t>
          </a:r>
          <a:r>
            <a:rPr lang="lt-LT" sz="2400" kern="1200" dirty="0">
              <a:latin typeface="Calibri" panose="020F0502020204030204" pitchFamily="34" charset="0"/>
            </a:rPr>
            <a:t>ų</a:t>
          </a:r>
          <a:endParaRPr lang="en-US" sz="2400" kern="1200" dirty="0">
            <a:latin typeface="Calibri" panose="020F0502020204030204" pitchFamily="34" charset="0"/>
          </a:endParaRPr>
        </a:p>
      </dsp:txBody>
      <dsp:txXfrm>
        <a:off x="0" y="966482"/>
        <a:ext cx="2763078" cy="1287000"/>
      </dsp:txXfrm>
    </dsp:sp>
    <dsp:sp modelId="{8EE3AF87-624B-4595-966E-68D9A29C6724}">
      <dsp:nvSpPr>
        <dsp:cNvPr id="0" name=""/>
        <dsp:cNvSpPr/>
      </dsp:nvSpPr>
      <dsp:spPr>
        <a:xfrm>
          <a:off x="2763078" y="1194191"/>
          <a:ext cx="552615" cy="831582"/>
        </a:xfrm>
        <a:prstGeom prst="leftBrace">
          <a:avLst>
            <a:gd name="adj1" fmla="val 35000"/>
            <a:gd name="adj2" fmla="val 50000"/>
          </a:avLst>
        </a:prstGeom>
        <a:noFill/>
        <a:ln w="12700" cap="flat" cmpd="sng" algn="ctr">
          <a:solidFill>
            <a:srgbClr val="008000"/>
          </a:solidFill>
          <a:prstDash val="solid"/>
          <a:miter lim="800000"/>
        </a:ln>
        <a:effectLst/>
      </dsp:spPr>
      <dsp:style>
        <a:lnRef idx="2">
          <a:scrgbClr r="0" g="0" b="0"/>
        </a:lnRef>
        <a:fillRef idx="0">
          <a:scrgbClr r="0" g="0" b="0"/>
        </a:fillRef>
        <a:effectRef idx="0">
          <a:scrgbClr r="0" g="0" b="0"/>
        </a:effectRef>
        <a:fontRef idx="minor"/>
      </dsp:style>
    </dsp:sp>
    <dsp:sp modelId="{A6004C27-2435-4A27-950B-3F268B4ABB48}">
      <dsp:nvSpPr>
        <dsp:cNvPr id="0" name=""/>
        <dsp:cNvSpPr/>
      </dsp:nvSpPr>
      <dsp:spPr>
        <a:xfrm>
          <a:off x="3536740" y="1140285"/>
          <a:ext cx="7515572" cy="925700"/>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lt-LT" sz="2000" kern="1200" dirty="0"/>
            <a:t>Vidutinė metinė statybos ir montavimo darbų apimtis per pastaruosius 5 metus</a:t>
          </a:r>
          <a:endParaRPr lang="en-US" sz="2000" b="0" kern="1200" dirty="0">
            <a:latin typeface="Calibri" panose="020F0502020204030204" pitchFamily="34" charset="0"/>
          </a:endParaRPr>
        </a:p>
      </dsp:txBody>
      <dsp:txXfrm>
        <a:off x="3536740" y="1140285"/>
        <a:ext cx="7515572" cy="925700"/>
      </dsp:txXfrm>
    </dsp:sp>
    <dsp:sp modelId="{FDE5F9E0-99FC-4552-A266-EA8098FB78D2}">
      <dsp:nvSpPr>
        <dsp:cNvPr id="0" name=""/>
        <dsp:cNvSpPr/>
      </dsp:nvSpPr>
      <dsp:spPr>
        <a:xfrm>
          <a:off x="0" y="2487482"/>
          <a:ext cx="2763078"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lt-LT" sz="2400" kern="1200" dirty="0">
              <a:latin typeface="Calibri" panose="020F0502020204030204" pitchFamily="34" charset="0"/>
            </a:rPr>
            <a:t>K</a:t>
          </a:r>
          <a:r>
            <a:rPr lang="en-US" sz="2400" kern="1200" dirty="0">
              <a:latin typeface="Calibri" panose="020F0502020204030204" pitchFamily="34" charset="0"/>
            </a:rPr>
            <a:t>2 </a:t>
          </a:r>
          <a:endParaRPr lang="lt-LT" sz="2400" kern="1200" dirty="0">
            <a:latin typeface="Calibri" panose="020F0502020204030204" pitchFamily="34" charset="0"/>
          </a:endParaRPr>
        </a:p>
        <a:p>
          <a:pPr marL="0" lvl="0" indent="0" algn="r" defTabSz="1066800">
            <a:lnSpc>
              <a:spcPct val="90000"/>
            </a:lnSpc>
            <a:spcBef>
              <a:spcPct val="0"/>
            </a:spcBef>
            <a:spcAft>
              <a:spcPct val="35000"/>
            </a:spcAft>
            <a:buNone/>
          </a:pPr>
          <a:r>
            <a:rPr lang="en-US" sz="2400" kern="1200" dirty="0">
              <a:latin typeface="Calibri" panose="020F0502020204030204" pitchFamily="34" charset="0"/>
            </a:rPr>
            <a:t>50 </a:t>
          </a:r>
          <a:r>
            <a:rPr lang="lt-LT" sz="2400" kern="1200" dirty="0">
              <a:latin typeface="Calibri" panose="020F0502020204030204" pitchFamily="34" charset="0"/>
            </a:rPr>
            <a:t>balų</a:t>
          </a:r>
          <a:endParaRPr lang="en-US" sz="2400" kern="1200" dirty="0">
            <a:latin typeface="Calibri" panose="020F0502020204030204" pitchFamily="34" charset="0"/>
          </a:endParaRPr>
        </a:p>
      </dsp:txBody>
      <dsp:txXfrm>
        <a:off x="0" y="2487482"/>
        <a:ext cx="2763078" cy="1287000"/>
      </dsp:txXfrm>
    </dsp:sp>
    <dsp:sp modelId="{ADBA8FA5-C627-4EFF-8895-9320D77068E7}">
      <dsp:nvSpPr>
        <dsp:cNvPr id="0" name=""/>
        <dsp:cNvSpPr/>
      </dsp:nvSpPr>
      <dsp:spPr>
        <a:xfrm>
          <a:off x="2763078" y="2720905"/>
          <a:ext cx="552615" cy="820153"/>
        </a:xfrm>
        <a:prstGeom prst="leftBrace">
          <a:avLst>
            <a:gd name="adj1" fmla="val 35000"/>
            <a:gd name="adj2" fmla="val 50000"/>
          </a:avLst>
        </a:prstGeom>
        <a:noFill/>
        <a:ln w="12700" cap="flat" cmpd="sng" algn="ctr">
          <a:solidFill>
            <a:srgbClr val="009900"/>
          </a:solidFill>
          <a:prstDash val="solid"/>
          <a:miter lim="800000"/>
        </a:ln>
        <a:effectLst/>
      </dsp:spPr>
      <dsp:style>
        <a:lnRef idx="2">
          <a:scrgbClr r="0" g="0" b="0"/>
        </a:lnRef>
        <a:fillRef idx="0">
          <a:scrgbClr r="0" g="0" b="0"/>
        </a:fillRef>
        <a:effectRef idx="0">
          <a:scrgbClr r="0" g="0" b="0"/>
        </a:effectRef>
        <a:fontRef idx="minor"/>
      </dsp:style>
    </dsp:sp>
    <dsp:sp modelId="{122C92E3-1D38-400F-A6A3-4D678CB4A35A}">
      <dsp:nvSpPr>
        <dsp:cNvPr id="0" name=""/>
        <dsp:cNvSpPr/>
      </dsp:nvSpPr>
      <dsp:spPr>
        <a:xfrm>
          <a:off x="3536740" y="2676961"/>
          <a:ext cx="7515572" cy="908042"/>
        </a:xfrm>
        <a:prstGeom prst="rect">
          <a:avLst/>
        </a:prstGeom>
        <a:solidFill>
          <a:srgbClr val="00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just" defTabSz="889000">
            <a:lnSpc>
              <a:spcPct val="90000"/>
            </a:lnSpc>
            <a:spcBef>
              <a:spcPct val="0"/>
            </a:spcBef>
            <a:spcAft>
              <a:spcPct val="15000"/>
            </a:spcAft>
            <a:buChar char="•"/>
          </a:pPr>
          <a:r>
            <a:rPr lang="lt-LT" sz="2000" kern="1200" dirty="0"/>
            <a:t>Vidutinės metinės pajamos, kurias kandidatas gavo iš pastatų valdymo ir priežiūros paslaugų per pastaruosius 3 metus</a:t>
          </a:r>
          <a:endParaRPr lang="en-US" sz="2000" kern="1200" dirty="0">
            <a:latin typeface="Calibri" panose="020F0502020204030204" pitchFamily="34" charset="0"/>
          </a:endParaRPr>
        </a:p>
      </dsp:txBody>
      <dsp:txXfrm>
        <a:off x="3536740" y="2676961"/>
        <a:ext cx="7515572" cy="908042"/>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67ED94-3FBF-3A4B-A8BE-93432F9B85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2647666-223D-9944-B35C-4F81FF5380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DABF00-A46C-E54C-A183-351071802804}" type="datetimeFigureOut">
              <a:rPr lang="en-US" smtClean="0"/>
              <a:t>5/10/2024</a:t>
            </a:fld>
            <a:endParaRPr lang="en-US"/>
          </a:p>
        </p:txBody>
      </p:sp>
      <p:sp>
        <p:nvSpPr>
          <p:cNvPr id="4" name="Footer Placeholder 3">
            <a:extLst>
              <a:ext uri="{FF2B5EF4-FFF2-40B4-BE49-F238E27FC236}">
                <a16:creationId xmlns:a16="http://schemas.microsoft.com/office/drawing/2014/main" id="{0D0AFCD5-D865-A44D-BB2D-92AAB6D400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4A9A56-CE35-1645-9282-A57574E334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B9E881-1A89-9540-9F1D-5D47E776AB6E}" type="slidenum">
              <a:rPr lang="en-US" smtClean="0"/>
              <a:t>‹#›</a:t>
            </a:fld>
            <a:endParaRPr lang="en-US"/>
          </a:p>
        </p:txBody>
      </p:sp>
    </p:spTree>
    <p:extLst>
      <p:ext uri="{BB962C8B-B14F-4D97-AF65-F5344CB8AC3E}">
        <p14:creationId xmlns:p14="http://schemas.microsoft.com/office/powerpoint/2010/main" val="20361263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4B721-0C6E-5C44-BF4F-FF3818343E8C}" type="datetimeFigureOut">
              <a:rPr lang="en-US" smtClean="0"/>
              <a:t>5/10/2024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A45CE-8C35-8143-B5D5-1E5D5F1BBB39}" type="slidenum">
              <a:rPr lang="en-US" smtClean="0"/>
              <a:t>‹#›</a:t>
            </a:fld>
            <a:endParaRPr lang="en-US"/>
          </a:p>
        </p:txBody>
      </p:sp>
    </p:spTree>
    <p:extLst>
      <p:ext uri="{BB962C8B-B14F-4D97-AF65-F5344CB8AC3E}">
        <p14:creationId xmlns:p14="http://schemas.microsoft.com/office/powerpoint/2010/main" val="34061885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D18DA-13E3-4504-8C07-1C28FDBBA88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4832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735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226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5756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174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604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2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068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907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142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3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8A45CE-8C35-8143-B5D5-1E5D5F1BBB39}" type="slidenum">
              <a:rPr lang="en-US" smtClean="0"/>
              <a:t>3</a:t>
            </a:fld>
            <a:endParaRPr lang="en-US"/>
          </a:p>
        </p:txBody>
      </p:sp>
    </p:spTree>
    <p:extLst>
      <p:ext uri="{BB962C8B-B14F-4D97-AF65-F5344CB8AC3E}">
        <p14:creationId xmlns:p14="http://schemas.microsoft.com/office/powerpoint/2010/main" val="1339125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387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37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542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229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394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294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361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027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870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88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89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84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593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726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316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11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555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178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8462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862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93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136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2872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1313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0125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6422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8184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6759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8655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7359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514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76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985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49492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0861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3324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1087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1053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5826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1863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7385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1385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11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1522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4249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1569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2518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0447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7542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68315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6088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7182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8A45CE-8C35-8143-B5D5-1E5D5F1BBB39}" type="slidenum">
              <a:rPr lang="en-US" smtClean="0"/>
              <a:t>73</a:t>
            </a:fld>
            <a:endParaRPr lang="en-US"/>
          </a:p>
        </p:txBody>
      </p:sp>
    </p:spTree>
    <p:extLst>
      <p:ext uri="{BB962C8B-B14F-4D97-AF65-F5344CB8AC3E}">
        <p14:creationId xmlns:p14="http://schemas.microsoft.com/office/powerpoint/2010/main" val="2723655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392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352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A45CE-8C35-8143-B5D5-1E5D5F1BB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874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F28ACA-26D7-714F-82A8-DBCC3F6CC489}"/>
              </a:ext>
            </a:extLst>
          </p:cNvPr>
          <p:cNvSpPr/>
          <p:nvPr userDrawn="1"/>
        </p:nvSpPr>
        <p:spPr>
          <a:xfrm>
            <a:off x="0" y="3429000"/>
            <a:ext cx="12192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Subtitle 2">
            <a:extLst>
              <a:ext uri="{FF2B5EF4-FFF2-40B4-BE49-F238E27FC236}">
                <a16:creationId xmlns:a16="http://schemas.microsoft.com/office/drawing/2014/main" id="{C6C8F66C-0CC9-D341-BE89-6DC1F282FE00}"/>
              </a:ext>
            </a:extLst>
          </p:cNvPr>
          <p:cNvSpPr>
            <a:spLocks noGrp="1"/>
          </p:cNvSpPr>
          <p:nvPr>
            <p:ph type="subTitle" idx="1"/>
          </p:nvPr>
        </p:nvSpPr>
        <p:spPr>
          <a:xfrm>
            <a:off x="2552700" y="3653921"/>
            <a:ext cx="7086601" cy="1210963"/>
          </a:xfrm>
        </p:spPr>
        <p:txBody>
          <a:bodyPr/>
          <a:lstStyle>
            <a:lvl1pPr marL="0" indent="0" algn="l">
              <a:buNone/>
              <a:defRPr sz="2400" b="0">
                <a:solidFill>
                  <a:schemeClr val="tx1"/>
                </a:solidFill>
                <a:latin typeface="Calibri" panose="020F0502020204030204" pitchFamily="34" charset="0"/>
                <a:ea typeface="Lato" panose="020F0502020204030203"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descr="A picture containing logo&#10;&#10;Description automatically generated">
            <a:extLst>
              <a:ext uri="{FF2B5EF4-FFF2-40B4-BE49-F238E27FC236}">
                <a16:creationId xmlns:a16="http://schemas.microsoft.com/office/drawing/2014/main" id="{5A1FC833-E654-CF48-B4A2-55785F612367}"/>
              </a:ext>
            </a:extLst>
          </p:cNvPr>
          <p:cNvPicPr>
            <a:picLocks noChangeAspect="1"/>
          </p:cNvPicPr>
          <p:nvPr userDrawn="1"/>
        </p:nvPicPr>
        <p:blipFill>
          <a:blip r:embed="rId2"/>
          <a:stretch>
            <a:fillRect/>
          </a:stretch>
        </p:blipFill>
        <p:spPr>
          <a:xfrm>
            <a:off x="258289" y="217432"/>
            <a:ext cx="1943842" cy="597577"/>
          </a:xfrm>
          <a:prstGeom prst="rect">
            <a:avLst/>
          </a:prstGeom>
        </p:spPr>
      </p:pic>
      <p:sp>
        <p:nvSpPr>
          <p:cNvPr id="14" name="Title 19">
            <a:extLst>
              <a:ext uri="{FF2B5EF4-FFF2-40B4-BE49-F238E27FC236}">
                <a16:creationId xmlns:a16="http://schemas.microsoft.com/office/drawing/2014/main" id="{BA8D788F-5AD7-C249-86C9-7BB9C63D6A47}"/>
              </a:ext>
            </a:extLst>
          </p:cNvPr>
          <p:cNvSpPr>
            <a:spLocks noGrp="1"/>
          </p:cNvSpPr>
          <p:nvPr>
            <p:ph type="title"/>
          </p:nvPr>
        </p:nvSpPr>
        <p:spPr>
          <a:xfrm>
            <a:off x="2552700" y="1777345"/>
            <a:ext cx="7086601" cy="1810465"/>
          </a:xfrm>
        </p:spPr>
        <p:txBody>
          <a:bodyPr/>
          <a:lstStyle/>
          <a:p>
            <a:r>
              <a:rPr lang="en-US" dirty="0"/>
              <a:t>Click to edit Master title style</a:t>
            </a:r>
          </a:p>
        </p:txBody>
      </p:sp>
      <p:pic>
        <p:nvPicPr>
          <p:cNvPr id="11" name="Picture 10" descr="A picture containing icon&#10;&#10;Description automatically generated">
            <a:extLst>
              <a:ext uri="{FF2B5EF4-FFF2-40B4-BE49-F238E27FC236}">
                <a16:creationId xmlns:a16="http://schemas.microsoft.com/office/drawing/2014/main" id="{A3F4FBD5-8C38-BB4F-931E-88B2865217A8}"/>
              </a:ext>
            </a:extLst>
          </p:cNvPr>
          <p:cNvPicPr>
            <a:picLocks noChangeAspect="1"/>
          </p:cNvPicPr>
          <p:nvPr userDrawn="1"/>
        </p:nvPicPr>
        <p:blipFill>
          <a:blip r:embed="rId3"/>
          <a:stretch>
            <a:fillRect/>
          </a:stretch>
        </p:blipFill>
        <p:spPr>
          <a:xfrm>
            <a:off x="8720207" y="4344568"/>
            <a:ext cx="1073150" cy="1187450"/>
          </a:xfrm>
          <a:prstGeom prst="rect">
            <a:avLst/>
          </a:prstGeom>
        </p:spPr>
      </p:pic>
    </p:spTree>
    <p:extLst>
      <p:ext uri="{BB962C8B-B14F-4D97-AF65-F5344CB8AC3E}">
        <p14:creationId xmlns:p14="http://schemas.microsoft.com/office/powerpoint/2010/main" val="3824538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Title">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2C9A931-D2A2-0442-8A8B-3C9FBE512F3D}"/>
              </a:ext>
            </a:extLst>
          </p:cNvPr>
          <p:cNvSpPr/>
          <p:nvPr userDrawn="1"/>
        </p:nvSpPr>
        <p:spPr>
          <a:xfrm>
            <a:off x="0" y="6327775"/>
            <a:ext cx="12192000" cy="530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lide Number Placeholder 35">
            <a:extLst>
              <a:ext uri="{FF2B5EF4-FFF2-40B4-BE49-F238E27FC236}">
                <a16:creationId xmlns:a16="http://schemas.microsoft.com/office/drawing/2014/main" id="{4235ED64-AC31-1248-BEF8-712AE0DBAD62}"/>
              </a:ext>
            </a:extLst>
          </p:cNvPr>
          <p:cNvSpPr>
            <a:spLocks noGrp="1"/>
          </p:cNvSpPr>
          <p:nvPr>
            <p:ph type="sldNum" sz="quarter" idx="10"/>
          </p:nvPr>
        </p:nvSpPr>
        <p:spPr/>
        <p:txBody>
          <a:bodyPr/>
          <a:lstStyle/>
          <a:p>
            <a:fld id="{920B2743-D6F2-2641-A819-1C27F8D99FCC}" type="slidenum">
              <a:rPr lang="en-US" smtClean="0"/>
              <a:pPr/>
              <a:t>‹#›</a:t>
            </a:fld>
            <a:endParaRPr lang="en-US" dirty="0"/>
          </a:p>
        </p:txBody>
      </p:sp>
      <p:cxnSp>
        <p:nvCxnSpPr>
          <p:cNvPr id="7" name="Straight Connector 6">
            <a:extLst>
              <a:ext uri="{FF2B5EF4-FFF2-40B4-BE49-F238E27FC236}">
                <a16:creationId xmlns:a16="http://schemas.microsoft.com/office/drawing/2014/main" id="{50813AE2-9637-D641-8F65-B278BC2B0CAE}"/>
              </a:ext>
            </a:extLst>
          </p:cNvPr>
          <p:cNvCxnSpPr>
            <a:cxnSpLocks/>
          </p:cNvCxnSpPr>
          <p:nvPr userDrawn="1"/>
        </p:nvCxnSpPr>
        <p:spPr>
          <a:xfrm>
            <a:off x="556054" y="555974"/>
            <a:ext cx="365120" cy="0"/>
          </a:xfrm>
          <a:prstGeom prst="line">
            <a:avLst/>
          </a:prstGeom>
          <a:ln w="25400">
            <a:solidFill>
              <a:schemeClr val="tx1"/>
            </a:solidFill>
          </a:ln>
        </p:spPr>
        <p:style>
          <a:lnRef idx="3">
            <a:schemeClr val="accent4"/>
          </a:lnRef>
          <a:fillRef idx="0">
            <a:schemeClr val="accent4"/>
          </a:fillRef>
          <a:effectRef idx="2">
            <a:schemeClr val="accent4"/>
          </a:effectRef>
          <a:fontRef idx="minor">
            <a:schemeClr val="tx1"/>
          </a:fontRef>
        </p:style>
      </p:cxnSp>
      <p:sp>
        <p:nvSpPr>
          <p:cNvPr id="8" name="Title 19">
            <a:extLst>
              <a:ext uri="{FF2B5EF4-FFF2-40B4-BE49-F238E27FC236}">
                <a16:creationId xmlns:a16="http://schemas.microsoft.com/office/drawing/2014/main" id="{695585BA-EBAB-9545-96DC-42BCF4147858}"/>
              </a:ext>
            </a:extLst>
          </p:cNvPr>
          <p:cNvSpPr>
            <a:spLocks noGrp="1"/>
          </p:cNvSpPr>
          <p:nvPr>
            <p:ph type="title"/>
          </p:nvPr>
        </p:nvSpPr>
        <p:spPr>
          <a:xfrm>
            <a:off x="1106310" y="365126"/>
            <a:ext cx="7509656" cy="381002"/>
          </a:xfrm>
        </p:spPr>
        <p:txBody>
          <a:bodyPr/>
          <a:lstStyle/>
          <a:p>
            <a:r>
              <a:rPr lang="en-US" dirty="0"/>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9EF75A39-CFB4-6D43-947A-2EB253E5871B}"/>
              </a:ext>
            </a:extLst>
          </p:cNvPr>
          <p:cNvPicPr>
            <a:picLocks noChangeAspect="1"/>
          </p:cNvPicPr>
          <p:nvPr userDrawn="1"/>
        </p:nvPicPr>
        <p:blipFill>
          <a:blip r:embed="rId2"/>
          <a:stretch>
            <a:fillRect/>
          </a:stretch>
        </p:blipFill>
        <p:spPr>
          <a:xfrm>
            <a:off x="180622" y="6464989"/>
            <a:ext cx="919721" cy="227510"/>
          </a:xfrm>
          <a:prstGeom prst="rect">
            <a:avLst/>
          </a:prstGeom>
        </p:spPr>
      </p:pic>
    </p:spTree>
    <p:extLst>
      <p:ext uri="{BB962C8B-B14F-4D97-AF65-F5344CB8AC3E}">
        <p14:creationId xmlns:p14="http://schemas.microsoft.com/office/powerpoint/2010/main" val="490709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 Circ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FD3BF1D-F24D-414D-9B2D-0DA98154F90E}"/>
              </a:ext>
            </a:extLst>
          </p:cNvPr>
          <p:cNvCxnSpPr>
            <a:cxnSpLocks/>
          </p:cNvCxnSpPr>
          <p:nvPr userDrawn="1"/>
        </p:nvCxnSpPr>
        <p:spPr>
          <a:xfrm>
            <a:off x="558875" y="-170822"/>
            <a:ext cx="0" cy="6119446"/>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Slide Number Placeholder 35">
            <a:extLst>
              <a:ext uri="{FF2B5EF4-FFF2-40B4-BE49-F238E27FC236}">
                <a16:creationId xmlns:a16="http://schemas.microsoft.com/office/drawing/2014/main" id="{4235ED64-AC31-1248-BEF8-712AE0DBAD62}"/>
              </a:ext>
            </a:extLst>
          </p:cNvPr>
          <p:cNvSpPr>
            <a:spLocks noGrp="1"/>
          </p:cNvSpPr>
          <p:nvPr>
            <p:ph type="sldNum" sz="quarter" idx="10"/>
          </p:nvPr>
        </p:nvSpPr>
        <p:spPr/>
        <p:txBody>
          <a:bodyPr/>
          <a:lstStyle/>
          <a:p>
            <a:fld id="{920B2743-D6F2-2641-A819-1C27F8D99FCC}" type="slidenum">
              <a:rPr lang="en-US" smtClean="0"/>
              <a:pPr/>
              <a:t>‹#›</a:t>
            </a:fld>
            <a:endParaRPr lang="en-US" dirty="0"/>
          </a:p>
        </p:txBody>
      </p:sp>
      <p:sp>
        <p:nvSpPr>
          <p:cNvPr id="9" name="Oval 8">
            <a:extLst>
              <a:ext uri="{FF2B5EF4-FFF2-40B4-BE49-F238E27FC236}">
                <a16:creationId xmlns:a16="http://schemas.microsoft.com/office/drawing/2014/main" id="{C41EE508-13AF-5E47-BB60-0AD8C72F62B7}"/>
              </a:ext>
            </a:extLst>
          </p:cNvPr>
          <p:cNvSpPr/>
          <p:nvPr userDrawn="1"/>
        </p:nvSpPr>
        <p:spPr>
          <a:xfrm>
            <a:off x="-2801781" y="541683"/>
            <a:ext cx="5774635" cy="5774635"/>
          </a:xfrm>
          <a:prstGeom prst="ellipse">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Icon&#10;&#10;Description automatically generated">
            <a:extLst>
              <a:ext uri="{FF2B5EF4-FFF2-40B4-BE49-F238E27FC236}">
                <a16:creationId xmlns:a16="http://schemas.microsoft.com/office/drawing/2014/main" id="{E9EC50B7-76D1-F348-9AB7-3A2EAA746C88}"/>
              </a:ext>
            </a:extLst>
          </p:cNvPr>
          <p:cNvPicPr>
            <a:picLocks noChangeAspect="1"/>
          </p:cNvPicPr>
          <p:nvPr userDrawn="1"/>
        </p:nvPicPr>
        <p:blipFill>
          <a:blip r:embed="rId2"/>
          <a:stretch>
            <a:fillRect/>
          </a:stretch>
        </p:blipFill>
        <p:spPr>
          <a:xfrm>
            <a:off x="152289" y="6457708"/>
            <a:ext cx="948054" cy="228668"/>
          </a:xfrm>
          <a:prstGeom prst="rect">
            <a:avLst/>
          </a:prstGeom>
        </p:spPr>
      </p:pic>
      <p:sp>
        <p:nvSpPr>
          <p:cNvPr id="7" name="Rectangle 6">
            <a:extLst>
              <a:ext uri="{FF2B5EF4-FFF2-40B4-BE49-F238E27FC236}">
                <a16:creationId xmlns:a16="http://schemas.microsoft.com/office/drawing/2014/main" id="{ECD41D2A-3E33-0D43-8B03-860CF33C9DDD}"/>
              </a:ext>
            </a:extLst>
          </p:cNvPr>
          <p:cNvSpPr/>
          <p:nvPr userDrawn="1"/>
        </p:nvSpPr>
        <p:spPr>
          <a:xfrm>
            <a:off x="0" y="6754605"/>
            <a:ext cx="12192000" cy="216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05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Footer">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2C9A931-D2A2-0442-8A8B-3C9FBE512F3D}"/>
              </a:ext>
            </a:extLst>
          </p:cNvPr>
          <p:cNvSpPr/>
          <p:nvPr userDrawn="1"/>
        </p:nvSpPr>
        <p:spPr>
          <a:xfrm>
            <a:off x="0" y="6327775"/>
            <a:ext cx="12192000" cy="530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lide Number Placeholder 35">
            <a:extLst>
              <a:ext uri="{FF2B5EF4-FFF2-40B4-BE49-F238E27FC236}">
                <a16:creationId xmlns:a16="http://schemas.microsoft.com/office/drawing/2014/main" id="{4235ED64-AC31-1248-BEF8-712AE0DBAD62}"/>
              </a:ext>
            </a:extLst>
          </p:cNvPr>
          <p:cNvSpPr>
            <a:spLocks noGrp="1"/>
          </p:cNvSpPr>
          <p:nvPr>
            <p:ph type="sldNum" sz="quarter" idx="10"/>
          </p:nvPr>
        </p:nvSpPr>
        <p:spPr/>
        <p:txBody>
          <a:bodyPr/>
          <a:lstStyle/>
          <a:p>
            <a:fld id="{920B2743-D6F2-2641-A819-1C27F8D99FCC}" type="slidenum">
              <a:rPr lang="en-US" smtClean="0"/>
              <a:pPr/>
              <a:t>‹#›</a:t>
            </a:fld>
            <a:endParaRPr lang="en-US" dirty="0"/>
          </a:p>
        </p:txBody>
      </p:sp>
      <p:pic>
        <p:nvPicPr>
          <p:cNvPr id="4" name="Picture 3" descr="A picture containing drawing&#10;&#10;Description automatically generated">
            <a:extLst>
              <a:ext uri="{FF2B5EF4-FFF2-40B4-BE49-F238E27FC236}">
                <a16:creationId xmlns:a16="http://schemas.microsoft.com/office/drawing/2014/main" id="{37AB81E8-0560-4140-9E74-925B03DC45B3}"/>
              </a:ext>
            </a:extLst>
          </p:cNvPr>
          <p:cNvPicPr>
            <a:picLocks noChangeAspect="1"/>
          </p:cNvPicPr>
          <p:nvPr userDrawn="1"/>
        </p:nvPicPr>
        <p:blipFill>
          <a:blip r:embed="rId2"/>
          <a:stretch>
            <a:fillRect/>
          </a:stretch>
        </p:blipFill>
        <p:spPr>
          <a:xfrm>
            <a:off x="180622" y="6464989"/>
            <a:ext cx="919721" cy="227510"/>
          </a:xfrm>
          <a:prstGeom prst="rect">
            <a:avLst/>
          </a:prstGeom>
        </p:spPr>
      </p:pic>
    </p:spTree>
    <p:extLst>
      <p:ext uri="{BB962C8B-B14F-4D97-AF65-F5344CB8AC3E}">
        <p14:creationId xmlns:p14="http://schemas.microsoft.com/office/powerpoint/2010/main" val="66368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 Tit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22F49AF-263D-FF47-AA7F-863A58012B40}"/>
              </a:ext>
            </a:extLst>
          </p:cNvPr>
          <p:cNvCxnSpPr>
            <a:cxnSpLocks/>
          </p:cNvCxnSpPr>
          <p:nvPr userDrawn="1"/>
        </p:nvCxnSpPr>
        <p:spPr>
          <a:xfrm>
            <a:off x="556054" y="555974"/>
            <a:ext cx="365120" cy="0"/>
          </a:xfrm>
          <a:prstGeom prst="line">
            <a:avLst/>
          </a:prstGeom>
          <a:ln w="25400">
            <a:solidFill>
              <a:schemeClr val="tx1"/>
            </a:solidFill>
          </a:ln>
        </p:spPr>
        <p:style>
          <a:lnRef idx="3">
            <a:schemeClr val="accent4"/>
          </a:lnRef>
          <a:fillRef idx="0">
            <a:schemeClr val="accent4"/>
          </a:fillRef>
          <a:effectRef idx="2">
            <a:schemeClr val="accent4"/>
          </a:effectRef>
          <a:fontRef idx="minor">
            <a:schemeClr val="tx1"/>
          </a:fontRef>
        </p:style>
      </p:cxnSp>
      <p:sp>
        <p:nvSpPr>
          <p:cNvPr id="20" name="Title 19">
            <a:extLst>
              <a:ext uri="{FF2B5EF4-FFF2-40B4-BE49-F238E27FC236}">
                <a16:creationId xmlns:a16="http://schemas.microsoft.com/office/drawing/2014/main" id="{2C374DF7-9711-C149-B4AB-793908F5C058}"/>
              </a:ext>
            </a:extLst>
          </p:cNvPr>
          <p:cNvSpPr>
            <a:spLocks noGrp="1"/>
          </p:cNvSpPr>
          <p:nvPr>
            <p:ph type="title"/>
          </p:nvPr>
        </p:nvSpPr>
        <p:spPr>
          <a:xfrm>
            <a:off x="1106310" y="365126"/>
            <a:ext cx="7509656" cy="381002"/>
          </a:xfrm>
        </p:spPr>
        <p:txBody>
          <a:bodyPr/>
          <a:lstStyle/>
          <a:p>
            <a:r>
              <a:rPr lang="en-US" dirty="0"/>
              <a:t>Click to edit Master title style</a:t>
            </a:r>
          </a:p>
        </p:txBody>
      </p:sp>
      <p:sp>
        <p:nvSpPr>
          <p:cNvPr id="27" name="Slide Number Placeholder 26">
            <a:extLst>
              <a:ext uri="{FF2B5EF4-FFF2-40B4-BE49-F238E27FC236}">
                <a16:creationId xmlns:a16="http://schemas.microsoft.com/office/drawing/2014/main" id="{25A01C64-E08D-F84F-8F31-D98DA1EC6344}"/>
              </a:ext>
            </a:extLst>
          </p:cNvPr>
          <p:cNvSpPr>
            <a:spLocks noGrp="1"/>
          </p:cNvSpPr>
          <p:nvPr>
            <p:ph type="sldNum" sz="quarter" idx="12"/>
          </p:nvPr>
        </p:nvSpPr>
        <p:spPr/>
        <p:txBody>
          <a:bodyPr/>
          <a:lstStyle>
            <a:lvl1pPr>
              <a:defRPr>
                <a:solidFill>
                  <a:sysClr val="windowText" lastClr="000000"/>
                </a:solidFill>
              </a:defRPr>
            </a:lvl1pPr>
          </a:lstStyle>
          <a:p>
            <a:fld id="{920B2743-D6F2-2641-A819-1C27F8D99FCC}" type="slidenum">
              <a:rPr lang="en-US" smtClean="0"/>
              <a:pPr/>
              <a:t>‹#›</a:t>
            </a:fld>
            <a:endParaRPr lang="en-US" dirty="0">
              <a:solidFill>
                <a:sysClr val="windowText" lastClr="000000"/>
              </a:solidFill>
            </a:endParaRPr>
          </a:p>
        </p:txBody>
      </p:sp>
      <p:pic>
        <p:nvPicPr>
          <p:cNvPr id="5" name="Picture 4" descr="Icon&#10;&#10;Description automatically generated">
            <a:extLst>
              <a:ext uri="{FF2B5EF4-FFF2-40B4-BE49-F238E27FC236}">
                <a16:creationId xmlns:a16="http://schemas.microsoft.com/office/drawing/2014/main" id="{F69FB76A-70DB-E64A-8298-3597A0DB034E}"/>
              </a:ext>
            </a:extLst>
          </p:cNvPr>
          <p:cNvPicPr>
            <a:picLocks noChangeAspect="1"/>
          </p:cNvPicPr>
          <p:nvPr userDrawn="1"/>
        </p:nvPicPr>
        <p:blipFill>
          <a:blip r:embed="rId2"/>
          <a:stretch>
            <a:fillRect/>
          </a:stretch>
        </p:blipFill>
        <p:spPr>
          <a:xfrm>
            <a:off x="152289" y="6457708"/>
            <a:ext cx="948054" cy="228668"/>
          </a:xfrm>
          <a:prstGeom prst="rect">
            <a:avLst/>
          </a:prstGeom>
        </p:spPr>
      </p:pic>
      <p:sp>
        <p:nvSpPr>
          <p:cNvPr id="2" name="Rectangle 1">
            <a:extLst>
              <a:ext uri="{FF2B5EF4-FFF2-40B4-BE49-F238E27FC236}">
                <a16:creationId xmlns:a16="http://schemas.microsoft.com/office/drawing/2014/main" id="{06B3297D-8135-4342-9641-23F3BA4DD39B}"/>
              </a:ext>
            </a:extLst>
          </p:cNvPr>
          <p:cNvSpPr/>
          <p:nvPr userDrawn="1"/>
        </p:nvSpPr>
        <p:spPr>
          <a:xfrm>
            <a:off x="0" y="6754605"/>
            <a:ext cx="12192000" cy="216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747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7" name="Slide Number Placeholder 26">
            <a:extLst>
              <a:ext uri="{FF2B5EF4-FFF2-40B4-BE49-F238E27FC236}">
                <a16:creationId xmlns:a16="http://schemas.microsoft.com/office/drawing/2014/main" id="{25A01C64-E08D-F84F-8F31-D98DA1EC6344}"/>
              </a:ext>
            </a:extLst>
          </p:cNvPr>
          <p:cNvSpPr>
            <a:spLocks noGrp="1"/>
          </p:cNvSpPr>
          <p:nvPr>
            <p:ph type="sldNum" sz="quarter" idx="12"/>
          </p:nvPr>
        </p:nvSpPr>
        <p:spPr/>
        <p:txBody>
          <a:bodyPr/>
          <a:lstStyle>
            <a:lvl1pPr>
              <a:defRPr>
                <a:solidFill>
                  <a:sysClr val="windowText" lastClr="000000"/>
                </a:solidFill>
              </a:defRPr>
            </a:lvl1pPr>
          </a:lstStyle>
          <a:p>
            <a:fld id="{920B2743-D6F2-2641-A819-1C27F8D99FCC}" type="slidenum">
              <a:rPr lang="en-US" smtClean="0"/>
              <a:pPr/>
              <a:t>‹#›</a:t>
            </a:fld>
            <a:endParaRPr lang="en-US" dirty="0">
              <a:solidFill>
                <a:sysClr val="windowText" lastClr="000000"/>
              </a:solidFill>
            </a:endParaRPr>
          </a:p>
        </p:txBody>
      </p:sp>
      <p:pic>
        <p:nvPicPr>
          <p:cNvPr id="3" name="Picture 2" descr="Icon&#10;&#10;Description automatically generated">
            <a:extLst>
              <a:ext uri="{FF2B5EF4-FFF2-40B4-BE49-F238E27FC236}">
                <a16:creationId xmlns:a16="http://schemas.microsoft.com/office/drawing/2014/main" id="{406E30D2-AD28-AA49-A8D7-E3CE03FA4C71}"/>
              </a:ext>
            </a:extLst>
          </p:cNvPr>
          <p:cNvPicPr>
            <a:picLocks noChangeAspect="1"/>
          </p:cNvPicPr>
          <p:nvPr userDrawn="1"/>
        </p:nvPicPr>
        <p:blipFill>
          <a:blip r:embed="rId2"/>
          <a:stretch>
            <a:fillRect/>
          </a:stretch>
        </p:blipFill>
        <p:spPr>
          <a:xfrm>
            <a:off x="152289" y="6457708"/>
            <a:ext cx="948054" cy="228668"/>
          </a:xfrm>
          <a:prstGeom prst="rect">
            <a:avLst/>
          </a:prstGeom>
        </p:spPr>
      </p:pic>
      <p:sp>
        <p:nvSpPr>
          <p:cNvPr id="4" name="Rectangle 3">
            <a:extLst>
              <a:ext uri="{FF2B5EF4-FFF2-40B4-BE49-F238E27FC236}">
                <a16:creationId xmlns:a16="http://schemas.microsoft.com/office/drawing/2014/main" id="{854A6121-823C-AA4B-85BA-2E882D1C47BC}"/>
              </a:ext>
            </a:extLst>
          </p:cNvPr>
          <p:cNvSpPr/>
          <p:nvPr userDrawn="1"/>
        </p:nvSpPr>
        <p:spPr>
          <a:xfrm>
            <a:off x="0" y="6754605"/>
            <a:ext cx="12192000" cy="216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095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4279679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000" y="2628509"/>
            <a:ext cx="3504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9"/>
            <a:ext cx="3504000" cy="4229631"/>
          </a:xfrm>
          <a:prstGeom prst="rect">
            <a:avLst/>
          </a:prstGeom>
        </p:spPr>
      </p:pic>
      <p:sp>
        <p:nvSpPr>
          <p:cNvPr id="8" name="Title 7"/>
          <p:cNvSpPr>
            <a:spLocks noGrp="1"/>
          </p:cNvSpPr>
          <p:nvPr>
            <p:ph type="ctrTitle" hasCustomPrompt="1"/>
          </p:nvPr>
        </p:nvSpPr>
        <p:spPr>
          <a:xfrm>
            <a:off x="1824000" y="2480400"/>
            <a:ext cx="84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a:t>Click to edit Presentation title</a:t>
            </a:r>
          </a:p>
        </p:txBody>
      </p:sp>
      <p:sp>
        <p:nvSpPr>
          <p:cNvPr id="9" name="Subtitle 8"/>
          <p:cNvSpPr>
            <a:spLocks noGrp="1"/>
          </p:cNvSpPr>
          <p:nvPr>
            <p:ph type="subTitle" idx="1" hasCustomPrompt="1"/>
          </p:nvPr>
        </p:nvSpPr>
        <p:spPr>
          <a:xfrm>
            <a:off x="1824000" y="3805200"/>
            <a:ext cx="84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Click to </a:t>
            </a:r>
            <a:r>
              <a:rPr kumimoji="0" lang="fr-FR" dirty="0" err="1"/>
              <a:t>edit</a:t>
            </a:r>
            <a:r>
              <a:rPr kumimoji="0" lang="fr-FR" dirty="0"/>
              <a:t> </a:t>
            </a:r>
            <a:r>
              <a:rPr kumimoji="0" lang="fr-FR" dirty="0" err="1"/>
              <a:t>Subtitle</a:t>
            </a:r>
            <a:endParaRPr kumimoji="0" lang="en-US" dirty="0"/>
          </a:p>
        </p:txBody>
      </p:sp>
      <p:pic>
        <p:nvPicPr>
          <p:cNvPr id="37" name="Image 11"/>
          <p:cNvPicPr>
            <a:picLocks noChangeAspect="1"/>
          </p:cNvPicPr>
          <p:nvPr/>
        </p:nvPicPr>
        <p:blipFill>
          <a:blip r:embed="rId3" cstate="print"/>
          <a:stretch>
            <a:fillRect/>
          </a:stretch>
        </p:blipFill>
        <p:spPr>
          <a:xfrm>
            <a:off x="681601" y="432000"/>
            <a:ext cx="923076" cy="1440000"/>
          </a:xfrm>
          <a:prstGeom prst="rect">
            <a:avLst/>
          </a:prstGeom>
        </p:spPr>
      </p:pic>
      <p:sp>
        <p:nvSpPr>
          <p:cNvPr id="12"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panose="020B0604020202020204"/>
              </a:defRPr>
            </a:lvl1pPr>
          </a:lstStyle>
          <a:p>
            <a:fld id="{AF14D9FF-11C1-4C73-A713-C4C2ABCFC97F}" type="datetimeFigureOut">
              <a:rPr lang="en-GB" smtClean="0"/>
              <a:t>10/05/2024</a:t>
            </a:fld>
            <a:endParaRPr lang="en-GB"/>
          </a:p>
        </p:txBody>
      </p:sp>
      <p:sp>
        <p:nvSpPr>
          <p:cNvPr id="13"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panose="020B0604020202020204"/>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000" y="6055201"/>
            <a:ext cx="2323200" cy="578821"/>
          </a:xfrm>
          <a:prstGeom prst="rect">
            <a:avLst/>
          </a:prstGeom>
        </p:spPr>
      </p:pic>
    </p:spTree>
    <p:extLst>
      <p:ext uri="{BB962C8B-B14F-4D97-AF65-F5344CB8AC3E}">
        <p14:creationId xmlns:p14="http://schemas.microsoft.com/office/powerpoint/2010/main" val="269802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panose="020B0604020202020204"/>
              </a:defRPr>
            </a:lvl1pPr>
          </a:lstStyle>
          <a:p>
            <a:fld id="{AF14D9FF-11C1-4C73-A713-C4C2ABCFC97F}" type="datetimeFigureOut">
              <a:rPr lang="en-GB" smtClean="0"/>
              <a:t>10/05/2024</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panose="020B0604020202020204"/>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panose="020B0604020202020204"/>
              </a:defRPr>
            </a:lvl1pPr>
          </a:lstStyle>
          <a:p>
            <a:fld id="{1B28DEB7-E1E0-4505-9548-CE1EFB094FAA}" type="slidenum">
              <a:rPr lang="en-GB" smtClean="0"/>
              <a:t>‹#›</a:t>
            </a:fld>
            <a:endParaRPr lang="en-GB"/>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extLst>
      <p:ext uri="{BB962C8B-B14F-4D97-AF65-F5344CB8AC3E}">
        <p14:creationId xmlns:p14="http://schemas.microsoft.com/office/powerpoint/2010/main" val="3963013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en-US" dirty="0"/>
              <a:t>Click to edit Section Header title</a:t>
            </a:r>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panose="020B0604020202020204"/>
              </a:defRPr>
            </a:lvl1pPr>
          </a:lstStyle>
          <a:p>
            <a:fld id="{AF14D9FF-11C1-4C73-A713-C4C2ABCFC97F}" type="datetimeFigureOut">
              <a:rPr lang="en-GB" smtClean="0"/>
              <a:t>10/05/2024</a:t>
            </a:fld>
            <a:endParaRPr lang="en-GB"/>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panose="020B0604020202020204"/>
              </a:defRPr>
            </a:lvl1pPr>
          </a:lstStyle>
          <a:p>
            <a:endParaRPr lang="en-GB"/>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panose="020B0604020202020204"/>
              </a:defRPr>
            </a:lvl1pPr>
          </a:lstStyle>
          <a:p>
            <a:fld id="{1B28DEB7-E1E0-4505-9548-CE1EFB094FAA}" type="slidenum">
              <a:rPr lang="en-GB" smtClean="0"/>
              <a:t>‹#›</a:t>
            </a:fld>
            <a:endParaRPr lang="en-GB"/>
          </a:p>
        </p:txBody>
      </p:sp>
    </p:spTree>
    <p:extLst>
      <p:ext uri="{BB962C8B-B14F-4D97-AF65-F5344CB8AC3E}">
        <p14:creationId xmlns:p14="http://schemas.microsoft.com/office/powerpoint/2010/main" val="3130543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F28ACA-26D7-714F-82A8-DBCC3F6CC489}"/>
              </a:ext>
            </a:extLst>
          </p:cNvPr>
          <p:cNvSpPr/>
          <p:nvPr userDrawn="1"/>
        </p:nvSpPr>
        <p:spPr>
          <a:xfrm>
            <a:off x="0" y="3429000"/>
            <a:ext cx="12192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6"/>
              </a:solidFill>
            </a:endParaRPr>
          </a:p>
        </p:txBody>
      </p:sp>
      <p:sp>
        <p:nvSpPr>
          <p:cNvPr id="10" name="Subtitle 2">
            <a:extLst>
              <a:ext uri="{FF2B5EF4-FFF2-40B4-BE49-F238E27FC236}">
                <a16:creationId xmlns:a16="http://schemas.microsoft.com/office/drawing/2014/main" id="{C6C8F66C-0CC9-D341-BE89-6DC1F282FE00}"/>
              </a:ext>
            </a:extLst>
          </p:cNvPr>
          <p:cNvSpPr>
            <a:spLocks noGrp="1"/>
          </p:cNvSpPr>
          <p:nvPr>
            <p:ph type="subTitle" idx="1"/>
          </p:nvPr>
        </p:nvSpPr>
        <p:spPr>
          <a:xfrm>
            <a:off x="2552701" y="3653923"/>
            <a:ext cx="7086601" cy="1210963"/>
          </a:xfrm>
        </p:spPr>
        <p:txBody>
          <a:bodyPr/>
          <a:lstStyle>
            <a:lvl1pPr marL="0" indent="0" algn="l">
              <a:buNone/>
              <a:defRPr sz="1800" b="0">
                <a:solidFill>
                  <a:schemeClr val="tx1"/>
                </a:solidFill>
                <a:latin typeface="Calibri" panose="020F0502020204030204" pitchFamily="34" charset="0"/>
                <a:ea typeface="Lato" panose="020F0502020204030203"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3" name="Picture 12" descr="A picture containing logo&#10;&#10;Description automatically generated">
            <a:extLst>
              <a:ext uri="{FF2B5EF4-FFF2-40B4-BE49-F238E27FC236}">
                <a16:creationId xmlns:a16="http://schemas.microsoft.com/office/drawing/2014/main" id="{5A1FC833-E654-CF48-B4A2-55785F612367}"/>
              </a:ext>
            </a:extLst>
          </p:cNvPr>
          <p:cNvPicPr>
            <a:picLocks noChangeAspect="1"/>
          </p:cNvPicPr>
          <p:nvPr userDrawn="1"/>
        </p:nvPicPr>
        <p:blipFill>
          <a:blip r:embed="rId2"/>
          <a:stretch>
            <a:fillRect/>
          </a:stretch>
        </p:blipFill>
        <p:spPr>
          <a:xfrm>
            <a:off x="258289" y="217432"/>
            <a:ext cx="1943843" cy="597577"/>
          </a:xfrm>
          <a:prstGeom prst="rect">
            <a:avLst/>
          </a:prstGeom>
        </p:spPr>
      </p:pic>
      <p:sp>
        <p:nvSpPr>
          <p:cNvPr id="14" name="Title 19">
            <a:extLst>
              <a:ext uri="{FF2B5EF4-FFF2-40B4-BE49-F238E27FC236}">
                <a16:creationId xmlns:a16="http://schemas.microsoft.com/office/drawing/2014/main" id="{BA8D788F-5AD7-C249-86C9-7BB9C63D6A47}"/>
              </a:ext>
            </a:extLst>
          </p:cNvPr>
          <p:cNvSpPr>
            <a:spLocks noGrp="1"/>
          </p:cNvSpPr>
          <p:nvPr>
            <p:ph type="title"/>
          </p:nvPr>
        </p:nvSpPr>
        <p:spPr>
          <a:xfrm>
            <a:off x="2552701" y="1777347"/>
            <a:ext cx="7086601" cy="1810465"/>
          </a:xfrm>
        </p:spPr>
        <p:txBody>
          <a:bodyPr/>
          <a:lstStyle/>
          <a:p>
            <a:r>
              <a:rPr lang="en-US" dirty="0"/>
              <a:t>Click to edit Master title style</a:t>
            </a:r>
          </a:p>
        </p:txBody>
      </p:sp>
      <p:pic>
        <p:nvPicPr>
          <p:cNvPr id="11" name="Picture 10" descr="A picture containing icon&#10;&#10;Description automatically generated">
            <a:extLst>
              <a:ext uri="{FF2B5EF4-FFF2-40B4-BE49-F238E27FC236}">
                <a16:creationId xmlns:a16="http://schemas.microsoft.com/office/drawing/2014/main" id="{A3F4FBD5-8C38-BB4F-931E-88B2865217A8}"/>
              </a:ext>
            </a:extLst>
          </p:cNvPr>
          <p:cNvPicPr>
            <a:picLocks noChangeAspect="1"/>
          </p:cNvPicPr>
          <p:nvPr userDrawn="1"/>
        </p:nvPicPr>
        <p:blipFill>
          <a:blip r:embed="rId3"/>
          <a:stretch>
            <a:fillRect/>
          </a:stretch>
        </p:blipFill>
        <p:spPr>
          <a:xfrm>
            <a:off x="8720207" y="4344568"/>
            <a:ext cx="1073151" cy="1187450"/>
          </a:xfrm>
          <a:prstGeom prst="rect">
            <a:avLst/>
          </a:prstGeom>
        </p:spPr>
      </p:pic>
    </p:spTree>
    <p:extLst>
      <p:ext uri="{BB962C8B-B14F-4D97-AF65-F5344CB8AC3E}">
        <p14:creationId xmlns:p14="http://schemas.microsoft.com/office/powerpoint/2010/main" val="125081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39AE2F-0518-C242-A26E-3B633A837CEF}"/>
              </a:ext>
            </a:extLst>
          </p:cNvPr>
          <p:cNvSpPr>
            <a:spLocks noGrp="1"/>
          </p:cNvSpPr>
          <p:nvPr>
            <p:ph type="sldNum" sz="quarter" idx="10"/>
          </p:nvPr>
        </p:nvSpPr>
        <p:spPr/>
        <p:txBody>
          <a:bodyPr/>
          <a:lstStyle>
            <a:lvl1pPr>
              <a:defRPr>
                <a:solidFill>
                  <a:schemeClr val="tx1"/>
                </a:solidFill>
              </a:defRPr>
            </a:lvl1pPr>
          </a:lstStyle>
          <a:p>
            <a:fld id="{920B2743-D6F2-2641-A819-1C27F8D99FCC}" type="slidenum">
              <a:rPr lang="en-US" smtClean="0"/>
              <a:pPr/>
              <a:t>‹#›</a:t>
            </a:fld>
            <a:endParaRPr lang="en-US" dirty="0">
              <a:solidFill>
                <a:schemeClr val="tx1"/>
              </a:solidFill>
            </a:endParaRPr>
          </a:p>
        </p:txBody>
      </p:sp>
      <p:sp>
        <p:nvSpPr>
          <p:cNvPr id="5" name="Rectangle 4">
            <a:extLst>
              <a:ext uri="{FF2B5EF4-FFF2-40B4-BE49-F238E27FC236}">
                <a16:creationId xmlns:a16="http://schemas.microsoft.com/office/drawing/2014/main" id="{16E6848E-CBB5-994B-AA46-5B2FCBD2A9BB}"/>
              </a:ext>
            </a:extLst>
          </p:cNvPr>
          <p:cNvSpPr/>
          <p:nvPr userDrawn="1"/>
        </p:nvSpPr>
        <p:spPr>
          <a:xfrm>
            <a:off x="0" y="745435"/>
            <a:ext cx="12192000" cy="52992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con&#10;&#10;Description automatically generated">
            <a:extLst>
              <a:ext uri="{FF2B5EF4-FFF2-40B4-BE49-F238E27FC236}">
                <a16:creationId xmlns:a16="http://schemas.microsoft.com/office/drawing/2014/main" id="{9CFD6200-4F4F-B145-BD9B-31D7EAFD5A16}"/>
              </a:ext>
            </a:extLst>
          </p:cNvPr>
          <p:cNvPicPr>
            <a:picLocks noChangeAspect="1"/>
          </p:cNvPicPr>
          <p:nvPr userDrawn="1"/>
        </p:nvPicPr>
        <p:blipFill>
          <a:blip r:embed="rId2"/>
          <a:stretch>
            <a:fillRect/>
          </a:stretch>
        </p:blipFill>
        <p:spPr>
          <a:xfrm>
            <a:off x="10683245" y="5670550"/>
            <a:ext cx="1073150" cy="1187450"/>
          </a:xfrm>
          <a:prstGeom prst="rect">
            <a:avLst/>
          </a:prstGeom>
        </p:spPr>
      </p:pic>
      <p:sp>
        <p:nvSpPr>
          <p:cNvPr id="7" name="Text Placeholder 4">
            <a:extLst>
              <a:ext uri="{FF2B5EF4-FFF2-40B4-BE49-F238E27FC236}">
                <a16:creationId xmlns:a16="http://schemas.microsoft.com/office/drawing/2014/main" id="{B5080814-D852-2341-9373-C3DBD14394D6}"/>
              </a:ext>
            </a:extLst>
          </p:cNvPr>
          <p:cNvSpPr>
            <a:spLocks noGrp="1"/>
          </p:cNvSpPr>
          <p:nvPr>
            <p:ph type="body" sz="quarter" idx="13"/>
          </p:nvPr>
        </p:nvSpPr>
        <p:spPr>
          <a:xfrm>
            <a:off x="1086644" y="2355574"/>
            <a:ext cx="10018712" cy="825016"/>
          </a:xfrm>
        </p:spPr>
        <p:txBody>
          <a:bodyPr/>
          <a:lstStyle>
            <a:lvl1pPr algn="ctr">
              <a:defRPr sz="3600" i="1">
                <a:solidFill>
                  <a:schemeClr val="bg1"/>
                </a:solidFill>
                <a:latin typeface="Calibri" panose="020F0502020204030204" pitchFamily="34" charset="0"/>
                <a:ea typeface="Noto Sans Disp" panose="020B0502040504020204" pitchFamily="34" charset="0"/>
                <a:cs typeface="Calibri" panose="020F0502020204030204" pitchFamily="34" charset="0"/>
              </a:defRPr>
            </a:lvl1pPr>
            <a:lvl2pPr>
              <a:buNone/>
              <a:defRPr>
                <a:solidFill>
                  <a:schemeClr val="bg1"/>
                </a:solidFill>
              </a:defRPr>
            </a:lvl2pPr>
          </a:lstStyle>
          <a:p>
            <a:pPr lvl="0"/>
            <a:r>
              <a:rPr lang="en-US" dirty="0"/>
              <a:t>Click to edit Master text styles</a:t>
            </a:r>
          </a:p>
        </p:txBody>
      </p:sp>
      <p:sp>
        <p:nvSpPr>
          <p:cNvPr id="8" name="Text Placeholder 2">
            <a:extLst>
              <a:ext uri="{FF2B5EF4-FFF2-40B4-BE49-F238E27FC236}">
                <a16:creationId xmlns:a16="http://schemas.microsoft.com/office/drawing/2014/main" id="{B8BBF316-35B5-8F45-8E54-FB876C70E35A}"/>
              </a:ext>
            </a:extLst>
          </p:cNvPr>
          <p:cNvSpPr>
            <a:spLocks noGrp="1"/>
          </p:cNvSpPr>
          <p:nvPr>
            <p:ph type="body" sz="quarter" idx="14"/>
          </p:nvPr>
        </p:nvSpPr>
        <p:spPr>
          <a:xfrm>
            <a:off x="1087438" y="3181350"/>
            <a:ext cx="10031412" cy="1231900"/>
          </a:xfrm>
        </p:spPr>
        <p:txBody>
          <a:bodyPr/>
          <a:lstStyle>
            <a:lvl1pPr algn="ctr">
              <a:defRPr sz="2400">
                <a:solidFill>
                  <a:schemeClr val="bg1"/>
                </a:solidFill>
              </a:defRPr>
            </a:lvl1pPr>
          </a:lstStyle>
          <a:p>
            <a:pPr lvl="0"/>
            <a:r>
              <a:rPr lang="en-US" dirty="0"/>
              <a:t>Click to edit Master text styles</a:t>
            </a:r>
          </a:p>
        </p:txBody>
      </p:sp>
      <p:pic>
        <p:nvPicPr>
          <p:cNvPr id="9" name="Picture 8" descr="Icon&#10;&#10;Description automatically generated">
            <a:extLst>
              <a:ext uri="{FF2B5EF4-FFF2-40B4-BE49-F238E27FC236}">
                <a16:creationId xmlns:a16="http://schemas.microsoft.com/office/drawing/2014/main" id="{09818038-6C89-AB4A-A2F0-12AD0DF3C7B1}"/>
              </a:ext>
            </a:extLst>
          </p:cNvPr>
          <p:cNvPicPr>
            <a:picLocks noChangeAspect="1"/>
          </p:cNvPicPr>
          <p:nvPr userDrawn="1"/>
        </p:nvPicPr>
        <p:blipFill>
          <a:blip r:embed="rId3"/>
          <a:stretch>
            <a:fillRect/>
          </a:stretch>
        </p:blipFill>
        <p:spPr>
          <a:xfrm>
            <a:off x="152289" y="6457708"/>
            <a:ext cx="948054" cy="228668"/>
          </a:xfrm>
          <a:prstGeom prst="rect">
            <a:avLst/>
          </a:prstGeom>
        </p:spPr>
      </p:pic>
    </p:spTree>
    <p:extLst>
      <p:ext uri="{BB962C8B-B14F-4D97-AF65-F5344CB8AC3E}">
        <p14:creationId xmlns:p14="http://schemas.microsoft.com/office/powerpoint/2010/main" val="137045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39AE2F-0518-C242-A26E-3B633A837CEF}"/>
              </a:ext>
            </a:extLst>
          </p:cNvPr>
          <p:cNvSpPr>
            <a:spLocks noGrp="1"/>
          </p:cNvSpPr>
          <p:nvPr>
            <p:ph type="sldNum" sz="quarter" idx="10"/>
          </p:nvPr>
        </p:nvSpPr>
        <p:spPr/>
        <p:txBody>
          <a:bodyPr/>
          <a:lstStyle>
            <a:lvl1pPr>
              <a:defRPr>
                <a:solidFill>
                  <a:schemeClr val="tx1"/>
                </a:solidFill>
              </a:defRPr>
            </a:lvl1pPr>
          </a:lstStyle>
          <a:p>
            <a:fld id="{920B2743-D6F2-2641-A819-1C27F8D99FCC}" type="slidenum">
              <a:rPr lang="en-US" smtClean="0"/>
              <a:pPr/>
              <a:t>‹#›</a:t>
            </a:fld>
            <a:endParaRPr lang="en-US" dirty="0">
              <a:solidFill>
                <a:schemeClr val="tx1"/>
              </a:solidFill>
            </a:endParaRPr>
          </a:p>
        </p:txBody>
      </p:sp>
      <p:sp>
        <p:nvSpPr>
          <p:cNvPr id="5" name="Rectangle 4">
            <a:extLst>
              <a:ext uri="{FF2B5EF4-FFF2-40B4-BE49-F238E27FC236}">
                <a16:creationId xmlns:a16="http://schemas.microsoft.com/office/drawing/2014/main" id="{16E6848E-CBB5-994B-AA46-5B2FCBD2A9BB}"/>
              </a:ext>
            </a:extLst>
          </p:cNvPr>
          <p:cNvSpPr/>
          <p:nvPr userDrawn="1"/>
        </p:nvSpPr>
        <p:spPr>
          <a:xfrm>
            <a:off x="0" y="745437"/>
            <a:ext cx="12192000" cy="52992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descr="A picture containing icon&#10;&#10;Description automatically generated">
            <a:extLst>
              <a:ext uri="{FF2B5EF4-FFF2-40B4-BE49-F238E27FC236}">
                <a16:creationId xmlns:a16="http://schemas.microsoft.com/office/drawing/2014/main" id="{9CFD6200-4F4F-B145-BD9B-31D7EAFD5A16}"/>
              </a:ext>
            </a:extLst>
          </p:cNvPr>
          <p:cNvPicPr>
            <a:picLocks noChangeAspect="1"/>
          </p:cNvPicPr>
          <p:nvPr userDrawn="1"/>
        </p:nvPicPr>
        <p:blipFill>
          <a:blip r:embed="rId2"/>
          <a:stretch>
            <a:fillRect/>
          </a:stretch>
        </p:blipFill>
        <p:spPr>
          <a:xfrm>
            <a:off x="10683246" y="5670550"/>
            <a:ext cx="1073151" cy="1187450"/>
          </a:xfrm>
          <a:prstGeom prst="rect">
            <a:avLst/>
          </a:prstGeom>
        </p:spPr>
      </p:pic>
      <p:sp>
        <p:nvSpPr>
          <p:cNvPr id="7" name="Text Placeholder 4">
            <a:extLst>
              <a:ext uri="{FF2B5EF4-FFF2-40B4-BE49-F238E27FC236}">
                <a16:creationId xmlns:a16="http://schemas.microsoft.com/office/drawing/2014/main" id="{B5080814-D852-2341-9373-C3DBD14394D6}"/>
              </a:ext>
            </a:extLst>
          </p:cNvPr>
          <p:cNvSpPr>
            <a:spLocks noGrp="1"/>
          </p:cNvSpPr>
          <p:nvPr>
            <p:ph type="body" sz="quarter" idx="13"/>
          </p:nvPr>
        </p:nvSpPr>
        <p:spPr>
          <a:xfrm>
            <a:off x="1086644" y="2355574"/>
            <a:ext cx="10018712" cy="825016"/>
          </a:xfrm>
        </p:spPr>
        <p:txBody>
          <a:bodyPr/>
          <a:lstStyle>
            <a:lvl1pPr algn="ctr">
              <a:defRPr sz="2700" i="1">
                <a:solidFill>
                  <a:schemeClr val="bg1"/>
                </a:solidFill>
                <a:latin typeface="Calibri" panose="020F0502020204030204" pitchFamily="34" charset="0"/>
                <a:ea typeface="Noto Sans Disp" panose="020B0502040504020204" pitchFamily="34" charset="0"/>
                <a:cs typeface="Calibri" panose="020F0502020204030204" pitchFamily="34" charset="0"/>
              </a:defRPr>
            </a:lvl1pPr>
            <a:lvl2pPr>
              <a:buNone/>
              <a:defRPr>
                <a:solidFill>
                  <a:schemeClr val="bg1"/>
                </a:solidFill>
              </a:defRPr>
            </a:lvl2pPr>
          </a:lstStyle>
          <a:p>
            <a:pPr lvl="0"/>
            <a:r>
              <a:rPr lang="en-US" dirty="0"/>
              <a:t>Click to edit Master text styles</a:t>
            </a:r>
          </a:p>
        </p:txBody>
      </p:sp>
      <p:sp>
        <p:nvSpPr>
          <p:cNvPr id="8" name="Text Placeholder 2">
            <a:extLst>
              <a:ext uri="{FF2B5EF4-FFF2-40B4-BE49-F238E27FC236}">
                <a16:creationId xmlns:a16="http://schemas.microsoft.com/office/drawing/2014/main" id="{B8BBF316-35B5-8F45-8E54-FB876C70E35A}"/>
              </a:ext>
            </a:extLst>
          </p:cNvPr>
          <p:cNvSpPr>
            <a:spLocks noGrp="1"/>
          </p:cNvSpPr>
          <p:nvPr>
            <p:ph type="body" sz="quarter" idx="14"/>
          </p:nvPr>
        </p:nvSpPr>
        <p:spPr>
          <a:xfrm>
            <a:off x="1087439" y="3181350"/>
            <a:ext cx="10031412" cy="1231900"/>
          </a:xfrm>
        </p:spPr>
        <p:txBody>
          <a:bodyPr/>
          <a:lstStyle>
            <a:lvl1pPr algn="ctr">
              <a:defRPr sz="1800">
                <a:solidFill>
                  <a:schemeClr val="bg1"/>
                </a:solidFill>
              </a:defRPr>
            </a:lvl1pPr>
          </a:lstStyle>
          <a:p>
            <a:pPr lvl="0"/>
            <a:r>
              <a:rPr lang="en-US" dirty="0"/>
              <a:t>Click to edit Master text styles</a:t>
            </a:r>
          </a:p>
        </p:txBody>
      </p:sp>
      <p:pic>
        <p:nvPicPr>
          <p:cNvPr id="9" name="Picture 8" descr="Icon&#10;&#10;Description automatically generated">
            <a:extLst>
              <a:ext uri="{FF2B5EF4-FFF2-40B4-BE49-F238E27FC236}">
                <a16:creationId xmlns:a16="http://schemas.microsoft.com/office/drawing/2014/main" id="{09818038-6C89-AB4A-A2F0-12AD0DF3C7B1}"/>
              </a:ext>
            </a:extLst>
          </p:cNvPr>
          <p:cNvPicPr>
            <a:picLocks noChangeAspect="1"/>
          </p:cNvPicPr>
          <p:nvPr userDrawn="1"/>
        </p:nvPicPr>
        <p:blipFill>
          <a:blip r:embed="rId3"/>
          <a:stretch>
            <a:fillRect/>
          </a:stretch>
        </p:blipFill>
        <p:spPr>
          <a:xfrm>
            <a:off x="152290" y="6457708"/>
            <a:ext cx="948055" cy="228668"/>
          </a:xfrm>
          <a:prstGeom prst="rect">
            <a:avLst/>
          </a:prstGeom>
        </p:spPr>
      </p:pic>
    </p:spTree>
    <p:extLst>
      <p:ext uri="{BB962C8B-B14F-4D97-AF65-F5344CB8AC3E}">
        <p14:creationId xmlns:p14="http://schemas.microsoft.com/office/powerpoint/2010/main" val="3042529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FADB7D9-401C-AE4E-9402-40D4AB9A93F7}"/>
              </a:ext>
            </a:extLst>
          </p:cNvPr>
          <p:cNvSpPr>
            <a:spLocks noGrp="1"/>
          </p:cNvSpPr>
          <p:nvPr>
            <p:ph type="title"/>
          </p:nvPr>
        </p:nvSpPr>
        <p:spPr>
          <a:xfrm>
            <a:off x="529109" y="2103439"/>
            <a:ext cx="4931535" cy="1325563"/>
          </a:xfrm>
        </p:spPr>
        <p:txBody>
          <a:bodyPr/>
          <a:lstStyle>
            <a:lvl1pPr>
              <a:defRPr>
                <a:solidFill>
                  <a:schemeClr val="bg1"/>
                </a:solidFill>
              </a:defRPr>
            </a:lvl1pPr>
          </a:lstStyle>
          <a:p>
            <a:r>
              <a:rPr lang="en-US" dirty="0"/>
              <a:t>Click to edit Master title style</a:t>
            </a:r>
          </a:p>
        </p:txBody>
      </p:sp>
      <p:sp>
        <p:nvSpPr>
          <p:cNvPr id="23" name="Text Placeholder 22">
            <a:extLst>
              <a:ext uri="{FF2B5EF4-FFF2-40B4-BE49-F238E27FC236}">
                <a16:creationId xmlns:a16="http://schemas.microsoft.com/office/drawing/2014/main" id="{3967FC0D-338F-384D-A706-0CC830E1538F}"/>
              </a:ext>
            </a:extLst>
          </p:cNvPr>
          <p:cNvSpPr>
            <a:spLocks noGrp="1"/>
          </p:cNvSpPr>
          <p:nvPr>
            <p:ph type="body" sz="quarter" idx="13" hasCustomPrompt="1"/>
          </p:nvPr>
        </p:nvSpPr>
        <p:spPr>
          <a:xfrm>
            <a:off x="515938" y="3619502"/>
            <a:ext cx="5580063" cy="682625"/>
          </a:xfrm>
        </p:spPr>
        <p:txBody>
          <a:bodyPr/>
          <a:lstStyle>
            <a:lvl1pPr>
              <a:defRPr sz="1500">
                <a:solidFill>
                  <a:schemeClr val="bg1"/>
                </a:solidFill>
                <a:latin typeface="Calibri" panose="020F0502020204030204" pitchFamily="34" charset="0"/>
                <a:ea typeface="Noto Sans Disp" panose="020B0502040504020204" pitchFamily="34" charset="0"/>
                <a:cs typeface="Calibri" panose="020F0502020204030204" pitchFamily="34" charset="0"/>
              </a:defRPr>
            </a:lvl1pPr>
            <a:lvl4pPr>
              <a:buNone/>
              <a:defRPr/>
            </a:lvl4pPr>
          </a:lstStyle>
          <a:p>
            <a:pPr lvl="0"/>
            <a:r>
              <a:rPr lang="en-US" dirty="0"/>
              <a:t>Fourth level</a:t>
            </a:r>
          </a:p>
        </p:txBody>
      </p:sp>
      <p:sp>
        <p:nvSpPr>
          <p:cNvPr id="2" name="Slide Number Placeholder 1">
            <a:extLst>
              <a:ext uri="{FF2B5EF4-FFF2-40B4-BE49-F238E27FC236}">
                <a16:creationId xmlns:a16="http://schemas.microsoft.com/office/drawing/2014/main" id="{F8CC0074-54B2-6A4F-9971-8B569C0F4834}"/>
              </a:ext>
            </a:extLst>
          </p:cNvPr>
          <p:cNvSpPr>
            <a:spLocks noGrp="1"/>
          </p:cNvSpPr>
          <p:nvPr>
            <p:ph type="sldNum" sz="quarter" idx="12"/>
          </p:nvPr>
        </p:nvSpPr>
        <p:spPr/>
        <p:txBody>
          <a:bodyPr/>
          <a:lstStyle>
            <a:lvl1pPr>
              <a:defRPr>
                <a:solidFill>
                  <a:schemeClr val="tx1"/>
                </a:solidFill>
              </a:defRPr>
            </a:lvl1pPr>
          </a:lstStyle>
          <a:p>
            <a:fld id="{6053FF8C-D565-D34D-B44E-ED9761514B98}" type="slidenum">
              <a:rPr lang="en-US" smtClean="0"/>
              <a:pPr/>
              <a:t>‹#›</a:t>
            </a:fld>
            <a:endParaRPr lang="en-US" dirty="0">
              <a:solidFill>
                <a:schemeClr val="tx1"/>
              </a:solidFill>
              <a:latin typeface="Noto Sans Disp" panose="020B0502040504020204" pitchFamily="34" charset="0"/>
              <a:cs typeface="Noto Sans Disp" panose="020B0502040504020204" pitchFamily="34" charset="0"/>
            </a:endParaRPr>
          </a:p>
        </p:txBody>
      </p:sp>
      <p:sp>
        <p:nvSpPr>
          <p:cNvPr id="5" name="Rectangle 4">
            <a:extLst>
              <a:ext uri="{FF2B5EF4-FFF2-40B4-BE49-F238E27FC236}">
                <a16:creationId xmlns:a16="http://schemas.microsoft.com/office/drawing/2014/main" id="{6F942FAD-1995-1249-A5D0-01419A41A273}"/>
              </a:ext>
            </a:extLst>
          </p:cNvPr>
          <p:cNvSpPr/>
          <p:nvPr userDrawn="1"/>
        </p:nvSpPr>
        <p:spPr>
          <a:xfrm>
            <a:off x="0" y="6754605"/>
            <a:ext cx="12192000" cy="216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11831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Tex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FC8314C-FBFA-0C40-BD35-3E949A700E26}"/>
              </a:ext>
            </a:extLst>
          </p:cNvPr>
          <p:cNvCxnSpPr>
            <a:cxnSpLocks/>
          </p:cNvCxnSpPr>
          <p:nvPr userDrawn="1"/>
        </p:nvCxnSpPr>
        <p:spPr>
          <a:xfrm>
            <a:off x="558875" y="1058418"/>
            <a:ext cx="0" cy="579958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DAD6357-6758-4E47-AB4C-14E165BCB698}"/>
              </a:ext>
            </a:extLst>
          </p:cNvPr>
          <p:cNvSpPr/>
          <p:nvPr userDrawn="1"/>
        </p:nvSpPr>
        <p:spPr>
          <a:xfrm>
            <a:off x="0" y="6327777"/>
            <a:ext cx="12192000" cy="530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 name="Straight Connector 5">
            <a:extLst>
              <a:ext uri="{FF2B5EF4-FFF2-40B4-BE49-F238E27FC236}">
                <a16:creationId xmlns:a16="http://schemas.microsoft.com/office/drawing/2014/main" id="{622F49AF-263D-FF47-AA7F-863A58012B40}"/>
              </a:ext>
            </a:extLst>
          </p:cNvPr>
          <p:cNvCxnSpPr>
            <a:cxnSpLocks/>
          </p:cNvCxnSpPr>
          <p:nvPr userDrawn="1"/>
        </p:nvCxnSpPr>
        <p:spPr>
          <a:xfrm>
            <a:off x="556055" y="555974"/>
            <a:ext cx="365120" cy="0"/>
          </a:xfrm>
          <a:prstGeom prst="line">
            <a:avLst/>
          </a:prstGeom>
          <a:ln w="25400">
            <a:solidFill>
              <a:schemeClr val="tx1"/>
            </a:solidFill>
          </a:ln>
        </p:spPr>
        <p:style>
          <a:lnRef idx="3">
            <a:schemeClr val="accent4"/>
          </a:lnRef>
          <a:fillRef idx="0">
            <a:schemeClr val="accent4"/>
          </a:fillRef>
          <a:effectRef idx="2">
            <a:schemeClr val="accent4"/>
          </a:effectRef>
          <a:fontRef idx="minor">
            <a:schemeClr val="tx1"/>
          </a:fontRef>
        </p:style>
      </p:cxnSp>
      <p:sp>
        <p:nvSpPr>
          <p:cNvPr id="20" name="Title 19">
            <a:extLst>
              <a:ext uri="{FF2B5EF4-FFF2-40B4-BE49-F238E27FC236}">
                <a16:creationId xmlns:a16="http://schemas.microsoft.com/office/drawing/2014/main" id="{2C374DF7-9711-C149-B4AB-793908F5C058}"/>
              </a:ext>
            </a:extLst>
          </p:cNvPr>
          <p:cNvSpPr>
            <a:spLocks noGrp="1"/>
          </p:cNvSpPr>
          <p:nvPr>
            <p:ph type="title"/>
          </p:nvPr>
        </p:nvSpPr>
        <p:spPr>
          <a:xfrm>
            <a:off x="1106310" y="365126"/>
            <a:ext cx="8720271" cy="381002"/>
          </a:xfrm>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23" name="Text Placeholder 22">
            <a:extLst>
              <a:ext uri="{FF2B5EF4-FFF2-40B4-BE49-F238E27FC236}">
                <a16:creationId xmlns:a16="http://schemas.microsoft.com/office/drawing/2014/main" id="{190A54AC-6E92-C14E-91BC-FF1B684A5399}"/>
              </a:ext>
            </a:extLst>
          </p:cNvPr>
          <p:cNvSpPr>
            <a:spLocks noGrp="1"/>
          </p:cNvSpPr>
          <p:nvPr>
            <p:ph type="body" sz="quarter" idx="10"/>
          </p:nvPr>
        </p:nvSpPr>
        <p:spPr>
          <a:xfrm>
            <a:off x="752557" y="1308101"/>
            <a:ext cx="10624504" cy="2195496"/>
          </a:xfrm>
        </p:spPr>
        <p:txBody>
          <a:bodyPr/>
          <a:lstStyle>
            <a:lvl1pPr>
              <a:defRPr>
                <a:latin typeface="Calibri" panose="020F0502020204030204" pitchFamily="34" charset="0"/>
                <a:ea typeface="Lato" panose="020F0502020204030203" pitchFamily="34" charset="0"/>
                <a:cs typeface="Calibri" panose="020F0502020204030204"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22">
            <a:extLst>
              <a:ext uri="{FF2B5EF4-FFF2-40B4-BE49-F238E27FC236}">
                <a16:creationId xmlns:a16="http://schemas.microsoft.com/office/drawing/2014/main" id="{02B38288-478F-0E4C-AAE6-298C744DE4EE}"/>
              </a:ext>
            </a:extLst>
          </p:cNvPr>
          <p:cNvSpPr>
            <a:spLocks noGrp="1"/>
          </p:cNvSpPr>
          <p:nvPr>
            <p:ph type="body" sz="quarter" idx="11"/>
          </p:nvPr>
        </p:nvSpPr>
        <p:spPr>
          <a:xfrm>
            <a:off x="746911" y="3582811"/>
            <a:ext cx="10630151" cy="2567727"/>
          </a:xfrm>
        </p:spPr>
        <p:txBody>
          <a:bodyPr/>
          <a:lstStyle>
            <a:lvl1pPr>
              <a:defRPr>
                <a:latin typeface="Calibri" panose="020F0502020204030204" pitchFamily="34" charset="0"/>
                <a:ea typeface="Lato" panose="020F0502020204030203" pitchFamily="34" charset="0"/>
                <a:cs typeface="Calibri" panose="020F0502020204030204" pitchFamily="34" charset="0"/>
              </a:defRPr>
            </a:lvl1pPr>
            <a:lvl2pPr>
              <a:defRPr>
                <a:latin typeface="Calibri" panose="020F0502020204030204" pitchFamily="34" charset="0"/>
                <a:ea typeface="Lato" panose="020F0502020204030203" pitchFamily="34" charset="0"/>
                <a:cs typeface="Calibri" panose="020F0502020204030204" pitchFamily="34" charset="0"/>
              </a:defRPr>
            </a:lvl2pPr>
            <a:lvl3pPr>
              <a:defRPr>
                <a:latin typeface="Calibri" panose="020F0502020204030204" pitchFamily="34" charset="0"/>
                <a:ea typeface="Lato" panose="020F0502020204030203" pitchFamily="34" charset="0"/>
                <a:cs typeface="Calibri" panose="020F0502020204030204" pitchFamily="34" charset="0"/>
              </a:defRPr>
            </a:lvl3pPr>
            <a:lvl4pPr>
              <a:defRPr>
                <a:latin typeface="Calibri" panose="020F0502020204030204" pitchFamily="34" charset="0"/>
                <a:ea typeface="Lato" panose="020F0502020204030203" pitchFamily="34" charset="0"/>
                <a:cs typeface="Calibri" panose="020F0502020204030204" pitchFamily="34" charset="0"/>
              </a:defRPr>
            </a:lvl4pPr>
            <a:lvl5pPr>
              <a:defRPr>
                <a:latin typeface="Calibri" panose="020F0502020204030204" pitchFamily="34" charset="0"/>
                <a:ea typeface="Lato" panose="020F0502020204030203"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6">
            <a:extLst>
              <a:ext uri="{FF2B5EF4-FFF2-40B4-BE49-F238E27FC236}">
                <a16:creationId xmlns:a16="http://schemas.microsoft.com/office/drawing/2014/main" id="{25A01C64-E08D-F84F-8F31-D98DA1EC6344}"/>
              </a:ext>
            </a:extLst>
          </p:cNvPr>
          <p:cNvSpPr>
            <a:spLocks noGrp="1"/>
          </p:cNvSpPr>
          <p:nvPr>
            <p:ph type="sldNum" sz="quarter" idx="12"/>
          </p:nvPr>
        </p:nvSpPr>
        <p:spPr/>
        <p:txBody>
          <a:bodyPr/>
          <a:lstStyle/>
          <a:p>
            <a:fld id="{920B2743-D6F2-2641-A819-1C27F8D99FCC}" type="slidenum">
              <a:rPr lang="en-US" smtClean="0"/>
              <a:pPr/>
              <a:t>‹#›</a:t>
            </a:fld>
            <a:endParaRPr lang="en-US" dirty="0"/>
          </a:p>
        </p:txBody>
      </p:sp>
      <p:pic>
        <p:nvPicPr>
          <p:cNvPr id="15" name="Picture 14" descr="A picture containing drawing&#10;&#10;Description automatically generated">
            <a:extLst>
              <a:ext uri="{FF2B5EF4-FFF2-40B4-BE49-F238E27FC236}">
                <a16:creationId xmlns:a16="http://schemas.microsoft.com/office/drawing/2014/main" id="{7145D58A-A4ED-C34B-B481-B9E39EAF5266}"/>
              </a:ext>
            </a:extLst>
          </p:cNvPr>
          <p:cNvPicPr>
            <a:picLocks noChangeAspect="1"/>
          </p:cNvPicPr>
          <p:nvPr userDrawn="1"/>
        </p:nvPicPr>
        <p:blipFill>
          <a:blip r:embed="rId2"/>
          <a:stretch>
            <a:fillRect/>
          </a:stretch>
        </p:blipFill>
        <p:spPr>
          <a:xfrm>
            <a:off x="180624" y="6464989"/>
            <a:ext cx="919721" cy="227510"/>
          </a:xfrm>
          <a:prstGeom prst="rect">
            <a:avLst/>
          </a:prstGeom>
        </p:spPr>
      </p:pic>
    </p:spTree>
    <p:extLst>
      <p:ext uri="{BB962C8B-B14F-4D97-AF65-F5344CB8AC3E}">
        <p14:creationId xmlns:p14="http://schemas.microsoft.com/office/powerpoint/2010/main" val="380896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mall image + Caption">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22F49AF-263D-FF47-AA7F-863A58012B40}"/>
              </a:ext>
            </a:extLst>
          </p:cNvPr>
          <p:cNvCxnSpPr>
            <a:cxnSpLocks/>
          </p:cNvCxnSpPr>
          <p:nvPr userDrawn="1"/>
        </p:nvCxnSpPr>
        <p:spPr>
          <a:xfrm>
            <a:off x="556055" y="555974"/>
            <a:ext cx="365120" cy="0"/>
          </a:xfrm>
          <a:prstGeom prst="line">
            <a:avLst/>
          </a:prstGeom>
          <a:ln w="25400">
            <a:solidFill>
              <a:schemeClr val="tx1"/>
            </a:solidFill>
          </a:ln>
        </p:spPr>
        <p:style>
          <a:lnRef idx="3">
            <a:schemeClr val="accent4"/>
          </a:lnRef>
          <a:fillRef idx="0">
            <a:schemeClr val="accent4"/>
          </a:fillRef>
          <a:effectRef idx="2">
            <a:schemeClr val="accent4"/>
          </a:effectRef>
          <a:fontRef idx="minor">
            <a:schemeClr val="tx1"/>
          </a:fontRef>
        </p:style>
      </p:cxnSp>
      <p:sp>
        <p:nvSpPr>
          <p:cNvPr id="20" name="Title 19">
            <a:extLst>
              <a:ext uri="{FF2B5EF4-FFF2-40B4-BE49-F238E27FC236}">
                <a16:creationId xmlns:a16="http://schemas.microsoft.com/office/drawing/2014/main" id="{2C374DF7-9711-C149-B4AB-793908F5C058}"/>
              </a:ext>
            </a:extLst>
          </p:cNvPr>
          <p:cNvSpPr>
            <a:spLocks noGrp="1"/>
          </p:cNvSpPr>
          <p:nvPr>
            <p:ph type="title"/>
          </p:nvPr>
        </p:nvSpPr>
        <p:spPr>
          <a:xfrm>
            <a:off x="1106312" y="365126"/>
            <a:ext cx="8411177" cy="381002"/>
          </a:xfrm>
        </p:spPr>
        <p:txBody>
          <a:bodyPr/>
          <a:lstStyle/>
          <a:p>
            <a:r>
              <a:rPr lang="en-US" dirty="0"/>
              <a:t>Click to edit Master title style</a:t>
            </a:r>
          </a:p>
        </p:txBody>
      </p:sp>
      <p:sp>
        <p:nvSpPr>
          <p:cNvPr id="12" name="Text Placeholder 11">
            <a:extLst>
              <a:ext uri="{FF2B5EF4-FFF2-40B4-BE49-F238E27FC236}">
                <a16:creationId xmlns:a16="http://schemas.microsoft.com/office/drawing/2014/main" id="{C2BA5573-56EC-0247-8DA2-A47212D5E0DE}"/>
              </a:ext>
            </a:extLst>
          </p:cNvPr>
          <p:cNvSpPr>
            <a:spLocks noGrp="1"/>
          </p:cNvSpPr>
          <p:nvPr>
            <p:ph type="body" sz="quarter" idx="11" hasCustomPrompt="1"/>
          </p:nvPr>
        </p:nvSpPr>
        <p:spPr>
          <a:xfrm>
            <a:off x="556055" y="1742225"/>
            <a:ext cx="6821359" cy="4441521"/>
          </a:xfrm>
        </p:spPr>
        <p:txBody>
          <a:bodyPr/>
          <a:lstStyle>
            <a:lvl1pPr>
              <a:defRPr sz="1500">
                <a:solidFill>
                  <a:schemeClr val="bg1"/>
                </a:solidFill>
                <a:latin typeface="Calibri" panose="020F0502020204030204" pitchFamily="34" charset="0"/>
                <a:ea typeface="Noto Sans Disp" panose="020B0502040504020204" pitchFamily="34" charset="0"/>
                <a:cs typeface="Calibri" panose="020F0502020204030204" pitchFamily="34" charset="0"/>
              </a:defRPr>
            </a:lvl1pPr>
            <a:lvl2pPr>
              <a:buNone/>
              <a:defRPr/>
            </a:lvl2pPr>
          </a:lstStyle>
          <a:p>
            <a:pPr lvl="0"/>
            <a:r>
              <a:rPr lang="en-US" dirty="0"/>
              <a:t>Second level</a:t>
            </a:r>
          </a:p>
        </p:txBody>
      </p:sp>
      <p:sp>
        <p:nvSpPr>
          <p:cNvPr id="16" name="Slide Number Placeholder 15">
            <a:extLst>
              <a:ext uri="{FF2B5EF4-FFF2-40B4-BE49-F238E27FC236}">
                <a16:creationId xmlns:a16="http://schemas.microsoft.com/office/drawing/2014/main" id="{B33A71AE-BF5F-C34B-BB6F-DD4443FA0490}"/>
              </a:ext>
            </a:extLst>
          </p:cNvPr>
          <p:cNvSpPr>
            <a:spLocks noGrp="1"/>
          </p:cNvSpPr>
          <p:nvPr>
            <p:ph type="sldNum" sz="quarter" idx="12"/>
          </p:nvPr>
        </p:nvSpPr>
        <p:spPr/>
        <p:txBody>
          <a:bodyPr/>
          <a:lstStyle>
            <a:lvl1pPr>
              <a:defRPr>
                <a:solidFill>
                  <a:schemeClr val="tx1"/>
                </a:solidFill>
              </a:defRPr>
            </a:lvl1pPr>
          </a:lstStyle>
          <a:p>
            <a:fld id="{920B2743-D6F2-2641-A819-1C27F8D99FCC}" type="slidenum">
              <a:rPr lang="en-US" smtClean="0"/>
              <a:pPr/>
              <a:t>‹#›</a:t>
            </a:fld>
            <a:endParaRPr lang="en-US" dirty="0">
              <a:solidFill>
                <a:schemeClr val="tx1"/>
              </a:solidFill>
            </a:endParaRPr>
          </a:p>
        </p:txBody>
      </p:sp>
      <p:sp>
        <p:nvSpPr>
          <p:cNvPr id="8" name="Content Placeholder 7">
            <a:extLst>
              <a:ext uri="{FF2B5EF4-FFF2-40B4-BE49-F238E27FC236}">
                <a16:creationId xmlns:a16="http://schemas.microsoft.com/office/drawing/2014/main" id="{7C82F946-368E-0E49-BD40-0DCBBADA5ADF}"/>
              </a:ext>
            </a:extLst>
          </p:cNvPr>
          <p:cNvSpPr>
            <a:spLocks noGrp="1"/>
          </p:cNvSpPr>
          <p:nvPr>
            <p:ph sz="quarter" idx="13"/>
          </p:nvPr>
        </p:nvSpPr>
        <p:spPr>
          <a:xfrm>
            <a:off x="7534275" y="1741490"/>
            <a:ext cx="4529139" cy="4441825"/>
          </a:xfrm>
        </p:spPr>
        <p:txBody>
          <a:bodyPr/>
          <a:lstStyle/>
          <a:p>
            <a:pPr lvl="0"/>
            <a:endParaRPr lang="en-US" dirty="0"/>
          </a:p>
        </p:txBody>
      </p:sp>
      <p:pic>
        <p:nvPicPr>
          <p:cNvPr id="15" name="Picture 14" descr="Icon&#10;&#10;Description automatically generated">
            <a:extLst>
              <a:ext uri="{FF2B5EF4-FFF2-40B4-BE49-F238E27FC236}">
                <a16:creationId xmlns:a16="http://schemas.microsoft.com/office/drawing/2014/main" id="{E8315889-7B8A-2E45-AC7F-40AE1DAD9155}"/>
              </a:ext>
            </a:extLst>
          </p:cNvPr>
          <p:cNvPicPr>
            <a:picLocks noChangeAspect="1"/>
          </p:cNvPicPr>
          <p:nvPr userDrawn="1"/>
        </p:nvPicPr>
        <p:blipFill>
          <a:blip r:embed="rId2"/>
          <a:stretch>
            <a:fillRect/>
          </a:stretch>
        </p:blipFill>
        <p:spPr>
          <a:xfrm>
            <a:off x="152290" y="6457708"/>
            <a:ext cx="948055" cy="228668"/>
          </a:xfrm>
          <a:prstGeom prst="rect">
            <a:avLst/>
          </a:prstGeom>
        </p:spPr>
      </p:pic>
      <p:sp>
        <p:nvSpPr>
          <p:cNvPr id="9" name="Rectangle 8">
            <a:extLst>
              <a:ext uri="{FF2B5EF4-FFF2-40B4-BE49-F238E27FC236}">
                <a16:creationId xmlns:a16="http://schemas.microsoft.com/office/drawing/2014/main" id="{426C4D15-3ECA-3F4C-9C2A-9274B96B243F}"/>
              </a:ext>
            </a:extLst>
          </p:cNvPr>
          <p:cNvSpPr/>
          <p:nvPr userDrawn="1"/>
        </p:nvSpPr>
        <p:spPr>
          <a:xfrm>
            <a:off x="0" y="6754605"/>
            <a:ext cx="12192000" cy="216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56770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FC8314C-FBFA-0C40-BD35-3E949A700E26}"/>
              </a:ext>
            </a:extLst>
          </p:cNvPr>
          <p:cNvCxnSpPr>
            <a:cxnSpLocks/>
          </p:cNvCxnSpPr>
          <p:nvPr userDrawn="1"/>
        </p:nvCxnSpPr>
        <p:spPr>
          <a:xfrm>
            <a:off x="558875" y="-129033"/>
            <a:ext cx="0" cy="579958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DAD6357-6758-4E47-AB4C-14E165BCB698}"/>
              </a:ext>
            </a:extLst>
          </p:cNvPr>
          <p:cNvSpPr/>
          <p:nvPr userDrawn="1"/>
        </p:nvSpPr>
        <p:spPr>
          <a:xfrm>
            <a:off x="0" y="745437"/>
            <a:ext cx="12192000" cy="52992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Slide Number Placeholder 15">
            <a:extLst>
              <a:ext uri="{FF2B5EF4-FFF2-40B4-BE49-F238E27FC236}">
                <a16:creationId xmlns:a16="http://schemas.microsoft.com/office/drawing/2014/main" id="{B33A71AE-BF5F-C34B-BB6F-DD4443FA0490}"/>
              </a:ext>
            </a:extLst>
          </p:cNvPr>
          <p:cNvSpPr>
            <a:spLocks noGrp="1"/>
          </p:cNvSpPr>
          <p:nvPr>
            <p:ph type="sldNum" sz="quarter" idx="12"/>
          </p:nvPr>
        </p:nvSpPr>
        <p:spPr/>
        <p:txBody>
          <a:bodyPr/>
          <a:lstStyle>
            <a:lvl1pPr>
              <a:defRPr>
                <a:solidFill>
                  <a:schemeClr val="tx1"/>
                </a:solidFill>
              </a:defRPr>
            </a:lvl1pPr>
          </a:lstStyle>
          <a:p>
            <a:fld id="{920B2743-D6F2-2641-A819-1C27F8D99FCC}" type="slidenum">
              <a:rPr lang="en-US" smtClean="0"/>
              <a:pPr/>
              <a:t>‹#›</a:t>
            </a:fld>
            <a:endParaRPr lang="en-US" dirty="0">
              <a:solidFill>
                <a:schemeClr val="tx1"/>
              </a:solidFill>
            </a:endParaRPr>
          </a:p>
        </p:txBody>
      </p:sp>
      <p:sp>
        <p:nvSpPr>
          <p:cNvPr id="3" name="Text Placeholder 2">
            <a:extLst>
              <a:ext uri="{FF2B5EF4-FFF2-40B4-BE49-F238E27FC236}">
                <a16:creationId xmlns:a16="http://schemas.microsoft.com/office/drawing/2014/main" id="{4D0A1F82-9B38-2B46-93C7-F54B039E6B07}"/>
              </a:ext>
            </a:extLst>
          </p:cNvPr>
          <p:cNvSpPr>
            <a:spLocks noGrp="1"/>
          </p:cNvSpPr>
          <p:nvPr>
            <p:ph type="body" sz="quarter" idx="13" hasCustomPrompt="1"/>
          </p:nvPr>
        </p:nvSpPr>
        <p:spPr>
          <a:xfrm>
            <a:off x="1231902" y="1182757"/>
            <a:ext cx="9731375" cy="4487792"/>
          </a:xfrm>
        </p:spPr>
        <p:txBody>
          <a:bodyPr/>
          <a:lstStyle>
            <a:lvl1pPr>
              <a:defRPr>
                <a:solidFill>
                  <a:schemeClr val="bg1"/>
                </a:solidFill>
                <a:latin typeface="Calibri" panose="020F0502020204030204" pitchFamily="34" charset="0"/>
                <a:ea typeface="Noto Sans Disp" panose="020B0502040504020204" pitchFamily="34" charset="0"/>
                <a:cs typeface="Calibri" panose="020F0502020204030204" pitchFamily="34" charset="0"/>
              </a:defRPr>
            </a:lvl1pPr>
            <a:lvl2pPr>
              <a:buNone/>
              <a:defRPr/>
            </a:lvl2pPr>
          </a:lstStyle>
          <a:p>
            <a:pPr lvl="0"/>
            <a:r>
              <a:rPr lang="en-US" dirty="0"/>
              <a:t>Quote Card</a:t>
            </a:r>
          </a:p>
        </p:txBody>
      </p:sp>
      <p:pic>
        <p:nvPicPr>
          <p:cNvPr id="9" name="Picture 8" descr="Icon&#10;&#10;Description automatically generated">
            <a:extLst>
              <a:ext uri="{FF2B5EF4-FFF2-40B4-BE49-F238E27FC236}">
                <a16:creationId xmlns:a16="http://schemas.microsoft.com/office/drawing/2014/main" id="{385135FB-557C-3849-9262-4D3510942676}"/>
              </a:ext>
            </a:extLst>
          </p:cNvPr>
          <p:cNvPicPr>
            <a:picLocks noChangeAspect="1"/>
          </p:cNvPicPr>
          <p:nvPr userDrawn="1"/>
        </p:nvPicPr>
        <p:blipFill>
          <a:blip r:embed="rId2"/>
          <a:stretch>
            <a:fillRect/>
          </a:stretch>
        </p:blipFill>
        <p:spPr>
          <a:xfrm>
            <a:off x="152290" y="6457708"/>
            <a:ext cx="948055" cy="228668"/>
          </a:xfrm>
          <a:prstGeom prst="rect">
            <a:avLst/>
          </a:prstGeom>
        </p:spPr>
      </p:pic>
    </p:spTree>
    <p:extLst>
      <p:ext uri="{BB962C8B-B14F-4D97-AF65-F5344CB8AC3E}">
        <p14:creationId xmlns:p14="http://schemas.microsoft.com/office/powerpoint/2010/main" val="1439210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 Blue + Chevron">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FC8314C-FBFA-0C40-BD35-3E949A700E26}"/>
              </a:ext>
            </a:extLst>
          </p:cNvPr>
          <p:cNvCxnSpPr>
            <a:cxnSpLocks/>
          </p:cNvCxnSpPr>
          <p:nvPr userDrawn="1"/>
        </p:nvCxnSpPr>
        <p:spPr>
          <a:xfrm>
            <a:off x="558875" y="0"/>
            <a:ext cx="0" cy="579958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DAD6357-6758-4E47-AB4C-14E165BCB698}"/>
              </a:ext>
            </a:extLst>
          </p:cNvPr>
          <p:cNvSpPr/>
          <p:nvPr userDrawn="1"/>
        </p:nvSpPr>
        <p:spPr>
          <a:xfrm>
            <a:off x="0" y="745437"/>
            <a:ext cx="12192000" cy="52992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Slide Number Placeholder 15">
            <a:extLst>
              <a:ext uri="{FF2B5EF4-FFF2-40B4-BE49-F238E27FC236}">
                <a16:creationId xmlns:a16="http://schemas.microsoft.com/office/drawing/2014/main" id="{B33A71AE-BF5F-C34B-BB6F-DD4443FA0490}"/>
              </a:ext>
            </a:extLst>
          </p:cNvPr>
          <p:cNvSpPr>
            <a:spLocks noGrp="1"/>
          </p:cNvSpPr>
          <p:nvPr>
            <p:ph type="sldNum" sz="quarter" idx="12"/>
          </p:nvPr>
        </p:nvSpPr>
        <p:spPr/>
        <p:txBody>
          <a:bodyPr/>
          <a:lstStyle>
            <a:lvl1pPr>
              <a:defRPr>
                <a:solidFill>
                  <a:schemeClr val="tx1"/>
                </a:solidFill>
              </a:defRPr>
            </a:lvl1pPr>
          </a:lstStyle>
          <a:p>
            <a:fld id="{920B2743-D6F2-2641-A819-1C27F8D99FCC}" type="slidenum">
              <a:rPr lang="en-US" smtClean="0"/>
              <a:pPr/>
              <a:t>‹#›</a:t>
            </a:fld>
            <a:endParaRPr lang="en-US" dirty="0">
              <a:solidFill>
                <a:schemeClr val="tx1"/>
              </a:solidFill>
            </a:endParaRPr>
          </a:p>
        </p:txBody>
      </p:sp>
      <p:sp>
        <p:nvSpPr>
          <p:cNvPr id="5" name="Text Placeholder 4">
            <a:extLst>
              <a:ext uri="{FF2B5EF4-FFF2-40B4-BE49-F238E27FC236}">
                <a16:creationId xmlns:a16="http://schemas.microsoft.com/office/drawing/2014/main" id="{EB9689B2-E807-AA42-93BA-B738CD043E24}"/>
              </a:ext>
            </a:extLst>
          </p:cNvPr>
          <p:cNvSpPr>
            <a:spLocks noGrp="1"/>
          </p:cNvSpPr>
          <p:nvPr>
            <p:ph type="body" sz="quarter" idx="13"/>
          </p:nvPr>
        </p:nvSpPr>
        <p:spPr>
          <a:xfrm>
            <a:off x="1086644" y="1222375"/>
            <a:ext cx="10018712" cy="437460"/>
          </a:xfrm>
        </p:spPr>
        <p:txBody>
          <a:bodyPr/>
          <a:lstStyle>
            <a:lvl1pPr>
              <a:defRPr i="1">
                <a:solidFill>
                  <a:schemeClr val="bg1"/>
                </a:solidFill>
                <a:latin typeface="Calibri" panose="020F0502020204030204" pitchFamily="34" charset="0"/>
                <a:ea typeface="Noto Sans Disp" panose="020B0502040504020204" pitchFamily="34" charset="0"/>
                <a:cs typeface="Calibri" panose="020F0502020204030204" pitchFamily="34" charset="0"/>
              </a:defRPr>
            </a:lvl1pPr>
            <a:lvl2pPr>
              <a:buNone/>
              <a:defRPr>
                <a:solidFill>
                  <a:schemeClr val="bg1"/>
                </a:solidFill>
              </a:defRPr>
            </a:lvl2pPr>
          </a:lstStyle>
          <a:p>
            <a:pPr lvl="0"/>
            <a:r>
              <a:rPr lang="en-US" dirty="0"/>
              <a:t>Click to edit Master text styles</a:t>
            </a:r>
          </a:p>
        </p:txBody>
      </p:sp>
      <p:pic>
        <p:nvPicPr>
          <p:cNvPr id="8" name="Picture 7" descr="Icon&#10;&#10;Description automatically generated">
            <a:extLst>
              <a:ext uri="{FF2B5EF4-FFF2-40B4-BE49-F238E27FC236}">
                <a16:creationId xmlns:a16="http://schemas.microsoft.com/office/drawing/2014/main" id="{3990C082-E072-5847-8776-42BA6EAA7883}"/>
              </a:ext>
            </a:extLst>
          </p:cNvPr>
          <p:cNvPicPr>
            <a:picLocks noChangeAspect="1"/>
          </p:cNvPicPr>
          <p:nvPr userDrawn="1"/>
        </p:nvPicPr>
        <p:blipFill>
          <a:blip r:embed="rId2"/>
          <a:stretch>
            <a:fillRect/>
          </a:stretch>
        </p:blipFill>
        <p:spPr>
          <a:xfrm>
            <a:off x="152290" y="6457708"/>
            <a:ext cx="948055" cy="228668"/>
          </a:xfrm>
          <a:prstGeom prst="rect">
            <a:avLst/>
          </a:prstGeom>
        </p:spPr>
      </p:pic>
    </p:spTree>
    <p:extLst>
      <p:ext uri="{BB962C8B-B14F-4D97-AF65-F5344CB8AC3E}">
        <p14:creationId xmlns:p14="http://schemas.microsoft.com/office/powerpoint/2010/main" val="484908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Title + Blu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FC8314C-FBFA-0C40-BD35-3E949A700E26}"/>
              </a:ext>
            </a:extLst>
          </p:cNvPr>
          <p:cNvCxnSpPr>
            <a:cxnSpLocks/>
          </p:cNvCxnSpPr>
          <p:nvPr userDrawn="1"/>
        </p:nvCxnSpPr>
        <p:spPr>
          <a:xfrm flipH="1">
            <a:off x="556055" y="1058418"/>
            <a:ext cx="2821" cy="4986246"/>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DAD6357-6758-4E47-AB4C-14E165BCB698}"/>
              </a:ext>
            </a:extLst>
          </p:cNvPr>
          <p:cNvSpPr/>
          <p:nvPr userDrawn="1"/>
        </p:nvSpPr>
        <p:spPr>
          <a:xfrm>
            <a:off x="0" y="1515145"/>
            <a:ext cx="12192000" cy="45295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 name="Straight Connector 5">
            <a:extLst>
              <a:ext uri="{FF2B5EF4-FFF2-40B4-BE49-F238E27FC236}">
                <a16:creationId xmlns:a16="http://schemas.microsoft.com/office/drawing/2014/main" id="{622F49AF-263D-FF47-AA7F-863A58012B40}"/>
              </a:ext>
            </a:extLst>
          </p:cNvPr>
          <p:cNvCxnSpPr>
            <a:cxnSpLocks/>
          </p:cNvCxnSpPr>
          <p:nvPr userDrawn="1"/>
        </p:nvCxnSpPr>
        <p:spPr>
          <a:xfrm>
            <a:off x="556055" y="555974"/>
            <a:ext cx="365120" cy="0"/>
          </a:xfrm>
          <a:prstGeom prst="line">
            <a:avLst/>
          </a:prstGeom>
          <a:ln w="25400">
            <a:solidFill>
              <a:schemeClr val="tx1"/>
            </a:solidFill>
          </a:ln>
        </p:spPr>
        <p:style>
          <a:lnRef idx="3">
            <a:schemeClr val="accent4"/>
          </a:lnRef>
          <a:fillRef idx="0">
            <a:schemeClr val="accent4"/>
          </a:fillRef>
          <a:effectRef idx="2">
            <a:schemeClr val="accent4"/>
          </a:effectRef>
          <a:fontRef idx="minor">
            <a:schemeClr val="tx1"/>
          </a:fontRef>
        </p:style>
      </p:cxnSp>
      <p:sp>
        <p:nvSpPr>
          <p:cNvPr id="20" name="Title 19">
            <a:extLst>
              <a:ext uri="{FF2B5EF4-FFF2-40B4-BE49-F238E27FC236}">
                <a16:creationId xmlns:a16="http://schemas.microsoft.com/office/drawing/2014/main" id="{2C374DF7-9711-C149-B4AB-793908F5C058}"/>
              </a:ext>
            </a:extLst>
          </p:cNvPr>
          <p:cNvSpPr>
            <a:spLocks noGrp="1"/>
          </p:cNvSpPr>
          <p:nvPr>
            <p:ph type="title"/>
          </p:nvPr>
        </p:nvSpPr>
        <p:spPr>
          <a:xfrm>
            <a:off x="1106311" y="365126"/>
            <a:ext cx="8153600" cy="381002"/>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9BC3B5D1-917E-234E-84DC-46036A096175}"/>
              </a:ext>
            </a:extLst>
          </p:cNvPr>
          <p:cNvSpPr>
            <a:spLocks noGrp="1"/>
          </p:cNvSpPr>
          <p:nvPr>
            <p:ph type="sldNum" sz="quarter" idx="11"/>
          </p:nvPr>
        </p:nvSpPr>
        <p:spPr/>
        <p:txBody>
          <a:bodyPr/>
          <a:lstStyle>
            <a:lvl1pPr>
              <a:defRPr>
                <a:solidFill>
                  <a:schemeClr val="tx1"/>
                </a:solidFill>
              </a:defRPr>
            </a:lvl1pPr>
          </a:lstStyle>
          <a:p>
            <a:fld id="{920B2743-D6F2-2641-A819-1C27F8D99FCC}" type="slidenum">
              <a:rPr lang="en-US" smtClean="0"/>
              <a:pPr/>
              <a:t>‹#›</a:t>
            </a:fld>
            <a:endParaRPr lang="en-US" dirty="0">
              <a:solidFill>
                <a:schemeClr val="tx1"/>
              </a:solidFill>
            </a:endParaRPr>
          </a:p>
        </p:txBody>
      </p:sp>
      <p:pic>
        <p:nvPicPr>
          <p:cNvPr id="15" name="Picture 14" descr="Icon&#10;&#10;Description automatically generated">
            <a:extLst>
              <a:ext uri="{FF2B5EF4-FFF2-40B4-BE49-F238E27FC236}">
                <a16:creationId xmlns:a16="http://schemas.microsoft.com/office/drawing/2014/main" id="{D3F9BAF1-0116-0544-834B-185DF57D6DCF}"/>
              </a:ext>
            </a:extLst>
          </p:cNvPr>
          <p:cNvPicPr>
            <a:picLocks noChangeAspect="1"/>
          </p:cNvPicPr>
          <p:nvPr userDrawn="1"/>
        </p:nvPicPr>
        <p:blipFill>
          <a:blip r:embed="rId2"/>
          <a:stretch>
            <a:fillRect/>
          </a:stretch>
        </p:blipFill>
        <p:spPr>
          <a:xfrm>
            <a:off x="152290" y="6457708"/>
            <a:ext cx="948055" cy="228668"/>
          </a:xfrm>
          <a:prstGeom prst="rect">
            <a:avLst/>
          </a:prstGeom>
        </p:spPr>
      </p:pic>
    </p:spTree>
    <p:extLst>
      <p:ext uri="{BB962C8B-B14F-4D97-AF65-F5344CB8AC3E}">
        <p14:creationId xmlns:p14="http://schemas.microsoft.com/office/powerpoint/2010/main" val="8626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 Footer + Chevron">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FC8314C-FBFA-0C40-BD35-3E949A700E26}"/>
              </a:ext>
            </a:extLst>
          </p:cNvPr>
          <p:cNvCxnSpPr>
            <a:cxnSpLocks/>
          </p:cNvCxnSpPr>
          <p:nvPr userDrawn="1"/>
        </p:nvCxnSpPr>
        <p:spPr>
          <a:xfrm>
            <a:off x="558875" y="1058418"/>
            <a:ext cx="0" cy="579958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DAD6357-6758-4E47-AB4C-14E165BCB698}"/>
              </a:ext>
            </a:extLst>
          </p:cNvPr>
          <p:cNvSpPr/>
          <p:nvPr userDrawn="1"/>
        </p:nvSpPr>
        <p:spPr>
          <a:xfrm>
            <a:off x="0" y="6327777"/>
            <a:ext cx="12192000" cy="530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 name="Straight Connector 5">
            <a:extLst>
              <a:ext uri="{FF2B5EF4-FFF2-40B4-BE49-F238E27FC236}">
                <a16:creationId xmlns:a16="http://schemas.microsoft.com/office/drawing/2014/main" id="{622F49AF-263D-FF47-AA7F-863A58012B40}"/>
              </a:ext>
            </a:extLst>
          </p:cNvPr>
          <p:cNvCxnSpPr>
            <a:cxnSpLocks/>
          </p:cNvCxnSpPr>
          <p:nvPr userDrawn="1"/>
        </p:nvCxnSpPr>
        <p:spPr>
          <a:xfrm>
            <a:off x="556055" y="555974"/>
            <a:ext cx="365120" cy="0"/>
          </a:xfrm>
          <a:prstGeom prst="line">
            <a:avLst/>
          </a:prstGeom>
          <a:ln w="25400">
            <a:solidFill>
              <a:schemeClr val="tx1"/>
            </a:solidFill>
          </a:ln>
        </p:spPr>
        <p:style>
          <a:lnRef idx="3">
            <a:schemeClr val="accent4"/>
          </a:lnRef>
          <a:fillRef idx="0">
            <a:schemeClr val="accent4"/>
          </a:fillRef>
          <a:effectRef idx="2">
            <a:schemeClr val="accent4"/>
          </a:effectRef>
          <a:fontRef idx="minor">
            <a:schemeClr val="tx1"/>
          </a:fontRef>
        </p:style>
      </p:cxnSp>
      <p:sp>
        <p:nvSpPr>
          <p:cNvPr id="20" name="Title 19">
            <a:extLst>
              <a:ext uri="{FF2B5EF4-FFF2-40B4-BE49-F238E27FC236}">
                <a16:creationId xmlns:a16="http://schemas.microsoft.com/office/drawing/2014/main" id="{2C374DF7-9711-C149-B4AB-793908F5C058}"/>
              </a:ext>
            </a:extLst>
          </p:cNvPr>
          <p:cNvSpPr>
            <a:spLocks noGrp="1"/>
          </p:cNvSpPr>
          <p:nvPr>
            <p:ph type="title"/>
          </p:nvPr>
        </p:nvSpPr>
        <p:spPr>
          <a:xfrm>
            <a:off x="1106311" y="365126"/>
            <a:ext cx="7509656" cy="381002"/>
          </a:xfrm>
        </p:spPr>
        <p:txBody>
          <a:bodyPr/>
          <a:lstStyle/>
          <a:p>
            <a:r>
              <a:rPr lang="en-US" dirty="0"/>
              <a:t>Click to edit Master title style</a:t>
            </a:r>
          </a:p>
        </p:txBody>
      </p:sp>
      <p:sp>
        <p:nvSpPr>
          <p:cNvPr id="27" name="Slide Number Placeholder 26">
            <a:extLst>
              <a:ext uri="{FF2B5EF4-FFF2-40B4-BE49-F238E27FC236}">
                <a16:creationId xmlns:a16="http://schemas.microsoft.com/office/drawing/2014/main" id="{25A01C64-E08D-F84F-8F31-D98DA1EC6344}"/>
              </a:ext>
            </a:extLst>
          </p:cNvPr>
          <p:cNvSpPr>
            <a:spLocks noGrp="1"/>
          </p:cNvSpPr>
          <p:nvPr>
            <p:ph type="sldNum" sz="quarter" idx="12"/>
          </p:nvPr>
        </p:nvSpPr>
        <p:spPr/>
        <p:txBody>
          <a:bodyPr/>
          <a:lstStyle/>
          <a:p>
            <a:fld id="{920B2743-D6F2-2641-A819-1C27F8D99FCC}" type="slidenum">
              <a:rPr lang="en-US" smtClean="0"/>
              <a:pPr/>
              <a:t>‹#›</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516E931D-A0C9-6E47-8D0D-82DBAF72BC53}"/>
              </a:ext>
            </a:extLst>
          </p:cNvPr>
          <p:cNvPicPr>
            <a:picLocks noChangeAspect="1"/>
          </p:cNvPicPr>
          <p:nvPr userDrawn="1"/>
        </p:nvPicPr>
        <p:blipFill>
          <a:blip r:embed="rId2"/>
          <a:stretch>
            <a:fillRect/>
          </a:stretch>
        </p:blipFill>
        <p:spPr>
          <a:xfrm>
            <a:off x="180624" y="6464989"/>
            <a:ext cx="919721" cy="227510"/>
          </a:xfrm>
          <a:prstGeom prst="rect">
            <a:avLst/>
          </a:prstGeom>
        </p:spPr>
      </p:pic>
    </p:spTree>
    <p:extLst>
      <p:ext uri="{BB962C8B-B14F-4D97-AF65-F5344CB8AC3E}">
        <p14:creationId xmlns:p14="http://schemas.microsoft.com/office/powerpoint/2010/main" val="688748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Title">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2C9A931-D2A2-0442-8A8B-3C9FBE512F3D}"/>
              </a:ext>
            </a:extLst>
          </p:cNvPr>
          <p:cNvSpPr/>
          <p:nvPr userDrawn="1"/>
        </p:nvSpPr>
        <p:spPr>
          <a:xfrm>
            <a:off x="0" y="6327777"/>
            <a:ext cx="12192000" cy="530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Slide Number Placeholder 35">
            <a:extLst>
              <a:ext uri="{FF2B5EF4-FFF2-40B4-BE49-F238E27FC236}">
                <a16:creationId xmlns:a16="http://schemas.microsoft.com/office/drawing/2014/main" id="{4235ED64-AC31-1248-BEF8-712AE0DBAD62}"/>
              </a:ext>
            </a:extLst>
          </p:cNvPr>
          <p:cNvSpPr>
            <a:spLocks noGrp="1"/>
          </p:cNvSpPr>
          <p:nvPr>
            <p:ph type="sldNum" sz="quarter" idx="10"/>
          </p:nvPr>
        </p:nvSpPr>
        <p:spPr/>
        <p:txBody>
          <a:bodyPr/>
          <a:lstStyle/>
          <a:p>
            <a:fld id="{920B2743-D6F2-2641-A819-1C27F8D99FCC}" type="slidenum">
              <a:rPr lang="en-US" smtClean="0"/>
              <a:pPr/>
              <a:t>‹#›</a:t>
            </a:fld>
            <a:endParaRPr lang="en-US" dirty="0"/>
          </a:p>
        </p:txBody>
      </p:sp>
      <p:cxnSp>
        <p:nvCxnSpPr>
          <p:cNvPr id="7" name="Straight Connector 6">
            <a:extLst>
              <a:ext uri="{FF2B5EF4-FFF2-40B4-BE49-F238E27FC236}">
                <a16:creationId xmlns:a16="http://schemas.microsoft.com/office/drawing/2014/main" id="{50813AE2-9637-D641-8F65-B278BC2B0CAE}"/>
              </a:ext>
            </a:extLst>
          </p:cNvPr>
          <p:cNvCxnSpPr>
            <a:cxnSpLocks/>
          </p:cNvCxnSpPr>
          <p:nvPr userDrawn="1"/>
        </p:nvCxnSpPr>
        <p:spPr>
          <a:xfrm>
            <a:off x="556055" y="555974"/>
            <a:ext cx="365120" cy="0"/>
          </a:xfrm>
          <a:prstGeom prst="line">
            <a:avLst/>
          </a:prstGeom>
          <a:ln w="25400">
            <a:solidFill>
              <a:schemeClr val="tx1"/>
            </a:solidFill>
          </a:ln>
        </p:spPr>
        <p:style>
          <a:lnRef idx="3">
            <a:schemeClr val="accent4"/>
          </a:lnRef>
          <a:fillRef idx="0">
            <a:schemeClr val="accent4"/>
          </a:fillRef>
          <a:effectRef idx="2">
            <a:schemeClr val="accent4"/>
          </a:effectRef>
          <a:fontRef idx="minor">
            <a:schemeClr val="tx1"/>
          </a:fontRef>
        </p:style>
      </p:cxnSp>
      <p:sp>
        <p:nvSpPr>
          <p:cNvPr id="8" name="Title 19">
            <a:extLst>
              <a:ext uri="{FF2B5EF4-FFF2-40B4-BE49-F238E27FC236}">
                <a16:creationId xmlns:a16="http://schemas.microsoft.com/office/drawing/2014/main" id="{695585BA-EBAB-9545-96DC-42BCF4147858}"/>
              </a:ext>
            </a:extLst>
          </p:cNvPr>
          <p:cNvSpPr>
            <a:spLocks noGrp="1"/>
          </p:cNvSpPr>
          <p:nvPr>
            <p:ph type="title"/>
          </p:nvPr>
        </p:nvSpPr>
        <p:spPr>
          <a:xfrm>
            <a:off x="1106311" y="365126"/>
            <a:ext cx="7509656" cy="381002"/>
          </a:xfrm>
        </p:spPr>
        <p:txBody>
          <a:bodyPr/>
          <a:lstStyle/>
          <a:p>
            <a:r>
              <a:rPr lang="en-US" dirty="0"/>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9EF75A39-CFB4-6D43-947A-2EB253E5871B}"/>
              </a:ext>
            </a:extLst>
          </p:cNvPr>
          <p:cNvPicPr>
            <a:picLocks noChangeAspect="1"/>
          </p:cNvPicPr>
          <p:nvPr userDrawn="1"/>
        </p:nvPicPr>
        <p:blipFill>
          <a:blip r:embed="rId2"/>
          <a:stretch>
            <a:fillRect/>
          </a:stretch>
        </p:blipFill>
        <p:spPr>
          <a:xfrm>
            <a:off x="180624" y="6464989"/>
            <a:ext cx="919721" cy="227510"/>
          </a:xfrm>
          <a:prstGeom prst="rect">
            <a:avLst/>
          </a:prstGeom>
        </p:spPr>
      </p:pic>
    </p:spTree>
    <p:extLst>
      <p:ext uri="{BB962C8B-B14F-4D97-AF65-F5344CB8AC3E}">
        <p14:creationId xmlns:p14="http://schemas.microsoft.com/office/powerpoint/2010/main" val="509525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 Circ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FD3BF1D-F24D-414D-9B2D-0DA98154F90E}"/>
              </a:ext>
            </a:extLst>
          </p:cNvPr>
          <p:cNvCxnSpPr>
            <a:cxnSpLocks/>
          </p:cNvCxnSpPr>
          <p:nvPr userDrawn="1"/>
        </p:nvCxnSpPr>
        <p:spPr>
          <a:xfrm>
            <a:off x="558875" y="-170822"/>
            <a:ext cx="0" cy="6119446"/>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Slide Number Placeholder 35">
            <a:extLst>
              <a:ext uri="{FF2B5EF4-FFF2-40B4-BE49-F238E27FC236}">
                <a16:creationId xmlns:a16="http://schemas.microsoft.com/office/drawing/2014/main" id="{4235ED64-AC31-1248-BEF8-712AE0DBAD62}"/>
              </a:ext>
            </a:extLst>
          </p:cNvPr>
          <p:cNvSpPr>
            <a:spLocks noGrp="1"/>
          </p:cNvSpPr>
          <p:nvPr>
            <p:ph type="sldNum" sz="quarter" idx="10"/>
          </p:nvPr>
        </p:nvSpPr>
        <p:spPr/>
        <p:txBody>
          <a:bodyPr/>
          <a:lstStyle/>
          <a:p>
            <a:fld id="{920B2743-D6F2-2641-A819-1C27F8D99FCC}" type="slidenum">
              <a:rPr lang="en-US" smtClean="0"/>
              <a:pPr/>
              <a:t>‹#›</a:t>
            </a:fld>
            <a:endParaRPr lang="en-US" dirty="0"/>
          </a:p>
        </p:txBody>
      </p:sp>
      <p:sp>
        <p:nvSpPr>
          <p:cNvPr id="9" name="Oval 8">
            <a:extLst>
              <a:ext uri="{FF2B5EF4-FFF2-40B4-BE49-F238E27FC236}">
                <a16:creationId xmlns:a16="http://schemas.microsoft.com/office/drawing/2014/main" id="{C41EE508-13AF-5E47-BB60-0AD8C72F62B7}"/>
              </a:ext>
            </a:extLst>
          </p:cNvPr>
          <p:cNvSpPr/>
          <p:nvPr userDrawn="1"/>
        </p:nvSpPr>
        <p:spPr>
          <a:xfrm>
            <a:off x="-2801780" y="541685"/>
            <a:ext cx="5774635" cy="5774635"/>
          </a:xfrm>
          <a:prstGeom prst="ellipse">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Icon&#10;&#10;Description automatically generated">
            <a:extLst>
              <a:ext uri="{FF2B5EF4-FFF2-40B4-BE49-F238E27FC236}">
                <a16:creationId xmlns:a16="http://schemas.microsoft.com/office/drawing/2014/main" id="{E9EC50B7-76D1-F348-9AB7-3A2EAA746C88}"/>
              </a:ext>
            </a:extLst>
          </p:cNvPr>
          <p:cNvPicPr>
            <a:picLocks noChangeAspect="1"/>
          </p:cNvPicPr>
          <p:nvPr userDrawn="1"/>
        </p:nvPicPr>
        <p:blipFill>
          <a:blip r:embed="rId2"/>
          <a:stretch>
            <a:fillRect/>
          </a:stretch>
        </p:blipFill>
        <p:spPr>
          <a:xfrm>
            <a:off x="152290" y="6457708"/>
            <a:ext cx="948055" cy="228668"/>
          </a:xfrm>
          <a:prstGeom prst="rect">
            <a:avLst/>
          </a:prstGeom>
        </p:spPr>
      </p:pic>
      <p:sp>
        <p:nvSpPr>
          <p:cNvPr id="7" name="Rectangle 6">
            <a:extLst>
              <a:ext uri="{FF2B5EF4-FFF2-40B4-BE49-F238E27FC236}">
                <a16:creationId xmlns:a16="http://schemas.microsoft.com/office/drawing/2014/main" id="{ECD41D2A-3E33-0D43-8B03-860CF33C9DDD}"/>
              </a:ext>
            </a:extLst>
          </p:cNvPr>
          <p:cNvSpPr/>
          <p:nvPr userDrawn="1"/>
        </p:nvSpPr>
        <p:spPr>
          <a:xfrm>
            <a:off x="0" y="6754605"/>
            <a:ext cx="12192000" cy="216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8782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FADB7D9-401C-AE4E-9402-40D4AB9A93F7}"/>
              </a:ext>
            </a:extLst>
          </p:cNvPr>
          <p:cNvSpPr>
            <a:spLocks noGrp="1"/>
          </p:cNvSpPr>
          <p:nvPr>
            <p:ph type="title"/>
          </p:nvPr>
        </p:nvSpPr>
        <p:spPr>
          <a:xfrm>
            <a:off x="529107" y="2103437"/>
            <a:ext cx="4931535" cy="1325563"/>
          </a:xfrm>
        </p:spPr>
        <p:txBody>
          <a:bodyPr/>
          <a:lstStyle>
            <a:lvl1pPr>
              <a:defRPr>
                <a:solidFill>
                  <a:schemeClr val="bg1"/>
                </a:solidFill>
              </a:defRPr>
            </a:lvl1pPr>
          </a:lstStyle>
          <a:p>
            <a:r>
              <a:rPr lang="en-US" dirty="0"/>
              <a:t>Click to edit Master title style</a:t>
            </a:r>
          </a:p>
        </p:txBody>
      </p:sp>
      <p:sp>
        <p:nvSpPr>
          <p:cNvPr id="23" name="Text Placeholder 22">
            <a:extLst>
              <a:ext uri="{FF2B5EF4-FFF2-40B4-BE49-F238E27FC236}">
                <a16:creationId xmlns:a16="http://schemas.microsoft.com/office/drawing/2014/main" id="{3967FC0D-338F-384D-A706-0CC830E1538F}"/>
              </a:ext>
            </a:extLst>
          </p:cNvPr>
          <p:cNvSpPr>
            <a:spLocks noGrp="1"/>
          </p:cNvSpPr>
          <p:nvPr>
            <p:ph type="body" sz="quarter" idx="13" hasCustomPrompt="1"/>
          </p:nvPr>
        </p:nvSpPr>
        <p:spPr>
          <a:xfrm>
            <a:off x="515938" y="3619500"/>
            <a:ext cx="5580062" cy="682625"/>
          </a:xfrm>
        </p:spPr>
        <p:txBody>
          <a:bodyPr/>
          <a:lstStyle>
            <a:lvl1pPr>
              <a:defRPr sz="2000">
                <a:solidFill>
                  <a:schemeClr val="bg1"/>
                </a:solidFill>
                <a:latin typeface="Calibri" panose="020F0502020204030204" pitchFamily="34" charset="0"/>
                <a:ea typeface="Noto Sans Disp" panose="020B0502040504020204" pitchFamily="34" charset="0"/>
                <a:cs typeface="Calibri" panose="020F0502020204030204" pitchFamily="34" charset="0"/>
              </a:defRPr>
            </a:lvl1pPr>
            <a:lvl4pPr>
              <a:buNone/>
              <a:defRPr/>
            </a:lvl4pPr>
          </a:lstStyle>
          <a:p>
            <a:pPr lvl="0"/>
            <a:r>
              <a:rPr lang="en-US" dirty="0"/>
              <a:t>Fourth level</a:t>
            </a:r>
          </a:p>
        </p:txBody>
      </p:sp>
      <p:sp>
        <p:nvSpPr>
          <p:cNvPr id="2" name="Slide Number Placeholder 1">
            <a:extLst>
              <a:ext uri="{FF2B5EF4-FFF2-40B4-BE49-F238E27FC236}">
                <a16:creationId xmlns:a16="http://schemas.microsoft.com/office/drawing/2014/main" id="{F8CC0074-54B2-6A4F-9971-8B569C0F4834}"/>
              </a:ext>
            </a:extLst>
          </p:cNvPr>
          <p:cNvSpPr>
            <a:spLocks noGrp="1"/>
          </p:cNvSpPr>
          <p:nvPr>
            <p:ph type="sldNum" sz="quarter" idx="12"/>
          </p:nvPr>
        </p:nvSpPr>
        <p:spPr/>
        <p:txBody>
          <a:bodyPr/>
          <a:lstStyle>
            <a:lvl1pPr>
              <a:defRPr>
                <a:solidFill>
                  <a:schemeClr val="tx1"/>
                </a:solidFill>
              </a:defRPr>
            </a:lvl1pPr>
          </a:lstStyle>
          <a:p>
            <a:fld id="{6053FF8C-D565-D34D-B44E-ED9761514B98}" type="slidenum">
              <a:rPr lang="en-US" smtClean="0"/>
              <a:pPr/>
              <a:t>‹#›</a:t>
            </a:fld>
            <a:endParaRPr lang="en-US" dirty="0">
              <a:solidFill>
                <a:schemeClr val="tx1"/>
              </a:solidFill>
              <a:latin typeface="Noto Sans Disp" panose="020B0502040504020204" pitchFamily="34" charset="0"/>
              <a:cs typeface="Noto Sans Disp" panose="020B0502040504020204" pitchFamily="34" charset="0"/>
            </a:endParaRPr>
          </a:p>
        </p:txBody>
      </p:sp>
      <p:sp>
        <p:nvSpPr>
          <p:cNvPr id="5" name="Rectangle 4">
            <a:extLst>
              <a:ext uri="{FF2B5EF4-FFF2-40B4-BE49-F238E27FC236}">
                <a16:creationId xmlns:a16="http://schemas.microsoft.com/office/drawing/2014/main" id="{6F942FAD-1995-1249-A5D0-01419A41A273}"/>
              </a:ext>
            </a:extLst>
          </p:cNvPr>
          <p:cNvSpPr/>
          <p:nvPr userDrawn="1"/>
        </p:nvSpPr>
        <p:spPr>
          <a:xfrm>
            <a:off x="0" y="6754605"/>
            <a:ext cx="12192000" cy="216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932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Footer">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2C9A931-D2A2-0442-8A8B-3C9FBE512F3D}"/>
              </a:ext>
            </a:extLst>
          </p:cNvPr>
          <p:cNvSpPr/>
          <p:nvPr userDrawn="1"/>
        </p:nvSpPr>
        <p:spPr>
          <a:xfrm>
            <a:off x="0" y="6327777"/>
            <a:ext cx="12192000" cy="530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Slide Number Placeholder 35">
            <a:extLst>
              <a:ext uri="{FF2B5EF4-FFF2-40B4-BE49-F238E27FC236}">
                <a16:creationId xmlns:a16="http://schemas.microsoft.com/office/drawing/2014/main" id="{4235ED64-AC31-1248-BEF8-712AE0DBAD62}"/>
              </a:ext>
            </a:extLst>
          </p:cNvPr>
          <p:cNvSpPr>
            <a:spLocks noGrp="1"/>
          </p:cNvSpPr>
          <p:nvPr>
            <p:ph type="sldNum" sz="quarter" idx="10"/>
          </p:nvPr>
        </p:nvSpPr>
        <p:spPr/>
        <p:txBody>
          <a:bodyPr/>
          <a:lstStyle/>
          <a:p>
            <a:fld id="{920B2743-D6F2-2641-A819-1C27F8D99FCC}" type="slidenum">
              <a:rPr lang="en-US" smtClean="0"/>
              <a:pPr/>
              <a:t>‹#›</a:t>
            </a:fld>
            <a:endParaRPr lang="en-US" dirty="0"/>
          </a:p>
        </p:txBody>
      </p:sp>
      <p:pic>
        <p:nvPicPr>
          <p:cNvPr id="4" name="Picture 3" descr="A picture containing drawing&#10;&#10;Description automatically generated">
            <a:extLst>
              <a:ext uri="{FF2B5EF4-FFF2-40B4-BE49-F238E27FC236}">
                <a16:creationId xmlns:a16="http://schemas.microsoft.com/office/drawing/2014/main" id="{37AB81E8-0560-4140-9E74-925B03DC45B3}"/>
              </a:ext>
            </a:extLst>
          </p:cNvPr>
          <p:cNvPicPr>
            <a:picLocks noChangeAspect="1"/>
          </p:cNvPicPr>
          <p:nvPr userDrawn="1"/>
        </p:nvPicPr>
        <p:blipFill>
          <a:blip r:embed="rId2"/>
          <a:stretch>
            <a:fillRect/>
          </a:stretch>
        </p:blipFill>
        <p:spPr>
          <a:xfrm>
            <a:off x="180624" y="6464989"/>
            <a:ext cx="919721" cy="227510"/>
          </a:xfrm>
          <a:prstGeom prst="rect">
            <a:avLst/>
          </a:prstGeom>
        </p:spPr>
      </p:pic>
    </p:spTree>
    <p:extLst>
      <p:ext uri="{BB962C8B-B14F-4D97-AF65-F5344CB8AC3E}">
        <p14:creationId xmlns:p14="http://schemas.microsoft.com/office/powerpoint/2010/main" val="21405374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Tit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22F49AF-263D-FF47-AA7F-863A58012B40}"/>
              </a:ext>
            </a:extLst>
          </p:cNvPr>
          <p:cNvCxnSpPr>
            <a:cxnSpLocks/>
          </p:cNvCxnSpPr>
          <p:nvPr userDrawn="1"/>
        </p:nvCxnSpPr>
        <p:spPr>
          <a:xfrm>
            <a:off x="556055" y="555974"/>
            <a:ext cx="365120" cy="0"/>
          </a:xfrm>
          <a:prstGeom prst="line">
            <a:avLst/>
          </a:prstGeom>
          <a:ln w="25400">
            <a:solidFill>
              <a:schemeClr val="tx1"/>
            </a:solidFill>
          </a:ln>
        </p:spPr>
        <p:style>
          <a:lnRef idx="3">
            <a:schemeClr val="accent4"/>
          </a:lnRef>
          <a:fillRef idx="0">
            <a:schemeClr val="accent4"/>
          </a:fillRef>
          <a:effectRef idx="2">
            <a:schemeClr val="accent4"/>
          </a:effectRef>
          <a:fontRef idx="minor">
            <a:schemeClr val="tx1"/>
          </a:fontRef>
        </p:style>
      </p:cxnSp>
      <p:sp>
        <p:nvSpPr>
          <p:cNvPr id="20" name="Title 19">
            <a:extLst>
              <a:ext uri="{FF2B5EF4-FFF2-40B4-BE49-F238E27FC236}">
                <a16:creationId xmlns:a16="http://schemas.microsoft.com/office/drawing/2014/main" id="{2C374DF7-9711-C149-B4AB-793908F5C058}"/>
              </a:ext>
            </a:extLst>
          </p:cNvPr>
          <p:cNvSpPr>
            <a:spLocks noGrp="1"/>
          </p:cNvSpPr>
          <p:nvPr>
            <p:ph type="title"/>
          </p:nvPr>
        </p:nvSpPr>
        <p:spPr>
          <a:xfrm>
            <a:off x="1106311" y="365126"/>
            <a:ext cx="7509656" cy="381002"/>
          </a:xfrm>
        </p:spPr>
        <p:txBody>
          <a:bodyPr/>
          <a:lstStyle/>
          <a:p>
            <a:r>
              <a:rPr lang="en-US" dirty="0"/>
              <a:t>Click to edit Master title style</a:t>
            </a:r>
          </a:p>
        </p:txBody>
      </p:sp>
      <p:sp>
        <p:nvSpPr>
          <p:cNvPr id="27" name="Slide Number Placeholder 26">
            <a:extLst>
              <a:ext uri="{FF2B5EF4-FFF2-40B4-BE49-F238E27FC236}">
                <a16:creationId xmlns:a16="http://schemas.microsoft.com/office/drawing/2014/main" id="{25A01C64-E08D-F84F-8F31-D98DA1EC6344}"/>
              </a:ext>
            </a:extLst>
          </p:cNvPr>
          <p:cNvSpPr>
            <a:spLocks noGrp="1"/>
          </p:cNvSpPr>
          <p:nvPr>
            <p:ph type="sldNum" sz="quarter" idx="12"/>
          </p:nvPr>
        </p:nvSpPr>
        <p:spPr/>
        <p:txBody>
          <a:bodyPr/>
          <a:lstStyle>
            <a:lvl1pPr>
              <a:defRPr>
                <a:solidFill>
                  <a:sysClr val="windowText" lastClr="000000"/>
                </a:solidFill>
              </a:defRPr>
            </a:lvl1pPr>
          </a:lstStyle>
          <a:p>
            <a:fld id="{920B2743-D6F2-2641-A819-1C27F8D99FCC}" type="slidenum">
              <a:rPr lang="en-US" smtClean="0"/>
              <a:pPr/>
              <a:t>‹#›</a:t>
            </a:fld>
            <a:endParaRPr lang="en-US" dirty="0">
              <a:solidFill>
                <a:sysClr val="windowText" lastClr="000000"/>
              </a:solidFill>
            </a:endParaRPr>
          </a:p>
        </p:txBody>
      </p:sp>
      <p:pic>
        <p:nvPicPr>
          <p:cNvPr id="5" name="Picture 4" descr="Icon&#10;&#10;Description automatically generated">
            <a:extLst>
              <a:ext uri="{FF2B5EF4-FFF2-40B4-BE49-F238E27FC236}">
                <a16:creationId xmlns:a16="http://schemas.microsoft.com/office/drawing/2014/main" id="{F69FB76A-70DB-E64A-8298-3597A0DB034E}"/>
              </a:ext>
            </a:extLst>
          </p:cNvPr>
          <p:cNvPicPr>
            <a:picLocks noChangeAspect="1"/>
          </p:cNvPicPr>
          <p:nvPr userDrawn="1"/>
        </p:nvPicPr>
        <p:blipFill>
          <a:blip r:embed="rId2"/>
          <a:stretch>
            <a:fillRect/>
          </a:stretch>
        </p:blipFill>
        <p:spPr>
          <a:xfrm>
            <a:off x="152290" y="6457708"/>
            <a:ext cx="948055" cy="228668"/>
          </a:xfrm>
          <a:prstGeom prst="rect">
            <a:avLst/>
          </a:prstGeom>
        </p:spPr>
      </p:pic>
      <p:sp>
        <p:nvSpPr>
          <p:cNvPr id="2" name="Rectangle 1">
            <a:extLst>
              <a:ext uri="{FF2B5EF4-FFF2-40B4-BE49-F238E27FC236}">
                <a16:creationId xmlns:a16="http://schemas.microsoft.com/office/drawing/2014/main" id="{06B3297D-8135-4342-9641-23F3BA4DD39B}"/>
              </a:ext>
            </a:extLst>
          </p:cNvPr>
          <p:cNvSpPr/>
          <p:nvPr userDrawn="1"/>
        </p:nvSpPr>
        <p:spPr>
          <a:xfrm>
            <a:off x="0" y="6754605"/>
            <a:ext cx="12192000" cy="216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00256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7" name="Slide Number Placeholder 26">
            <a:extLst>
              <a:ext uri="{FF2B5EF4-FFF2-40B4-BE49-F238E27FC236}">
                <a16:creationId xmlns:a16="http://schemas.microsoft.com/office/drawing/2014/main" id="{25A01C64-E08D-F84F-8F31-D98DA1EC6344}"/>
              </a:ext>
            </a:extLst>
          </p:cNvPr>
          <p:cNvSpPr>
            <a:spLocks noGrp="1"/>
          </p:cNvSpPr>
          <p:nvPr>
            <p:ph type="sldNum" sz="quarter" idx="12"/>
          </p:nvPr>
        </p:nvSpPr>
        <p:spPr/>
        <p:txBody>
          <a:bodyPr/>
          <a:lstStyle>
            <a:lvl1pPr>
              <a:defRPr>
                <a:solidFill>
                  <a:sysClr val="windowText" lastClr="000000"/>
                </a:solidFill>
              </a:defRPr>
            </a:lvl1pPr>
          </a:lstStyle>
          <a:p>
            <a:fld id="{920B2743-D6F2-2641-A819-1C27F8D99FCC}" type="slidenum">
              <a:rPr lang="en-US" smtClean="0"/>
              <a:pPr/>
              <a:t>‹#›</a:t>
            </a:fld>
            <a:endParaRPr lang="en-US" dirty="0">
              <a:solidFill>
                <a:sysClr val="windowText" lastClr="000000"/>
              </a:solidFill>
            </a:endParaRPr>
          </a:p>
        </p:txBody>
      </p:sp>
      <p:pic>
        <p:nvPicPr>
          <p:cNvPr id="3" name="Picture 2" descr="Icon&#10;&#10;Description automatically generated">
            <a:extLst>
              <a:ext uri="{FF2B5EF4-FFF2-40B4-BE49-F238E27FC236}">
                <a16:creationId xmlns:a16="http://schemas.microsoft.com/office/drawing/2014/main" id="{406E30D2-AD28-AA49-A8D7-E3CE03FA4C71}"/>
              </a:ext>
            </a:extLst>
          </p:cNvPr>
          <p:cNvPicPr>
            <a:picLocks noChangeAspect="1"/>
          </p:cNvPicPr>
          <p:nvPr userDrawn="1"/>
        </p:nvPicPr>
        <p:blipFill>
          <a:blip r:embed="rId2"/>
          <a:stretch>
            <a:fillRect/>
          </a:stretch>
        </p:blipFill>
        <p:spPr>
          <a:xfrm>
            <a:off x="152290" y="6457708"/>
            <a:ext cx="948055" cy="228668"/>
          </a:xfrm>
          <a:prstGeom prst="rect">
            <a:avLst/>
          </a:prstGeom>
        </p:spPr>
      </p:pic>
      <p:sp>
        <p:nvSpPr>
          <p:cNvPr id="4" name="Rectangle 3">
            <a:extLst>
              <a:ext uri="{FF2B5EF4-FFF2-40B4-BE49-F238E27FC236}">
                <a16:creationId xmlns:a16="http://schemas.microsoft.com/office/drawing/2014/main" id="{854A6121-823C-AA4B-85BA-2E882D1C47BC}"/>
              </a:ext>
            </a:extLst>
          </p:cNvPr>
          <p:cNvSpPr/>
          <p:nvPr userDrawn="1"/>
        </p:nvSpPr>
        <p:spPr>
          <a:xfrm>
            <a:off x="0" y="6754605"/>
            <a:ext cx="12192000" cy="216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6288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Tex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FC8314C-FBFA-0C40-BD35-3E949A700E26}"/>
              </a:ext>
            </a:extLst>
          </p:cNvPr>
          <p:cNvCxnSpPr>
            <a:cxnSpLocks/>
          </p:cNvCxnSpPr>
          <p:nvPr userDrawn="1"/>
        </p:nvCxnSpPr>
        <p:spPr>
          <a:xfrm>
            <a:off x="558875" y="1058418"/>
            <a:ext cx="0" cy="579958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DAD6357-6758-4E47-AB4C-14E165BCB698}"/>
              </a:ext>
            </a:extLst>
          </p:cNvPr>
          <p:cNvSpPr/>
          <p:nvPr userDrawn="1"/>
        </p:nvSpPr>
        <p:spPr>
          <a:xfrm>
            <a:off x="0" y="6327775"/>
            <a:ext cx="12192000" cy="530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22F49AF-263D-FF47-AA7F-863A58012B40}"/>
              </a:ext>
            </a:extLst>
          </p:cNvPr>
          <p:cNvCxnSpPr>
            <a:cxnSpLocks/>
          </p:cNvCxnSpPr>
          <p:nvPr userDrawn="1"/>
        </p:nvCxnSpPr>
        <p:spPr>
          <a:xfrm>
            <a:off x="556054" y="555974"/>
            <a:ext cx="365120" cy="0"/>
          </a:xfrm>
          <a:prstGeom prst="line">
            <a:avLst/>
          </a:prstGeom>
          <a:ln w="25400">
            <a:solidFill>
              <a:schemeClr val="tx1"/>
            </a:solidFill>
          </a:ln>
        </p:spPr>
        <p:style>
          <a:lnRef idx="3">
            <a:schemeClr val="accent4"/>
          </a:lnRef>
          <a:fillRef idx="0">
            <a:schemeClr val="accent4"/>
          </a:fillRef>
          <a:effectRef idx="2">
            <a:schemeClr val="accent4"/>
          </a:effectRef>
          <a:fontRef idx="minor">
            <a:schemeClr val="tx1"/>
          </a:fontRef>
        </p:style>
      </p:cxnSp>
      <p:sp>
        <p:nvSpPr>
          <p:cNvPr id="20" name="Title 19">
            <a:extLst>
              <a:ext uri="{FF2B5EF4-FFF2-40B4-BE49-F238E27FC236}">
                <a16:creationId xmlns:a16="http://schemas.microsoft.com/office/drawing/2014/main" id="{2C374DF7-9711-C149-B4AB-793908F5C058}"/>
              </a:ext>
            </a:extLst>
          </p:cNvPr>
          <p:cNvSpPr>
            <a:spLocks noGrp="1"/>
          </p:cNvSpPr>
          <p:nvPr>
            <p:ph type="title"/>
          </p:nvPr>
        </p:nvSpPr>
        <p:spPr>
          <a:xfrm>
            <a:off x="1106310" y="365126"/>
            <a:ext cx="8720270" cy="381002"/>
          </a:xfrm>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23" name="Text Placeholder 22">
            <a:extLst>
              <a:ext uri="{FF2B5EF4-FFF2-40B4-BE49-F238E27FC236}">
                <a16:creationId xmlns:a16="http://schemas.microsoft.com/office/drawing/2014/main" id="{190A54AC-6E92-C14E-91BC-FF1B684A5399}"/>
              </a:ext>
            </a:extLst>
          </p:cNvPr>
          <p:cNvSpPr>
            <a:spLocks noGrp="1"/>
          </p:cNvSpPr>
          <p:nvPr>
            <p:ph type="body" sz="quarter" idx="10"/>
          </p:nvPr>
        </p:nvSpPr>
        <p:spPr>
          <a:xfrm>
            <a:off x="752557" y="1308101"/>
            <a:ext cx="10624504" cy="2195496"/>
          </a:xfrm>
        </p:spPr>
        <p:txBody>
          <a:bodyPr/>
          <a:lstStyle>
            <a:lvl1pPr>
              <a:defRPr>
                <a:latin typeface="Calibri" panose="020F0502020204030204" pitchFamily="34" charset="0"/>
                <a:ea typeface="Lato" panose="020F0502020204030203" pitchFamily="34" charset="0"/>
                <a:cs typeface="Calibri" panose="020F0502020204030204"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22">
            <a:extLst>
              <a:ext uri="{FF2B5EF4-FFF2-40B4-BE49-F238E27FC236}">
                <a16:creationId xmlns:a16="http://schemas.microsoft.com/office/drawing/2014/main" id="{02B38288-478F-0E4C-AAE6-298C744DE4EE}"/>
              </a:ext>
            </a:extLst>
          </p:cNvPr>
          <p:cNvSpPr>
            <a:spLocks noGrp="1"/>
          </p:cNvSpPr>
          <p:nvPr>
            <p:ph type="body" sz="quarter" idx="11"/>
          </p:nvPr>
        </p:nvSpPr>
        <p:spPr>
          <a:xfrm>
            <a:off x="746911" y="3582809"/>
            <a:ext cx="10630150" cy="2567727"/>
          </a:xfrm>
        </p:spPr>
        <p:txBody>
          <a:bodyPr/>
          <a:lstStyle>
            <a:lvl1pPr>
              <a:defRPr>
                <a:latin typeface="Calibri" panose="020F0502020204030204" pitchFamily="34" charset="0"/>
                <a:ea typeface="Lato" panose="020F0502020204030203" pitchFamily="34" charset="0"/>
                <a:cs typeface="Calibri" panose="020F0502020204030204" pitchFamily="34" charset="0"/>
              </a:defRPr>
            </a:lvl1pPr>
            <a:lvl2pPr>
              <a:defRPr>
                <a:latin typeface="Calibri" panose="020F0502020204030204" pitchFamily="34" charset="0"/>
                <a:ea typeface="Lato" panose="020F0502020204030203" pitchFamily="34" charset="0"/>
                <a:cs typeface="Calibri" panose="020F0502020204030204" pitchFamily="34" charset="0"/>
              </a:defRPr>
            </a:lvl2pPr>
            <a:lvl3pPr>
              <a:defRPr>
                <a:latin typeface="Calibri" panose="020F0502020204030204" pitchFamily="34" charset="0"/>
                <a:ea typeface="Lato" panose="020F0502020204030203" pitchFamily="34" charset="0"/>
                <a:cs typeface="Calibri" panose="020F0502020204030204" pitchFamily="34" charset="0"/>
              </a:defRPr>
            </a:lvl3pPr>
            <a:lvl4pPr>
              <a:defRPr>
                <a:latin typeface="Calibri" panose="020F0502020204030204" pitchFamily="34" charset="0"/>
                <a:ea typeface="Lato" panose="020F0502020204030203" pitchFamily="34" charset="0"/>
                <a:cs typeface="Calibri" panose="020F0502020204030204" pitchFamily="34" charset="0"/>
              </a:defRPr>
            </a:lvl4pPr>
            <a:lvl5pPr>
              <a:defRPr>
                <a:latin typeface="Calibri" panose="020F0502020204030204" pitchFamily="34" charset="0"/>
                <a:ea typeface="Lato" panose="020F0502020204030203"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6">
            <a:extLst>
              <a:ext uri="{FF2B5EF4-FFF2-40B4-BE49-F238E27FC236}">
                <a16:creationId xmlns:a16="http://schemas.microsoft.com/office/drawing/2014/main" id="{25A01C64-E08D-F84F-8F31-D98DA1EC6344}"/>
              </a:ext>
            </a:extLst>
          </p:cNvPr>
          <p:cNvSpPr>
            <a:spLocks noGrp="1"/>
          </p:cNvSpPr>
          <p:nvPr>
            <p:ph type="sldNum" sz="quarter" idx="12"/>
          </p:nvPr>
        </p:nvSpPr>
        <p:spPr/>
        <p:txBody>
          <a:bodyPr/>
          <a:lstStyle/>
          <a:p>
            <a:fld id="{920B2743-D6F2-2641-A819-1C27F8D99FCC}" type="slidenum">
              <a:rPr lang="en-US" smtClean="0"/>
              <a:pPr/>
              <a:t>‹#›</a:t>
            </a:fld>
            <a:endParaRPr lang="en-US" dirty="0"/>
          </a:p>
        </p:txBody>
      </p:sp>
      <p:pic>
        <p:nvPicPr>
          <p:cNvPr id="15" name="Picture 14" descr="A picture containing drawing&#10;&#10;Description automatically generated">
            <a:extLst>
              <a:ext uri="{FF2B5EF4-FFF2-40B4-BE49-F238E27FC236}">
                <a16:creationId xmlns:a16="http://schemas.microsoft.com/office/drawing/2014/main" id="{7145D58A-A4ED-C34B-B481-B9E39EAF5266}"/>
              </a:ext>
            </a:extLst>
          </p:cNvPr>
          <p:cNvPicPr>
            <a:picLocks noChangeAspect="1"/>
          </p:cNvPicPr>
          <p:nvPr userDrawn="1"/>
        </p:nvPicPr>
        <p:blipFill>
          <a:blip r:embed="rId2"/>
          <a:stretch>
            <a:fillRect/>
          </a:stretch>
        </p:blipFill>
        <p:spPr>
          <a:xfrm>
            <a:off x="180622" y="6464989"/>
            <a:ext cx="919721" cy="227510"/>
          </a:xfrm>
          <a:prstGeom prst="rect">
            <a:avLst/>
          </a:prstGeom>
        </p:spPr>
      </p:pic>
    </p:spTree>
    <p:extLst>
      <p:ext uri="{BB962C8B-B14F-4D97-AF65-F5344CB8AC3E}">
        <p14:creationId xmlns:p14="http://schemas.microsoft.com/office/powerpoint/2010/main" val="374638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mall image + Caption">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22F49AF-263D-FF47-AA7F-863A58012B40}"/>
              </a:ext>
            </a:extLst>
          </p:cNvPr>
          <p:cNvCxnSpPr>
            <a:cxnSpLocks/>
          </p:cNvCxnSpPr>
          <p:nvPr userDrawn="1"/>
        </p:nvCxnSpPr>
        <p:spPr>
          <a:xfrm>
            <a:off x="556054" y="555974"/>
            <a:ext cx="365120" cy="0"/>
          </a:xfrm>
          <a:prstGeom prst="line">
            <a:avLst/>
          </a:prstGeom>
          <a:ln w="25400">
            <a:solidFill>
              <a:schemeClr val="tx1"/>
            </a:solidFill>
          </a:ln>
        </p:spPr>
        <p:style>
          <a:lnRef idx="3">
            <a:schemeClr val="accent4"/>
          </a:lnRef>
          <a:fillRef idx="0">
            <a:schemeClr val="accent4"/>
          </a:fillRef>
          <a:effectRef idx="2">
            <a:schemeClr val="accent4"/>
          </a:effectRef>
          <a:fontRef idx="minor">
            <a:schemeClr val="tx1"/>
          </a:fontRef>
        </p:style>
      </p:cxnSp>
      <p:sp>
        <p:nvSpPr>
          <p:cNvPr id="20" name="Title 19">
            <a:extLst>
              <a:ext uri="{FF2B5EF4-FFF2-40B4-BE49-F238E27FC236}">
                <a16:creationId xmlns:a16="http://schemas.microsoft.com/office/drawing/2014/main" id="{2C374DF7-9711-C149-B4AB-793908F5C058}"/>
              </a:ext>
            </a:extLst>
          </p:cNvPr>
          <p:cNvSpPr>
            <a:spLocks noGrp="1"/>
          </p:cNvSpPr>
          <p:nvPr>
            <p:ph type="title"/>
          </p:nvPr>
        </p:nvSpPr>
        <p:spPr>
          <a:xfrm>
            <a:off x="1106310" y="365126"/>
            <a:ext cx="8411177" cy="381002"/>
          </a:xfrm>
        </p:spPr>
        <p:txBody>
          <a:bodyPr/>
          <a:lstStyle/>
          <a:p>
            <a:r>
              <a:rPr lang="en-US" dirty="0"/>
              <a:t>Click to edit Master title style</a:t>
            </a:r>
          </a:p>
        </p:txBody>
      </p:sp>
      <p:sp>
        <p:nvSpPr>
          <p:cNvPr id="12" name="Text Placeholder 11">
            <a:extLst>
              <a:ext uri="{FF2B5EF4-FFF2-40B4-BE49-F238E27FC236}">
                <a16:creationId xmlns:a16="http://schemas.microsoft.com/office/drawing/2014/main" id="{C2BA5573-56EC-0247-8DA2-A47212D5E0DE}"/>
              </a:ext>
            </a:extLst>
          </p:cNvPr>
          <p:cNvSpPr>
            <a:spLocks noGrp="1"/>
          </p:cNvSpPr>
          <p:nvPr>
            <p:ph type="body" sz="quarter" idx="11" hasCustomPrompt="1"/>
          </p:nvPr>
        </p:nvSpPr>
        <p:spPr>
          <a:xfrm>
            <a:off x="556054" y="1742223"/>
            <a:ext cx="6821359" cy="4441521"/>
          </a:xfrm>
        </p:spPr>
        <p:txBody>
          <a:bodyPr/>
          <a:lstStyle>
            <a:lvl1pPr>
              <a:defRPr sz="2000">
                <a:solidFill>
                  <a:schemeClr val="bg1"/>
                </a:solidFill>
                <a:latin typeface="Calibri" panose="020F0502020204030204" pitchFamily="34" charset="0"/>
                <a:ea typeface="Noto Sans Disp" panose="020B0502040504020204" pitchFamily="34" charset="0"/>
                <a:cs typeface="Calibri" panose="020F0502020204030204" pitchFamily="34" charset="0"/>
              </a:defRPr>
            </a:lvl1pPr>
            <a:lvl2pPr>
              <a:buNone/>
              <a:defRPr/>
            </a:lvl2pPr>
          </a:lstStyle>
          <a:p>
            <a:pPr lvl="0"/>
            <a:r>
              <a:rPr lang="en-US" dirty="0"/>
              <a:t>Second level</a:t>
            </a:r>
          </a:p>
        </p:txBody>
      </p:sp>
      <p:sp>
        <p:nvSpPr>
          <p:cNvPr id="16" name="Slide Number Placeholder 15">
            <a:extLst>
              <a:ext uri="{FF2B5EF4-FFF2-40B4-BE49-F238E27FC236}">
                <a16:creationId xmlns:a16="http://schemas.microsoft.com/office/drawing/2014/main" id="{B33A71AE-BF5F-C34B-BB6F-DD4443FA0490}"/>
              </a:ext>
            </a:extLst>
          </p:cNvPr>
          <p:cNvSpPr>
            <a:spLocks noGrp="1"/>
          </p:cNvSpPr>
          <p:nvPr>
            <p:ph type="sldNum" sz="quarter" idx="12"/>
          </p:nvPr>
        </p:nvSpPr>
        <p:spPr/>
        <p:txBody>
          <a:bodyPr/>
          <a:lstStyle>
            <a:lvl1pPr>
              <a:defRPr>
                <a:solidFill>
                  <a:schemeClr val="tx1"/>
                </a:solidFill>
              </a:defRPr>
            </a:lvl1pPr>
          </a:lstStyle>
          <a:p>
            <a:fld id="{920B2743-D6F2-2641-A819-1C27F8D99FCC}" type="slidenum">
              <a:rPr lang="en-US" smtClean="0"/>
              <a:pPr/>
              <a:t>‹#›</a:t>
            </a:fld>
            <a:endParaRPr lang="en-US" dirty="0">
              <a:solidFill>
                <a:schemeClr val="tx1"/>
              </a:solidFill>
            </a:endParaRPr>
          </a:p>
        </p:txBody>
      </p:sp>
      <p:sp>
        <p:nvSpPr>
          <p:cNvPr id="8" name="Content Placeholder 7">
            <a:extLst>
              <a:ext uri="{FF2B5EF4-FFF2-40B4-BE49-F238E27FC236}">
                <a16:creationId xmlns:a16="http://schemas.microsoft.com/office/drawing/2014/main" id="{7C82F946-368E-0E49-BD40-0DCBBADA5ADF}"/>
              </a:ext>
            </a:extLst>
          </p:cNvPr>
          <p:cNvSpPr>
            <a:spLocks noGrp="1"/>
          </p:cNvSpPr>
          <p:nvPr>
            <p:ph sz="quarter" idx="13"/>
          </p:nvPr>
        </p:nvSpPr>
        <p:spPr>
          <a:xfrm>
            <a:off x="7534275" y="1741488"/>
            <a:ext cx="4529138" cy="4441825"/>
          </a:xfrm>
        </p:spPr>
        <p:txBody>
          <a:bodyPr/>
          <a:lstStyle/>
          <a:p>
            <a:pPr lvl="0"/>
            <a:endParaRPr lang="en-US" dirty="0"/>
          </a:p>
        </p:txBody>
      </p:sp>
      <p:pic>
        <p:nvPicPr>
          <p:cNvPr id="15" name="Picture 14" descr="Icon&#10;&#10;Description automatically generated">
            <a:extLst>
              <a:ext uri="{FF2B5EF4-FFF2-40B4-BE49-F238E27FC236}">
                <a16:creationId xmlns:a16="http://schemas.microsoft.com/office/drawing/2014/main" id="{E8315889-7B8A-2E45-AC7F-40AE1DAD9155}"/>
              </a:ext>
            </a:extLst>
          </p:cNvPr>
          <p:cNvPicPr>
            <a:picLocks noChangeAspect="1"/>
          </p:cNvPicPr>
          <p:nvPr userDrawn="1"/>
        </p:nvPicPr>
        <p:blipFill>
          <a:blip r:embed="rId2"/>
          <a:stretch>
            <a:fillRect/>
          </a:stretch>
        </p:blipFill>
        <p:spPr>
          <a:xfrm>
            <a:off x="152289" y="6457708"/>
            <a:ext cx="948054" cy="228668"/>
          </a:xfrm>
          <a:prstGeom prst="rect">
            <a:avLst/>
          </a:prstGeom>
        </p:spPr>
      </p:pic>
      <p:sp>
        <p:nvSpPr>
          <p:cNvPr id="9" name="Rectangle 8">
            <a:extLst>
              <a:ext uri="{FF2B5EF4-FFF2-40B4-BE49-F238E27FC236}">
                <a16:creationId xmlns:a16="http://schemas.microsoft.com/office/drawing/2014/main" id="{426C4D15-3ECA-3F4C-9C2A-9274B96B243F}"/>
              </a:ext>
            </a:extLst>
          </p:cNvPr>
          <p:cNvSpPr/>
          <p:nvPr userDrawn="1"/>
        </p:nvSpPr>
        <p:spPr>
          <a:xfrm>
            <a:off x="0" y="6754605"/>
            <a:ext cx="12192000" cy="216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391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FC8314C-FBFA-0C40-BD35-3E949A700E26}"/>
              </a:ext>
            </a:extLst>
          </p:cNvPr>
          <p:cNvCxnSpPr>
            <a:cxnSpLocks/>
          </p:cNvCxnSpPr>
          <p:nvPr userDrawn="1"/>
        </p:nvCxnSpPr>
        <p:spPr>
          <a:xfrm>
            <a:off x="558875" y="-129033"/>
            <a:ext cx="0" cy="579958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DAD6357-6758-4E47-AB4C-14E165BCB698}"/>
              </a:ext>
            </a:extLst>
          </p:cNvPr>
          <p:cNvSpPr/>
          <p:nvPr userDrawn="1"/>
        </p:nvSpPr>
        <p:spPr>
          <a:xfrm>
            <a:off x="0" y="745435"/>
            <a:ext cx="12192000" cy="52992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5">
            <a:extLst>
              <a:ext uri="{FF2B5EF4-FFF2-40B4-BE49-F238E27FC236}">
                <a16:creationId xmlns:a16="http://schemas.microsoft.com/office/drawing/2014/main" id="{B33A71AE-BF5F-C34B-BB6F-DD4443FA0490}"/>
              </a:ext>
            </a:extLst>
          </p:cNvPr>
          <p:cNvSpPr>
            <a:spLocks noGrp="1"/>
          </p:cNvSpPr>
          <p:nvPr>
            <p:ph type="sldNum" sz="quarter" idx="12"/>
          </p:nvPr>
        </p:nvSpPr>
        <p:spPr/>
        <p:txBody>
          <a:bodyPr/>
          <a:lstStyle>
            <a:lvl1pPr>
              <a:defRPr>
                <a:solidFill>
                  <a:schemeClr val="tx1"/>
                </a:solidFill>
              </a:defRPr>
            </a:lvl1pPr>
          </a:lstStyle>
          <a:p>
            <a:fld id="{920B2743-D6F2-2641-A819-1C27F8D99FCC}" type="slidenum">
              <a:rPr lang="en-US" smtClean="0"/>
              <a:pPr/>
              <a:t>‹#›</a:t>
            </a:fld>
            <a:endParaRPr lang="en-US" dirty="0">
              <a:solidFill>
                <a:schemeClr val="tx1"/>
              </a:solidFill>
            </a:endParaRPr>
          </a:p>
        </p:txBody>
      </p:sp>
      <p:sp>
        <p:nvSpPr>
          <p:cNvPr id="3" name="Text Placeholder 2">
            <a:extLst>
              <a:ext uri="{FF2B5EF4-FFF2-40B4-BE49-F238E27FC236}">
                <a16:creationId xmlns:a16="http://schemas.microsoft.com/office/drawing/2014/main" id="{4D0A1F82-9B38-2B46-93C7-F54B039E6B07}"/>
              </a:ext>
            </a:extLst>
          </p:cNvPr>
          <p:cNvSpPr>
            <a:spLocks noGrp="1"/>
          </p:cNvSpPr>
          <p:nvPr>
            <p:ph type="body" sz="quarter" idx="13" hasCustomPrompt="1"/>
          </p:nvPr>
        </p:nvSpPr>
        <p:spPr>
          <a:xfrm>
            <a:off x="1231900" y="1182757"/>
            <a:ext cx="9731375" cy="4487792"/>
          </a:xfrm>
        </p:spPr>
        <p:txBody>
          <a:bodyPr/>
          <a:lstStyle>
            <a:lvl1pPr>
              <a:defRPr>
                <a:solidFill>
                  <a:schemeClr val="bg1"/>
                </a:solidFill>
                <a:latin typeface="Calibri" panose="020F0502020204030204" pitchFamily="34" charset="0"/>
                <a:ea typeface="Noto Sans Disp" panose="020B0502040504020204" pitchFamily="34" charset="0"/>
                <a:cs typeface="Calibri" panose="020F0502020204030204" pitchFamily="34" charset="0"/>
              </a:defRPr>
            </a:lvl1pPr>
            <a:lvl2pPr>
              <a:buNone/>
              <a:defRPr/>
            </a:lvl2pPr>
          </a:lstStyle>
          <a:p>
            <a:pPr lvl="0"/>
            <a:r>
              <a:rPr lang="en-US" dirty="0"/>
              <a:t>Quote Card</a:t>
            </a:r>
          </a:p>
        </p:txBody>
      </p:sp>
      <p:pic>
        <p:nvPicPr>
          <p:cNvPr id="9" name="Picture 8" descr="Icon&#10;&#10;Description automatically generated">
            <a:extLst>
              <a:ext uri="{FF2B5EF4-FFF2-40B4-BE49-F238E27FC236}">
                <a16:creationId xmlns:a16="http://schemas.microsoft.com/office/drawing/2014/main" id="{385135FB-557C-3849-9262-4D3510942676}"/>
              </a:ext>
            </a:extLst>
          </p:cNvPr>
          <p:cNvPicPr>
            <a:picLocks noChangeAspect="1"/>
          </p:cNvPicPr>
          <p:nvPr userDrawn="1"/>
        </p:nvPicPr>
        <p:blipFill>
          <a:blip r:embed="rId2"/>
          <a:stretch>
            <a:fillRect/>
          </a:stretch>
        </p:blipFill>
        <p:spPr>
          <a:xfrm>
            <a:off x="152289" y="6457708"/>
            <a:ext cx="948054" cy="228668"/>
          </a:xfrm>
          <a:prstGeom prst="rect">
            <a:avLst/>
          </a:prstGeom>
        </p:spPr>
      </p:pic>
    </p:spTree>
    <p:extLst>
      <p:ext uri="{BB962C8B-B14F-4D97-AF65-F5344CB8AC3E}">
        <p14:creationId xmlns:p14="http://schemas.microsoft.com/office/powerpoint/2010/main" val="25225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 Blue + Chevron">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FC8314C-FBFA-0C40-BD35-3E949A700E26}"/>
              </a:ext>
            </a:extLst>
          </p:cNvPr>
          <p:cNvCxnSpPr>
            <a:cxnSpLocks/>
          </p:cNvCxnSpPr>
          <p:nvPr userDrawn="1"/>
        </p:nvCxnSpPr>
        <p:spPr>
          <a:xfrm>
            <a:off x="558875" y="0"/>
            <a:ext cx="0" cy="579958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DAD6357-6758-4E47-AB4C-14E165BCB698}"/>
              </a:ext>
            </a:extLst>
          </p:cNvPr>
          <p:cNvSpPr/>
          <p:nvPr userDrawn="1"/>
        </p:nvSpPr>
        <p:spPr>
          <a:xfrm>
            <a:off x="0" y="745435"/>
            <a:ext cx="12192000" cy="52992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5">
            <a:extLst>
              <a:ext uri="{FF2B5EF4-FFF2-40B4-BE49-F238E27FC236}">
                <a16:creationId xmlns:a16="http://schemas.microsoft.com/office/drawing/2014/main" id="{B33A71AE-BF5F-C34B-BB6F-DD4443FA0490}"/>
              </a:ext>
            </a:extLst>
          </p:cNvPr>
          <p:cNvSpPr>
            <a:spLocks noGrp="1"/>
          </p:cNvSpPr>
          <p:nvPr>
            <p:ph type="sldNum" sz="quarter" idx="12"/>
          </p:nvPr>
        </p:nvSpPr>
        <p:spPr/>
        <p:txBody>
          <a:bodyPr/>
          <a:lstStyle>
            <a:lvl1pPr>
              <a:defRPr>
                <a:solidFill>
                  <a:schemeClr val="tx1"/>
                </a:solidFill>
              </a:defRPr>
            </a:lvl1pPr>
          </a:lstStyle>
          <a:p>
            <a:fld id="{920B2743-D6F2-2641-A819-1C27F8D99FCC}" type="slidenum">
              <a:rPr lang="en-US" smtClean="0"/>
              <a:pPr/>
              <a:t>‹#›</a:t>
            </a:fld>
            <a:endParaRPr lang="en-US" dirty="0">
              <a:solidFill>
                <a:schemeClr val="tx1"/>
              </a:solidFill>
            </a:endParaRPr>
          </a:p>
        </p:txBody>
      </p:sp>
      <p:sp>
        <p:nvSpPr>
          <p:cNvPr id="5" name="Text Placeholder 4">
            <a:extLst>
              <a:ext uri="{FF2B5EF4-FFF2-40B4-BE49-F238E27FC236}">
                <a16:creationId xmlns:a16="http://schemas.microsoft.com/office/drawing/2014/main" id="{EB9689B2-E807-AA42-93BA-B738CD043E24}"/>
              </a:ext>
            </a:extLst>
          </p:cNvPr>
          <p:cNvSpPr>
            <a:spLocks noGrp="1"/>
          </p:cNvSpPr>
          <p:nvPr>
            <p:ph type="body" sz="quarter" idx="13"/>
          </p:nvPr>
        </p:nvSpPr>
        <p:spPr>
          <a:xfrm>
            <a:off x="1086644" y="1222375"/>
            <a:ext cx="10018712" cy="437460"/>
          </a:xfrm>
        </p:spPr>
        <p:txBody>
          <a:bodyPr/>
          <a:lstStyle>
            <a:lvl1pPr>
              <a:defRPr i="1">
                <a:solidFill>
                  <a:schemeClr val="bg1"/>
                </a:solidFill>
                <a:latin typeface="Calibri" panose="020F0502020204030204" pitchFamily="34" charset="0"/>
                <a:ea typeface="Noto Sans Disp" panose="020B0502040504020204" pitchFamily="34" charset="0"/>
                <a:cs typeface="Calibri" panose="020F0502020204030204" pitchFamily="34" charset="0"/>
              </a:defRPr>
            </a:lvl1pPr>
            <a:lvl2pPr>
              <a:buNone/>
              <a:defRPr>
                <a:solidFill>
                  <a:schemeClr val="bg1"/>
                </a:solidFill>
              </a:defRPr>
            </a:lvl2pPr>
          </a:lstStyle>
          <a:p>
            <a:pPr lvl="0"/>
            <a:r>
              <a:rPr lang="en-US" dirty="0"/>
              <a:t>Click to edit Master text styles</a:t>
            </a:r>
          </a:p>
        </p:txBody>
      </p:sp>
      <p:pic>
        <p:nvPicPr>
          <p:cNvPr id="8" name="Picture 7" descr="Icon&#10;&#10;Description automatically generated">
            <a:extLst>
              <a:ext uri="{FF2B5EF4-FFF2-40B4-BE49-F238E27FC236}">
                <a16:creationId xmlns:a16="http://schemas.microsoft.com/office/drawing/2014/main" id="{3990C082-E072-5847-8776-42BA6EAA7883}"/>
              </a:ext>
            </a:extLst>
          </p:cNvPr>
          <p:cNvPicPr>
            <a:picLocks noChangeAspect="1"/>
          </p:cNvPicPr>
          <p:nvPr userDrawn="1"/>
        </p:nvPicPr>
        <p:blipFill>
          <a:blip r:embed="rId2"/>
          <a:stretch>
            <a:fillRect/>
          </a:stretch>
        </p:blipFill>
        <p:spPr>
          <a:xfrm>
            <a:off x="152289" y="6457708"/>
            <a:ext cx="948054" cy="228668"/>
          </a:xfrm>
          <a:prstGeom prst="rect">
            <a:avLst/>
          </a:prstGeom>
        </p:spPr>
      </p:pic>
    </p:spTree>
    <p:extLst>
      <p:ext uri="{BB962C8B-B14F-4D97-AF65-F5344CB8AC3E}">
        <p14:creationId xmlns:p14="http://schemas.microsoft.com/office/powerpoint/2010/main" val="217362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 Title + Blu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FC8314C-FBFA-0C40-BD35-3E949A700E26}"/>
              </a:ext>
            </a:extLst>
          </p:cNvPr>
          <p:cNvCxnSpPr>
            <a:cxnSpLocks/>
          </p:cNvCxnSpPr>
          <p:nvPr userDrawn="1"/>
        </p:nvCxnSpPr>
        <p:spPr>
          <a:xfrm flipH="1">
            <a:off x="556054" y="1058418"/>
            <a:ext cx="2821" cy="4986246"/>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DAD6357-6758-4E47-AB4C-14E165BCB698}"/>
              </a:ext>
            </a:extLst>
          </p:cNvPr>
          <p:cNvSpPr/>
          <p:nvPr userDrawn="1"/>
        </p:nvSpPr>
        <p:spPr>
          <a:xfrm>
            <a:off x="0" y="1515143"/>
            <a:ext cx="12192000" cy="45295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22F49AF-263D-FF47-AA7F-863A58012B40}"/>
              </a:ext>
            </a:extLst>
          </p:cNvPr>
          <p:cNvCxnSpPr>
            <a:cxnSpLocks/>
          </p:cNvCxnSpPr>
          <p:nvPr userDrawn="1"/>
        </p:nvCxnSpPr>
        <p:spPr>
          <a:xfrm>
            <a:off x="556054" y="555974"/>
            <a:ext cx="365120" cy="0"/>
          </a:xfrm>
          <a:prstGeom prst="line">
            <a:avLst/>
          </a:prstGeom>
          <a:ln w="25400">
            <a:solidFill>
              <a:schemeClr val="tx1"/>
            </a:solidFill>
          </a:ln>
        </p:spPr>
        <p:style>
          <a:lnRef idx="3">
            <a:schemeClr val="accent4"/>
          </a:lnRef>
          <a:fillRef idx="0">
            <a:schemeClr val="accent4"/>
          </a:fillRef>
          <a:effectRef idx="2">
            <a:schemeClr val="accent4"/>
          </a:effectRef>
          <a:fontRef idx="minor">
            <a:schemeClr val="tx1"/>
          </a:fontRef>
        </p:style>
      </p:cxnSp>
      <p:sp>
        <p:nvSpPr>
          <p:cNvPr id="20" name="Title 19">
            <a:extLst>
              <a:ext uri="{FF2B5EF4-FFF2-40B4-BE49-F238E27FC236}">
                <a16:creationId xmlns:a16="http://schemas.microsoft.com/office/drawing/2014/main" id="{2C374DF7-9711-C149-B4AB-793908F5C058}"/>
              </a:ext>
            </a:extLst>
          </p:cNvPr>
          <p:cNvSpPr>
            <a:spLocks noGrp="1"/>
          </p:cNvSpPr>
          <p:nvPr>
            <p:ph type="title"/>
          </p:nvPr>
        </p:nvSpPr>
        <p:spPr>
          <a:xfrm>
            <a:off x="1106310" y="365126"/>
            <a:ext cx="8153600" cy="381002"/>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9BC3B5D1-917E-234E-84DC-46036A096175}"/>
              </a:ext>
            </a:extLst>
          </p:cNvPr>
          <p:cNvSpPr>
            <a:spLocks noGrp="1"/>
          </p:cNvSpPr>
          <p:nvPr>
            <p:ph type="sldNum" sz="quarter" idx="11"/>
          </p:nvPr>
        </p:nvSpPr>
        <p:spPr/>
        <p:txBody>
          <a:bodyPr/>
          <a:lstStyle>
            <a:lvl1pPr>
              <a:defRPr>
                <a:solidFill>
                  <a:schemeClr val="tx1"/>
                </a:solidFill>
              </a:defRPr>
            </a:lvl1pPr>
          </a:lstStyle>
          <a:p>
            <a:fld id="{920B2743-D6F2-2641-A819-1C27F8D99FCC}" type="slidenum">
              <a:rPr lang="en-US" smtClean="0"/>
              <a:pPr/>
              <a:t>‹#›</a:t>
            </a:fld>
            <a:endParaRPr lang="en-US" dirty="0">
              <a:solidFill>
                <a:schemeClr val="tx1"/>
              </a:solidFill>
            </a:endParaRPr>
          </a:p>
        </p:txBody>
      </p:sp>
      <p:pic>
        <p:nvPicPr>
          <p:cNvPr id="15" name="Picture 14" descr="Icon&#10;&#10;Description automatically generated">
            <a:extLst>
              <a:ext uri="{FF2B5EF4-FFF2-40B4-BE49-F238E27FC236}">
                <a16:creationId xmlns:a16="http://schemas.microsoft.com/office/drawing/2014/main" id="{D3F9BAF1-0116-0544-834B-185DF57D6DCF}"/>
              </a:ext>
            </a:extLst>
          </p:cNvPr>
          <p:cNvPicPr>
            <a:picLocks noChangeAspect="1"/>
          </p:cNvPicPr>
          <p:nvPr userDrawn="1"/>
        </p:nvPicPr>
        <p:blipFill>
          <a:blip r:embed="rId2"/>
          <a:stretch>
            <a:fillRect/>
          </a:stretch>
        </p:blipFill>
        <p:spPr>
          <a:xfrm>
            <a:off x="152289" y="6457708"/>
            <a:ext cx="948054" cy="228668"/>
          </a:xfrm>
          <a:prstGeom prst="rect">
            <a:avLst/>
          </a:prstGeom>
        </p:spPr>
      </p:pic>
    </p:spTree>
    <p:extLst>
      <p:ext uri="{BB962C8B-B14F-4D97-AF65-F5344CB8AC3E}">
        <p14:creationId xmlns:p14="http://schemas.microsoft.com/office/powerpoint/2010/main" val="20401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Footer + Chevron">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FC8314C-FBFA-0C40-BD35-3E949A700E26}"/>
              </a:ext>
            </a:extLst>
          </p:cNvPr>
          <p:cNvCxnSpPr>
            <a:cxnSpLocks/>
          </p:cNvCxnSpPr>
          <p:nvPr userDrawn="1"/>
        </p:nvCxnSpPr>
        <p:spPr>
          <a:xfrm>
            <a:off x="558875" y="1058418"/>
            <a:ext cx="0" cy="579958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DAD6357-6758-4E47-AB4C-14E165BCB698}"/>
              </a:ext>
            </a:extLst>
          </p:cNvPr>
          <p:cNvSpPr/>
          <p:nvPr userDrawn="1"/>
        </p:nvSpPr>
        <p:spPr>
          <a:xfrm>
            <a:off x="0" y="6327775"/>
            <a:ext cx="12192000" cy="530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22F49AF-263D-FF47-AA7F-863A58012B40}"/>
              </a:ext>
            </a:extLst>
          </p:cNvPr>
          <p:cNvCxnSpPr>
            <a:cxnSpLocks/>
          </p:cNvCxnSpPr>
          <p:nvPr userDrawn="1"/>
        </p:nvCxnSpPr>
        <p:spPr>
          <a:xfrm>
            <a:off x="556054" y="555974"/>
            <a:ext cx="365120" cy="0"/>
          </a:xfrm>
          <a:prstGeom prst="line">
            <a:avLst/>
          </a:prstGeom>
          <a:ln w="25400">
            <a:solidFill>
              <a:schemeClr val="tx1"/>
            </a:solidFill>
          </a:ln>
        </p:spPr>
        <p:style>
          <a:lnRef idx="3">
            <a:schemeClr val="accent4"/>
          </a:lnRef>
          <a:fillRef idx="0">
            <a:schemeClr val="accent4"/>
          </a:fillRef>
          <a:effectRef idx="2">
            <a:schemeClr val="accent4"/>
          </a:effectRef>
          <a:fontRef idx="minor">
            <a:schemeClr val="tx1"/>
          </a:fontRef>
        </p:style>
      </p:cxnSp>
      <p:sp>
        <p:nvSpPr>
          <p:cNvPr id="20" name="Title 19">
            <a:extLst>
              <a:ext uri="{FF2B5EF4-FFF2-40B4-BE49-F238E27FC236}">
                <a16:creationId xmlns:a16="http://schemas.microsoft.com/office/drawing/2014/main" id="{2C374DF7-9711-C149-B4AB-793908F5C058}"/>
              </a:ext>
            </a:extLst>
          </p:cNvPr>
          <p:cNvSpPr>
            <a:spLocks noGrp="1"/>
          </p:cNvSpPr>
          <p:nvPr>
            <p:ph type="title"/>
          </p:nvPr>
        </p:nvSpPr>
        <p:spPr>
          <a:xfrm>
            <a:off x="1106310" y="365126"/>
            <a:ext cx="7509656" cy="381002"/>
          </a:xfrm>
        </p:spPr>
        <p:txBody>
          <a:bodyPr/>
          <a:lstStyle/>
          <a:p>
            <a:r>
              <a:rPr lang="en-US" dirty="0"/>
              <a:t>Click to edit Master title style</a:t>
            </a:r>
          </a:p>
        </p:txBody>
      </p:sp>
      <p:sp>
        <p:nvSpPr>
          <p:cNvPr id="27" name="Slide Number Placeholder 26">
            <a:extLst>
              <a:ext uri="{FF2B5EF4-FFF2-40B4-BE49-F238E27FC236}">
                <a16:creationId xmlns:a16="http://schemas.microsoft.com/office/drawing/2014/main" id="{25A01C64-E08D-F84F-8F31-D98DA1EC6344}"/>
              </a:ext>
            </a:extLst>
          </p:cNvPr>
          <p:cNvSpPr>
            <a:spLocks noGrp="1"/>
          </p:cNvSpPr>
          <p:nvPr>
            <p:ph type="sldNum" sz="quarter" idx="12"/>
          </p:nvPr>
        </p:nvSpPr>
        <p:spPr/>
        <p:txBody>
          <a:bodyPr/>
          <a:lstStyle/>
          <a:p>
            <a:fld id="{920B2743-D6F2-2641-A819-1C27F8D99FCC}" type="slidenum">
              <a:rPr lang="en-US" smtClean="0"/>
              <a:pPr/>
              <a:t>‹#›</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516E931D-A0C9-6E47-8D0D-82DBAF72BC53}"/>
              </a:ext>
            </a:extLst>
          </p:cNvPr>
          <p:cNvPicPr>
            <a:picLocks noChangeAspect="1"/>
          </p:cNvPicPr>
          <p:nvPr userDrawn="1"/>
        </p:nvPicPr>
        <p:blipFill>
          <a:blip r:embed="rId2"/>
          <a:stretch>
            <a:fillRect/>
          </a:stretch>
        </p:blipFill>
        <p:spPr>
          <a:xfrm>
            <a:off x="180622" y="6464989"/>
            <a:ext cx="919721" cy="227510"/>
          </a:xfrm>
          <a:prstGeom prst="rect">
            <a:avLst/>
          </a:prstGeom>
        </p:spPr>
      </p:pic>
    </p:spTree>
    <p:extLst>
      <p:ext uri="{BB962C8B-B14F-4D97-AF65-F5344CB8AC3E}">
        <p14:creationId xmlns:p14="http://schemas.microsoft.com/office/powerpoint/2010/main" val="1759029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5BC642-7B78-684E-9576-844179F89A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8E325B1-AD86-F442-BB83-7D030C00D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Subheading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FDC90BD-3924-3A43-847A-93E618CD31CD}"/>
              </a:ext>
            </a:extLst>
          </p:cNvPr>
          <p:cNvSpPr>
            <a:spLocks noGrp="1"/>
          </p:cNvSpPr>
          <p:nvPr>
            <p:ph type="sldNum" sz="quarter" idx="4"/>
          </p:nvPr>
        </p:nvSpPr>
        <p:spPr>
          <a:xfrm>
            <a:off x="11691169" y="6389480"/>
            <a:ext cx="372717" cy="365125"/>
          </a:xfrm>
          <a:prstGeom prst="rect">
            <a:avLst/>
          </a:prstGeom>
        </p:spPr>
        <p:txBody>
          <a:bodyPr vert="horz" lIns="91440" tIns="45720" rIns="91440" bIns="45720" rtlCol="0" anchor="ctr"/>
          <a:lstStyle>
            <a:lvl1pPr algn="r">
              <a:defRPr sz="1200">
                <a:solidFill>
                  <a:schemeClr val="bg1"/>
                </a:solidFill>
                <a:latin typeface="Calibri" panose="020F0502020204030204" pitchFamily="34" charset="0"/>
                <a:ea typeface="Noto Sans Disp" panose="020B0502040504020204" pitchFamily="34" charset="0"/>
                <a:cs typeface="Calibri" panose="020F0502020204030204" pitchFamily="34" charset="0"/>
              </a:defRPr>
            </a:lvl1pPr>
          </a:lstStyle>
          <a:p>
            <a:fld id="{920B2743-D6F2-2641-A819-1C27F8D99FCC}" type="slidenum">
              <a:rPr lang="en-US" smtClean="0"/>
              <a:pPr/>
              <a:t>‹#›</a:t>
            </a:fld>
            <a:endParaRPr lang="en-US" dirty="0"/>
          </a:p>
        </p:txBody>
      </p:sp>
    </p:spTree>
    <p:extLst>
      <p:ext uri="{BB962C8B-B14F-4D97-AF65-F5344CB8AC3E}">
        <p14:creationId xmlns:p14="http://schemas.microsoft.com/office/powerpoint/2010/main" val="1918527276"/>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58" r:id="rId3"/>
    <p:sldLayoutId id="2147483659" r:id="rId4"/>
    <p:sldLayoutId id="2147483660" r:id="rId5"/>
    <p:sldLayoutId id="2147483661" r:id="rId6"/>
    <p:sldLayoutId id="2147483662" r:id="rId7"/>
    <p:sldLayoutId id="2147483664" r:id="rId8"/>
    <p:sldLayoutId id="2147483665" r:id="rId9"/>
    <p:sldLayoutId id="2147483650" r:id="rId10"/>
    <p:sldLayoutId id="2147483670" r:id="rId11"/>
    <p:sldLayoutId id="2147483671" r:id="rId12"/>
    <p:sldLayoutId id="2147483667" r:id="rId13"/>
    <p:sldLayoutId id="2147483668" r:id="rId14"/>
    <p:sldLayoutId id="2147483699" r:id="rId15"/>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Tahoma" panose="020B0604030504040204" pitchFamily="34" charset="0"/>
          <a:cs typeface="Calibri" panose="020F05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4801" y="5328185"/>
            <a:ext cx="1267209" cy="1529631"/>
          </a:xfrm>
          <a:prstGeom prst="rect">
            <a:avLst/>
          </a:prstGeom>
        </p:spPr>
      </p:pic>
      <p:sp>
        <p:nvSpPr>
          <p:cNvPr id="21" name="Rectangle 20"/>
          <p:cNvSpPr/>
          <p:nvPr/>
        </p:nvSpPr>
        <p:spPr bwMode="auto">
          <a:xfrm>
            <a:off x="672000" y="1306800"/>
            <a:ext cx="10872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Tx/>
              <a:buNone/>
            </a:pPr>
            <a:endParaRPr kumimoji="0" lang="fr-FR" sz="2000" b="0" i="0" u="none" strike="noStrike" cap="none" normalizeH="0" baseline="0">
              <a:ln>
                <a:noFill/>
              </a:ln>
              <a:solidFill>
                <a:schemeClr val="tx1"/>
              </a:solidFill>
              <a:effectLst/>
              <a:latin typeface="Helvetica 65 Medium" pitchFamily="34" charset="0"/>
            </a:endParaRPr>
          </a:p>
        </p:txBody>
      </p:sp>
      <p:pic>
        <p:nvPicPr>
          <p:cNvPr id="24" name="Image 7"/>
          <p:cNvPicPr>
            <a:picLocks noChangeAspect="1"/>
          </p:cNvPicPr>
          <p:nvPr/>
        </p:nvPicPr>
        <p:blipFill>
          <a:blip r:embed="rId6" cstate="print"/>
          <a:stretch>
            <a:fillRect/>
          </a:stretch>
        </p:blipFill>
        <p:spPr>
          <a:xfrm>
            <a:off x="667201" y="288000"/>
            <a:ext cx="611537" cy="954000"/>
          </a:xfrm>
          <a:prstGeom prst="rect">
            <a:avLst/>
          </a:prstGeom>
        </p:spPr>
      </p:pic>
      <p:sp>
        <p:nvSpPr>
          <p:cNvPr id="13" name="Text Placeholder 12"/>
          <p:cNvSpPr>
            <a:spLocks noGrp="1"/>
          </p:cNvSpPr>
          <p:nvPr>
            <p:ph type="body" idx="1"/>
          </p:nvPr>
        </p:nvSpPr>
        <p:spPr>
          <a:xfrm>
            <a:off x="624000" y="1602000"/>
            <a:ext cx="10958400" cy="45252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5" name="Title Placeholder 1"/>
          <p:cNvSpPr>
            <a:spLocks noGrp="1"/>
          </p:cNvSpPr>
          <p:nvPr>
            <p:ph type="title"/>
          </p:nvPr>
        </p:nvSpPr>
        <p:spPr>
          <a:xfrm>
            <a:off x="1440000" y="237600"/>
            <a:ext cx="9888000" cy="1022400"/>
          </a:xfrm>
          <a:prstGeom prst="rect">
            <a:avLst/>
          </a:prstGeom>
        </p:spPr>
        <p:txBody>
          <a:bodyPr vert="horz" lIns="91440" tIns="45720" rIns="91440" bIns="45720" rtlCol="0" anchor="ctr">
            <a:noAutofit/>
          </a:bodyPr>
          <a:lstStyle/>
          <a:p>
            <a:r>
              <a:rPr lang="en-US" dirty="0"/>
              <a:t>Click to edit Slide title</a:t>
            </a:r>
            <a:br>
              <a:rPr lang="en-US" dirty="0"/>
            </a:br>
            <a:r>
              <a:rPr lang="en-US" dirty="0"/>
              <a:t>Slide title can be extended to two lines</a:t>
            </a:r>
          </a:p>
        </p:txBody>
      </p:sp>
      <p:sp>
        <p:nvSpPr>
          <p:cNvPr id="26"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panose="020B0604020202020204"/>
              </a:defRPr>
            </a:lvl1pPr>
          </a:lstStyle>
          <a:p>
            <a:fld id="{AF14D9FF-11C1-4C73-A713-C4C2ABCFC97F}" type="datetimeFigureOut">
              <a:rPr lang="en-GB" smtClean="0"/>
              <a:t>10/05/2024</a:t>
            </a:fld>
            <a:endParaRPr lang="en-GB"/>
          </a:p>
        </p:txBody>
      </p:sp>
      <p:sp>
        <p:nvSpPr>
          <p:cNvPr id="27"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panose="020B0604020202020204"/>
              </a:defRPr>
            </a:lvl1pPr>
          </a:lstStyle>
          <a:p>
            <a:endParaRPr lang="en-GB"/>
          </a:p>
        </p:txBody>
      </p:sp>
      <p:sp>
        <p:nvSpPr>
          <p:cNvPr id="41"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panose="020B0604020202020204"/>
              </a:defRPr>
            </a:lvl1pPr>
          </a:lstStyle>
          <a:p>
            <a:fld id="{1B28DEB7-E1E0-4505-9548-CE1EFB094FAA}" type="slidenum">
              <a:rPr lang="en-GB" smtClean="0"/>
              <a:t>‹#›</a:t>
            </a:fld>
            <a:endParaRPr lang="en-GB"/>
          </a:p>
        </p:txBody>
      </p:sp>
    </p:spTree>
    <p:extLst>
      <p:ext uri="{BB962C8B-B14F-4D97-AF65-F5344CB8AC3E}">
        <p14:creationId xmlns:p14="http://schemas.microsoft.com/office/powerpoint/2010/main" val="2800563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265" indent="-342265" algn="l" rtl="0" eaLnBrk="1" latinLnBrk="0" hangingPunct="1">
        <a:spcBef>
          <a:spcPts val="770"/>
        </a:spcBef>
        <a:buClr>
          <a:schemeClr val="tx1"/>
        </a:buClr>
        <a:buFont typeface="Arial" panose="020B0604020202020204" pitchFamily="34" charset="0"/>
        <a:buChar char="•"/>
        <a:defRPr kumimoji="0" sz="3200" kern="1200">
          <a:solidFill>
            <a:schemeClr val="tx1"/>
          </a:solidFill>
          <a:latin typeface="+mn-lt"/>
          <a:ea typeface="+mn-ea"/>
          <a:cs typeface="+mn-cs"/>
        </a:defRPr>
      </a:lvl1pPr>
      <a:lvl2pPr marL="741680" indent="-284480" algn="l" rtl="0" eaLnBrk="1" latinLnBrk="0" hangingPunct="1">
        <a:spcBef>
          <a:spcPts val="670"/>
        </a:spcBef>
        <a:buClr>
          <a:schemeClr val="tx1"/>
        </a:buClr>
        <a:buFont typeface="Arial" panose="020B0604020202020204" pitchFamily="34" charset="0"/>
        <a:buChar char="–"/>
        <a:defRPr kumimoji="0" sz="2800" kern="1200">
          <a:solidFill>
            <a:schemeClr val="tx1"/>
          </a:solidFill>
          <a:latin typeface="+mn-lt"/>
          <a:ea typeface="+mn-ea"/>
          <a:cs typeface="+mn-cs"/>
        </a:defRPr>
      </a:lvl2pPr>
      <a:lvl3pPr marL="1144905" indent="-230505" algn="l" rtl="0" eaLnBrk="1" latinLnBrk="0" hangingPunct="1">
        <a:spcBef>
          <a:spcPts val="575"/>
        </a:spcBef>
        <a:buClr>
          <a:schemeClr val="tx1"/>
        </a:buClr>
        <a:buFont typeface="Arial" panose="020B0604020202020204" pitchFamily="34" charset="0"/>
        <a:buChar char="•"/>
        <a:defRPr kumimoji="0" sz="2400" kern="1200">
          <a:solidFill>
            <a:schemeClr val="tx1"/>
          </a:solidFill>
          <a:latin typeface="+mn-lt"/>
          <a:ea typeface="+mn-ea"/>
          <a:cs typeface="+mn-cs"/>
        </a:defRPr>
      </a:lvl3pPr>
      <a:lvl4pPr marL="1602105" indent="-230505" algn="l" rtl="0" eaLnBrk="1" latinLnBrk="0" hangingPunct="1">
        <a:spcBef>
          <a:spcPts val="480"/>
        </a:spcBef>
        <a:buClr>
          <a:schemeClr val="tx1"/>
        </a:buClr>
        <a:buFont typeface="Arial" panose="020B0604020202020204" pitchFamily="34" charset="0"/>
        <a:buChar char="–"/>
        <a:defRPr kumimoji="0" sz="2000" kern="1200">
          <a:solidFill>
            <a:schemeClr val="tx1"/>
          </a:solidFill>
          <a:latin typeface="+mn-lt"/>
          <a:ea typeface="+mn-ea"/>
          <a:cs typeface="+mn-cs"/>
        </a:defRPr>
      </a:lvl4pPr>
      <a:lvl5pPr marL="2059305" indent="-230505" algn="l" rtl="0" eaLnBrk="1" latinLnBrk="0" hangingPunct="1">
        <a:spcBef>
          <a:spcPts val="480"/>
        </a:spcBef>
        <a:buClr>
          <a:schemeClr val="tx1"/>
        </a:buClr>
        <a:buFont typeface="Arial" panose="020B0604020202020204" pitchFamily="34" charset="0"/>
        <a:buChar char="»"/>
        <a:defRPr kumimoji="0" sz="2000" kern="1200">
          <a:solidFill>
            <a:schemeClr val="tx1"/>
          </a:solidFill>
          <a:latin typeface="+mn-lt"/>
          <a:ea typeface="+mn-ea"/>
          <a:cs typeface="+mn-cs"/>
        </a:defRPr>
      </a:lvl5pPr>
      <a:lvl6pPr marL="1609090" indent="-182880" algn="l" rtl="0" eaLnBrk="1" latinLnBrk="0" hangingPunct="1">
        <a:spcBef>
          <a:spcPts val="300"/>
        </a:spcBef>
        <a:buClr>
          <a:schemeClr val="accent3"/>
        </a:buClr>
        <a:buFont typeface="Georgia" panose="02040502050405020303"/>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panose="02040502050405020303"/>
        <a:buChar char="▫"/>
        <a:defRPr kumimoji="0" sz="1600" kern="1200">
          <a:solidFill>
            <a:schemeClr val="accent3"/>
          </a:solidFill>
          <a:latin typeface="+mn-lt"/>
          <a:ea typeface="+mn-ea"/>
          <a:cs typeface="+mn-cs"/>
        </a:defRPr>
      </a:lvl7pPr>
      <a:lvl8pPr marL="2030095" indent="-182880" algn="l" rtl="0" eaLnBrk="1" latinLnBrk="0" hangingPunct="1">
        <a:spcBef>
          <a:spcPts val="300"/>
        </a:spcBef>
        <a:buClr>
          <a:schemeClr val="accent3"/>
        </a:buClr>
        <a:buFont typeface="Georgia" panose="02040502050405020303"/>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panose="02040502050405020303"/>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5BC642-7B78-684E-9576-844179F89AB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8E325B1-AD86-F442-BB83-7D030C00D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Subheading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FDC90BD-3924-3A43-847A-93E618CD31CD}"/>
              </a:ext>
            </a:extLst>
          </p:cNvPr>
          <p:cNvSpPr>
            <a:spLocks noGrp="1"/>
          </p:cNvSpPr>
          <p:nvPr>
            <p:ph type="sldNum" sz="quarter" idx="4"/>
          </p:nvPr>
        </p:nvSpPr>
        <p:spPr>
          <a:xfrm>
            <a:off x="11691170" y="6389482"/>
            <a:ext cx="372717" cy="365125"/>
          </a:xfrm>
          <a:prstGeom prst="rect">
            <a:avLst/>
          </a:prstGeom>
        </p:spPr>
        <p:txBody>
          <a:bodyPr vert="horz" lIns="91440" tIns="45720" rIns="91440" bIns="45720" rtlCol="0" anchor="ctr"/>
          <a:lstStyle>
            <a:lvl1pPr algn="r">
              <a:defRPr sz="900">
                <a:solidFill>
                  <a:schemeClr val="bg1"/>
                </a:solidFill>
                <a:latin typeface="Calibri" panose="020F0502020204030204" pitchFamily="34" charset="0"/>
                <a:ea typeface="Noto Sans Disp" panose="020B0502040504020204" pitchFamily="34" charset="0"/>
                <a:cs typeface="Calibri" panose="020F0502020204030204" pitchFamily="34" charset="0"/>
              </a:defRPr>
            </a:lvl1pPr>
          </a:lstStyle>
          <a:p>
            <a:fld id="{920B2743-D6F2-2641-A819-1C27F8D99FCC}" type="slidenum">
              <a:rPr lang="en-US" smtClean="0"/>
              <a:pPr/>
              <a:t>‹#›</a:t>
            </a:fld>
            <a:endParaRPr lang="en-US" dirty="0"/>
          </a:p>
        </p:txBody>
      </p:sp>
    </p:spTree>
    <p:extLst>
      <p:ext uri="{BB962C8B-B14F-4D97-AF65-F5344CB8AC3E}">
        <p14:creationId xmlns:p14="http://schemas.microsoft.com/office/powerpoint/2010/main" val="312066522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ftr="0" dt="0"/>
  <p:txStyles>
    <p:titleStyle>
      <a:lvl1pPr algn="l" defTabSz="685800" rtl="0" eaLnBrk="1" latinLnBrk="0" hangingPunct="1">
        <a:lnSpc>
          <a:spcPct val="90000"/>
        </a:lnSpc>
        <a:spcBef>
          <a:spcPct val="0"/>
        </a:spcBef>
        <a:buNone/>
        <a:defRPr sz="3300" b="1" i="0" kern="1200">
          <a:solidFill>
            <a:schemeClr val="tx1"/>
          </a:solidFill>
          <a:latin typeface="Calibri" panose="020F0502020204030204" pitchFamily="34" charset="0"/>
          <a:ea typeface="Tahoma" panose="020B0604030504040204" pitchFamily="34" charset="0"/>
          <a:cs typeface="Calibri" panose="020F050202020403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5.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package" Target="../embeddings/Microsoft_Word_Document2.docx"/><Relationship Id="rId7" Type="http://schemas.openxmlformats.org/officeDocument/2006/relationships/package" Target="../embeddings/Microsoft_Word_Document4.docx"/><Relationship Id="rId2" Type="http://schemas.openxmlformats.org/officeDocument/2006/relationships/notesSlide" Target="../notesSlides/notesSlide45.xml"/><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package" Target="../embeddings/Microsoft_Word_Document3.docx"/><Relationship Id="rId4" Type="http://schemas.openxmlformats.org/officeDocument/2006/relationships/image" Target="../media/image22.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9.xml"/><Relationship Id="rId1" Type="http://schemas.openxmlformats.org/officeDocument/2006/relationships/slideLayout" Target="../slideLayouts/slideLayout10.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notesSlide" Target="../notesSlides/notesSlide51.xml"/><Relationship Id="rId1" Type="http://schemas.openxmlformats.org/officeDocument/2006/relationships/slideLayout" Target="../slideLayouts/slideLayout10.xml"/><Relationship Id="rId4" Type="http://schemas.openxmlformats.org/officeDocument/2006/relationships/image" Target="../media/image30.emf"/></Relationships>
</file>

<file path=ppt/slides/_rels/slide5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3.emf"/><Relationship Id="rId2" Type="http://schemas.openxmlformats.org/officeDocument/2006/relationships/notesSlide" Target="../notesSlides/notesSlide53.xml"/><Relationship Id="rId1" Type="http://schemas.openxmlformats.org/officeDocument/2006/relationships/slideLayout" Target="../slideLayouts/slideLayout10.xml"/><Relationship Id="rId6" Type="http://schemas.openxmlformats.org/officeDocument/2006/relationships/package" Target="../embeddings/Microsoft_Word_Document7.docx"/><Relationship Id="rId5" Type="http://schemas.openxmlformats.org/officeDocument/2006/relationships/image" Target="../media/image32.emf"/><Relationship Id="rId4" Type="http://schemas.openxmlformats.org/officeDocument/2006/relationships/package" Target="../embeddings/Microsoft_Word_Document6.docx"/></Relationships>
</file>

<file path=ppt/slides/_rels/slide5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4.xml"/><Relationship Id="rId1" Type="http://schemas.openxmlformats.org/officeDocument/2006/relationships/slideLayout" Target="../slideLayouts/slideLayout10.xml"/><Relationship Id="rId5" Type="http://schemas.openxmlformats.org/officeDocument/2006/relationships/image" Target="../media/image34.emf"/><Relationship Id="rId4" Type="http://schemas.openxmlformats.org/officeDocument/2006/relationships/package" Target="../embeddings/Microsoft_Word_Document8.docx"/></Relationships>
</file>

<file path=ppt/slides/_rels/slide5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5.xml"/><Relationship Id="rId1" Type="http://schemas.openxmlformats.org/officeDocument/2006/relationships/slideLayout" Target="../slideLayouts/slideLayout10.xml"/><Relationship Id="rId5" Type="http://schemas.openxmlformats.org/officeDocument/2006/relationships/image" Target="../media/image35.emf"/><Relationship Id="rId4" Type="http://schemas.openxmlformats.org/officeDocument/2006/relationships/package" Target="../embeddings/Microsoft_Word_Document9.docx"/></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6.xml"/><Relationship Id="rId1" Type="http://schemas.openxmlformats.org/officeDocument/2006/relationships/slideLayout" Target="../slideLayouts/slideLayout10.xml"/><Relationship Id="rId5" Type="http://schemas.openxmlformats.org/officeDocument/2006/relationships/image" Target="../media/image39.jpeg"/><Relationship Id="rId4" Type="http://schemas.openxmlformats.org/officeDocument/2006/relationships/image" Target="../media/image38.jpeg"/></Relationships>
</file>

<file path=ppt/slides/_rels/slide72.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notesSlide" Target="../notesSlides/notesSlide67.xml"/><Relationship Id="rId1" Type="http://schemas.openxmlformats.org/officeDocument/2006/relationships/slideLayout" Target="../slideLayouts/slideLayout10.xml"/><Relationship Id="rId4" Type="http://schemas.openxmlformats.org/officeDocument/2006/relationships/image" Target="../media/image40.e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3512" y="2729677"/>
            <a:ext cx="8966905" cy="624402"/>
          </a:xfrm>
        </p:spPr>
        <p:txBody>
          <a:bodyPr/>
          <a:lstStyle/>
          <a:p>
            <a:pPr algn="ctr"/>
            <a:r>
              <a:rPr lang="lt-LT" sz="3400" dirty="0"/>
              <a:t>Konkurencinis dialogas</a:t>
            </a:r>
            <a:endParaRPr lang="en-GB" dirty="0"/>
          </a:p>
        </p:txBody>
      </p:sp>
      <p:sp>
        <p:nvSpPr>
          <p:cNvPr id="4" name="Rectangle 3"/>
          <p:cNvSpPr/>
          <p:nvPr/>
        </p:nvSpPr>
        <p:spPr>
          <a:xfrm>
            <a:off x="391948" y="5848037"/>
            <a:ext cx="5904656" cy="400110"/>
          </a:xfrm>
          <a:prstGeom prst="rect">
            <a:avLst/>
          </a:prstGeom>
        </p:spPr>
        <p:txBody>
          <a:bodyPr wrap="square">
            <a:spAutoFit/>
          </a:bodyPr>
          <a:lstStyle/>
          <a:p>
            <a:pPr>
              <a:spcBef>
                <a:spcPct val="0"/>
              </a:spcBef>
            </a:pPr>
            <a:r>
              <a:rPr lang="fr-FR" altLang="en-US" sz="2000" dirty="0">
                <a:solidFill>
                  <a:prstClr val="white"/>
                </a:solidFill>
                <a:latin typeface="Arial"/>
              </a:rPr>
              <a:t>202</a:t>
            </a:r>
            <a:r>
              <a:rPr lang="en-GB" altLang="en-US" sz="2000" dirty="0">
                <a:solidFill>
                  <a:prstClr val="white"/>
                </a:solidFill>
                <a:latin typeface="Arial"/>
              </a:rPr>
              <a:t>2 </a:t>
            </a:r>
            <a:r>
              <a:rPr lang="en-GB" altLang="en-US" sz="2000" dirty="0" err="1">
                <a:solidFill>
                  <a:prstClr val="white"/>
                </a:solidFill>
                <a:latin typeface="Arial"/>
              </a:rPr>
              <a:t>gegu</a:t>
            </a:r>
            <a:r>
              <a:rPr lang="lt-LT" altLang="en-US" sz="2000" dirty="0" err="1">
                <a:solidFill>
                  <a:prstClr val="white"/>
                </a:solidFill>
                <a:latin typeface="Arial"/>
              </a:rPr>
              <a:t>žės</a:t>
            </a:r>
            <a:r>
              <a:rPr lang="lt-LT" altLang="en-US" sz="2000" dirty="0">
                <a:solidFill>
                  <a:prstClr val="white"/>
                </a:solidFill>
                <a:latin typeface="Arial"/>
              </a:rPr>
              <a:t> </a:t>
            </a:r>
            <a:r>
              <a:rPr lang="en-GB" altLang="en-US" sz="2000" dirty="0">
                <a:solidFill>
                  <a:prstClr val="white"/>
                </a:solidFill>
                <a:latin typeface="Arial"/>
              </a:rPr>
              <a:t>25 d.</a:t>
            </a:r>
            <a:endParaRPr lang="en-US" altLang="en-US" dirty="0">
              <a:solidFill>
                <a:srgbClr val="FFFFFF"/>
              </a:solidFill>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10989205" y="5233142"/>
            <a:ext cx="816935" cy="53649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5017" y="304802"/>
            <a:ext cx="1062949" cy="637769"/>
          </a:xfrm>
          <a:prstGeom prst="rect">
            <a:avLst/>
          </a:prstGeom>
        </p:spPr>
      </p:pic>
    </p:spTree>
    <p:extLst>
      <p:ext uri="{BB962C8B-B14F-4D97-AF65-F5344CB8AC3E}">
        <p14:creationId xmlns:p14="http://schemas.microsoft.com/office/powerpoint/2010/main" val="4277086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600282"/>
            <a:ext cx="10802794" cy="326366"/>
          </a:xfrm>
        </p:spPr>
        <p:txBody>
          <a:bodyPr>
            <a:noAutofit/>
          </a:bodyPr>
          <a:lstStyle/>
          <a:p>
            <a:r>
              <a:rPr lang="lt-LT" sz="3200" dirty="0">
                <a:solidFill>
                  <a:schemeClr val="tx1"/>
                </a:solidFill>
              </a:rPr>
              <a:t>ES konkurencinio dialogo teisinis reglamentavimas</a:t>
            </a:r>
            <a:r>
              <a:rPr lang="en-GB" sz="3200" dirty="0">
                <a:solidFill>
                  <a:schemeClr val="tx1"/>
                </a:solidFill>
              </a:rPr>
              <a:t> (</a:t>
            </a:r>
            <a:r>
              <a:rPr lang="en-GB" sz="3200" dirty="0" err="1">
                <a:solidFill>
                  <a:schemeClr val="tx1"/>
                </a:solidFill>
              </a:rPr>
              <a:t>Direktyva</a:t>
            </a:r>
            <a:r>
              <a:rPr lang="en-GB" sz="3200" dirty="0">
                <a:solidFill>
                  <a:schemeClr val="tx1"/>
                </a:solidFill>
              </a:rPr>
              <a:t> 2014/24/ES)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10</a:t>
            </a:fld>
            <a:endParaRPr lang="en-US" dirty="0">
              <a:solidFill>
                <a:srgbClr val="FFFFFF"/>
              </a:solidFill>
            </a:endParaRPr>
          </a:p>
        </p:txBody>
      </p:sp>
      <p:sp>
        <p:nvSpPr>
          <p:cNvPr id="6" name="Rectangle 5">
            <a:extLst>
              <a:ext uri="{FF2B5EF4-FFF2-40B4-BE49-F238E27FC236}">
                <a16:creationId xmlns:a16="http://schemas.microsoft.com/office/drawing/2014/main" id="{88FD9B0B-4BB7-4B70-8028-3E90B4347A94}"/>
              </a:ext>
            </a:extLst>
          </p:cNvPr>
          <p:cNvSpPr/>
          <p:nvPr/>
        </p:nvSpPr>
        <p:spPr>
          <a:xfrm>
            <a:off x="520700" y="1508126"/>
            <a:ext cx="2311400" cy="853468"/>
          </a:xfrm>
          <a:prstGeom prst="rect">
            <a:avLst/>
          </a:prstGeom>
          <a:solidFill>
            <a:schemeClr val="accent1"/>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lt-LT" sz="1600" b="1" dirty="0">
                <a:solidFill>
                  <a:schemeClr val="bg1"/>
                </a:solidFill>
              </a:rPr>
              <a:t>Straipsnis</a:t>
            </a:r>
            <a:r>
              <a:rPr kumimoji="1" lang="en-US" sz="1600" b="1" dirty="0">
                <a:solidFill>
                  <a:schemeClr val="bg1"/>
                </a:solidFill>
              </a:rPr>
              <a:t> 30 (3)</a:t>
            </a:r>
            <a:endParaRPr kumimoji="1" lang="en-US" sz="1600" dirty="0"/>
          </a:p>
        </p:txBody>
      </p:sp>
      <p:sp>
        <p:nvSpPr>
          <p:cNvPr id="8" name="Rectangle 7">
            <a:extLst>
              <a:ext uri="{FF2B5EF4-FFF2-40B4-BE49-F238E27FC236}">
                <a16:creationId xmlns:a16="http://schemas.microsoft.com/office/drawing/2014/main" id="{38867C61-E884-499D-B84E-666A5E096D0A}"/>
              </a:ext>
            </a:extLst>
          </p:cNvPr>
          <p:cNvSpPr/>
          <p:nvPr/>
        </p:nvSpPr>
        <p:spPr>
          <a:xfrm>
            <a:off x="544946" y="2432001"/>
            <a:ext cx="2311400" cy="853468"/>
          </a:xfrm>
          <a:prstGeom prst="rect">
            <a:avLst/>
          </a:prstGeom>
          <a:solidFill>
            <a:schemeClr val="accent2"/>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lt-LT" sz="1600" b="1" dirty="0">
                <a:solidFill>
                  <a:schemeClr val="bg1"/>
                </a:solidFill>
              </a:rPr>
              <a:t>Straipsnis</a:t>
            </a:r>
            <a:r>
              <a:rPr kumimoji="1" lang="en-US" sz="1600" b="1" dirty="0">
                <a:solidFill>
                  <a:schemeClr val="bg1"/>
                </a:solidFill>
              </a:rPr>
              <a:t> 30 (4, 5)</a:t>
            </a:r>
            <a:endParaRPr kumimoji="1" lang="en-US" sz="1600" dirty="0"/>
          </a:p>
        </p:txBody>
      </p:sp>
      <p:sp>
        <p:nvSpPr>
          <p:cNvPr id="9" name="Rectangle 8">
            <a:extLst>
              <a:ext uri="{FF2B5EF4-FFF2-40B4-BE49-F238E27FC236}">
                <a16:creationId xmlns:a16="http://schemas.microsoft.com/office/drawing/2014/main" id="{EDF97F9A-03A4-4FE3-A3EB-605BAFE10F56}"/>
              </a:ext>
            </a:extLst>
          </p:cNvPr>
          <p:cNvSpPr/>
          <p:nvPr/>
        </p:nvSpPr>
        <p:spPr>
          <a:xfrm>
            <a:off x="520700" y="3355874"/>
            <a:ext cx="2311400" cy="853468"/>
          </a:xfrm>
          <a:prstGeom prst="rect">
            <a:avLst/>
          </a:prstGeom>
          <a:solidFill>
            <a:schemeClr val="accent3"/>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lt-LT" sz="1600" b="1" dirty="0">
                <a:solidFill>
                  <a:schemeClr val="bg1"/>
                </a:solidFill>
              </a:rPr>
              <a:t>Straipsnis</a:t>
            </a:r>
            <a:r>
              <a:rPr kumimoji="1" lang="en-US" sz="1600" b="1" dirty="0">
                <a:solidFill>
                  <a:schemeClr val="bg1"/>
                </a:solidFill>
              </a:rPr>
              <a:t> 30 (6)</a:t>
            </a:r>
            <a:endParaRPr kumimoji="1" lang="en-US" sz="1600" dirty="0"/>
          </a:p>
        </p:txBody>
      </p:sp>
      <p:sp>
        <p:nvSpPr>
          <p:cNvPr id="10" name="Rectangle 9">
            <a:extLst>
              <a:ext uri="{FF2B5EF4-FFF2-40B4-BE49-F238E27FC236}">
                <a16:creationId xmlns:a16="http://schemas.microsoft.com/office/drawing/2014/main" id="{18E67D0A-455F-497A-80AE-FD1271636F56}"/>
              </a:ext>
            </a:extLst>
          </p:cNvPr>
          <p:cNvSpPr/>
          <p:nvPr/>
        </p:nvSpPr>
        <p:spPr>
          <a:xfrm>
            <a:off x="520700" y="4279749"/>
            <a:ext cx="2311400" cy="853468"/>
          </a:xfrm>
          <a:prstGeom prst="rect">
            <a:avLst/>
          </a:prstGeom>
          <a:solidFill>
            <a:schemeClr val="accent4"/>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lt-LT" sz="1600" b="1" dirty="0">
                <a:solidFill>
                  <a:schemeClr val="bg1"/>
                </a:solidFill>
              </a:rPr>
              <a:t>Straipsnis</a:t>
            </a:r>
            <a:r>
              <a:rPr kumimoji="1" lang="en-US" sz="1600" b="1" dirty="0">
                <a:solidFill>
                  <a:schemeClr val="bg1"/>
                </a:solidFill>
              </a:rPr>
              <a:t> 30 (8)</a:t>
            </a:r>
            <a:endParaRPr kumimoji="1" lang="en-US" sz="1600" dirty="0"/>
          </a:p>
        </p:txBody>
      </p:sp>
      <p:sp>
        <p:nvSpPr>
          <p:cNvPr id="11" name="Rectangle 10">
            <a:extLst>
              <a:ext uri="{FF2B5EF4-FFF2-40B4-BE49-F238E27FC236}">
                <a16:creationId xmlns:a16="http://schemas.microsoft.com/office/drawing/2014/main" id="{1D746350-322B-4DF4-A893-2FD295249BAF}"/>
              </a:ext>
            </a:extLst>
          </p:cNvPr>
          <p:cNvSpPr/>
          <p:nvPr/>
        </p:nvSpPr>
        <p:spPr>
          <a:xfrm>
            <a:off x="520700" y="5203622"/>
            <a:ext cx="2311400" cy="853468"/>
          </a:xfrm>
          <a:prstGeom prst="rect">
            <a:avLst/>
          </a:prstGeom>
          <a:solidFill>
            <a:schemeClr val="accent5"/>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lt-LT" sz="1600" b="1" dirty="0">
                <a:solidFill>
                  <a:schemeClr val="bg1"/>
                </a:solidFill>
              </a:rPr>
              <a:t>Straipsnis</a:t>
            </a:r>
            <a:r>
              <a:rPr kumimoji="1" lang="en-US" sz="1600" b="1" dirty="0">
                <a:solidFill>
                  <a:schemeClr val="bg1"/>
                </a:solidFill>
              </a:rPr>
              <a:t> 65</a:t>
            </a:r>
            <a:endParaRPr kumimoji="1" lang="en-US" sz="1600" dirty="0"/>
          </a:p>
        </p:txBody>
      </p:sp>
      <p:sp>
        <p:nvSpPr>
          <p:cNvPr id="12" name="Down Arrow 21">
            <a:extLst>
              <a:ext uri="{FF2B5EF4-FFF2-40B4-BE49-F238E27FC236}">
                <a16:creationId xmlns:a16="http://schemas.microsoft.com/office/drawing/2014/main" id="{A2E8445A-7DCE-44A2-8AD8-25C712DDDC66}"/>
              </a:ext>
            </a:extLst>
          </p:cNvPr>
          <p:cNvSpPr/>
          <p:nvPr/>
        </p:nvSpPr>
        <p:spPr>
          <a:xfrm>
            <a:off x="1384300" y="2209800"/>
            <a:ext cx="609600" cy="544208"/>
          </a:xfrm>
          <a:prstGeom prst="downArrow">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Down Arrow 35">
            <a:extLst>
              <a:ext uri="{FF2B5EF4-FFF2-40B4-BE49-F238E27FC236}">
                <a16:creationId xmlns:a16="http://schemas.microsoft.com/office/drawing/2014/main" id="{74AA1248-B923-41DD-935C-90057F9EACFA}"/>
              </a:ext>
            </a:extLst>
          </p:cNvPr>
          <p:cNvSpPr/>
          <p:nvPr/>
        </p:nvSpPr>
        <p:spPr>
          <a:xfrm>
            <a:off x="1384300" y="3137171"/>
            <a:ext cx="609600" cy="544208"/>
          </a:xfrm>
          <a:prstGeom prst="downArrow">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Down Arrow 30">
            <a:extLst>
              <a:ext uri="{FF2B5EF4-FFF2-40B4-BE49-F238E27FC236}">
                <a16:creationId xmlns:a16="http://schemas.microsoft.com/office/drawing/2014/main" id="{5C1C2992-9664-48C5-8D91-EA05C6BFC452}"/>
              </a:ext>
            </a:extLst>
          </p:cNvPr>
          <p:cNvSpPr/>
          <p:nvPr/>
        </p:nvSpPr>
        <p:spPr>
          <a:xfrm>
            <a:off x="1384300" y="4065080"/>
            <a:ext cx="609600" cy="544208"/>
          </a:xfrm>
          <a:prstGeom prst="downArrow">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Down Arrow 37">
            <a:extLst>
              <a:ext uri="{FF2B5EF4-FFF2-40B4-BE49-F238E27FC236}">
                <a16:creationId xmlns:a16="http://schemas.microsoft.com/office/drawing/2014/main" id="{128F3489-3659-4F11-874B-FC8E78348FFE}"/>
              </a:ext>
            </a:extLst>
          </p:cNvPr>
          <p:cNvSpPr/>
          <p:nvPr/>
        </p:nvSpPr>
        <p:spPr>
          <a:xfrm>
            <a:off x="1384300" y="4978941"/>
            <a:ext cx="609600" cy="544208"/>
          </a:xfrm>
          <a:prstGeom prst="downArrow">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Footer Text">
            <a:extLst>
              <a:ext uri="{FF2B5EF4-FFF2-40B4-BE49-F238E27FC236}">
                <a16:creationId xmlns:a16="http://schemas.microsoft.com/office/drawing/2014/main" id="{BF1F1631-7537-4505-AC5D-68D420CA9AAC}"/>
              </a:ext>
            </a:extLst>
          </p:cNvPr>
          <p:cNvSpPr txBox="1"/>
          <p:nvPr/>
        </p:nvSpPr>
        <p:spPr>
          <a:xfrm>
            <a:off x="2971800" y="1523897"/>
            <a:ext cx="9017000" cy="941540"/>
          </a:xfrm>
          <a:prstGeom prst="rect">
            <a:avLst/>
          </a:prstGeom>
          <a:noFill/>
        </p:spPr>
        <p:txBody>
          <a:bodyPr wrap="square" lIns="0" tIns="0" rIns="0" bIns="0" rtlCol="0">
            <a:spAutoFit/>
          </a:bodyPr>
          <a:lstStyle/>
          <a:p>
            <a:pPr algn="just">
              <a:spcAft>
                <a:spcPts val="333"/>
              </a:spcAft>
              <a:buSzPct val="120000"/>
            </a:pPr>
            <a:r>
              <a:rPr lang="lt-LT" sz="1467" b="1" dirty="0"/>
              <a:t>Perkančiosios organizacijos su dalyviais, atrinktais pagal atitinkamas 56–66 straipsnių nuostatas, pradeda dialogą, kurio tikslas – nustatyti ir apibrėžti priemones, geriausiai tinkančias jų poreikiams tenkinti. Šio dialogo metu jie gali aptarti visus pirkimo aspektus su pasirinktais dalyviais.</a:t>
            </a:r>
          </a:p>
          <a:p>
            <a:pPr algn="just">
              <a:spcAft>
                <a:spcPts val="333"/>
              </a:spcAft>
              <a:buSzPct val="120000"/>
            </a:pPr>
            <a:endParaRPr lang="en-US" sz="1467" b="1" dirty="0">
              <a:solidFill>
                <a:schemeClr val="tx2">
                  <a:lumMod val="75000"/>
                  <a:lumOff val="25000"/>
                </a:schemeClr>
              </a:solidFill>
            </a:endParaRPr>
          </a:p>
        </p:txBody>
      </p:sp>
      <p:sp>
        <p:nvSpPr>
          <p:cNvPr id="17" name="Footer Text">
            <a:extLst>
              <a:ext uri="{FF2B5EF4-FFF2-40B4-BE49-F238E27FC236}">
                <a16:creationId xmlns:a16="http://schemas.microsoft.com/office/drawing/2014/main" id="{748B3FCE-D2AD-4710-B5B3-552A5F4225E4}"/>
              </a:ext>
            </a:extLst>
          </p:cNvPr>
          <p:cNvSpPr txBox="1"/>
          <p:nvPr/>
        </p:nvSpPr>
        <p:spPr>
          <a:xfrm>
            <a:off x="3022312" y="2600514"/>
            <a:ext cx="9118600" cy="451534"/>
          </a:xfrm>
          <a:prstGeom prst="rect">
            <a:avLst/>
          </a:prstGeom>
          <a:noFill/>
        </p:spPr>
        <p:txBody>
          <a:bodyPr wrap="square" lIns="0" tIns="0" rIns="0" bIns="0" rtlCol="0">
            <a:spAutoFit/>
          </a:bodyPr>
          <a:lstStyle/>
          <a:p>
            <a:pPr>
              <a:spcAft>
                <a:spcPts val="333"/>
              </a:spcAft>
              <a:buSzPct val="120000"/>
            </a:pPr>
            <a:r>
              <a:rPr lang="en-US" sz="1467" b="1" dirty="0" err="1"/>
              <a:t>Konkurenciniai</a:t>
            </a:r>
            <a:r>
              <a:rPr lang="en-US" sz="1467" b="1" dirty="0"/>
              <a:t> </a:t>
            </a:r>
            <a:r>
              <a:rPr lang="en-US" sz="1467" b="1" dirty="0" err="1"/>
              <a:t>dialogai</a:t>
            </a:r>
            <a:r>
              <a:rPr lang="en-US" sz="1467" b="1" dirty="0"/>
              <a:t> </a:t>
            </a:r>
            <a:r>
              <a:rPr lang="en-US" sz="1467" b="1" dirty="0" err="1"/>
              <a:t>gali</a:t>
            </a:r>
            <a:r>
              <a:rPr lang="en-US" sz="1467" b="1" dirty="0"/>
              <a:t> </a:t>
            </a:r>
            <a:r>
              <a:rPr lang="en-US" sz="1467" b="1" dirty="0" err="1"/>
              <a:t>vykti</a:t>
            </a:r>
            <a:r>
              <a:rPr lang="en-US" sz="1467" b="1" dirty="0"/>
              <a:t> </a:t>
            </a:r>
            <a:r>
              <a:rPr lang="en-US" sz="1467" b="1" dirty="0" err="1"/>
              <a:t>etapais</a:t>
            </a:r>
            <a:r>
              <a:rPr lang="en-US" sz="1467" b="1" dirty="0"/>
              <a:t>. </a:t>
            </a:r>
            <a:r>
              <a:rPr lang="en-US" sz="1467" b="1" dirty="0" err="1"/>
              <a:t>Perkančioji</a:t>
            </a:r>
            <a:r>
              <a:rPr lang="en-US" sz="1467" b="1" dirty="0"/>
              <a:t> </a:t>
            </a:r>
            <a:r>
              <a:rPr lang="en-US" sz="1467" b="1" dirty="0" err="1"/>
              <a:t>organizacija</a:t>
            </a:r>
            <a:r>
              <a:rPr lang="en-US" sz="1467" b="1" dirty="0"/>
              <a:t> </a:t>
            </a:r>
            <a:r>
              <a:rPr lang="en-US" sz="1467" b="1" dirty="0" err="1"/>
              <a:t>tęsia</a:t>
            </a:r>
            <a:r>
              <a:rPr lang="en-US" sz="1467" b="1" dirty="0"/>
              <a:t> </a:t>
            </a:r>
            <a:r>
              <a:rPr lang="en-US" sz="1467" b="1" dirty="0" err="1"/>
              <a:t>dialogą</a:t>
            </a:r>
            <a:r>
              <a:rPr lang="en-US" sz="1467" b="1" dirty="0"/>
              <a:t> </a:t>
            </a:r>
            <a:r>
              <a:rPr lang="en-US" sz="1467" b="1" dirty="0" err="1"/>
              <a:t>tol</a:t>
            </a:r>
            <a:r>
              <a:rPr lang="en-US" sz="1467" b="1" dirty="0"/>
              <a:t>, </a:t>
            </a:r>
            <a:r>
              <a:rPr lang="en-US" sz="1467" b="1" dirty="0" err="1"/>
              <a:t>kol</a:t>
            </a:r>
            <a:r>
              <a:rPr lang="en-US" sz="1467" b="1" dirty="0"/>
              <a:t> </a:t>
            </a:r>
            <a:r>
              <a:rPr lang="en-US" sz="1467" b="1" dirty="0" err="1"/>
              <a:t>gali</a:t>
            </a:r>
            <a:r>
              <a:rPr lang="en-US" sz="1467" b="1" dirty="0"/>
              <a:t> </a:t>
            </a:r>
            <a:r>
              <a:rPr lang="en-US" sz="1467" b="1" dirty="0" err="1"/>
              <a:t>nustatyti</a:t>
            </a:r>
            <a:r>
              <a:rPr lang="en-US" sz="1467" b="1" dirty="0"/>
              <a:t> </a:t>
            </a:r>
            <a:r>
              <a:rPr lang="en-US" sz="1467" b="1" dirty="0" err="1"/>
              <a:t>sprendimą</a:t>
            </a:r>
            <a:r>
              <a:rPr lang="en-US" sz="1467" b="1" dirty="0"/>
              <a:t> </a:t>
            </a:r>
            <a:r>
              <a:rPr lang="en-US" sz="1467" b="1" dirty="0" err="1"/>
              <a:t>ar</a:t>
            </a:r>
            <a:r>
              <a:rPr lang="en-US" sz="1467" b="1" dirty="0"/>
              <a:t> </a:t>
            </a:r>
            <a:r>
              <a:rPr lang="en-US" sz="1467" b="1" dirty="0" err="1"/>
              <a:t>sprendimus</a:t>
            </a:r>
            <a:r>
              <a:rPr lang="en-US" sz="1467" b="1" dirty="0"/>
              <a:t>, </a:t>
            </a:r>
            <a:r>
              <a:rPr lang="en-US" sz="1467" b="1" dirty="0" err="1"/>
              <a:t>kurie</a:t>
            </a:r>
            <a:r>
              <a:rPr lang="en-US" sz="1467" b="1" dirty="0"/>
              <a:t> </a:t>
            </a:r>
            <a:r>
              <a:rPr lang="en-US" sz="1467" b="1" dirty="0" err="1"/>
              <a:t>gali</a:t>
            </a:r>
            <a:r>
              <a:rPr lang="en-US" sz="1467" b="1" dirty="0"/>
              <a:t> </a:t>
            </a:r>
            <a:r>
              <a:rPr lang="en-US" sz="1467" b="1" dirty="0" err="1"/>
              <a:t>patenkinti</a:t>
            </a:r>
            <a:r>
              <a:rPr lang="en-US" sz="1467" b="1" dirty="0"/>
              <a:t> </a:t>
            </a:r>
            <a:r>
              <a:rPr lang="en-US" sz="1467" b="1" dirty="0" err="1"/>
              <a:t>jos</a:t>
            </a:r>
            <a:r>
              <a:rPr lang="en-US" sz="1467" b="1" dirty="0"/>
              <a:t> </a:t>
            </a:r>
            <a:r>
              <a:rPr lang="en-US" sz="1467" b="1" dirty="0" err="1"/>
              <a:t>poreikius</a:t>
            </a:r>
            <a:r>
              <a:rPr lang="en-US" sz="1467" b="1" dirty="0"/>
              <a:t>.</a:t>
            </a:r>
            <a:endParaRPr lang="en-US" sz="1467" b="1" dirty="0">
              <a:solidFill>
                <a:schemeClr val="tx2">
                  <a:lumMod val="75000"/>
                  <a:lumOff val="25000"/>
                </a:schemeClr>
              </a:solidFill>
            </a:endParaRPr>
          </a:p>
        </p:txBody>
      </p:sp>
      <p:sp>
        <p:nvSpPr>
          <p:cNvPr id="18" name="Footer Text">
            <a:extLst>
              <a:ext uri="{FF2B5EF4-FFF2-40B4-BE49-F238E27FC236}">
                <a16:creationId xmlns:a16="http://schemas.microsoft.com/office/drawing/2014/main" id="{816415D0-D21B-4DE0-9746-6728686FDF0D}"/>
              </a:ext>
            </a:extLst>
          </p:cNvPr>
          <p:cNvSpPr txBox="1"/>
          <p:nvPr/>
        </p:nvSpPr>
        <p:spPr>
          <a:xfrm>
            <a:off x="3023411" y="3429000"/>
            <a:ext cx="9006192" cy="451534"/>
          </a:xfrm>
          <a:prstGeom prst="rect">
            <a:avLst/>
          </a:prstGeom>
          <a:noFill/>
        </p:spPr>
        <p:txBody>
          <a:bodyPr wrap="square" lIns="0" tIns="0" rIns="0" bIns="0" rtlCol="0">
            <a:spAutoFit/>
          </a:bodyPr>
          <a:lstStyle/>
          <a:p>
            <a:pPr>
              <a:spcAft>
                <a:spcPts val="333"/>
              </a:spcAft>
              <a:buSzPct val="120000"/>
            </a:pPr>
            <a:r>
              <a:rPr lang="lt-LT" sz="1467" b="1" dirty="0"/>
              <a:t>Perkančiosios organizacijos, paskelbusios, kad dialogas baigtas, ir apie tai informavusios likusius dalyvius, paprašo kiekvieno iš jų pateikti galutinį pasiūlymą pagal dialogo metu pateiktą ir nurodytą sprendimą ar sprendimus.</a:t>
            </a:r>
            <a:endParaRPr lang="en-US" sz="1467" b="1" dirty="0">
              <a:solidFill>
                <a:schemeClr val="tx2">
                  <a:lumMod val="75000"/>
                  <a:lumOff val="25000"/>
                </a:schemeClr>
              </a:solidFill>
            </a:endParaRPr>
          </a:p>
        </p:txBody>
      </p:sp>
      <p:sp>
        <p:nvSpPr>
          <p:cNvPr id="19" name="Footer Text">
            <a:extLst>
              <a:ext uri="{FF2B5EF4-FFF2-40B4-BE49-F238E27FC236}">
                <a16:creationId xmlns:a16="http://schemas.microsoft.com/office/drawing/2014/main" id="{FDF59056-7143-4F82-8776-ADC8A6FDF0BC}"/>
              </a:ext>
            </a:extLst>
          </p:cNvPr>
          <p:cNvSpPr txBox="1"/>
          <p:nvPr/>
        </p:nvSpPr>
        <p:spPr>
          <a:xfrm>
            <a:off x="3012603" y="4462012"/>
            <a:ext cx="9017000" cy="225767"/>
          </a:xfrm>
          <a:prstGeom prst="rect">
            <a:avLst/>
          </a:prstGeom>
          <a:noFill/>
        </p:spPr>
        <p:txBody>
          <a:bodyPr wrap="square" lIns="0" tIns="0" rIns="0" bIns="0" rtlCol="0">
            <a:spAutoFit/>
          </a:bodyPr>
          <a:lstStyle/>
          <a:p>
            <a:pPr>
              <a:spcAft>
                <a:spcPts val="333"/>
              </a:spcAft>
              <a:buSzPct val="120000"/>
            </a:pPr>
            <a:r>
              <a:rPr lang="en-US" sz="1333" dirty="0"/>
              <a:t> </a:t>
            </a:r>
            <a:r>
              <a:rPr lang="en-US" sz="1467" b="1" dirty="0"/>
              <a:t> </a:t>
            </a:r>
            <a:r>
              <a:rPr lang="en-US" sz="1467" b="1" dirty="0" err="1"/>
              <a:t>Perkančiosios</a:t>
            </a:r>
            <a:r>
              <a:rPr lang="en-US" sz="1467" b="1" dirty="0"/>
              <a:t> </a:t>
            </a:r>
            <a:r>
              <a:rPr lang="en-US" sz="1467" b="1" dirty="0" err="1"/>
              <a:t>organizacijos</a:t>
            </a:r>
            <a:r>
              <a:rPr lang="en-US" sz="1467" b="1" dirty="0"/>
              <a:t> </a:t>
            </a:r>
            <a:r>
              <a:rPr lang="en-US" sz="1467" b="1" dirty="0" err="1"/>
              <a:t>gali</a:t>
            </a:r>
            <a:r>
              <a:rPr lang="en-US" sz="1467" b="1" dirty="0"/>
              <a:t> </a:t>
            </a:r>
            <a:r>
              <a:rPr lang="en-US" sz="1467" b="1" dirty="0" err="1"/>
              <a:t>nurodyti</a:t>
            </a:r>
            <a:r>
              <a:rPr lang="en-US" sz="1467" b="1" dirty="0"/>
              <a:t> </a:t>
            </a:r>
            <a:r>
              <a:rPr lang="en-US" sz="1467" b="1" dirty="0" err="1"/>
              <a:t>prizus</a:t>
            </a:r>
            <a:r>
              <a:rPr lang="en-US" sz="1467" b="1" dirty="0"/>
              <a:t> </a:t>
            </a:r>
            <a:r>
              <a:rPr lang="en-US" sz="1467" b="1" dirty="0" err="1"/>
              <a:t>arba</a:t>
            </a:r>
            <a:r>
              <a:rPr lang="en-US" sz="1467" b="1" dirty="0"/>
              <a:t> </a:t>
            </a:r>
            <a:r>
              <a:rPr lang="en-US" sz="1467" b="1" dirty="0" err="1"/>
              <a:t>išmokas</a:t>
            </a:r>
            <a:r>
              <a:rPr lang="en-US" sz="1467" b="1" dirty="0"/>
              <a:t> </a:t>
            </a:r>
            <a:r>
              <a:rPr lang="en-US" sz="1467" b="1" dirty="0" err="1"/>
              <a:t>dialogo</a:t>
            </a:r>
            <a:r>
              <a:rPr lang="en-US" sz="1467" b="1" dirty="0"/>
              <a:t> </a:t>
            </a:r>
            <a:r>
              <a:rPr lang="en-US" sz="1467" b="1" dirty="0" err="1"/>
              <a:t>dalyviams</a:t>
            </a:r>
            <a:r>
              <a:rPr lang="en-US" sz="1467" b="1" dirty="0"/>
              <a:t>.</a:t>
            </a:r>
          </a:p>
        </p:txBody>
      </p:sp>
      <p:sp>
        <p:nvSpPr>
          <p:cNvPr id="21" name="Footer Text">
            <a:extLst>
              <a:ext uri="{FF2B5EF4-FFF2-40B4-BE49-F238E27FC236}">
                <a16:creationId xmlns:a16="http://schemas.microsoft.com/office/drawing/2014/main" id="{20453E4D-70CE-4425-827E-900C7D76D477}"/>
              </a:ext>
            </a:extLst>
          </p:cNvPr>
          <p:cNvSpPr txBox="1"/>
          <p:nvPr/>
        </p:nvSpPr>
        <p:spPr>
          <a:xfrm>
            <a:off x="2971800" y="4935308"/>
            <a:ext cx="8800831" cy="1128835"/>
          </a:xfrm>
          <a:prstGeom prst="rect">
            <a:avLst/>
          </a:prstGeom>
          <a:noFill/>
        </p:spPr>
        <p:txBody>
          <a:bodyPr wrap="square" lIns="0" tIns="0" rIns="0" bIns="0" rtlCol="0">
            <a:spAutoFit/>
          </a:bodyPr>
          <a:lstStyle/>
          <a:p>
            <a:pPr algn="just">
              <a:spcAft>
                <a:spcPts val="333"/>
              </a:spcAft>
              <a:buSzPct val="120000"/>
            </a:pPr>
            <a:r>
              <a:rPr lang="lt-LT" sz="1467" b="1" dirty="0"/>
              <a:t>Vykdant ribotas procedūras, konkurencines procedūras su derybomis, konkurencinio dialogo procedūras ir inovacijų partnerystę, perkančiosios organizacijos gali apriboti atrankos kriterijus atitinkančių kandidatų, kuriuos jos pakvies teikti pasiūlymus arba vesti dialogą, skaičių, su sąlyga, kad yra minimalus kandidatų skaičius - riboto konkurso metu minimalus kandidatų skaičius yra penki, skelbiamų derybų, konkurencinio dialogo procedūroje ir inovacijų partnerystėje minimalus kandidatų skaičius turi būti trys.</a:t>
            </a:r>
            <a:endParaRPr lang="en-US" sz="1467" b="1" dirty="0"/>
          </a:p>
        </p:txBody>
      </p:sp>
    </p:spTree>
    <p:extLst>
      <p:ext uri="{BB962C8B-B14F-4D97-AF65-F5344CB8AC3E}">
        <p14:creationId xmlns:p14="http://schemas.microsoft.com/office/powerpoint/2010/main" val="99623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3"/>
            <a:ext cx="10731076" cy="352711"/>
          </a:xfrm>
        </p:spPr>
        <p:txBody>
          <a:bodyPr>
            <a:noAutofit/>
          </a:bodyPr>
          <a:lstStyle/>
          <a:p>
            <a:r>
              <a:rPr lang="lt-LT" sz="3200" dirty="0"/>
              <a:t>K</a:t>
            </a:r>
            <a:r>
              <a:rPr lang="lt-LT" sz="3200" dirty="0">
                <a:solidFill>
                  <a:schemeClr val="tx1"/>
                </a:solidFill>
              </a:rPr>
              <a:t>onkurencinio dialogo teisinis reglamentavimas Lietuvoje</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11</a:t>
            </a:fld>
            <a:endParaRPr lang="en-US" dirty="0">
              <a:solidFill>
                <a:srgbClr val="FFFFFF"/>
              </a:solidFill>
            </a:endParaRPr>
          </a:p>
        </p:txBody>
      </p:sp>
      <p:sp>
        <p:nvSpPr>
          <p:cNvPr id="12" name="TextBox 11">
            <a:extLst>
              <a:ext uri="{FF2B5EF4-FFF2-40B4-BE49-F238E27FC236}">
                <a16:creationId xmlns:a16="http://schemas.microsoft.com/office/drawing/2014/main" id="{E68A060D-7499-47F5-94A9-59E1ADC48536}"/>
              </a:ext>
            </a:extLst>
          </p:cNvPr>
          <p:cNvSpPr txBox="1"/>
          <p:nvPr/>
        </p:nvSpPr>
        <p:spPr>
          <a:xfrm>
            <a:off x="689941" y="1529050"/>
            <a:ext cx="11187586" cy="1569660"/>
          </a:xfrm>
          <a:prstGeom prst="rect">
            <a:avLst/>
          </a:prstGeom>
          <a:noFill/>
        </p:spPr>
        <p:txBody>
          <a:bodyPr wrap="square">
            <a:spAutoFit/>
          </a:bodyPr>
          <a:lstStyle/>
          <a:p>
            <a:pPr marL="342900" indent="-342900">
              <a:buClr>
                <a:schemeClr val="accent2">
                  <a:lumMod val="50000"/>
                </a:schemeClr>
              </a:buClr>
              <a:buAutoNum type="arabicPeriod"/>
            </a:pPr>
            <a:r>
              <a:rPr lang="lt-LT" sz="2400" b="1" dirty="0"/>
              <a:t>Viešųjų pirkimų įstatymas (VPĮ).</a:t>
            </a:r>
            <a:endParaRPr lang="en-US" sz="2400" b="1" dirty="0"/>
          </a:p>
          <a:p>
            <a:pPr marL="342900" indent="-342900">
              <a:buClr>
                <a:schemeClr val="accent2">
                  <a:lumMod val="50000"/>
                </a:schemeClr>
              </a:buClr>
              <a:buFontTx/>
              <a:buAutoNum type="arabicPeriod"/>
            </a:pPr>
            <a:r>
              <a:rPr lang="lt-LT" sz="2400" b="1" dirty="0"/>
              <a:t>Pirkimų, atliekamų vandentvarkos, energetikos, transporto ar pašto paslaugų srities perkančiųjų subjektų įstatymas.</a:t>
            </a:r>
          </a:p>
          <a:p>
            <a:pPr marL="342900" indent="-342900">
              <a:buClr>
                <a:schemeClr val="accent2">
                  <a:lumMod val="50000"/>
                </a:schemeClr>
              </a:buClr>
              <a:buFontTx/>
              <a:buAutoNum type="arabicPeriod"/>
            </a:pPr>
            <a:r>
              <a:rPr lang="lt-LT" sz="2400" b="1" dirty="0"/>
              <a:t>Koncesijų įstatymas.</a:t>
            </a:r>
          </a:p>
        </p:txBody>
      </p:sp>
    </p:spTree>
    <p:extLst>
      <p:ext uri="{BB962C8B-B14F-4D97-AF65-F5344CB8AC3E}">
        <p14:creationId xmlns:p14="http://schemas.microsoft.com/office/powerpoint/2010/main" val="2602619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6" y="404663"/>
            <a:ext cx="10722111" cy="323311"/>
          </a:xfrm>
        </p:spPr>
        <p:txBody>
          <a:bodyPr>
            <a:noAutofit/>
          </a:bodyPr>
          <a:lstStyle/>
          <a:p>
            <a:r>
              <a:rPr lang="lt-LT" sz="3200" dirty="0"/>
              <a:t>K</a:t>
            </a:r>
            <a:r>
              <a:rPr lang="lt-LT" sz="3200" dirty="0">
                <a:solidFill>
                  <a:schemeClr val="tx1"/>
                </a:solidFill>
              </a:rPr>
              <a:t>onkurencinio dialogo teisinis reglamentavimas Lietuvoje</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12</a:t>
            </a:fld>
            <a:endParaRPr lang="en-US" dirty="0">
              <a:solidFill>
                <a:srgbClr val="FFFFFF"/>
              </a:solidFill>
            </a:endParaRPr>
          </a:p>
        </p:txBody>
      </p:sp>
      <p:sp>
        <p:nvSpPr>
          <p:cNvPr id="6" name="Rectangle 5">
            <a:extLst>
              <a:ext uri="{FF2B5EF4-FFF2-40B4-BE49-F238E27FC236}">
                <a16:creationId xmlns:a16="http://schemas.microsoft.com/office/drawing/2014/main" id="{88FD9B0B-4BB7-4B70-8028-3E90B4347A94}"/>
              </a:ext>
            </a:extLst>
          </p:cNvPr>
          <p:cNvSpPr/>
          <p:nvPr/>
        </p:nvSpPr>
        <p:spPr>
          <a:xfrm>
            <a:off x="520700" y="1508126"/>
            <a:ext cx="2311400" cy="853468"/>
          </a:xfrm>
          <a:prstGeom prst="rect">
            <a:avLst/>
          </a:prstGeom>
          <a:solidFill>
            <a:schemeClr val="accent1"/>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lt-LT" sz="1600" b="1" dirty="0">
                <a:solidFill>
                  <a:schemeClr val="bg1"/>
                </a:solidFill>
              </a:rPr>
              <a:t>VPĮ Straipsnis</a:t>
            </a:r>
            <a:r>
              <a:rPr kumimoji="1" lang="en-US" sz="1600" b="1" dirty="0">
                <a:solidFill>
                  <a:schemeClr val="bg1"/>
                </a:solidFill>
              </a:rPr>
              <a:t> </a:t>
            </a:r>
            <a:r>
              <a:rPr kumimoji="1" lang="lt-LT" sz="1600" b="1" dirty="0">
                <a:solidFill>
                  <a:schemeClr val="bg1"/>
                </a:solidFill>
              </a:rPr>
              <a:t>63, </a:t>
            </a:r>
            <a:r>
              <a:rPr kumimoji="1" lang="en-US" sz="1600" b="1" dirty="0">
                <a:solidFill>
                  <a:schemeClr val="bg1"/>
                </a:solidFill>
              </a:rPr>
              <a:t>1</a:t>
            </a:r>
            <a:r>
              <a:rPr kumimoji="1" lang="lt-LT" sz="1600" b="1" dirty="0">
                <a:solidFill>
                  <a:schemeClr val="bg1"/>
                </a:solidFill>
              </a:rPr>
              <a:t> dalis ir Straipsnis 67</a:t>
            </a:r>
            <a:endParaRPr kumimoji="1" lang="en-US" sz="1600" dirty="0"/>
          </a:p>
        </p:txBody>
      </p:sp>
      <p:sp>
        <p:nvSpPr>
          <p:cNvPr id="8" name="Rectangle 7">
            <a:extLst>
              <a:ext uri="{FF2B5EF4-FFF2-40B4-BE49-F238E27FC236}">
                <a16:creationId xmlns:a16="http://schemas.microsoft.com/office/drawing/2014/main" id="{38867C61-E884-499D-B84E-666A5E096D0A}"/>
              </a:ext>
            </a:extLst>
          </p:cNvPr>
          <p:cNvSpPr/>
          <p:nvPr/>
        </p:nvSpPr>
        <p:spPr>
          <a:xfrm>
            <a:off x="544946" y="2432001"/>
            <a:ext cx="2311400" cy="853468"/>
          </a:xfrm>
          <a:prstGeom prst="rect">
            <a:avLst/>
          </a:prstGeom>
          <a:solidFill>
            <a:schemeClr val="accent2"/>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lt-LT" sz="1600" b="1" dirty="0">
                <a:solidFill>
                  <a:schemeClr val="bg1"/>
                </a:solidFill>
              </a:rPr>
              <a:t>VPĮ</a:t>
            </a:r>
            <a:r>
              <a:rPr kumimoji="1" lang="en-US" sz="1600" b="1" dirty="0">
                <a:solidFill>
                  <a:schemeClr val="bg1"/>
                </a:solidFill>
              </a:rPr>
              <a:t> </a:t>
            </a:r>
            <a:r>
              <a:rPr kumimoji="1" lang="lt-LT" sz="1600" b="1" dirty="0">
                <a:solidFill>
                  <a:schemeClr val="bg1"/>
                </a:solidFill>
              </a:rPr>
              <a:t>Straipsnis</a:t>
            </a:r>
            <a:r>
              <a:rPr kumimoji="1" lang="en-US" sz="1600" b="1" dirty="0">
                <a:solidFill>
                  <a:schemeClr val="bg1"/>
                </a:solidFill>
              </a:rPr>
              <a:t> </a:t>
            </a:r>
            <a:r>
              <a:rPr kumimoji="1" lang="lt-LT" sz="1600" b="1" dirty="0">
                <a:solidFill>
                  <a:schemeClr val="bg1"/>
                </a:solidFill>
              </a:rPr>
              <a:t>68, </a:t>
            </a:r>
            <a:r>
              <a:rPr kumimoji="1" lang="en-US" sz="1600" b="1" dirty="0">
                <a:solidFill>
                  <a:schemeClr val="bg1"/>
                </a:solidFill>
              </a:rPr>
              <a:t>1</a:t>
            </a:r>
            <a:r>
              <a:rPr kumimoji="1" lang="lt-LT" sz="1600" b="1" dirty="0">
                <a:solidFill>
                  <a:schemeClr val="bg1"/>
                </a:solidFill>
              </a:rPr>
              <a:t> dalis</a:t>
            </a:r>
            <a:endParaRPr kumimoji="1" lang="en-US" sz="1600" dirty="0"/>
          </a:p>
        </p:txBody>
      </p:sp>
      <p:sp>
        <p:nvSpPr>
          <p:cNvPr id="9" name="Rectangle 8">
            <a:extLst>
              <a:ext uri="{FF2B5EF4-FFF2-40B4-BE49-F238E27FC236}">
                <a16:creationId xmlns:a16="http://schemas.microsoft.com/office/drawing/2014/main" id="{EDF97F9A-03A4-4FE3-A3EB-605BAFE10F56}"/>
              </a:ext>
            </a:extLst>
          </p:cNvPr>
          <p:cNvSpPr/>
          <p:nvPr/>
        </p:nvSpPr>
        <p:spPr>
          <a:xfrm>
            <a:off x="520700" y="3355874"/>
            <a:ext cx="2311400" cy="853468"/>
          </a:xfrm>
          <a:prstGeom prst="rect">
            <a:avLst/>
          </a:prstGeom>
          <a:solidFill>
            <a:schemeClr val="accent3"/>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lt-LT" sz="1600" b="1" dirty="0">
                <a:solidFill>
                  <a:schemeClr val="bg1"/>
                </a:solidFill>
              </a:rPr>
              <a:t>VPĮ Straipsniai</a:t>
            </a:r>
            <a:r>
              <a:rPr kumimoji="1" lang="en-US" sz="1600" b="1" dirty="0">
                <a:solidFill>
                  <a:schemeClr val="bg1"/>
                </a:solidFill>
              </a:rPr>
              <a:t> </a:t>
            </a:r>
            <a:r>
              <a:rPr kumimoji="1" lang="lt-LT" sz="1600" b="1" dirty="0">
                <a:solidFill>
                  <a:schemeClr val="bg1"/>
                </a:solidFill>
              </a:rPr>
              <a:t>68 - 70</a:t>
            </a:r>
            <a:endParaRPr kumimoji="1" lang="en-US" sz="1600" dirty="0"/>
          </a:p>
        </p:txBody>
      </p:sp>
      <p:sp>
        <p:nvSpPr>
          <p:cNvPr id="10" name="Rectangle 9">
            <a:extLst>
              <a:ext uri="{FF2B5EF4-FFF2-40B4-BE49-F238E27FC236}">
                <a16:creationId xmlns:a16="http://schemas.microsoft.com/office/drawing/2014/main" id="{18E67D0A-455F-497A-80AE-FD1271636F56}"/>
              </a:ext>
            </a:extLst>
          </p:cNvPr>
          <p:cNvSpPr/>
          <p:nvPr/>
        </p:nvSpPr>
        <p:spPr>
          <a:xfrm>
            <a:off x="520700" y="4279749"/>
            <a:ext cx="2311400" cy="853468"/>
          </a:xfrm>
          <a:prstGeom prst="rect">
            <a:avLst/>
          </a:prstGeom>
          <a:solidFill>
            <a:schemeClr val="accent4"/>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lt-LT" sz="1600" b="1" dirty="0">
                <a:solidFill>
                  <a:schemeClr val="bg1"/>
                </a:solidFill>
              </a:rPr>
              <a:t>VPĮ 3 priedas</a:t>
            </a:r>
            <a:endParaRPr kumimoji="1" lang="en-US" sz="1600" dirty="0"/>
          </a:p>
        </p:txBody>
      </p:sp>
      <p:sp>
        <p:nvSpPr>
          <p:cNvPr id="12" name="Down Arrow 21">
            <a:extLst>
              <a:ext uri="{FF2B5EF4-FFF2-40B4-BE49-F238E27FC236}">
                <a16:creationId xmlns:a16="http://schemas.microsoft.com/office/drawing/2014/main" id="{A2E8445A-7DCE-44A2-8AD8-25C712DDDC66}"/>
              </a:ext>
            </a:extLst>
          </p:cNvPr>
          <p:cNvSpPr/>
          <p:nvPr/>
        </p:nvSpPr>
        <p:spPr>
          <a:xfrm>
            <a:off x="1384300" y="2209800"/>
            <a:ext cx="609600" cy="544208"/>
          </a:xfrm>
          <a:prstGeom prst="downArrow">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Down Arrow 35">
            <a:extLst>
              <a:ext uri="{FF2B5EF4-FFF2-40B4-BE49-F238E27FC236}">
                <a16:creationId xmlns:a16="http://schemas.microsoft.com/office/drawing/2014/main" id="{74AA1248-B923-41DD-935C-90057F9EACFA}"/>
              </a:ext>
            </a:extLst>
          </p:cNvPr>
          <p:cNvSpPr/>
          <p:nvPr/>
        </p:nvSpPr>
        <p:spPr>
          <a:xfrm>
            <a:off x="1384300" y="3137171"/>
            <a:ext cx="609600" cy="544208"/>
          </a:xfrm>
          <a:prstGeom prst="downArrow">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Down Arrow 30">
            <a:extLst>
              <a:ext uri="{FF2B5EF4-FFF2-40B4-BE49-F238E27FC236}">
                <a16:creationId xmlns:a16="http://schemas.microsoft.com/office/drawing/2014/main" id="{5C1C2992-9664-48C5-8D91-EA05C6BFC452}"/>
              </a:ext>
            </a:extLst>
          </p:cNvPr>
          <p:cNvSpPr/>
          <p:nvPr/>
        </p:nvSpPr>
        <p:spPr>
          <a:xfrm>
            <a:off x="1384300" y="4065080"/>
            <a:ext cx="609600" cy="544208"/>
          </a:xfrm>
          <a:prstGeom prst="downArrow">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ooter Text">
            <a:extLst>
              <a:ext uri="{FF2B5EF4-FFF2-40B4-BE49-F238E27FC236}">
                <a16:creationId xmlns:a16="http://schemas.microsoft.com/office/drawing/2014/main" id="{748B3FCE-D2AD-4710-B5B3-552A5F4225E4}"/>
              </a:ext>
            </a:extLst>
          </p:cNvPr>
          <p:cNvSpPr txBox="1"/>
          <p:nvPr/>
        </p:nvSpPr>
        <p:spPr>
          <a:xfrm>
            <a:off x="2971800" y="2443325"/>
            <a:ext cx="9118600" cy="677301"/>
          </a:xfrm>
          <a:prstGeom prst="rect">
            <a:avLst/>
          </a:prstGeom>
          <a:noFill/>
        </p:spPr>
        <p:txBody>
          <a:bodyPr wrap="square" lIns="0" tIns="0" rIns="0" bIns="0" rtlCol="0">
            <a:spAutoFit/>
          </a:bodyPr>
          <a:lstStyle/>
          <a:p>
            <a:pPr algn="just">
              <a:spcAft>
                <a:spcPts val="333"/>
              </a:spcAft>
              <a:buSzPct val="120000"/>
            </a:pPr>
            <a:r>
              <a:rPr lang="lt-LT" sz="1467" b="1" dirty="0"/>
              <a:t>Konkursinis dialogas – pirkimo procedūra, kurioje bet kuris tiekėjas gali pateikti prašymą dalyvauti, o perkančioji organizacija veda dialogą su atrinktais kandidatais, siekdama parengti vieną ar kelias tinkamas jos reikalavimus atitinkančias alternatyvas, kurių pagrindu atrinkti kandidatai teikia pasiūlymus.</a:t>
            </a:r>
            <a:endParaRPr lang="en-US" sz="1333" b="1" dirty="0"/>
          </a:p>
        </p:txBody>
      </p:sp>
      <p:sp>
        <p:nvSpPr>
          <p:cNvPr id="18" name="Footer Text">
            <a:extLst>
              <a:ext uri="{FF2B5EF4-FFF2-40B4-BE49-F238E27FC236}">
                <a16:creationId xmlns:a16="http://schemas.microsoft.com/office/drawing/2014/main" id="{816415D0-D21B-4DE0-9746-6728686FDF0D}"/>
              </a:ext>
            </a:extLst>
          </p:cNvPr>
          <p:cNvSpPr txBox="1"/>
          <p:nvPr/>
        </p:nvSpPr>
        <p:spPr>
          <a:xfrm>
            <a:off x="2982608" y="1694651"/>
            <a:ext cx="9006192" cy="215444"/>
          </a:xfrm>
          <a:prstGeom prst="rect">
            <a:avLst/>
          </a:prstGeom>
          <a:noFill/>
        </p:spPr>
        <p:txBody>
          <a:bodyPr wrap="square" lIns="0" tIns="0" rIns="0" bIns="0" rtlCol="0">
            <a:spAutoFit/>
          </a:bodyPr>
          <a:lstStyle/>
          <a:p>
            <a:pPr algn="just">
              <a:spcAft>
                <a:spcPts val="333"/>
              </a:spcAft>
              <a:buSzPct val="120000"/>
            </a:pPr>
            <a:r>
              <a:rPr lang="lt-LT" sz="1400" b="1" dirty="0"/>
              <a:t>Atvejai, kai gali būti taikomas konkurencinis dialogas.</a:t>
            </a:r>
            <a:endParaRPr lang="en-US" sz="1400" b="1" dirty="0"/>
          </a:p>
        </p:txBody>
      </p:sp>
      <p:sp>
        <p:nvSpPr>
          <p:cNvPr id="20" name="Footer Text">
            <a:extLst>
              <a:ext uri="{FF2B5EF4-FFF2-40B4-BE49-F238E27FC236}">
                <a16:creationId xmlns:a16="http://schemas.microsoft.com/office/drawing/2014/main" id="{36C885E6-5CC5-4389-BBE7-6DBF45553168}"/>
              </a:ext>
            </a:extLst>
          </p:cNvPr>
          <p:cNvSpPr txBox="1"/>
          <p:nvPr/>
        </p:nvSpPr>
        <p:spPr>
          <a:xfrm>
            <a:off x="3028004" y="3585740"/>
            <a:ext cx="9006192" cy="215444"/>
          </a:xfrm>
          <a:prstGeom prst="rect">
            <a:avLst/>
          </a:prstGeom>
          <a:noFill/>
        </p:spPr>
        <p:txBody>
          <a:bodyPr wrap="square" lIns="0" tIns="0" rIns="0" bIns="0" rtlCol="0">
            <a:spAutoFit/>
          </a:bodyPr>
          <a:lstStyle/>
          <a:p>
            <a:pPr algn="just">
              <a:spcAft>
                <a:spcPts val="333"/>
              </a:spcAft>
              <a:buSzPct val="120000"/>
            </a:pPr>
            <a:r>
              <a:rPr lang="lt-LT" sz="1400" b="1" dirty="0"/>
              <a:t> Konkurencinio dialogo procedūra.</a:t>
            </a:r>
            <a:endParaRPr lang="en-US" sz="1400" b="1" dirty="0"/>
          </a:p>
        </p:txBody>
      </p:sp>
      <p:sp>
        <p:nvSpPr>
          <p:cNvPr id="21" name="Footer Text">
            <a:extLst>
              <a:ext uri="{FF2B5EF4-FFF2-40B4-BE49-F238E27FC236}">
                <a16:creationId xmlns:a16="http://schemas.microsoft.com/office/drawing/2014/main" id="{8179BC36-AD60-426F-AA55-7D0D4BF2B591}"/>
              </a:ext>
            </a:extLst>
          </p:cNvPr>
          <p:cNvSpPr txBox="1"/>
          <p:nvPr/>
        </p:nvSpPr>
        <p:spPr>
          <a:xfrm>
            <a:off x="2982608" y="4516957"/>
            <a:ext cx="9006192" cy="215444"/>
          </a:xfrm>
          <a:prstGeom prst="rect">
            <a:avLst/>
          </a:prstGeom>
          <a:noFill/>
        </p:spPr>
        <p:txBody>
          <a:bodyPr wrap="square" lIns="0" tIns="0" rIns="0" bIns="0" rtlCol="0">
            <a:spAutoFit/>
          </a:bodyPr>
          <a:lstStyle/>
          <a:p>
            <a:pPr algn="just">
              <a:spcAft>
                <a:spcPts val="333"/>
              </a:spcAft>
              <a:buSzPct val="120000"/>
            </a:pPr>
            <a:r>
              <a:rPr lang="lt-LT" sz="1400" b="1" dirty="0"/>
              <a:t>Kvietimo dalyvauti konkurenciniame dialoge reikalavimai.</a:t>
            </a:r>
            <a:endParaRPr lang="en-US" sz="1400" b="1" dirty="0"/>
          </a:p>
        </p:txBody>
      </p:sp>
      <p:sp>
        <p:nvSpPr>
          <p:cNvPr id="2" name="Rectangle 1"/>
          <p:cNvSpPr/>
          <p:nvPr/>
        </p:nvSpPr>
        <p:spPr>
          <a:xfrm>
            <a:off x="450137" y="949703"/>
            <a:ext cx="10817088" cy="523220"/>
          </a:xfrm>
          <a:prstGeom prst="rect">
            <a:avLst/>
          </a:prstGeom>
        </p:spPr>
        <p:txBody>
          <a:bodyPr wrap="square">
            <a:spAutoFit/>
          </a:bodyPr>
          <a:lstStyle/>
          <a:p>
            <a:pPr algn="just">
              <a:spcAft>
                <a:spcPts val="333"/>
              </a:spcAft>
              <a:buSzPct val="120000"/>
            </a:pPr>
            <a:r>
              <a:rPr lang="lt-LT" sz="1400" b="1" dirty="0"/>
              <a:t>Konkurencinio dialogo reglamentavimas į Lietuvos teisę buvo įtrauktas 2006 m., kai buvo perkeliamos Direktyvos 2004/17 ir Direktyvos 2004/18 nuostatos į nacionalinę teisę, pakeitus Viešųjų pirkimų įstatymą.</a:t>
            </a:r>
            <a:endParaRPr lang="en-US" sz="1400" b="1" dirty="0"/>
          </a:p>
        </p:txBody>
      </p:sp>
    </p:spTree>
    <p:extLst>
      <p:ext uri="{BB962C8B-B14F-4D97-AF65-F5344CB8AC3E}">
        <p14:creationId xmlns:p14="http://schemas.microsoft.com/office/powerpoint/2010/main" val="354589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animBg="1"/>
      <p:bldP spid="13" grpId="0" animBg="1"/>
      <p:bldP spid="14" grpId="0" animBg="1"/>
      <p:bldP spid="17" grpId="0"/>
      <p:bldP spid="1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990152" y="380331"/>
            <a:ext cx="11507096" cy="727479"/>
          </a:xfrm>
        </p:spPr>
        <p:txBody>
          <a:bodyPr>
            <a:noAutofit/>
          </a:bodyPr>
          <a:lstStyle/>
          <a:p>
            <a:r>
              <a:rPr lang="lt-LT" sz="3200" dirty="0">
                <a:solidFill>
                  <a:schemeClr val="tx1"/>
                </a:solidFill>
              </a:rPr>
              <a:t>Esminiai skirtumai tarp ES direktyvų ir LT teisės aktų dėl konkurencinio dialogo </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13</a:t>
            </a:fld>
            <a:endParaRPr lang="en-US" dirty="0">
              <a:solidFill>
                <a:srgbClr val="FFFFFF"/>
              </a:solidFill>
            </a:endParaRPr>
          </a:p>
        </p:txBody>
      </p:sp>
      <p:grpSp>
        <p:nvGrpSpPr>
          <p:cNvPr id="8" name="Group 14">
            <a:extLst>
              <a:ext uri="{FF2B5EF4-FFF2-40B4-BE49-F238E27FC236}">
                <a16:creationId xmlns:a16="http://schemas.microsoft.com/office/drawing/2014/main" id="{08076918-3234-4D56-84BD-C50E158E6400}"/>
              </a:ext>
            </a:extLst>
          </p:cNvPr>
          <p:cNvGrpSpPr/>
          <p:nvPr/>
        </p:nvGrpSpPr>
        <p:grpSpPr>
          <a:xfrm>
            <a:off x="518584" y="1898164"/>
            <a:ext cx="5283200" cy="748708"/>
            <a:chOff x="393700" y="1122363"/>
            <a:chExt cx="3962400" cy="804863"/>
          </a:xfrm>
        </p:grpSpPr>
        <p:sp>
          <p:nvSpPr>
            <p:cNvPr id="9" name="Rectangle 5">
              <a:extLst>
                <a:ext uri="{FF2B5EF4-FFF2-40B4-BE49-F238E27FC236}">
                  <a16:creationId xmlns:a16="http://schemas.microsoft.com/office/drawing/2014/main" id="{A819091F-F4BE-4A7E-8500-14FDD3BF459F}"/>
                </a:ext>
              </a:extLst>
            </p:cNvPr>
            <p:cNvSpPr>
              <a:spLocks noChangeArrowheads="1"/>
            </p:cNvSpPr>
            <p:nvPr/>
          </p:nvSpPr>
          <p:spPr bwMode="auto">
            <a:xfrm>
              <a:off x="393700" y="1363663"/>
              <a:ext cx="425450" cy="563563"/>
            </a:xfrm>
            <a:prstGeom prst="rect">
              <a:avLst/>
            </a:prstGeom>
            <a:solidFill>
              <a:schemeClr val="accent1">
                <a:lumMod val="7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1867"/>
            </a:p>
          </p:txBody>
        </p:sp>
        <p:sp>
          <p:nvSpPr>
            <p:cNvPr id="10" name="Rectangle 6">
              <a:extLst>
                <a:ext uri="{FF2B5EF4-FFF2-40B4-BE49-F238E27FC236}">
                  <a16:creationId xmlns:a16="http://schemas.microsoft.com/office/drawing/2014/main" id="{4EEFD630-57F0-4641-885C-9EE4654F38AF}"/>
                </a:ext>
              </a:extLst>
            </p:cNvPr>
            <p:cNvSpPr>
              <a:spLocks noChangeArrowheads="1"/>
            </p:cNvSpPr>
            <p:nvPr/>
          </p:nvSpPr>
          <p:spPr bwMode="auto">
            <a:xfrm>
              <a:off x="3930650" y="1363663"/>
              <a:ext cx="425450" cy="563563"/>
            </a:xfrm>
            <a:prstGeom prst="rect">
              <a:avLst/>
            </a:prstGeom>
            <a:solidFill>
              <a:schemeClr val="accent1">
                <a:lumMod val="7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1867"/>
            </a:p>
          </p:txBody>
        </p:sp>
        <p:sp>
          <p:nvSpPr>
            <p:cNvPr id="11" name="Rectangle 7">
              <a:extLst>
                <a:ext uri="{FF2B5EF4-FFF2-40B4-BE49-F238E27FC236}">
                  <a16:creationId xmlns:a16="http://schemas.microsoft.com/office/drawing/2014/main" id="{AA79EE33-EB5A-4B6C-9A9D-CC8F50ACCBF1}"/>
                </a:ext>
              </a:extLst>
            </p:cNvPr>
            <p:cNvSpPr>
              <a:spLocks noChangeArrowheads="1"/>
            </p:cNvSpPr>
            <p:nvPr/>
          </p:nvSpPr>
          <p:spPr bwMode="auto">
            <a:xfrm>
              <a:off x="588963" y="1122363"/>
              <a:ext cx="3568700" cy="638175"/>
            </a:xfrm>
            <a:prstGeom prst="rect">
              <a:avLst/>
            </a:prstGeom>
            <a:solidFill>
              <a:schemeClr val="accent1"/>
            </a:solidFill>
            <a:ln w="9525">
              <a:noFill/>
              <a:miter lim="800000"/>
              <a:headEnd/>
              <a:tailEnd/>
            </a:ln>
          </p:spPr>
          <p:txBody>
            <a:bodyPr vert="horz" wrap="square" lIns="121920" tIns="60960" rIns="121920" bIns="60960" numCol="1" anchor="ctr" anchorCtr="0" compatLnSpc="1">
              <a:prstTxWarp prst="textNoShape">
                <a:avLst/>
              </a:prstTxWarp>
            </a:bodyPr>
            <a:lstStyle/>
            <a:p>
              <a:pPr algn="ctr"/>
              <a:r>
                <a:rPr lang="lt-LT" sz="2400" b="1" dirty="0">
                  <a:solidFill>
                    <a:schemeClr val="bg1"/>
                  </a:solidFill>
                </a:rPr>
                <a:t>ES direktyvos</a:t>
              </a:r>
              <a:endParaRPr lang="en-US" sz="2400" dirty="0">
                <a:solidFill>
                  <a:schemeClr val="bg1"/>
                </a:solidFill>
              </a:endParaRPr>
            </a:p>
          </p:txBody>
        </p:sp>
        <p:sp>
          <p:nvSpPr>
            <p:cNvPr id="12" name="Freeform 9">
              <a:extLst>
                <a:ext uri="{FF2B5EF4-FFF2-40B4-BE49-F238E27FC236}">
                  <a16:creationId xmlns:a16="http://schemas.microsoft.com/office/drawing/2014/main" id="{85BF1D29-359C-49A0-B890-57D0F51068DD}"/>
                </a:ext>
              </a:extLst>
            </p:cNvPr>
            <p:cNvSpPr>
              <a:spLocks/>
            </p:cNvSpPr>
            <p:nvPr/>
          </p:nvSpPr>
          <p:spPr bwMode="auto">
            <a:xfrm>
              <a:off x="592138" y="1760538"/>
              <a:ext cx="227013" cy="98425"/>
            </a:xfrm>
            <a:custGeom>
              <a:avLst/>
              <a:gdLst/>
              <a:ahLst/>
              <a:cxnLst>
                <a:cxn ang="0">
                  <a:pos x="0" y="0"/>
                </a:cxn>
                <a:cxn ang="0">
                  <a:pos x="143" y="0"/>
                </a:cxn>
                <a:cxn ang="0">
                  <a:pos x="143" y="62"/>
                </a:cxn>
                <a:cxn ang="0">
                  <a:pos x="0" y="0"/>
                </a:cxn>
              </a:cxnLst>
              <a:rect l="0" t="0" r="r" b="b"/>
              <a:pathLst>
                <a:path w="143" h="62">
                  <a:moveTo>
                    <a:pt x="0" y="0"/>
                  </a:moveTo>
                  <a:lnTo>
                    <a:pt x="143" y="0"/>
                  </a:lnTo>
                  <a:lnTo>
                    <a:pt x="143" y="62"/>
                  </a:ln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1867"/>
            </a:p>
          </p:txBody>
        </p:sp>
        <p:sp>
          <p:nvSpPr>
            <p:cNvPr id="13" name="Freeform 10">
              <a:extLst>
                <a:ext uri="{FF2B5EF4-FFF2-40B4-BE49-F238E27FC236}">
                  <a16:creationId xmlns:a16="http://schemas.microsoft.com/office/drawing/2014/main" id="{4EAA3DB3-5032-4827-9BBD-DA8F6432B6E4}"/>
                </a:ext>
              </a:extLst>
            </p:cNvPr>
            <p:cNvSpPr>
              <a:spLocks/>
            </p:cNvSpPr>
            <p:nvPr/>
          </p:nvSpPr>
          <p:spPr bwMode="auto">
            <a:xfrm>
              <a:off x="3930650" y="1760538"/>
              <a:ext cx="227013" cy="98425"/>
            </a:xfrm>
            <a:custGeom>
              <a:avLst/>
              <a:gdLst/>
              <a:ahLst/>
              <a:cxnLst>
                <a:cxn ang="0">
                  <a:pos x="143" y="0"/>
                </a:cxn>
                <a:cxn ang="0">
                  <a:pos x="0" y="0"/>
                </a:cxn>
                <a:cxn ang="0">
                  <a:pos x="0" y="62"/>
                </a:cxn>
                <a:cxn ang="0">
                  <a:pos x="143" y="0"/>
                </a:cxn>
              </a:cxnLst>
              <a:rect l="0" t="0" r="r" b="b"/>
              <a:pathLst>
                <a:path w="143" h="62">
                  <a:moveTo>
                    <a:pt x="143" y="0"/>
                  </a:moveTo>
                  <a:lnTo>
                    <a:pt x="0" y="0"/>
                  </a:lnTo>
                  <a:lnTo>
                    <a:pt x="0" y="62"/>
                  </a:lnTo>
                  <a:lnTo>
                    <a:pt x="143"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1867"/>
            </a:p>
          </p:txBody>
        </p:sp>
      </p:grpSp>
      <p:grpSp>
        <p:nvGrpSpPr>
          <p:cNvPr id="14" name="Group 13">
            <a:extLst>
              <a:ext uri="{FF2B5EF4-FFF2-40B4-BE49-F238E27FC236}">
                <a16:creationId xmlns:a16="http://schemas.microsoft.com/office/drawing/2014/main" id="{91FA404F-4C67-4503-BB90-3D66AA61373C}"/>
              </a:ext>
            </a:extLst>
          </p:cNvPr>
          <p:cNvGrpSpPr/>
          <p:nvPr/>
        </p:nvGrpSpPr>
        <p:grpSpPr>
          <a:xfrm>
            <a:off x="6390216" y="1914701"/>
            <a:ext cx="5283200" cy="748709"/>
            <a:chOff x="393700" y="1122362"/>
            <a:chExt cx="3962400" cy="804864"/>
          </a:xfrm>
        </p:grpSpPr>
        <p:sp>
          <p:nvSpPr>
            <p:cNvPr id="15" name="Rectangle 5">
              <a:extLst>
                <a:ext uri="{FF2B5EF4-FFF2-40B4-BE49-F238E27FC236}">
                  <a16:creationId xmlns:a16="http://schemas.microsoft.com/office/drawing/2014/main" id="{45660205-417D-4C61-BD0A-091729103367}"/>
                </a:ext>
              </a:extLst>
            </p:cNvPr>
            <p:cNvSpPr>
              <a:spLocks noChangeArrowheads="1"/>
            </p:cNvSpPr>
            <p:nvPr/>
          </p:nvSpPr>
          <p:spPr bwMode="auto">
            <a:xfrm>
              <a:off x="393700" y="1363663"/>
              <a:ext cx="425450" cy="563563"/>
            </a:xfrm>
            <a:prstGeom prst="rect">
              <a:avLst/>
            </a:prstGeom>
            <a:solidFill>
              <a:schemeClr val="accent2">
                <a:lumMod val="7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1867"/>
            </a:p>
          </p:txBody>
        </p:sp>
        <p:sp>
          <p:nvSpPr>
            <p:cNvPr id="16" name="Rectangle 6">
              <a:extLst>
                <a:ext uri="{FF2B5EF4-FFF2-40B4-BE49-F238E27FC236}">
                  <a16:creationId xmlns:a16="http://schemas.microsoft.com/office/drawing/2014/main" id="{EE3E3074-6F4B-4678-A374-43A7CB1757EA}"/>
                </a:ext>
              </a:extLst>
            </p:cNvPr>
            <p:cNvSpPr>
              <a:spLocks noChangeArrowheads="1"/>
            </p:cNvSpPr>
            <p:nvPr/>
          </p:nvSpPr>
          <p:spPr bwMode="auto">
            <a:xfrm>
              <a:off x="3930650" y="1363663"/>
              <a:ext cx="425450" cy="563563"/>
            </a:xfrm>
            <a:prstGeom prst="rect">
              <a:avLst/>
            </a:prstGeom>
            <a:solidFill>
              <a:schemeClr val="accent2">
                <a:lumMod val="7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1867"/>
            </a:p>
          </p:txBody>
        </p:sp>
        <p:sp>
          <p:nvSpPr>
            <p:cNvPr id="17" name="Rectangle 7">
              <a:extLst>
                <a:ext uri="{FF2B5EF4-FFF2-40B4-BE49-F238E27FC236}">
                  <a16:creationId xmlns:a16="http://schemas.microsoft.com/office/drawing/2014/main" id="{FEBA9C6B-B310-4682-BFF8-D9BCD7603F6C}"/>
                </a:ext>
              </a:extLst>
            </p:cNvPr>
            <p:cNvSpPr>
              <a:spLocks noChangeArrowheads="1"/>
            </p:cNvSpPr>
            <p:nvPr/>
          </p:nvSpPr>
          <p:spPr bwMode="auto">
            <a:xfrm>
              <a:off x="588963" y="1122362"/>
              <a:ext cx="3568700" cy="638176"/>
            </a:xfrm>
            <a:prstGeom prst="rect">
              <a:avLst/>
            </a:prstGeom>
            <a:solidFill>
              <a:schemeClr val="accent2"/>
            </a:solidFill>
            <a:ln w="9525">
              <a:noFill/>
              <a:miter lim="800000"/>
              <a:headEnd/>
              <a:tailEnd/>
            </a:ln>
          </p:spPr>
          <p:txBody>
            <a:bodyPr vert="horz" wrap="square" lIns="121920" tIns="60960" rIns="121920" bIns="60960" numCol="1" anchor="ctr" anchorCtr="0" compatLnSpc="1">
              <a:prstTxWarp prst="textNoShape">
                <a:avLst/>
              </a:prstTxWarp>
            </a:bodyPr>
            <a:lstStyle/>
            <a:p>
              <a:pPr algn="ctr"/>
              <a:r>
                <a:rPr lang="lt-LT" sz="2400" b="1" dirty="0">
                  <a:solidFill>
                    <a:schemeClr val="bg1"/>
                  </a:solidFill>
                </a:rPr>
                <a:t>LT įstatymai</a:t>
              </a:r>
              <a:endParaRPr lang="en-US" sz="2400" dirty="0">
                <a:solidFill>
                  <a:schemeClr val="bg1"/>
                </a:solidFill>
              </a:endParaRPr>
            </a:p>
          </p:txBody>
        </p:sp>
        <p:sp>
          <p:nvSpPr>
            <p:cNvPr id="18" name="Freeform 9">
              <a:extLst>
                <a:ext uri="{FF2B5EF4-FFF2-40B4-BE49-F238E27FC236}">
                  <a16:creationId xmlns:a16="http://schemas.microsoft.com/office/drawing/2014/main" id="{E9FF87C4-4114-4998-8BE0-91E71DF91640}"/>
                </a:ext>
              </a:extLst>
            </p:cNvPr>
            <p:cNvSpPr>
              <a:spLocks/>
            </p:cNvSpPr>
            <p:nvPr/>
          </p:nvSpPr>
          <p:spPr bwMode="auto">
            <a:xfrm>
              <a:off x="592138" y="1760538"/>
              <a:ext cx="227013" cy="98425"/>
            </a:xfrm>
            <a:custGeom>
              <a:avLst/>
              <a:gdLst/>
              <a:ahLst/>
              <a:cxnLst>
                <a:cxn ang="0">
                  <a:pos x="0" y="0"/>
                </a:cxn>
                <a:cxn ang="0">
                  <a:pos x="143" y="0"/>
                </a:cxn>
                <a:cxn ang="0">
                  <a:pos x="143" y="62"/>
                </a:cxn>
                <a:cxn ang="0">
                  <a:pos x="0" y="0"/>
                </a:cxn>
              </a:cxnLst>
              <a:rect l="0" t="0" r="r" b="b"/>
              <a:pathLst>
                <a:path w="143" h="62">
                  <a:moveTo>
                    <a:pt x="0" y="0"/>
                  </a:moveTo>
                  <a:lnTo>
                    <a:pt x="143" y="0"/>
                  </a:lnTo>
                  <a:lnTo>
                    <a:pt x="143" y="62"/>
                  </a:lnTo>
                  <a:lnTo>
                    <a:pt x="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1867"/>
            </a:p>
          </p:txBody>
        </p:sp>
        <p:sp>
          <p:nvSpPr>
            <p:cNvPr id="19" name="Freeform 10">
              <a:extLst>
                <a:ext uri="{FF2B5EF4-FFF2-40B4-BE49-F238E27FC236}">
                  <a16:creationId xmlns:a16="http://schemas.microsoft.com/office/drawing/2014/main" id="{D17FF31A-C999-4331-BBD7-883AD6A3F10F}"/>
                </a:ext>
              </a:extLst>
            </p:cNvPr>
            <p:cNvSpPr>
              <a:spLocks/>
            </p:cNvSpPr>
            <p:nvPr/>
          </p:nvSpPr>
          <p:spPr bwMode="auto">
            <a:xfrm>
              <a:off x="3930650" y="1760538"/>
              <a:ext cx="227013" cy="98425"/>
            </a:xfrm>
            <a:custGeom>
              <a:avLst/>
              <a:gdLst/>
              <a:ahLst/>
              <a:cxnLst>
                <a:cxn ang="0">
                  <a:pos x="143" y="0"/>
                </a:cxn>
                <a:cxn ang="0">
                  <a:pos x="0" y="0"/>
                </a:cxn>
                <a:cxn ang="0">
                  <a:pos x="0" y="62"/>
                </a:cxn>
                <a:cxn ang="0">
                  <a:pos x="143" y="0"/>
                </a:cxn>
              </a:cxnLst>
              <a:rect l="0" t="0" r="r" b="b"/>
              <a:pathLst>
                <a:path w="143" h="62">
                  <a:moveTo>
                    <a:pt x="143" y="0"/>
                  </a:moveTo>
                  <a:lnTo>
                    <a:pt x="0" y="0"/>
                  </a:lnTo>
                  <a:lnTo>
                    <a:pt x="0" y="62"/>
                  </a:lnTo>
                  <a:lnTo>
                    <a:pt x="143"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1867"/>
            </a:p>
          </p:txBody>
        </p:sp>
      </p:grpSp>
      <p:sp>
        <p:nvSpPr>
          <p:cNvPr id="20" name="Rectangle 19">
            <a:extLst>
              <a:ext uri="{FF2B5EF4-FFF2-40B4-BE49-F238E27FC236}">
                <a16:creationId xmlns:a16="http://schemas.microsoft.com/office/drawing/2014/main" id="{2E18C349-CE75-41B9-BC1E-D13F86913373}"/>
              </a:ext>
            </a:extLst>
          </p:cNvPr>
          <p:cNvSpPr/>
          <p:nvPr/>
        </p:nvSpPr>
        <p:spPr>
          <a:xfrm>
            <a:off x="785284" y="2663410"/>
            <a:ext cx="4749800" cy="2431435"/>
          </a:xfrm>
          <a:prstGeom prst="rect">
            <a:avLst/>
          </a:prstGeom>
        </p:spPr>
        <p:txBody>
          <a:bodyPr wrap="square">
            <a:spAutoFit/>
          </a:bodyPr>
          <a:lstStyle/>
          <a:p>
            <a:pPr marL="228594" indent="-228594" algn="just">
              <a:buFont typeface="Arial" panose="020B0604020202020204" pitchFamily="34" charset="0"/>
              <a:buChar char="•"/>
            </a:pPr>
            <a:r>
              <a:rPr lang="lt-LT" sz="2000" dirty="0"/>
              <a:t>Direktyvos 2014/24/ES 30 straipsnyje nustatytas minimalus paraiškos pateikimo terminas – 30 dienų.</a:t>
            </a:r>
          </a:p>
          <a:p>
            <a:pPr marL="228594" indent="-228594" algn="just">
              <a:buFont typeface="Arial" panose="020B0604020202020204" pitchFamily="34" charset="0"/>
              <a:buChar char="•"/>
            </a:pPr>
            <a:r>
              <a:rPr lang="lt-LT" sz="2000" dirty="0"/>
              <a:t>Direktyvoje 2014/23/ES dėl koncesijos sutarties sudarymo konkurencinio dialogo procedūra nenumatyta.</a:t>
            </a:r>
            <a:endParaRPr lang="lt-LT" sz="1600" dirty="0"/>
          </a:p>
          <a:p>
            <a:pPr algn="just"/>
            <a:endParaRPr lang="lt-LT" sz="1600" dirty="0"/>
          </a:p>
          <a:p>
            <a:pPr marL="228594" indent="-228594" algn="just">
              <a:buFont typeface="Arial" panose="020B0604020202020204" pitchFamily="34" charset="0"/>
              <a:buChar char="•"/>
            </a:pPr>
            <a:endParaRPr lang="lt-LT" sz="1600" dirty="0"/>
          </a:p>
        </p:txBody>
      </p:sp>
      <p:sp>
        <p:nvSpPr>
          <p:cNvPr id="22" name="Rectangle 8">
            <a:extLst>
              <a:ext uri="{FF2B5EF4-FFF2-40B4-BE49-F238E27FC236}">
                <a16:creationId xmlns:a16="http://schemas.microsoft.com/office/drawing/2014/main" id="{44FB7474-6F65-446D-B4E0-0125A4E9526A}"/>
              </a:ext>
            </a:extLst>
          </p:cNvPr>
          <p:cNvSpPr>
            <a:spLocks noChangeArrowheads="1"/>
          </p:cNvSpPr>
          <p:nvPr/>
        </p:nvSpPr>
        <p:spPr bwMode="auto">
          <a:xfrm>
            <a:off x="6604394" y="3194871"/>
            <a:ext cx="4749797" cy="2982646"/>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22">
            <a:extLst>
              <a:ext uri="{FF2B5EF4-FFF2-40B4-BE49-F238E27FC236}">
                <a16:creationId xmlns:a16="http://schemas.microsoft.com/office/drawing/2014/main" id="{D4A28968-46B2-48A2-80EF-519437B911A0}"/>
              </a:ext>
            </a:extLst>
          </p:cNvPr>
          <p:cNvSpPr/>
          <p:nvPr/>
        </p:nvSpPr>
        <p:spPr>
          <a:xfrm>
            <a:off x="6743700" y="2664191"/>
            <a:ext cx="4572000" cy="2785378"/>
          </a:xfrm>
          <a:prstGeom prst="rect">
            <a:avLst/>
          </a:prstGeom>
        </p:spPr>
        <p:txBody>
          <a:bodyPr wrap="square">
            <a:spAutoFit/>
          </a:bodyPr>
          <a:lstStyle/>
          <a:p>
            <a:pPr marL="228594" indent="-228594" algn="just">
              <a:buFont typeface="Arial" panose="020B0604020202020204" pitchFamily="34" charset="0"/>
              <a:buChar char="•"/>
            </a:pPr>
            <a:r>
              <a:rPr lang="lt-LT" sz="2000" dirty="0"/>
              <a:t>VPĮ 69 straipsnyje nustatytas minimalus 30 dienų paraiškos pateikimo terminas, kai vykdomas tarptautinės vertės pirkimas ir 10 dienų paraiškos pateikimo terminas supaprastintų pirkimų atveju.</a:t>
            </a:r>
          </a:p>
          <a:p>
            <a:pPr marL="228594" indent="-228594" algn="just">
              <a:buFont typeface="Arial" panose="020B0604020202020204" pitchFamily="34" charset="0"/>
              <a:buChar char="•"/>
            </a:pPr>
            <a:r>
              <a:rPr lang="lt-LT" sz="2000" dirty="0"/>
              <a:t>Koncesijų įstatymo 56 ir 57 straipsniai numato galimybę koncesiją suteikti konkurencinio dialogo būdu.</a:t>
            </a:r>
            <a:endParaRPr lang="lt-LT" sz="1500" dirty="0"/>
          </a:p>
          <a:p>
            <a:pPr algn="just"/>
            <a:endParaRPr lang="lt-LT" sz="1500" dirty="0"/>
          </a:p>
        </p:txBody>
      </p:sp>
    </p:spTree>
    <p:extLst>
      <p:ext uri="{BB962C8B-B14F-4D97-AF65-F5344CB8AC3E}">
        <p14:creationId xmlns:p14="http://schemas.microsoft.com/office/powerpoint/2010/main" val="96922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decel="6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accel="40000" decel="6000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par>
                                <p:cTn id="18" presetID="2" presetClass="entr" presetSubtype="4" accel="40000" decel="6000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lt-LT" sz="3200" dirty="0">
                <a:solidFill>
                  <a:schemeClr val="tx1"/>
                </a:solidFill>
              </a:rPr>
              <a:t>Ypač sudėtingos sutartys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14</a:t>
            </a:fld>
            <a:endParaRPr lang="en-US" dirty="0">
              <a:solidFill>
                <a:srgbClr val="FFFFFF"/>
              </a:solidFill>
            </a:endParaRPr>
          </a:p>
        </p:txBody>
      </p:sp>
      <p:grpSp>
        <p:nvGrpSpPr>
          <p:cNvPr id="6" name="Group 37">
            <a:extLst>
              <a:ext uri="{FF2B5EF4-FFF2-40B4-BE49-F238E27FC236}">
                <a16:creationId xmlns:a16="http://schemas.microsoft.com/office/drawing/2014/main" id="{5A365286-542F-4CF5-B68E-C1E8B7CDF4BF}"/>
              </a:ext>
            </a:extLst>
          </p:cNvPr>
          <p:cNvGrpSpPr/>
          <p:nvPr/>
        </p:nvGrpSpPr>
        <p:grpSpPr>
          <a:xfrm>
            <a:off x="812801" y="1943517"/>
            <a:ext cx="585505" cy="478169"/>
            <a:chOff x="7886700" y="1338264"/>
            <a:chExt cx="623973" cy="509586"/>
          </a:xfrm>
        </p:grpSpPr>
        <p:sp>
          <p:nvSpPr>
            <p:cNvPr id="8" name="Rectangle 7">
              <a:extLst>
                <a:ext uri="{FF2B5EF4-FFF2-40B4-BE49-F238E27FC236}">
                  <a16:creationId xmlns:a16="http://schemas.microsoft.com/office/drawing/2014/main" id="{1AA3027B-9816-4B1C-9B27-F8DF01BA8355}"/>
                </a:ext>
              </a:extLst>
            </p:cNvPr>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Freeform 13">
              <a:extLst>
                <a:ext uri="{FF2B5EF4-FFF2-40B4-BE49-F238E27FC236}">
                  <a16:creationId xmlns:a16="http://schemas.microsoft.com/office/drawing/2014/main" id="{FF2B7C31-67A7-4FED-B155-B81A88B1C742}"/>
                </a:ext>
              </a:extLst>
            </p:cNvPr>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37">
            <a:extLst>
              <a:ext uri="{FF2B5EF4-FFF2-40B4-BE49-F238E27FC236}">
                <a16:creationId xmlns:a16="http://schemas.microsoft.com/office/drawing/2014/main" id="{E9CC6BDC-0586-41E0-A493-2ABBA1AA1810}"/>
              </a:ext>
            </a:extLst>
          </p:cNvPr>
          <p:cNvGrpSpPr/>
          <p:nvPr/>
        </p:nvGrpSpPr>
        <p:grpSpPr>
          <a:xfrm>
            <a:off x="812801" y="3536517"/>
            <a:ext cx="585505" cy="478169"/>
            <a:chOff x="7886700" y="1338264"/>
            <a:chExt cx="623973" cy="509586"/>
          </a:xfrm>
        </p:grpSpPr>
        <p:sp>
          <p:nvSpPr>
            <p:cNvPr id="11" name="Rectangle 10">
              <a:extLst>
                <a:ext uri="{FF2B5EF4-FFF2-40B4-BE49-F238E27FC236}">
                  <a16:creationId xmlns:a16="http://schemas.microsoft.com/office/drawing/2014/main" id="{1AE77309-1461-408E-A84B-1901C982E266}"/>
                </a:ext>
              </a:extLst>
            </p:cNvPr>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
              <a:extLst>
                <a:ext uri="{FF2B5EF4-FFF2-40B4-BE49-F238E27FC236}">
                  <a16:creationId xmlns:a16="http://schemas.microsoft.com/office/drawing/2014/main" id="{536459A3-A0A4-4219-A8F3-D407C3764FDD}"/>
                </a:ext>
              </a:extLst>
            </p:cNvPr>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 name="Text Placeholder 3">
            <a:extLst>
              <a:ext uri="{FF2B5EF4-FFF2-40B4-BE49-F238E27FC236}">
                <a16:creationId xmlns:a16="http://schemas.microsoft.com/office/drawing/2014/main" id="{2DCDE8DB-4EA2-49F9-AB84-64EF1392E3B8}"/>
              </a:ext>
            </a:extLst>
          </p:cNvPr>
          <p:cNvSpPr txBox="1">
            <a:spLocks/>
          </p:cNvSpPr>
          <p:nvPr/>
        </p:nvSpPr>
        <p:spPr>
          <a:xfrm>
            <a:off x="1642147" y="1605689"/>
            <a:ext cx="4571840" cy="135421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sz="2400" dirty="0">
                <a:solidFill>
                  <a:schemeClr val="tx1"/>
                </a:solidFill>
                <a:cs typeface="+mj-cs"/>
              </a:rPr>
              <a:t>Perkančioji organizacija negali objektyviai apibrėžti techninių specifikacijų.</a:t>
            </a:r>
            <a:br>
              <a:rPr lang="ar-SY" sz="2400" dirty="0">
                <a:solidFill>
                  <a:schemeClr val="tx1"/>
                </a:solidFill>
                <a:cs typeface="+mj-cs"/>
              </a:rPr>
            </a:br>
            <a:endParaRPr lang="en-US" dirty="0">
              <a:solidFill>
                <a:schemeClr val="tx1"/>
              </a:solidFill>
              <a:cs typeface="+mj-cs"/>
            </a:endParaRPr>
          </a:p>
        </p:txBody>
      </p:sp>
      <p:sp>
        <p:nvSpPr>
          <p:cNvPr id="14" name="Text Placeholder 3">
            <a:extLst>
              <a:ext uri="{FF2B5EF4-FFF2-40B4-BE49-F238E27FC236}">
                <a16:creationId xmlns:a16="http://schemas.microsoft.com/office/drawing/2014/main" id="{5D05D9B9-BBEF-4FD0-B8FA-79EE4CF6CEAD}"/>
              </a:ext>
            </a:extLst>
          </p:cNvPr>
          <p:cNvSpPr txBox="1">
            <a:spLocks/>
          </p:cNvSpPr>
          <p:nvPr/>
        </p:nvSpPr>
        <p:spPr>
          <a:xfrm>
            <a:off x="1642147" y="3214052"/>
            <a:ext cx="4571840" cy="110799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sz="2400" dirty="0">
                <a:solidFill>
                  <a:schemeClr val="tx1"/>
                </a:solidFill>
                <a:cs typeface="+mj-cs"/>
              </a:rPr>
              <a:t>Perkančioji organizacija negali nurodyti teisinės ar finansinės projekto sudėties.</a:t>
            </a:r>
            <a:endParaRPr lang="en-US" sz="2400" dirty="0">
              <a:solidFill>
                <a:schemeClr val="tx1"/>
              </a:solidFill>
              <a:cs typeface="+mj-cs"/>
            </a:endParaRPr>
          </a:p>
        </p:txBody>
      </p:sp>
      <p:grpSp>
        <p:nvGrpSpPr>
          <p:cNvPr id="15" name="Group 14">
            <a:extLst>
              <a:ext uri="{FF2B5EF4-FFF2-40B4-BE49-F238E27FC236}">
                <a16:creationId xmlns:a16="http://schemas.microsoft.com/office/drawing/2014/main" id="{4512C592-569C-4642-BC04-E3C68C71CBC0}"/>
              </a:ext>
            </a:extLst>
          </p:cNvPr>
          <p:cNvGrpSpPr/>
          <p:nvPr/>
        </p:nvGrpSpPr>
        <p:grpSpPr>
          <a:xfrm>
            <a:off x="6976533" y="1987549"/>
            <a:ext cx="4605868" cy="3575051"/>
            <a:chOff x="5359400" y="1489075"/>
            <a:chExt cx="3454401" cy="2681288"/>
          </a:xfrm>
        </p:grpSpPr>
        <p:grpSp>
          <p:nvGrpSpPr>
            <p:cNvPr id="16" name="Group 15">
              <a:extLst>
                <a:ext uri="{FF2B5EF4-FFF2-40B4-BE49-F238E27FC236}">
                  <a16:creationId xmlns:a16="http://schemas.microsoft.com/office/drawing/2014/main" id="{DC7F062D-304D-401E-BA88-5AF7533124F3}"/>
                </a:ext>
              </a:extLst>
            </p:cNvPr>
            <p:cNvGrpSpPr/>
            <p:nvPr/>
          </p:nvGrpSpPr>
          <p:grpSpPr>
            <a:xfrm>
              <a:off x="5359400" y="1489075"/>
              <a:ext cx="3454401" cy="2681288"/>
              <a:chOff x="5359400" y="1489075"/>
              <a:chExt cx="3454401" cy="2681288"/>
            </a:xfrm>
            <a:effectLst>
              <a:outerShdw blurRad="76200" dir="13500000" sy="23000" kx="1200000" algn="br" rotWithShape="0">
                <a:prstClr val="black">
                  <a:alpha val="20000"/>
                </a:prstClr>
              </a:outerShdw>
            </a:effectLst>
          </p:grpSpPr>
          <p:sp>
            <p:nvSpPr>
              <p:cNvPr id="21" name="Freeform 5">
                <a:extLst>
                  <a:ext uri="{FF2B5EF4-FFF2-40B4-BE49-F238E27FC236}">
                    <a16:creationId xmlns:a16="http://schemas.microsoft.com/office/drawing/2014/main" id="{42BC5F96-FBFE-41EF-AE81-14E235F6AC3B}"/>
                  </a:ext>
                </a:extLst>
              </p:cNvPr>
              <p:cNvSpPr>
                <a:spLocks noEditPoints="1"/>
              </p:cNvSpPr>
              <p:nvPr/>
            </p:nvSpPr>
            <p:spPr bwMode="auto">
              <a:xfrm>
                <a:off x="5389563" y="1489075"/>
                <a:ext cx="3424238" cy="2562225"/>
              </a:xfrm>
              <a:custGeom>
                <a:avLst/>
                <a:gdLst/>
                <a:ahLst/>
                <a:cxnLst>
                  <a:cxn ang="0">
                    <a:pos x="2157" y="1037"/>
                  </a:cxn>
                  <a:cxn ang="0">
                    <a:pos x="588" y="1614"/>
                  </a:cxn>
                  <a:cxn ang="0">
                    <a:pos x="0" y="261"/>
                  </a:cxn>
                  <a:cxn ang="0">
                    <a:pos x="1314" y="0"/>
                  </a:cxn>
                  <a:cxn ang="0">
                    <a:pos x="2157" y="1037"/>
                  </a:cxn>
                  <a:cxn ang="0">
                    <a:pos x="322" y="431"/>
                  </a:cxn>
                  <a:cxn ang="0">
                    <a:pos x="741" y="1284"/>
                  </a:cxn>
                  <a:cxn ang="0">
                    <a:pos x="1753" y="943"/>
                  </a:cxn>
                  <a:cxn ang="0">
                    <a:pos x="1822" y="920"/>
                  </a:cxn>
                  <a:cxn ang="0">
                    <a:pos x="1241" y="161"/>
                  </a:cxn>
                  <a:cxn ang="0">
                    <a:pos x="289" y="364"/>
                  </a:cxn>
                  <a:cxn ang="0">
                    <a:pos x="322" y="431"/>
                  </a:cxn>
                </a:cxnLst>
                <a:rect l="0" t="0" r="r" b="b"/>
                <a:pathLst>
                  <a:path w="2157" h="1614">
                    <a:moveTo>
                      <a:pt x="2157" y="1037"/>
                    </a:moveTo>
                    <a:lnTo>
                      <a:pt x="588" y="1614"/>
                    </a:lnTo>
                    <a:lnTo>
                      <a:pt x="0" y="261"/>
                    </a:lnTo>
                    <a:lnTo>
                      <a:pt x="1314" y="0"/>
                    </a:lnTo>
                    <a:lnTo>
                      <a:pt x="2157" y="1037"/>
                    </a:lnTo>
                    <a:close/>
                    <a:moveTo>
                      <a:pt x="322" y="431"/>
                    </a:moveTo>
                    <a:lnTo>
                      <a:pt x="741" y="1284"/>
                    </a:lnTo>
                    <a:lnTo>
                      <a:pt x="1753" y="943"/>
                    </a:lnTo>
                    <a:lnTo>
                      <a:pt x="1822" y="920"/>
                    </a:lnTo>
                    <a:lnTo>
                      <a:pt x="1241" y="161"/>
                    </a:lnTo>
                    <a:lnTo>
                      <a:pt x="289" y="364"/>
                    </a:lnTo>
                    <a:lnTo>
                      <a:pt x="322" y="431"/>
                    </a:lnTo>
                    <a:close/>
                  </a:path>
                </a:pathLst>
              </a:cu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6">
                <a:extLst>
                  <a:ext uri="{FF2B5EF4-FFF2-40B4-BE49-F238E27FC236}">
                    <a16:creationId xmlns:a16="http://schemas.microsoft.com/office/drawing/2014/main" id="{F58E73AE-8053-49F0-82FC-7072ED4FC041}"/>
                  </a:ext>
                </a:extLst>
              </p:cNvPr>
              <p:cNvSpPr>
                <a:spLocks noEditPoints="1"/>
              </p:cNvSpPr>
              <p:nvPr/>
            </p:nvSpPr>
            <p:spPr bwMode="auto">
              <a:xfrm>
                <a:off x="5359400" y="1744663"/>
                <a:ext cx="2922588" cy="2425700"/>
              </a:xfrm>
              <a:custGeom>
                <a:avLst/>
                <a:gdLst/>
                <a:ahLst/>
                <a:cxnLst>
                  <a:cxn ang="0">
                    <a:pos x="19" y="100"/>
                  </a:cxn>
                  <a:cxn ang="0">
                    <a:pos x="607" y="1453"/>
                  </a:cxn>
                  <a:cxn ang="0">
                    <a:pos x="586" y="1528"/>
                  </a:cxn>
                  <a:cxn ang="0">
                    <a:pos x="0" y="175"/>
                  </a:cxn>
                  <a:cxn ang="0">
                    <a:pos x="19" y="100"/>
                  </a:cxn>
                  <a:cxn ang="0">
                    <a:pos x="1772" y="782"/>
                  </a:cxn>
                  <a:cxn ang="0">
                    <a:pos x="1237" y="71"/>
                  </a:cxn>
                  <a:cxn ang="0">
                    <a:pos x="1260" y="0"/>
                  </a:cxn>
                  <a:cxn ang="0">
                    <a:pos x="1841" y="759"/>
                  </a:cxn>
                  <a:cxn ang="0">
                    <a:pos x="1772" y="782"/>
                  </a:cxn>
                </a:cxnLst>
                <a:rect l="0" t="0" r="r" b="b"/>
                <a:pathLst>
                  <a:path w="1841" h="1528">
                    <a:moveTo>
                      <a:pt x="19" y="100"/>
                    </a:moveTo>
                    <a:lnTo>
                      <a:pt x="607" y="1453"/>
                    </a:lnTo>
                    <a:lnTo>
                      <a:pt x="586" y="1528"/>
                    </a:lnTo>
                    <a:lnTo>
                      <a:pt x="0" y="175"/>
                    </a:lnTo>
                    <a:lnTo>
                      <a:pt x="19" y="100"/>
                    </a:lnTo>
                    <a:close/>
                    <a:moveTo>
                      <a:pt x="1772" y="782"/>
                    </a:moveTo>
                    <a:lnTo>
                      <a:pt x="1237" y="71"/>
                    </a:lnTo>
                    <a:lnTo>
                      <a:pt x="1260" y="0"/>
                    </a:lnTo>
                    <a:lnTo>
                      <a:pt x="1841" y="759"/>
                    </a:lnTo>
                    <a:lnTo>
                      <a:pt x="1772" y="782"/>
                    </a:lnTo>
                    <a:close/>
                  </a:path>
                </a:pathLst>
              </a:custGeom>
              <a:gradFill flip="none" rotWithShape="1">
                <a:gsLst>
                  <a:gs pos="0">
                    <a:srgbClr val="CCCCCC">
                      <a:shade val="30000"/>
                      <a:satMod val="115000"/>
                    </a:srgbClr>
                  </a:gs>
                  <a:gs pos="50000">
                    <a:srgbClr val="CCCCCC">
                      <a:shade val="67500"/>
                      <a:satMod val="115000"/>
                    </a:srgbClr>
                  </a:gs>
                  <a:gs pos="100000">
                    <a:srgbClr val="CCCCCC">
                      <a:shade val="100000"/>
                      <a:satMod val="115000"/>
                    </a:srgbClr>
                  </a:gs>
                </a:gsLst>
                <a:lin ang="135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7">
                <a:extLst>
                  <a:ext uri="{FF2B5EF4-FFF2-40B4-BE49-F238E27FC236}">
                    <a16:creationId xmlns:a16="http://schemas.microsoft.com/office/drawing/2014/main" id="{6C376944-4616-40D9-B3B7-6AF557BEB661}"/>
                  </a:ext>
                </a:extLst>
              </p:cNvPr>
              <p:cNvSpPr>
                <a:spLocks noEditPoints="1"/>
              </p:cNvSpPr>
              <p:nvPr/>
            </p:nvSpPr>
            <p:spPr bwMode="auto">
              <a:xfrm>
                <a:off x="5848350" y="1744663"/>
                <a:ext cx="2965450" cy="2425700"/>
              </a:xfrm>
              <a:custGeom>
                <a:avLst/>
                <a:gdLst/>
                <a:ahLst/>
                <a:cxnLst>
                  <a:cxn ang="0">
                    <a:pos x="299" y="1453"/>
                  </a:cxn>
                  <a:cxn ang="0">
                    <a:pos x="1868" y="876"/>
                  </a:cxn>
                  <a:cxn ang="0">
                    <a:pos x="1847" y="951"/>
                  </a:cxn>
                  <a:cxn ang="0">
                    <a:pos x="278" y="1528"/>
                  </a:cxn>
                  <a:cxn ang="0">
                    <a:pos x="299" y="1453"/>
                  </a:cxn>
                  <a:cxn ang="0">
                    <a:pos x="929" y="71"/>
                  </a:cxn>
                  <a:cxn ang="0">
                    <a:pos x="33" y="270"/>
                  </a:cxn>
                  <a:cxn ang="0">
                    <a:pos x="0" y="203"/>
                  </a:cxn>
                  <a:cxn ang="0">
                    <a:pos x="952" y="0"/>
                  </a:cxn>
                  <a:cxn ang="0">
                    <a:pos x="929" y="71"/>
                  </a:cxn>
                </a:cxnLst>
                <a:rect l="0" t="0" r="r" b="b"/>
                <a:pathLst>
                  <a:path w="1868" h="1528">
                    <a:moveTo>
                      <a:pt x="299" y="1453"/>
                    </a:moveTo>
                    <a:lnTo>
                      <a:pt x="1868" y="876"/>
                    </a:lnTo>
                    <a:lnTo>
                      <a:pt x="1847" y="951"/>
                    </a:lnTo>
                    <a:lnTo>
                      <a:pt x="278" y="1528"/>
                    </a:lnTo>
                    <a:lnTo>
                      <a:pt x="299" y="1453"/>
                    </a:lnTo>
                    <a:close/>
                    <a:moveTo>
                      <a:pt x="929" y="71"/>
                    </a:moveTo>
                    <a:lnTo>
                      <a:pt x="33" y="270"/>
                    </a:lnTo>
                    <a:lnTo>
                      <a:pt x="0" y="203"/>
                    </a:lnTo>
                    <a:lnTo>
                      <a:pt x="952" y="0"/>
                    </a:lnTo>
                    <a:lnTo>
                      <a:pt x="929" y="71"/>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35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a:extLst>
                <a:ext uri="{FF2B5EF4-FFF2-40B4-BE49-F238E27FC236}">
                  <a16:creationId xmlns:a16="http://schemas.microsoft.com/office/drawing/2014/main" id="{4161E79C-D3F5-42AD-B0DD-713545C6BC88}"/>
                </a:ext>
              </a:extLst>
            </p:cNvPr>
            <p:cNvGrpSpPr/>
            <p:nvPr/>
          </p:nvGrpSpPr>
          <p:grpSpPr>
            <a:xfrm>
              <a:off x="6527800" y="1997075"/>
              <a:ext cx="755650" cy="1128713"/>
              <a:chOff x="6527800" y="1997075"/>
              <a:chExt cx="755650" cy="1128713"/>
            </a:xfrm>
          </p:grpSpPr>
          <p:sp>
            <p:nvSpPr>
              <p:cNvPr id="18" name="Freeform 8">
                <a:extLst>
                  <a:ext uri="{FF2B5EF4-FFF2-40B4-BE49-F238E27FC236}">
                    <a16:creationId xmlns:a16="http://schemas.microsoft.com/office/drawing/2014/main" id="{9CD1CA87-35B7-4A2E-B840-A7215FD3F9E3}"/>
                  </a:ext>
                </a:extLst>
              </p:cNvPr>
              <p:cNvSpPr>
                <a:spLocks/>
              </p:cNvSpPr>
              <p:nvPr/>
            </p:nvSpPr>
            <p:spPr bwMode="auto">
              <a:xfrm>
                <a:off x="6527800" y="1997075"/>
                <a:ext cx="755650" cy="1031875"/>
              </a:xfrm>
              <a:custGeom>
                <a:avLst/>
                <a:gdLst/>
                <a:ahLst/>
                <a:cxnLst>
                  <a:cxn ang="0">
                    <a:pos x="249" y="4"/>
                  </a:cxn>
                  <a:cxn ang="0">
                    <a:pos x="244" y="12"/>
                  </a:cxn>
                  <a:cxn ang="0">
                    <a:pos x="231" y="37"/>
                  </a:cxn>
                  <a:cxn ang="0">
                    <a:pos x="183" y="293"/>
                  </a:cxn>
                  <a:cxn ang="0">
                    <a:pos x="150" y="339"/>
                  </a:cxn>
                  <a:cxn ang="0">
                    <a:pos x="0" y="241"/>
                  </a:cxn>
                  <a:cxn ang="0">
                    <a:pos x="31" y="209"/>
                  </a:cxn>
                  <a:cxn ang="0">
                    <a:pos x="129" y="260"/>
                  </a:cxn>
                  <a:cxn ang="0">
                    <a:pos x="240" y="0"/>
                  </a:cxn>
                  <a:cxn ang="0">
                    <a:pos x="249" y="4"/>
                  </a:cxn>
                </a:cxnLst>
                <a:rect l="0" t="0" r="r" b="b"/>
                <a:pathLst>
                  <a:path w="249" h="339">
                    <a:moveTo>
                      <a:pt x="249" y="4"/>
                    </a:moveTo>
                    <a:cubicBezTo>
                      <a:pt x="247" y="6"/>
                      <a:pt x="245" y="9"/>
                      <a:pt x="244" y="12"/>
                    </a:cubicBezTo>
                    <a:cubicBezTo>
                      <a:pt x="239" y="20"/>
                      <a:pt x="235" y="28"/>
                      <a:pt x="231" y="37"/>
                    </a:cubicBezTo>
                    <a:cubicBezTo>
                      <a:pt x="192" y="115"/>
                      <a:pt x="176" y="201"/>
                      <a:pt x="183" y="293"/>
                    </a:cubicBezTo>
                    <a:cubicBezTo>
                      <a:pt x="150" y="339"/>
                      <a:pt x="150" y="339"/>
                      <a:pt x="150" y="339"/>
                    </a:cubicBezTo>
                    <a:cubicBezTo>
                      <a:pt x="100" y="289"/>
                      <a:pt x="50" y="256"/>
                      <a:pt x="0" y="241"/>
                    </a:cubicBezTo>
                    <a:cubicBezTo>
                      <a:pt x="31" y="209"/>
                      <a:pt x="31" y="209"/>
                      <a:pt x="31" y="209"/>
                    </a:cubicBezTo>
                    <a:cubicBezTo>
                      <a:pt x="64" y="213"/>
                      <a:pt x="96" y="230"/>
                      <a:pt x="129" y="260"/>
                    </a:cubicBezTo>
                    <a:cubicBezTo>
                      <a:pt x="143" y="154"/>
                      <a:pt x="180" y="67"/>
                      <a:pt x="240" y="0"/>
                    </a:cubicBezTo>
                    <a:lnTo>
                      <a:pt x="249" y="4"/>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
                <a:extLst>
                  <a:ext uri="{FF2B5EF4-FFF2-40B4-BE49-F238E27FC236}">
                    <a16:creationId xmlns:a16="http://schemas.microsoft.com/office/drawing/2014/main" id="{DF53B77B-477B-4450-82C7-6F0943530383}"/>
                  </a:ext>
                </a:extLst>
              </p:cNvPr>
              <p:cNvSpPr>
                <a:spLocks noEditPoints="1"/>
              </p:cNvSpPr>
              <p:nvPr/>
            </p:nvSpPr>
            <p:spPr bwMode="auto">
              <a:xfrm>
                <a:off x="6527800" y="2009775"/>
                <a:ext cx="755650" cy="1116013"/>
              </a:xfrm>
              <a:custGeom>
                <a:avLst/>
                <a:gdLst/>
                <a:ahLst/>
                <a:cxnLst>
                  <a:cxn ang="0">
                    <a:pos x="150" y="335"/>
                  </a:cxn>
                  <a:cxn ang="0">
                    <a:pos x="146" y="367"/>
                  </a:cxn>
                  <a:cxn ang="0">
                    <a:pos x="0" y="270"/>
                  </a:cxn>
                  <a:cxn ang="0">
                    <a:pos x="0" y="237"/>
                  </a:cxn>
                  <a:cxn ang="0">
                    <a:pos x="150" y="335"/>
                  </a:cxn>
                  <a:cxn ang="0">
                    <a:pos x="249" y="0"/>
                  </a:cxn>
                  <a:cxn ang="0">
                    <a:pos x="247" y="26"/>
                  </a:cxn>
                  <a:cxn ang="0">
                    <a:pos x="246" y="28"/>
                  </a:cxn>
                  <a:cxn ang="0">
                    <a:pos x="183" y="289"/>
                  </a:cxn>
                  <a:cxn ang="0">
                    <a:pos x="231" y="33"/>
                  </a:cxn>
                  <a:cxn ang="0">
                    <a:pos x="244" y="8"/>
                  </a:cxn>
                  <a:cxn ang="0">
                    <a:pos x="249" y="0"/>
                  </a:cxn>
                </a:cxnLst>
                <a:rect l="0" t="0" r="r" b="b"/>
                <a:pathLst>
                  <a:path w="249" h="367">
                    <a:moveTo>
                      <a:pt x="150" y="335"/>
                    </a:moveTo>
                    <a:cubicBezTo>
                      <a:pt x="146" y="367"/>
                      <a:pt x="146" y="367"/>
                      <a:pt x="146" y="367"/>
                    </a:cubicBezTo>
                    <a:cubicBezTo>
                      <a:pt x="97" y="318"/>
                      <a:pt x="49" y="286"/>
                      <a:pt x="0" y="270"/>
                    </a:cubicBezTo>
                    <a:cubicBezTo>
                      <a:pt x="0" y="237"/>
                      <a:pt x="0" y="237"/>
                      <a:pt x="0" y="237"/>
                    </a:cubicBezTo>
                    <a:cubicBezTo>
                      <a:pt x="50" y="252"/>
                      <a:pt x="100" y="285"/>
                      <a:pt x="150" y="335"/>
                    </a:cubicBezTo>
                    <a:close/>
                    <a:moveTo>
                      <a:pt x="249" y="0"/>
                    </a:moveTo>
                    <a:cubicBezTo>
                      <a:pt x="247" y="26"/>
                      <a:pt x="247" y="26"/>
                      <a:pt x="247" y="26"/>
                    </a:cubicBezTo>
                    <a:cubicBezTo>
                      <a:pt x="246" y="28"/>
                      <a:pt x="246" y="28"/>
                      <a:pt x="246" y="28"/>
                    </a:cubicBezTo>
                    <a:cubicBezTo>
                      <a:pt x="206" y="92"/>
                      <a:pt x="185" y="179"/>
                      <a:pt x="183" y="289"/>
                    </a:cubicBezTo>
                    <a:cubicBezTo>
                      <a:pt x="176" y="197"/>
                      <a:pt x="192" y="111"/>
                      <a:pt x="231" y="33"/>
                    </a:cubicBezTo>
                    <a:cubicBezTo>
                      <a:pt x="235" y="24"/>
                      <a:pt x="239" y="16"/>
                      <a:pt x="244" y="8"/>
                    </a:cubicBezTo>
                    <a:cubicBezTo>
                      <a:pt x="245" y="5"/>
                      <a:pt x="247" y="2"/>
                      <a:pt x="249" y="0"/>
                    </a:cubicBez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0">
                <a:extLst>
                  <a:ext uri="{FF2B5EF4-FFF2-40B4-BE49-F238E27FC236}">
                    <a16:creationId xmlns:a16="http://schemas.microsoft.com/office/drawing/2014/main" id="{08EF9C7A-C346-443B-921F-A673859AF587}"/>
                  </a:ext>
                </a:extLst>
              </p:cNvPr>
              <p:cNvSpPr>
                <a:spLocks/>
              </p:cNvSpPr>
              <p:nvPr/>
            </p:nvSpPr>
            <p:spPr bwMode="auto">
              <a:xfrm>
                <a:off x="6970713" y="2889250"/>
                <a:ext cx="112713" cy="236538"/>
              </a:xfrm>
              <a:custGeom>
                <a:avLst/>
                <a:gdLst/>
                <a:ahLst/>
                <a:cxnLst>
                  <a:cxn ang="0">
                    <a:pos x="71" y="0"/>
                  </a:cxn>
                  <a:cxn ang="0">
                    <a:pos x="61" y="61"/>
                  </a:cxn>
                  <a:cxn ang="0">
                    <a:pos x="0" y="149"/>
                  </a:cxn>
                  <a:cxn ang="0">
                    <a:pos x="8" y="88"/>
                  </a:cxn>
                  <a:cxn ang="0">
                    <a:pos x="71" y="0"/>
                  </a:cxn>
                </a:cxnLst>
                <a:rect l="0" t="0" r="r" b="b"/>
                <a:pathLst>
                  <a:path w="71" h="149">
                    <a:moveTo>
                      <a:pt x="71" y="0"/>
                    </a:moveTo>
                    <a:lnTo>
                      <a:pt x="61" y="61"/>
                    </a:lnTo>
                    <a:lnTo>
                      <a:pt x="0" y="149"/>
                    </a:lnTo>
                    <a:lnTo>
                      <a:pt x="8" y="88"/>
                    </a:lnTo>
                    <a:lnTo>
                      <a:pt x="71"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01861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lt-LT" sz="3200" dirty="0">
                <a:solidFill>
                  <a:schemeClr val="tx1"/>
                </a:solidFill>
              </a:rPr>
              <a:t>Techninis sudėtingumas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15</a:t>
            </a:fld>
            <a:endParaRPr lang="en-US" dirty="0">
              <a:solidFill>
                <a:srgbClr val="FFFFFF"/>
              </a:solidFill>
            </a:endParaRPr>
          </a:p>
        </p:txBody>
      </p:sp>
      <p:sp>
        <p:nvSpPr>
          <p:cNvPr id="6" name="Text Placeholder 3">
            <a:extLst>
              <a:ext uri="{FF2B5EF4-FFF2-40B4-BE49-F238E27FC236}">
                <a16:creationId xmlns:a16="http://schemas.microsoft.com/office/drawing/2014/main" id="{E360D42B-401F-4694-99F9-4702FFFAC1A7}"/>
              </a:ext>
            </a:extLst>
          </p:cNvPr>
          <p:cNvSpPr txBox="1">
            <a:spLocks/>
          </p:cNvSpPr>
          <p:nvPr/>
        </p:nvSpPr>
        <p:spPr>
          <a:xfrm>
            <a:off x="406400" y="1405005"/>
            <a:ext cx="6502400" cy="184665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380990" indent="-380990" algn="just" defTabSz="1219139">
              <a:spcBef>
                <a:spcPct val="20000"/>
              </a:spcBef>
              <a:buFont typeface="Arial" panose="020B0604020202020204" pitchFamily="34" charset="0"/>
              <a:buChar char="•"/>
              <a:defRPr/>
            </a:pPr>
            <a:r>
              <a:rPr lang="en-GB" sz="2400" dirty="0">
                <a:solidFill>
                  <a:schemeClr val="tx1"/>
                </a:solidFill>
              </a:rPr>
              <a:t>K</a:t>
            </a:r>
            <a:r>
              <a:rPr lang="lt-LT" sz="2400" dirty="0">
                <a:solidFill>
                  <a:schemeClr val="tx1"/>
                </a:solidFill>
              </a:rPr>
              <a:t>ai perkančioji organizacija, nustatydama technines specifikacijas, negali apibrėžti techninių priemonių, kurios bus naudojamos, kad būtų pasiektas numatytas rezultatas / sprendimas; arba</a:t>
            </a:r>
            <a:endParaRPr lang="en-US" sz="2400" b="1" dirty="0">
              <a:solidFill>
                <a:schemeClr val="tx1"/>
              </a:solidFill>
              <a:cs typeface="+mj-cs"/>
            </a:endParaRPr>
          </a:p>
        </p:txBody>
      </p:sp>
      <p:sp>
        <p:nvSpPr>
          <p:cNvPr id="8" name="Text Placeholder 3">
            <a:extLst>
              <a:ext uri="{FF2B5EF4-FFF2-40B4-BE49-F238E27FC236}">
                <a16:creationId xmlns:a16="http://schemas.microsoft.com/office/drawing/2014/main" id="{202B38D9-0D30-4CA8-943C-694D55B9B4A8}"/>
              </a:ext>
            </a:extLst>
          </p:cNvPr>
          <p:cNvSpPr txBox="1">
            <a:spLocks/>
          </p:cNvSpPr>
          <p:nvPr/>
        </p:nvSpPr>
        <p:spPr>
          <a:xfrm>
            <a:off x="351365" y="3438166"/>
            <a:ext cx="6299200" cy="110799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380990" indent="-380990" algn="l" defTabSz="1219139">
              <a:spcBef>
                <a:spcPct val="20000"/>
              </a:spcBef>
              <a:buFont typeface="Arial" panose="020B0604020202020204" pitchFamily="34" charset="0"/>
              <a:buChar char="•"/>
              <a:defRPr/>
            </a:pPr>
            <a:r>
              <a:rPr lang="lt-LT" sz="2400" dirty="0"/>
              <a:t>Kai perkančioji organizacija negali nustatyti, kuris iš kelių galimų sprendimų geriausiai atitiktų jos poreikius.</a:t>
            </a:r>
            <a:endParaRPr lang="en-US" sz="2400" b="1" dirty="0">
              <a:solidFill>
                <a:schemeClr val="tx1"/>
              </a:solidFill>
              <a:cs typeface="+mj-cs"/>
            </a:endParaRPr>
          </a:p>
        </p:txBody>
      </p:sp>
      <p:grpSp>
        <p:nvGrpSpPr>
          <p:cNvPr id="9" name="Group 8">
            <a:extLst>
              <a:ext uri="{FF2B5EF4-FFF2-40B4-BE49-F238E27FC236}">
                <a16:creationId xmlns:a16="http://schemas.microsoft.com/office/drawing/2014/main" id="{A82A8859-2936-4CA4-8ED0-A5B112FD5D31}"/>
              </a:ext>
            </a:extLst>
          </p:cNvPr>
          <p:cNvGrpSpPr/>
          <p:nvPr/>
        </p:nvGrpSpPr>
        <p:grpSpPr>
          <a:xfrm>
            <a:off x="6976533" y="1987549"/>
            <a:ext cx="4605868" cy="3575051"/>
            <a:chOff x="5359400" y="1489075"/>
            <a:chExt cx="3454401" cy="2681288"/>
          </a:xfrm>
        </p:grpSpPr>
        <p:grpSp>
          <p:nvGrpSpPr>
            <p:cNvPr id="10" name="Group 9">
              <a:extLst>
                <a:ext uri="{FF2B5EF4-FFF2-40B4-BE49-F238E27FC236}">
                  <a16:creationId xmlns:a16="http://schemas.microsoft.com/office/drawing/2014/main" id="{AF8870C3-F698-436F-B281-2586065CB6C7}"/>
                </a:ext>
              </a:extLst>
            </p:cNvPr>
            <p:cNvGrpSpPr/>
            <p:nvPr/>
          </p:nvGrpSpPr>
          <p:grpSpPr>
            <a:xfrm>
              <a:off x="5359400" y="1489075"/>
              <a:ext cx="3454401" cy="2681288"/>
              <a:chOff x="5359400" y="1489075"/>
              <a:chExt cx="3454401" cy="2681288"/>
            </a:xfrm>
            <a:effectLst>
              <a:outerShdw blurRad="76200" dir="13500000" sy="23000" kx="1200000" algn="br" rotWithShape="0">
                <a:prstClr val="black">
                  <a:alpha val="20000"/>
                </a:prstClr>
              </a:outerShdw>
            </a:effectLst>
          </p:grpSpPr>
          <p:sp>
            <p:nvSpPr>
              <p:cNvPr id="15" name="Freeform 5">
                <a:extLst>
                  <a:ext uri="{FF2B5EF4-FFF2-40B4-BE49-F238E27FC236}">
                    <a16:creationId xmlns:a16="http://schemas.microsoft.com/office/drawing/2014/main" id="{884610DD-F108-4B6C-B41F-D3147001ED7D}"/>
                  </a:ext>
                </a:extLst>
              </p:cNvPr>
              <p:cNvSpPr>
                <a:spLocks noEditPoints="1"/>
              </p:cNvSpPr>
              <p:nvPr/>
            </p:nvSpPr>
            <p:spPr bwMode="auto">
              <a:xfrm>
                <a:off x="5389563" y="1489075"/>
                <a:ext cx="3424238" cy="2562225"/>
              </a:xfrm>
              <a:custGeom>
                <a:avLst/>
                <a:gdLst/>
                <a:ahLst/>
                <a:cxnLst>
                  <a:cxn ang="0">
                    <a:pos x="2157" y="1037"/>
                  </a:cxn>
                  <a:cxn ang="0">
                    <a:pos x="588" y="1614"/>
                  </a:cxn>
                  <a:cxn ang="0">
                    <a:pos x="0" y="261"/>
                  </a:cxn>
                  <a:cxn ang="0">
                    <a:pos x="1314" y="0"/>
                  </a:cxn>
                  <a:cxn ang="0">
                    <a:pos x="2157" y="1037"/>
                  </a:cxn>
                  <a:cxn ang="0">
                    <a:pos x="322" y="431"/>
                  </a:cxn>
                  <a:cxn ang="0">
                    <a:pos x="741" y="1284"/>
                  </a:cxn>
                  <a:cxn ang="0">
                    <a:pos x="1753" y="943"/>
                  </a:cxn>
                  <a:cxn ang="0">
                    <a:pos x="1822" y="920"/>
                  </a:cxn>
                  <a:cxn ang="0">
                    <a:pos x="1241" y="161"/>
                  </a:cxn>
                  <a:cxn ang="0">
                    <a:pos x="289" y="364"/>
                  </a:cxn>
                  <a:cxn ang="0">
                    <a:pos x="322" y="431"/>
                  </a:cxn>
                </a:cxnLst>
                <a:rect l="0" t="0" r="r" b="b"/>
                <a:pathLst>
                  <a:path w="2157" h="1614">
                    <a:moveTo>
                      <a:pt x="2157" y="1037"/>
                    </a:moveTo>
                    <a:lnTo>
                      <a:pt x="588" y="1614"/>
                    </a:lnTo>
                    <a:lnTo>
                      <a:pt x="0" y="261"/>
                    </a:lnTo>
                    <a:lnTo>
                      <a:pt x="1314" y="0"/>
                    </a:lnTo>
                    <a:lnTo>
                      <a:pt x="2157" y="1037"/>
                    </a:lnTo>
                    <a:close/>
                    <a:moveTo>
                      <a:pt x="322" y="431"/>
                    </a:moveTo>
                    <a:lnTo>
                      <a:pt x="741" y="1284"/>
                    </a:lnTo>
                    <a:lnTo>
                      <a:pt x="1753" y="943"/>
                    </a:lnTo>
                    <a:lnTo>
                      <a:pt x="1822" y="920"/>
                    </a:lnTo>
                    <a:lnTo>
                      <a:pt x="1241" y="161"/>
                    </a:lnTo>
                    <a:lnTo>
                      <a:pt x="289" y="364"/>
                    </a:lnTo>
                    <a:lnTo>
                      <a:pt x="322" y="431"/>
                    </a:lnTo>
                    <a:close/>
                  </a:path>
                </a:pathLst>
              </a:cu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6">
                <a:extLst>
                  <a:ext uri="{FF2B5EF4-FFF2-40B4-BE49-F238E27FC236}">
                    <a16:creationId xmlns:a16="http://schemas.microsoft.com/office/drawing/2014/main" id="{584D3214-07D3-4436-8A4B-FF5C0167F5E2}"/>
                  </a:ext>
                </a:extLst>
              </p:cNvPr>
              <p:cNvSpPr>
                <a:spLocks noEditPoints="1"/>
              </p:cNvSpPr>
              <p:nvPr/>
            </p:nvSpPr>
            <p:spPr bwMode="auto">
              <a:xfrm>
                <a:off x="5359400" y="1744663"/>
                <a:ext cx="2922588" cy="2425700"/>
              </a:xfrm>
              <a:custGeom>
                <a:avLst/>
                <a:gdLst/>
                <a:ahLst/>
                <a:cxnLst>
                  <a:cxn ang="0">
                    <a:pos x="19" y="100"/>
                  </a:cxn>
                  <a:cxn ang="0">
                    <a:pos x="607" y="1453"/>
                  </a:cxn>
                  <a:cxn ang="0">
                    <a:pos x="586" y="1528"/>
                  </a:cxn>
                  <a:cxn ang="0">
                    <a:pos x="0" y="175"/>
                  </a:cxn>
                  <a:cxn ang="0">
                    <a:pos x="19" y="100"/>
                  </a:cxn>
                  <a:cxn ang="0">
                    <a:pos x="1772" y="782"/>
                  </a:cxn>
                  <a:cxn ang="0">
                    <a:pos x="1237" y="71"/>
                  </a:cxn>
                  <a:cxn ang="0">
                    <a:pos x="1260" y="0"/>
                  </a:cxn>
                  <a:cxn ang="0">
                    <a:pos x="1841" y="759"/>
                  </a:cxn>
                  <a:cxn ang="0">
                    <a:pos x="1772" y="782"/>
                  </a:cxn>
                </a:cxnLst>
                <a:rect l="0" t="0" r="r" b="b"/>
                <a:pathLst>
                  <a:path w="1841" h="1528">
                    <a:moveTo>
                      <a:pt x="19" y="100"/>
                    </a:moveTo>
                    <a:lnTo>
                      <a:pt x="607" y="1453"/>
                    </a:lnTo>
                    <a:lnTo>
                      <a:pt x="586" y="1528"/>
                    </a:lnTo>
                    <a:lnTo>
                      <a:pt x="0" y="175"/>
                    </a:lnTo>
                    <a:lnTo>
                      <a:pt x="19" y="100"/>
                    </a:lnTo>
                    <a:close/>
                    <a:moveTo>
                      <a:pt x="1772" y="782"/>
                    </a:moveTo>
                    <a:lnTo>
                      <a:pt x="1237" y="71"/>
                    </a:lnTo>
                    <a:lnTo>
                      <a:pt x="1260" y="0"/>
                    </a:lnTo>
                    <a:lnTo>
                      <a:pt x="1841" y="759"/>
                    </a:lnTo>
                    <a:lnTo>
                      <a:pt x="1772" y="782"/>
                    </a:lnTo>
                    <a:close/>
                  </a:path>
                </a:pathLst>
              </a:custGeom>
              <a:gradFill flip="none" rotWithShape="1">
                <a:gsLst>
                  <a:gs pos="0">
                    <a:srgbClr val="CCCCCC">
                      <a:shade val="30000"/>
                      <a:satMod val="115000"/>
                    </a:srgbClr>
                  </a:gs>
                  <a:gs pos="50000">
                    <a:srgbClr val="CCCCCC">
                      <a:shade val="67500"/>
                      <a:satMod val="115000"/>
                    </a:srgbClr>
                  </a:gs>
                  <a:gs pos="100000">
                    <a:srgbClr val="CCCCCC">
                      <a:shade val="100000"/>
                      <a:satMod val="115000"/>
                    </a:srgbClr>
                  </a:gs>
                </a:gsLst>
                <a:lin ang="135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7">
                <a:extLst>
                  <a:ext uri="{FF2B5EF4-FFF2-40B4-BE49-F238E27FC236}">
                    <a16:creationId xmlns:a16="http://schemas.microsoft.com/office/drawing/2014/main" id="{D9E4BC11-740A-41ED-A546-CA72EAEB4A74}"/>
                  </a:ext>
                </a:extLst>
              </p:cNvPr>
              <p:cNvSpPr>
                <a:spLocks noEditPoints="1"/>
              </p:cNvSpPr>
              <p:nvPr/>
            </p:nvSpPr>
            <p:spPr bwMode="auto">
              <a:xfrm>
                <a:off x="5848350" y="1744663"/>
                <a:ext cx="2965450" cy="2425700"/>
              </a:xfrm>
              <a:custGeom>
                <a:avLst/>
                <a:gdLst/>
                <a:ahLst/>
                <a:cxnLst>
                  <a:cxn ang="0">
                    <a:pos x="299" y="1453"/>
                  </a:cxn>
                  <a:cxn ang="0">
                    <a:pos x="1868" y="876"/>
                  </a:cxn>
                  <a:cxn ang="0">
                    <a:pos x="1847" y="951"/>
                  </a:cxn>
                  <a:cxn ang="0">
                    <a:pos x="278" y="1528"/>
                  </a:cxn>
                  <a:cxn ang="0">
                    <a:pos x="299" y="1453"/>
                  </a:cxn>
                  <a:cxn ang="0">
                    <a:pos x="929" y="71"/>
                  </a:cxn>
                  <a:cxn ang="0">
                    <a:pos x="33" y="270"/>
                  </a:cxn>
                  <a:cxn ang="0">
                    <a:pos x="0" y="203"/>
                  </a:cxn>
                  <a:cxn ang="0">
                    <a:pos x="952" y="0"/>
                  </a:cxn>
                  <a:cxn ang="0">
                    <a:pos x="929" y="71"/>
                  </a:cxn>
                </a:cxnLst>
                <a:rect l="0" t="0" r="r" b="b"/>
                <a:pathLst>
                  <a:path w="1868" h="1528">
                    <a:moveTo>
                      <a:pt x="299" y="1453"/>
                    </a:moveTo>
                    <a:lnTo>
                      <a:pt x="1868" y="876"/>
                    </a:lnTo>
                    <a:lnTo>
                      <a:pt x="1847" y="951"/>
                    </a:lnTo>
                    <a:lnTo>
                      <a:pt x="278" y="1528"/>
                    </a:lnTo>
                    <a:lnTo>
                      <a:pt x="299" y="1453"/>
                    </a:lnTo>
                    <a:close/>
                    <a:moveTo>
                      <a:pt x="929" y="71"/>
                    </a:moveTo>
                    <a:lnTo>
                      <a:pt x="33" y="270"/>
                    </a:lnTo>
                    <a:lnTo>
                      <a:pt x="0" y="203"/>
                    </a:lnTo>
                    <a:lnTo>
                      <a:pt x="952" y="0"/>
                    </a:lnTo>
                    <a:lnTo>
                      <a:pt x="929" y="71"/>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35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a:extLst>
                <a:ext uri="{FF2B5EF4-FFF2-40B4-BE49-F238E27FC236}">
                  <a16:creationId xmlns:a16="http://schemas.microsoft.com/office/drawing/2014/main" id="{8C56659F-D380-45C9-A8D7-37D2889B69C3}"/>
                </a:ext>
              </a:extLst>
            </p:cNvPr>
            <p:cNvGrpSpPr/>
            <p:nvPr/>
          </p:nvGrpSpPr>
          <p:grpSpPr>
            <a:xfrm>
              <a:off x="6527800" y="1997075"/>
              <a:ext cx="755650" cy="1128713"/>
              <a:chOff x="6527800" y="1997075"/>
              <a:chExt cx="755650" cy="1128713"/>
            </a:xfrm>
          </p:grpSpPr>
          <p:sp>
            <p:nvSpPr>
              <p:cNvPr id="12" name="Freeform 8">
                <a:extLst>
                  <a:ext uri="{FF2B5EF4-FFF2-40B4-BE49-F238E27FC236}">
                    <a16:creationId xmlns:a16="http://schemas.microsoft.com/office/drawing/2014/main" id="{632A24B0-CE4C-4F7C-B357-F52E0710A272}"/>
                  </a:ext>
                </a:extLst>
              </p:cNvPr>
              <p:cNvSpPr>
                <a:spLocks/>
              </p:cNvSpPr>
              <p:nvPr/>
            </p:nvSpPr>
            <p:spPr bwMode="auto">
              <a:xfrm>
                <a:off x="6527800" y="1997075"/>
                <a:ext cx="755650" cy="1031875"/>
              </a:xfrm>
              <a:custGeom>
                <a:avLst/>
                <a:gdLst/>
                <a:ahLst/>
                <a:cxnLst>
                  <a:cxn ang="0">
                    <a:pos x="249" y="4"/>
                  </a:cxn>
                  <a:cxn ang="0">
                    <a:pos x="244" y="12"/>
                  </a:cxn>
                  <a:cxn ang="0">
                    <a:pos x="231" y="37"/>
                  </a:cxn>
                  <a:cxn ang="0">
                    <a:pos x="183" y="293"/>
                  </a:cxn>
                  <a:cxn ang="0">
                    <a:pos x="150" y="339"/>
                  </a:cxn>
                  <a:cxn ang="0">
                    <a:pos x="0" y="241"/>
                  </a:cxn>
                  <a:cxn ang="0">
                    <a:pos x="31" y="209"/>
                  </a:cxn>
                  <a:cxn ang="0">
                    <a:pos x="129" y="260"/>
                  </a:cxn>
                  <a:cxn ang="0">
                    <a:pos x="240" y="0"/>
                  </a:cxn>
                  <a:cxn ang="0">
                    <a:pos x="249" y="4"/>
                  </a:cxn>
                </a:cxnLst>
                <a:rect l="0" t="0" r="r" b="b"/>
                <a:pathLst>
                  <a:path w="249" h="339">
                    <a:moveTo>
                      <a:pt x="249" y="4"/>
                    </a:moveTo>
                    <a:cubicBezTo>
                      <a:pt x="247" y="6"/>
                      <a:pt x="245" y="9"/>
                      <a:pt x="244" y="12"/>
                    </a:cubicBezTo>
                    <a:cubicBezTo>
                      <a:pt x="239" y="20"/>
                      <a:pt x="235" y="28"/>
                      <a:pt x="231" y="37"/>
                    </a:cubicBezTo>
                    <a:cubicBezTo>
                      <a:pt x="192" y="115"/>
                      <a:pt x="176" y="201"/>
                      <a:pt x="183" y="293"/>
                    </a:cubicBezTo>
                    <a:cubicBezTo>
                      <a:pt x="150" y="339"/>
                      <a:pt x="150" y="339"/>
                      <a:pt x="150" y="339"/>
                    </a:cubicBezTo>
                    <a:cubicBezTo>
                      <a:pt x="100" y="289"/>
                      <a:pt x="50" y="256"/>
                      <a:pt x="0" y="241"/>
                    </a:cubicBezTo>
                    <a:cubicBezTo>
                      <a:pt x="31" y="209"/>
                      <a:pt x="31" y="209"/>
                      <a:pt x="31" y="209"/>
                    </a:cubicBezTo>
                    <a:cubicBezTo>
                      <a:pt x="64" y="213"/>
                      <a:pt x="96" y="230"/>
                      <a:pt x="129" y="260"/>
                    </a:cubicBezTo>
                    <a:cubicBezTo>
                      <a:pt x="143" y="154"/>
                      <a:pt x="180" y="67"/>
                      <a:pt x="240" y="0"/>
                    </a:cubicBezTo>
                    <a:lnTo>
                      <a:pt x="249" y="4"/>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9">
                <a:extLst>
                  <a:ext uri="{FF2B5EF4-FFF2-40B4-BE49-F238E27FC236}">
                    <a16:creationId xmlns:a16="http://schemas.microsoft.com/office/drawing/2014/main" id="{3DD2BDC3-BEDC-41FF-8F92-801E9FBF6ADF}"/>
                  </a:ext>
                </a:extLst>
              </p:cNvPr>
              <p:cNvSpPr>
                <a:spLocks noEditPoints="1"/>
              </p:cNvSpPr>
              <p:nvPr/>
            </p:nvSpPr>
            <p:spPr bwMode="auto">
              <a:xfrm>
                <a:off x="6527800" y="2009775"/>
                <a:ext cx="755650" cy="1116013"/>
              </a:xfrm>
              <a:custGeom>
                <a:avLst/>
                <a:gdLst/>
                <a:ahLst/>
                <a:cxnLst>
                  <a:cxn ang="0">
                    <a:pos x="150" y="335"/>
                  </a:cxn>
                  <a:cxn ang="0">
                    <a:pos x="146" y="367"/>
                  </a:cxn>
                  <a:cxn ang="0">
                    <a:pos x="0" y="270"/>
                  </a:cxn>
                  <a:cxn ang="0">
                    <a:pos x="0" y="237"/>
                  </a:cxn>
                  <a:cxn ang="0">
                    <a:pos x="150" y="335"/>
                  </a:cxn>
                  <a:cxn ang="0">
                    <a:pos x="249" y="0"/>
                  </a:cxn>
                  <a:cxn ang="0">
                    <a:pos x="247" y="26"/>
                  </a:cxn>
                  <a:cxn ang="0">
                    <a:pos x="246" y="28"/>
                  </a:cxn>
                  <a:cxn ang="0">
                    <a:pos x="183" y="289"/>
                  </a:cxn>
                  <a:cxn ang="0">
                    <a:pos x="231" y="33"/>
                  </a:cxn>
                  <a:cxn ang="0">
                    <a:pos x="244" y="8"/>
                  </a:cxn>
                  <a:cxn ang="0">
                    <a:pos x="249" y="0"/>
                  </a:cxn>
                </a:cxnLst>
                <a:rect l="0" t="0" r="r" b="b"/>
                <a:pathLst>
                  <a:path w="249" h="367">
                    <a:moveTo>
                      <a:pt x="150" y="335"/>
                    </a:moveTo>
                    <a:cubicBezTo>
                      <a:pt x="146" y="367"/>
                      <a:pt x="146" y="367"/>
                      <a:pt x="146" y="367"/>
                    </a:cubicBezTo>
                    <a:cubicBezTo>
                      <a:pt x="97" y="318"/>
                      <a:pt x="49" y="286"/>
                      <a:pt x="0" y="270"/>
                    </a:cubicBezTo>
                    <a:cubicBezTo>
                      <a:pt x="0" y="237"/>
                      <a:pt x="0" y="237"/>
                      <a:pt x="0" y="237"/>
                    </a:cubicBezTo>
                    <a:cubicBezTo>
                      <a:pt x="50" y="252"/>
                      <a:pt x="100" y="285"/>
                      <a:pt x="150" y="335"/>
                    </a:cubicBezTo>
                    <a:close/>
                    <a:moveTo>
                      <a:pt x="249" y="0"/>
                    </a:moveTo>
                    <a:cubicBezTo>
                      <a:pt x="247" y="26"/>
                      <a:pt x="247" y="26"/>
                      <a:pt x="247" y="26"/>
                    </a:cubicBezTo>
                    <a:cubicBezTo>
                      <a:pt x="246" y="28"/>
                      <a:pt x="246" y="28"/>
                      <a:pt x="246" y="28"/>
                    </a:cubicBezTo>
                    <a:cubicBezTo>
                      <a:pt x="206" y="92"/>
                      <a:pt x="185" y="179"/>
                      <a:pt x="183" y="289"/>
                    </a:cubicBezTo>
                    <a:cubicBezTo>
                      <a:pt x="176" y="197"/>
                      <a:pt x="192" y="111"/>
                      <a:pt x="231" y="33"/>
                    </a:cubicBezTo>
                    <a:cubicBezTo>
                      <a:pt x="235" y="24"/>
                      <a:pt x="239" y="16"/>
                      <a:pt x="244" y="8"/>
                    </a:cubicBezTo>
                    <a:cubicBezTo>
                      <a:pt x="245" y="5"/>
                      <a:pt x="247" y="2"/>
                      <a:pt x="249" y="0"/>
                    </a:cubicBez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0">
                <a:extLst>
                  <a:ext uri="{FF2B5EF4-FFF2-40B4-BE49-F238E27FC236}">
                    <a16:creationId xmlns:a16="http://schemas.microsoft.com/office/drawing/2014/main" id="{CF936193-7587-42D1-92FB-61A1AB0CE191}"/>
                  </a:ext>
                </a:extLst>
              </p:cNvPr>
              <p:cNvSpPr>
                <a:spLocks/>
              </p:cNvSpPr>
              <p:nvPr/>
            </p:nvSpPr>
            <p:spPr bwMode="auto">
              <a:xfrm>
                <a:off x="6970713" y="2889250"/>
                <a:ext cx="112713" cy="236538"/>
              </a:xfrm>
              <a:custGeom>
                <a:avLst/>
                <a:gdLst/>
                <a:ahLst/>
                <a:cxnLst>
                  <a:cxn ang="0">
                    <a:pos x="71" y="0"/>
                  </a:cxn>
                  <a:cxn ang="0">
                    <a:pos x="61" y="61"/>
                  </a:cxn>
                  <a:cxn ang="0">
                    <a:pos x="0" y="149"/>
                  </a:cxn>
                  <a:cxn ang="0">
                    <a:pos x="8" y="88"/>
                  </a:cxn>
                  <a:cxn ang="0">
                    <a:pos x="71" y="0"/>
                  </a:cxn>
                </a:cxnLst>
                <a:rect l="0" t="0" r="r" b="b"/>
                <a:pathLst>
                  <a:path w="71" h="149">
                    <a:moveTo>
                      <a:pt x="71" y="0"/>
                    </a:moveTo>
                    <a:lnTo>
                      <a:pt x="61" y="61"/>
                    </a:lnTo>
                    <a:lnTo>
                      <a:pt x="0" y="149"/>
                    </a:lnTo>
                    <a:lnTo>
                      <a:pt x="8" y="88"/>
                    </a:lnTo>
                    <a:lnTo>
                      <a:pt x="71"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100280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lt-LT" sz="3200" dirty="0">
                <a:solidFill>
                  <a:schemeClr val="tx1"/>
                </a:solidFill>
              </a:rPr>
              <a:t>Teisinis ir finansinis sudėtingumas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16</a:t>
            </a:fld>
            <a:endParaRPr lang="en-US" dirty="0">
              <a:solidFill>
                <a:srgbClr val="FFFFFF"/>
              </a:solidFill>
            </a:endParaRPr>
          </a:p>
        </p:txBody>
      </p:sp>
      <p:sp>
        <p:nvSpPr>
          <p:cNvPr id="6" name="Text Placeholder 3">
            <a:extLst>
              <a:ext uri="{FF2B5EF4-FFF2-40B4-BE49-F238E27FC236}">
                <a16:creationId xmlns:a16="http://schemas.microsoft.com/office/drawing/2014/main" id="{AC41A019-3442-4B56-B63D-CBB77CF30D29}"/>
              </a:ext>
            </a:extLst>
          </p:cNvPr>
          <p:cNvSpPr txBox="1">
            <a:spLocks/>
          </p:cNvSpPr>
          <p:nvPr/>
        </p:nvSpPr>
        <p:spPr>
          <a:xfrm>
            <a:off x="406400" y="1589670"/>
            <a:ext cx="6502400" cy="147732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380990" indent="-380990" algn="just" defTabSz="1219139">
              <a:spcBef>
                <a:spcPct val="20000"/>
              </a:spcBef>
              <a:buFont typeface="Arial" panose="020B0604020202020204" pitchFamily="34" charset="0"/>
              <a:buChar char="•"/>
              <a:defRPr/>
            </a:pPr>
            <a:r>
              <a:rPr lang="lt-LT" sz="2400" dirty="0"/>
              <a:t>Įgyvendinant projektus, susijusius su struktūrizuotu finansavimu (skola ir nuosavas kapitalas), sunku iš anksto apibrėžti finansinę ir teisinę sutarties sudėtį;</a:t>
            </a:r>
            <a:endParaRPr lang="en-US" sz="2400" b="1" dirty="0">
              <a:solidFill>
                <a:schemeClr val="tx1"/>
              </a:solidFill>
              <a:cs typeface="+mj-cs"/>
            </a:endParaRPr>
          </a:p>
        </p:txBody>
      </p:sp>
      <p:sp>
        <p:nvSpPr>
          <p:cNvPr id="8" name="Text Placeholder 3">
            <a:extLst>
              <a:ext uri="{FF2B5EF4-FFF2-40B4-BE49-F238E27FC236}">
                <a16:creationId xmlns:a16="http://schemas.microsoft.com/office/drawing/2014/main" id="{42F935B8-4735-410E-AF81-61FC3CFB1835}"/>
              </a:ext>
            </a:extLst>
          </p:cNvPr>
          <p:cNvSpPr txBox="1">
            <a:spLocks/>
          </p:cNvSpPr>
          <p:nvPr/>
        </p:nvSpPr>
        <p:spPr>
          <a:xfrm>
            <a:off x="351365" y="3499721"/>
            <a:ext cx="6299200" cy="98488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380990" indent="-380990" algn="l" defTabSz="1219139">
              <a:spcBef>
                <a:spcPct val="20000"/>
              </a:spcBef>
              <a:buFont typeface="Arial" panose="020B0604020202020204" pitchFamily="34" charset="0"/>
              <a:buChar char="•"/>
              <a:defRPr/>
            </a:pPr>
            <a:r>
              <a:rPr lang="lt-LT" sz="2400" dirty="0"/>
              <a:t>Sunku įvertinti ekonominės ar veiklos rizikos perdavimą ekonominės veiklos vykdytojams.</a:t>
            </a:r>
            <a:br>
              <a:rPr lang="ar-SY" sz="2400" b="1" dirty="0">
                <a:solidFill>
                  <a:schemeClr val="tx1"/>
                </a:solidFill>
                <a:cs typeface="+mj-cs"/>
              </a:rPr>
            </a:br>
            <a:endParaRPr lang="en-US" b="1" dirty="0">
              <a:solidFill>
                <a:schemeClr val="tx1"/>
              </a:solidFill>
              <a:cs typeface="+mj-cs"/>
            </a:endParaRPr>
          </a:p>
        </p:txBody>
      </p:sp>
      <p:grpSp>
        <p:nvGrpSpPr>
          <p:cNvPr id="9" name="Group 8">
            <a:extLst>
              <a:ext uri="{FF2B5EF4-FFF2-40B4-BE49-F238E27FC236}">
                <a16:creationId xmlns:a16="http://schemas.microsoft.com/office/drawing/2014/main" id="{88C2A6B6-5566-4310-8EB3-79192572DF43}"/>
              </a:ext>
            </a:extLst>
          </p:cNvPr>
          <p:cNvGrpSpPr/>
          <p:nvPr/>
        </p:nvGrpSpPr>
        <p:grpSpPr>
          <a:xfrm>
            <a:off x="6976533" y="1987549"/>
            <a:ext cx="4605868" cy="3575051"/>
            <a:chOff x="5359400" y="1489075"/>
            <a:chExt cx="3454401" cy="2681288"/>
          </a:xfrm>
        </p:grpSpPr>
        <p:grpSp>
          <p:nvGrpSpPr>
            <p:cNvPr id="10" name="Group 9">
              <a:extLst>
                <a:ext uri="{FF2B5EF4-FFF2-40B4-BE49-F238E27FC236}">
                  <a16:creationId xmlns:a16="http://schemas.microsoft.com/office/drawing/2014/main" id="{81C279C2-68A5-4D13-AFC7-0B44728F45AC}"/>
                </a:ext>
              </a:extLst>
            </p:cNvPr>
            <p:cNvGrpSpPr/>
            <p:nvPr/>
          </p:nvGrpSpPr>
          <p:grpSpPr>
            <a:xfrm>
              <a:off x="5359400" y="1489075"/>
              <a:ext cx="3454401" cy="2681288"/>
              <a:chOff x="5359400" y="1489075"/>
              <a:chExt cx="3454401" cy="2681288"/>
            </a:xfrm>
            <a:effectLst>
              <a:outerShdw blurRad="76200" dir="13500000" sy="23000" kx="1200000" algn="br" rotWithShape="0">
                <a:prstClr val="black">
                  <a:alpha val="20000"/>
                </a:prstClr>
              </a:outerShdw>
            </a:effectLst>
          </p:grpSpPr>
          <p:sp>
            <p:nvSpPr>
              <p:cNvPr id="15" name="Freeform 5">
                <a:extLst>
                  <a:ext uri="{FF2B5EF4-FFF2-40B4-BE49-F238E27FC236}">
                    <a16:creationId xmlns:a16="http://schemas.microsoft.com/office/drawing/2014/main" id="{B4905EAE-C9D2-4DF6-B391-6965E4FEE572}"/>
                  </a:ext>
                </a:extLst>
              </p:cNvPr>
              <p:cNvSpPr>
                <a:spLocks noEditPoints="1"/>
              </p:cNvSpPr>
              <p:nvPr/>
            </p:nvSpPr>
            <p:spPr bwMode="auto">
              <a:xfrm>
                <a:off x="5389563" y="1489075"/>
                <a:ext cx="3424238" cy="2562225"/>
              </a:xfrm>
              <a:custGeom>
                <a:avLst/>
                <a:gdLst/>
                <a:ahLst/>
                <a:cxnLst>
                  <a:cxn ang="0">
                    <a:pos x="2157" y="1037"/>
                  </a:cxn>
                  <a:cxn ang="0">
                    <a:pos x="588" y="1614"/>
                  </a:cxn>
                  <a:cxn ang="0">
                    <a:pos x="0" y="261"/>
                  </a:cxn>
                  <a:cxn ang="0">
                    <a:pos x="1314" y="0"/>
                  </a:cxn>
                  <a:cxn ang="0">
                    <a:pos x="2157" y="1037"/>
                  </a:cxn>
                  <a:cxn ang="0">
                    <a:pos x="322" y="431"/>
                  </a:cxn>
                  <a:cxn ang="0">
                    <a:pos x="741" y="1284"/>
                  </a:cxn>
                  <a:cxn ang="0">
                    <a:pos x="1753" y="943"/>
                  </a:cxn>
                  <a:cxn ang="0">
                    <a:pos x="1822" y="920"/>
                  </a:cxn>
                  <a:cxn ang="0">
                    <a:pos x="1241" y="161"/>
                  </a:cxn>
                  <a:cxn ang="0">
                    <a:pos x="289" y="364"/>
                  </a:cxn>
                  <a:cxn ang="0">
                    <a:pos x="322" y="431"/>
                  </a:cxn>
                </a:cxnLst>
                <a:rect l="0" t="0" r="r" b="b"/>
                <a:pathLst>
                  <a:path w="2157" h="1614">
                    <a:moveTo>
                      <a:pt x="2157" y="1037"/>
                    </a:moveTo>
                    <a:lnTo>
                      <a:pt x="588" y="1614"/>
                    </a:lnTo>
                    <a:lnTo>
                      <a:pt x="0" y="261"/>
                    </a:lnTo>
                    <a:lnTo>
                      <a:pt x="1314" y="0"/>
                    </a:lnTo>
                    <a:lnTo>
                      <a:pt x="2157" y="1037"/>
                    </a:lnTo>
                    <a:close/>
                    <a:moveTo>
                      <a:pt x="322" y="431"/>
                    </a:moveTo>
                    <a:lnTo>
                      <a:pt x="741" y="1284"/>
                    </a:lnTo>
                    <a:lnTo>
                      <a:pt x="1753" y="943"/>
                    </a:lnTo>
                    <a:lnTo>
                      <a:pt x="1822" y="920"/>
                    </a:lnTo>
                    <a:lnTo>
                      <a:pt x="1241" y="161"/>
                    </a:lnTo>
                    <a:lnTo>
                      <a:pt x="289" y="364"/>
                    </a:lnTo>
                    <a:lnTo>
                      <a:pt x="322" y="431"/>
                    </a:lnTo>
                    <a:close/>
                  </a:path>
                </a:pathLst>
              </a:cu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6">
                <a:extLst>
                  <a:ext uri="{FF2B5EF4-FFF2-40B4-BE49-F238E27FC236}">
                    <a16:creationId xmlns:a16="http://schemas.microsoft.com/office/drawing/2014/main" id="{BB948C79-9390-44D1-959F-1C89EAD5F9CB}"/>
                  </a:ext>
                </a:extLst>
              </p:cNvPr>
              <p:cNvSpPr>
                <a:spLocks noEditPoints="1"/>
              </p:cNvSpPr>
              <p:nvPr/>
            </p:nvSpPr>
            <p:spPr bwMode="auto">
              <a:xfrm>
                <a:off x="5359400" y="1744663"/>
                <a:ext cx="2922588" cy="2425700"/>
              </a:xfrm>
              <a:custGeom>
                <a:avLst/>
                <a:gdLst/>
                <a:ahLst/>
                <a:cxnLst>
                  <a:cxn ang="0">
                    <a:pos x="19" y="100"/>
                  </a:cxn>
                  <a:cxn ang="0">
                    <a:pos x="607" y="1453"/>
                  </a:cxn>
                  <a:cxn ang="0">
                    <a:pos x="586" y="1528"/>
                  </a:cxn>
                  <a:cxn ang="0">
                    <a:pos x="0" y="175"/>
                  </a:cxn>
                  <a:cxn ang="0">
                    <a:pos x="19" y="100"/>
                  </a:cxn>
                  <a:cxn ang="0">
                    <a:pos x="1772" y="782"/>
                  </a:cxn>
                  <a:cxn ang="0">
                    <a:pos x="1237" y="71"/>
                  </a:cxn>
                  <a:cxn ang="0">
                    <a:pos x="1260" y="0"/>
                  </a:cxn>
                  <a:cxn ang="0">
                    <a:pos x="1841" y="759"/>
                  </a:cxn>
                  <a:cxn ang="0">
                    <a:pos x="1772" y="782"/>
                  </a:cxn>
                </a:cxnLst>
                <a:rect l="0" t="0" r="r" b="b"/>
                <a:pathLst>
                  <a:path w="1841" h="1528">
                    <a:moveTo>
                      <a:pt x="19" y="100"/>
                    </a:moveTo>
                    <a:lnTo>
                      <a:pt x="607" y="1453"/>
                    </a:lnTo>
                    <a:lnTo>
                      <a:pt x="586" y="1528"/>
                    </a:lnTo>
                    <a:lnTo>
                      <a:pt x="0" y="175"/>
                    </a:lnTo>
                    <a:lnTo>
                      <a:pt x="19" y="100"/>
                    </a:lnTo>
                    <a:close/>
                    <a:moveTo>
                      <a:pt x="1772" y="782"/>
                    </a:moveTo>
                    <a:lnTo>
                      <a:pt x="1237" y="71"/>
                    </a:lnTo>
                    <a:lnTo>
                      <a:pt x="1260" y="0"/>
                    </a:lnTo>
                    <a:lnTo>
                      <a:pt x="1841" y="759"/>
                    </a:lnTo>
                    <a:lnTo>
                      <a:pt x="1772" y="782"/>
                    </a:lnTo>
                    <a:close/>
                  </a:path>
                </a:pathLst>
              </a:custGeom>
              <a:gradFill flip="none" rotWithShape="1">
                <a:gsLst>
                  <a:gs pos="0">
                    <a:srgbClr val="CCCCCC">
                      <a:shade val="30000"/>
                      <a:satMod val="115000"/>
                    </a:srgbClr>
                  </a:gs>
                  <a:gs pos="50000">
                    <a:srgbClr val="CCCCCC">
                      <a:shade val="67500"/>
                      <a:satMod val="115000"/>
                    </a:srgbClr>
                  </a:gs>
                  <a:gs pos="100000">
                    <a:srgbClr val="CCCCCC">
                      <a:shade val="100000"/>
                      <a:satMod val="115000"/>
                    </a:srgbClr>
                  </a:gs>
                </a:gsLst>
                <a:lin ang="135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7">
                <a:extLst>
                  <a:ext uri="{FF2B5EF4-FFF2-40B4-BE49-F238E27FC236}">
                    <a16:creationId xmlns:a16="http://schemas.microsoft.com/office/drawing/2014/main" id="{B1276CE0-28BD-446C-997F-AC1921989805}"/>
                  </a:ext>
                </a:extLst>
              </p:cNvPr>
              <p:cNvSpPr>
                <a:spLocks noEditPoints="1"/>
              </p:cNvSpPr>
              <p:nvPr/>
            </p:nvSpPr>
            <p:spPr bwMode="auto">
              <a:xfrm>
                <a:off x="5848350" y="1744663"/>
                <a:ext cx="2965450" cy="2425700"/>
              </a:xfrm>
              <a:custGeom>
                <a:avLst/>
                <a:gdLst/>
                <a:ahLst/>
                <a:cxnLst>
                  <a:cxn ang="0">
                    <a:pos x="299" y="1453"/>
                  </a:cxn>
                  <a:cxn ang="0">
                    <a:pos x="1868" y="876"/>
                  </a:cxn>
                  <a:cxn ang="0">
                    <a:pos x="1847" y="951"/>
                  </a:cxn>
                  <a:cxn ang="0">
                    <a:pos x="278" y="1528"/>
                  </a:cxn>
                  <a:cxn ang="0">
                    <a:pos x="299" y="1453"/>
                  </a:cxn>
                  <a:cxn ang="0">
                    <a:pos x="929" y="71"/>
                  </a:cxn>
                  <a:cxn ang="0">
                    <a:pos x="33" y="270"/>
                  </a:cxn>
                  <a:cxn ang="0">
                    <a:pos x="0" y="203"/>
                  </a:cxn>
                  <a:cxn ang="0">
                    <a:pos x="952" y="0"/>
                  </a:cxn>
                  <a:cxn ang="0">
                    <a:pos x="929" y="71"/>
                  </a:cxn>
                </a:cxnLst>
                <a:rect l="0" t="0" r="r" b="b"/>
                <a:pathLst>
                  <a:path w="1868" h="1528">
                    <a:moveTo>
                      <a:pt x="299" y="1453"/>
                    </a:moveTo>
                    <a:lnTo>
                      <a:pt x="1868" y="876"/>
                    </a:lnTo>
                    <a:lnTo>
                      <a:pt x="1847" y="951"/>
                    </a:lnTo>
                    <a:lnTo>
                      <a:pt x="278" y="1528"/>
                    </a:lnTo>
                    <a:lnTo>
                      <a:pt x="299" y="1453"/>
                    </a:lnTo>
                    <a:close/>
                    <a:moveTo>
                      <a:pt x="929" y="71"/>
                    </a:moveTo>
                    <a:lnTo>
                      <a:pt x="33" y="270"/>
                    </a:lnTo>
                    <a:lnTo>
                      <a:pt x="0" y="203"/>
                    </a:lnTo>
                    <a:lnTo>
                      <a:pt x="952" y="0"/>
                    </a:lnTo>
                    <a:lnTo>
                      <a:pt x="929" y="71"/>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35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a:extLst>
                <a:ext uri="{FF2B5EF4-FFF2-40B4-BE49-F238E27FC236}">
                  <a16:creationId xmlns:a16="http://schemas.microsoft.com/office/drawing/2014/main" id="{098A8C89-19DB-4A86-981A-AEE9B8C8C67A}"/>
                </a:ext>
              </a:extLst>
            </p:cNvPr>
            <p:cNvGrpSpPr/>
            <p:nvPr/>
          </p:nvGrpSpPr>
          <p:grpSpPr>
            <a:xfrm>
              <a:off x="6527800" y="1997075"/>
              <a:ext cx="755650" cy="1128713"/>
              <a:chOff x="6527800" y="1997075"/>
              <a:chExt cx="755650" cy="1128713"/>
            </a:xfrm>
          </p:grpSpPr>
          <p:sp>
            <p:nvSpPr>
              <p:cNvPr id="12" name="Freeform 8">
                <a:extLst>
                  <a:ext uri="{FF2B5EF4-FFF2-40B4-BE49-F238E27FC236}">
                    <a16:creationId xmlns:a16="http://schemas.microsoft.com/office/drawing/2014/main" id="{4C5859AB-D5A0-489F-88B6-181EB39BA24D}"/>
                  </a:ext>
                </a:extLst>
              </p:cNvPr>
              <p:cNvSpPr>
                <a:spLocks/>
              </p:cNvSpPr>
              <p:nvPr/>
            </p:nvSpPr>
            <p:spPr bwMode="auto">
              <a:xfrm>
                <a:off x="6527800" y="1997075"/>
                <a:ext cx="755650" cy="1031875"/>
              </a:xfrm>
              <a:custGeom>
                <a:avLst/>
                <a:gdLst/>
                <a:ahLst/>
                <a:cxnLst>
                  <a:cxn ang="0">
                    <a:pos x="249" y="4"/>
                  </a:cxn>
                  <a:cxn ang="0">
                    <a:pos x="244" y="12"/>
                  </a:cxn>
                  <a:cxn ang="0">
                    <a:pos x="231" y="37"/>
                  </a:cxn>
                  <a:cxn ang="0">
                    <a:pos x="183" y="293"/>
                  </a:cxn>
                  <a:cxn ang="0">
                    <a:pos x="150" y="339"/>
                  </a:cxn>
                  <a:cxn ang="0">
                    <a:pos x="0" y="241"/>
                  </a:cxn>
                  <a:cxn ang="0">
                    <a:pos x="31" y="209"/>
                  </a:cxn>
                  <a:cxn ang="0">
                    <a:pos x="129" y="260"/>
                  </a:cxn>
                  <a:cxn ang="0">
                    <a:pos x="240" y="0"/>
                  </a:cxn>
                  <a:cxn ang="0">
                    <a:pos x="249" y="4"/>
                  </a:cxn>
                </a:cxnLst>
                <a:rect l="0" t="0" r="r" b="b"/>
                <a:pathLst>
                  <a:path w="249" h="339">
                    <a:moveTo>
                      <a:pt x="249" y="4"/>
                    </a:moveTo>
                    <a:cubicBezTo>
                      <a:pt x="247" y="6"/>
                      <a:pt x="245" y="9"/>
                      <a:pt x="244" y="12"/>
                    </a:cubicBezTo>
                    <a:cubicBezTo>
                      <a:pt x="239" y="20"/>
                      <a:pt x="235" y="28"/>
                      <a:pt x="231" y="37"/>
                    </a:cubicBezTo>
                    <a:cubicBezTo>
                      <a:pt x="192" y="115"/>
                      <a:pt x="176" y="201"/>
                      <a:pt x="183" y="293"/>
                    </a:cubicBezTo>
                    <a:cubicBezTo>
                      <a:pt x="150" y="339"/>
                      <a:pt x="150" y="339"/>
                      <a:pt x="150" y="339"/>
                    </a:cubicBezTo>
                    <a:cubicBezTo>
                      <a:pt x="100" y="289"/>
                      <a:pt x="50" y="256"/>
                      <a:pt x="0" y="241"/>
                    </a:cubicBezTo>
                    <a:cubicBezTo>
                      <a:pt x="31" y="209"/>
                      <a:pt x="31" y="209"/>
                      <a:pt x="31" y="209"/>
                    </a:cubicBezTo>
                    <a:cubicBezTo>
                      <a:pt x="64" y="213"/>
                      <a:pt x="96" y="230"/>
                      <a:pt x="129" y="260"/>
                    </a:cubicBezTo>
                    <a:cubicBezTo>
                      <a:pt x="143" y="154"/>
                      <a:pt x="180" y="67"/>
                      <a:pt x="240" y="0"/>
                    </a:cubicBezTo>
                    <a:lnTo>
                      <a:pt x="249" y="4"/>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9">
                <a:extLst>
                  <a:ext uri="{FF2B5EF4-FFF2-40B4-BE49-F238E27FC236}">
                    <a16:creationId xmlns:a16="http://schemas.microsoft.com/office/drawing/2014/main" id="{4EC745F7-DEC3-4C4F-9DA4-B4C6F300E9E2}"/>
                  </a:ext>
                </a:extLst>
              </p:cNvPr>
              <p:cNvSpPr>
                <a:spLocks noEditPoints="1"/>
              </p:cNvSpPr>
              <p:nvPr/>
            </p:nvSpPr>
            <p:spPr bwMode="auto">
              <a:xfrm>
                <a:off x="6527800" y="2009775"/>
                <a:ext cx="755650" cy="1116013"/>
              </a:xfrm>
              <a:custGeom>
                <a:avLst/>
                <a:gdLst/>
                <a:ahLst/>
                <a:cxnLst>
                  <a:cxn ang="0">
                    <a:pos x="150" y="335"/>
                  </a:cxn>
                  <a:cxn ang="0">
                    <a:pos x="146" y="367"/>
                  </a:cxn>
                  <a:cxn ang="0">
                    <a:pos x="0" y="270"/>
                  </a:cxn>
                  <a:cxn ang="0">
                    <a:pos x="0" y="237"/>
                  </a:cxn>
                  <a:cxn ang="0">
                    <a:pos x="150" y="335"/>
                  </a:cxn>
                  <a:cxn ang="0">
                    <a:pos x="249" y="0"/>
                  </a:cxn>
                  <a:cxn ang="0">
                    <a:pos x="247" y="26"/>
                  </a:cxn>
                  <a:cxn ang="0">
                    <a:pos x="246" y="28"/>
                  </a:cxn>
                  <a:cxn ang="0">
                    <a:pos x="183" y="289"/>
                  </a:cxn>
                  <a:cxn ang="0">
                    <a:pos x="231" y="33"/>
                  </a:cxn>
                  <a:cxn ang="0">
                    <a:pos x="244" y="8"/>
                  </a:cxn>
                  <a:cxn ang="0">
                    <a:pos x="249" y="0"/>
                  </a:cxn>
                </a:cxnLst>
                <a:rect l="0" t="0" r="r" b="b"/>
                <a:pathLst>
                  <a:path w="249" h="367">
                    <a:moveTo>
                      <a:pt x="150" y="335"/>
                    </a:moveTo>
                    <a:cubicBezTo>
                      <a:pt x="146" y="367"/>
                      <a:pt x="146" y="367"/>
                      <a:pt x="146" y="367"/>
                    </a:cubicBezTo>
                    <a:cubicBezTo>
                      <a:pt x="97" y="318"/>
                      <a:pt x="49" y="286"/>
                      <a:pt x="0" y="270"/>
                    </a:cubicBezTo>
                    <a:cubicBezTo>
                      <a:pt x="0" y="237"/>
                      <a:pt x="0" y="237"/>
                      <a:pt x="0" y="237"/>
                    </a:cubicBezTo>
                    <a:cubicBezTo>
                      <a:pt x="50" y="252"/>
                      <a:pt x="100" y="285"/>
                      <a:pt x="150" y="335"/>
                    </a:cubicBezTo>
                    <a:close/>
                    <a:moveTo>
                      <a:pt x="249" y="0"/>
                    </a:moveTo>
                    <a:cubicBezTo>
                      <a:pt x="247" y="26"/>
                      <a:pt x="247" y="26"/>
                      <a:pt x="247" y="26"/>
                    </a:cubicBezTo>
                    <a:cubicBezTo>
                      <a:pt x="246" y="28"/>
                      <a:pt x="246" y="28"/>
                      <a:pt x="246" y="28"/>
                    </a:cubicBezTo>
                    <a:cubicBezTo>
                      <a:pt x="206" y="92"/>
                      <a:pt x="185" y="179"/>
                      <a:pt x="183" y="289"/>
                    </a:cubicBezTo>
                    <a:cubicBezTo>
                      <a:pt x="176" y="197"/>
                      <a:pt x="192" y="111"/>
                      <a:pt x="231" y="33"/>
                    </a:cubicBezTo>
                    <a:cubicBezTo>
                      <a:pt x="235" y="24"/>
                      <a:pt x="239" y="16"/>
                      <a:pt x="244" y="8"/>
                    </a:cubicBezTo>
                    <a:cubicBezTo>
                      <a:pt x="245" y="5"/>
                      <a:pt x="247" y="2"/>
                      <a:pt x="249" y="0"/>
                    </a:cubicBez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0">
                <a:extLst>
                  <a:ext uri="{FF2B5EF4-FFF2-40B4-BE49-F238E27FC236}">
                    <a16:creationId xmlns:a16="http://schemas.microsoft.com/office/drawing/2014/main" id="{90B80701-5AA8-4B41-BA7F-B7E05FB1E855}"/>
                  </a:ext>
                </a:extLst>
              </p:cNvPr>
              <p:cNvSpPr>
                <a:spLocks/>
              </p:cNvSpPr>
              <p:nvPr/>
            </p:nvSpPr>
            <p:spPr bwMode="auto">
              <a:xfrm>
                <a:off x="6970713" y="2889250"/>
                <a:ext cx="112713" cy="236538"/>
              </a:xfrm>
              <a:custGeom>
                <a:avLst/>
                <a:gdLst/>
                <a:ahLst/>
                <a:cxnLst>
                  <a:cxn ang="0">
                    <a:pos x="71" y="0"/>
                  </a:cxn>
                  <a:cxn ang="0">
                    <a:pos x="61" y="61"/>
                  </a:cxn>
                  <a:cxn ang="0">
                    <a:pos x="0" y="149"/>
                  </a:cxn>
                  <a:cxn ang="0">
                    <a:pos x="8" y="88"/>
                  </a:cxn>
                  <a:cxn ang="0">
                    <a:pos x="71" y="0"/>
                  </a:cxn>
                </a:cxnLst>
                <a:rect l="0" t="0" r="r" b="b"/>
                <a:pathLst>
                  <a:path w="71" h="149">
                    <a:moveTo>
                      <a:pt x="71" y="0"/>
                    </a:moveTo>
                    <a:lnTo>
                      <a:pt x="61" y="61"/>
                    </a:lnTo>
                    <a:lnTo>
                      <a:pt x="0" y="149"/>
                    </a:lnTo>
                    <a:lnTo>
                      <a:pt x="8" y="88"/>
                    </a:lnTo>
                    <a:lnTo>
                      <a:pt x="71"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80340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lt-LT" sz="3200" dirty="0">
                <a:solidFill>
                  <a:schemeClr val="tx1"/>
                </a:solidFill>
              </a:rPr>
              <a:t>Pirkimo procedūrų palyginimas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17</a:t>
            </a:fld>
            <a:endParaRPr lang="en-US" dirty="0">
              <a:solidFill>
                <a:srgbClr val="FFFFFF"/>
              </a:solidFill>
            </a:endParaRPr>
          </a:p>
        </p:txBody>
      </p:sp>
      <p:graphicFrame>
        <p:nvGraphicFramePr>
          <p:cNvPr id="6" name="Table 5">
            <a:extLst>
              <a:ext uri="{FF2B5EF4-FFF2-40B4-BE49-F238E27FC236}">
                <a16:creationId xmlns:a16="http://schemas.microsoft.com/office/drawing/2014/main" id="{8F323B1B-FF26-45C6-93F6-B30A59A3CA1B}"/>
              </a:ext>
            </a:extLst>
          </p:cNvPr>
          <p:cNvGraphicFramePr>
            <a:graphicFrameLocks noGrp="1"/>
          </p:cNvGraphicFramePr>
          <p:nvPr>
            <p:extLst>
              <p:ext uri="{D42A27DB-BD31-4B8C-83A1-F6EECF244321}">
                <p14:modId xmlns:p14="http://schemas.microsoft.com/office/powerpoint/2010/main" val="827507422"/>
              </p:ext>
            </p:extLst>
          </p:nvPr>
        </p:nvGraphicFramePr>
        <p:xfrm>
          <a:off x="349625" y="948176"/>
          <a:ext cx="11573435" cy="4953706"/>
        </p:xfrm>
        <a:graphic>
          <a:graphicData uri="http://schemas.openxmlformats.org/drawingml/2006/table">
            <a:tbl>
              <a:tblPr firstRow="1" firstCol="1" bandRow="1"/>
              <a:tblGrid>
                <a:gridCol w="1006387">
                  <a:extLst>
                    <a:ext uri="{9D8B030D-6E8A-4147-A177-3AD203B41FA5}">
                      <a16:colId xmlns:a16="http://schemas.microsoft.com/office/drawing/2014/main" val="20000"/>
                    </a:ext>
                  </a:extLst>
                </a:gridCol>
                <a:gridCol w="1788417">
                  <a:extLst>
                    <a:ext uri="{9D8B030D-6E8A-4147-A177-3AD203B41FA5}">
                      <a16:colId xmlns:a16="http://schemas.microsoft.com/office/drawing/2014/main" val="20001"/>
                    </a:ext>
                  </a:extLst>
                </a:gridCol>
                <a:gridCol w="2009566">
                  <a:extLst>
                    <a:ext uri="{9D8B030D-6E8A-4147-A177-3AD203B41FA5}">
                      <a16:colId xmlns:a16="http://schemas.microsoft.com/office/drawing/2014/main" val="20002"/>
                    </a:ext>
                  </a:extLst>
                </a:gridCol>
                <a:gridCol w="2442247">
                  <a:extLst>
                    <a:ext uri="{9D8B030D-6E8A-4147-A177-3AD203B41FA5}">
                      <a16:colId xmlns:a16="http://schemas.microsoft.com/office/drawing/2014/main" val="20003"/>
                    </a:ext>
                  </a:extLst>
                </a:gridCol>
                <a:gridCol w="2163409">
                  <a:extLst>
                    <a:ext uri="{9D8B030D-6E8A-4147-A177-3AD203B41FA5}">
                      <a16:colId xmlns:a16="http://schemas.microsoft.com/office/drawing/2014/main" val="20004"/>
                    </a:ext>
                  </a:extLst>
                </a:gridCol>
                <a:gridCol w="2163409">
                  <a:extLst>
                    <a:ext uri="{9D8B030D-6E8A-4147-A177-3AD203B41FA5}">
                      <a16:colId xmlns:a16="http://schemas.microsoft.com/office/drawing/2014/main" val="1471285918"/>
                    </a:ext>
                  </a:extLst>
                </a:gridCol>
              </a:tblGrid>
              <a:tr h="707673">
                <a:tc>
                  <a:txBody>
                    <a:bodyPr/>
                    <a:lstStyle/>
                    <a:p>
                      <a:pPr algn="ctr">
                        <a:spcAft>
                          <a:spcPts val="0"/>
                        </a:spcAft>
                      </a:pPr>
                      <a:r>
                        <a:rPr lang="en-GB" sz="1800" dirty="0">
                          <a:effectLst/>
                          <a:latin typeface="+mn-lt"/>
                          <a:ea typeface="Times New Roman" panose="02020603050405020304" pitchFamily="18" charset="0"/>
                        </a:rPr>
                        <a:t> </a:t>
                      </a:r>
                      <a:endParaRPr lang="lt-LT" sz="1800" dirty="0">
                        <a:effectLst/>
                        <a:latin typeface="+mn-lt"/>
                        <a:ea typeface="Times New Roman" panose="02020603050405020304" pitchFamily="18" charset="0"/>
                      </a:endParaRPr>
                    </a:p>
                  </a:txBody>
                  <a:tcPr marL="69907" marR="6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lt-LT" altLang="lt-LT" sz="1800" b="1" i="0" u="none" strike="noStrike" cap="none" normalizeH="0" baseline="0" dirty="0">
                          <a:ln>
                            <a:noFill/>
                          </a:ln>
                          <a:solidFill>
                            <a:srgbClr val="404040"/>
                          </a:solidFill>
                          <a:effectLst/>
                          <a:latin typeface="+mn-lt"/>
                          <a:ea typeface="ＭＳ Ｐゴシック" pitchFamily="34" charset="-128"/>
                        </a:rPr>
                        <a:t>Atviras konkursas</a:t>
                      </a:r>
                      <a:endParaRPr kumimoji="0" lang="lt-LT" altLang="lt-LT" sz="18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lt-LT" altLang="lt-LT" sz="1800" b="1" i="0" u="none" strike="noStrike" cap="none" normalizeH="0" baseline="0" dirty="0">
                          <a:ln>
                            <a:noFill/>
                          </a:ln>
                          <a:solidFill>
                            <a:srgbClr val="404040"/>
                          </a:solidFill>
                          <a:effectLst/>
                          <a:latin typeface="+mn-lt"/>
                          <a:ea typeface="ＭＳ Ｐゴシック" pitchFamily="34" charset="-128"/>
                        </a:rPr>
                        <a:t>Ribotas konkursas</a:t>
                      </a:r>
                      <a:endParaRPr kumimoji="0" lang="lt-LT" altLang="lt-LT" sz="18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lt-LT" altLang="lt-LT" sz="1800" b="1" i="0" u="none" strike="noStrike" cap="none" normalizeH="0" baseline="0" dirty="0">
                          <a:ln>
                            <a:noFill/>
                          </a:ln>
                          <a:solidFill>
                            <a:srgbClr val="404040"/>
                          </a:solidFill>
                          <a:effectLst/>
                          <a:latin typeface="+mn-lt"/>
                          <a:ea typeface="ＭＳ Ｐゴシック" pitchFamily="34" charset="-128"/>
                        </a:rPr>
                        <a:t>Skelbiamos derybos</a:t>
                      </a:r>
                      <a:endParaRPr kumimoji="0" lang="lt-LT" altLang="lt-LT" sz="18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lt-LT" altLang="lt-LT" sz="1800" b="1" i="0" u="none" strike="noStrike" cap="none" normalizeH="0" baseline="0" dirty="0">
                          <a:ln>
                            <a:noFill/>
                          </a:ln>
                          <a:solidFill>
                            <a:srgbClr val="404040"/>
                          </a:solidFill>
                          <a:effectLst/>
                          <a:latin typeface="+mn-lt"/>
                          <a:ea typeface="ＭＳ Ｐゴシック" pitchFamily="34" charset="-128"/>
                        </a:rPr>
                        <a:t>Konkurencinis dialogas</a:t>
                      </a:r>
                      <a:endParaRPr kumimoji="0" lang="lt-LT" altLang="lt-LT" sz="18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lang="lt-LT" b="1" dirty="0"/>
                        <a:t>Inovacijų partnerystė</a:t>
                      </a:r>
                      <a:endParaRPr kumimoji="0" lang="lt-LT" altLang="lt-LT" sz="18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246033">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lt-LT" altLang="lt-LT" sz="1800" b="1" i="0" u="none" strike="noStrike" cap="none" normalizeH="0" baseline="0" dirty="0">
                          <a:ln>
                            <a:noFill/>
                          </a:ln>
                          <a:solidFill>
                            <a:srgbClr val="404040"/>
                          </a:solidFill>
                          <a:effectLst/>
                          <a:latin typeface="+mn-lt"/>
                          <a:ea typeface="ＭＳ Ｐゴシック" pitchFamily="34" charset="-128"/>
                        </a:rPr>
                        <a:t>Galimybė riboti tiekėjų skaičių</a:t>
                      </a:r>
                      <a:endParaRPr kumimoji="0" lang="lt-LT" altLang="lt-LT" sz="18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lt-LT" altLang="lt-LT" sz="1800" b="0" i="0" u="none" strike="noStrike" cap="none" normalizeH="0" baseline="0" dirty="0">
                          <a:ln>
                            <a:noFill/>
                          </a:ln>
                          <a:solidFill>
                            <a:srgbClr val="404040"/>
                          </a:solidFill>
                          <a:effectLst/>
                          <a:latin typeface="+mn-lt"/>
                          <a:ea typeface="ＭＳ Ｐゴシック" pitchFamily="34" charset="-128"/>
                        </a:rPr>
                        <a:t>Nėra. Kiekvienas suinteresuotas tiekėjas turi teisę teikti pasiūlymą.</a:t>
                      </a:r>
                      <a:endParaRPr kumimoji="0" lang="lt-LT" altLang="lt-LT" sz="18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lt-LT" altLang="lt-LT" sz="1800" b="0" i="0" u="none" strike="noStrike" cap="none" normalizeH="0" baseline="0" dirty="0">
                          <a:ln>
                            <a:noFill/>
                          </a:ln>
                          <a:solidFill>
                            <a:srgbClr val="404040"/>
                          </a:solidFill>
                          <a:effectLst/>
                          <a:latin typeface="+mn-lt"/>
                          <a:ea typeface="ＭＳ Ｐゴシック" pitchFamily="34" charset="-128"/>
                        </a:rPr>
                        <a:t>Leidžiama atranka kvalifikacinių kriterijų pagrindu. Kviečiamų pateikti pasiūlymus (po atrankos kvalifikacinių reikalavimų pagrindu) kandidatų skaičius negali būti mažesnis nei penki.</a:t>
                      </a:r>
                      <a:endParaRPr kumimoji="0" lang="lt-LT" altLang="lt-LT" sz="18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lt-LT" altLang="lt-LT" sz="1800" b="0" i="0" u="none" strike="noStrike" cap="none" normalizeH="0" baseline="0" dirty="0">
                          <a:ln>
                            <a:noFill/>
                          </a:ln>
                          <a:solidFill>
                            <a:srgbClr val="404040"/>
                          </a:solidFill>
                          <a:effectLst/>
                          <a:latin typeface="+mn-lt"/>
                          <a:ea typeface="ＭＳ Ｐゴシック" pitchFamily="34" charset="-128"/>
                        </a:rPr>
                        <a:t>Leidžiama atranka kvalifikacinių kriterijų pagrindu. Kviečiamų pateikti pasiūlymus (po atrankos kvalifikacinių reikalavimų pagrindu) kandidatų skaičius negali būti mažesnis nei trys.</a:t>
                      </a:r>
                      <a:endParaRPr kumimoji="0" lang="lt-LT" altLang="lt-LT" sz="18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lt-LT" altLang="lt-LT" sz="1800" b="0" i="0" u="none" strike="noStrike" cap="none" normalizeH="0" baseline="0" dirty="0">
                          <a:ln>
                            <a:noFill/>
                          </a:ln>
                          <a:solidFill>
                            <a:srgbClr val="404040"/>
                          </a:solidFill>
                          <a:effectLst/>
                          <a:latin typeface="+mn-lt"/>
                          <a:ea typeface="ＭＳ Ｐゴシック" pitchFamily="34" charset="-128"/>
                        </a:rPr>
                        <a:t>Leidžiama atranka kvalifikacinių kriterijų pagrindu. Kviečiamų pradėti konkurencinį dialogą (po atrankos kvalifikacinių reikalavimų pagrindu) kandidatų skaičius negali būti mažesnis nei trys.</a:t>
                      </a:r>
                      <a:endParaRPr kumimoji="0" lang="lt-LT" altLang="lt-LT" sz="18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ts val="600"/>
                        </a:spcBef>
                        <a:spcAft>
                          <a:spcPts val="600"/>
                        </a:spcAft>
                        <a:buClrTx/>
                        <a:buSzTx/>
                        <a:buFontTx/>
                        <a:buNone/>
                        <a:tabLst/>
                        <a:defRPr/>
                      </a:pPr>
                      <a:r>
                        <a:rPr kumimoji="0" lang="lt-LT" altLang="lt-LT" sz="1800" b="0" i="0" u="none" strike="noStrike" cap="none" normalizeH="0" baseline="0" dirty="0">
                          <a:ln>
                            <a:noFill/>
                          </a:ln>
                          <a:solidFill>
                            <a:srgbClr val="404040"/>
                          </a:solidFill>
                          <a:effectLst/>
                          <a:latin typeface="+mn-lt"/>
                          <a:ea typeface="ＭＳ Ｐゴシック" pitchFamily="34" charset="-128"/>
                        </a:rPr>
                        <a:t>Leidžiama atranka kvalifikacinių kriterijų pagrindu. Kviečiamų pradėti konkurencinį dialogą (po atrankos kvalifikacinių reikalavimų pagrindu) kandidatų skaičius negali būti mažesnis nei trys.</a:t>
                      </a:r>
                      <a:endParaRPr kumimoji="0" lang="lt-LT" altLang="lt-LT" sz="18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p>
                      <a:pPr marL="0" marR="0" lvl="0" indent="0" algn="just" defTabSz="914400" rtl="0" eaLnBrk="1" fontAlgn="base" latinLnBrk="0" hangingPunct="1">
                        <a:lnSpc>
                          <a:spcPct val="100000"/>
                        </a:lnSpc>
                        <a:spcBef>
                          <a:spcPts val="600"/>
                        </a:spcBef>
                        <a:spcAft>
                          <a:spcPts val="600"/>
                        </a:spcAft>
                        <a:buClrTx/>
                        <a:buSzTx/>
                        <a:buFontTx/>
                        <a:buNone/>
                        <a:tabLst/>
                      </a:pPr>
                      <a:endParaRPr kumimoji="0" lang="lt-LT" altLang="lt-LT" sz="18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80653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2087"/>
            <a:ext cx="9584408" cy="285752"/>
          </a:xfrm>
        </p:spPr>
        <p:txBody>
          <a:bodyPr>
            <a:noAutofit/>
          </a:bodyPr>
          <a:lstStyle/>
          <a:p>
            <a:r>
              <a:rPr lang="lt-LT" sz="3200" dirty="0">
                <a:solidFill>
                  <a:schemeClr val="tx1"/>
                </a:solidFill>
              </a:rPr>
              <a:t>Pirkimo procedūrų palyginimas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18</a:t>
            </a:fld>
            <a:endParaRPr lang="en-US" dirty="0">
              <a:solidFill>
                <a:srgbClr val="FFFFFF"/>
              </a:solidFill>
            </a:endParaRPr>
          </a:p>
        </p:txBody>
      </p:sp>
      <p:graphicFrame>
        <p:nvGraphicFramePr>
          <p:cNvPr id="6" name="Table 5">
            <a:extLst>
              <a:ext uri="{FF2B5EF4-FFF2-40B4-BE49-F238E27FC236}">
                <a16:creationId xmlns:a16="http://schemas.microsoft.com/office/drawing/2014/main" id="{8F323B1B-FF26-45C6-93F6-B30A59A3CA1B}"/>
              </a:ext>
            </a:extLst>
          </p:cNvPr>
          <p:cNvGraphicFramePr>
            <a:graphicFrameLocks noGrp="1"/>
          </p:cNvGraphicFramePr>
          <p:nvPr>
            <p:extLst>
              <p:ext uri="{D42A27DB-BD31-4B8C-83A1-F6EECF244321}">
                <p14:modId xmlns:p14="http://schemas.microsoft.com/office/powerpoint/2010/main" val="1498337632"/>
              </p:ext>
            </p:extLst>
          </p:nvPr>
        </p:nvGraphicFramePr>
        <p:xfrm>
          <a:off x="544946" y="757375"/>
          <a:ext cx="11280913" cy="5913120"/>
        </p:xfrm>
        <a:graphic>
          <a:graphicData uri="http://schemas.openxmlformats.org/drawingml/2006/table">
            <a:tbl>
              <a:tblPr firstRow="1" firstCol="1" bandRow="1"/>
              <a:tblGrid>
                <a:gridCol w="980951">
                  <a:extLst>
                    <a:ext uri="{9D8B030D-6E8A-4147-A177-3AD203B41FA5}">
                      <a16:colId xmlns:a16="http://schemas.microsoft.com/office/drawing/2014/main" val="20000"/>
                    </a:ext>
                  </a:extLst>
                </a:gridCol>
                <a:gridCol w="1743214">
                  <a:extLst>
                    <a:ext uri="{9D8B030D-6E8A-4147-A177-3AD203B41FA5}">
                      <a16:colId xmlns:a16="http://schemas.microsoft.com/office/drawing/2014/main" val="20001"/>
                    </a:ext>
                  </a:extLst>
                </a:gridCol>
                <a:gridCol w="1958773">
                  <a:extLst>
                    <a:ext uri="{9D8B030D-6E8A-4147-A177-3AD203B41FA5}">
                      <a16:colId xmlns:a16="http://schemas.microsoft.com/office/drawing/2014/main" val="20002"/>
                    </a:ext>
                  </a:extLst>
                </a:gridCol>
                <a:gridCol w="2380519">
                  <a:extLst>
                    <a:ext uri="{9D8B030D-6E8A-4147-A177-3AD203B41FA5}">
                      <a16:colId xmlns:a16="http://schemas.microsoft.com/office/drawing/2014/main" val="20003"/>
                    </a:ext>
                  </a:extLst>
                </a:gridCol>
                <a:gridCol w="2185604">
                  <a:extLst>
                    <a:ext uri="{9D8B030D-6E8A-4147-A177-3AD203B41FA5}">
                      <a16:colId xmlns:a16="http://schemas.microsoft.com/office/drawing/2014/main" val="20004"/>
                    </a:ext>
                  </a:extLst>
                </a:gridCol>
                <a:gridCol w="2031852">
                  <a:extLst>
                    <a:ext uri="{9D8B030D-6E8A-4147-A177-3AD203B41FA5}">
                      <a16:colId xmlns:a16="http://schemas.microsoft.com/office/drawing/2014/main" val="1471285918"/>
                    </a:ext>
                  </a:extLst>
                </a:gridCol>
              </a:tblGrid>
              <a:tr h="512944">
                <a:tc>
                  <a:txBody>
                    <a:bodyPr/>
                    <a:lstStyle/>
                    <a:p>
                      <a:pPr algn="ctr">
                        <a:spcAft>
                          <a:spcPts val="0"/>
                        </a:spcAft>
                      </a:pPr>
                      <a:r>
                        <a:rPr lang="en-GB" sz="1800" dirty="0">
                          <a:effectLst/>
                          <a:latin typeface="+mn-lt"/>
                          <a:ea typeface="Times New Roman" panose="02020603050405020304" pitchFamily="18" charset="0"/>
                        </a:rPr>
                        <a:t> </a:t>
                      </a:r>
                      <a:endParaRPr lang="lt-LT" sz="1800" dirty="0">
                        <a:effectLst/>
                        <a:latin typeface="+mn-lt"/>
                        <a:ea typeface="Times New Roman" panose="02020603050405020304" pitchFamily="18" charset="0"/>
                      </a:endParaRPr>
                    </a:p>
                  </a:txBody>
                  <a:tcPr marL="69907" marR="6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lt-LT" altLang="lt-LT" sz="1800" b="1" i="0" u="none" strike="noStrike" cap="none" normalizeH="0" baseline="0" dirty="0">
                          <a:ln>
                            <a:noFill/>
                          </a:ln>
                          <a:solidFill>
                            <a:srgbClr val="404040"/>
                          </a:solidFill>
                          <a:effectLst/>
                          <a:latin typeface="+mn-lt"/>
                          <a:ea typeface="ＭＳ Ｐゴシック" pitchFamily="34" charset="-128"/>
                        </a:rPr>
                        <a:t>Atviras konkursas</a:t>
                      </a:r>
                      <a:endParaRPr kumimoji="0" lang="lt-LT" altLang="lt-LT" sz="18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lt-LT" altLang="lt-LT" sz="1800" b="1" i="0" u="none" strike="noStrike" cap="none" normalizeH="0" baseline="0" dirty="0">
                          <a:ln>
                            <a:noFill/>
                          </a:ln>
                          <a:solidFill>
                            <a:srgbClr val="404040"/>
                          </a:solidFill>
                          <a:effectLst/>
                          <a:latin typeface="+mn-lt"/>
                          <a:ea typeface="ＭＳ Ｐゴシック" pitchFamily="34" charset="-128"/>
                        </a:rPr>
                        <a:t>Ribotas konkursas</a:t>
                      </a:r>
                      <a:endParaRPr kumimoji="0" lang="lt-LT" altLang="lt-LT" sz="18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lt-LT" altLang="lt-LT" sz="1800" b="1" i="0" u="none" strike="noStrike" cap="none" normalizeH="0" baseline="0" dirty="0">
                          <a:ln>
                            <a:noFill/>
                          </a:ln>
                          <a:solidFill>
                            <a:srgbClr val="404040"/>
                          </a:solidFill>
                          <a:effectLst/>
                          <a:latin typeface="+mn-lt"/>
                          <a:ea typeface="ＭＳ Ｐゴシック" pitchFamily="34" charset="-128"/>
                        </a:rPr>
                        <a:t>Skelbiamos derybos</a:t>
                      </a:r>
                      <a:endParaRPr kumimoji="0" lang="lt-LT" altLang="lt-LT" sz="18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lt-LT" altLang="lt-LT" sz="1800" b="1" i="0" u="none" strike="noStrike" cap="none" normalizeH="0" baseline="0" dirty="0">
                          <a:ln>
                            <a:noFill/>
                          </a:ln>
                          <a:solidFill>
                            <a:srgbClr val="404040"/>
                          </a:solidFill>
                          <a:effectLst/>
                          <a:latin typeface="+mn-lt"/>
                          <a:ea typeface="ＭＳ Ｐゴシック" pitchFamily="34" charset="-128"/>
                        </a:rPr>
                        <a:t>Konkurencinis dialogas</a:t>
                      </a:r>
                      <a:endParaRPr kumimoji="0" lang="lt-LT" altLang="lt-LT" sz="18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lang="lt-LT" b="1" dirty="0"/>
                        <a:t>Inovacijų partnerystė</a:t>
                      </a:r>
                      <a:endParaRPr kumimoji="0" lang="lt-LT" altLang="lt-LT" sz="18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5015448">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lt-LT" altLang="lt-LT" sz="1800" b="1" i="0" u="none" strike="noStrike" cap="none" normalizeH="0" baseline="0" dirty="0">
                          <a:ln>
                            <a:noFill/>
                          </a:ln>
                          <a:solidFill>
                            <a:srgbClr val="404040"/>
                          </a:solidFill>
                          <a:effectLst/>
                          <a:latin typeface="Calibri" pitchFamily="34" charset="0"/>
                          <a:ea typeface="ＭＳ Ｐゴシック" pitchFamily="34" charset="-128"/>
                        </a:rPr>
                        <a:t>Derybos dėl pirkimo sąlygų</a:t>
                      </a:r>
                      <a:endParaRPr kumimoji="0" lang="lt-LT" altLang="lt-LT"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lt-LT" altLang="lt-LT" sz="1600" b="0" i="0" u="none" strike="noStrike" cap="none" normalizeH="0" baseline="0" dirty="0">
                          <a:ln>
                            <a:noFill/>
                          </a:ln>
                          <a:solidFill>
                            <a:srgbClr val="404040"/>
                          </a:solidFill>
                          <a:effectLst/>
                          <a:latin typeface="Calibri" pitchFamily="34" charset="0"/>
                          <a:ea typeface="ＭＳ Ｐゴシック" pitchFamily="34" charset="-128"/>
                        </a:rPr>
                        <a:t>Pirkimo dokumentų keitimas bei derybos dėl jų negalimi. Pirkimo dokumentų paaiškinimai ar patikslinimai yra leidžiami. Pirkimo dokumentų tikslinimo atveju atitinkamai turi būti patikslintas skelbimas apie pirkimą. Pirkimo dokumentų paaiškinimai turi būti siunčiami visiems pirkimo dokumentus įsigijusiems tiekėjams.</a:t>
                      </a:r>
                      <a:endParaRPr kumimoji="0" lang="lt-LT" altLang="lt-LT" sz="1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lt-LT" altLang="lt-LT" sz="1600" b="0" i="0" u="none" strike="noStrike" cap="none" normalizeH="0" baseline="0" dirty="0">
                          <a:ln>
                            <a:noFill/>
                          </a:ln>
                          <a:solidFill>
                            <a:srgbClr val="404040"/>
                          </a:solidFill>
                          <a:effectLst/>
                          <a:latin typeface="Calibri" pitchFamily="34" charset="0"/>
                          <a:ea typeface="ＭＳ Ｐゴシック" pitchFamily="34" charset="-128"/>
                        </a:rPr>
                        <a:t>Pirkimo dokumentų keitimas bei derybos dėl jų negalimi.</a:t>
                      </a:r>
                    </a:p>
                    <a:p>
                      <a:pPr marL="0" marR="0" lvl="0" indent="0" algn="l" defTabSz="914400" rtl="0" eaLnBrk="1" fontAlgn="base" latinLnBrk="0" hangingPunct="1">
                        <a:lnSpc>
                          <a:spcPct val="100000"/>
                        </a:lnSpc>
                        <a:spcBef>
                          <a:spcPts val="600"/>
                        </a:spcBef>
                        <a:spcAft>
                          <a:spcPts val="600"/>
                        </a:spcAft>
                        <a:buClrTx/>
                        <a:buSzTx/>
                        <a:buFontTx/>
                        <a:buNone/>
                        <a:tabLst/>
                      </a:pPr>
                      <a:r>
                        <a:rPr kumimoji="0" lang="lt-LT" altLang="lt-LT" sz="1600" b="0" i="0" u="none" strike="noStrike" cap="none" normalizeH="0" baseline="0" dirty="0">
                          <a:ln>
                            <a:noFill/>
                          </a:ln>
                          <a:solidFill>
                            <a:srgbClr val="404040"/>
                          </a:solidFill>
                          <a:effectLst/>
                          <a:latin typeface="Calibri" pitchFamily="34" charset="0"/>
                          <a:ea typeface="ＭＳ Ｐゴシック" pitchFamily="34" charset="-128"/>
                        </a:rPr>
                        <a:t>Pirkimo dokumentų paaiškinimai ar patikslinimai yra leidžiami. Pirkimo dokumentų tikslinimo atveju atitinkamai turi būti patikslintas skelbimas apie pirkimą. Pirkimo dokumentų paaiškinimai turi būti siunčiami visiems pirkimo dokumentus įsigijusiems tiekėjams.</a:t>
                      </a:r>
                      <a:endParaRPr kumimoji="0" lang="lt-LT" altLang="lt-LT" sz="1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lt-LT" altLang="lt-LT" sz="1600" b="0" i="0" u="none" strike="noStrike" cap="none" normalizeH="0" baseline="0" dirty="0">
                          <a:ln>
                            <a:noFill/>
                          </a:ln>
                          <a:solidFill>
                            <a:srgbClr val="404040"/>
                          </a:solidFill>
                          <a:effectLst/>
                          <a:latin typeface="Calibri" pitchFamily="34" charset="0"/>
                          <a:ea typeface="ＭＳ Ｐゴシック" pitchFamily="34" charset="-128"/>
                        </a:rPr>
                        <a:t>Leidžiama derėtis dėl visų sąlygų. Perkančioji organizacija gali nustatyti derybų pakopas, kad būtų galima, vadovaujantis pirkimo dokumentuose nustatytais kriterijais, mažinti pasiūlymų skaičių.</a:t>
                      </a:r>
                      <a:endParaRPr kumimoji="0" lang="lt-LT" altLang="lt-LT" sz="1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lt-LT" altLang="lt-LT" sz="1600" b="0" i="0" u="none" strike="noStrike" cap="none" normalizeH="0" baseline="0" dirty="0">
                          <a:ln>
                            <a:noFill/>
                          </a:ln>
                          <a:solidFill>
                            <a:srgbClr val="404040"/>
                          </a:solidFill>
                          <a:effectLst/>
                          <a:latin typeface="Calibri" pitchFamily="34" charset="0"/>
                          <a:ea typeface="ＭＳ Ｐゴシック" pitchFamily="34" charset="-128"/>
                        </a:rPr>
                        <a:t>Galimas dialogas dėl visų pirkimo sąlygų. Jis tęsiamas tol, kol perkančioji organizacija gali nustatyti jos poreikius atitinkantį vieną ar kelis sprendinius.</a:t>
                      </a:r>
                      <a:endParaRPr kumimoji="0" lang="lt-LT" altLang="lt-LT" sz="1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lt-LT" altLang="lt-LT" sz="1600" b="0" i="0" u="none" strike="noStrike" cap="none" normalizeH="0" baseline="0" dirty="0">
                          <a:ln>
                            <a:noFill/>
                          </a:ln>
                          <a:solidFill>
                            <a:srgbClr val="404040"/>
                          </a:solidFill>
                          <a:effectLst/>
                          <a:latin typeface="Calibri" pitchFamily="34" charset="0"/>
                          <a:ea typeface="ＭＳ Ｐゴシック" pitchFamily="34" charset="-128"/>
                        </a:rPr>
                        <a:t>Leidžiama derėtis dėl visų sąlygų. Perkančioji organizacija gali nustatyti derybų pakopas, kad būtų galima, vadovaujantis pirkimo dokumentuose nustatytais kriterijais, mažinti pasiūlymų skaičių.</a:t>
                      </a:r>
                      <a:endParaRPr kumimoji="0" lang="lt-LT" altLang="lt-LT" sz="1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55384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12474"/>
            <a:ext cx="9584408" cy="285752"/>
          </a:xfrm>
        </p:spPr>
        <p:txBody>
          <a:bodyPr>
            <a:noAutofit/>
          </a:bodyPr>
          <a:lstStyle/>
          <a:p>
            <a:r>
              <a:rPr lang="lt-LT" sz="3200" dirty="0">
                <a:solidFill>
                  <a:schemeClr val="tx1"/>
                </a:solidFill>
              </a:rPr>
              <a:t>Pirkimo procedūrų palyginimas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19</a:t>
            </a:fld>
            <a:endParaRPr lang="en-US" dirty="0">
              <a:solidFill>
                <a:srgbClr val="FFFFFF"/>
              </a:solidFill>
            </a:endParaRPr>
          </a:p>
        </p:txBody>
      </p:sp>
      <p:graphicFrame>
        <p:nvGraphicFramePr>
          <p:cNvPr id="8" name="Table 7">
            <a:extLst>
              <a:ext uri="{FF2B5EF4-FFF2-40B4-BE49-F238E27FC236}">
                <a16:creationId xmlns:a16="http://schemas.microsoft.com/office/drawing/2014/main" id="{8F323B1B-FF26-45C6-93F6-B30A59A3CA1B}"/>
              </a:ext>
            </a:extLst>
          </p:cNvPr>
          <p:cNvGraphicFramePr>
            <a:graphicFrameLocks noGrp="1"/>
          </p:cNvGraphicFramePr>
          <p:nvPr>
            <p:extLst>
              <p:ext uri="{D42A27DB-BD31-4B8C-83A1-F6EECF244321}">
                <p14:modId xmlns:p14="http://schemas.microsoft.com/office/powerpoint/2010/main" val="563850300"/>
              </p:ext>
            </p:extLst>
          </p:nvPr>
        </p:nvGraphicFramePr>
        <p:xfrm>
          <a:off x="203579" y="900251"/>
          <a:ext cx="11860307" cy="4974873"/>
        </p:xfrm>
        <a:graphic>
          <a:graphicData uri="http://schemas.openxmlformats.org/drawingml/2006/table">
            <a:tbl>
              <a:tblPr firstRow="1" firstCol="1" bandRow="1"/>
              <a:tblGrid>
                <a:gridCol w="1031332">
                  <a:extLst>
                    <a:ext uri="{9D8B030D-6E8A-4147-A177-3AD203B41FA5}">
                      <a16:colId xmlns:a16="http://schemas.microsoft.com/office/drawing/2014/main" val="20000"/>
                    </a:ext>
                  </a:extLst>
                </a:gridCol>
                <a:gridCol w="1949514">
                  <a:extLst>
                    <a:ext uri="{9D8B030D-6E8A-4147-A177-3AD203B41FA5}">
                      <a16:colId xmlns:a16="http://schemas.microsoft.com/office/drawing/2014/main" val="20001"/>
                    </a:ext>
                  </a:extLst>
                </a:gridCol>
                <a:gridCol w="2316480">
                  <a:extLst>
                    <a:ext uri="{9D8B030D-6E8A-4147-A177-3AD203B41FA5}">
                      <a16:colId xmlns:a16="http://schemas.microsoft.com/office/drawing/2014/main" val="20002"/>
                    </a:ext>
                  </a:extLst>
                </a:gridCol>
                <a:gridCol w="2128913">
                  <a:extLst>
                    <a:ext uri="{9D8B030D-6E8A-4147-A177-3AD203B41FA5}">
                      <a16:colId xmlns:a16="http://schemas.microsoft.com/office/drawing/2014/main" val="20003"/>
                    </a:ext>
                  </a:extLst>
                </a:gridCol>
                <a:gridCol w="2297859">
                  <a:extLst>
                    <a:ext uri="{9D8B030D-6E8A-4147-A177-3AD203B41FA5}">
                      <a16:colId xmlns:a16="http://schemas.microsoft.com/office/drawing/2014/main" val="20004"/>
                    </a:ext>
                  </a:extLst>
                </a:gridCol>
                <a:gridCol w="2136209">
                  <a:extLst>
                    <a:ext uri="{9D8B030D-6E8A-4147-A177-3AD203B41FA5}">
                      <a16:colId xmlns:a16="http://schemas.microsoft.com/office/drawing/2014/main" val="1471285918"/>
                    </a:ext>
                  </a:extLst>
                </a:gridCol>
              </a:tblGrid>
              <a:tr h="707673">
                <a:tc>
                  <a:txBody>
                    <a:bodyPr/>
                    <a:lstStyle/>
                    <a:p>
                      <a:pPr algn="ctr">
                        <a:spcAft>
                          <a:spcPts val="0"/>
                        </a:spcAft>
                      </a:pPr>
                      <a:r>
                        <a:rPr lang="en-GB" sz="1800" dirty="0">
                          <a:effectLst/>
                          <a:latin typeface="+mn-lt"/>
                          <a:ea typeface="Times New Roman" panose="02020603050405020304" pitchFamily="18" charset="0"/>
                        </a:rPr>
                        <a:t> </a:t>
                      </a:r>
                      <a:endParaRPr lang="lt-LT" sz="1800" dirty="0">
                        <a:effectLst/>
                        <a:latin typeface="+mn-lt"/>
                        <a:ea typeface="Times New Roman" panose="02020603050405020304" pitchFamily="18" charset="0"/>
                      </a:endParaRPr>
                    </a:p>
                  </a:txBody>
                  <a:tcPr marL="69907" marR="6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lt-LT" altLang="lt-LT" sz="2000" b="1" i="0" u="none" strike="noStrike" cap="none" normalizeH="0" baseline="0" dirty="0">
                          <a:ln>
                            <a:noFill/>
                          </a:ln>
                          <a:solidFill>
                            <a:srgbClr val="404040"/>
                          </a:solidFill>
                          <a:effectLst/>
                          <a:latin typeface="+mn-lt"/>
                          <a:ea typeface="ＭＳ Ｐゴシック" pitchFamily="34" charset="-128"/>
                        </a:rPr>
                        <a:t>Atviras konkursas</a:t>
                      </a:r>
                      <a:endParaRPr kumimoji="0" lang="lt-LT" altLang="lt-LT" sz="20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lt-LT" altLang="lt-LT" sz="2000" b="1" i="0" u="none" strike="noStrike" cap="none" normalizeH="0" baseline="0" dirty="0">
                          <a:ln>
                            <a:noFill/>
                          </a:ln>
                          <a:solidFill>
                            <a:srgbClr val="404040"/>
                          </a:solidFill>
                          <a:effectLst/>
                          <a:latin typeface="+mn-lt"/>
                          <a:ea typeface="ＭＳ Ｐゴシック" pitchFamily="34" charset="-128"/>
                        </a:rPr>
                        <a:t>Ribotas konkursas</a:t>
                      </a:r>
                      <a:endParaRPr kumimoji="0" lang="lt-LT" altLang="lt-LT" sz="20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lt-LT" altLang="lt-LT" sz="2000" b="1" i="0" u="none" strike="noStrike" cap="none" normalizeH="0" baseline="0" dirty="0">
                          <a:ln>
                            <a:noFill/>
                          </a:ln>
                          <a:solidFill>
                            <a:srgbClr val="404040"/>
                          </a:solidFill>
                          <a:effectLst/>
                          <a:latin typeface="+mn-lt"/>
                          <a:ea typeface="ＭＳ Ｐゴシック" pitchFamily="34" charset="-128"/>
                        </a:rPr>
                        <a:t>Skelbiamos derybos</a:t>
                      </a:r>
                      <a:endParaRPr kumimoji="0" lang="lt-LT" altLang="lt-LT" sz="20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lt-LT" altLang="lt-LT" sz="2000" b="1" i="0" u="none" strike="noStrike" cap="none" normalizeH="0" baseline="0" dirty="0">
                          <a:ln>
                            <a:noFill/>
                          </a:ln>
                          <a:solidFill>
                            <a:srgbClr val="404040"/>
                          </a:solidFill>
                          <a:effectLst/>
                          <a:latin typeface="+mn-lt"/>
                          <a:ea typeface="ＭＳ Ｐゴシック" pitchFamily="34" charset="-128"/>
                        </a:rPr>
                        <a:t>Konkurencinis dialogas</a:t>
                      </a:r>
                      <a:endParaRPr kumimoji="0" lang="lt-LT" altLang="lt-LT" sz="20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lang="lt-LT" sz="2000" b="1" dirty="0"/>
                        <a:t>Inovacijų partnerystė</a:t>
                      </a:r>
                      <a:endParaRPr kumimoji="0" lang="lt-LT" altLang="lt-LT" sz="20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246033">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lt-LT" altLang="lt-LT" sz="2000" b="1" i="0" u="none" strike="noStrike" cap="none" normalizeH="0" baseline="0" dirty="0">
                          <a:ln>
                            <a:noFill/>
                          </a:ln>
                          <a:solidFill>
                            <a:srgbClr val="404040"/>
                          </a:solidFill>
                          <a:effectLst/>
                          <a:latin typeface="Times New Roman" panose="02020603050405020304" pitchFamily="18" charset="0"/>
                          <a:ea typeface="ＭＳ Ｐゴシック" pitchFamily="34" charset="-128"/>
                          <a:cs typeface="Times New Roman" panose="02020603050405020304" pitchFamily="18" charset="0"/>
                        </a:rPr>
                        <a:t>Derybos po pasiūlymo pateikimo</a:t>
                      </a:r>
                      <a:endParaRPr kumimoji="0" lang="lt-LT" altLang="lt-LT" sz="20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lt-LT" altLang="lt-LT" sz="2000" b="0" i="0" u="none" strike="noStrike" cap="none" normalizeH="0" baseline="0" dirty="0">
                          <a:ln>
                            <a:noFill/>
                          </a:ln>
                          <a:solidFill>
                            <a:srgbClr val="404040"/>
                          </a:solidFill>
                          <a:effectLst/>
                          <a:latin typeface="Times New Roman" panose="02020603050405020304" pitchFamily="18" charset="0"/>
                          <a:ea typeface="ＭＳ Ｐゴシック" pitchFamily="34" charset="-128"/>
                          <a:cs typeface="Times New Roman" panose="02020603050405020304" pitchFamily="18" charset="0"/>
                        </a:rPr>
                        <a:t>Derybos po pasiūlymų pateikimo yra negalimos. </a:t>
                      </a: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indent="696913"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lt-LT" altLang="lt-LT" sz="2000" b="0" i="0" u="none" strike="noStrike" cap="none" normalizeH="0" baseline="0" dirty="0">
                          <a:ln>
                            <a:noFill/>
                          </a:ln>
                          <a:solidFill>
                            <a:srgbClr val="404040"/>
                          </a:solidFill>
                          <a:effectLst/>
                          <a:latin typeface="Times New Roman" panose="02020603050405020304" pitchFamily="18" charset="0"/>
                          <a:ea typeface="ＭＳ Ｐゴシック" pitchFamily="34" charset="-128"/>
                          <a:cs typeface="Times New Roman" panose="02020603050405020304" pitchFamily="18" charset="0"/>
                        </a:rPr>
                        <a:t>Derybos po pasiūlymų pateikimo </a:t>
                      </a:r>
                      <a:r>
                        <a:rPr kumimoji="0" lang="lt-LT" altLang="lt-LT" sz="2000" b="0" i="0" u="none" strike="noStrike" cap="none" normalizeH="0" baseline="0">
                          <a:ln>
                            <a:noFill/>
                          </a:ln>
                          <a:solidFill>
                            <a:srgbClr val="404040"/>
                          </a:solidFill>
                          <a:effectLst/>
                          <a:latin typeface="Times New Roman" panose="02020603050405020304" pitchFamily="18" charset="0"/>
                          <a:ea typeface="ＭＳ Ｐゴシック" pitchFamily="34" charset="-128"/>
                          <a:cs typeface="Times New Roman" panose="02020603050405020304" pitchFamily="18" charset="0"/>
                        </a:rPr>
                        <a:t>yra negalimos. </a:t>
                      </a:r>
                      <a:endParaRPr kumimoji="0" lang="lt-LT" altLang="lt-LT" sz="2000" b="0" i="0" u="none" strike="noStrike" cap="none" normalizeH="0" baseline="0" dirty="0">
                        <a:ln>
                          <a:noFill/>
                        </a:ln>
                        <a:solidFill>
                          <a:srgbClr val="404040"/>
                        </a:solidFill>
                        <a:effectLst/>
                        <a:latin typeface="Times New Roman" panose="02020603050405020304" pitchFamily="18" charset="0"/>
                        <a:ea typeface="ＭＳ Ｐゴシック" pitchFamily="34" charset="-128"/>
                        <a:cs typeface="Times New Roman" panose="02020603050405020304"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lt-LT" altLang="lt-LT" sz="2000" b="0" i="0" u="none" strike="noStrike" cap="none" normalizeH="0" baseline="0" dirty="0">
                          <a:ln>
                            <a:noFill/>
                          </a:ln>
                          <a:solidFill>
                            <a:srgbClr val="404040"/>
                          </a:solidFill>
                          <a:effectLst/>
                          <a:latin typeface="Times New Roman" panose="02020603050405020304" pitchFamily="18" charset="0"/>
                          <a:ea typeface="ＭＳ Ｐゴシック" pitchFamily="34" charset="-128"/>
                          <a:cs typeface="Times New Roman" panose="02020603050405020304" pitchFamily="18" charset="0"/>
                        </a:rPr>
                        <a:t>Derybos po galutinių pasiūlymų pateikimo yra negalimos. </a:t>
                      </a: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lt-LT" altLang="lt-LT" sz="2000" b="0" i="0" u="none" strike="noStrike" cap="none" normalizeH="0" baseline="0" dirty="0">
                          <a:ln>
                            <a:noFill/>
                          </a:ln>
                          <a:solidFill>
                            <a:srgbClr val="404040"/>
                          </a:solidFill>
                          <a:effectLst/>
                          <a:latin typeface="Times New Roman" panose="02020603050405020304" pitchFamily="18" charset="0"/>
                          <a:ea typeface="ＭＳ Ｐゴシック" pitchFamily="34" charset="-128"/>
                          <a:cs typeface="Times New Roman" panose="02020603050405020304" pitchFamily="18" charset="0"/>
                        </a:rPr>
                        <a:t>Derybos yra galimos su laimėtoju dėl </a:t>
                      </a:r>
                      <a:r>
                        <a:rPr lang="lt-LT" sz="2000" kern="1200" dirty="0">
                          <a:solidFill>
                            <a:schemeClr val="tx1"/>
                          </a:solidFill>
                          <a:effectLst/>
                          <a:latin typeface="Times New Roman" panose="02020603050405020304" pitchFamily="18" charset="0"/>
                          <a:ea typeface="ＭＳ Ｐゴシック" pitchFamily="34" charset="-128"/>
                          <a:cs typeface="Times New Roman" panose="02020603050405020304" pitchFamily="18" charset="0"/>
                        </a:rPr>
                        <a:t>finansinių įsipareigojimų ar kitų pasiūlyme nurodytų sąlygų patvirtinimo, galutinių pirkimo sutarties sąlygų nustatymo, tačiau tik tuo atveju, jeigu nebus keičiami pagrindiniai pasiūlymo elementai.</a:t>
                      </a:r>
                      <a:endParaRPr kumimoji="0" lang="lt-LT" altLang="lt-LT" sz="2000" b="0" i="0" u="none" strike="noStrike" cap="none" normalizeH="0" baseline="0" dirty="0">
                        <a:ln>
                          <a:noFill/>
                        </a:ln>
                        <a:solidFill>
                          <a:srgbClr val="404040"/>
                        </a:solidFill>
                        <a:effectLst/>
                        <a:latin typeface="Times New Roman" panose="02020603050405020304" pitchFamily="18" charset="0"/>
                        <a:ea typeface="ＭＳ Ｐゴシック" pitchFamily="34" charset="-128"/>
                        <a:cs typeface="Times New Roman" panose="02020603050405020304"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lt-LT" altLang="lt-LT" sz="2000" b="0" i="0" u="none" strike="noStrike" cap="none" normalizeH="0" baseline="0" dirty="0">
                          <a:ln>
                            <a:noFill/>
                          </a:ln>
                          <a:solidFill>
                            <a:srgbClr val="404040"/>
                          </a:solidFill>
                          <a:effectLst/>
                          <a:latin typeface="Times New Roman" panose="02020603050405020304" pitchFamily="18" charset="0"/>
                          <a:ea typeface="ＭＳ Ｐゴシック" pitchFamily="34" charset="-128"/>
                          <a:cs typeface="Times New Roman" panose="02020603050405020304" pitchFamily="18" charset="0"/>
                        </a:rPr>
                        <a:t>Derybos po galutinių pasiūlymų pateikimo yra negalimos. </a:t>
                      </a: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4301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00" y="0"/>
            <a:ext cx="12373200" cy="13046741"/>
          </a:xfrm>
          <a:prstGeom prst="rect">
            <a:avLst/>
          </a:prstGeom>
        </p:spPr>
      </p:pic>
      <p:sp>
        <p:nvSpPr>
          <p:cNvPr id="5" name="Rectangle 4">
            <a:extLst>
              <a:ext uri="{FF2B5EF4-FFF2-40B4-BE49-F238E27FC236}">
                <a16:creationId xmlns:a16="http://schemas.microsoft.com/office/drawing/2014/main" id="{CFE8AF12-F584-6144-A83C-9094043040B8}"/>
              </a:ext>
            </a:extLst>
          </p:cNvPr>
          <p:cNvSpPr/>
          <p:nvPr/>
        </p:nvSpPr>
        <p:spPr>
          <a:xfrm>
            <a:off x="0" y="2103437"/>
            <a:ext cx="8799616" cy="27654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2500FE-9896-E74E-B13C-C5BC4BA69066}"/>
              </a:ext>
            </a:extLst>
          </p:cNvPr>
          <p:cNvSpPr>
            <a:spLocks noGrp="1"/>
          </p:cNvSpPr>
          <p:nvPr>
            <p:ph type="title"/>
          </p:nvPr>
        </p:nvSpPr>
        <p:spPr>
          <a:xfrm>
            <a:off x="1938748" y="3053443"/>
            <a:ext cx="4931535" cy="685800"/>
          </a:xfrm>
        </p:spPr>
        <p:txBody>
          <a:bodyPr>
            <a:noAutofit/>
          </a:bodyPr>
          <a:lstStyle/>
          <a:p>
            <a:r>
              <a:rPr lang="lt-LT" altLang="en-US" sz="3600" b="1" dirty="0">
                <a:solidFill>
                  <a:schemeClr val="accent4"/>
                </a:solidFill>
              </a:rPr>
              <a:t>Įvadas</a:t>
            </a:r>
            <a:endParaRPr lang="en-US" sz="3600" dirty="0">
              <a:solidFill>
                <a:schemeClr val="accent4"/>
              </a:solidFill>
            </a:endParaRPr>
          </a:p>
        </p:txBody>
      </p:sp>
      <p:sp>
        <p:nvSpPr>
          <p:cNvPr id="4" name="Slide Number Placeholder 3">
            <a:extLst>
              <a:ext uri="{FF2B5EF4-FFF2-40B4-BE49-F238E27FC236}">
                <a16:creationId xmlns:a16="http://schemas.microsoft.com/office/drawing/2014/main" id="{52D8614A-3C0B-1247-B78C-8B71DAF72FE6}"/>
              </a:ext>
            </a:extLst>
          </p:cNvPr>
          <p:cNvSpPr>
            <a:spLocks noGrp="1"/>
          </p:cNvSpPr>
          <p:nvPr>
            <p:ph type="sldNum" sz="quarter" idx="12"/>
          </p:nvPr>
        </p:nvSpPr>
        <p:spPr/>
        <p:txBody>
          <a:bodyPr/>
          <a:lstStyle/>
          <a:p>
            <a:fld id="{6053FF8C-D565-D34D-B44E-ED9761514B98}" type="slidenum">
              <a:rPr lang="en-US" smtClean="0">
                <a:solidFill>
                  <a:schemeClr val="bg1"/>
                </a:solidFill>
              </a:rPr>
              <a:pPr/>
              <a:t>2</a:t>
            </a:fld>
            <a:endParaRPr lang="en-US" dirty="0">
              <a:solidFill>
                <a:schemeClr val="bg1"/>
              </a:solidFill>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6" name="Oval 5">
            <a:extLst>
              <a:ext uri="{FF2B5EF4-FFF2-40B4-BE49-F238E27FC236}">
                <a16:creationId xmlns:a16="http://schemas.microsoft.com/office/drawing/2014/main" id="{1A274E45-C55D-EA4E-B29C-A056374A5B0A}"/>
              </a:ext>
            </a:extLst>
          </p:cNvPr>
          <p:cNvSpPr/>
          <p:nvPr/>
        </p:nvSpPr>
        <p:spPr>
          <a:xfrm>
            <a:off x="451262" y="2743200"/>
            <a:ext cx="1306286" cy="13062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Lato" panose="020F0502020204030203" pitchFamily="34" charset="0"/>
                <a:ea typeface="Lato" panose="020F0502020204030203" pitchFamily="34" charset="0"/>
                <a:cs typeface="Lato" panose="020F0502020204030203" pitchFamily="34" charset="0"/>
              </a:rPr>
              <a:t>1</a:t>
            </a:r>
            <a:endParaRPr lang="en-US" sz="5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54695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12474"/>
            <a:ext cx="9584408" cy="285752"/>
          </a:xfrm>
        </p:spPr>
        <p:txBody>
          <a:bodyPr>
            <a:noAutofit/>
          </a:bodyPr>
          <a:lstStyle/>
          <a:p>
            <a:r>
              <a:rPr lang="lt-LT" sz="3200" dirty="0">
                <a:solidFill>
                  <a:schemeClr val="tx1"/>
                </a:solidFill>
              </a:rPr>
              <a:t>Pirkimo procedūrų palyginimas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20</a:t>
            </a:fld>
            <a:endParaRPr lang="en-US" dirty="0">
              <a:solidFill>
                <a:srgbClr val="FFFFFF"/>
              </a:solidFill>
            </a:endParaRPr>
          </a:p>
        </p:txBody>
      </p:sp>
      <p:graphicFrame>
        <p:nvGraphicFramePr>
          <p:cNvPr id="6" name="Table 5">
            <a:extLst>
              <a:ext uri="{FF2B5EF4-FFF2-40B4-BE49-F238E27FC236}">
                <a16:creationId xmlns:a16="http://schemas.microsoft.com/office/drawing/2014/main" id="{8F323B1B-FF26-45C6-93F6-B30A59A3CA1B}"/>
              </a:ext>
            </a:extLst>
          </p:cNvPr>
          <p:cNvGraphicFramePr>
            <a:graphicFrameLocks noGrp="1"/>
          </p:cNvGraphicFramePr>
          <p:nvPr>
            <p:extLst>
              <p:ext uri="{D42A27DB-BD31-4B8C-83A1-F6EECF244321}">
                <p14:modId xmlns:p14="http://schemas.microsoft.com/office/powerpoint/2010/main" val="1415159097"/>
              </p:ext>
            </p:extLst>
          </p:nvPr>
        </p:nvGraphicFramePr>
        <p:xfrm>
          <a:off x="203579" y="1014981"/>
          <a:ext cx="11860307" cy="4953706"/>
        </p:xfrm>
        <a:graphic>
          <a:graphicData uri="http://schemas.openxmlformats.org/drawingml/2006/table">
            <a:tbl>
              <a:tblPr firstRow="1" firstCol="1" bandRow="1"/>
              <a:tblGrid>
                <a:gridCol w="1031332">
                  <a:extLst>
                    <a:ext uri="{9D8B030D-6E8A-4147-A177-3AD203B41FA5}">
                      <a16:colId xmlns:a16="http://schemas.microsoft.com/office/drawing/2014/main" val="20000"/>
                    </a:ext>
                  </a:extLst>
                </a:gridCol>
                <a:gridCol w="1832747">
                  <a:extLst>
                    <a:ext uri="{9D8B030D-6E8A-4147-A177-3AD203B41FA5}">
                      <a16:colId xmlns:a16="http://schemas.microsoft.com/office/drawing/2014/main" val="20001"/>
                    </a:ext>
                  </a:extLst>
                </a:gridCol>
                <a:gridCol w="2059377">
                  <a:extLst>
                    <a:ext uri="{9D8B030D-6E8A-4147-A177-3AD203B41FA5}">
                      <a16:colId xmlns:a16="http://schemas.microsoft.com/office/drawing/2014/main" val="20002"/>
                    </a:ext>
                  </a:extLst>
                </a:gridCol>
                <a:gridCol w="2502783">
                  <a:extLst>
                    <a:ext uri="{9D8B030D-6E8A-4147-A177-3AD203B41FA5}">
                      <a16:colId xmlns:a16="http://schemas.microsoft.com/office/drawing/2014/main" val="20003"/>
                    </a:ext>
                  </a:extLst>
                </a:gridCol>
                <a:gridCol w="2297859">
                  <a:extLst>
                    <a:ext uri="{9D8B030D-6E8A-4147-A177-3AD203B41FA5}">
                      <a16:colId xmlns:a16="http://schemas.microsoft.com/office/drawing/2014/main" val="20004"/>
                    </a:ext>
                  </a:extLst>
                </a:gridCol>
                <a:gridCol w="2136209">
                  <a:extLst>
                    <a:ext uri="{9D8B030D-6E8A-4147-A177-3AD203B41FA5}">
                      <a16:colId xmlns:a16="http://schemas.microsoft.com/office/drawing/2014/main" val="1471285918"/>
                    </a:ext>
                  </a:extLst>
                </a:gridCol>
              </a:tblGrid>
              <a:tr h="707673">
                <a:tc>
                  <a:txBody>
                    <a:bodyPr/>
                    <a:lstStyle/>
                    <a:p>
                      <a:pPr algn="ctr">
                        <a:spcAft>
                          <a:spcPts val="0"/>
                        </a:spcAft>
                      </a:pPr>
                      <a:r>
                        <a:rPr lang="en-GB" sz="1800" dirty="0">
                          <a:effectLst/>
                          <a:latin typeface="+mn-lt"/>
                          <a:ea typeface="Times New Roman" panose="02020603050405020304" pitchFamily="18" charset="0"/>
                        </a:rPr>
                        <a:t> </a:t>
                      </a:r>
                      <a:endParaRPr lang="lt-LT" sz="1800" dirty="0">
                        <a:effectLst/>
                        <a:latin typeface="+mn-lt"/>
                        <a:ea typeface="Times New Roman" panose="02020603050405020304" pitchFamily="18" charset="0"/>
                      </a:endParaRPr>
                    </a:p>
                  </a:txBody>
                  <a:tcPr marL="69907" marR="6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lt-LT" altLang="lt-LT" sz="1800" b="1" i="0" u="none" strike="noStrike" cap="none" normalizeH="0" baseline="0" dirty="0">
                          <a:ln>
                            <a:noFill/>
                          </a:ln>
                          <a:solidFill>
                            <a:srgbClr val="404040"/>
                          </a:solidFill>
                          <a:effectLst/>
                          <a:latin typeface="+mn-lt"/>
                          <a:ea typeface="ＭＳ Ｐゴシック" pitchFamily="34" charset="-128"/>
                        </a:rPr>
                        <a:t>Atviras konkursas</a:t>
                      </a:r>
                      <a:endParaRPr kumimoji="0" lang="lt-LT" altLang="lt-LT" sz="18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lt-LT" altLang="lt-LT" sz="1800" b="1" i="0" u="none" strike="noStrike" cap="none" normalizeH="0" baseline="0" dirty="0">
                          <a:ln>
                            <a:noFill/>
                          </a:ln>
                          <a:solidFill>
                            <a:srgbClr val="404040"/>
                          </a:solidFill>
                          <a:effectLst/>
                          <a:latin typeface="+mn-lt"/>
                          <a:ea typeface="ＭＳ Ｐゴシック" pitchFamily="34" charset="-128"/>
                        </a:rPr>
                        <a:t>Ribotas konkursas</a:t>
                      </a:r>
                      <a:endParaRPr kumimoji="0" lang="lt-LT" altLang="lt-LT" sz="18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lt-LT" altLang="lt-LT" sz="1800" b="1" i="0" u="none" strike="noStrike" cap="none" normalizeH="0" baseline="0" dirty="0">
                          <a:ln>
                            <a:noFill/>
                          </a:ln>
                          <a:solidFill>
                            <a:srgbClr val="404040"/>
                          </a:solidFill>
                          <a:effectLst/>
                          <a:latin typeface="+mn-lt"/>
                          <a:ea typeface="ＭＳ Ｐゴシック" pitchFamily="34" charset="-128"/>
                        </a:rPr>
                        <a:t>Skelbiamos derybos</a:t>
                      </a:r>
                      <a:endParaRPr kumimoji="0" lang="lt-LT" altLang="lt-LT" sz="18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lt-LT" altLang="lt-LT" sz="1800" b="1" i="0" u="none" strike="noStrike" cap="none" normalizeH="0" baseline="0" dirty="0">
                          <a:ln>
                            <a:noFill/>
                          </a:ln>
                          <a:solidFill>
                            <a:srgbClr val="404040"/>
                          </a:solidFill>
                          <a:effectLst/>
                          <a:latin typeface="+mn-lt"/>
                          <a:ea typeface="ＭＳ Ｐゴシック" pitchFamily="34" charset="-128"/>
                        </a:rPr>
                        <a:t>Konkurencinis dialogas</a:t>
                      </a:r>
                      <a:endParaRPr kumimoji="0" lang="lt-LT" altLang="lt-LT" sz="18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lang="lt-LT" b="1" dirty="0"/>
                        <a:t>Inovacijų partnerystė</a:t>
                      </a:r>
                      <a:endParaRPr kumimoji="0" lang="lt-LT" altLang="lt-LT" sz="1800" b="1"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246033">
                <a:tc>
                  <a:txBody>
                    <a:bodyPr/>
                    <a:lstStyle>
                      <a:lvl1pPr eaLnBrk="0" hangingPunct="0">
                        <a:spcBef>
                          <a:spcPts val="600"/>
                        </a:spcBef>
                        <a:buSzPct val="100000"/>
                        <a:defRPr>
                          <a:solidFill>
                            <a:schemeClr val="tx1"/>
                          </a:solidFill>
                          <a:latin typeface="Calibri" pitchFamily="34" charset="0"/>
                          <a:ea typeface="ＭＳ Ｐゴシック" pitchFamily="34" charset="-128"/>
                        </a:defRPr>
                      </a:lvl1pPr>
                      <a:lvl2pPr marL="742950" indent="-285750" eaLnBrk="0" hangingPunct="0">
                        <a:spcBef>
                          <a:spcPts val="600"/>
                        </a:spcBef>
                        <a:buSzPct val="100000"/>
                        <a:defRPr>
                          <a:solidFill>
                            <a:schemeClr val="tx1"/>
                          </a:solidFill>
                          <a:latin typeface="Calibri" pitchFamily="34" charset="0"/>
                          <a:ea typeface="ＭＳ Ｐゴシック" pitchFamily="34" charset="-128"/>
                        </a:defRPr>
                      </a:lvl2pPr>
                      <a:lvl3pPr marL="1143000" indent="-228600" eaLnBrk="0" hangingPunct="0">
                        <a:spcBef>
                          <a:spcPts val="600"/>
                        </a:spcBef>
                        <a:buSzPct val="100000"/>
                        <a:defRPr>
                          <a:solidFill>
                            <a:schemeClr val="tx1"/>
                          </a:solidFill>
                          <a:latin typeface="Calibri" pitchFamily="34" charset="0"/>
                          <a:ea typeface="ＭＳ Ｐゴシック" pitchFamily="34" charset="-128"/>
                        </a:defRPr>
                      </a:lvl3pPr>
                      <a:lvl4pPr marL="1600200" indent="-228600" eaLnBrk="0" hangingPunct="0">
                        <a:spcBef>
                          <a:spcPts val="600"/>
                        </a:spcBef>
                        <a:buSzPct val="100000"/>
                        <a:defRPr>
                          <a:solidFill>
                            <a:schemeClr val="tx1"/>
                          </a:solidFill>
                          <a:latin typeface="Calibri" pitchFamily="34" charset="0"/>
                          <a:ea typeface="ＭＳ Ｐゴシック" pitchFamily="34" charset="-128"/>
                        </a:defRPr>
                      </a:lvl4pPr>
                      <a:lvl5pPr marL="2057400" indent="-228600" eaLnBrk="0" hangingPunct="0">
                        <a:spcBef>
                          <a:spcPts val="600"/>
                        </a:spcBef>
                        <a:buSzPct val="100000"/>
                        <a:defRPr>
                          <a:solidFill>
                            <a:schemeClr val="tx1"/>
                          </a:solidFill>
                          <a:latin typeface="Calibri" pitchFamily="34" charset="0"/>
                          <a:ea typeface="ＭＳ Ｐゴシック" pitchFamily="34" charset="-128"/>
                        </a:defRPr>
                      </a:lvl5pPr>
                      <a:lvl6pPr marL="25146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6pPr>
                      <a:lvl7pPr marL="29718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7pPr>
                      <a:lvl8pPr marL="34290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8pPr>
                      <a:lvl9pPr marL="3886200" indent="-228600" eaLnBrk="0" fontAlgn="base" hangingPunct="0">
                        <a:spcBef>
                          <a:spcPts val="600"/>
                        </a:spcBef>
                        <a:spcAft>
                          <a:spcPct val="0"/>
                        </a:spcAft>
                        <a:buSzPct val="100000"/>
                        <a:defRPr>
                          <a:solidFill>
                            <a:schemeClr val="tx1"/>
                          </a:solidFill>
                          <a:latin typeface="Calibri" pitchFamily="34" charset="0"/>
                          <a:ea typeface="ＭＳ Ｐゴシック" pitchFamily="34" charset="-128"/>
                        </a:defRPr>
                      </a:lvl9pPr>
                    </a:lstStyle>
                    <a:p>
                      <a:pPr algn="just">
                        <a:spcAft>
                          <a:spcPts val="0"/>
                        </a:spcAft>
                      </a:pPr>
                      <a:r>
                        <a:rPr kumimoji="0" lang="lt-LT" sz="1800" b="1" i="0" u="none" strike="noStrike" kern="1200" cap="none" normalizeH="0" baseline="0" dirty="0">
                          <a:ln>
                            <a:noFill/>
                          </a:ln>
                          <a:solidFill>
                            <a:srgbClr val="404040"/>
                          </a:solidFill>
                          <a:effectLst/>
                          <a:latin typeface="Calibri" pitchFamily="34" charset="0"/>
                          <a:ea typeface="ＭＳ Ｐゴシック" pitchFamily="34" charset="-128"/>
                          <a:cs typeface="+mn-cs"/>
                        </a:rPr>
                        <a:t>Pasiūlymų vertinimas</a:t>
                      </a: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0" lang="lt-LT" sz="1800" b="0" i="0" u="none" strike="noStrike" kern="1200" cap="none" normalizeH="0" baseline="0" dirty="0">
                          <a:ln>
                            <a:noFill/>
                          </a:ln>
                          <a:solidFill>
                            <a:srgbClr val="404040"/>
                          </a:solidFill>
                          <a:effectLst/>
                          <a:latin typeface="Calibri" pitchFamily="34" charset="0"/>
                          <a:ea typeface="ＭＳ Ｐゴシック" pitchFamily="34" charset="-128"/>
                          <a:cs typeface="+mn-cs"/>
                        </a:rPr>
                        <a:t>Kainos ar sąnaudų ir kokybės santykis,</a:t>
                      </a:r>
                    </a:p>
                    <a:p>
                      <a:pPr algn="just">
                        <a:spcAft>
                          <a:spcPts val="0"/>
                        </a:spcAft>
                      </a:pPr>
                      <a:r>
                        <a:rPr kumimoji="0" lang="lt-LT" sz="1800" b="0" i="0" u="none" strike="noStrike" kern="1200" cap="none" normalizeH="0" baseline="0" dirty="0">
                          <a:ln>
                            <a:noFill/>
                          </a:ln>
                          <a:solidFill>
                            <a:srgbClr val="404040"/>
                          </a:solidFill>
                          <a:effectLst/>
                          <a:latin typeface="Calibri" pitchFamily="34" charset="0"/>
                          <a:ea typeface="ＭＳ Ｐゴシック" pitchFamily="34" charset="-128"/>
                          <a:cs typeface="+mn-cs"/>
                        </a:rPr>
                        <a:t>arba</a:t>
                      </a:r>
                    </a:p>
                    <a:p>
                      <a:pPr algn="just">
                        <a:spcAft>
                          <a:spcPts val="0"/>
                        </a:spcAft>
                      </a:pPr>
                      <a:r>
                        <a:rPr kumimoji="0" lang="lt-LT" sz="1800" b="0" i="0" u="none" strike="noStrike" kern="1200" cap="none" normalizeH="0" baseline="0" dirty="0">
                          <a:ln>
                            <a:noFill/>
                          </a:ln>
                          <a:solidFill>
                            <a:srgbClr val="404040"/>
                          </a:solidFill>
                          <a:effectLst/>
                          <a:latin typeface="Calibri" pitchFamily="34" charset="0"/>
                          <a:ea typeface="ＭＳ Ｐゴシック" pitchFamily="34" charset="-128"/>
                          <a:cs typeface="+mn-cs"/>
                        </a:rPr>
                        <a:t>Išlaidos,</a:t>
                      </a:r>
                    </a:p>
                    <a:p>
                      <a:pPr algn="just">
                        <a:spcAft>
                          <a:spcPts val="0"/>
                        </a:spcAft>
                      </a:pPr>
                      <a:r>
                        <a:rPr kumimoji="0" lang="lt-LT" sz="1800" b="0" i="0" u="none" strike="noStrike" kern="1200" cap="none" normalizeH="0" baseline="0" dirty="0">
                          <a:ln>
                            <a:noFill/>
                          </a:ln>
                          <a:solidFill>
                            <a:srgbClr val="404040"/>
                          </a:solidFill>
                          <a:effectLst/>
                          <a:latin typeface="Calibri" pitchFamily="34" charset="0"/>
                          <a:ea typeface="ＭＳ Ｐゴシック" pitchFamily="34" charset="-128"/>
                          <a:cs typeface="+mn-cs"/>
                        </a:rPr>
                        <a:t>arba</a:t>
                      </a:r>
                    </a:p>
                    <a:p>
                      <a:pPr algn="just">
                        <a:spcAft>
                          <a:spcPts val="0"/>
                        </a:spcAft>
                      </a:pPr>
                      <a:r>
                        <a:rPr kumimoji="0" lang="lt-LT" sz="1800" b="0" i="0" u="none" strike="noStrike" kern="1200" cap="none" normalizeH="0" baseline="0" dirty="0">
                          <a:ln>
                            <a:noFill/>
                          </a:ln>
                          <a:solidFill>
                            <a:srgbClr val="404040"/>
                          </a:solidFill>
                          <a:effectLst/>
                          <a:latin typeface="Calibri" pitchFamily="34" charset="0"/>
                          <a:ea typeface="ＭＳ Ｐゴシック" pitchFamily="34" charset="-128"/>
                          <a:cs typeface="+mn-cs"/>
                        </a:rPr>
                        <a:t>Kaina.</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0" lang="lt-LT" sz="1800" b="0" i="0" u="none" strike="noStrike" kern="1200" cap="none" normalizeH="0" baseline="0" dirty="0">
                          <a:ln>
                            <a:noFill/>
                          </a:ln>
                          <a:solidFill>
                            <a:srgbClr val="404040"/>
                          </a:solidFill>
                          <a:effectLst/>
                          <a:latin typeface="Calibri" pitchFamily="34" charset="0"/>
                          <a:ea typeface="ＭＳ Ｐゴシック" pitchFamily="34" charset="-128"/>
                          <a:cs typeface="+mn-cs"/>
                        </a:rPr>
                        <a:t>Kainos ar sąnaudų ir kokybės santykis,</a:t>
                      </a:r>
                    </a:p>
                    <a:p>
                      <a:pPr algn="just">
                        <a:spcAft>
                          <a:spcPts val="0"/>
                        </a:spcAft>
                      </a:pPr>
                      <a:r>
                        <a:rPr kumimoji="0" lang="lt-LT" sz="1800" b="0" i="0" u="none" strike="noStrike" kern="1200" cap="none" normalizeH="0" baseline="0" dirty="0">
                          <a:ln>
                            <a:noFill/>
                          </a:ln>
                          <a:solidFill>
                            <a:srgbClr val="404040"/>
                          </a:solidFill>
                          <a:effectLst/>
                          <a:latin typeface="Calibri" pitchFamily="34" charset="0"/>
                          <a:ea typeface="ＭＳ Ｐゴシック" pitchFamily="34" charset="-128"/>
                          <a:cs typeface="+mn-cs"/>
                        </a:rPr>
                        <a:t>arba</a:t>
                      </a:r>
                    </a:p>
                    <a:p>
                      <a:pPr algn="just">
                        <a:spcAft>
                          <a:spcPts val="0"/>
                        </a:spcAft>
                      </a:pPr>
                      <a:r>
                        <a:rPr kumimoji="0" lang="lt-LT" sz="1800" b="0" i="0" u="none" strike="noStrike" kern="1200" cap="none" normalizeH="0" baseline="0" dirty="0">
                          <a:ln>
                            <a:noFill/>
                          </a:ln>
                          <a:solidFill>
                            <a:srgbClr val="404040"/>
                          </a:solidFill>
                          <a:effectLst/>
                          <a:latin typeface="Calibri" pitchFamily="34" charset="0"/>
                          <a:ea typeface="ＭＳ Ｐゴシック" pitchFamily="34" charset="-128"/>
                          <a:cs typeface="+mn-cs"/>
                        </a:rPr>
                        <a:t>Išlaidos,</a:t>
                      </a:r>
                    </a:p>
                    <a:p>
                      <a:pPr algn="just">
                        <a:spcAft>
                          <a:spcPts val="0"/>
                        </a:spcAft>
                      </a:pPr>
                      <a:r>
                        <a:rPr kumimoji="0" lang="lt-LT" sz="1800" b="0" i="0" u="none" strike="noStrike" kern="1200" cap="none" normalizeH="0" baseline="0" dirty="0">
                          <a:ln>
                            <a:noFill/>
                          </a:ln>
                          <a:solidFill>
                            <a:srgbClr val="404040"/>
                          </a:solidFill>
                          <a:effectLst/>
                          <a:latin typeface="Calibri" pitchFamily="34" charset="0"/>
                          <a:ea typeface="ＭＳ Ｐゴシック" pitchFamily="34" charset="-128"/>
                          <a:cs typeface="+mn-cs"/>
                        </a:rPr>
                        <a:t>arba</a:t>
                      </a:r>
                    </a:p>
                    <a:p>
                      <a:pPr algn="just">
                        <a:spcAft>
                          <a:spcPts val="0"/>
                        </a:spcAft>
                      </a:pPr>
                      <a:r>
                        <a:rPr kumimoji="0" lang="lt-LT" sz="1800" b="0" i="0" u="none" strike="noStrike" kern="1200" cap="none" normalizeH="0" baseline="0" dirty="0">
                          <a:ln>
                            <a:noFill/>
                          </a:ln>
                          <a:solidFill>
                            <a:srgbClr val="404040"/>
                          </a:solidFill>
                          <a:effectLst/>
                          <a:latin typeface="Calibri" pitchFamily="34" charset="0"/>
                          <a:ea typeface="ＭＳ Ｐゴシック" pitchFamily="34" charset="-128"/>
                          <a:cs typeface="+mn-cs"/>
                        </a:rPr>
                        <a:t>Kaina.</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0" lang="lt-LT" sz="1800" b="0" i="0" u="none" strike="noStrike" kern="1200" cap="none" normalizeH="0" baseline="0" dirty="0">
                          <a:ln>
                            <a:noFill/>
                          </a:ln>
                          <a:solidFill>
                            <a:srgbClr val="404040"/>
                          </a:solidFill>
                          <a:effectLst/>
                          <a:latin typeface="Calibri" pitchFamily="34" charset="0"/>
                          <a:ea typeface="ＭＳ Ｐゴシック" pitchFamily="34" charset="-128"/>
                          <a:cs typeface="+mn-cs"/>
                        </a:rPr>
                        <a:t>Kainos ar sąnaudų ir kokybės santykis,</a:t>
                      </a:r>
                    </a:p>
                    <a:p>
                      <a:pPr algn="just">
                        <a:spcAft>
                          <a:spcPts val="0"/>
                        </a:spcAft>
                      </a:pPr>
                      <a:r>
                        <a:rPr kumimoji="0" lang="lt-LT" sz="1800" b="0" i="0" u="none" strike="noStrike" kern="1200" cap="none" normalizeH="0" baseline="0" dirty="0">
                          <a:ln>
                            <a:noFill/>
                          </a:ln>
                          <a:solidFill>
                            <a:srgbClr val="404040"/>
                          </a:solidFill>
                          <a:effectLst/>
                          <a:latin typeface="Calibri" pitchFamily="34" charset="0"/>
                          <a:ea typeface="ＭＳ Ｐゴシック" pitchFamily="34" charset="-128"/>
                          <a:cs typeface="+mn-cs"/>
                        </a:rPr>
                        <a:t>arba</a:t>
                      </a:r>
                    </a:p>
                    <a:p>
                      <a:pPr algn="just">
                        <a:spcAft>
                          <a:spcPts val="0"/>
                        </a:spcAft>
                      </a:pPr>
                      <a:r>
                        <a:rPr kumimoji="0" lang="lt-LT" sz="1800" b="0" i="0" u="none" strike="noStrike" kern="1200" cap="none" normalizeH="0" baseline="0" dirty="0">
                          <a:ln>
                            <a:noFill/>
                          </a:ln>
                          <a:solidFill>
                            <a:srgbClr val="404040"/>
                          </a:solidFill>
                          <a:effectLst/>
                          <a:latin typeface="Calibri" pitchFamily="34" charset="0"/>
                          <a:ea typeface="ＭＳ Ｐゴシック" pitchFamily="34" charset="-128"/>
                          <a:cs typeface="+mn-cs"/>
                        </a:rPr>
                        <a:t>Išlaidos,</a:t>
                      </a:r>
                    </a:p>
                    <a:p>
                      <a:pPr algn="just">
                        <a:spcAft>
                          <a:spcPts val="0"/>
                        </a:spcAft>
                      </a:pPr>
                      <a:r>
                        <a:rPr kumimoji="0" lang="lt-LT" sz="1800" b="0" i="0" u="none" strike="noStrike" kern="1200" cap="none" normalizeH="0" baseline="0" dirty="0">
                          <a:ln>
                            <a:noFill/>
                          </a:ln>
                          <a:solidFill>
                            <a:srgbClr val="404040"/>
                          </a:solidFill>
                          <a:effectLst/>
                          <a:latin typeface="Calibri" pitchFamily="34" charset="0"/>
                          <a:ea typeface="ＭＳ Ｐゴシック" pitchFamily="34" charset="-128"/>
                          <a:cs typeface="+mn-cs"/>
                        </a:rPr>
                        <a:t>arba</a:t>
                      </a:r>
                    </a:p>
                    <a:p>
                      <a:pPr algn="just">
                        <a:spcAft>
                          <a:spcPts val="0"/>
                        </a:spcAft>
                      </a:pPr>
                      <a:r>
                        <a:rPr kumimoji="0" lang="lt-LT" sz="1800" b="0" i="0" u="none" strike="noStrike" kern="1200" cap="none" normalizeH="0" baseline="0" dirty="0">
                          <a:ln>
                            <a:noFill/>
                          </a:ln>
                          <a:solidFill>
                            <a:srgbClr val="404040"/>
                          </a:solidFill>
                          <a:effectLst/>
                          <a:latin typeface="Calibri" pitchFamily="34" charset="0"/>
                          <a:ea typeface="ＭＳ Ｐゴシック" pitchFamily="34" charset="-128"/>
                          <a:cs typeface="+mn-cs"/>
                        </a:rPr>
                        <a:t>Kaina.</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0" lang="lt-LT" sz="1800" b="0" i="0" u="none" strike="noStrike" kern="1200" cap="none" normalizeH="0" baseline="0" dirty="0">
                          <a:ln>
                            <a:noFill/>
                          </a:ln>
                          <a:solidFill>
                            <a:srgbClr val="404040"/>
                          </a:solidFill>
                          <a:effectLst/>
                          <a:latin typeface="Calibri" pitchFamily="34" charset="0"/>
                          <a:ea typeface="ＭＳ Ｐゴシック" pitchFamily="34" charset="-128"/>
                          <a:cs typeface="+mn-cs"/>
                        </a:rPr>
                        <a:t>Kainos ar sąnaudų ir kokybės santykis.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0" lang="lt-LT" sz="1800" b="0" i="0" u="none" strike="noStrike" kern="1200" cap="none" normalizeH="0" baseline="0" dirty="0">
                          <a:ln>
                            <a:noFill/>
                          </a:ln>
                          <a:solidFill>
                            <a:srgbClr val="404040"/>
                          </a:solidFill>
                          <a:effectLst/>
                          <a:latin typeface="Calibri" pitchFamily="34" charset="0"/>
                          <a:ea typeface="ＭＳ Ｐゴシック" pitchFamily="34" charset="-128"/>
                          <a:cs typeface="+mn-cs"/>
                        </a:rPr>
                        <a:t>Kainos ar sąnaudų ir kokybės santykis. </a:t>
                      </a:r>
                    </a:p>
                  </a:txBody>
                  <a:tcPr marL="59845" marR="598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57087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6" y="468657"/>
            <a:ext cx="10997409" cy="505507"/>
          </a:xfrm>
        </p:spPr>
        <p:txBody>
          <a:bodyPr>
            <a:noAutofit/>
          </a:bodyPr>
          <a:lstStyle/>
          <a:p>
            <a:r>
              <a:rPr lang="lt-LT" sz="3200" dirty="0"/>
              <a:t>Konkurencinio dialogo ir skelbiamų derybų procedūros pasirinkimas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21</a:t>
            </a:fld>
            <a:endParaRPr lang="en-US" dirty="0">
              <a:solidFill>
                <a:srgbClr val="FFFFFF"/>
              </a:solidFill>
            </a:endParaRPr>
          </a:p>
        </p:txBody>
      </p:sp>
      <p:sp>
        <p:nvSpPr>
          <p:cNvPr id="6" name="Text Placeholder 3">
            <a:extLst>
              <a:ext uri="{FF2B5EF4-FFF2-40B4-BE49-F238E27FC236}">
                <a16:creationId xmlns:a16="http://schemas.microsoft.com/office/drawing/2014/main" id="{D05B8418-FC71-4525-A0B2-649785EE2302}"/>
              </a:ext>
            </a:extLst>
          </p:cNvPr>
          <p:cNvSpPr txBox="1">
            <a:spLocks/>
          </p:cNvSpPr>
          <p:nvPr/>
        </p:nvSpPr>
        <p:spPr>
          <a:xfrm>
            <a:off x="976224" y="1696459"/>
            <a:ext cx="8477213" cy="332398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342900" indent="-342900" algn="l" defTabSz="1219139">
              <a:spcBef>
                <a:spcPct val="20000"/>
              </a:spcBef>
              <a:buClr>
                <a:schemeClr val="accent1">
                  <a:lumMod val="50000"/>
                </a:schemeClr>
              </a:buClr>
              <a:buFont typeface="Wingdings" panose="05000000000000000000" pitchFamily="2" charset="2"/>
              <a:buChar char="ü"/>
              <a:defRPr/>
            </a:pPr>
            <a:r>
              <a:rPr lang="lt-LT" sz="2400" dirty="0">
                <a:solidFill>
                  <a:schemeClr val="tx1"/>
                </a:solidFill>
                <a:cs typeface="+mj-cs"/>
              </a:rPr>
              <a:t>Identiškos pasirinkimo sąlygos</a:t>
            </a:r>
          </a:p>
          <a:p>
            <a:pPr marL="342900" indent="-342900" algn="l" defTabSz="1219139">
              <a:spcBef>
                <a:spcPct val="20000"/>
              </a:spcBef>
              <a:buClr>
                <a:schemeClr val="accent1">
                  <a:lumMod val="50000"/>
                </a:schemeClr>
              </a:buClr>
              <a:buFont typeface="Wingdings" panose="05000000000000000000" pitchFamily="2" charset="2"/>
              <a:buChar char="ü"/>
              <a:defRPr/>
            </a:pPr>
            <a:r>
              <a:rPr lang="lt-LT" sz="2400" dirty="0">
                <a:solidFill>
                  <a:schemeClr val="tx1"/>
                </a:solidFill>
                <a:cs typeface="+mj-cs"/>
              </a:rPr>
              <a:t>Abiem atvejais reikalingas dialogas ir derybos su mažiausiai trimis dalyviais</a:t>
            </a:r>
          </a:p>
          <a:p>
            <a:pPr marL="342900" indent="-342900" algn="l" defTabSz="1219139">
              <a:spcBef>
                <a:spcPct val="20000"/>
              </a:spcBef>
              <a:buClr>
                <a:schemeClr val="accent1">
                  <a:lumMod val="50000"/>
                </a:schemeClr>
              </a:buClr>
              <a:buFont typeface="Wingdings" panose="05000000000000000000" pitchFamily="2" charset="2"/>
              <a:buChar char="ü"/>
              <a:defRPr/>
            </a:pPr>
            <a:r>
              <a:rPr lang="lt-LT" sz="2400" dirty="0">
                <a:solidFill>
                  <a:schemeClr val="tx1"/>
                </a:solidFill>
                <a:cs typeface="+mj-cs"/>
              </a:rPr>
              <a:t>Abi įgalina dialogą arba derybas vesti nuoseklioje stadijoje</a:t>
            </a:r>
          </a:p>
          <a:p>
            <a:pPr marL="342900" indent="-342900" algn="l" defTabSz="1219139">
              <a:spcBef>
                <a:spcPct val="20000"/>
              </a:spcBef>
              <a:buClr>
                <a:schemeClr val="accent1">
                  <a:lumMod val="50000"/>
                </a:schemeClr>
              </a:buClr>
              <a:buFont typeface="Wingdings" panose="05000000000000000000" pitchFamily="2" charset="2"/>
              <a:buChar char="ü"/>
              <a:defRPr/>
            </a:pPr>
            <a:r>
              <a:rPr lang="lt-LT" sz="2400" dirty="0">
                <a:solidFill>
                  <a:schemeClr val="tx1"/>
                </a:solidFill>
                <a:cs typeface="+mj-cs"/>
              </a:rPr>
              <a:t>Abiem atvejais reikalinga ataskaita, pagrindžianti konkurencinio dialogo ar derybų naudojimą</a:t>
            </a:r>
          </a:p>
          <a:p>
            <a:pPr marL="342900" indent="-342900" algn="l" defTabSz="1219139">
              <a:spcBef>
                <a:spcPct val="20000"/>
              </a:spcBef>
              <a:buClr>
                <a:schemeClr val="accent1">
                  <a:lumMod val="50000"/>
                </a:schemeClr>
              </a:buClr>
              <a:buFont typeface="Wingdings" panose="05000000000000000000" pitchFamily="2" charset="2"/>
              <a:buChar char="ü"/>
              <a:defRPr/>
            </a:pPr>
            <a:endParaRPr lang="lt-LT" sz="2400" b="1" dirty="0">
              <a:solidFill>
                <a:schemeClr val="tx1"/>
              </a:solidFill>
              <a:cs typeface="+mj-cs"/>
            </a:endParaRPr>
          </a:p>
          <a:p>
            <a:pPr defTabSz="1219139">
              <a:spcBef>
                <a:spcPct val="20000"/>
              </a:spcBef>
              <a:buClr>
                <a:schemeClr val="accent1">
                  <a:lumMod val="50000"/>
                </a:schemeClr>
              </a:buClr>
              <a:defRPr/>
            </a:pPr>
            <a:r>
              <a:rPr lang="lt-LT" sz="2400" b="1" dirty="0">
                <a:solidFill>
                  <a:srgbClr val="FF0000"/>
                </a:solidFill>
                <a:cs typeface="+mj-cs"/>
              </a:rPr>
              <a:t>Kaip pagrįsti pasirinkimą tarp dviejų būdų?</a:t>
            </a:r>
            <a:endParaRPr lang="en-US" sz="2400" b="1" dirty="0">
              <a:solidFill>
                <a:srgbClr val="FF0000"/>
              </a:solidFill>
              <a:cs typeface="+mj-cs"/>
            </a:endParaRPr>
          </a:p>
        </p:txBody>
      </p:sp>
    </p:spTree>
    <p:extLst>
      <p:ext uri="{BB962C8B-B14F-4D97-AF65-F5344CB8AC3E}">
        <p14:creationId xmlns:p14="http://schemas.microsoft.com/office/powerpoint/2010/main" val="346359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972984" y="592275"/>
            <a:ext cx="10904543" cy="365125"/>
          </a:xfrm>
        </p:spPr>
        <p:txBody>
          <a:bodyPr>
            <a:noAutofit/>
          </a:bodyPr>
          <a:lstStyle/>
          <a:p>
            <a:r>
              <a:rPr lang="lt-LT" sz="3200" dirty="0"/>
              <a:t>Konkurencinio dialogo ir inovacijų partnerystės procedūros pasirinkimas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22</a:t>
            </a:fld>
            <a:endParaRPr lang="en-US" dirty="0">
              <a:solidFill>
                <a:srgbClr val="FFFFFF"/>
              </a:solidFill>
            </a:endParaRPr>
          </a:p>
        </p:txBody>
      </p:sp>
      <p:sp>
        <p:nvSpPr>
          <p:cNvPr id="6" name="Text Placeholder 3">
            <a:extLst>
              <a:ext uri="{FF2B5EF4-FFF2-40B4-BE49-F238E27FC236}">
                <a16:creationId xmlns:a16="http://schemas.microsoft.com/office/drawing/2014/main" id="{D05B8418-FC71-4525-A0B2-649785EE2302}"/>
              </a:ext>
            </a:extLst>
          </p:cNvPr>
          <p:cNvSpPr txBox="1">
            <a:spLocks/>
          </p:cNvSpPr>
          <p:nvPr/>
        </p:nvSpPr>
        <p:spPr>
          <a:xfrm>
            <a:off x="342901" y="1522550"/>
            <a:ext cx="11304154" cy="413651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342900" indent="-342900" algn="l" defTabSz="1219139">
              <a:spcBef>
                <a:spcPct val="20000"/>
              </a:spcBef>
              <a:buClr>
                <a:schemeClr val="accent1">
                  <a:lumMod val="50000"/>
                </a:schemeClr>
              </a:buClr>
              <a:buFont typeface="Wingdings" panose="05000000000000000000" pitchFamily="2" charset="2"/>
              <a:buChar char="ü"/>
              <a:defRPr/>
            </a:pPr>
            <a:r>
              <a:rPr lang="lt-LT" sz="2400" u="sng" dirty="0">
                <a:solidFill>
                  <a:schemeClr val="tx1"/>
                </a:solidFill>
                <a:cs typeface="+mj-cs"/>
              </a:rPr>
              <a:t>Konkurencinis dialogas</a:t>
            </a:r>
            <a:r>
              <a:rPr lang="en-US" sz="2400" dirty="0">
                <a:solidFill>
                  <a:schemeClr val="tx1"/>
                </a:solidFill>
                <a:cs typeface="+mj-cs"/>
              </a:rPr>
              <a:t>:</a:t>
            </a:r>
          </a:p>
          <a:p>
            <a:pPr marL="342900" indent="-342900" algn="l" defTabSz="1219139">
              <a:spcBef>
                <a:spcPct val="20000"/>
              </a:spcBef>
              <a:buClr>
                <a:schemeClr val="accent1">
                  <a:lumMod val="50000"/>
                </a:schemeClr>
              </a:buClr>
              <a:buFont typeface="Arial" panose="020B0604020202020204" pitchFamily="34" charset="0"/>
              <a:buChar char="•"/>
              <a:defRPr/>
            </a:pPr>
            <a:r>
              <a:rPr lang="lt-LT" sz="2400" dirty="0">
                <a:solidFill>
                  <a:schemeClr val="tx1"/>
                </a:solidFill>
                <a:cs typeface="+mj-cs"/>
              </a:rPr>
              <a:t>Esamo sprendinio pirkimas, kuris gali būti pritaikytas pagal perkančiosios organizacijos poreikius;</a:t>
            </a:r>
          </a:p>
          <a:p>
            <a:pPr marL="342900" indent="-342900" algn="l" defTabSz="1219139">
              <a:spcBef>
                <a:spcPct val="20000"/>
              </a:spcBef>
              <a:buClr>
                <a:schemeClr val="accent1">
                  <a:lumMod val="50000"/>
                </a:schemeClr>
              </a:buClr>
              <a:buFont typeface="Arial" panose="020B0604020202020204" pitchFamily="34" charset="0"/>
              <a:buChar char="•"/>
              <a:defRPr/>
            </a:pPr>
            <a:r>
              <a:rPr lang="lt-LT" sz="2400" dirty="0">
                <a:solidFill>
                  <a:schemeClr val="tx1"/>
                </a:solidFill>
                <a:cs typeface="+mj-cs"/>
              </a:rPr>
              <a:t>Pirkimo procedūra skirta iš esamų sprendinių nustatyti tą, kuris geriausiai tinka norimam rezultatui pasiekti.</a:t>
            </a:r>
          </a:p>
          <a:p>
            <a:pPr marL="342900" indent="-342900" algn="l" defTabSz="1219139">
              <a:spcBef>
                <a:spcPct val="20000"/>
              </a:spcBef>
              <a:buClr>
                <a:schemeClr val="accent1">
                  <a:lumMod val="50000"/>
                </a:schemeClr>
              </a:buClr>
              <a:buFont typeface="Arial" panose="020B0604020202020204" pitchFamily="34" charset="0"/>
              <a:buChar char="•"/>
              <a:defRPr/>
            </a:pPr>
            <a:r>
              <a:rPr lang="lt-LT" sz="2400" u="sng" dirty="0">
                <a:solidFill>
                  <a:schemeClr val="tx1"/>
                </a:solidFill>
                <a:cs typeface="+mj-cs"/>
              </a:rPr>
              <a:t>Inovacijų partnerystė</a:t>
            </a:r>
            <a:r>
              <a:rPr lang="en-US" sz="2400" dirty="0">
                <a:solidFill>
                  <a:schemeClr val="tx1"/>
                </a:solidFill>
                <a:cs typeface="+mj-cs"/>
              </a:rPr>
              <a:t>:</a:t>
            </a:r>
          </a:p>
          <a:p>
            <a:pPr marL="342900" indent="-342900" algn="l" defTabSz="1219139">
              <a:spcBef>
                <a:spcPct val="20000"/>
              </a:spcBef>
              <a:buClr>
                <a:schemeClr val="accent1">
                  <a:lumMod val="50000"/>
                </a:schemeClr>
              </a:buClr>
              <a:buFont typeface="Arial" panose="020B0604020202020204" pitchFamily="34" charset="0"/>
              <a:buChar char="•"/>
              <a:defRPr/>
            </a:pPr>
            <a:r>
              <a:rPr lang="lt-LT" sz="2400" dirty="0">
                <a:solidFill>
                  <a:schemeClr val="tx1"/>
                </a:solidFill>
                <a:cs typeface="+mj-cs"/>
              </a:rPr>
              <a:t>Plėtros paslaugų pirkimas rinkoje dar neegzistuojančiam sprendiniui sukurti;</a:t>
            </a:r>
          </a:p>
          <a:p>
            <a:pPr marL="342900" indent="-342900" algn="l" defTabSz="1219139">
              <a:spcBef>
                <a:spcPct val="20000"/>
              </a:spcBef>
              <a:buClr>
                <a:schemeClr val="accent1">
                  <a:lumMod val="50000"/>
                </a:schemeClr>
              </a:buClr>
              <a:buFont typeface="Arial" panose="020B0604020202020204" pitchFamily="34" charset="0"/>
              <a:buChar char="•"/>
              <a:defRPr/>
            </a:pPr>
            <a:r>
              <a:rPr lang="lt-LT" sz="2400" dirty="0">
                <a:solidFill>
                  <a:schemeClr val="tx1"/>
                </a:solidFill>
                <a:cs typeface="+mj-cs"/>
              </a:rPr>
              <a:t>Pirkimo procedūra skirta nustatyti geriausią partnerį, su kuriuo bus vykdomas projektas, ir nustatyti partnerystės struktūrą  ir teisines sąlygas;</a:t>
            </a:r>
          </a:p>
          <a:p>
            <a:pPr marL="342900" indent="-342900" algn="l" defTabSz="1219139">
              <a:spcBef>
                <a:spcPct val="20000"/>
              </a:spcBef>
              <a:buClr>
                <a:schemeClr val="accent1">
                  <a:lumMod val="50000"/>
                </a:schemeClr>
              </a:buClr>
              <a:buFont typeface="Arial" panose="020B0604020202020204" pitchFamily="34" charset="0"/>
              <a:buChar char="•"/>
              <a:defRPr/>
            </a:pPr>
            <a:r>
              <a:rPr lang="pt-BR" sz="2400" dirty="0">
                <a:solidFill>
                  <a:schemeClr val="tx1"/>
                </a:solidFill>
                <a:cs typeface="+mj-cs"/>
              </a:rPr>
              <a:t>Glaudus </a:t>
            </a:r>
            <a:r>
              <a:rPr lang="lt-LT" sz="2400" dirty="0">
                <a:solidFill>
                  <a:schemeClr val="tx1"/>
                </a:solidFill>
                <a:cs typeface="+mj-cs"/>
              </a:rPr>
              <a:t>perkančiosios organizacijos</a:t>
            </a:r>
            <a:r>
              <a:rPr lang="pt-BR" sz="2400" dirty="0">
                <a:solidFill>
                  <a:schemeClr val="tx1"/>
                </a:solidFill>
                <a:cs typeface="+mj-cs"/>
              </a:rPr>
              <a:t> ir rangovo bendradarbiavimas kūrimo etape.</a:t>
            </a:r>
            <a:endParaRPr lang="lt-LT" sz="2400" dirty="0">
              <a:solidFill>
                <a:schemeClr val="tx1"/>
              </a:solidFill>
              <a:cs typeface="+mj-cs"/>
            </a:endParaRPr>
          </a:p>
        </p:txBody>
      </p:sp>
    </p:spTree>
    <p:extLst>
      <p:ext uri="{BB962C8B-B14F-4D97-AF65-F5344CB8AC3E}">
        <p14:creationId xmlns:p14="http://schemas.microsoft.com/office/powerpoint/2010/main" val="375117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A59043C8-E027-EA41-A385-BF57C761D39E}"/>
              </a:ext>
            </a:extLst>
          </p:cNvPr>
          <p:cNvSpPr/>
          <p:nvPr/>
        </p:nvSpPr>
        <p:spPr>
          <a:xfrm>
            <a:off x="608823" y="705511"/>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2" name="Text Placeholder 1"/>
          <p:cNvSpPr>
            <a:spLocks noGrp="1"/>
          </p:cNvSpPr>
          <p:nvPr>
            <p:ph type="body" sz="half" idx="2"/>
          </p:nvPr>
        </p:nvSpPr>
        <p:spPr>
          <a:xfrm>
            <a:off x="716299" y="1177602"/>
            <a:ext cx="11157819" cy="231007"/>
          </a:xfrm>
        </p:spPr>
        <p:txBody>
          <a:bodyPr/>
          <a:lstStyle/>
          <a:p>
            <a:r>
              <a:rPr lang="lt-LT" sz="1600" b="1" dirty="0">
                <a:solidFill>
                  <a:srgbClr val="FF0000"/>
                </a:solidFill>
              </a:rPr>
              <a:t>Priimdama sprendimą pasirinkti konkurencinį dialogą, perkančioji organizacija turėtų atsakyti į šiuos klausimus:</a:t>
            </a:r>
            <a:endParaRPr lang="en-US" sz="1600" b="1" dirty="0">
              <a:solidFill>
                <a:srgbClr val="FF0000"/>
              </a:solidFill>
            </a:endParaRPr>
          </a:p>
        </p:txBody>
      </p:sp>
      <p:sp>
        <p:nvSpPr>
          <p:cNvPr id="3" name="Title 2"/>
          <p:cNvSpPr>
            <a:spLocks noGrp="1"/>
          </p:cNvSpPr>
          <p:nvPr>
            <p:ph type="title"/>
          </p:nvPr>
        </p:nvSpPr>
        <p:spPr>
          <a:xfrm>
            <a:off x="496679" y="195105"/>
            <a:ext cx="11157819" cy="865507"/>
          </a:xfrm>
        </p:spPr>
        <p:txBody>
          <a:bodyPr>
            <a:noAutofit/>
          </a:bodyPr>
          <a:lstStyle/>
          <a:p>
            <a:r>
              <a:rPr lang="en-GB" sz="2800" b="1" dirty="0">
                <a:solidFill>
                  <a:schemeClr val="tx1"/>
                </a:solidFill>
              </a:rPr>
              <a:t>- </a:t>
            </a:r>
            <a:r>
              <a:rPr lang="lt-LT" sz="3200" b="1" dirty="0">
                <a:solidFill>
                  <a:schemeClr val="tx1"/>
                </a:solidFill>
              </a:rPr>
              <a:t>Konkurencinio dialogo ir skelbiamų derybų procedūros </a:t>
            </a:r>
            <a:br>
              <a:rPr lang="en-GB" sz="3200" b="1" dirty="0">
                <a:solidFill>
                  <a:schemeClr val="tx1"/>
                </a:solidFill>
              </a:rPr>
            </a:br>
            <a:r>
              <a:rPr lang="lt-LT" sz="3200" b="1" dirty="0">
                <a:solidFill>
                  <a:schemeClr val="tx1"/>
                </a:solidFill>
              </a:rPr>
              <a:t>pasirinkimas</a:t>
            </a:r>
            <a:endParaRPr lang="en-US" sz="3200" b="1" dirty="0">
              <a:solidFill>
                <a:schemeClr val="tx1"/>
              </a:solidFill>
            </a:endParaRPr>
          </a:p>
        </p:txBody>
      </p:sp>
      <p:sp>
        <p:nvSpPr>
          <p:cNvPr id="9" name="Text Placeholder 3"/>
          <p:cNvSpPr txBox="1">
            <a:spLocks/>
          </p:cNvSpPr>
          <p:nvPr/>
        </p:nvSpPr>
        <p:spPr>
          <a:xfrm>
            <a:off x="1481953" y="5482516"/>
            <a:ext cx="9613633"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dirty="0">
                <a:solidFill>
                  <a:schemeClr val="bg1"/>
                </a:solidFill>
              </a:rPr>
              <a:t>Ar perkančioji organizacija turi pakankamai išteklių intensyviai pirkimo procedūrai, kuri gali trukti 12–18 mėnesių ir kuriai reikia didelių sąnaudų, išteklių ir išlaidų (ypač pasirengimo, dialogo etapų ir pasiūlymo vertinimo)?</a:t>
            </a:r>
            <a:endParaRPr lang="en-US" b="1" dirty="0">
              <a:solidFill>
                <a:schemeClr val="bg1"/>
              </a:solidFill>
              <a:cs typeface="+mj-cs"/>
            </a:endParaRPr>
          </a:p>
        </p:txBody>
      </p:sp>
      <p:sp>
        <p:nvSpPr>
          <p:cNvPr id="13" name="Rectangle 12"/>
          <p:cNvSpPr/>
          <p:nvPr/>
        </p:nvSpPr>
        <p:spPr>
          <a:xfrm rot="5400000">
            <a:off x="5977796" y="-489728"/>
            <a:ext cx="576897" cy="107460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p>
        </p:txBody>
      </p:sp>
      <p:grpSp>
        <p:nvGrpSpPr>
          <p:cNvPr id="14" name="Group 67"/>
          <p:cNvGrpSpPr/>
          <p:nvPr/>
        </p:nvGrpSpPr>
        <p:grpSpPr>
          <a:xfrm>
            <a:off x="508005" y="4594860"/>
            <a:ext cx="637251" cy="793233"/>
            <a:chOff x="381003" y="3775791"/>
            <a:chExt cx="638172" cy="794381"/>
          </a:xfrm>
        </p:grpSpPr>
        <p:sp>
          <p:nvSpPr>
            <p:cNvPr id="15" name="Freeform 14"/>
            <p:cNvSpPr/>
            <p:nvPr/>
          </p:nvSpPr>
          <p:spPr>
            <a:xfrm rot="5400000" flipH="1">
              <a:off x="240721" y="3917026"/>
              <a:ext cx="667279" cy="384810"/>
            </a:xfrm>
            <a:custGeom>
              <a:avLst/>
              <a:gdLst>
                <a:gd name="connsiteX0" fmla="*/ 0 w 1760220"/>
                <a:gd name="connsiteY0" fmla="*/ 384810 h 384810"/>
                <a:gd name="connsiteX1" fmla="*/ 241576 w 1760220"/>
                <a:gd name="connsiteY1" fmla="*/ 0 h 384810"/>
                <a:gd name="connsiteX2" fmla="*/ 1760220 w 1760220"/>
                <a:gd name="connsiteY2" fmla="*/ 0 h 384810"/>
                <a:gd name="connsiteX3" fmla="*/ 1518644 w 1760220"/>
                <a:gd name="connsiteY3" fmla="*/ 384810 h 384810"/>
                <a:gd name="connsiteX4" fmla="*/ 0 w 1760220"/>
                <a:gd name="connsiteY4" fmla="*/ 384810 h 384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220" h="384810">
                  <a:moveTo>
                    <a:pt x="0" y="384810"/>
                  </a:moveTo>
                  <a:lnTo>
                    <a:pt x="241576" y="0"/>
                  </a:lnTo>
                  <a:lnTo>
                    <a:pt x="1760220" y="0"/>
                  </a:lnTo>
                  <a:lnTo>
                    <a:pt x="1518644" y="384810"/>
                  </a:lnTo>
                  <a:lnTo>
                    <a:pt x="0" y="38481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Freeform 15"/>
            <p:cNvSpPr/>
            <p:nvPr/>
          </p:nvSpPr>
          <p:spPr>
            <a:xfrm rot="5400000">
              <a:off x="348034" y="3899031"/>
              <a:ext cx="704110" cy="638172"/>
            </a:xfrm>
            <a:custGeom>
              <a:avLst/>
              <a:gdLst>
                <a:gd name="connsiteX0" fmla="*/ 0 w 1524000"/>
                <a:gd name="connsiteY0" fmla="*/ 0 h 838200"/>
                <a:gd name="connsiteX1" fmla="*/ 1524000 w 1524000"/>
                <a:gd name="connsiteY1" fmla="*/ 0 h 838200"/>
                <a:gd name="connsiteX2" fmla="*/ 1524000 w 1524000"/>
                <a:gd name="connsiteY2" fmla="*/ 838200 h 838200"/>
                <a:gd name="connsiteX3" fmla="*/ 0 w 1524000"/>
                <a:gd name="connsiteY3" fmla="*/ 838200 h 838200"/>
                <a:gd name="connsiteX4" fmla="*/ 0 w 1524000"/>
                <a:gd name="connsiteY4" fmla="*/ 0 h 838200"/>
                <a:gd name="connsiteX0" fmla="*/ 304800 w 1524000"/>
                <a:gd name="connsiteY0" fmla="*/ 0 h 1238250"/>
                <a:gd name="connsiteX1" fmla="*/ 1524000 w 1524000"/>
                <a:gd name="connsiteY1" fmla="*/ 400050 h 1238250"/>
                <a:gd name="connsiteX2" fmla="*/ 1524000 w 1524000"/>
                <a:gd name="connsiteY2" fmla="*/ 1238250 h 1238250"/>
                <a:gd name="connsiteX3" fmla="*/ 0 w 1524000"/>
                <a:gd name="connsiteY3" fmla="*/ 1238250 h 1238250"/>
                <a:gd name="connsiteX4" fmla="*/ 304800 w 1524000"/>
                <a:gd name="connsiteY4" fmla="*/ 0 h 1238250"/>
                <a:gd name="connsiteX0" fmla="*/ 304800 w 1752600"/>
                <a:gd name="connsiteY0" fmla="*/ 0 h 1238250"/>
                <a:gd name="connsiteX1" fmla="*/ 1752600 w 1752600"/>
                <a:gd name="connsiteY1" fmla="*/ 400050 h 1238250"/>
                <a:gd name="connsiteX2" fmla="*/ 1524000 w 1752600"/>
                <a:gd name="connsiteY2" fmla="*/ 1238250 h 1238250"/>
                <a:gd name="connsiteX3" fmla="*/ 0 w 1752600"/>
                <a:gd name="connsiteY3" fmla="*/ 1238250 h 1238250"/>
                <a:gd name="connsiteX4" fmla="*/ 304800 w 1752600"/>
                <a:gd name="connsiteY4" fmla="*/ 0 h 1238250"/>
                <a:gd name="connsiteX0" fmla="*/ 304800 w 1714500"/>
                <a:gd name="connsiteY0" fmla="*/ 0 h 1238250"/>
                <a:gd name="connsiteX1" fmla="*/ 1714500 w 1714500"/>
                <a:gd name="connsiteY1" fmla="*/ 390525 h 1238250"/>
                <a:gd name="connsiteX2" fmla="*/ 1524000 w 1714500"/>
                <a:gd name="connsiteY2" fmla="*/ 1238250 h 1238250"/>
                <a:gd name="connsiteX3" fmla="*/ 0 w 1714500"/>
                <a:gd name="connsiteY3" fmla="*/ 1238250 h 1238250"/>
                <a:gd name="connsiteX4" fmla="*/ 304800 w 1714500"/>
                <a:gd name="connsiteY4" fmla="*/ 0 h 1238250"/>
                <a:gd name="connsiteX0" fmla="*/ 263525 w 1714500"/>
                <a:gd name="connsiteY0" fmla="*/ 0 h 1247775"/>
                <a:gd name="connsiteX1" fmla="*/ 1714500 w 1714500"/>
                <a:gd name="connsiteY1" fmla="*/ 400050 h 1247775"/>
                <a:gd name="connsiteX2" fmla="*/ 1524000 w 1714500"/>
                <a:gd name="connsiteY2" fmla="*/ 1247775 h 1247775"/>
                <a:gd name="connsiteX3" fmla="*/ 0 w 1714500"/>
                <a:gd name="connsiteY3" fmla="*/ 1247775 h 1247775"/>
                <a:gd name="connsiteX4" fmla="*/ 263525 w 1714500"/>
                <a:gd name="connsiteY4" fmla="*/ 0 h 1247775"/>
                <a:gd name="connsiteX0" fmla="*/ 263525 w 1752600"/>
                <a:gd name="connsiteY0" fmla="*/ 0 h 1247775"/>
                <a:gd name="connsiteX1" fmla="*/ 1752600 w 1752600"/>
                <a:gd name="connsiteY1" fmla="*/ 400050 h 1247775"/>
                <a:gd name="connsiteX2" fmla="*/ 1524000 w 1752600"/>
                <a:gd name="connsiteY2" fmla="*/ 1247775 h 1247775"/>
                <a:gd name="connsiteX3" fmla="*/ 0 w 1752600"/>
                <a:gd name="connsiteY3" fmla="*/ 1247775 h 1247775"/>
                <a:gd name="connsiteX4" fmla="*/ 263525 w 1752600"/>
                <a:gd name="connsiteY4" fmla="*/ 0 h 1247775"/>
                <a:gd name="connsiteX0" fmla="*/ 409575 w 1752600"/>
                <a:gd name="connsiteY0" fmla="*/ 0 h 1298575"/>
                <a:gd name="connsiteX1" fmla="*/ 1752600 w 1752600"/>
                <a:gd name="connsiteY1" fmla="*/ 450850 h 1298575"/>
                <a:gd name="connsiteX2" fmla="*/ 1524000 w 1752600"/>
                <a:gd name="connsiteY2" fmla="*/ 1298575 h 1298575"/>
                <a:gd name="connsiteX3" fmla="*/ 0 w 1752600"/>
                <a:gd name="connsiteY3" fmla="*/ 1298575 h 1298575"/>
                <a:gd name="connsiteX4" fmla="*/ 409575 w 1752600"/>
                <a:gd name="connsiteY4" fmla="*/ 0 h 1298575"/>
                <a:gd name="connsiteX0" fmla="*/ 409575 w 1828800"/>
                <a:gd name="connsiteY0" fmla="*/ 0 h 1298575"/>
                <a:gd name="connsiteX1" fmla="*/ 1828800 w 1828800"/>
                <a:gd name="connsiteY1" fmla="*/ 447675 h 1298575"/>
                <a:gd name="connsiteX2" fmla="*/ 1524000 w 1828800"/>
                <a:gd name="connsiteY2" fmla="*/ 1298575 h 1298575"/>
                <a:gd name="connsiteX3" fmla="*/ 0 w 1828800"/>
                <a:gd name="connsiteY3" fmla="*/ 1298575 h 1298575"/>
                <a:gd name="connsiteX4" fmla="*/ 409575 w 1828800"/>
                <a:gd name="connsiteY4" fmla="*/ 0 h 1298575"/>
                <a:gd name="connsiteX0" fmla="*/ 409575 w 1857375"/>
                <a:gd name="connsiteY0" fmla="*/ 0 h 1298575"/>
                <a:gd name="connsiteX1" fmla="*/ 1857375 w 1857375"/>
                <a:gd name="connsiteY1" fmla="*/ 447675 h 1298575"/>
                <a:gd name="connsiteX2" fmla="*/ 1524000 w 1857375"/>
                <a:gd name="connsiteY2" fmla="*/ 1298575 h 1298575"/>
                <a:gd name="connsiteX3" fmla="*/ 0 w 1857375"/>
                <a:gd name="connsiteY3" fmla="*/ 1298575 h 1298575"/>
                <a:gd name="connsiteX4" fmla="*/ 409575 w 1857375"/>
                <a:gd name="connsiteY4" fmla="*/ 0 h 129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5" h="1298575">
                  <a:moveTo>
                    <a:pt x="409575" y="0"/>
                  </a:moveTo>
                  <a:lnTo>
                    <a:pt x="1857375" y="447675"/>
                  </a:lnTo>
                  <a:lnTo>
                    <a:pt x="1524000" y="1298575"/>
                  </a:lnTo>
                  <a:lnTo>
                    <a:pt x="0" y="1298575"/>
                  </a:lnTo>
                  <a:lnTo>
                    <a:pt x="40957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400" dirty="0"/>
            </a:p>
          </p:txBody>
        </p:sp>
        <p:sp>
          <p:nvSpPr>
            <p:cNvPr id="17" name="Text Placeholder 3"/>
            <p:cNvSpPr txBox="1">
              <a:spLocks/>
            </p:cNvSpPr>
            <p:nvPr/>
          </p:nvSpPr>
          <p:spPr>
            <a:xfrm>
              <a:off x="466725" y="4041777"/>
              <a:ext cx="352048" cy="41102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39">
                <a:spcBef>
                  <a:spcPct val="20000"/>
                </a:spcBef>
                <a:defRPr/>
              </a:pPr>
              <a:r>
                <a:rPr lang="en-US" sz="2667" b="1" dirty="0">
                  <a:solidFill>
                    <a:schemeClr val="bg1"/>
                  </a:solidFill>
                  <a:cs typeface="+mj-cs"/>
                </a:rPr>
                <a:t>05</a:t>
              </a:r>
            </a:p>
          </p:txBody>
        </p:sp>
      </p:grpSp>
      <p:sp>
        <p:nvSpPr>
          <p:cNvPr id="18" name="Text Placeholder 3"/>
          <p:cNvSpPr txBox="1">
            <a:spLocks/>
          </p:cNvSpPr>
          <p:nvPr/>
        </p:nvSpPr>
        <p:spPr>
          <a:xfrm>
            <a:off x="1481953" y="4616604"/>
            <a:ext cx="6722596"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dirty="0">
                <a:solidFill>
                  <a:schemeClr val="bg1"/>
                </a:solidFill>
              </a:rPr>
              <a:t>Ar sutartis yra unikali ar neįprasta, ir anksčiau perkančioji organizacija nebuvo vykdžiusi pirkimų pagal panašius reikalavimus?</a:t>
            </a:r>
            <a:endParaRPr lang="en-US" b="1" dirty="0">
              <a:solidFill>
                <a:schemeClr val="bg1"/>
              </a:solidFill>
              <a:cs typeface="+mj-cs"/>
            </a:endParaRPr>
          </a:p>
        </p:txBody>
      </p:sp>
      <p:grpSp>
        <p:nvGrpSpPr>
          <p:cNvPr id="19" name="Group 92"/>
          <p:cNvGrpSpPr/>
          <p:nvPr/>
        </p:nvGrpSpPr>
        <p:grpSpPr>
          <a:xfrm>
            <a:off x="11097968" y="4693085"/>
            <a:ext cx="382832" cy="380587"/>
            <a:chOff x="8046239" y="3874157"/>
            <a:chExt cx="383386" cy="381136"/>
          </a:xfrm>
        </p:grpSpPr>
        <p:sp>
          <p:nvSpPr>
            <p:cNvPr id="20" name="Rectangle 19"/>
            <p:cNvSpPr/>
            <p:nvPr/>
          </p:nvSpPr>
          <p:spPr>
            <a:xfrm>
              <a:off x="8048625" y="3874157"/>
              <a:ext cx="381000" cy="381000"/>
            </a:xfrm>
            <a:prstGeom prst="rect">
              <a:avLst/>
            </a:prstGeom>
            <a:solidFill>
              <a:schemeClr val="bg1"/>
            </a:solidFill>
            <a:ln>
              <a:noFill/>
            </a:ln>
            <a:effectLst>
              <a:innerShdw blurRad="1143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Multiply 20"/>
            <p:cNvSpPr/>
            <p:nvPr/>
          </p:nvSpPr>
          <p:spPr>
            <a:xfrm>
              <a:off x="8046239" y="3874293"/>
              <a:ext cx="381000" cy="381000"/>
            </a:xfrm>
            <a:prstGeom prst="mathMultiply">
              <a:avLst>
                <a:gd name="adj1" fmla="val 1852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2" name="Rectangle 21"/>
          <p:cNvSpPr/>
          <p:nvPr/>
        </p:nvSpPr>
        <p:spPr>
          <a:xfrm rot="5400000">
            <a:off x="5977796" y="-1254268"/>
            <a:ext cx="576897" cy="10746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p>
        </p:txBody>
      </p:sp>
      <p:sp>
        <p:nvSpPr>
          <p:cNvPr id="23" name="Text Placeholder 3"/>
          <p:cNvSpPr txBox="1">
            <a:spLocks/>
          </p:cNvSpPr>
          <p:nvPr/>
        </p:nvSpPr>
        <p:spPr>
          <a:xfrm>
            <a:off x="1481953" y="3852066"/>
            <a:ext cx="937919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dirty="0">
                <a:solidFill>
                  <a:schemeClr val="bg1"/>
                </a:solidFill>
              </a:rPr>
              <a:t>Ar perkančioji organizacija turi pakankamai išteklių intensyviai pirkimo procedūrai, kuri gali trukti 12–18 mėnesių ir kuriai reikia didelių sąnaudų, išteklių ir išlaidų (ypač pasirengimo, dialogo etapų ir pasiūlymo vertinimo)?</a:t>
            </a:r>
            <a:endParaRPr lang="en-US" sz="1400" b="1" dirty="0">
              <a:solidFill>
                <a:schemeClr val="bg1"/>
              </a:solidFill>
            </a:endParaRPr>
          </a:p>
        </p:txBody>
      </p:sp>
      <p:grpSp>
        <p:nvGrpSpPr>
          <p:cNvPr id="24" name="Group 92"/>
          <p:cNvGrpSpPr/>
          <p:nvPr/>
        </p:nvGrpSpPr>
        <p:grpSpPr>
          <a:xfrm>
            <a:off x="11097968" y="3928545"/>
            <a:ext cx="382832" cy="380587"/>
            <a:chOff x="8046239" y="3874157"/>
            <a:chExt cx="383386" cy="381136"/>
          </a:xfrm>
        </p:grpSpPr>
        <p:sp>
          <p:nvSpPr>
            <p:cNvPr id="25" name="Rectangle 24"/>
            <p:cNvSpPr/>
            <p:nvPr/>
          </p:nvSpPr>
          <p:spPr>
            <a:xfrm>
              <a:off x="8048625" y="3874157"/>
              <a:ext cx="381000" cy="381000"/>
            </a:xfrm>
            <a:prstGeom prst="rect">
              <a:avLst/>
            </a:prstGeom>
            <a:solidFill>
              <a:schemeClr val="bg1"/>
            </a:solidFill>
            <a:ln>
              <a:noFill/>
            </a:ln>
            <a:effectLst>
              <a:innerShdw blurRad="1143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Multiply 25"/>
            <p:cNvSpPr/>
            <p:nvPr/>
          </p:nvSpPr>
          <p:spPr>
            <a:xfrm>
              <a:off x="8046239" y="3874293"/>
              <a:ext cx="381000" cy="381000"/>
            </a:xfrm>
            <a:prstGeom prst="mathMultiply">
              <a:avLst>
                <a:gd name="adj1" fmla="val 1852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7" name="Group 67"/>
          <p:cNvGrpSpPr/>
          <p:nvPr/>
        </p:nvGrpSpPr>
        <p:grpSpPr>
          <a:xfrm>
            <a:off x="508005" y="3830320"/>
            <a:ext cx="637251" cy="793233"/>
            <a:chOff x="381003" y="3775791"/>
            <a:chExt cx="638172" cy="794381"/>
          </a:xfrm>
        </p:grpSpPr>
        <p:sp>
          <p:nvSpPr>
            <p:cNvPr id="28" name="Freeform 27"/>
            <p:cNvSpPr/>
            <p:nvPr/>
          </p:nvSpPr>
          <p:spPr>
            <a:xfrm rot="5400000" flipH="1">
              <a:off x="240721" y="3917026"/>
              <a:ext cx="667279" cy="384810"/>
            </a:xfrm>
            <a:custGeom>
              <a:avLst/>
              <a:gdLst>
                <a:gd name="connsiteX0" fmla="*/ 0 w 1760220"/>
                <a:gd name="connsiteY0" fmla="*/ 384810 h 384810"/>
                <a:gd name="connsiteX1" fmla="*/ 241576 w 1760220"/>
                <a:gd name="connsiteY1" fmla="*/ 0 h 384810"/>
                <a:gd name="connsiteX2" fmla="*/ 1760220 w 1760220"/>
                <a:gd name="connsiteY2" fmla="*/ 0 h 384810"/>
                <a:gd name="connsiteX3" fmla="*/ 1518644 w 1760220"/>
                <a:gd name="connsiteY3" fmla="*/ 384810 h 384810"/>
                <a:gd name="connsiteX4" fmla="*/ 0 w 1760220"/>
                <a:gd name="connsiteY4" fmla="*/ 384810 h 384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220" h="384810">
                  <a:moveTo>
                    <a:pt x="0" y="384810"/>
                  </a:moveTo>
                  <a:lnTo>
                    <a:pt x="241576" y="0"/>
                  </a:lnTo>
                  <a:lnTo>
                    <a:pt x="1760220" y="0"/>
                  </a:lnTo>
                  <a:lnTo>
                    <a:pt x="1518644" y="384810"/>
                  </a:lnTo>
                  <a:lnTo>
                    <a:pt x="0" y="38481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Freeform 28"/>
            <p:cNvSpPr/>
            <p:nvPr/>
          </p:nvSpPr>
          <p:spPr>
            <a:xfrm rot="5400000">
              <a:off x="348034" y="3899031"/>
              <a:ext cx="704110" cy="638172"/>
            </a:xfrm>
            <a:custGeom>
              <a:avLst/>
              <a:gdLst>
                <a:gd name="connsiteX0" fmla="*/ 0 w 1524000"/>
                <a:gd name="connsiteY0" fmla="*/ 0 h 838200"/>
                <a:gd name="connsiteX1" fmla="*/ 1524000 w 1524000"/>
                <a:gd name="connsiteY1" fmla="*/ 0 h 838200"/>
                <a:gd name="connsiteX2" fmla="*/ 1524000 w 1524000"/>
                <a:gd name="connsiteY2" fmla="*/ 838200 h 838200"/>
                <a:gd name="connsiteX3" fmla="*/ 0 w 1524000"/>
                <a:gd name="connsiteY3" fmla="*/ 838200 h 838200"/>
                <a:gd name="connsiteX4" fmla="*/ 0 w 1524000"/>
                <a:gd name="connsiteY4" fmla="*/ 0 h 838200"/>
                <a:gd name="connsiteX0" fmla="*/ 304800 w 1524000"/>
                <a:gd name="connsiteY0" fmla="*/ 0 h 1238250"/>
                <a:gd name="connsiteX1" fmla="*/ 1524000 w 1524000"/>
                <a:gd name="connsiteY1" fmla="*/ 400050 h 1238250"/>
                <a:gd name="connsiteX2" fmla="*/ 1524000 w 1524000"/>
                <a:gd name="connsiteY2" fmla="*/ 1238250 h 1238250"/>
                <a:gd name="connsiteX3" fmla="*/ 0 w 1524000"/>
                <a:gd name="connsiteY3" fmla="*/ 1238250 h 1238250"/>
                <a:gd name="connsiteX4" fmla="*/ 304800 w 1524000"/>
                <a:gd name="connsiteY4" fmla="*/ 0 h 1238250"/>
                <a:gd name="connsiteX0" fmla="*/ 304800 w 1752600"/>
                <a:gd name="connsiteY0" fmla="*/ 0 h 1238250"/>
                <a:gd name="connsiteX1" fmla="*/ 1752600 w 1752600"/>
                <a:gd name="connsiteY1" fmla="*/ 400050 h 1238250"/>
                <a:gd name="connsiteX2" fmla="*/ 1524000 w 1752600"/>
                <a:gd name="connsiteY2" fmla="*/ 1238250 h 1238250"/>
                <a:gd name="connsiteX3" fmla="*/ 0 w 1752600"/>
                <a:gd name="connsiteY3" fmla="*/ 1238250 h 1238250"/>
                <a:gd name="connsiteX4" fmla="*/ 304800 w 1752600"/>
                <a:gd name="connsiteY4" fmla="*/ 0 h 1238250"/>
                <a:gd name="connsiteX0" fmla="*/ 304800 w 1714500"/>
                <a:gd name="connsiteY0" fmla="*/ 0 h 1238250"/>
                <a:gd name="connsiteX1" fmla="*/ 1714500 w 1714500"/>
                <a:gd name="connsiteY1" fmla="*/ 390525 h 1238250"/>
                <a:gd name="connsiteX2" fmla="*/ 1524000 w 1714500"/>
                <a:gd name="connsiteY2" fmla="*/ 1238250 h 1238250"/>
                <a:gd name="connsiteX3" fmla="*/ 0 w 1714500"/>
                <a:gd name="connsiteY3" fmla="*/ 1238250 h 1238250"/>
                <a:gd name="connsiteX4" fmla="*/ 304800 w 1714500"/>
                <a:gd name="connsiteY4" fmla="*/ 0 h 1238250"/>
                <a:gd name="connsiteX0" fmla="*/ 263525 w 1714500"/>
                <a:gd name="connsiteY0" fmla="*/ 0 h 1247775"/>
                <a:gd name="connsiteX1" fmla="*/ 1714500 w 1714500"/>
                <a:gd name="connsiteY1" fmla="*/ 400050 h 1247775"/>
                <a:gd name="connsiteX2" fmla="*/ 1524000 w 1714500"/>
                <a:gd name="connsiteY2" fmla="*/ 1247775 h 1247775"/>
                <a:gd name="connsiteX3" fmla="*/ 0 w 1714500"/>
                <a:gd name="connsiteY3" fmla="*/ 1247775 h 1247775"/>
                <a:gd name="connsiteX4" fmla="*/ 263525 w 1714500"/>
                <a:gd name="connsiteY4" fmla="*/ 0 h 1247775"/>
                <a:gd name="connsiteX0" fmla="*/ 263525 w 1752600"/>
                <a:gd name="connsiteY0" fmla="*/ 0 h 1247775"/>
                <a:gd name="connsiteX1" fmla="*/ 1752600 w 1752600"/>
                <a:gd name="connsiteY1" fmla="*/ 400050 h 1247775"/>
                <a:gd name="connsiteX2" fmla="*/ 1524000 w 1752600"/>
                <a:gd name="connsiteY2" fmla="*/ 1247775 h 1247775"/>
                <a:gd name="connsiteX3" fmla="*/ 0 w 1752600"/>
                <a:gd name="connsiteY3" fmla="*/ 1247775 h 1247775"/>
                <a:gd name="connsiteX4" fmla="*/ 263525 w 1752600"/>
                <a:gd name="connsiteY4" fmla="*/ 0 h 1247775"/>
                <a:gd name="connsiteX0" fmla="*/ 409575 w 1752600"/>
                <a:gd name="connsiteY0" fmla="*/ 0 h 1298575"/>
                <a:gd name="connsiteX1" fmla="*/ 1752600 w 1752600"/>
                <a:gd name="connsiteY1" fmla="*/ 450850 h 1298575"/>
                <a:gd name="connsiteX2" fmla="*/ 1524000 w 1752600"/>
                <a:gd name="connsiteY2" fmla="*/ 1298575 h 1298575"/>
                <a:gd name="connsiteX3" fmla="*/ 0 w 1752600"/>
                <a:gd name="connsiteY3" fmla="*/ 1298575 h 1298575"/>
                <a:gd name="connsiteX4" fmla="*/ 409575 w 1752600"/>
                <a:gd name="connsiteY4" fmla="*/ 0 h 1298575"/>
                <a:gd name="connsiteX0" fmla="*/ 409575 w 1828800"/>
                <a:gd name="connsiteY0" fmla="*/ 0 h 1298575"/>
                <a:gd name="connsiteX1" fmla="*/ 1828800 w 1828800"/>
                <a:gd name="connsiteY1" fmla="*/ 447675 h 1298575"/>
                <a:gd name="connsiteX2" fmla="*/ 1524000 w 1828800"/>
                <a:gd name="connsiteY2" fmla="*/ 1298575 h 1298575"/>
                <a:gd name="connsiteX3" fmla="*/ 0 w 1828800"/>
                <a:gd name="connsiteY3" fmla="*/ 1298575 h 1298575"/>
                <a:gd name="connsiteX4" fmla="*/ 409575 w 1828800"/>
                <a:gd name="connsiteY4" fmla="*/ 0 h 1298575"/>
                <a:gd name="connsiteX0" fmla="*/ 409575 w 1857375"/>
                <a:gd name="connsiteY0" fmla="*/ 0 h 1298575"/>
                <a:gd name="connsiteX1" fmla="*/ 1857375 w 1857375"/>
                <a:gd name="connsiteY1" fmla="*/ 447675 h 1298575"/>
                <a:gd name="connsiteX2" fmla="*/ 1524000 w 1857375"/>
                <a:gd name="connsiteY2" fmla="*/ 1298575 h 1298575"/>
                <a:gd name="connsiteX3" fmla="*/ 0 w 1857375"/>
                <a:gd name="connsiteY3" fmla="*/ 1298575 h 1298575"/>
                <a:gd name="connsiteX4" fmla="*/ 409575 w 1857375"/>
                <a:gd name="connsiteY4" fmla="*/ 0 h 129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5" h="1298575">
                  <a:moveTo>
                    <a:pt x="409575" y="0"/>
                  </a:moveTo>
                  <a:lnTo>
                    <a:pt x="1857375" y="447675"/>
                  </a:lnTo>
                  <a:lnTo>
                    <a:pt x="1524000" y="1298575"/>
                  </a:lnTo>
                  <a:lnTo>
                    <a:pt x="0" y="1298575"/>
                  </a:lnTo>
                  <a:lnTo>
                    <a:pt x="409575"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400" dirty="0"/>
            </a:p>
          </p:txBody>
        </p:sp>
        <p:sp>
          <p:nvSpPr>
            <p:cNvPr id="30" name="Text Placeholder 3"/>
            <p:cNvSpPr txBox="1">
              <a:spLocks/>
            </p:cNvSpPr>
            <p:nvPr/>
          </p:nvSpPr>
          <p:spPr>
            <a:xfrm>
              <a:off x="466725" y="4041777"/>
              <a:ext cx="352048" cy="41102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39">
                <a:spcBef>
                  <a:spcPct val="20000"/>
                </a:spcBef>
                <a:defRPr/>
              </a:pPr>
              <a:r>
                <a:rPr lang="en-US" sz="2667" b="1" dirty="0">
                  <a:solidFill>
                    <a:schemeClr val="bg1"/>
                  </a:solidFill>
                  <a:cs typeface="+mj-cs"/>
                </a:rPr>
                <a:t>04</a:t>
              </a:r>
            </a:p>
          </p:txBody>
        </p:sp>
      </p:grpSp>
      <p:sp>
        <p:nvSpPr>
          <p:cNvPr id="31" name="Rectangle 30"/>
          <p:cNvSpPr/>
          <p:nvPr/>
        </p:nvSpPr>
        <p:spPr>
          <a:xfrm rot="5400000">
            <a:off x="5993016" y="-2018807"/>
            <a:ext cx="576897" cy="10746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2" name="Group 63"/>
          <p:cNvGrpSpPr/>
          <p:nvPr/>
        </p:nvGrpSpPr>
        <p:grpSpPr>
          <a:xfrm>
            <a:off x="523225" y="3065780"/>
            <a:ext cx="637251" cy="793233"/>
            <a:chOff x="396245" y="2901369"/>
            <a:chExt cx="638172" cy="794381"/>
          </a:xfrm>
        </p:grpSpPr>
        <p:sp>
          <p:nvSpPr>
            <p:cNvPr id="33" name="Freeform 32"/>
            <p:cNvSpPr/>
            <p:nvPr/>
          </p:nvSpPr>
          <p:spPr>
            <a:xfrm rot="5400000" flipH="1">
              <a:off x="255963" y="3042604"/>
              <a:ext cx="667279" cy="384810"/>
            </a:xfrm>
            <a:custGeom>
              <a:avLst/>
              <a:gdLst>
                <a:gd name="connsiteX0" fmla="*/ 0 w 1760220"/>
                <a:gd name="connsiteY0" fmla="*/ 384810 h 384810"/>
                <a:gd name="connsiteX1" fmla="*/ 241576 w 1760220"/>
                <a:gd name="connsiteY1" fmla="*/ 0 h 384810"/>
                <a:gd name="connsiteX2" fmla="*/ 1760220 w 1760220"/>
                <a:gd name="connsiteY2" fmla="*/ 0 h 384810"/>
                <a:gd name="connsiteX3" fmla="*/ 1518644 w 1760220"/>
                <a:gd name="connsiteY3" fmla="*/ 384810 h 384810"/>
                <a:gd name="connsiteX4" fmla="*/ 0 w 1760220"/>
                <a:gd name="connsiteY4" fmla="*/ 384810 h 384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220" h="384810">
                  <a:moveTo>
                    <a:pt x="0" y="384810"/>
                  </a:moveTo>
                  <a:lnTo>
                    <a:pt x="241576" y="0"/>
                  </a:lnTo>
                  <a:lnTo>
                    <a:pt x="1760220" y="0"/>
                  </a:lnTo>
                  <a:lnTo>
                    <a:pt x="1518644" y="384810"/>
                  </a:lnTo>
                  <a:lnTo>
                    <a:pt x="0" y="3848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Freeform 33"/>
            <p:cNvSpPr/>
            <p:nvPr/>
          </p:nvSpPr>
          <p:spPr>
            <a:xfrm rot="5400000">
              <a:off x="363276" y="3024609"/>
              <a:ext cx="704110" cy="638172"/>
            </a:xfrm>
            <a:custGeom>
              <a:avLst/>
              <a:gdLst>
                <a:gd name="connsiteX0" fmla="*/ 0 w 1524000"/>
                <a:gd name="connsiteY0" fmla="*/ 0 h 838200"/>
                <a:gd name="connsiteX1" fmla="*/ 1524000 w 1524000"/>
                <a:gd name="connsiteY1" fmla="*/ 0 h 838200"/>
                <a:gd name="connsiteX2" fmla="*/ 1524000 w 1524000"/>
                <a:gd name="connsiteY2" fmla="*/ 838200 h 838200"/>
                <a:gd name="connsiteX3" fmla="*/ 0 w 1524000"/>
                <a:gd name="connsiteY3" fmla="*/ 838200 h 838200"/>
                <a:gd name="connsiteX4" fmla="*/ 0 w 1524000"/>
                <a:gd name="connsiteY4" fmla="*/ 0 h 838200"/>
                <a:gd name="connsiteX0" fmla="*/ 304800 w 1524000"/>
                <a:gd name="connsiteY0" fmla="*/ 0 h 1238250"/>
                <a:gd name="connsiteX1" fmla="*/ 1524000 w 1524000"/>
                <a:gd name="connsiteY1" fmla="*/ 400050 h 1238250"/>
                <a:gd name="connsiteX2" fmla="*/ 1524000 w 1524000"/>
                <a:gd name="connsiteY2" fmla="*/ 1238250 h 1238250"/>
                <a:gd name="connsiteX3" fmla="*/ 0 w 1524000"/>
                <a:gd name="connsiteY3" fmla="*/ 1238250 h 1238250"/>
                <a:gd name="connsiteX4" fmla="*/ 304800 w 1524000"/>
                <a:gd name="connsiteY4" fmla="*/ 0 h 1238250"/>
                <a:gd name="connsiteX0" fmla="*/ 304800 w 1752600"/>
                <a:gd name="connsiteY0" fmla="*/ 0 h 1238250"/>
                <a:gd name="connsiteX1" fmla="*/ 1752600 w 1752600"/>
                <a:gd name="connsiteY1" fmla="*/ 400050 h 1238250"/>
                <a:gd name="connsiteX2" fmla="*/ 1524000 w 1752600"/>
                <a:gd name="connsiteY2" fmla="*/ 1238250 h 1238250"/>
                <a:gd name="connsiteX3" fmla="*/ 0 w 1752600"/>
                <a:gd name="connsiteY3" fmla="*/ 1238250 h 1238250"/>
                <a:gd name="connsiteX4" fmla="*/ 304800 w 1752600"/>
                <a:gd name="connsiteY4" fmla="*/ 0 h 1238250"/>
                <a:gd name="connsiteX0" fmla="*/ 304800 w 1714500"/>
                <a:gd name="connsiteY0" fmla="*/ 0 h 1238250"/>
                <a:gd name="connsiteX1" fmla="*/ 1714500 w 1714500"/>
                <a:gd name="connsiteY1" fmla="*/ 390525 h 1238250"/>
                <a:gd name="connsiteX2" fmla="*/ 1524000 w 1714500"/>
                <a:gd name="connsiteY2" fmla="*/ 1238250 h 1238250"/>
                <a:gd name="connsiteX3" fmla="*/ 0 w 1714500"/>
                <a:gd name="connsiteY3" fmla="*/ 1238250 h 1238250"/>
                <a:gd name="connsiteX4" fmla="*/ 304800 w 1714500"/>
                <a:gd name="connsiteY4" fmla="*/ 0 h 1238250"/>
                <a:gd name="connsiteX0" fmla="*/ 263525 w 1714500"/>
                <a:gd name="connsiteY0" fmla="*/ 0 h 1247775"/>
                <a:gd name="connsiteX1" fmla="*/ 1714500 w 1714500"/>
                <a:gd name="connsiteY1" fmla="*/ 400050 h 1247775"/>
                <a:gd name="connsiteX2" fmla="*/ 1524000 w 1714500"/>
                <a:gd name="connsiteY2" fmla="*/ 1247775 h 1247775"/>
                <a:gd name="connsiteX3" fmla="*/ 0 w 1714500"/>
                <a:gd name="connsiteY3" fmla="*/ 1247775 h 1247775"/>
                <a:gd name="connsiteX4" fmla="*/ 263525 w 1714500"/>
                <a:gd name="connsiteY4" fmla="*/ 0 h 1247775"/>
                <a:gd name="connsiteX0" fmla="*/ 263525 w 1752600"/>
                <a:gd name="connsiteY0" fmla="*/ 0 h 1247775"/>
                <a:gd name="connsiteX1" fmla="*/ 1752600 w 1752600"/>
                <a:gd name="connsiteY1" fmla="*/ 400050 h 1247775"/>
                <a:gd name="connsiteX2" fmla="*/ 1524000 w 1752600"/>
                <a:gd name="connsiteY2" fmla="*/ 1247775 h 1247775"/>
                <a:gd name="connsiteX3" fmla="*/ 0 w 1752600"/>
                <a:gd name="connsiteY3" fmla="*/ 1247775 h 1247775"/>
                <a:gd name="connsiteX4" fmla="*/ 263525 w 1752600"/>
                <a:gd name="connsiteY4" fmla="*/ 0 h 1247775"/>
                <a:gd name="connsiteX0" fmla="*/ 409575 w 1752600"/>
                <a:gd name="connsiteY0" fmla="*/ 0 h 1298575"/>
                <a:gd name="connsiteX1" fmla="*/ 1752600 w 1752600"/>
                <a:gd name="connsiteY1" fmla="*/ 450850 h 1298575"/>
                <a:gd name="connsiteX2" fmla="*/ 1524000 w 1752600"/>
                <a:gd name="connsiteY2" fmla="*/ 1298575 h 1298575"/>
                <a:gd name="connsiteX3" fmla="*/ 0 w 1752600"/>
                <a:gd name="connsiteY3" fmla="*/ 1298575 h 1298575"/>
                <a:gd name="connsiteX4" fmla="*/ 409575 w 1752600"/>
                <a:gd name="connsiteY4" fmla="*/ 0 h 1298575"/>
                <a:gd name="connsiteX0" fmla="*/ 409575 w 1828800"/>
                <a:gd name="connsiteY0" fmla="*/ 0 h 1298575"/>
                <a:gd name="connsiteX1" fmla="*/ 1828800 w 1828800"/>
                <a:gd name="connsiteY1" fmla="*/ 447675 h 1298575"/>
                <a:gd name="connsiteX2" fmla="*/ 1524000 w 1828800"/>
                <a:gd name="connsiteY2" fmla="*/ 1298575 h 1298575"/>
                <a:gd name="connsiteX3" fmla="*/ 0 w 1828800"/>
                <a:gd name="connsiteY3" fmla="*/ 1298575 h 1298575"/>
                <a:gd name="connsiteX4" fmla="*/ 409575 w 1828800"/>
                <a:gd name="connsiteY4" fmla="*/ 0 h 1298575"/>
                <a:gd name="connsiteX0" fmla="*/ 409575 w 1857375"/>
                <a:gd name="connsiteY0" fmla="*/ 0 h 1298575"/>
                <a:gd name="connsiteX1" fmla="*/ 1857375 w 1857375"/>
                <a:gd name="connsiteY1" fmla="*/ 447675 h 1298575"/>
                <a:gd name="connsiteX2" fmla="*/ 1524000 w 1857375"/>
                <a:gd name="connsiteY2" fmla="*/ 1298575 h 1298575"/>
                <a:gd name="connsiteX3" fmla="*/ 0 w 1857375"/>
                <a:gd name="connsiteY3" fmla="*/ 1298575 h 1298575"/>
                <a:gd name="connsiteX4" fmla="*/ 409575 w 1857375"/>
                <a:gd name="connsiteY4" fmla="*/ 0 h 129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5" h="1298575">
                  <a:moveTo>
                    <a:pt x="409575" y="0"/>
                  </a:moveTo>
                  <a:lnTo>
                    <a:pt x="1857375" y="447675"/>
                  </a:lnTo>
                  <a:lnTo>
                    <a:pt x="1524000" y="1298575"/>
                  </a:lnTo>
                  <a:lnTo>
                    <a:pt x="0" y="1298575"/>
                  </a:lnTo>
                  <a:lnTo>
                    <a:pt x="409575"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400" dirty="0"/>
            </a:p>
          </p:txBody>
        </p:sp>
        <p:sp>
          <p:nvSpPr>
            <p:cNvPr id="35" name="Text Placeholder 3"/>
            <p:cNvSpPr txBox="1">
              <a:spLocks/>
            </p:cNvSpPr>
            <p:nvPr/>
          </p:nvSpPr>
          <p:spPr>
            <a:xfrm>
              <a:off x="481967" y="3167355"/>
              <a:ext cx="352048" cy="41102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39">
                <a:spcBef>
                  <a:spcPct val="20000"/>
                </a:spcBef>
                <a:defRPr/>
              </a:pPr>
              <a:r>
                <a:rPr lang="en-US" sz="2667" b="1" dirty="0">
                  <a:solidFill>
                    <a:schemeClr val="bg1"/>
                  </a:solidFill>
                  <a:cs typeface="+mj-cs"/>
                </a:rPr>
                <a:t>03</a:t>
              </a:r>
            </a:p>
          </p:txBody>
        </p:sp>
      </p:grpSp>
      <p:sp>
        <p:nvSpPr>
          <p:cNvPr id="36" name="Text Placeholder 3"/>
          <p:cNvSpPr txBox="1">
            <a:spLocks/>
          </p:cNvSpPr>
          <p:nvPr/>
        </p:nvSpPr>
        <p:spPr>
          <a:xfrm>
            <a:off x="1497171" y="3210638"/>
            <a:ext cx="6722596" cy="2462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dirty="0">
                <a:solidFill>
                  <a:schemeClr val="bg1"/>
                </a:solidFill>
              </a:rPr>
              <a:t>Ar „poreikiai“ galėtų būti patenkinti taikant kelis skirtingus sprendimus?</a:t>
            </a:r>
            <a:endParaRPr lang="en-US" b="1" dirty="0">
              <a:solidFill>
                <a:schemeClr val="bg1"/>
              </a:solidFill>
              <a:cs typeface="+mj-cs"/>
            </a:endParaRPr>
          </a:p>
        </p:txBody>
      </p:sp>
      <p:grpSp>
        <p:nvGrpSpPr>
          <p:cNvPr id="37" name="Group 85"/>
          <p:cNvGrpSpPr/>
          <p:nvPr/>
        </p:nvGrpSpPr>
        <p:grpSpPr>
          <a:xfrm>
            <a:off x="11100350" y="3164005"/>
            <a:ext cx="380449" cy="380449"/>
            <a:chOff x="8048625" y="1250890"/>
            <a:chExt cx="381000" cy="381000"/>
          </a:xfrm>
        </p:grpSpPr>
        <p:sp>
          <p:nvSpPr>
            <p:cNvPr id="38" name="Rectangle 37"/>
            <p:cNvSpPr/>
            <p:nvPr/>
          </p:nvSpPr>
          <p:spPr>
            <a:xfrm>
              <a:off x="8048625" y="1250890"/>
              <a:ext cx="381000" cy="381000"/>
            </a:xfrm>
            <a:prstGeom prst="rect">
              <a:avLst/>
            </a:prstGeom>
            <a:solidFill>
              <a:schemeClr val="bg1"/>
            </a:solidFill>
            <a:ln>
              <a:noFill/>
            </a:ln>
            <a:effectLst>
              <a:innerShdw blurRad="1143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Freeform 6"/>
            <p:cNvSpPr>
              <a:spLocks/>
            </p:cNvSpPr>
            <p:nvPr/>
          </p:nvSpPr>
          <p:spPr bwMode="auto">
            <a:xfrm>
              <a:off x="8093075" y="1323622"/>
              <a:ext cx="292100" cy="235536"/>
            </a:xfrm>
            <a:custGeom>
              <a:avLst/>
              <a:gdLst/>
              <a:ahLst/>
              <a:cxnLst>
                <a:cxn ang="0">
                  <a:pos x="2481" y="0"/>
                </a:cxn>
                <a:cxn ang="0">
                  <a:pos x="2928" y="448"/>
                </a:cxn>
                <a:cxn ang="0">
                  <a:pos x="1016" y="2361"/>
                </a:cxn>
                <a:cxn ang="0">
                  <a:pos x="0" y="1344"/>
                </a:cxn>
                <a:cxn ang="0">
                  <a:pos x="447" y="896"/>
                </a:cxn>
                <a:cxn ang="0">
                  <a:pos x="1016" y="1465"/>
                </a:cxn>
                <a:cxn ang="0">
                  <a:pos x="2481" y="0"/>
                </a:cxn>
              </a:cxnLst>
              <a:rect l="0" t="0" r="r" b="b"/>
              <a:pathLst>
                <a:path w="2928" h="2361">
                  <a:moveTo>
                    <a:pt x="2481" y="0"/>
                  </a:moveTo>
                  <a:lnTo>
                    <a:pt x="2928" y="448"/>
                  </a:lnTo>
                  <a:lnTo>
                    <a:pt x="1016" y="2361"/>
                  </a:lnTo>
                  <a:lnTo>
                    <a:pt x="0" y="1344"/>
                  </a:lnTo>
                  <a:lnTo>
                    <a:pt x="447" y="896"/>
                  </a:lnTo>
                  <a:lnTo>
                    <a:pt x="1016" y="1465"/>
                  </a:lnTo>
                  <a:lnTo>
                    <a:pt x="2481" y="0"/>
                  </a:lnTo>
                  <a:close/>
                </a:path>
              </a:pathLst>
            </a:custGeom>
            <a:solidFill>
              <a:schemeClr val="accent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0" name="Rectangle 39"/>
          <p:cNvSpPr/>
          <p:nvPr/>
        </p:nvSpPr>
        <p:spPr>
          <a:xfrm rot="5400000">
            <a:off x="5993013" y="-2783347"/>
            <a:ext cx="576897" cy="10746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1" name="Group 62"/>
          <p:cNvGrpSpPr/>
          <p:nvPr/>
        </p:nvGrpSpPr>
        <p:grpSpPr>
          <a:xfrm>
            <a:off x="523223" y="2301241"/>
            <a:ext cx="637251" cy="793233"/>
            <a:chOff x="396243" y="2026947"/>
            <a:chExt cx="638172" cy="794381"/>
          </a:xfrm>
        </p:grpSpPr>
        <p:sp>
          <p:nvSpPr>
            <p:cNvPr id="42" name="Freeform 41"/>
            <p:cNvSpPr/>
            <p:nvPr/>
          </p:nvSpPr>
          <p:spPr>
            <a:xfrm rot="5400000" flipH="1">
              <a:off x="255961" y="2168182"/>
              <a:ext cx="667279" cy="384810"/>
            </a:xfrm>
            <a:custGeom>
              <a:avLst/>
              <a:gdLst>
                <a:gd name="connsiteX0" fmla="*/ 0 w 1760220"/>
                <a:gd name="connsiteY0" fmla="*/ 384810 h 384810"/>
                <a:gd name="connsiteX1" fmla="*/ 241576 w 1760220"/>
                <a:gd name="connsiteY1" fmla="*/ 0 h 384810"/>
                <a:gd name="connsiteX2" fmla="*/ 1760220 w 1760220"/>
                <a:gd name="connsiteY2" fmla="*/ 0 h 384810"/>
                <a:gd name="connsiteX3" fmla="*/ 1518644 w 1760220"/>
                <a:gd name="connsiteY3" fmla="*/ 384810 h 384810"/>
                <a:gd name="connsiteX4" fmla="*/ 0 w 1760220"/>
                <a:gd name="connsiteY4" fmla="*/ 384810 h 384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220" h="384810">
                  <a:moveTo>
                    <a:pt x="0" y="384810"/>
                  </a:moveTo>
                  <a:lnTo>
                    <a:pt x="241576" y="0"/>
                  </a:lnTo>
                  <a:lnTo>
                    <a:pt x="1760220" y="0"/>
                  </a:lnTo>
                  <a:lnTo>
                    <a:pt x="1518644" y="384810"/>
                  </a:lnTo>
                  <a:lnTo>
                    <a:pt x="0" y="3848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Freeform 42"/>
            <p:cNvSpPr/>
            <p:nvPr/>
          </p:nvSpPr>
          <p:spPr>
            <a:xfrm rot="5400000">
              <a:off x="363274" y="2150187"/>
              <a:ext cx="704110" cy="638172"/>
            </a:xfrm>
            <a:custGeom>
              <a:avLst/>
              <a:gdLst>
                <a:gd name="connsiteX0" fmla="*/ 0 w 1524000"/>
                <a:gd name="connsiteY0" fmla="*/ 0 h 838200"/>
                <a:gd name="connsiteX1" fmla="*/ 1524000 w 1524000"/>
                <a:gd name="connsiteY1" fmla="*/ 0 h 838200"/>
                <a:gd name="connsiteX2" fmla="*/ 1524000 w 1524000"/>
                <a:gd name="connsiteY2" fmla="*/ 838200 h 838200"/>
                <a:gd name="connsiteX3" fmla="*/ 0 w 1524000"/>
                <a:gd name="connsiteY3" fmla="*/ 838200 h 838200"/>
                <a:gd name="connsiteX4" fmla="*/ 0 w 1524000"/>
                <a:gd name="connsiteY4" fmla="*/ 0 h 838200"/>
                <a:gd name="connsiteX0" fmla="*/ 304800 w 1524000"/>
                <a:gd name="connsiteY0" fmla="*/ 0 h 1238250"/>
                <a:gd name="connsiteX1" fmla="*/ 1524000 w 1524000"/>
                <a:gd name="connsiteY1" fmla="*/ 400050 h 1238250"/>
                <a:gd name="connsiteX2" fmla="*/ 1524000 w 1524000"/>
                <a:gd name="connsiteY2" fmla="*/ 1238250 h 1238250"/>
                <a:gd name="connsiteX3" fmla="*/ 0 w 1524000"/>
                <a:gd name="connsiteY3" fmla="*/ 1238250 h 1238250"/>
                <a:gd name="connsiteX4" fmla="*/ 304800 w 1524000"/>
                <a:gd name="connsiteY4" fmla="*/ 0 h 1238250"/>
                <a:gd name="connsiteX0" fmla="*/ 304800 w 1752600"/>
                <a:gd name="connsiteY0" fmla="*/ 0 h 1238250"/>
                <a:gd name="connsiteX1" fmla="*/ 1752600 w 1752600"/>
                <a:gd name="connsiteY1" fmla="*/ 400050 h 1238250"/>
                <a:gd name="connsiteX2" fmla="*/ 1524000 w 1752600"/>
                <a:gd name="connsiteY2" fmla="*/ 1238250 h 1238250"/>
                <a:gd name="connsiteX3" fmla="*/ 0 w 1752600"/>
                <a:gd name="connsiteY3" fmla="*/ 1238250 h 1238250"/>
                <a:gd name="connsiteX4" fmla="*/ 304800 w 1752600"/>
                <a:gd name="connsiteY4" fmla="*/ 0 h 1238250"/>
                <a:gd name="connsiteX0" fmla="*/ 304800 w 1714500"/>
                <a:gd name="connsiteY0" fmla="*/ 0 h 1238250"/>
                <a:gd name="connsiteX1" fmla="*/ 1714500 w 1714500"/>
                <a:gd name="connsiteY1" fmla="*/ 390525 h 1238250"/>
                <a:gd name="connsiteX2" fmla="*/ 1524000 w 1714500"/>
                <a:gd name="connsiteY2" fmla="*/ 1238250 h 1238250"/>
                <a:gd name="connsiteX3" fmla="*/ 0 w 1714500"/>
                <a:gd name="connsiteY3" fmla="*/ 1238250 h 1238250"/>
                <a:gd name="connsiteX4" fmla="*/ 304800 w 1714500"/>
                <a:gd name="connsiteY4" fmla="*/ 0 h 1238250"/>
                <a:gd name="connsiteX0" fmla="*/ 263525 w 1714500"/>
                <a:gd name="connsiteY0" fmla="*/ 0 h 1247775"/>
                <a:gd name="connsiteX1" fmla="*/ 1714500 w 1714500"/>
                <a:gd name="connsiteY1" fmla="*/ 400050 h 1247775"/>
                <a:gd name="connsiteX2" fmla="*/ 1524000 w 1714500"/>
                <a:gd name="connsiteY2" fmla="*/ 1247775 h 1247775"/>
                <a:gd name="connsiteX3" fmla="*/ 0 w 1714500"/>
                <a:gd name="connsiteY3" fmla="*/ 1247775 h 1247775"/>
                <a:gd name="connsiteX4" fmla="*/ 263525 w 1714500"/>
                <a:gd name="connsiteY4" fmla="*/ 0 h 1247775"/>
                <a:gd name="connsiteX0" fmla="*/ 263525 w 1752600"/>
                <a:gd name="connsiteY0" fmla="*/ 0 h 1247775"/>
                <a:gd name="connsiteX1" fmla="*/ 1752600 w 1752600"/>
                <a:gd name="connsiteY1" fmla="*/ 400050 h 1247775"/>
                <a:gd name="connsiteX2" fmla="*/ 1524000 w 1752600"/>
                <a:gd name="connsiteY2" fmla="*/ 1247775 h 1247775"/>
                <a:gd name="connsiteX3" fmla="*/ 0 w 1752600"/>
                <a:gd name="connsiteY3" fmla="*/ 1247775 h 1247775"/>
                <a:gd name="connsiteX4" fmla="*/ 263525 w 1752600"/>
                <a:gd name="connsiteY4" fmla="*/ 0 h 1247775"/>
                <a:gd name="connsiteX0" fmla="*/ 409575 w 1752600"/>
                <a:gd name="connsiteY0" fmla="*/ 0 h 1298575"/>
                <a:gd name="connsiteX1" fmla="*/ 1752600 w 1752600"/>
                <a:gd name="connsiteY1" fmla="*/ 450850 h 1298575"/>
                <a:gd name="connsiteX2" fmla="*/ 1524000 w 1752600"/>
                <a:gd name="connsiteY2" fmla="*/ 1298575 h 1298575"/>
                <a:gd name="connsiteX3" fmla="*/ 0 w 1752600"/>
                <a:gd name="connsiteY3" fmla="*/ 1298575 h 1298575"/>
                <a:gd name="connsiteX4" fmla="*/ 409575 w 1752600"/>
                <a:gd name="connsiteY4" fmla="*/ 0 h 1298575"/>
                <a:gd name="connsiteX0" fmla="*/ 409575 w 1828800"/>
                <a:gd name="connsiteY0" fmla="*/ 0 h 1298575"/>
                <a:gd name="connsiteX1" fmla="*/ 1828800 w 1828800"/>
                <a:gd name="connsiteY1" fmla="*/ 447675 h 1298575"/>
                <a:gd name="connsiteX2" fmla="*/ 1524000 w 1828800"/>
                <a:gd name="connsiteY2" fmla="*/ 1298575 h 1298575"/>
                <a:gd name="connsiteX3" fmla="*/ 0 w 1828800"/>
                <a:gd name="connsiteY3" fmla="*/ 1298575 h 1298575"/>
                <a:gd name="connsiteX4" fmla="*/ 409575 w 1828800"/>
                <a:gd name="connsiteY4" fmla="*/ 0 h 1298575"/>
                <a:gd name="connsiteX0" fmla="*/ 409575 w 1857375"/>
                <a:gd name="connsiteY0" fmla="*/ 0 h 1298575"/>
                <a:gd name="connsiteX1" fmla="*/ 1857375 w 1857375"/>
                <a:gd name="connsiteY1" fmla="*/ 447675 h 1298575"/>
                <a:gd name="connsiteX2" fmla="*/ 1524000 w 1857375"/>
                <a:gd name="connsiteY2" fmla="*/ 1298575 h 1298575"/>
                <a:gd name="connsiteX3" fmla="*/ 0 w 1857375"/>
                <a:gd name="connsiteY3" fmla="*/ 1298575 h 1298575"/>
                <a:gd name="connsiteX4" fmla="*/ 409575 w 1857375"/>
                <a:gd name="connsiteY4" fmla="*/ 0 h 129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5" h="1298575">
                  <a:moveTo>
                    <a:pt x="409575" y="0"/>
                  </a:moveTo>
                  <a:lnTo>
                    <a:pt x="1857375" y="447675"/>
                  </a:lnTo>
                  <a:lnTo>
                    <a:pt x="1524000" y="1298575"/>
                  </a:lnTo>
                  <a:lnTo>
                    <a:pt x="0" y="1298575"/>
                  </a:lnTo>
                  <a:lnTo>
                    <a:pt x="409575"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400" dirty="0"/>
            </a:p>
          </p:txBody>
        </p:sp>
        <p:sp>
          <p:nvSpPr>
            <p:cNvPr id="44" name="Text Placeholder 3"/>
            <p:cNvSpPr txBox="1">
              <a:spLocks/>
            </p:cNvSpPr>
            <p:nvPr/>
          </p:nvSpPr>
          <p:spPr>
            <a:xfrm>
              <a:off x="481965" y="2292933"/>
              <a:ext cx="352048" cy="41102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39">
                <a:spcBef>
                  <a:spcPct val="20000"/>
                </a:spcBef>
                <a:defRPr/>
              </a:pPr>
              <a:r>
                <a:rPr lang="en-US" sz="2667" b="1" dirty="0">
                  <a:solidFill>
                    <a:schemeClr val="bg1"/>
                  </a:solidFill>
                  <a:cs typeface="+mj-cs"/>
                </a:rPr>
                <a:t>02</a:t>
              </a:r>
            </a:p>
          </p:txBody>
        </p:sp>
      </p:grpSp>
      <p:sp>
        <p:nvSpPr>
          <p:cNvPr id="45" name="Text Placeholder 3"/>
          <p:cNvSpPr txBox="1">
            <a:spLocks/>
          </p:cNvSpPr>
          <p:nvPr/>
        </p:nvSpPr>
        <p:spPr>
          <a:xfrm>
            <a:off x="1497171" y="1942749"/>
            <a:ext cx="6722596" cy="86177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br>
              <a:rPr lang="ar-SY" sz="2400" b="1" dirty="0">
                <a:solidFill>
                  <a:schemeClr val="bg1"/>
                </a:solidFill>
                <a:cs typeface="+mj-cs"/>
              </a:rPr>
            </a:br>
            <a:r>
              <a:rPr lang="lt-LT" dirty="0">
                <a:solidFill>
                  <a:schemeClr val="bg1"/>
                </a:solidFill>
              </a:rPr>
              <a:t>Ar paskolos gavėjas nori skatinti ir leisti naujoves ir susilaiko nuo „priemonių“, kuriomis turi būti patenkinti „poreikiai“, </a:t>
            </a:r>
            <a:r>
              <a:rPr lang="lt-LT" dirty="0" err="1">
                <a:solidFill>
                  <a:schemeClr val="bg1"/>
                </a:solidFill>
              </a:rPr>
              <a:t>apibrėž</a:t>
            </a:r>
            <a:r>
              <a:rPr lang="en-GB" dirty="0" err="1">
                <a:solidFill>
                  <a:schemeClr val="bg1"/>
                </a:solidFill>
              </a:rPr>
              <a:t>imo</a:t>
            </a:r>
            <a:r>
              <a:rPr lang="lt-LT" dirty="0">
                <a:solidFill>
                  <a:schemeClr val="bg1"/>
                </a:solidFill>
              </a:rPr>
              <a:t>?</a:t>
            </a:r>
            <a:endParaRPr lang="en-US" b="1" dirty="0">
              <a:solidFill>
                <a:schemeClr val="bg1"/>
              </a:solidFill>
              <a:cs typeface="+mj-cs"/>
            </a:endParaRPr>
          </a:p>
        </p:txBody>
      </p:sp>
      <p:grpSp>
        <p:nvGrpSpPr>
          <p:cNvPr id="46" name="Group 77"/>
          <p:cNvGrpSpPr/>
          <p:nvPr/>
        </p:nvGrpSpPr>
        <p:grpSpPr>
          <a:xfrm>
            <a:off x="11100350" y="2399466"/>
            <a:ext cx="380449" cy="380449"/>
            <a:chOff x="8048625" y="1250890"/>
            <a:chExt cx="381000" cy="381000"/>
          </a:xfrm>
        </p:grpSpPr>
        <p:sp>
          <p:nvSpPr>
            <p:cNvPr id="47" name="Rectangle 46"/>
            <p:cNvSpPr/>
            <p:nvPr/>
          </p:nvSpPr>
          <p:spPr>
            <a:xfrm>
              <a:off x="8048625" y="1250890"/>
              <a:ext cx="381000" cy="381000"/>
            </a:xfrm>
            <a:prstGeom prst="rect">
              <a:avLst/>
            </a:prstGeom>
            <a:solidFill>
              <a:schemeClr val="bg1"/>
            </a:solidFill>
            <a:ln>
              <a:noFill/>
            </a:ln>
            <a:effectLst>
              <a:innerShdw blurRad="1143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reeform 6"/>
            <p:cNvSpPr>
              <a:spLocks/>
            </p:cNvSpPr>
            <p:nvPr/>
          </p:nvSpPr>
          <p:spPr bwMode="auto">
            <a:xfrm>
              <a:off x="8093075" y="1323622"/>
              <a:ext cx="292100" cy="235536"/>
            </a:xfrm>
            <a:custGeom>
              <a:avLst/>
              <a:gdLst/>
              <a:ahLst/>
              <a:cxnLst>
                <a:cxn ang="0">
                  <a:pos x="2481" y="0"/>
                </a:cxn>
                <a:cxn ang="0">
                  <a:pos x="2928" y="448"/>
                </a:cxn>
                <a:cxn ang="0">
                  <a:pos x="1016" y="2361"/>
                </a:cxn>
                <a:cxn ang="0">
                  <a:pos x="0" y="1344"/>
                </a:cxn>
                <a:cxn ang="0">
                  <a:pos x="447" y="896"/>
                </a:cxn>
                <a:cxn ang="0">
                  <a:pos x="1016" y="1465"/>
                </a:cxn>
                <a:cxn ang="0">
                  <a:pos x="2481" y="0"/>
                </a:cxn>
              </a:cxnLst>
              <a:rect l="0" t="0" r="r" b="b"/>
              <a:pathLst>
                <a:path w="2928" h="2361">
                  <a:moveTo>
                    <a:pt x="2481" y="0"/>
                  </a:moveTo>
                  <a:lnTo>
                    <a:pt x="2928" y="448"/>
                  </a:lnTo>
                  <a:lnTo>
                    <a:pt x="1016" y="2361"/>
                  </a:lnTo>
                  <a:lnTo>
                    <a:pt x="0" y="1344"/>
                  </a:lnTo>
                  <a:lnTo>
                    <a:pt x="447" y="896"/>
                  </a:lnTo>
                  <a:lnTo>
                    <a:pt x="1016" y="1465"/>
                  </a:lnTo>
                  <a:lnTo>
                    <a:pt x="2481" y="0"/>
                  </a:lnTo>
                  <a:close/>
                </a:path>
              </a:pathLst>
            </a:custGeom>
            <a:solidFill>
              <a:schemeClr val="accent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Rectangle 48"/>
          <p:cNvSpPr/>
          <p:nvPr/>
        </p:nvSpPr>
        <p:spPr>
          <a:xfrm rot="5400000">
            <a:off x="5993012" y="-3547886"/>
            <a:ext cx="576897" cy="10746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59"/>
          <p:cNvGrpSpPr/>
          <p:nvPr/>
        </p:nvGrpSpPr>
        <p:grpSpPr>
          <a:xfrm>
            <a:off x="523221" y="1536702"/>
            <a:ext cx="637251" cy="793233"/>
            <a:chOff x="396241" y="1152525"/>
            <a:chExt cx="638172" cy="794381"/>
          </a:xfrm>
        </p:grpSpPr>
        <p:sp>
          <p:nvSpPr>
            <p:cNvPr id="51" name="Freeform 50"/>
            <p:cNvSpPr/>
            <p:nvPr/>
          </p:nvSpPr>
          <p:spPr>
            <a:xfrm rot="5400000" flipH="1">
              <a:off x="255959" y="1293760"/>
              <a:ext cx="667279" cy="384810"/>
            </a:xfrm>
            <a:custGeom>
              <a:avLst/>
              <a:gdLst>
                <a:gd name="connsiteX0" fmla="*/ 0 w 1760220"/>
                <a:gd name="connsiteY0" fmla="*/ 384810 h 384810"/>
                <a:gd name="connsiteX1" fmla="*/ 241576 w 1760220"/>
                <a:gd name="connsiteY1" fmla="*/ 0 h 384810"/>
                <a:gd name="connsiteX2" fmla="*/ 1760220 w 1760220"/>
                <a:gd name="connsiteY2" fmla="*/ 0 h 384810"/>
                <a:gd name="connsiteX3" fmla="*/ 1518644 w 1760220"/>
                <a:gd name="connsiteY3" fmla="*/ 384810 h 384810"/>
                <a:gd name="connsiteX4" fmla="*/ 0 w 1760220"/>
                <a:gd name="connsiteY4" fmla="*/ 384810 h 384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220" h="384810">
                  <a:moveTo>
                    <a:pt x="0" y="384810"/>
                  </a:moveTo>
                  <a:lnTo>
                    <a:pt x="241576" y="0"/>
                  </a:lnTo>
                  <a:lnTo>
                    <a:pt x="1760220" y="0"/>
                  </a:lnTo>
                  <a:lnTo>
                    <a:pt x="1518644" y="384810"/>
                  </a:lnTo>
                  <a:lnTo>
                    <a:pt x="0" y="38481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2" name="Freeform 51"/>
            <p:cNvSpPr/>
            <p:nvPr/>
          </p:nvSpPr>
          <p:spPr>
            <a:xfrm rot="5400000">
              <a:off x="363272" y="1275765"/>
              <a:ext cx="704110" cy="638172"/>
            </a:xfrm>
            <a:custGeom>
              <a:avLst/>
              <a:gdLst>
                <a:gd name="connsiteX0" fmla="*/ 0 w 1524000"/>
                <a:gd name="connsiteY0" fmla="*/ 0 h 838200"/>
                <a:gd name="connsiteX1" fmla="*/ 1524000 w 1524000"/>
                <a:gd name="connsiteY1" fmla="*/ 0 h 838200"/>
                <a:gd name="connsiteX2" fmla="*/ 1524000 w 1524000"/>
                <a:gd name="connsiteY2" fmla="*/ 838200 h 838200"/>
                <a:gd name="connsiteX3" fmla="*/ 0 w 1524000"/>
                <a:gd name="connsiteY3" fmla="*/ 838200 h 838200"/>
                <a:gd name="connsiteX4" fmla="*/ 0 w 1524000"/>
                <a:gd name="connsiteY4" fmla="*/ 0 h 838200"/>
                <a:gd name="connsiteX0" fmla="*/ 304800 w 1524000"/>
                <a:gd name="connsiteY0" fmla="*/ 0 h 1238250"/>
                <a:gd name="connsiteX1" fmla="*/ 1524000 w 1524000"/>
                <a:gd name="connsiteY1" fmla="*/ 400050 h 1238250"/>
                <a:gd name="connsiteX2" fmla="*/ 1524000 w 1524000"/>
                <a:gd name="connsiteY2" fmla="*/ 1238250 h 1238250"/>
                <a:gd name="connsiteX3" fmla="*/ 0 w 1524000"/>
                <a:gd name="connsiteY3" fmla="*/ 1238250 h 1238250"/>
                <a:gd name="connsiteX4" fmla="*/ 304800 w 1524000"/>
                <a:gd name="connsiteY4" fmla="*/ 0 h 1238250"/>
                <a:gd name="connsiteX0" fmla="*/ 304800 w 1752600"/>
                <a:gd name="connsiteY0" fmla="*/ 0 h 1238250"/>
                <a:gd name="connsiteX1" fmla="*/ 1752600 w 1752600"/>
                <a:gd name="connsiteY1" fmla="*/ 400050 h 1238250"/>
                <a:gd name="connsiteX2" fmla="*/ 1524000 w 1752600"/>
                <a:gd name="connsiteY2" fmla="*/ 1238250 h 1238250"/>
                <a:gd name="connsiteX3" fmla="*/ 0 w 1752600"/>
                <a:gd name="connsiteY3" fmla="*/ 1238250 h 1238250"/>
                <a:gd name="connsiteX4" fmla="*/ 304800 w 1752600"/>
                <a:gd name="connsiteY4" fmla="*/ 0 h 1238250"/>
                <a:gd name="connsiteX0" fmla="*/ 304800 w 1714500"/>
                <a:gd name="connsiteY0" fmla="*/ 0 h 1238250"/>
                <a:gd name="connsiteX1" fmla="*/ 1714500 w 1714500"/>
                <a:gd name="connsiteY1" fmla="*/ 390525 h 1238250"/>
                <a:gd name="connsiteX2" fmla="*/ 1524000 w 1714500"/>
                <a:gd name="connsiteY2" fmla="*/ 1238250 h 1238250"/>
                <a:gd name="connsiteX3" fmla="*/ 0 w 1714500"/>
                <a:gd name="connsiteY3" fmla="*/ 1238250 h 1238250"/>
                <a:gd name="connsiteX4" fmla="*/ 304800 w 1714500"/>
                <a:gd name="connsiteY4" fmla="*/ 0 h 1238250"/>
                <a:gd name="connsiteX0" fmla="*/ 263525 w 1714500"/>
                <a:gd name="connsiteY0" fmla="*/ 0 h 1247775"/>
                <a:gd name="connsiteX1" fmla="*/ 1714500 w 1714500"/>
                <a:gd name="connsiteY1" fmla="*/ 400050 h 1247775"/>
                <a:gd name="connsiteX2" fmla="*/ 1524000 w 1714500"/>
                <a:gd name="connsiteY2" fmla="*/ 1247775 h 1247775"/>
                <a:gd name="connsiteX3" fmla="*/ 0 w 1714500"/>
                <a:gd name="connsiteY3" fmla="*/ 1247775 h 1247775"/>
                <a:gd name="connsiteX4" fmla="*/ 263525 w 1714500"/>
                <a:gd name="connsiteY4" fmla="*/ 0 h 1247775"/>
                <a:gd name="connsiteX0" fmla="*/ 263525 w 1752600"/>
                <a:gd name="connsiteY0" fmla="*/ 0 h 1247775"/>
                <a:gd name="connsiteX1" fmla="*/ 1752600 w 1752600"/>
                <a:gd name="connsiteY1" fmla="*/ 400050 h 1247775"/>
                <a:gd name="connsiteX2" fmla="*/ 1524000 w 1752600"/>
                <a:gd name="connsiteY2" fmla="*/ 1247775 h 1247775"/>
                <a:gd name="connsiteX3" fmla="*/ 0 w 1752600"/>
                <a:gd name="connsiteY3" fmla="*/ 1247775 h 1247775"/>
                <a:gd name="connsiteX4" fmla="*/ 263525 w 1752600"/>
                <a:gd name="connsiteY4" fmla="*/ 0 h 1247775"/>
                <a:gd name="connsiteX0" fmla="*/ 409575 w 1752600"/>
                <a:gd name="connsiteY0" fmla="*/ 0 h 1298575"/>
                <a:gd name="connsiteX1" fmla="*/ 1752600 w 1752600"/>
                <a:gd name="connsiteY1" fmla="*/ 450850 h 1298575"/>
                <a:gd name="connsiteX2" fmla="*/ 1524000 w 1752600"/>
                <a:gd name="connsiteY2" fmla="*/ 1298575 h 1298575"/>
                <a:gd name="connsiteX3" fmla="*/ 0 w 1752600"/>
                <a:gd name="connsiteY3" fmla="*/ 1298575 h 1298575"/>
                <a:gd name="connsiteX4" fmla="*/ 409575 w 1752600"/>
                <a:gd name="connsiteY4" fmla="*/ 0 h 1298575"/>
                <a:gd name="connsiteX0" fmla="*/ 409575 w 1828800"/>
                <a:gd name="connsiteY0" fmla="*/ 0 h 1298575"/>
                <a:gd name="connsiteX1" fmla="*/ 1828800 w 1828800"/>
                <a:gd name="connsiteY1" fmla="*/ 447675 h 1298575"/>
                <a:gd name="connsiteX2" fmla="*/ 1524000 w 1828800"/>
                <a:gd name="connsiteY2" fmla="*/ 1298575 h 1298575"/>
                <a:gd name="connsiteX3" fmla="*/ 0 w 1828800"/>
                <a:gd name="connsiteY3" fmla="*/ 1298575 h 1298575"/>
                <a:gd name="connsiteX4" fmla="*/ 409575 w 1828800"/>
                <a:gd name="connsiteY4" fmla="*/ 0 h 1298575"/>
                <a:gd name="connsiteX0" fmla="*/ 409575 w 1857375"/>
                <a:gd name="connsiteY0" fmla="*/ 0 h 1298575"/>
                <a:gd name="connsiteX1" fmla="*/ 1857375 w 1857375"/>
                <a:gd name="connsiteY1" fmla="*/ 447675 h 1298575"/>
                <a:gd name="connsiteX2" fmla="*/ 1524000 w 1857375"/>
                <a:gd name="connsiteY2" fmla="*/ 1298575 h 1298575"/>
                <a:gd name="connsiteX3" fmla="*/ 0 w 1857375"/>
                <a:gd name="connsiteY3" fmla="*/ 1298575 h 1298575"/>
                <a:gd name="connsiteX4" fmla="*/ 409575 w 1857375"/>
                <a:gd name="connsiteY4" fmla="*/ 0 h 129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5" h="1298575">
                  <a:moveTo>
                    <a:pt x="409575" y="0"/>
                  </a:moveTo>
                  <a:lnTo>
                    <a:pt x="1857375" y="447675"/>
                  </a:lnTo>
                  <a:lnTo>
                    <a:pt x="1524000" y="1298575"/>
                  </a:lnTo>
                  <a:lnTo>
                    <a:pt x="0" y="1298575"/>
                  </a:lnTo>
                  <a:lnTo>
                    <a:pt x="409575"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400" dirty="0"/>
            </a:p>
          </p:txBody>
        </p:sp>
        <p:sp>
          <p:nvSpPr>
            <p:cNvPr id="53" name="Text Placeholder 3"/>
            <p:cNvSpPr txBox="1">
              <a:spLocks/>
            </p:cNvSpPr>
            <p:nvPr/>
          </p:nvSpPr>
          <p:spPr>
            <a:xfrm>
              <a:off x="481963" y="1418511"/>
              <a:ext cx="352048" cy="41102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39">
                <a:spcBef>
                  <a:spcPct val="20000"/>
                </a:spcBef>
                <a:defRPr/>
              </a:pPr>
              <a:r>
                <a:rPr lang="en-US" sz="2667" b="1" dirty="0">
                  <a:solidFill>
                    <a:schemeClr val="bg1"/>
                  </a:solidFill>
                  <a:cs typeface="+mj-cs"/>
                </a:rPr>
                <a:t>01</a:t>
              </a:r>
            </a:p>
          </p:txBody>
        </p:sp>
      </p:grpSp>
      <p:sp>
        <p:nvSpPr>
          <p:cNvPr id="54" name="Text Placeholder 3"/>
          <p:cNvSpPr txBox="1">
            <a:spLocks/>
          </p:cNvSpPr>
          <p:nvPr/>
        </p:nvSpPr>
        <p:spPr>
          <a:xfrm>
            <a:off x="1481953" y="1331140"/>
            <a:ext cx="7035882"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br>
              <a:rPr lang="ar-SY" sz="2400" b="1" dirty="0">
                <a:solidFill>
                  <a:schemeClr val="bg1"/>
                </a:solidFill>
                <a:cs typeface="+mj-cs"/>
              </a:rPr>
            </a:br>
            <a:r>
              <a:rPr lang="lt-LT" dirty="0">
                <a:solidFill>
                  <a:schemeClr val="bg1"/>
                </a:solidFill>
              </a:rPr>
              <a:t>Ar „poreikiai“ aiškūs, bet „priemonės“ šiems „poreikiams“ patenkinti </a:t>
            </a:r>
            <a:r>
              <a:rPr lang="lt-LT" dirty="0" err="1">
                <a:solidFill>
                  <a:schemeClr val="bg1"/>
                </a:solidFill>
              </a:rPr>
              <a:t>neapibrėžt</a:t>
            </a:r>
            <a:r>
              <a:rPr lang="en-GB" dirty="0" err="1">
                <a:solidFill>
                  <a:schemeClr val="bg1"/>
                </a:solidFill>
              </a:rPr>
              <a:t>os</a:t>
            </a:r>
            <a:r>
              <a:rPr lang="lt-LT" dirty="0">
                <a:solidFill>
                  <a:schemeClr val="bg1"/>
                </a:solidFill>
              </a:rPr>
              <a:t>?</a:t>
            </a:r>
            <a:endParaRPr lang="en-US" b="1" dirty="0">
              <a:solidFill>
                <a:schemeClr val="bg1"/>
              </a:solidFill>
              <a:cs typeface="+mj-cs"/>
            </a:endParaRPr>
          </a:p>
        </p:txBody>
      </p:sp>
      <p:grpSp>
        <p:nvGrpSpPr>
          <p:cNvPr id="55" name="Group 76"/>
          <p:cNvGrpSpPr/>
          <p:nvPr/>
        </p:nvGrpSpPr>
        <p:grpSpPr>
          <a:xfrm>
            <a:off x="11100350" y="1634926"/>
            <a:ext cx="380449" cy="380449"/>
            <a:chOff x="8048625" y="1250890"/>
            <a:chExt cx="381000" cy="381000"/>
          </a:xfrm>
        </p:grpSpPr>
        <p:sp>
          <p:nvSpPr>
            <p:cNvPr id="56" name="Rectangle 55"/>
            <p:cNvSpPr/>
            <p:nvPr/>
          </p:nvSpPr>
          <p:spPr>
            <a:xfrm>
              <a:off x="8048625" y="1250890"/>
              <a:ext cx="381000" cy="381000"/>
            </a:xfrm>
            <a:prstGeom prst="rect">
              <a:avLst/>
            </a:prstGeom>
            <a:solidFill>
              <a:schemeClr val="bg1"/>
            </a:solidFill>
            <a:ln>
              <a:noFill/>
            </a:ln>
            <a:effectLst>
              <a:innerShdw blurRad="1143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Freeform 6"/>
            <p:cNvSpPr>
              <a:spLocks/>
            </p:cNvSpPr>
            <p:nvPr/>
          </p:nvSpPr>
          <p:spPr bwMode="auto">
            <a:xfrm>
              <a:off x="8093075" y="1323622"/>
              <a:ext cx="292100" cy="235536"/>
            </a:xfrm>
            <a:custGeom>
              <a:avLst/>
              <a:gdLst/>
              <a:ahLst/>
              <a:cxnLst>
                <a:cxn ang="0">
                  <a:pos x="2481" y="0"/>
                </a:cxn>
                <a:cxn ang="0">
                  <a:pos x="2928" y="448"/>
                </a:cxn>
                <a:cxn ang="0">
                  <a:pos x="1016" y="2361"/>
                </a:cxn>
                <a:cxn ang="0">
                  <a:pos x="0" y="1344"/>
                </a:cxn>
                <a:cxn ang="0">
                  <a:pos x="447" y="896"/>
                </a:cxn>
                <a:cxn ang="0">
                  <a:pos x="1016" y="1465"/>
                </a:cxn>
                <a:cxn ang="0">
                  <a:pos x="2481" y="0"/>
                </a:cxn>
              </a:cxnLst>
              <a:rect l="0" t="0" r="r" b="b"/>
              <a:pathLst>
                <a:path w="2928" h="2361">
                  <a:moveTo>
                    <a:pt x="2481" y="0"/>
                  </a:moveTo>
                  <a:lnTo>
                    <a:pt x="2928" y="448"/>
                  </a:lnTo>
                  <a:lnTo>
                    <a:pt x="1016" y="2361"/>
                  </a:lnTo>
                  <a:lnTo>
                    <a:pt x="0" y="1344"/>
                  </a:lnTo>
                  <a:lnTo>
                    <a:pt x="447" y="896"/>
                  </a:lnTo>
                  <a:lnTo>
                    <a:pt x="1016" y="1465"/>
                  </a:lnTo>
                  <a:lnTo>
                    <a:pt x="2481" y="0"/>
                  </a:lnTo>
                  <a:close/>
                </a:path>
              </a:pathLst>
            </a:custGeom>
            <a:solidFill>
              <a:schemeClr val="accent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Text Placeholder 1">
            <a:extLst>
              <a:ext uri="{FF2B5EF4-FFF2-40B4-BE49-F238E27FC236}">
                <a16:creationId xmlns:a16="http://schemas.microsoft.com/office/drawing/2014/main" id="{E50596B4-F247-4776-BEA2-110E75FDFE70}"/>
              </a:ext>
            </a:extLst>
          </p:cNvPr>
          <p:cNvSpPr txBox="1">
            <a:spLocks/>
          </p:cNvSpPr>
          <p:nvPr/>
        </p:nvSpPr>
        <p:spPr>
          <a:xfrm>
            <a:off x="769373" y="5563555"/>
            <a:ext cx="11157819" cy="570229"/>
          </a:xfrm>
          <a:prstGeom prst="rect">
            <a:avLst/>
          </a:prstGeom>
        </p:spPr>
        <p:txBody>
          <a:bodyPr wrap="none" lIns="0" tIns="0" rIns="0" bIns="0" anchor="ctr">
            <a:noAutofit/>
          </a:bodyPr>
          <a:lstStyle>
            <a:lvl1pPr marL="0" indent="0" algn="l" defTabSz="914400" rtl="0" eaLnBrk="1" latinLnBrk="0" hangingPunct="1">
              <a:spcBef>
                <a:spcPct val="20000"/>
              </a:spcBef>
              <a:buFont typeface="Arial" pitchFamily="34" charset="0"/>
              <a:buNone/>
              <a:defRPr sz="1600" b="0" kern="1200" baseline="0">
                <a:solidFill>
                  <a:schemeClr val="bg1">
                    <a:lumMod val="75000"/>
                  </a:schemeClr>
                </a:solidFill>
                <a:latin typeface="+mj-lt"/>
                <a:ea typeface="Roboto" panose="02000000000000000000" pitchFamily="2" charset="0"/>
                <a:cs typeface="+mn-cs"/>
              </a:defRPr>
            </a:lvl1pPr>
            <a:lvl2pPr marL="457189"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377"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566"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754"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5943"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131"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32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509"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lt-LT" b="1" dirty="0">
                <a:solidFill>
                  <a:srgbClr val="FF0000"/>
                </a:solidFill>
              </a:rPr>
              <a:t>Jei atsakymas į daugumą ar į visus klausimų yra „Taip“, konkurencinis dialogas yra tinkama pirkimo atrankos priemonė.</a:t>
            </a:r>
            <a:endParaRPr lang="en-US" b="1" dirty="0">
              <a:solidFill>
                <a:srgbClr val="FF0000"/>
              </a:solidFill>
            </a:endParaRPr>
          </a:p>
        </p:txBody>
      </p:sp>
    </p:spTree>
    <p:extLst>
      <p:ext uri="{BB962C8B-B14F-4D97-AF65-F5344CB8AC3E}">
        <p14:creationId xmlns:p14="http://schemas.microsoft.com/office/powerpoint/2010/main" val="344014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par>
                                <p:cTn id="9" presetID="2" presetClass="entr" presetSubtype="2" accel="40000" decel="4000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1+#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fltVal val="0"/>
                                          </p:val>
                                        </p:tav>
                                        <p:tav tm="100000">
                                          <p:val>
                                            <p:strVal val="#ppt_h"/>
                                          </p:val>
                                        </p:tav>
                                      </p:tavLst>
                                    </p:anim>
                                    <p:animEffect transition="in" filter="fade">
                                      <p:cBhvr>
                                        <p:cTn id="22" dur="500"/>
                                        <p:tgtEl>
                                          <p:spTgt spid="55"/>
                                        </p:tgtEl>
                                      </p:cBhvr>
                                    </p:animEffect>
                                  </p:childTnLst>
                                </p:cTn>
                              </p:par>
                            </p:childTnLst>
                          </p:cTn>
                        </p:par>
                        <p:par>
                          <p:cTn id="23" fill="hold">
                            <p:stCondLst>
                              <p:cond delay="1500"/>
                            </p:stCondLst>
                            <p:childTnLst>
                              <p:par>
                                <p:cTn id="24" presetID="2" presetClass="entr" presetSubtype="8" accel="40000" decel="40000"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0-#ppt_w/2"/>
                                          </p:val>
                                        </p:tav>
                                        <p:tav tm="100000">
                                          <p:val>
                                            <p:strVal val="#ppt_x"/>
                                          </p:val>
                                        </p:tav>
                                      </p:tavLst>
                                    </p:anim>
                                    <p:anim calcmode="lin" valueType="num">
                                      <p:cBhvr additive="base">
                                        <p:cTn id="27" dur="500" fill="hold"/>
                                        <p:tgtEl>
                                          <p:spTgt spid="41"/>
                                        </p:tgtEl>
                                        <p:attrNameLst>
                                          <p:attrName>ppt_y</p:attrName>
                                        </p:attrNameLst>
                                      </p:cBhvr>
                                      <p:tavLst>
                                        <p:tav tm="0">
                                          <p:val>
                                            <p:strVal val="#ppt_y"/>
                                          </p:val>
                                        </p:tav>
                                        <p:tav tm="100000">
                                          <p:val>
                                            <p:strVal val="#ppt_y"/>
                                          </p:val>
                                        </p:tav>
                                      </p:tavLst>
                                    </p:anim>
                                  </p:childTnLst>
                                </p:cTn>
                              </p:par>
                              <p:par>
                                <p:cTn id="28" presetID="2" presetClass="entr" presetSubtype="2" accel="40000" decel="4000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1+#ppt_w/2"/>
                                          </p:val>
                                        </p:tav>
                                        <p:tav tm="100000">
                                          <p:val>
                                            <p:strVal val="#ppt_x"/>
                                          </p:val>
                                        </p:tav>
                                      </p:tavLst>
                                    </p:anim>
                                    <p:anim calcmode="lin" valueType="num">
                                      <p:cBhvr additive="base">
                                        <p:cTn id="31" dur="500" fill="hold"/>
                                        <p:tgtEl>
                                          <p:spTgt spid="40"/>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left)">
                                      <p:cBhvr>
                                        <p:cTn id="35" dur="500"/>
                                        <p:tgtEl>
                                          <p:spTgt spid="45"/>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000"/>
                            </p:stCondLst>
                            <p:childTnLst>
                              <p:par>
                                <p:cTn id="43" presetID="2" presetClass="entr" presetSubtype="8" accel="40000" decel="40000"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0-#ppt_w/2"/>
                                          </p:val>
                                        </p:tav>
                                        <p:tav tm="100000">
                                          <p:val>
                                            <p:strVal val="#ppt_x"/>
                                          </p:val>
                                        </p:tav>
                                      </p:tavLst>
                                    </p:anim>
                                    <p:anim calcmode="lin" valueType="num">
                                      <p:cBhvr additive="base">
                                        <p:cTn id="46" dur="500" fill="hold"/>
                                        <p:tgtEl>
                                          <p:spTgt spid="32"/>
                                        </p:tgtEl>
                                        <p:attrNameLst>
                                          <p:attrName>ppt_y</p:attrName>
                                        </p:attrNameLst>
                                      </p:cBhvr>
                                      <p:tavLst>
                                        <p:tav tm="0">
                                          <p:val>
                                            <p:strVal val="#ppt_y"/>
                                          </p:val>
                                        </p:tav>
                                        <p:tav tm="100000">
                                          <p:val>
                                            <p:strVal val="#ppt_y"/>
                                          </p:val>
                                        </p:tav>
                                      </p:tavLst>
                                    </p:anim>
                                  </p:childTnLst>
                                </p:cTn>
                              </p:par>
                              <p:par>
                                <p:cTn id="47" presetID="2" presetClass="entr" presetSubtype="2" accel="40000" decel="4000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1+#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childTnLst>
                          </p:cTn>
                        </p:par>
                        <p:par>
                          <p:cTn id="55" fill="hold">
                            <p:stCondLst>
                              <p:cond delay="4000"/>
                            </p:stCondLst>
                            <p:childTnLst>
                              <p:par>
                                <p:cTn id="56" presetID="53" presetClass="entr" presetSubtype="16"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animEffect transition="in" filter="fade">
                                      <p:cBhvr>
                                        <p:cTn id="60" dur="500"/>
                                        <p:tgtEl>
                                          <p:spTgt spid="37"/>
                                        </p:tgtEl>
                                      </p:cBhvr>
                                    </p:animEffect>
                                  </p:childTnLst>
                                </p:cTn>
                              </p:par>
                            </p:childTnLst>
                          </p:cTn>
                        </p:par>
                        <p:par>
                          <p:cTn id="61" fill="hold">
                            <p:stCondLst>
                              <p:cond delay="4500"/>
                            </p:stCondLst>
                            <p:childTnLst>
                              <p:par>
                                <p:cTn id="62" presetID="2" presetClass="entr" presetSubtype="8" accel="40000" decel="40000" fill="hold"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500" fill="hold"/>
                                        <p:tgtEl>
                                          <p:spTgt spid="27"/>
                                        </p:tgtEl>
                                        <p:attrNameLst>
                                          <p:attrName>ppt_x</p:attrName>
                                        </p:attrNameLst>
                                      </p:cBhvr>
                                      <p:tavLst>
                                        <p:tav tm="0">
                                          <p:val>
                                            <p:strVal val="0-#ppt_w/2"/>
                                          </p:val>
                                        </p:tav>
                                        <p:tav tm="100000">
                                          <p:val>
                                            <p:strVal val="#ppt_x"/>
                                          </p:val>
                                        </p:tav>
                                      </p:tavLst>
                                    </p:anim>
                                    <p:anim calcmode="lin" valueType="num">
                                      <p:cBhvr additive="base">
                                        <p:cTn id="65" dur="500" fill="hold"/>
                                        <p:tgtEl>
                                          <p:spTgt spid="27"/>
                                        </p:tgtEl>
                                        <p:attrNameLst>
                                          <p:attrName>ppt_y</p:attrName>
                                        </p:attrNameLst>
                                      </p:cBhvr>
                                      <p:tavLst>
                                        <p:tav tm="0">
                                          <p:val>
                                            <p:strVal val="#ppt_y"/>
                                          </p:val>
                                        </p:tav>
                                        <p:tav tm="100000">
                                          <p:val>
                                            <p:strVal val="#ppt_y"/>
                                          </p:val>
                                        </p:tav>
                                      </p:tavLst>
                                    </p:anim>
                                  </p:childTnLst>
                                </p:cTn>
                              </p:par>
                              <p:par>
                                <p:cTn id="66" presetID="2" presetClass="entr" presetSubtype="2" accel="40000" decel="4000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5000"/>
                            </p:stCondLst>
                            <p:childTnLst>
                              <p:par>
                                <p:cTn id="71" presetID="22" presetClass="entr" presetSubtype="8"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left)">
                                      <p:cBhvr>
                                        <p:cTn id="73" dur="500"/>
                                        <p:tgtEl>
                                          <p:spTgt spid="23"/>
                                        </p:tgtEl>
                                      </p:cBhvr>
                                    </p:animEffect>
                                  </p:childTnLst>
                                </p:cTn>
                              </p:par>
                            </p:childTnLst>
                          </p:cTn>
                        </p:par>
                        <p:par>
                          <p:cTn id="74" fill="hold">
                            <p:stCondLst>
                              <p:cond delay="5500"/>
                            </p:stCondLst>
                            <p:childTnLst>
                              <p:par>
                                <p:cTn id="75" presetID="53" presetClass="entr" presetSubtype="16" fill="hold"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childTnLst>
                                </p:cTn>
                              </p:par>
                            </p:childTnLst>
                          </p:cTn>
                        </p:par>
                        <p:par>
                          <p:cTn id="80" fill="hold">
                            <p:stCondLst>
                              <p:cond delay="6000"/>
                            </p:stCondLst>
                            <p:childTnLst>
                              <p:par>
                                <p:cTn id="81" presetID="2" presetClass="entr" presetSubtype="8" accel="40000" decel="40000"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500" fill="hold"/>
                                        <p:tgtEl>
                                          <p:spTgt spid="14"/>
                                        </p:tgtEl>
                                        <p:attrNameLst>
                                          <p:attrName>ppt_x</p:attrName>
                                        </p:attrNameLst>
                                      </p:cBhvr>
                                      <p:tavLst>
                                        <p:tav tm="0">
                                          <p:val>
                                            <p:strVal val="0-#ppt_w/2"/>
                                          </p:val>
                                        </p:tav>
                                        <p:tav tm="100000">
                                          <p:val>
                                            <p:strVal val="#ppt_x"/>
                                          </p:val>
                                        </p:tav>
                                      </p:tavLst>
                                    </p:anim>
                                    <p:anim calcmode="lin" valueType="num">
                                      <p:cBhvr additive="base">
                                        <p:cTn id="84" dur="500" fill="hold"/>
                                        <p:tgtEl>
                                          <p:spTgt spid="14"/>
                                        </p:tgtEl>
                                        <p:attrNameLst>
                                          <p:attrName>ppt_y</p:attrName>
                                        </p:attrNameLst>
                                      </p:cBhvr>
                                      <p:tavLst>
                                        <p:tav tm="0">
                                          <p:val>
                                            <p:strVal val="#ppt_y"/>
                                          </p:val>
                                        </p:tav>
                                        <p:tav tm="100000">
                                          <p:val>
                                            <p:strVal val="#ppt_y"/>
                                          </p:val>
                                        </p:tav>
                                      </p:tavLst>
                                    </p:anim>
                                  </p:childTnLst>
                                </p:cTn>
                              </p:par>
                              <p:par>
                                <p:cTn id="85" presetID="2" presetClass="entr" presetSubtype="2" accel="40000" decel="40000" fill="hold" grpId="0" nodeType="with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500" fill="hold"/>
                                        <p:tgtEl>
                                          <p:spTgt spid="13"/>
                                        </p:tgtEl>
                                        <p:attrNameLst>
                                          <p:attrName>ppt_x</p:attrName>
                                        </p:attrNameLst>
                                      </p:cBhvr>
                                      <p:tavLst>
                                        <p:tav tm="0">
                                          <p:val>
                                            <p:strVal val="1+#ppt_w/2"/>
                                          </p:val>
                                        </p:tav>
                                        <p:tav tm="100000">
                                          <p:val>
                                            <p:strVal val="#ppt_x"/>
                                          </p:val>
                                        </p:tav>
                                      </p:tavLst>
                                    </p:anim>
                                    <p:anim calcmode="lin" valueType="num">
                                      <p:cBhvr additive="base">
                                        <p:cTn id="88" dur="500" fill="hold"/>
                                        <p:tgtEl>
                                          <p:spTgt spid="13"/>
                                        </p:tgtEl>
                                        <p:attrNameLst>
                                          <p:attrName>ppt_y</p:attrName>
                                        </p:attrNameLst>
                                      </p:cBhvr>
                                      <p:tavLst>
                                        <p:tav tm="0">
                                          <p:val>
                                            <p:strVal val="#ppt_y"/>
                                          </p:val>
                                        </p:tav>
                                        <p:tav tm="100000">
                                          <p:val>
                                            <p:strVal val="#ppt_y"/>
                                          </p:val>
                                        </p:tav>
                                      </p:tavLst>
                                    </p:anim>
                                  </p:childTnLst>
                                </p:cTn>
                              </p:par>
                            </p:childTnLst>
                          </p:cTn>
                        </p:par>
                        <p:par>
                          <p:cTn id="89" fill="hold">
                            <p:stCondLst>
                              <p:cond delay="6500"/>
                            </p:stCondLst>
                            <p:childTnLst>
                              <p:par>
                                <p:cTn id="90" presetID="22" presetClass="entr" presetSubtype="8" fill="hold" grpId="0" nodeType="after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wipe(left)">
                                      <p:cBhvr>
                                        <p:cTn id="92" dur="500"/>
                                        <p:tgtEl>
                                          <p:spTgt spid="18"/>
                                        </p:tgtEl>
                                      </p:cBhvr>
                                    </p:animEffect>
                                  </p:childTnLst>
                                </p:cTn>
                              </p:par>
                            </p:childTnLst>
                          </p:cTn>
                        </p:par>
                        <p:par>
                          <p:cTn id="93" fill="hold">
                            <p:stCondLst>
                              <p:cond delay="7000"/>
                            </p:stCondLst>
                            <p:childTnLst>
                              <p:par>
                                <p:cTn id="94" presetID="53" presetClass="entr" presetSubtype="16" fill="hold" nodeType="after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p:cTn id="96" dur="500" fill="hold"/>
                                        <p:tgtEl>
                                          <p:spTgt spid="19"/>
                                        </p:tgtEl>
                                        <p:attrNameLst>
                                          <p:attrName>ppt_w</p:attrName>
                                        </p:attrNameLst>
                                      </p:cBhvr>
                                      <p:tavLst>
                                        <p:tav tm="0">
                                          <p:val>
                                            <p:fltVal val="0"/>
                                          </p:val>
                                        </p:tav>
                                        <p:tav tm="100000">
                                          <p:val>
                                            <p:strVal val="#ppt_w"/>
                                          </p:val>
                                        </p:tav>
                                      </p:tavLst>
                                    </p:anim>
                                    <p:anim calcmode="lin" valueType="num">
                                      <p:cBhvr>
                                        <p:cTn id="97" dur="500" fill="hold"/>
                                        <p:tgtEl>
                                          <p:spTgt spid="19"/>
                                        </p:tgtEl>
                                        <p:attrNameLst>
                                          <p:attrName>ppt_h</p:attrName>
                                        </p:attrNameLst>
                                      </p:cBhvr>
                                      <p:tavLst>
                                        <p:tav tm="0">
                                          <p:val>
                                            <p:fltVal val="0"/>
                                          </p:val>
                                        </p:tav>
                                        <p:tav tm="100000">
                                          <p:val>
                                            <p:strVal val="#ppt_h"/>
                                          </p:val>
                                        </p:tav>
                                      </p:tavLst>
                                    </p:anim>
                                    <p:animEffect transition="in" filter="fade">
                                      <p:cBhvr>
                                        <p:cTn id="98" dur="500"/>
                                        <p:tgtEl>
                                          <p:spTgt spid="19"/>
                                        </p:tgtEl>
                                      </p:cBhvr>
                                    </p:animEffect>
                                  </p:childTnLst>
                                </p:cTn>
                              </p:par>
                            </p:childTnLst>
                          </p:cTn>
                        </p:par>
                        <p:par>
                          <p:cTn id="99" fill="hold">
                            <p:stCondLst>
                              <p:cond delay="7500"/>
                            </p:stCondLst>
                            <p:childTnLst>
                              <p:par>
                                <p:cTn id="100" presetID="22" presetClass="entr" presetSubtype="8" fill="hold" grpId="0" nodeType="after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wipe(left)">
                                      <p:cBhvr>
                                        <p:cTn id="10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8" grpId="0"/>
      <p:bldP spid="22" grpId="0" animBg="1"/>
      <p:bldP spid="23" grpId="0"/>
      <p:bldP spid="31" grpId="0" animBg="1"/>
      <p:bldP spid="36" grpId="0"/>
      <p:bldP spid="40" grpId="0" animBg="1"/>
      <p:bldP spid="45" grpId="0"/>
      <p:bldP spid="49" grpId="0" animBg="1"/>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5" y="483509"/>
            <a:ext cx="10997410" cy="493933"/>
          </a:xfrm>
        </p:spPr>
        <p:txBody>
          <a:bodyPr>
            <a:noAutofit/>
          </a:bodyPr>
          <a:lstStyle/>
          <a:p>
            <a:r>
              <a:rPr lang="lt-LT" sz="3200" dirty="0"/>
              <a:t>Konkurencinio dialogo ir skelbiamų derybų procedūros pasirinkimas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24</a:t>
            </a:fld>
            <a:endParaRPr lang="en-US" dirty="0">
              <a:solidFill>
                <a:srgbClr val="FFFFFF"/>
              </a:solidFill>
            </a:endParaRPr>
          </a:p>
        </p:txBody>
      </p:sp>
      <p:sp>
        <p:nvSpPr>
          <p:cNvPr id="14" name="Text Placeholder 3">
            <a:extLst>
              <a:ext uri="{FF2B5EF4-FFF2-40B4-BE49-F238E27FC236}">
                <a16:creationId xmlns:a16="http://schemas.microsoft.com/office/drawing/2014/main" id="{08973529-E0D9-4762-92A3-2096F98519D8}"/>
              </a:ext>
            </a:extLst>
          </p:cNvPr>
          <p:cNvSpPr txBox="1">
            <a:spLocks/>
          </p:cNvSpPr>
          <p:nvPr/>
        </p:nvSpPr>
        <p:spPr>
          <a:xfrm>
            <a:off x="1308847" y="1197509"/>
            <a:ext cx="9063318"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39">
              <a:spcBef>
                <a:spcPct val="20000"/>
              </a:spcBef>
              <a:defRPr/>
            </a:pPr>
            <a:r>
              <a:rPr lang="lt-LT" sz="2400" b="1" dirty="0">
                <a:solidFill>
                  <a:schemeClr val="tx1"/>
                </a:solidFill>
              </a:rPr>
              <a:t>Konkurencinio dialogo ir </a:t>
            </a:r>
            <a:r>
              <a:rPr lang="lt-LT" sz="2400" b="1" dirty="0" err="1">
                <a:solidFill>
                  <a:schemeClr val="tx1"/>
                </a:solidFill>
              </a:rPr>
              <a:t>skel</a:t>
            </a:r>
            <a:r>
              <a:rPr lang="en-GB" sz="2400" b="1" dirty="0">
                <a:solidFill>
                  <a:schemeClr val="tx1"/>
                </a:solidFill>
              </a:rPr>
              <a:t>b</a:t>
            </a:r>
            <a:r>
              <a:rPr lang="lt-LT" sz="2400" b="1" dirty="0" err="1">
                <a:solidFill>
                  <a:schemeClr val="tx1"/>
                </a:solidFill>
              </a:rPr>
              <a:t>iamų</a:t>
            </a:r>
            <a:r>
              <a:rPr lang="lt-LT" sz="2400" b="1" dirty="0">
                <a:solidFill>
                  <a:schemeClr val="tx1"/>
                </a:solidFill>
              </a:rPr>
              <a:t> derybų skirtumai</a:t>
            </a:r>
            <a:endParaRPr lang="en-US" sz="2400" b="1" dirty="0">
              <a:solidFill>
                <a:schemeClr val="tx1"/>
              </a:solidFill>
              <a:cs typeface="+mj-cs"/>
            </a:endParaRPr>
          </a:p>
        </p:txBody>
      </p:sp>
      <p:sp>
        <p:nvSpPr>
          <p:cNvPr id="15" name="Text Placeholder 3">
            <a:extLst>
              <a:ext uri="{FF2B5EF4-FFF2-40B4-BE49-F238E27FC236}">
                <a16:creationId xmlns:a16="http://schemas.microsoft.com/office/drawing/2014/main" id="{727D2D14-9951-47C0-B2D8-B5A54CEB8A66}"/>
              </a:ext>
            </a:extLst>
          </p:cNvPr>
          <p:cNvSpPr txBox="1">
            <a:spLocks/>
          </p:cNvSpPr>
          <p:nvPr/>
        </p:nvSpPr>
        <p:spPr>
          <a:xfrm>
            <a:off x="1066475" y="2027754"/>
            <a:ext cx="9876507" cy="184665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85750" indent="-285750" algn="just">
              <a:buClr>
                <a:schemeClr val="accent2">
                  <a:lumMod val="50000"/>
                </a:schemeClr>
              </a:buClr>
              <a:buFont typeface="Wingdings" panose="05000000000000000000" pitchFamily="2" charset="2"/>
              <a:buChar char="ü"/>
            </a:pPr>
            <a:r>
              <a:rPr lang="lt-LT" sz="2400" dirty="0"/>
              <a:t>Konkurencinį dialogą yra lengviau pagrįsti nei skelbiamas derybas.</a:t>
            </a:r>
          </a:p>
          <a:p>
            <a:pPr marL="285750" indent="-285750" algn="just">
              <a:buClr>
                <a:schemeClr val="accent2">
                  <a:lumMod val="50000"/>
                </a:schemeClr>
              </a:buClr>
              <a:buFont typeface="Wingdings" panose="05000000000000000000" pitchFamily="2" charset="2"/>
              <a:buChar char="ü"/>
            </a:pPr>
            <a:r>
              <a:rPr lang="lt-LT" sz="2400" dirty="0"/>
              <a:t>Gera derybų procedūrų praktika padės veiksmingai taikyti konkurencinį dialogą.</a:t>
            </a:r>
          </a:p>
          <a:p>
            <a:pPr marL="285750" indent="-285750" algn="just">
              <a:buClr>
                <a:schemeClr val="accent2">
                  <a:lumMod val="50000"/>
                </a:schemeClr>
              </a:buClr>
              <a:buFont typeface="Wingdings" panose="05000000000000000000" pitchFamily="2" charset="2"/>
              <a:buChar char="ü"/>
            </a:pPr>
            <a:r>
              <a:rPr lang="lt-LT" sz="2400" dirty="0"/>
              <a:t>Perkančioji organizacija konkurencinio dialogo metu identifikuoja ir nustato savo poreikius, galimus sprendimus ir jų ypatybes.</a:t>
            </a:r>
            <a:endParaRPr lang="en-US" sz="2400" b="1" dirty="0">
              <a:solidFill>
                <a:schemeClr val="tx1"/>
              </a:solidFill>
              <a:cs typeface="+mj-cs"/>
            </a:endParaRPr>
          </a:p>
        </p:txBody>
      </p:sp>
    </p:spTree>
    <p:extLst>
      <p:ext uri="{BB962C8B-B14F-4D97-AF65-F5344CB8AC3E}">
        <p14:creationId xmlns:p14="http://schemas.microsoft.com/office/powerpoint/2010/main" val="340006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00" y="0"/>
            <a:ext cx="12373200" cy="13046741"/>
          </a:xfrm>
          <a:prstGeom prst="rect">
            <a:avLst/>
          </a:prstGeom>
        </p:spPr>
      </p:pic>
      <p:sp>
        <p:nvSpPr>
          <p:cNvPr id="5" name="Rectangle 4">
            <a:extLst>
              <a:ext uri="{FF2B5EF4-FFF2-40B4-BE49-F238E27FC236}">
                <a16:creationId xmlns:a16="http://schemas.microsoft.com/office/drawing/2014/main" id="{CFE8AF12-F584-6144-A83C-9094043040B8}"/>
              </a:ext>
            </a:extLst>
          </p:cNvPr>
          <p:cNvSpPr/>
          <p:nvPr/>
        </p:nvSpPr>
        <p:spPr>
          <a:xfrm>
            <a:off x="0" y="2103437"/>
            <a:ext cx="8799616" cy="27654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2500FE-9896-E74E-B13C-C5BC4BA69066}"/>
              </a:ext>
            </a:extLst>
          </p:cNvPr>
          <p:cNvSpPr>
            <a:spLocks noGrp="1"/>
          </p:cNvSpPr>
          <p:nvPr>
            <p:ph type="title"/>
          </p:nvPr>
        </p:nvSpPr>
        <p:spPr>
          <a:xfrm>
            <a:off x="1757548" y="2838450"/>
            <a:ext cx="6715395" cy="1115786"/>
          </a:xfrm>
        </p:spPr>
        <p:txBody>
          <a:bodyPr>
            <a:noAutofit/>
          </a:bodyPr>
          <a:lstStyle/>
          <a:p>
            <a:pPr algn="ctr"/>
            <a:r>
              <a:rPr lang="lt-LT" sz="3600" dirty="0">
                <a:solidFill>
                  <a:schemeClr val="accent4"/>
                </a:solidFill>
              </a:rPr>
              <a:t>Konkurencinio dialogo </a:t>
            </a:r>
            <a:r>
              <a:rPr lang="en-GB" sz="3600" dirty="0" err="1">
                <a:solidFill>
                  <a:schemeClr val="accent4"/>
                </a:solidFill>
              </a:rPr>
              <a:t>vykdyma</a:t>
            </a:r>
            <a:r>
              <a:rPr lang="lt-LT" sz="3600" dirty="0">
                <a:solidFill>
                  <a:schemeClr val="accent4"/>
                </a:solidFill>
              </a:rPr>
              <a:t>s</a:t>
            </a:r>
            <a:endParaRPr lang="en-US" sz="3600" dirty="0">
              <a:solidFill>
                <a:schemeClr val="accent4"/>
              </a:solidFill>
            </a:endParaRPr>
          </a:p>
        </p:txBody>
      </p:sp>
      <p:sp>
        <p:nvSpPr>
          <p:cNvPr id="4" name="Slide Number Placeholder 3">
            <a:extLst>
              <a:ext uri="{FF2B5EF4-FFF2-40B4-BE49-F238E27FC236}">
                <a16:creationId xmlns:a16="http://schemas.microsoft.com/office/drawing/2014/main" id="{52D8614A-3C0B-1247-B78C-8B71DAF72FE6}"/>
              </a:ext>
            </a:extLst>
          </p:cNvPr>
          <p:cNvSpPr>
            <a:spLocks noGrp="1"/>
          </p:cNvSpPr>
          <p:nvPr>
            <p:ph type="sldNum" sz="quarter" idx="12"/>
          </p:nvPr>
        </p:nvSpPr>
        <p:spPr/>
        <p:txBody>
          <a:bodyPr/>
          <a:lstStyle/>
          <a:p>
            <a:fld id="{6053FF8C-D565-D34D-B44E-ED9761514B98}" type="slidenum">
              <a:rPr lang="en-US" smtClean="0">
                <a:solidFill>
                  <a:schemeClr val="bg1"/>
                </a:solidFill>
              </a:rPr>
              <a:pPr/>
              <a:t>25</a:t>
            </a:fld>
            <a:endParaRPr lang="en-US" dirty="0">
              <a:solidFill>
                <a:schemeClr val="bg1"/>
              </a:solidFill>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6" name="Oval 5">
            <a:extLst>
              <a:ext uri="{FF2B5EF4-FFF2-40B4-BE49-F238E27FC236}">
                <a16:creationId xmlns:a16="http://schemas.microsoft.com/office/drawing/2014/main" id="{1A274E45-C55D-EA4E-B29C-A056374A5B0A}"/>
              </a:ext>
            </a:extLst>
          </p:cNvPr>
          <p:cNvSpPr/>
          <p:nvPr/>
        </p:nvSpPr>
        <p:spPr>
          <a:xfrm>
            <a:off x="451262" y="2743200"/>
            <a:ext cx="1306286" cy="13062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Lato" panose="020F0502020204030203" pitchFamily="34" charset="0"/>
                <a:ea typeface="Lato" panose="020F0502020204030203" pitchFamily="34" charset="0"/>
                <a:cs typeface="Lato" panose="020F0502020204030203" pitchFamily="34" charset="0"/>
              </a:rPr>
              <a:t>3</a:t>
            </a:r>
          </a:p>
        </p:txBody>
      </p:sp>
    </p:spTree>
    <p:extLst>
      <p:ext uri="{BB962C8B-B14F-4D97-AF65-F5344CB8AC3E}">
        <p14:creationId xmlns:p14="http://schemas.microsoft.com/office/powerpoint/2010/main" val="2453486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en-US" sz="3200" dirty="0" err="1">
                <a:solidFill>
                  <a:schemeClr val="tx1"/>
                </a:solidFill>
              </a:rPr>
              <a:t>Konkuren</a:t>
            </a:r>
            <a:r>
              <a:rPr lang="lt-LT" sz="3200" dirty="0">
                <a:solidFill>
                  <a:schemeClr val="tx1"/>
                </a:solidFill>
              </a:rPr>
              <a:t>c</a:t>
            </a:r>
            <a:r>
              <a:rPr lang="en-US" sz="3200" dirty="0" err="1">
                <a:solidFill>
                  <a:schemeClr val="tx1"/>
                </a:solidFill>
              </a:rPr>
              <a:t>inio</a:t>
            </a:r>
            <a:r>
              <a:rPr lang="en-US" sz="3200" dirty="0">
                <a:solidFill>
                  <a:schemeClr val="tx1"/>
                </a:solidFill>
              </a:rPr>
              <a:t> </a:t>
            </a:r>
            <a:r>
              <a:rPr lang="en-US" sz="3200" dirty="0" err="1">
                <a:solidFill>
                  <a:schemeClr val="tx1"/>
                </a:solidFill>
              </a:rPr>
              <a:t>dialogo</a:t>
            </a:r>
            <a:r>
              <a:rPr lang="en-US" sz="3200" dirty="0">
                <a:solidFill>
                  <a:schemeClr val="tx1"/>
                </a:solidFill>
              </a:rPr>
              <a:t> </a:t>
            </a:r>
            <a:r>
              <a:rPr lang="en-US" sz="3200" dirty="0" err="1">
                <a:solidFill>
                  <a:schemeClr val="tx1"/>
                </a:solidFill>
              </a:rPr>
              <a:t>etapai</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26</a:t>
            </a:fld>
            <a:endParaRPr lang="en-US" dirty="0">
              <a:solidFill>
                <a:srgbClr val="FFFFFF"/>
              </a:solidFill>
            </a:endParaRPr>
          </a:p>
        </p:txBody>
      </p:sp>
      <p:cxnSp>
        <p:nvCxnSpPr>
          <p:cNvPr id="6" name="Straight Connector 5">
            <a:extLst>
              <a:ext uri="{FF2B5EF4-FFF2-40B4-BE49-F238E27FC236}">
                <a16:creationId xmlns:a16="http://schemas.microsoft.com/office/drawing/2014/main" id="{40A82A7F-30D4-4F19-A1B3-2CCA3500F2F3}"/>
              </a:ext>
            </a:extLst>
          </p:cNvPr>
          <p:cNvCxnSpPr>
            <a:cxnSpLocks/>
          </p:cNvCxnSpPr>
          <p:nvPr/>
        </p:nvCxnSpPr>
        <p:spPr>
          <a:xfrm flipH="1">
            <a:off x="6094941" y="1461042"/>
            <a:ext cx="1060" cy="3903441"/>
          </a:xfrm>
          <a:prstGeom prst="line">
            <a:avLst/>
          </a:pr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Diamond 8">
            <a:extLst>
              <a:ext uri="{FF2B5EF4-FFF2-40B4-BE49-F238E27FC236}">
                <a16:creationId xmlns:a16="http://schemas.microsoft.com/office/drawing/2014/main" id="{7EB4AB78-AC30-4C0C-9D78-2338CB3BA941}"/>
              </a:ext>
            </a:extLst>
          </p:cNvPr>
          <p:cNvSpPr/>
          <p:nvPr/>
        </p:nvSpPr>
        <p:spPr>
          <a:xfrm>
            <a:off x="5704622" y="1707672"/>
            <a:ext cx="780845" cy="777723"/>
          </a:xfrm>
          <a:prstGeom prst="diamond">
            <a:avLst/>
          </a:prstGeom>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10" name="Diamond 9">
            <a:extLst>
              <a:ext uri="{FF2B5EF4-FFF2-40B4-BE49-F238E27FC236}">
                <a16:creationId xmlns:a16="http://schemas.microsoft.com/office/drawing/2014/main" id="{3E9963C0-F865-4EAF-B853-A2D9F4968E79}"/>
              </a:ext>
            </a:extLst>
          </p:cNvPr>
          <p:cNvSpPr/>
          <p:nvPr/>
        </p:nvSpPr>
        <p:spPr>
          <a:xfrm>
            <a:off x="5704622" y="2596672"/>
            <a:ext cx="780845" cy="777723"/>
          </a:xfrm>
          <a:prstGeom prst="diamond">
            <a:avLst/>
          </a:prstGeom>
          <a:solidFill>
            <a:schemeClr val="accent2"/>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1" name="Diamond 10">
            <a:extLst>
              <a:ext uri="{FF2B5EF4-FFF2-40B4-BE49-F238E27FC236}">
                <a16:creationId xmlns:a16="http://schemas.microsoft.com/office/drawing/2014/main" id="{42CE3468-2E39-4C04-8AFB-F9BC70960E1E}"/>
              </a:ext>
            </a:extLst>
          </p:cNvPr>
          <p:cNvSpPr/>
          <p:nvPr/>
        </p:nvSpPr>
        <p:spPr>
          <a:xfrm>
            <a:off x="5704622" y="3485672"/>
            <a:ext cx="780845" cy="777723"/>
          </a:xfrm>
          <a:prstGeom prst="diamond">
            <a:avLst/>
          </a:prstGeom>
          <a:solidFill>
            <a:schemeClr val="accent3"/>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2" name="Folded Corner 37">
            <a:extLst>
              <a:ext uri="{FF2B5EF4-FFF2-40B4-BE49-F238E27FC236}">
                <a16:creationId xmlns:a16="http://schemas.microsoft.com/office/drawing/2014/main" id="{C4CB68D2-2031-4BB5-A71B-E164473209C6}"/>
              </a:ext>
            </a:extLst>
          </p:cNvPr>
          <p:cNvSpPr/>
          <p:nvPr/>
        </p:nvSpPr>
        <p:spPr>
          <a:xfrm flipH="1">
            <a:off x="153371" y="2627549"/>
            <a:ext cx="5550190" cy="801451"/>
          </a:xfrm>
          <a:prstGeom prst="foldedCorner">
            <a:avLst>
              <a:gd name="adj" fmla="val 3932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Diamond 13">
            <a:extLst>
              <a:ext uri="{FF2B5EF4-FFF2-40B4-BE49-F238E27FC236}">
                <a16:creationId xmlns:a16="http://schemas.microsoft.com/office/drawing/2014/main" id="{CCA8B9CA-0CFB-417A-8E6A-17036A54A24F}"/>
              </a:ext>
            </a:extLst>
          </p:cNvPr>
          <p:cNvSpPr/>
          <p:nvPr/>
        </p:nvSpPr>
        <p:spPr>
          <a:xfrm>
            <a:off x="5704622" y="4374672"/>
            <a:ext cx="780845" cy="777723"/>
          </a:xfrm>
          <a:prstGeom prst="diamond">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5" name="Folded Corner 24">
            <a:extLst>
              <a:ext uri="{FF2B5EF4-FFF2-40B4-BE49-F238E27FC236}">
                <a16:creationId xmlns:a16="http://schemas.microsoft.com/office/drawing/2014/main" id="{9B8F1C4A-9303-4EE5-B1AF-A4ADB76A5443}"/>
              </a:ext>
            </a:extLst>
          </p:cNvPr>
          <p:cNvSpPr/>
          <p:nvPr/>
        </p:nvSpPr>
        <p:spPr>
          <a:xfrm>
            <a:off x="6616969" y="1701799"/>
            <a:ext cx="5446917" cy="925750"/>
          </a:xfrm>
          <a:prstGeom prst="foldedCorner">
            <a:avLst>
              <a:gd name="adj" fmla="val 39324"/>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highlight>
                <a:srgbClr val="808080"/>
              </a:highlight>
            </a:endParaRPr>
          </a:p>
        </p:txBody>
      </p:sp>
      <p:sp>
        <p:nvSpPr>
          <p:cNvPr id="16" name="Text Placeholder 3">
            <a:extLst>
              <a:ext uri="{FF2B5EF4-FFF2-40B4-BE49-F238E27FC236}">
                <a16:creationId xmlns:a16="http://schemas.microsoft.com/office/drawing/2014/main" id="{02D9632A-900E-4C74-9B6B-0580137149E0}"/>
              </a:ext>
            </a:extLst>
          </p:cNvPr>
          <p:cNvSpPr txBox="1">
            <a:spLocks/>
          </p:cNvSpPr>
          <p:nvPr/>
        </p:nvSpPr>
        <p:spPr>
          <a:xfrm>
            <a:off x="6770145" y="1671387"/>
            <a:ext cx="5140564" cy="92333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sz="2000" b="1" dirty="0">
                <a:solidFill>
                  <a:schemeClr val="bg1"/>
                </a:solidFill>
                <a:cs typeface="+mj-cs"/>
              </a:rPr>
              <a:t>Veiksmai prieš pirkimą (rinkos tyrimas, Direktyvos 40-41 str. ir Viešųjų pirkimų įstatymo 27 str.)</a:t>
            </a:r>
            <a:endParaRPr lang="en-US" sz="2000" b="1" dirty="0">
              <a:solidFill>
                <a:schemeClr val="bg1"/>
              </a:solidFill>
              <a:cs typeface="+mj-cs"/>
            </a:endParaRPr>
          </a:p>
        </p:txBody>
      </p:sp>
      <p:sp>
        <p:nvSpPr>
          <p:cNvPr id="17" name="Folded Corner 35">
            <a:extLst>
              <a:ext uri="{FF2B5EF4-FFF2-40B4-BE49-F238E27FC236}">
                <a16:creationId xmlns:a16="http://schemas.microsoft.com/office/drawing/2014/main" id="{1FA10F22-56EF-4DC6-A0F2-6189D650CB48}"/>
              </a:ext>
            </a:extLst>
          </p:cNvPr>
          <p:cNvSpPr/>
          <p:nvPr/>
        </p:nvSpPr>
        <p:spPr>
          <a:xfrm flipH="1">
            <a:off x="756008" y="4302211"/>
            <a:ext cx="4794185" cy="850184"/>
          </a:xfrm>
          <a:prstGeom prst="foldedCorner">
            <a:avLst>
              <a:gd name="adj" fmla="val 39324"/>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ext Placeholder 3">
            <a:extLst>
              <a:ext uri="{FF2B5EF4-FFF2-40B4-BE49-F238E27FC236}">
                <a16:creationId xmlns:a16="http://schemas.microsoft.com/office/drawing/2014/main" id="{2F31701C-3057-4223-86B9-F086F46A46C0}"/>
              </a:ext>
            </a:extLst>
          </p:cNvPr>
          <p:cNvSpPr txBox="1">
            <a:spLocks/>
          </p:cNvSpPr>
          <p:nvPr/>
        </p:nvSpPr>
        <p:spPr>
          <a:xfrm>
            <a:off x="217953" y="2874385"/>
            <a:ext cx="496570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39">
              <a:spcBef>
                <a:spcPct val="20000"/>
              </a:spcBef>
              <a:defRPr/>
            </a:pPr>
            <a:r>
              <a:rPr lang="lt-LT" sz="2000" b="1" dirty="0">
                <a:solidFill>
                  <a:schemeClr val="tx1"/>
                </a:solidFill>
                <a:cs typeface="+mj-cs"/>
              </a:rPr>
              <a:t>Kandidatų atranka (išankstinė kvalifikacija</a:t>
            </a:r>
            <a:r>
              <a:rPr lang="lt-LT" sz="1867" b="1" dirty="0">
                <a:solidFill>
                  <a:schemeClr val="tx1"/>
                </a:solidFill>
                <a:cs typeface="+mj-cs"/>
              </a:rPr>
              <a:t>)</a:t>
            </a:r>
            <a:endParaRPr lang="en-US" sz="1867" b="1" dirty="0">
              <a:solidFill>
                <a:schemeClr val="tx1"/>
              </a:solidFill>
              <a:cs typeface="+mj-cs"/>
            </a:endParaRPr>
          </a:p>
        </p:txBody>
      </p:sp>
      <p:sp>
        <p:nvSpPr>
          <p:cNvPr id="19" name="Folded Corner 37">
            <a:extLst>
              <a:ext uri="{FF2B5EF4-FFF2-40B4-BE49-F238E27FC236}">
                <a16:creationId xmlns:a16="http://schemas.microsoft.com/office/drawing/2014/main" id="{A7FDA1D8-652B-43AC-91A8-1DAEC07EAAAA}"/>
              </a:ext>
            </a:extLst>
          </p:cNvPr>
          <p:cNvSpPr/>
          <p:nvPr/>
        </p:nvSpPr>
        <p:spPr>
          <a:xfrm flipH="1">
            <a:off x="153371" y="4379988"/>
            <a:ext cx="5551251" cy="801451"/>
          </a:xfrm>
          <a:prstGeom prst="foldedCorner">
            <a:avLst>
              <a:gd name="adj" fmla="val 3932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a:extLst>
              <a:ext uri="{FF2B5EF4-FFF2-40B4-BE49-F238E27FC236}">
                <a16:creationId xmlns:a16="http://schemas.microsoft.com/office/drawing/2014/main" id="{C965DD8E-40D1-4850-A8A1-C2193B6D0CC6}"/>
              </a:ext>
            </a:extLst>
          </p:cNvPr>
          <p:cNvSpPr txBox="1">
            <a:spLocks/>
          </p:cNvSpPr>
          <p:nvPr/>
        </p:nvSpPr>
        <p:spPr>
          <a:xfrm>
            <a:off x="348603" y="4596228"/>
            <a:ext cx="496570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39">
              <a:spcBef>
                <a:spcPct val="20000"/>
              </a:spcBef>
              <a:defRPr/>
            </a:pPr>
            <a:r>
              <a:rPr lang="en-US" sz="2000" b="1" dirty="0" err="1">
                <a:solidFill>
                  <a:schemeClr val="tx1"/>
                </a:solidFill>
                <a:cs typeface="+mj-cs"/>
              </a:rPr>
              <a:t>Galutini</a:t>
            </a:r>
            <a:r>
              <a:rPr lang="lt-LT" sz="2000" b="1" dirty="0">
                <a:solidFill>
                  <a:schemeClr val="tx1"/>
                </a:solidFill>
                <a:cs typeface="+mj-cs"/>
              </a:rPr>
              <a:t>ų pasiūlymų pateikimas ir vertinimas</a:t>
            </a:r>
            <a:endParaRPr lang="en-US" sz="2000" b="1" dirty="0">
              <a:solidFill>
                <a:schemeClr val="tx1"/>
              </a:solidFill>
              <a:cs typeface="+mj-cs"/>
            </a:endParaRPr>
          </a:p>
        </p:txBody>
      </p:sp>
      <p:sp>
        <p:nvSpPr>
          <p:cNvPr id="21" name="Folded Corner 36">
            <a:extLst>
              <a:ext uri="{FF2B5EF4-FFF2-40B4-BE49-F238E27FC236}">
                <a16:creationId xmlns:a16="http://schemas.microsoft.com/office/drawing/2014/main" id="{80162B3C-78F1-4DE3-8B17-5751FD169EB5}"/>
              </a:ext>
            </a:extLst>
          </p:cNvPr>
          <p:cNvSpPr/>
          <p:nvPr/>
        </p:nvSpPr>
        <p:spPr>
          <a:xfrm>
            <a:off x="6616971" y="3569630"/>
            <a:ext cx="5446916" cy="870024"/>
          </a:xfrm>
          <a:prstGeom prst="foldedCorner">
            <a:avLst>
              <a:gd name="adj" fmla="val 3932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 Placeholder 3">
            <a:extLst>
              <a:ext uri="{FF2B5EF4-FFF2-40B4-BE49-F238E27FC236}">
                <a16:creationId xmlns:a16="http://schemas.microsoft.com/office/drawing/2014/main" id="{8665EC67-1974-45C0-82F0-26D0D191CB57}"/>
              </a:ext>
            </a:extLst>
          </p:cNvPr>
          <p:cNvSpPr txBox="1">
            <a:spLocks/>
          </p:cNvSpPr>
          <p:nvPr/>
        </p:nvSpPr>
        <p:spPr>
          <a:xfrm>
            <a:off x="6911827" y="3773001"/>
            <a:ext cx="496570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en-US" sz="2000" b="1" dirty="0" err="1">
                <a:solidFill>
                  <a:schemeClr val="tx1"/>
                </a:solidFill>
                <a:cs typeface="+mj-cs"/>
              </a:rPr>
              <a:t>Dialogas</a:t>
            </a:r>
            <a:endParaRPr lang="en-US" sz="2000" b="1" dirty="0">
              <a:solidFill>
                <a:schemeClr val="tx1"/>
              </a:solidFill>
              <a:cs typeface="+mj-cs"/>
            </a:endParaRPr>
          </a:p>
        </p:txBody>
      </p:sp>
    </p:spTree>
    <p:extLst>
      <p:ext uri="{BB962C8B-B14F-4D97-AF65-F5344CB8AC3E}">
        <p14:creationId xmlns:p14="http://schemas.microsoft.com/office/powerpoint/2010/main" val="266808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ppt_w</p:attrName>
                                        </p:attrNameLst>
                                      </p:cBhvr>
                                      <p:tavLst>
                                        <p:tav tm="0" fmla="#ppt_w*sin(2.5*pi*$)">
                                          <p:val>
                                            <p:fltVal val="0"/>
                                          </p:val>
                                        </p:tav>
                                        <p:tav tm="100000">
                                          <p:val>
                                            <p:fltVal val="1"/>
                                          </p:val>
                                        </p:tav>
                                      </p:tavLst>
                                    </p:anim>
                                    <p:anim calcmode="lin" valueType="num">
                                      <p:cBhvr>
                                        <p:cTn id="9" dur="1000" fill="hold"/>
                                        <p:tgtEl>
                                          <p:spTgt spid="9"/>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ppt_w</p:attrName>
                                        </p:attrNameLst>
                                      </p:cBhvr>
                                      <p:tavLst>
                                        <p:tav tm="0" fmla="#ppt_w*sin(2.5*pi*$)">
                                          <p:val>
                                            <p:fltVal val="0"/>
                                          </p:val>
                                        </p:tav>
                                        <p:tav tm="100000">
                                          <p:val>
                                            <p:fltVal val="1"/>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2000"/>
                            </p:stCondLst>
                            <p:childTnLst>
                              <p:par>
                                <p:cTn id="17" presetID="45"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ppt_w</p:attrName>
                                        </p:attrNameLst>
                                      </p:cBhvr>
                                      <p:tavLst>
                                        <p:tav tm="0" fmla="#ppt_w*sin(2.5*pi*$)">
                                          <p:val>
                                            <p:fltVal val="0"/>
                                          </p:val>
                                        </p:tav>
                                        <p:tav tm="100000">
                                          <p:val>
                                            <p:fltVal val="1"/>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childTnLst>
                                </p:cTn>
                              </p:par>
                            </p:childTnLst>
                          </p:cTn>
                        </p:par>
                        <p:par>
                          <p:cTn id="22" fill="hold">
                            <p:stCondLst>
                              <p:cond delay="3000"/>
                            </p:stCondLst>
                            <p:childTnLst>
                              <p:par>
                                <p:cTn id="23" presetID="2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par>
                          <p:cTn id="26" fill="hold">
                            <p:stCondLst>
                              <p:cond delay="350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ppt_w</p:attrName>
                                        </p:attrNameLst>
                                      </p:cBhvr>
                                      <p:tavLst>
                                        <p:tav tm="0" fmla="#ppt_w*sin(2.5*pi*$)">
                                          <p:val>
                                            <p:fltVal val="0"/>
                                          </p:val>
                                        </p:tav>
                                        <p:tav tm="100000">
                                          <p:val>
                                            <p:fltVal val="1"/>
                                          </p:val>
                                        </p:tav>
                                      </p:tavLst>
                                    </p:anim>
                                    <p:anim calcmode="lin" valueType="num">
                                      <p:cBhvr>
                                        <p:cTn id="31" dur="1000" fill="hold"/>
                                        <p:tgtEl>
                                          <p:spTgt spid="14"/>
                                        </p:tgtEl>
                                        <p:attrNameLst>
                                          <p:attrName>ppt_h</p:attrName>
                                        </p:attrNameLst>
                                      </p:cBhvr>
                                      <p:tavLst>
                                        <p:tav tm="0">
                                          <p:val>
                                            <p:strVal val="#ppt_h"/>
                                          </p:val>
                                        </p:tav>
                                        <p:tav tm="100000">
                                          <p:val>
                                            <p:strVal val="#ppt_h"/>
                                          </p:val>
                                        </p:tav>
                                      </p:tavLst>
                                    </p:anim>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5000"/>
                            </p:stCondLst>
                            <p:childTnLst>
                              <p:par>
                                <p:cTn id="37" presetID="22" presetClass="entr" presetSubtype="2"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right)">
                                      <p:cBhvr>
                                        <p:cTn id="39" dur="500"/>
                                        <p:tgtEl>
                                          <p:spTgt spid="17"/>
                                        </p:tgtEl>
                                      </p:cBhvr>
                                    </p:animEffect>
                                  </p:childTnLst>
                                </p:cTn>
                              </p:par>
                            </p:childTnLst>
                          </p:cTn>
                        </p:par>
                        <p:par>
                          <p:cTn id="40" fill="hold">
                            <p:stCondLst>
                              <p:cond delay="5500"/>
                            </p:stCondLst>
                            <p:childTnLst>
                              <p:par>
                                <p:cTn id="41" presetID="22" presetClass="entr" presetSubtype="2"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500"/>
                                        <p:tgtEl>
                                          <p:spTgt spid="19"/>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17" grpId="0" animBg="1"/>
      <p:bldP spid="19"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12474"/>
            <a:ext cx="9584408" cy="285752"/>
          </a:xfrm>
        </p:spPr>
        <p:txBody>
          <a:bodyPr>
            <a:noAutofit/>
          </a:bodyPr>
          <a:lstStyle/>
          <a:p>
            <a:r>
              <a:rPr lang="en-US" sz="3200" dirty="0"/>
              <a:t>1.</a:t>
            </a:r>
            <a:r>
              <a:rPr lang="lt-LT" sz="3200" dirty="0"/>
              <a:t> Priešpirkiminis etapas</a:t>
            </a:r>
            <a:r>
              <a:rPr lang="en-US" sz="3200" dirty="0"/>
              <a:t> </a:t>
            </a:r>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27</a:t>
            </a:fld>
            <a:endParaRPr lang="en-US" dirty="0">
              <a:solidFill>
                <a:srgbClr val="FFFFFF"/>
              </a:solidFill>
            </a:endParaRPr>
          </a:p>
        </p:txBody>
      </p:sp>
      <p:sp>
        <p:nvSpPr>
          <p:cNvPr id="8" name="Rectangle 7">
            <a:extLst>
              <a:ext uri="{FF2B5EF4-FFF2-40B4-BE49-F238E27FC236}">
                <a16:creationId xmlns:a16="http://schemas.microsoft.com/office/drawing/2014/main" id="{7A7400C8-884D-4F79-832E-1C9B83B1CFAD}"/>
              </a:ext>
            </a:extLst>
          </p:cNvPr>
          <p:cNvSpPr/>
          <p:nvPr/>
        </p:nvSpPr>
        <p:spPr>
          <a:xfrm rot="16200000">
            <a:off x="448744" y="5020587"/>
            <a:ext cx="1060704" cy="9730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733" b="1" dirty="0"/>
              <a:t>A</a:t>
            </a:r>
          </a:p>
        </p:txBody>
      </p:sp>
      <p:sp>
        <p:nvSpPr>
          <p:cNvPr id="9" name="Rectangle 8">
            <a:extLst>
              <a:ext uri="{FF2B5EF4-FFF2-40B4-BE49-F238E27FC236}">
                <a16:creationId xmlns:a16="http://schemas.microsoft.com/office/drawing/2014/main" id="{C77AA1AE-8782-4C8E-B0A5-E0D2F1900E6C}"/>
              </a:ext>
            </a:extLst>
          </p:cNvPr>
          <p:cNvSpPr/>
          <p:nvPr/>
        </p:nvSpPr>
        <p:spPr>
          <a:xfrm rot="16200000">
            <a:off x="2452025" y="3870422"/>
            <a:ext cx="1060704" cy="9730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733" b="1" dirty="0"/>
              <a:t>B</a:t>
            </a:r>
          </a:p>
        </p:txBody>
      </p:sp>
      <p:sp>
        <p:nvSpPr>
          <p:cNvPr id="10" name="Rectangle 9">
            <a:extLst>
              <a:ext uri="{FF2B5EF4-FFF2-40B4-BE49-F238E27FC236}">
                <a16:creationId xmlns:a16="http://schemas.microsoft.com/office/drawing/2014/main" id="{FB6349BA-DDB3-423F-8035-2F6FBD666CBE}"/>
              </a:ext>
            </a:extLst>
          </p:cNvPr>
          <p:cNvSpPr/>
          <p:nvPr/>
        </p:nvSpPr>
        <p:spPr>
          <a:xfrm rot="16200000">
            <a:off x="4455307" y="2720258"/>
            <a:ext cx="1060704" cy="9730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733" b="1" dirty="0"/>
              <a:t>C</a:t>
            </a:r>
          </a:p>
        </p:txBody>
      </p:sp>
      <p:sp>
        <p:nvSpPr>
          <p:cNvPr id="11" name="Rectangle 10">
            <a:extLst>
              <a:ext uri="{FF2B5EF4-FFF2-40B4-BE49-F238E27FC236}">
                <a16:creationId xmlns:a16="http://schemas.microsoft.com/office/drawing/2014/main" id="{ED7EA68A-80CC-4DB2-B52F-60A63C20614C}"/>
              </a:ext>
            </a:extLst>
          </p:cNvPr>
          <p:cNvSpPr/>
          <p:nvPr/>
        </p:nvSpPr>
        <p:spPr>
          <a:xfrm rot="16200000">
            <a:off x="6458587" y="1570094"/>
            <a:ext cx="1060704" cy="9730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733" b="1" dirty="0"/>
              <a:t>D</a:t>
            </a:r>
          </a:p>
        </p:txBody>
      </p:sp>
      <p:grpSp>
        <p:nvGrpSpPr>
          <p:cNvPr id="12" name="Group 11">
            <a:extLst>
              <a:ext uri="{FF2B5EF4-FFF2-40B4-BE49-F238E27FC236}">
                <a16:creationId xmlns:a16="http://schemas.microsoft.com/office/drawing/2014/main" id="{BACAE195-E5BF-4FD7-9502-87D2AE47D850}"/>
              </a:ext>
            </a:extLst>
          </p:cNvPr>
          <p:cNvGrpSpPr/>
          <p:nvPr/>
        </p:nvGrpSpPr>
        <p:grpSpPr>
          <a:xfrm>
            <a:off x="1456987" y="4975034"/>
            <a:ext cx="4210996" cy="1064182"/>
            <a:chOff x="1092740" y="3731276"/>
            <a:chExt cx="3158247" cy="798137"/>
          </a:xfrm>
        </p:grpSpPr>
        <p:sp>
          <p:nvSpPr>
            <p:cNvPr id="13" name="Pentagon 7">
              <a:extLst>
                <a:ext uri="{FF2B5EF4-FFF2-40B4-BE49-F238E27FC236}">
                  <a16:creationId xmlns:a16="http://schemas.microsoft.com/office/drawing/2014/main" id="{720432BD-F7D0-4C27-AC00-EBA2A9082C9E}"/>
                </a:ext>
              </a:extLst>
            </p:cNvPr>
            <p:cNvSpPr/>
            <p:nvPr/>
          </p:nvSpPr>
          <p:spPr>
            <a:xfrm>
              <a:off x="1092740" y="3731276"/>
              <a:ext cx="3158247" cy="798137"/>
            </a:xfrm>
            <a:prstGeom prst="homePlate">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a:extLst>
                <a:ext uri="{FF2B5EF4-FFF2-40B4-BE49-F238E27FC236}">
                  <a16:creationId xmlns:a16="http://schemas.microsoft.com/office/drawing/2014/main" id="{BE473C4D-CB88-45A0-873F-CC1AFDFDF744}"/>
                </a:ext>
              </a:extLst>
            </p:cNvPr>
            <p:cNvSpPr txBox="1"/>
            <p:nvPr/>
          </p:nvSpPr>
          <p:spPr>
            <a:xfrm>
              <a:off x="1143001" y="3828277"/>
              <a:ext cx="2572965" cy="692498"/>
            </a:xfrm>
            <a:prstGeom prst="rect">
              <a:avLst/>
            </a:prstGeom>
            <a:noFill/>
          </p:spPr>
          <p:txBody>
            <a:bodyPr wrap="square" rtlCol="0">
              <a:spAutoFit/>
            </a:bodyPr>
            <a:lstStyle/>
            <a:p>
              <a:r>
                <a:rPr lang="lt-LT" sz="2000" b="1" dirty="0"/>
                <a:t>Rinkos tyrimas arba išankstinė konsultacija su rinka</a:t>
              </a:r>
              <a:br>
                <a:rPr lang="en-US" sz="2133" b="1" dirty="0">
                  <a:solidFill>
                    <a:schemeClr val="tx2">
                      <a:lumMod val="75000"/>
                      <a:lumOff val="25000"/>
                    </a:schemeClr>
                  </a:solidFill>
                </a:rPr>
              </a:br>
              <a:endParaRPr lang="en-US" sz="1400" dirty="0">
                <a:solidFill>
                  <a:schemeClr val="tx2">
                    <a:lumMod val="75000"/>
                    <a:lumOff val="25000"/>
                  </a:schemeClr>
                </a:solidFill>
              </a:endParaRPr>
            </a:p>
          </p:txBody>
        </p:sp>
      </p:grpSp>
      <p:grpSp>
        <p:nvGrpSpPr>
          <p:cNvPr id="15" name="Group 14">
            <a:extLst>
              <a:ext uri="{FF2B5EF4-FFF2-40B4-BE49-F238E27FC236}">
                <a16:creationId xmlns:a16="http://schemas.microsoft.com/office/drawing/2014/main" id="{BF5A616A-8BF2-4D43-BCAC-631505B363C7}"/>
              </a:ext>
            </a:extLst>
          </p:cNvPr>
          <p:cNvGrpSpPr/>
          <p:nvPr/>
        </p:nvGrpSpPr>
        <p:grpSpPr>
          <a:xfrm>
            <a:off x="3460269" y="3824868"/>
            <a:ext cx="4210996" cy="1175774"/>
            <a:chOff x="2595201" y="2868652"/>
            <a:chExt cx="3158247" cy="881831"/>
          </a:xfrm>
        </p:grpSpPr>
        <p:sp>
          <p:nvSpPr>
            <p:cNvPr id="16" name="Pentagon 10">
              <a:extLst>
                <a:ext uri="{FF2B5EF4-FFF2-40B4-BE49-F238E27FC236}">
                  <a16:creationId xmlns:a16="http://schemas.microsoft.com/office/drawing/2014/main" id="{A4E7808F-3473-4E26-BCB2-E545EADD133A}"/>
                </a:ext>
              </a:extLst>
            </p:cNvPr>
            <p:cNvSpPr/>
            <p:nvPr/>
          </p:nvSpPr>
          <p:spPr>
            <a:xfrm>
              <a:off x="2595201" y="2868652"/>
              <a:ext cx="3158247" cy="798137"/>
            </a:xfrm>
            <a:prstGeom prst="homePlate">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a:extLst>
                <a:ext uri="{FF2B5EF4-FFF2-40B4-BE49-F238E27FC236}">
                  <a16:creationId xmlns:a16="http://schemas.microsoft.com/office/drawing/2014/main" id="{30536DFD-C7E0-4F2C-9898-256B63380D74}"/>
                </a:ext>
              </a:extLst>
            </p:cNvPr>
            <p:cNvSpPr txBox="1"/>
            <p:nvPr/>
          </p:nvSpPr>
          <p:spPr>
            <a:xfrm>
              <a:off x="2645462" y="2965653"/>
              <a:ext cx="3004921" cy="784830"/>
            </a:xfrm>
            <a:prstGeom prst="rect">
              <a:avLst/>
            </a:prstGeom>
            <a:noFill/>
          </p:spPr>
          <p:txBody>
            <a:bodyPr wrap="square" rtlCol="0">
              <a:spAutoFit/>
            </a:bodyPr>
            <a:lstStyle/>
            <a:p>
              <a:r>
                <a:rPr lang="lt-LT" sz="2000" b="1" dirty="0"/>
                <a:t>Planavimas</a:t>
              </a:r>
            </a:p>
            <a:p>
              <a:r>
                <a:rPr lang="lt-LT" sz="1400" dirty="0"/>
                <a:t>Terminai, žmogiškieji ištekliai, sąnaudos, etapai, kontaktai, susitikimų skaičius, pirkimo dalyvių mažinimas.</a:t>
              </a:r>
              <a:endParaRPr lang="en-US" sz="1400" dirty="0"/>
            </a:p>
          </p:txBody>
        </p:sp>
      </p:grpSp>
      <p:grpSp>
        <p:nvGrpSpPr>
          <p:cNvPr id="18" name="Group 17">
            <a:extLst>
              <a:ext uri="{FF2B5EF4-FFF2-40B4-BE49-F238E27FC236}">
                <a16:creationId xmlns:a16="http://schemas.microsoft.com/office/drawing/2014/main" id="{25600974-6687-488D-A049-6388AAF2985D}"/>
              </a:ext>
            </a:extLst>
          </p:cNvPr>
          <p:cNvGrpSpPr/>
          <p:nvPr/>
        </p:nvGrpSpPr>
        <p:grpSpPr>
          <a:xfrm>
            <a:off x="5463549" y="2674707"/>
            <a:ext cx="4696451" cy="1185907"/>
            <a:chOff x="4097662" y="2006029"/>
            <a:chExt cx="3522338" cy="889430"/>
          </a:xfrm>
        </p:grpSpPr>
        <p:sp>
          <p:nvSpPr>
            <p:cNvPr id="19" name="Pentagon 13">
              <a:extLst>
                <a:ext uri="{FF2B5EF4-FFF2-40B4-BE49-F238E27FC236}">
                  <a16:creationId xmlns:a16="http://schemas.microsoft.com/office/drawing/2014/main" id="{4DA94C7B-CEE5-44FA-8970-DAE22AF5DFF8}"/>
                </a:ext>
              </a:extLst>
            </p:cNvPr>
            <p:cNvSpPr/>
            <p:nvPr/>
          </p:nvSpPr>
          <p:spPr>
            <a:xfrm>
              <a:off x="4097662" y="2006029"/>
              <a:ext cx="3522338" cy="889430"/>
            </a:xfrm>
            <a:prstGeom prst="homePlate">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a:extLst>
                <a:ext uri="{FF2B5EF4-FFF2-40B4-BE49-F238E27FC236}">
                  <a16:creationId xmlns:a16="http://schemas.microsoft.com/office/drawing/2014/main" id="{CF522487-5CE0-4179-B59B-8CA3DD7F9267}"/>
                </a:ext>
              </a:extLst>
            </p:cNvPr>
            <p:cNvSpPr txBox="1"/>
            <p:nvPr/>
          </p:nvSpPr>
          <p:spPr>
            <a:xfrm>
              <a:off x="4138655" y="2268677"/>
              <a:ext cx="3296029" cy="300082"/>
            </a:xfrm>
            <a:prstGeom prst="rect">
              <a:avLst/>
            </a:prstGeom>
            <a:noFill/>
          </p:spPr>
          <p:txBody>
            <a:bodyPr wrap="square" rtlCol="0">
              <a:spAutoFit/>
            </a:bodyPr>
            <a:lstStyle/>
            <a:p>
              <a:r>
                <a:rPr lang="lt-LT" sz="2000" b="1" dirty="0"/>
                <a:t>Viešojo pirkimo komisija</a:t>
              </a:r>
            </a:p>
          </p:txBody>
        </p:sp>
      </p:grpSp>
      <p:grpSp>
        <p:nvGrpSpPr>
          <p:cNvPr id="21" name="Group 20">
            <a:extLst>
              <a:ext uri="{FF2B5EF4-FFF2-40B4-BE49-F238E27FC236}">
                <a16:creationId xmlns:a16="http://schemas.microsoft.com/office/drawing/2014/main" id="{2BCE625B-9E3A-45B4-9C63-B686BC55A8F3}"/>
              </a:ext>
            </a:extLst>
          </p:cNvPr>
          <p:cNvGrpSpPr/>
          <p:nvPr/>
        </p:nvGrpSpPr>
        <p:grpSpPr>
          <a:xfrm>
            <a:off x="7466830" y="1352216"/>
            <a:ext cx="4597056" cy="1477328"/>
            <a:chOff x="5600122" y="1103710"/>
            <a:chExt cx="3158247" cy="1107996"/>
          </a:xfrm>
        </p:grpSpPr>
        <p:sp>
          <p:nvSpPr>
            <p:cNvPr id="22" name="Pentagon 16">
              <a:extLst>
                <a:ext uri="{FF2B5EF4-FFF2-40B4-BE49-F238E27FC236}">
                  <a16:creationId xmlns:a16="http://schemas.microsoft.com/office/drawing/2014/main" id="{76819FEE-213C-4612-814F-B2B87A34683D}"/>
                </a:ext>
              </a:extLst>
            </p:cNvPr>
            <p:cNvSpPr/>
            <p:nvPr/>
          </p:nvSpPr>
          <p:spPr>
            <a:xfrm>
              <a:off x="5600122" y="1143406"/>
              <a:ext cx="3158247" cy="798137"/>
            </a:xfrm>
            <a:prstGeom prst="homePlate">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Box 22">
              <a:extLst>
                <a:ext uri="{FF2B5EF4-FFF2-40B4-BE49-F238E27FC236}">
                  <a16:creationId xmlns:a16="http://schemas.microsoft.com/office/drawing/2014/main" id="{CF7F9561-97F2-47F9-A583-38B9D8F74927}"/>
                </a:ext>
              </a:extLst>
            </p:cNvPr>
            <p:cNvSpPr txBox="1"/>
            <p:nvPr/>
          </p:nvSpPr>
          <p:spPr>
            <a:xfrm>
              <a:off x="5673462" y="1103710"/>
              <a:ext cx="3084907" cy="1107996"/>
            </a:xfrm>
            <a:prstGeom prst="rect">
              <a:avLst/>
            </a:prstGeom>
            <a:noFill/>
          </p:spPr>
          <p:txBody>
            <a:bodyPr wrap="square" rtlCol="0">
              <a:spAutoFit/>
            </a:bodyPr>
            <a:lstStyle/>
            <a:p>
              <a:r>
                <a:rPr lang="lt-LT" sz="2000" b="1" dirty="0"/>
                <a:t>Pirkimo dokumentų parengima</a:t>
              </a:r>
              <a:r>
                <a:rPr lang="en-GB" sz="2000" b="1" dirty="0"/>
                <a:t>s</a:t>
              </a:r>
              <a:br>
                <a:rPr lang="en-US" sz="2133" b="1" dirty="0"/>
              </a:br>
              <a:r>
                <a:rPr lang="lt-LT" sz="1400" dirty="0"/>
                <a:t>Skelbimas apie pirkimą (kvalifikacija ir atrankos kriterijai, „poreikiai ir reikalavimai“, pasiūlymų vertinimo kriterijai, orientacinis terminas. Kvietimas pateikti paraiškas. Kvietimas dalyvauti dialoge. Kvietimas pateikti pasiūlymą).</a:t>
              </a:r>
              <a:br>
                <a:rPr lang="en-US" sz="1400" b="1" dirty="0"/>
              </a:br>
              <a:endParaRPr lang="en-US" sz="1400" dirty="0"/>
            </a:p>
          </p:txBody>
        </p:sp>
      </p:grpSp>
      <p:cxnSp>
        <p:nvCxnSpPr>
          <p:cNvPr id="25" name="Shape 63">
            <a:extLst>
              <a:ext uri="{FF2B5EF4-FFF2-40B4-BE49-F238E27FC236}">
                <a16:creationId xmlns:a16="http://schemas.microsoft.com/office/drawing/2014/main" id="{84F4215D-0C05-48CB-8CA6-EED7E5C05502}"/>
              </a:ext>
            </a:extLst>
          </p:cNvPr>
          <p:cNvCxnSpPr/>
          <p:nvPr/>
        </p:nvCxnSpPr>
        <p:spPr>
          <a:xfrm rot="5400000" flipH="1" flipV="1">
            <a:off x="1427560" y="3908497"/>
            <a:ext cx="619813" cy="1516743"/>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hape 65">
            <a:extLst>
              <a:ext uri="{FF2B5EF4-FFF2-40B4-BE49-F238E27FC236}">
                <a16:creationId xmlns:a16="http://schemas.microsoft.com/office/drawing/2014/main" id="{4837BEA1-2E38-47FD-9F39-E2B0EF4B2359}"/>
              </a:ext>
            </a:extLst>
          </p:cNvPr>
          <p:cNvCxnSpPr/>
          <p:nvPr/>
        </p:nvCxnSpPr>
        <p:spPr>
          <a:xfrm rot="5400000" flipH="1" flipV="1">
            <a:off x="3430843" y="2758333"/>
            <a:ext cx="619812" cy="1516743"/>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hape 67">
            <a:extLst>
              <a:ext uri="{FF2B5EF4-FFF2-40B4-BE49-F238E27FC236}">
                <a16:creationId xmlns:a16="http://schemas.microsoft.com/office/drawing/2014/main" id="{4BF32801-DB14-4F1D-85E9-4EB1E7442E22}"/>
              </a:ext>
            </a:extLst>
          </p:cNvPr>
          <p:cNvCxnSpPr/>
          <p:nvPr/>
        </p:nvCxnSpPr>
        <p:spPr>
          <a:xfrm rot="5400000" flipH="1" flipV="1">
            <a:off x="5434125" y="1608168"/>
            <a:ext cx="619812" cy="1516741"/>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44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decel="4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40000" decel="4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40000" decel="4000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40000" decel="4000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2" accel="40000" decel="4000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accel="40000" decel="4000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1+#ppt_w/2"/>
                                          </p:val>
                                        </p:tav>
                                        <p:tav tm="100000">
                                          <p:val>
                                            <p:strVal val="#ppt_x"/>
                                          </p:val>
                                        </p:tav>
                                      </p:tavLst>
                                    </p:anim>
                                    <p:anim calcmode="lin" valueType="num">
                                      <p:cBhvr additive="base">
                                        <p:cTn id="31" dur="500" fill="hold"/>
                                        <p:tgtEl>
                                          <p:spTgt spid="15"/>
                                        </p:tgtEl>
                                        <p:attrNameLst>
                                          <p:attrName>ppt_y</p:attrName>
                                        </p:attrNameLst>
                                      </p:cBhvr>
                                      <p:tavLst>
                                        <p:tav tm="0">
                                          <p:val>
                                            <p:strVal val="#ppt_y"/>
                                          </p:val>
                                        </p:tav>
                                        <p:tav tm="100000">
                                          <p:val>
                                            <p:strVal val="#ppt_y"/>
                                          </p:val>
                                        </p:tav>
                                      </p:tavLst>
                                    </p:anim>
                                  </p:childTnLst>
                                </p:cTn>
                              </p:par>
                              <p:par>
                                <p:cTn id="32" presetID="2" presetClass="entr" presetSubtype="2" accel="40000" decel="4000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par>
                                <p:cTn id="36" presetID="2" presetClass="entr" presetSubtype="2" accel="40000" decel="4000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1+#ppt_w/2"/>
                                          </p:val>
                                        </p:tav>
                                        <p:tav tm="100000">
                                          <p:val>
                                            <p:strVal val="#ppt_x"/>
                                          </p:val>
                                        </p:tav>
                                      </p:tavLst>
                                    </p:anim>
                                    <p:anim calcmode="lin" valueType="num">
                                      <p:cBhvr additive="base">
                                        <p:cTn id="39" dur="500" fill="hold"/>
                                        <p:tgtEl>
                                          <p:spTgt spid="21"/>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en-US" sz="3200" dirty="0"/>
              <a:t>1. </a:t>
            </a:r>
            <a:r>
              <a:rPr lang="lt-LT" sz="3200" dirty="0"/>
              <a:t>Priešpirkiminis etapas. Rinkos tyrimas</a:t>
            </a:r>
            <a:r>
              <a:rPr lang="en-US" sz="3200" dirty="0"/>
              <a:t> </a:t>
            </a:r>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28</a:t>
            </a:fld>
            <a:endParaRPr lang="en-US" dirty="0">
              <a:solidFill>
                <a:srgbClr val="FFFFFF"/>
              </a:solidFill>
            </a:endParaRPr>
          </a:p>
        </p:txBody>
      </p:sp>
      <p:sp>
        <p:nvSpPr>
          <p:cNvPr id="6" name="Title 5">
            <a:extLst>
              <a:ext uri="{FF2B5EF4-FFF2-40B4-BE49-F238E27FC236}">
                <a16:creationId xmlns:a16="http://schemas.microsoft.com/office/drawing/2014/main" id="{F74C3E68-8FDC-42BB-B228-32028EB1BF2F}"/>
              </a:ext>
            </a:extLst>
          </p:cNvPr>
          <p:cNvSpPr txBox="1">
            <a:spLocks/>
          </p:cNvSpPr>
          <p:nvPr/>
        </p:nvSpPr>
        <p:spPr>
          <a:xfrm>
            <a:off x="637580" y="871548"/>
            <a:ext cx="11157819" cy="763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Tahoma" panose="020B0604030504040204" pitchFamily="34" charset="0"/>
                <a:cs typeface="Calibri" panose="020F0502020204030204" pitchFamily="34" charset="0"/>
              </a:defRPr>
            </a:lvl1pPr>
          </a:lstStyle>
          <a:p>
            <a:pPr algn="just"/>
            <a:r>
              <a:rPr lang="lt-LT" sz="2000" dirty="0"/>
              <a:t>Kaip ir dėl ko bendrauti su tiekėjais – rinkos konsultacijos prieš pradedant sudėtingą konkurencinį dialogą.</a:t>
            </a:r>
            <a:endParaRPr lang="en-US" sz="2000" dirty="0"/>
          </a:p>
        </p:txBody>
      </p:sp>
      <p:grpSp>
        <p:nvGrpSpPr>
          <p:cNvPr id="8" name="Group 14">
            <a:extLst>
              <a:ext uri="{FF2B5EF4-FFF2-40B4-BE49-F238E27FC236}">
                <a16:creationId xmlns:a16="http://schemas.microsoft.com/office/drawing/2014/main" id="{08076918-3234-4D56-84BD-C50E158E6400}"/>
              </a:ext>
            </a:extLst>
          </p:cNvPr>
          <p:cNvGrpSpPr/>
          <p:nvPr/>
        </p:nvGrpSpPr>
        <p:grpSpPr>
          <a:xfrm>
            <a:off x="518584" y="1973301"/>
            <a:ext cx="5283200" cy="748708"/>
            <a:chOff x="393700" y="1122363"/>
            <a:chExt cx="3962400" cy="804863"/>
          </a:xfrm>
        </p:grpSpPr>
        <p:sp>
          <p:nvSpPr>
            <p:cNvPr id="9" name="Rectangle 5">
              <a:extLst>
                <a:ext uri="{FF2B5EF4-FFF2-40B4-BE49-F238E27FC236}">
                  <a16:creationId xmlns:a16="http://schemas.microsoft.com/office/drawing/2014/main" id="{A819091F-F4BE-4A7E-8500-14FDD3BF459F}"/>
                </a:ext>
              </a:extLst>
            </p:cNvPr>
            <p:cNvSpPr>
              <a:spLocks noChangeArrowheads="1"/>
            </p:cNvSpPr>
            <p:nvPr/>
          </p:nvSpPr>
          <p:spPr bwMode="auto">
            <a:xfrm>
              <a:off x="393700" y="1363663"/>
              <a:ext cx="425450" cy="563563"/>
            </a:xfrm>
            <a:prstGeom prst="rect">
              <a:avLst/>
            </a:prstGeom>
            <a:solidFill>
              <a:schemeClr val="accent1">
                <a:lumMod val="7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1867"/>
            </a:p>
          </p:txBody>
        </p:sp>
        <p:sp>
          <p:nvSpPr>
            <p:cNvPr id="10" name="Rectangle 6">
              <a:extLst>
                <a:ext uri="{FF2B5EF4-FFF2-40B4-BE49-F238E27FC236}">
                  <a16:creationId xmlns:a16="http://schemas.microsoft.com/office/drawing/2014/main" id="{4EEFD630-57F0-4641-885C-9EE4654F38AF}"/>
                </a:ext>
              </a:extLst>
            </p:cNvPr>
            <p:cNvSpPr>
              <a:spLocks noChangeArrowheads="1"/>
            </p:cNvSpPr>
            <p:nvPr/>
          </p:nvSpPr>
          <p:spPr bwMode="auto">
            <a:xfrm>
              <a:off x="3930650" y="1363663"/>
              <a:ext cx="425450" cy="563563"/>
            </a:xfrm>
            <a:prstGeom prst="rect">
              <a:avLst/>
            </a:prstGeom>
            <a:solidFill>
              <a:schemeClr val="accent1">
                <a:lumMod val="7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1867"/>
            </a:p>
          </p:txBody>
        </p:sp>
        <p:sp>
          <p:nvSpPr>
            <p:cNvPr id="11" name="Rectangle 7">
              <a:extLst>
                <a:ext uri="{FF2B5EF4-FFF2-40B4-BE49-F238E27FC236}">
                  <a16:creationId xmlns:a16="http://schemas.microsoft.com/office/drawing/2014/main" id="{AA79EE33-EB5A-4B6C-9A9D-CC8F50ACCBF1}"/>
                </a:ext>
              </a:extLst>
            </p:cNvPr>
            <p:cNvSpPr>
              <a:spLocks noChangeArrowheads="1"/>
            </p:cNvSpPr>
            <p:nvPr/>
          </p:nvSpPr>
          <p:spPr bwMode="auto">
            <a:xfrm>
              <a:off x="588963" y="1122363"/>
              <a:ext cx="3568700" cy="638175"/>
            </a:xfrm>
            <a:prstGeom prst="rect">
              <a:avLst/>
            </a:prstGeom>
            <a:solidFill>
              <a:schemeClr val="accent1"/>
            </a:solidFill>
            <a:ln w="9525">
              <a:noFill/>
              <a:miter lim="800000"/>
              <a:headEnd/>
              <a:tailEnd/>
            </a:ln>
          </p:spPr>
          <p:txBody>
            <a:bodyPr vert="horz" wrap="square" lIns="121920" tIns="60960" rIns="121920" bIns="60960" numCol="1" anchor="ctr" anchorCtr="0" compatLnSpc="1">
              <a:prstTxWarp prst="textNoShape">
                <a:avLst/>
              </a:prstTxWarp>
            </a:bodyPr>
            <a:lstStyle/>
            <a:p>
              <a:pPr algn="ctr"/>
              <a:r>
                <a:rPr lang="lt-LT" sz="2000" b="1" dirty="0">
                  <a:solidFill>
                    <a:schemeClr val="bg1"/>
                  </a:solidFill>
                </a:rPr>
                <a:t>Rinkos tyrimas</a:t>
              </a:r>
              <a:endParaRPr lang="en-US" sz="2000" dirty="0">
                <a:solidFill>
                  <a:schemeClr val="bg1"/>
                </a:solidFill>
              </a:endParaRPr>
            </a:p>
          </p:txBody>
        </p:sp>
        <p:sp>
          <p:nvSpPr>
            <p:cNvPr id="12" name="Freeform 9">
              <a:extLst>
                <a:ext uri="{FF2B5EF4-FFF2-40B4-BE49-F238E27FC236}">
                  <a16:creationId xmlns:a16="http://schemas.microsoft.com/office/drawing/2014/main" id="{85BF1D29-359C-49A0-B890-57D0F51068DD}"/>
                </a:ext>
              </a:extLst>
            </p:cNvPr>
            <p:cNvSpPr>
              <a:spLocks/>
            </p:cNvSpPr>
            <p:nvPr/>
          </p:nvSpPr>
          <p:spPr bwMode="auto">
            <a:xfrm>
              <a:off x="592138" y="1760538"/>
              <a:ext cx="227013" cy="98425"/>
            </a:xfrm>
            <a:custGeom>
              <a:avLst/>
              <a:gdLst/>
              <a:ahLst/>
              <a:cxnLst>
                <a:cxn ang="0">
                  <a:pos x="0" y="0"/>
                </a:cxn>
                <a:cxn ang="0">
                  <a:pos x="143" y="0"/>
                </a:cxn>
                <a:cxn ang="0">
                  <a:pos x="143" y="62"/>
                </a:cxn>
                <a:cxn ang="0">
                  <a:pos x="0" y="0"/>
                </a:cxn>
              </a:cxnLst>
              <a:rect l="0" t="0" r="r" b="b"/>
              <a:pathLst>
                <a:path w="143" h="62">
                  <a:moveTo>
                    <a:pt x="0" y="0"/>
                  </a:moveTo>
                  <a:lnTo>
                    <a:pt x="143" y="0"/>
                  </a:lnTo>
                  <a:lnTo>
                    <a:pt x="143" y="62"/>
                  </a:ln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1867"/>
            </a:p>
          </p:txBody>
        </p:sp>
        <p:sp>
          <p:nvSpPr>
            <p:cNvPr id="13" name="Freeform 10">
              <a:extLst>
                <a:ext uri="{FF2B5EF4-FFF2-40B4-BE49-F238E27FC236}">
                  <a16:creationId xmlns:a16="http://schemas.microsoft.com/office/drawing/2014/main" id="{4EAA3DB3-5032-4827-9BBD-DA8F6432B6E4}"/>
                </a:ext>
              </a:extLst>
            </p:cNvPr>
            <p:cNvSpPr>
              <a:spLocks/>
            </p:cNvSpPr>
            <p:nvPr/>
          </p:nvSpPr>
          <p:spPr bwMode="auto">
            <a:xfrm>
              <a:off x="3930650" y="1760538"/>
              <a:ext cx="227013" cy="98425"/>
            </a:xfrm>
            <a:custGeom>
              <a:avLst/>
              <a:gdLst/>
              <a:ahLst/>
              <a:cxnLst>
                <a:cxn ang="0">
                  <a:pos x="143" y="0"/>
                </a:cxn>
                <a:cxn ang="0">
                  <a:pos x="0" y="0"/>
                </a:cxn>
                <a:cxn ang="0">
                  <a:pos x="0" y="62"/>
                </a:cxn>
                <a:cxn ang="0">
                  <a:pos x="143" y="0"/>
                </a:cxn>
              </a:cxnLst>
              <a:rect l="0" t="0" r="r" b="b"/>
              <a:pathLst>
                <a:path w="143" h="62">
                  <a:moveTo>
                    <a:pt x="143" y="0"/>
                  </a:moveTo>
                  <a:lnTo>
                    <a:pt x="0" y="0"/>
                  </a:lnTo>
                  <a:lnTo>
                    <a:pt x="0" y="62"/>
                  </a:lnTo>
                  <a:lnTo>
                    <a:pt x="143"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1867"/>
            </a:p>
          </p:txBody>
        </p:sp>
      </p:grpSp>
      <p:grpSp>
        <p:nvGrpSpPr>
          <p:cNvPr id="14" name="Group 13">
            <a:extLst>
              <a:ext uri="{FF2B5EF4-FFF2-40B4-BE49-F238E27FC236}">
                <a16:creationId xmlns:a16="http://schemas.microsoft.com/office/drawing/2014/main" id="{91FA404F-4C67-4503-BB90-3D66AA61373C}"/>
              </a:ext>
            </a:extLst>
          </p:cNvPr>
          <p:cNvGrpSpPr/>
          <p:nvPr/>
        </p:nvGrpSpPr>
        <p:grpSpPr>
          <a:xfrm>
            <a:off x="6353544" y="1998938"/>
            <a:ext cx="5306483" cy="1035771"/>
            <a:chOff x="376238" y="745507"/>
            <a:chExt cx="3979862" cy="1113456"/>
          </a:xfrm>
        </p:grpSpPr>
        <p:sp>
          <p:nvSpPr>
            <p:cNvPr id="15" name="Rectangle 5">
              <a:extLst>
                <a:ext uri="{FF2B5EF4-FFF2-40B4-BE49-F238E27FC236}">
                  <a16:creationId xmlns:a16="http://schemas.microsoft.com/office/drawing/2014/main" id="{45660205-417D-4C61-BD0A-091729103367}"/>
                </a:ext>
              </a:extLst>
            </p:cNvPr>
            <p:cNvSpPr>
              <a:spLocks noChangeArrowheads="1"/>
            </p:cNvSpPr>
            <p:nvPr/>
          </p:nvSpPr>
          <p:spPr bwMode="auto">
            <a:xfrm>
              <a:off x="376238" y="963438"/>
              <a:ext cx="425450" cy="563563"/>
            </a:xfrm>
            <a:prstGeom prst="rect">
              <a:avLst/>
            </a:prstGeom>
            <a:solidFill>
              <a:schemeClr val="accent2">
                <a:lumMod val="7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1867"/>
            </a:p>
          </p:txBody>
        </p:sp>
        <p:sp>
          <p:nvSpPr>
            <p:cNvPr id="16" name="Rectangle 6">
              <a:extLst>
                <a:ext uri="{FF2B5EF4-FFF2-40B4-BE49-F238E27FC236}">
                  <a16:creationId xmlns:a16="http://schemas.microsoft.com/office/drawing/2014/main" id="{EE3E3074-6F4B-4678-A374-43A7CB1757EA}"/>
                </a:ext>
              </a:extLst>
            </p:cNvPr>
            <p:cNvSpPr>
              <a:spLocks noChangeArrowheads="1"/>
            </p:cNvSpPr>
            <p:nvPr/>
          </p:nvSpPr>
          <p:spPr bwMode="auto">
            <a:xfrm>
              <a:off x="3930650" y="1037035"/>
              <a:ext cx="425450" cy="563563"/>
            </a:xfrm>
            <a:prstGeom prst="rect">
              <a:avLst/>
            </a:prstGeom>
            <a:solidFill>
              <a:schemeClr val="accent2">
                <a:lumMod val="7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1867"/>
            </a:p>
          </p:txBody>
        </p:sp>
        <p:sp>
          <p:nvSpPr>
            <p:cNvPr id="17" name="Rectangle 7">
              <a:extLst>
                <a:ext uri="{FF2B5EF4-FFF2-40B4-BE49-F238E27FC236}">
                  <a16:creationId xmlns:a16="http://schemas.microsoft.com/office/drawing/2014/main" id="{FEBA9C6B-B310-4682-BFF8-D9BCD7603F6C}"/>
                </a:ext>
              </a:extLst>
            </p:cNvPr>
            <p:cNvSpPr>
              <a:spLocks noChangeArrowheads="1"/>
            </p:cNvSpPr>
            <p:nvPr/>
          </p:nvSpPr>
          <p:spPr bwMode="auto">
            <a:xfrm>
              <a:off x="546497" y="745507"/>
              <a:ext cx="3568700" cy="638176"/>
            </a:xfrm>
            <a:prstGeom prst="rect">
              <a:avLst/>
            </a:prstGeom>
            <a:solidFill>
              <a:schemeClr val="accent2"/>
            </a:solidFill>
            <a:ln w="9525">
              <a:noFill/>
              <a:miter lim="800000"/>
              <a:headEnd/>
              <a:tailEnd/>
            </a:ln>
          </p:spPr>
          <p:txBody>
            <a:bodyPr vert="horz" wrap="square" lIns="121920" tIns="60960" rIns="121920" bIns="60960" numCol="1" anchor="ctr" anchorCtr="0" compatLnSpc="1">
              <a:prstTxWarp prst="textNoShape">
                <a:avLst/>
              </a:prstTxWarp>
            </a:bodyPr>
            <a:lstStyle/>
            <a:p>
              <a:pPr algn="ctr"/>
              <a:r>
                <a:rPr lang="lt-LT" sz="2000" b="1" dirty="0">
                  <a:solidFill>
                    <a:schemeClr val="bg1"/>
                  </a:solidFill>
                </a:rPr>
                <a:t>Išankstinė konsultacija su rinka</a:t>
              </a:r>
              <a:endParaRPr lang="en-US" sz="2000" dirty="0">
                <a:solidFill>
                  <a:schemeClr val="bg1"/>
                </a:solidFill>
              </a:endParaRPr>
            </a:p>
          </p:txBody>
        </p:sp>
        <p:sp>
          <p:nvSpPr>
            <p:cNvPr id="18" name="Freeform 9">
              <a:extLst>
                <a:ext uri="{FF2B5EF4-FFF2-40B4-BE49-F238E27FC236}">
                  <a16:creationId xmlns:a16="http://schemas.microsoft.com/office/drawing/2014/main" id="{E9FF87C4-4114-4998-8BE0-91E71DF91640}"/>
                </a:ext>
              </a:extLst>
            </p:cNvPr>
            <p:cNvSpPr>
              <a:spLocks/>
            </p:cNvSpPr>
            <p:nvPr/>
          </p:nvSpPr>
          <p:spPr bwMode="auto">
            <a:xfrm>
              <a:off x="592138" y="1760538"/>
              <a:ext cx="227013" cy="98425"/>
            </a:xfrm>
            <a:custGeom>
              <a:avLst/>
              <a:gdLst/>
              <a:ahLst/>
              <a:cxnLst>
                <a:cxn ang="0">
                  <a:pos x="0" y="0"/>
                </a:cxn>
                <a:cxn ang="0">
                  <a:pos x="143" y="0"/>
                </a:cxn>
                <a:cxn ang="0">
                  <a:pos x="143" y="62"/>
                </a:cxn>
                <a:cxn ang="0">
                  <a:pos x="0" y="0"/>
                </a:cxn>
              </a:cxnLst>
              <a:rect l="0" t="0" r="r" b="b"/>
              <a:pathLst>
                <a:path w="143" h="62">
                  <a:moveTo>
                    <a:pt x="0" y="0"/>
                  </a:moveTo>
                  <a:lnTo>
                    <a:pt x="143" y="0"/>
                  </a:lnTo>
                  <a:lnTo>
                    <a:pt x="143" y="62"/>
                  </a:lnTo>
                  <a:lnTo>
                    <a:pt x="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1867"/>
            </a:p>
          </p:txBody>
        </p:sp>
        <p:sp>
          <p:nvSpPr>
            <p:cNvPr id="19" name="Freeform 10">
              <a:extLst>
                <a:ext uri="{FF2B5EF4-FFF2-40B4-BE49-F238E27FC236}">
                  <a16:creationId xmlns:a16="http://schemas.microsoft.com/office/drawing/2014/main" id="{D17FF31A-C999-4331-BBD7-883AD6A3F10F}"/>
                </a:ext>
              </a:extLst>
            </p:cNvPr>
            <p:cNvSpPr>
              <a:spLocks/>
            </p:cNvSpPr>
            <p:nvPr/>
          </p:nvSpPr>
          <p:spPr bwMode="auto">
            <a:xfrm>
              <a:off x="3930650" y="1760538"/>
              <a:ext cx="227013" cy="98425"/>
            </a:xfrm>
            <a:custGeom>
              <a:avLst/>
              <a:gdLst/>
              <a:ahLst/>
              <a:cxnLst>
                <a:cxn ang="0">
                  <a:pos x="143" y="0"/>
                </a:cxn>
                <a:cxn ang="0">
                  <a:pos x="0" y="0"/>
                </a:cxn>
                <a:cxn ang="0">
                  <a:pos x="0" y="62"/>
                </a:cxn>
                <a:cxn ang="0">
                  <a:pos x="143" y="0"/>
                </a:cxn>
              </a:cxnLst>
              <a:rect l="0" t="0" r="r" b="b"/>
              <a:pathLst>
                <a:path w="143" h="62">
                  <a:moveTo>
                    <a:pt x="143" y="0"/>
                  </a:moveTo>
                  <a:lnTo>
                    <a:pt x="0" y="0"/>
                  </a:lnTo>
                  <a:lnTo>
                    <a:pt x="0" y="62"/>
                  </a:lnTo>
                  <a:lnTo>
                    <a:pt x="143"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1867"/>
            </a:p>
          </p:txBody>
        </p:sp>
      </p:grpSp>
      <p:sp>
        <p:nvSpPr>
          <p:cNvPr id="20" name="Rectangle 19">
            <a:extLst>
              <a:ext uri="{FF2B5EF4-FFF2-40B4-BE49-F238E27FC236}">
                <a16:creationId xmlns:a16="http://schemas.microsoft.com/office/drawing/2014/main" id="{2E18C349-CE75-41B9-BC1E-D13F86913373}"/>
              </a:ext>
            </a:extLst>
          </p:cNvPr>
          <p:cNvSpPr/>
          <p:nvPr/>
        </p:nvSpPr>
        <p:spPr>
          <a:xfrm>
            <a:off x="802217" y="2921629"/>
            <a:ext cx="4749800" cy="3046988"/>
          </a:xfrm>
          <a:prstGeom prst="rect">
            <a:avLst/>
          </a:prstGeom>
        </p:spPr>
        <p:txBody>
          <a:bodyPr wrap="square">
            <a:spAutoFit/>
          </a:bodyPr>
          <a:lstStyle/>
          <a:p>
            <a:pPr marL="228594" indent="-228594" algn="just">
              <a:buFont typeface="Arial" panose="020B0604020202020204" pitchFamily="34" charset="0"/>
              <a:buChar char="•"/>
            </a:pPr>
            <a:r>
              <a:rPr lang="en-US" sz="1600" dirty="0" err="1"/>
              <a:t>Susisiekimas</a:t>
            </a:r>
            <a:r>
              <a:rPr lang="en-US" sz="1600" dirty="0"/>
              <a:t> </a:t>
            </a:r>
            <a:r>
              <a:rPr lang="en-US" sz="1600" dirty="0" err="1"/>
              <a:t>su</a:t>
            </a:r>
            <a:r>
              <a:rPr lang="en-US" sz="1600" dirty="0"/>
              <a:t> </a:t>
            </a:r>
            <a:r>
              <a:rPr lang="lt-LT" sz="1600" dirty="0"/>
              <a:t>įmone / biuru</a:t>
            </a:r>
            <a:r>
              <a:rPr lang="en-US" sz="1600" dirty="0"/>
              <a:t>: </a:t>
            </a:r>
            <a:r>
              <a:rPr lang="en-US" sz="1600" dirty="0" err="1"/>
              <a:t>paprastai</a:t>
            </a:r>
            <a:r>
              <a:rPr lang="en-US" sz="1600" dirty="0"/>
              <a:t> </a:t>
            </a:r>
            <a:r>
              <a:rPr lang="en-US" sz="1600" dirty="0" err="1"/>
              <a:t>pateikia</a:t>
            </a:r>
            <a:r>
              <a:rPr lang="lt-LT" sz="1600" dirty="0"/>
              <a:t>ma</a:t>
            </a:r>
            <a:r>
              <a:rPr lang="en-US" sz="1600" dirty="0"/>
              <a:t> </a:t>
            </a:r>
            <a:r>
              <a:rPr lang="en-US" sz="1600" dirty="0" err="1"/>
              <a:t>anketos</a:t>
            </a:r>
            <a:r>
              <a:rPr lang="en-US" sz="1600" dirty="0"/>
              <a:t> </a:t>
            </a:r>
            <a:r>
              <a:rPr lang="lt-LT" sz="1600" dirty="0"/>
              <a:t>forma </a:t>
            </a:r>
            <a:r>
              <a:rPr lang="en-US" sz="1600" dirty="0" err="1"/>
              <a:t>ūkio</a:t>
            </a:r>
            <a:r>
              <a:rPr lang="en-US" sz="1600" dirty="0"/>
              <a:t> </a:t>
            </a:r>
            <a:r>
              <a:rPr lang="en-US" sz="1600" dirty="0" err="1"/>
              <a:t>subjektams</a:t>
            </a:r>
            <a:r>
              <a:rPr lang="en-US" sz="1600" dirty="0"/>
              <a:t>;</a:t>
            </a:r>
            <a:endParaRPr lang="ar-SY" sz="1600" dirty="0"/>
          </a:p>
          <a:p>
            <a:pPr marL="228594" indent="-228594" algn="just">
              <a:buFont typeface="Arial" panose="020B0604020202020204" pitchFamily="34" charset="0"/>
              <a:buChar char="•"/>
            </a:pPr>
            <a:r>
              <a:rPr lang="lt-LT" sz="1600" dirty="0"/>
              <a:t>Susisiekimas telefonu: pokalbiai telefonu, standartiniais klausimais, kuriuos gali vesti trečioji šalis, kad būtų užtikrintas vienodas požiūris;</a:t>
            </a:r>
          </a:p>
          <a:p>
            <a:pPr marL="228594" indent="-228594" algn="just">
              <a:buFont typeface="Arial" panose="020B0604020202020204" pitchFamily="34" charset="0"/>
              <a:buChar char="•"/>
            </a:pPr>
            <a:r>
              <a:rPr lang="lt-LT" sz="1600" dirty="0"/>
              <a:t>Internetinis kontaktas: internetinė konsultacijų su ūkio subjektais platforma; ir</a:t>
            </a:r>
          </a:p>
          <a:p>
            <a:pPr marL="228594" indent="-228594" algn="just">
              <a:buFont typeface="Arial" panose="020B0604020202020204" pitchFamily="34" charset="0"/>
              <a:buChar char="•"/>
            </a:pPr>
            <a:r>
              <a:rPr lang="lt-LT" sz="1600" dirty="0"/>
              <a:t>Atvirų durų dienos: tiesioginiai renginiai, kuriuose kviečiami dalyvauti ūkio subjektai;</a:t>
            </a:r>
          </a:p>
          <a:p>
            <a:pPr marL="228594" indent="-228594" algn="just">
              <a:buFont typeface="Arial" panose="020B0604020202020204" pitchFamily="34" charset="0"/>
              <a:buChar char="•"/>
            </a:pPr>
            <a:r>
              <a:rPr lang="lt-LT" sz="1600" dirty="0"/>
              <a:t>P</a:t>
            </a:r>
            <a:r>
              <a:rPr lang="en-US" sz="1600" dirty="0" err="1"/>
              <a:t>rekybos</a:t>
            </a:r>
            <a:r>
              <a:rPr lang="en-US" sz="1600" dirty="0"/>
              <a:t> </a:t>
            </a:r>
            <a:r>
              <a:rPr lang="en-US" sz="1600" dirty="0" err="1"/>
              <a:t>asociacijos</a:t>
            </a:r>
            <a:r>
              <a:rPr lang="en-US" sz="1600" dirty="0"/>
              <a:t>, </a:t>
            </a:r>
            <a:r>
              <a:rPr lang="en-US" sz="1600" dirty="0" err="1"/>
              <a:t>verslo</a:t>
            </a:r>
            <a:r>
              <a:rPr lang="en-US" sz="1600" dirty="0"/>
              <a:t> </a:t>
            </a:r>
            <a:r>
              <a:rPr lang="en-US" sz="1600" dirty="0" err="1"/>
              <a:t>organizacijos</a:t>
            </a:r>
            <a:r>
              <a:rPr lang="en-US" sz="1600" dirty="0"/>
              <a:t> </a:t>
            </a:r>
            <a:r>
              <a:rPr lang="en-US" sz="1600" dirty="0" err="1"/>
              <a:t>ar</a:t>
            </a:r>
            <a:r>
              <a:rPr lang="en-US" sz="1600" dirty="0"/>
              <a:t> </a:t>
            </a:r>
            <a:r>
              <a:rPr lang="en-US" sz="1600" dirty="0" err="1"/>
              <a:t>prekybos</a:t>
            </a:r>
            <a:r>
              <a:rPr lang="en-US" sz="1600" dirty="0"/>
              <a:t> </a:t>
            </a:r>
            <a:r>
              <a:rPr lang="en-US" sz="1600" dirty="0" err="1"/>
              <a:t>rūmai</a:t>
            </a:r>
            <a:r>
              <a:rPr lang="en-US" sz="1600" dirty="0"/>
              <a:t>; </a:t>
            </a:r>
            <a:endParaRPr lang="lt-LT" sz="1600" dirty="0"/>
          </a:p>
          <a:p>
            <a:pPr marL="228594" indent="-228594" algn="just">
              <a:buFont typeface="Arial" panose="020B0604020202020204" pitchFamily="34" charset="0"/>
              <a:buChar char="•"/>
            </a:pPr>
            <a:r>
              <a:rPr lang="en-US" sz="1600" dirty="0" err="1"/>
              <a:t>Susitikimai</a:t>
            </a:r>
            <a:r>
              <a:rPr lang="en-US" sz="1600" dirty="0"/>
              <a:t> </a:t>
            </a:r>
            <a:r>
              <a:rPr lang="en-US" sz="1600" dirty="0" err="1"/>
              <a:t>su</a:t>
            </a:r>
            <a:r>
              <a:rPr lang="en-US" sz="1600" dirty="0"/>
              <a:t> </a:t>
            </a:r>
            <a:r>
              <a:rPr lang="lt-LT" sz="1600" dirty="0"/>
              <a:t>ū</a:t>
            </a:r>
            <a:r>
              <a:rPr lang="en-US" sz="1600" dirty="0" err="1"/>
              <a:t>kio</a:t>
            </a:r>
            <a:r>
              <a:rPr lang="en-US" sz="1600" dirty="0"/>
              <a:t> </a:t>
            </a:r>
            <a:r>
              <a:rPr lang="en-US" sz="1600" dirty="0" err="1"/>
              <a:t>subjektais</a:t>
            </a:r>
            <a:r>
              <a:rPr lang="lt-LT" sz="1600" dirty="0"/>
              <a:t>.</a:t>
            </a:r>
            <a:endParaRPr lang="en-US" sz="1600" dirty="0"/>
          </a:p>
        </p:txBody>
      </p:sp>
      <p:sp>
        <p:nvSpPr>
          <p:cNvPr id="22" name="Rectangle 8">
            <a:extLst>
              <a:ext uri="{FF2B5EF4-FFF2-40B4-BE49-F238E27FC236}">
                <a16:creationId xmlns:a16="http://schemas.microsoft.com/office/drawing/2014/main" id="{44FB7474-6F65-446D-B4E0-0125A4E9526A}"/>
              </a:ext>
            </a:extLst>
          </p:cNvPr>
          <p:cNvSpPr>
            <a:spLocks noChangeArrowheads="1"/>
          </p:cNvSpPr>
          <p:nvPr/>
        </p:nvSpPr>
        <p:spPr bwMode="auto">
          <a:xfrm>
            <a:off x="6626596" y="2857821"/>
            <a:ext cx="4749797" cy="2982646"/>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22">
            <a:extLst>
              <a:ext uri="{FF2B5EF4-FFF2-40B4-BE49-F238E27FC236}">
                <a16:creationId xmlns:a16="http://schemas.microsoft.com/office/drawing/2014/main" id="{D4A28968-46B2-48A2-80EF-519437B911A0}"/>
              </a:ext>
            </a:extLst>
          </p:cNvPr>
          <p:cNvSpPr/>
          <p:nvPr/>
        </p:nvSpPr>
        <p:spPr>
          <a:xfrm>
            <a:off x="6520760" y="2917668"/>
            <a:ext cx="4572000" cy="1815882"/>
          </a:xfrm>
          <a:prstGeom prst="rect">
            <a:avLst/>
          </a:prstGeom>
        </p:spPr>
        <p:txBody>
          <a:bodyPr wrap="square">
            <a:spAutoFit/>
          </a:bodyPr>
          <a:lstStyle/>
          <a:p>
            <a:pPr marL="228594" indent="-228594" algn="just">
              <a:buFont typeface="Arial" panose="020B0604020202020204" pitchFamily="34" charset="0"/>
              <a:buChar char="•"/>
            </a:pPr>
            <a:r>
              <a:rPr lang="lt-LT" sz="1600" dirty="0"/>
              <a:t>Pagalba perkančiajai organizacijai rengiant pirkimą, įskaitant galimybę kreiptis į nepriklausomus ekspertus ar institucijas, ar rinkos dalyvius su konsultacija ir jas panaudoti planuojant ir vykdant pirkimo procedūras;</a:t>
            </a:r>
          </a:p>
          <a:p>
            <a:pPr marL="228594" indent="-228594" algn="just">
              <a:buFont typeface="Arial" panose="020B0604020202020204" pitchFamily="34" charset="0"/>
              <a:buChar char="•"/>
            </a:pPr>
            <a:r>
              <a:rPr lang="lt-LT" sz="1600" dirty="0"/>
              <a:t>I</a:t>
            </a:r>
            <a:r>
              <a:rPr lang="en-US" sz="1600" dirty="0" err="1"/>
              <a:t>nformacij</a:t>
            </a:r>
            <a:r>
              <a:rPr lang="lt-LT" sz="1600" dirty="0"/>
              <a:t>os teikimas</a:t>
            </a:r>
            <a:r>
              <a:rPr lang="en-US" sz="1600" dirty="0"/>
              <a:t> </a:t>
            </a:r>
            <a:r>
              <a:rPr lang="en-US" sz="1600" dirty="0" err="1"/>
              <a:t>ūkio</a:t>
            </a:r>
            <a:r>
              <a:rPr lang="en-US" sz="1600" dirty="0"/>
              <a:t> </a:t>
            </a:r>
            <a:r>
              <a:rPr lang="en-US" sz="1600" dirty="0" err="1"/>
              <a:t>subjektams</a:t>
            </a:r>
            <a:r>
              <a:rPr lang="en-US" sz="1600" dirty="0"/>
              <a:t> </a:t>
            </a:r>
            <a:r>
              <a:rPr lang="en-US" sz="1600" dirty="0" err="1"/>
              <a:t>apie</a:t>
            </a:r>
            <a:r>
              <a:rPr lang="en-US" sz="1600" dirty="0"/>
              <a:t> </a:t>
            </a:r>
            <a:r>
              <a:rPr lang="lt-LT" sz="1600" dirty="0"/>
              <a:t>planuojamą </a:t>
            </a:r>
            <a:r>
              <a:rPr lang="en-US" sz="1600" dirty="0" err="1"/>
              <a:t>pirkimą</a:t>
            </a:r>
            <a:r>
              <a:rPr lang="en-US" sz="1600" dirty="0"/>
              <a:t>.</a:t>
            </a:r>
            <a:endParaRPr lang="ar-SY" sz="1600" dirty="0"/>
          </a:p>
        </p:txBody>
      </p:sp>
    </p:spTree>
    <p:extLst>
      <p:ext uri="{BB962C8B-B14F-4D97-AF65-F5344CB8AC3E}">
        <p14:creationId xmlns:p14="http://schemas.microsoft.com/office/powerpoint/2010/main" val="120315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decel="6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accel="40000" decel="6000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par>
                                <p:cTn id="18" presetID="2" presetClass="entr" presetSubtype="4" accel="40000" decel="6000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961409" y="583694"/>
            <a:ext cx="9584408" cy="285752"/>
          </a:xfrm>
        </p:spPr>
        <p:txBody>
          <a:bodyPr>
            <a:noAutofit/>
          </a:bodyPr>
          <a:lstStyle/>
          <a:p>
            <a:r>
              <a:rPr lang="en-US" sz="3200" dirty="0"/>
              <a:t>1. </a:t>
            </a:r>
            <a:r>
              <a:rPr lang="lt-LT" sz="3200" dirty="0"/>
              <a:t>Priešpirkiminis etapas. Rinkos konsultacijų </a:t>
            </a:r>
            <a:r>
              <a:rPr lang="lt-LT" sz="3200" dirty="0" err="1"/>
              <a:t>privalumai</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29</a:t>
            </a:fld>
            <a:endParaRPr lang="en-US" dirty="0">
              <a:solidFill>
                <a:srgbClr val="FFFFFF"/>
              </a:solidFill>
            </a:endParaRPr>
          </a:p>
        </p:txBody>
      </p:sp>
      <p:cxnSp>
        <p:nvCxnSpPr>
          <p:cNvPr id="6" name="Straight Connector 5">
            <a:extLst>
              <a:ext uri="{FF2B5EF4-FFF2-40B4-BE49-F238E27FC236}">
                <a16:creationId xmlns:a16="http://schemas.microsoft.com/office/drawing/2014/main" id="{77E5C418-795E-464E-9B52-81BAE2E6648E}"/>
              </a:ext>
            </a:extLst>
          </p:cNvPr>
          <p:cNvCxnSpPr/>
          <p:nvPr/>
        </p:nvCxnSpPr>
        <p:spPr>
          <a:xfrm rot="5400000">
            <a:off x="3706811" y="4094743"/>
            <a:ext cx="4775200" cy="1059"/>
          </a:xfrm>
          <a:prstGeom prst="line">
            <a:avLst/>
          </a:pr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Diamond 7">
            <a:extLst>
              <a:ext uri="{FF2B5EF4-FFF2-40B4-BE49-F238E27FC236}">
                <a16:creationId xmlns:a16="http://schemas.microsoft.com/office/drawing/2014/main" id="{03E649D1-356D-4F12-B4EC-0F4D4BDFB4A7}"/>
              </a:ext>
            </a:extLst>
          </p:cNvPr>
          <p:cNvSpPr/>
          <p:nvPr/>
        </p:nvSpPr>
        <p:spPr>
          <a:xfrm>
            <a:off x="5704622" y="1707672"/>
            <a:ext cx="780845" cy="777723"/>
          </a:xfrm>
          <a:prstGeom prst="diamond">
            <a:avLst/>
          </a:prstGeom>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 name="Diamond 8">
            <a:extLst>
              <a:ext uri="{FF2B5EF4-FFF2-40B4-BE49-F238E27FC236}">
                <a16:creationId xmlns:a16="http://schemas.microsoft.com/office/drawing/2014/main" id="{BB9AF39C-5E6F-4175-A63D-9AE06D09799B}"/>
              </a:ext>
            </a:extLst>
          </p:cNvPr>
          <p:cNvSpPr/>
          <p:nvPr/>
        </p:nvSpPr>
        <p:spPr>
          <a:xfrm>
            <a:off x="5704622" y="2596672"/>
            <a:ext cx="780845" cy="777723"/>
          </a:xfrm>
          <a:prstGeom prst="diamond">
            <a:avLst/>
          </a:prstGeom>
          <a:solidFill>
            <a:schemeClr val="accent2"/>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 name="Diamond 9">
            <a:extLst>
              <a:ext uri="{FF2B5EF4-FFF2-40B4-BE49-F238E27FC236}">
                <a16:creationId xmlns:a16="http://schemas.microsoft.com/office/drawing/2014/main" id="{D0B962B6-531C-49FE-9B74-AA960FC8F88A}"/>
              </a:ext>
            </a:extLst>
          </p:cNvPr>
          <p:cNvSpPr/>
          <p:nvPr/>
        </p:nvSpPr>
        <p:spPr>
          <a:xfrm>
            <a:off x="5704622" y="3485672"/>
            <a:ext cx="780845" cy="777723"/>
          </a:xfrm>
          <a:prstGeom prst="diamond">
            <a:avLst/>
          </a:prstGeom>
          <a:solidFill>
            <a:schemeClr val="accent3"/>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 name="Diamond 10">
            <a:extLst>
              <a:ext uri="{FF2B5EF4-FFF2-40B4-BE49-F238E27FC236}">
                <a16:creationId xmlns:a16="http://schemas.microsoft.com/office/drawing/2014/main" id="{000814B6-4F4E-488A-A98F-CBB7A7730B2C}"/>
              </a:ext>
            </a:extLst>
          </p:cNvPr>
          <p:cNvSpPr/>
          <p:nvPr/>
        </p:nvSpPr>
        <p:spPr>
          <a:xfrm>
            <a:off x="5704622" y="4374672"/>
            <a:ext cx="780845" cy="777723"/>
          </a:xfrm>
          <a:prstGeom prst="diamond">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2" name="Diamond 11">
            <a:extLst>
              <a:ext uri="{FF2B5EF4-FFF2-40B4-BE49-F238E27FC236}">
                <a16:creationId xmlns:a16="http://schemas.microsoft.com/office/drawing/2014/main" id="{26BA9BA0-8B55-4A13-8784-BE639F671FAF}"/>
              </a:ext>
            </a:extLst>
          </p:cNvPr>
          <p:cNvSpPr/>
          <p:nvPr/>
        </p:nvSpPr>
        <p:spPr>
          <a:xfrm>
            <a:off x="5704622" y="5267905"/>
            <a:ext cx="780845" cy="777723"/>
          </a:xfrm>
          <a:prstGeom prst="diamond">
            <a:avLst/>
          </a:prstGeom>
          <a:solidFill>
            <a:schemeClr val="accent5"/>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3" name="Folded Corner 24">
            <a:extLst>
              <a:ext uri="{FF2B5EF4-FFF2-40B4-BE49-F238E27FC236}">
                <a16:creationId xmlns:a16="http://schemas.microsoft.com/office/drawing/2014/main" id="{E59EC50F-F5CF-4AB3-8987-B90C8B5EC549}"/>
              </a:ext>
            </a:extLst>
          </p:cNvPr>
          <p:cNvSpPr/>
          <p:nvPr/>
        </p:nvSpPr>
        <p:spPr>
          <a:xfrm>
            <a:off x="6525254" y="1690985"/>
            <a:ext cx="5551251" cy="1092340"/>
          </a:xfrm>
          <a:prstGeom prst="foldedCorner">
            <a:avLst>
              <a:gd name="adj" fmla="val 39324"/>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 Placeholder 3">
            <a:extLst>
              <a:ext uri="{FF2B5EF4-FFF2-40B4-BE49-F238E27FC236}">
                <a16:creationId xmlns:a16="http://schemas.microsoft.com/office/drawing/2014/main" id="{B1F1A3D9-ADE7-4FC4-98D1-9171F8A7FA67}"/>
              </a:ext>
            </a:extLst>
          </p:cNvPr>
          <p:cNvSpPr txBox="1">
            <a:spLocks/>
          </p:cNvSpPr>
          <p:nvPr/>
        </p:nvSpPr>
        <p:spPr>
          <a:xfrm>
            <a:off x="6678176" y="1782791"/>
            <a:ext cx="4965700" cy="96866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b="1" dirty="0">
                <a:solidFill>
                  <a:schemeClr val="tx1"/>
                </a:solidFill>
                <a:cs typeface="+mj-cs"/>
              </a:rPr>
              <a:t>Didinti informuotumą</a:t>
            </a:r>
          </a:p>
          <a:p>
            <a:pPr algn="l" defTabSz="1219139">
              <a:spcBef>
                <a:spcPct val="20000"/>
              </a:spcBef>
              <a:defRPr/>
            </a:pPr>
            <a:r>
              <a:rPr lang="lt-LT" sz="1467" dirty="0">
                <a:solidFill>
                  <a:schemeClr val="tx1"/>
                </a:solidFill>
                <a:cs typeface="+mj-cs"/>
              </a:rPr>
              <a:t>Didinti informuotumą apie rinkos ypatybes ir naujausius rinkos pokyčius arba tendencijas, kurios gali turėti įtakos konkurencijai arba dėl kurių gali padidėti slapto susitarimo tikimybė.</a:t>
            </a:r>
            <a:endParaRPr lang="en-US" sz="1467" dirty="0">
              <a:solidFill>
                <a:schemeClr val="tx1"/>
              </a:solidFill>
              <a:cs typeface="+mj-cs"/>
            </a:endParaRPr>
          </a:p>
        </p:txBody>
      </p:sp>
      <p:sp>
        <p:nvSpPr>
          <p:cNvPr id="15" name="Folded Corner 35">
            <a:extLst>
              <a:ext uri="{FF2B5EF4-FFF2-40B4-BE49-F238E27FC236}">
                <a16:creationId xmlns:a16="http://schemas.microsoft.com/office/drawing/2014/main" id="{9E49379E-C857-4A42-94EF-EE8ECB33AD5E}"/>
              </a:ext>
            </a:extLst>
          </p:cNvPr>
          <p:cNvSpPr/>
          <p:nvPr/>
        </p:nvSpPr>
        <p:spPr>
          <a:xfrm flipH="1">
            <a:off x="202362" y="2567798"/>
            <a:ext cx="5551251" cy="850184"/>
          </a:xfrm>
          <a:prstGeom prst="foldedCorner">
            <a:avLst>
              <a:gd name="adj" fmla="val 39324"/>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
            <a:extLst>
              <a:ext uri="{FF2B5EF4-FFF2-40B4-BE49-F238E27FC236}">
                <a16:creationId xmlns:a16="http://schemas.microsoft.com/office/drawing/2014/main" id="{CF8FACF6-61FF-4594-865D-08B5B89CD06E}"/>
              </a:ext>
            </a:extLst>
          </p:cNvPr>
          <p:cNvSpPr txBox="1">
            <a:spLocks/>
          </p:cNvSpPr>
          <p:nvPr/>
        </p:nvSpPr>
        <p:spPr>
          <a:xfrm>
            <a:off x="520971" y="2508559"/>
            <a:ext cx="4965700" cy="96866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39">
              <a:spcBef>
                <a:spcPct val="20000"/>
              </a:spcBef>
              <a:defRPr/>
            </a:pPr>
            <a:r>
              <a:rPr lang="lt-LT" b="1" dirty="0">
                <a:solidFill>
                  <a:schemeClr val="tx1"/>
                </a:solidFill>
                <a:cs typeface="+mj-cs"/>
              </a:rPr>
              <a:t>Surinkti informaciją</a:t>
            </a:r>
          </a:p>
          <a:p>
            <a:pPr algn="r" defTabSz="1219139">
              <a:spcBef>
                <a:spcPct val="20000"/>
              </a:spcBef>
              <a:defRPr/>
            </a:pPr>
            <a:r>
              <a:rPr lang="lt-LT" sz="1467" dirty="0">
                <a:solidFill>
                  <a:schemeClr val="tx1"/>
                </a:solidFill>
                <a:cs typeface="+mj-cs"/>
              </a:rPr>
              <a:t>Rinkti informaciją apie tiekėjus, jų gaminius, kainas ir sąnaudų struktūras. Esant galimybei, rekomenduojama palyginti kainas, siūlomas pirkimuose verslui.</a:t>
            </a:r>
            <a:r>
              <a:rPr lang="en-US" sz="1467" dirty="0">
                <a:solidFill>
                  <a:schemeClr val="tx1"/>
                </a:solidFill>
                <a:cs typeface="+mj-cs"/>
              </a:rPr>
              <a:t>.</a:t>
            </a:r>
          </a:p>
        </p:txBody>
      </p:sp>
      <p:sp>
        <p:nvSpPr>
          <p:cNvPr id="18" name="Folded Corner 36">
            <a:extLst>
              <a:ext uri="{FF2B5EF4-FFF2-40B4-BE49-F238E27FC236}">
                <a16:creationId xmlns:a16="http://schemas.microsoft.com/office/drawing/2014/main" id="{1E7ABCE3-A597-46DA-A993-786992C71983}"/>
              </a:ext>
            </a:extLst>
          </p:cNvPr>
          <p:cNvSpPr/>
          <p:nvPr/>
        </p:nvSpPr>
        <p:spPr>
          <a:xfrm>
            <a:off x="6577883" y="3434026"/>
            <a:ext cx="5551251" cy="870024"/>
          </a:xfrm>
          <a:prstGeom prst="foldedCorner">
            <a:avLst>
              <a:gd name="adj" fmla="val 39324"/>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 Placeholder 3">
            <a:extLst>
              <a:ext uri="{FF2B5EF4-FFF2-40B4-BE49-F238E27FC236}">
                <a16:creationId xmlns:a16="http://schemas.microsoft.com/office/drawing/2014/main" id="{8FAE51B0-1EBA-46DB-BFEF-389ECFFCC273}"/>
              </a:ext>
            </a:extLst>
          </p:cNvPr>
          <p:cNvSpPr txBox="1">
            <a:spLocks/>
          </p:cNvSpPr>
          <p:nvPr/>
        </p:nvSpPr>
        <p:spPr>
          <a:xfrm>
            <a:off x="6678176" y="3426992"/>
            <a:ext cx="5308806" cy="96866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sz="1600" b="1" dirty="0">
                <a:solidFill>
                  <a:schemeClr val="tx1"/>
                </a:solidFill>
                <a:cs typeface="+mj-cs"/>
              </a:rPr>
              <a:t>Surinkti informaciją</a:t>
            </a:r>
          </a:p>
          <a:p>
            <a:pPr algn="l" defTabSz="1219139">
              <a:spcBef>
                <a:spcPct val="20000"/>
              </a:spcBef>
              <a:defRPr/>
            </a:pPr>
            <a:r>
              <a:rPr lang="lt-LT" sz="1467" dirty="0">
                <a:solidFill>
                  <a:schemeClr val="tx1"/>
                </a:solidFill>
                <a:cs typeface="+mj-cs"/>
              </a:rPr>
              <a:t>Rinkti informaciją apie naujausius kainų pokyčius. Tai padės pirkimų specialistams būti informuotiems apie galimų alternatyvių produktų kainas.</a:t>
            </a:r>
            <a:endParaRPr lang="en-US" sz="1467" dirty="0">
              <a:solidFill>
                <a:schemeClr val="tx1"/>
              </a:solidFill>
              <a:cs typeface="+mj-cs"/>
            </a:endParaRPr>
          </a:p>
        </p:txBody>
      </p:sp>
      <p:sp>
        <p:nvSpPr>
          <p:cNvPr id="20" name="Folded Corner 37">
            <a:extLst>
              <a:ext uri="{FF2B5EF4-FFF2-40B4-BE49-F238E27FC236}">
                <a16:creationId xmlns:a16="http://schemas.microsoft.com/office/drawing/2014/main" id="{011D0B9B-0262-4986-AF67-538D9B622A8C}"/>
              </a:ext>
            </a:extLst>
          </p:cNvPr>
          <p:cNvSpPr/>
          <p:nvPr/>
        </p:nvSpPr>
        <p:spPr>
          <a:xfrm flipH="1">
            <a:off x="152104" y="4378306"/>
            <a:ext cx="5551251" cy="801451"/>
          </a:xfrm>
          <a:prstGeom prst="foldedCorner">
            <a:avLst>
              <a:gd name="adj" fmla="val 39324"/>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 Placeholder 3">
            <a:extLst>
              <a:ext uri="{FF2B5EF4-FFF2-40B4-BE49-F238E27FC236}">
                <a16:creationId xmlns:a16="http://schemas.microsoft.com/office/drawing/2014/main" id="{F7CEBDC2-8B5F-4DCF-B651-924604121A9D}"/>
              </a:ext>
            </a:extLst>
          </p:cNvPr>
          <p:cNvSpPr txBox="1">
            <a:spLocks/>
          </p:cNvSpPr>
          <p:nvPr/>
        </p:nvSpPr>
        <p:spPr>
          <a:xfrm>
            <a:off x="457816" y="4378666"/>
            <a:ext cx="4965700" cy="74289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39">
              <a:spcBef>
                <a:spcPct val="20000"/>
              </a:spcBef>
              <a:defRPr/>
            </a:pPr>
            <a:r>
              <a:rPr lang="lt-LT" sz="1600" b="1" dirty="0">
                <a:solidFill>
                  <a:schemeClr val="tx1"/>
                </a:solidFill>
                <a:cs typeface="+mj-cs"/>
              </a:rPr>
              <a:t>Surinkti informaciją</a:t>
            </a:r>
          </a:p>
          <a:p>
            <a:pPr algn="r" defTabSz="1219139">
              <a:spcBef>
                <a:spcPct val="20000"/>
              </a:spcBef>
              <a:defRPr/>
            </a:pPr>
            <a:r>
              <a:rPr lang="lt-LT" sz="1467" dirty="0">
                <a:solidFill>
                  <a:schemeClr val="tx1"/>
                </a:solidFill>
                <a:cs typeface="+mj-cs"/>
              </a:rPr>
              <a:t>Rinkti informaciją apie ankstesnius tų pačių ar panašių produktų konkursus.</a:t>
            </a:r>
            <a:endParaRPr lang="en-US" sz="1467" dirty="0">
              <a:solidFill>
                <a:schemeClr val="tx1"/>
              </a:solidFill>
              <a:cs typeface="+mj-cs"/>
            </a:endParaRPr>
          </a:p>
        </p:txBody>
      </p:sp>
      <p:sp>
        <p:nvSpPr>
          <p:cNvPr id="22" name="Folded Corner 38">
            <a:extLst>
              <a:ext uri="{FF2B5EF4-FFF2-40B4-BE49-F238E27FC236}">
                <a16:creationId xmlns:a16="http://schemas.microsoft.com/office/drawing/2014/main" id="{BB825B84-6DA9-44ED-97B6-EF3CD9C6D62D}"/>
              </a:ext>
            </a:extLst>
          </p:cNvPr>
          <p:cNvSpPr/>
          <p:nvPr/>
        </p:nvSpPr>
        <p:spPr>
          <a:xfrm>
            <a:off x="6483151" y="5257800"/>
            <a:ext cx="5551251" cy="801451"/>
          </a:xfrm>
          <a:prstGeom prst="foldedCorner">
            <a:avLst>
              <a:gd name="adj" fmla="val 39324"/>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 Placeholder 3">
            <a:extLst>
              <a:ext uri="{FF2B5EF4-FFF2-40B4-BE49-F238E27FC236}">
                <a16:creationId xmlns:a16="http://schemas.microsoft.com/office/drawing/2014/main" id="{71FDDBB2-3F0E-41C9-BDBD-507A22983A02}"/>
              </a:ext>
            </a:extLst>
          </p:cNvPr>
          <p:cNvSpPr txBox="1">
            <a:spLocks/>
          </p:cNvSpPr>
          <p:nvPr/>
        </p:nvSpPr>
        <p:spPr>
          <a:xfrm>
            <a:off x="6678176" y="5285320"/>
            <a:ext cx="4965700" cy="74289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b="1" dirty="0">
                <a:solidFill>
                  <a:schemeClr val="tx1"/>
                </a:solidFill>
                <a:cs typeface="+mj-cs"/>
              </a:rPr>
              <a:t>Geresnis pasiruošimas</a:t>
            </a:r>
          </a:p>
          <a:p>
            <a:pPr algn="l" defTabSz="1219139">
              <a:spcBef>
                <a:spcPct val="20000"/>
              </a:spcBef>
              <a:defRPr/>
            </a:pPr>
            <a:r>
              <a:rPr lang="lt-LT" sz="1467" dirty="0">
                <a:solidFill>
                  <a:schemeClr val="tx1"/>
                </a:solidFill>
                <a:cs typeface="+mj-cs"/>
              </a:rPr>
              <a:t>Padeda g</a:t>
            </a:r>
            <a:r>
              <a:rPr lang="en-US" sz="1467" dirty="0" err="1">
                <a:solidFill>
                  <a:schemeClr val="tx1"/>
                </a:solidFill>
                <a:cs typeface="+mj-cs"/>
              </a:rPr>
              <a:t>eriau</a:t>
            </a:r>
            <a:r>
              <a:rPr lang="en-US" sz="1467" dirty="0">
                <a:solidFill>
                  <a:schemeClr val="tx1"/>
                </a:solidFill>
                <a:cs typeface="+mj-cs"/>
              </a:rPr>
              <a:t> </a:t>
            </a:r>
            <a:r>
              <a:rPr lang="en-US" sz="1467" dirty="0" err="1">
                <a:solidFill>
                  <a:schemeClr val="tx1"/>
                </a:solidFill>
                <a:cs typeface="+mj-cs"/>
              </a:rPr>
              <a:t>paruošt</a:t>
            </a:r>
            <a:r>
              <a:rPr lang="lt-LT" sz="1467" dirty="0">
                <a:solidFill>
                  <a:schemeClr val="tx1"/>
                </a:solidFill>
                <a:cs typeface="+mj-cs"/>
              </a:rPr>
              <a:t>i</a:t>
            </a:r>
            <a:r>
              <a:rPr lang="en-US" sz="1467" dirty="0">
                <a:solidFill>
                  <a:schemeClr val="tx1"/>
                </a:solidFill>
                <a:cs typeface="+mj-cs"/>
              </a:rPr>
              <a:t> </a:t>
            </a:r>
            <a:r>
              <a:rPr lang="en-US" sz="1467" dirty="0" err="1">
                <a:solidFill>
                  <a:schemeClr val="tx1"/>
                </a:solidFill>
                <a:cs typeface="+mj-cs"/>
              </a:rPr>
              <a:t>pirkimo</a:t>
            </a:r>
            <a:r>
              <a:rPr lang="en-US" sz="1467" dirty="0">
                <a:solidFill>
                  <a:schemeClr val="tx1"/>
                </a:solidFill>
                <a:cs typeface="+mj-cs"/>
              </a:rPr>
              <a:t> </a:t>
            </a:r>
            <a:r>
              <a:rPr lang="en-US" sz="1467" dirty="0" err="1">
                <a:solidFill>
                  <a:schemeClr val="tx1"/>
                </a:solidFill>
                <a:cs typeface="+mj-cs"/>
              </a:rPr>
              <a:t>procedūr</a:t>
            </a:r>
            <a:r>
              <a:rPr lang="lt-LT" sz="1467" dirty="0">
                <a:solidFill>
                  <a:schemeClr val="tx1"/>
                </a:solidFill>
                <a:cs typeface="+mj-cs"/>
              </a:rPr>
              <a:t>as</a:t>
            </a:r>
            <a:r>
              <a:rPr lang="en-US" sz="1467" dirty="0">
                <a:solidFill>
                  <a:schemeClr val="tx1"/>
                </a:solidFill>
                <a:cs typeface="+mj-cs"/>
              </a:rPr>
              <a:t> </a:t>
            </a:r>
            <a:r>
              <a:rPr lang="en-US" sz="1467" dirty="0" err="1">
                <a:solidFill>
                  <a:schemeClr val="tx1"/>
                </a:solidFill>
                <a:cs typeface="+mj-cs"/>
              </a:rPr>
              <a:t>ir</a:t>
            </a:r>
            <a:r>
              <a:rPr lang="en-US" sz="1467" dirty="0">
                <a:solidFill>
                  <a:schemeClr val="tx1"/>
                </a:solidFill>
                <a:cs typeface="+mj-cs"/>
              </a:rPr>
              <a:t> </a:t>
            </a:r>
            <a:r>
              <a:rPr lang="lt-LT" sz="1467" dirty="0">
                <a:solidFill>
                  <a:schemeClr val="tx1"/>
                </a:solidFill>
                <a:cs typeface="+mj-cs"/>
              </a:rPr>
              <a:t>užtikrina </a:t>
            </a:r>
            <a:r>
              <a:rPr lang="en-US" sz="1467" dirty="0">
                <a:solidFill>
                  <a:schemeClr val="tx1"/>
                </a:solidFill>
                <a:cs typeface="+mj-cs"/>
              </a:rPr>
              <a:t>inform</a:t>
            </a:r>
            <a:r>
              <a:rPr lang="lt-LT" sz="1467" dirty="0">
                <a:solidFill>
                  <a:schemeClr val="tx1"/>
                </a:solidFill>
                <a:cs typeface="+mj-cs"/>
              </a:rPr>
              <a:t>acijos pateikimą verslui</a:t>
            </a:r>
            <a:r>
              <a:rPr lang="en-GB" sz="1467" dirty="0">
                <a:solidFill>
                  <a:schemeClr val="tx1"/>
                </a:solidFill>
                <a:cs typeface="+mj-cs"/>
              </a:rPr>
              <a:t> </a:t>
            </a:r>
            <a:r>
              <a:rPr lang="en-US" sz="1467" dirty="0" err="1">
                <a:solidFill>
                  <a:schemeClr val="tx1"/>
                </a:solidFill>
                <a:cs typeface="+mj-cs"/>
              </a:rPr>
              <a:t>apie</a:t>
            </a:r>
            <a:r>
              <a:rPr lang="en-US" sz="1467" dirty="0">
                <a:solidFill>
                  <a:schemeClr val="tx1"/>
                </a:solidFill>
                <a:cs typeface="+mj-cs"/>
              </a:rPr>
              <a:t> </a:t>
            </a:r>
            <a:r>
              <a:rPr lang="en-US" sz="1467" dirty="0" err="1">
                <a:solidFill>
                  <a:schemeClr val="tx1"/>
                </a:solidFill>
                <a:cs typeface="+mj-cs"/>
              </a:rPr>
              <a:t>planuojamus</a:t>
            </a:r>
            <a:r>
              <a:rPr lang="en-US" sz="1467" dirty="0">
                <a:solidFill>
                  <a:schemeClr val="tx1"/>
                </a:solidFill>
                <a:cs typeface="+mj-cs"/>
              </a:rPr>
              <a:t> </a:t>
            </a:r>
            <a:r>
              <a:rPr lang="en-US" sz="1467" dirty="0" err="1">
                <a:solidFill>
                  <a:schemeClr val="tx1"/>
                </a:solidFill>
                <a:cs typeface="+mj-cs"/>
              </a:rPr>
              <a:t>pirkimus</a:t>
            </a:r>
            <a:r>
              <a:rPr lang="en-US" sz="1467" dirty="0">
                <a:solidFill>
                  <a:schemeClr val="tx1"/>
                </a:solidFill>
                <a:cs typeface="+mj-cs"/>
              </a:rPr>
              <a:t>.</a:t>
            </a:r>
          </a:p>
        </p:txBody>
      </p:sp>
    </p:spTree>
    <p:extLst>
      <p:ext uri="{BB962C8B-B14F-4D97-AF65-F5344CB8AC3E}">
        <p14:creationId xmlns:p14="http://schemas.microsoft.com/office/powerpoint/2010/main" val="257722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ppt_w</p:attrName>
                                        </p:attrNameLst>
                                      </p:cBhvr>
                                      <p:tavLst>
                                        <p:tav tm="0" fmla="#ppt_w*sin(2.5*pi*$)">
                                          <p:val>
                                            <p:fltVal val="0"/>
                                          </p:val>
                                        </p:tav>
                                        <p:tav tm="100000">
                                          <p:val>
                                            <p:fltVal val="1"/>
                                          </p:val>
                                        </p:tav>
                                      </p:tavLst>
                                    </p:anim>
                                    <p:anim calcmode="lin" valueType="num">
                                      <p:cBhvr>
                                        <p:cTn id="9" dur="1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ppt_w</p:attrName>
                                        </p:attrNameLst>
                                      </p:cBhvr>
                                      <p:tavLst>
                                        <p:tav tm="0" fmla="#ppt_w*sin(2.5*pi*$)">
                                          <p:val>
                                            <p:fltVal val="0"/>
                                          </p:val>
                                        </p:tav>
                                        <p:tav tm="100000">
                                          <p:val>
                                            <p:fltVal val="1"/>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childTnLst>
                                </p:cTn>
                              </p:par>
                            </p:childTnLst>
                          </p:cTn>
                        </p:par>
                        <p:par>
                          <p:cTn id="16" fill="hold">
                            <p:stCondLst>
                              <p:cond delay="2000"/>
                            </p:stCondLst>
                            <p:childTnLst>
                              <p:par>
                                <p:cTn id="17" presetID="45"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ppt_w</p:attrName>
                                        </p:attrNameLst>
                                      </p:cBhvr>
                                      <p:tavLst>
                                        <p:tav tm="0" fmla="#ppt_w*sin(2.5*pi*$)">
                                          <p:val>
                                            <p:fltVal val="0"/>
                                          </p:val>
                                        </p:tav>
                                        <p:tav tm="100000">
                                          <p:val>
                                            <p:fltVal val="1"/>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childTnLst>
                                </p:cTn>
                              </p:par>
                            </p:childTnLst>
                          </p:cTn>
                        </p:par>
                        <p:par>
                          <p:cTn id="22" fill="hold">
                            <p:stCondLst>
                              <p:cond delay="3000"/>
                            </p:stCondLst>
                            <p:childTnLst>
                              <p:par>
                                <p:cTn id="23" presetID="45"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ppt_w</p:attrName>
                                        </p:attrNameLst>
                                      </p:cBhvr>
                                      <p:tavLst>
                                        <p:tav tm="0" fmla="#ppt_w*sin(2.5*pi*$)">
                                          <p:val>
                                            <p:fltVal val="0"/>
                                          </p:val>
                                        </p:tav>
                                        <p:tav tm="100000">
                                          <p:val>
                                            <p:fltVal val="1"/>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5"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ppt_w</p:attrName>
                                        </p:attrNameLst>
                                      </p:cBhvr>
                                      <p:tavLst>
                                        <p:tav tm="0" fmla="#ppt_w*sin(2.5*pi*$)">
                                          <p:val>
                                            <p:fltVal val="0"/>
                                          </p:val>
                                        </p:tav>
                                        <p:tav tm="100000">
                                          <p:val>
                                            <p:fltVal val="1"/>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childTnLst>
                                </p:cTn>
                              </p:par>
                            </p:childTnLst>
                          </p:cTn>
                        </p:par>
                        <p:par>
                          <p:cTn id="34" fill="hold">
                            <p:stCondLst>
                              <p:cond delay="50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5500"/>
                            </p:stCondLst>
                            <p:childTnLst>
                              <p:par>
                                <p:cTn id="39" presetID="22" presetClass="entr" presetSubtype="2"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right)">
                                      <p:cBhvr>
                                        <p:cTn id="41" dur="500"/>
                                        <p:tgtEl>
                                          <p:spTgt spid="15"/>
                                        </p:tgtEl>
                                      </p:cBhvr>
                                    </p:animEffect>
                                  </p:childTnLst>
                                </p:cTn>
                              </p:par>
                            </p:childTnLst>
                          </p:cTn>
                        </p:par>
                        <p:par>
                          <p:cTn id="42" fill="hold">
                            <p:stCondLst>
                              <p:cond delay="600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right)">
                                      <p:cBhvr>
                                        <p:cTn id="49" dur="500"/>
                                        <p:tgtEl>
                                          <p:spTgt spid="20"/>
                                        </p:tgtEl>
                                      </p:cBhvr>
                                    </p:animEffect>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5" grpId="0" animBg="1"/>
      <p:bldP spid="18" grpId="0" animBg="1"/>
      <p:bldP spid="20"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0CD6A32-D01A-3446-9AAB-95980228F320}"/>
              </a:ext>
            </a:extLst>
          </p:cNvPr>
          <p:cNvSpPr/>
          <p:nvPr/>
        </p:nvSpPr>
        <p:spPr>
          <a:xfrm>
            <a:off x="1585300" y="2836137"/>
            <a:ext cx="2173120" cy="2693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0D7C648-47E7-C143-B68D-BEB84ADF55AB}"/>
              </a:ext>
            </a:extLst>
          </p:cNvPr>
          <p:cNvSpPr txBox="1"/>
          <p:nvPr/>
        </p:nvSpPr>
        <p:spPr>
          <a:xfrm>
            <a:off x="1588927" y="2582283"/>
            <a:ext cx="3593114" cy="584775"/>
          </a:xfrm>
          <a:prstGeom prst="rect">
            <a:avLst/>
          </a:prstGeom>
          <a:noFill/>
        </p:spPr>
        <p:txBody>
          <a:bodyPr wrap="square" rtlCol="0">
            <a:spAutoFit/>
          </a:bodyPr>
          <a:lstStyle/>
          <a:p>
            <a:r>
              <a:rPr lang="lt-LT" sz="3200" b="1" dirty="0">
                <a:latin typeface="Calibri" panose="020F0502020204030204" pitchFamily="34" charset="0"/>
                <a:ea typeface="Lato" panose="020F0502020204030203" pitchFamily="34" charset="0"/>
                <a:cs typeface="Calibri" panose="020F0502020204030204" pitchFamily="34" charset="0"/>
              </a:rPr>
              <a:t>Turinys</a:t>
            </a:r>
            <a:endParaRPr lang="en-US" sz="3200" b="1" dirty="0">
              <a:solidFill>
                <a:schemeClr val="accent1"/>
              </a:solidFill>
              <a:latin typeface="Calibri" panose="020F0502020204030204" pitchFamily="34" charset="0"/>
              <a:ea typeface="Lato" panose="020F0502020204030203"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5FF9CCC7-67FD-9F47-B336-AB116A20205A}"/>
              </a:ext>
            </a:extLst>
          </p:cNvPr>
          <p:cNvCxnSpPr>
            <a:cxnSpLocks/>
            <a:stCxn id="2" idx="0"/>
          </p:cNvCxnSpPr>
          <p:nvPr/>
        </p:nvCxnSpPr>
        <p:spPr>
          <a:xfrm flipH="1">
            <a:off x="6475433" y="1454298"/>
            <a:ext cx="15950" cy="4465674"/>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FAD02A56-1F26-B241-A133-D852DC30F9E6}"/>
              </a:ext>
            </a:extLst>
          </p:cNvPr>
          <p:cNvSpPr/>
          <p:nvPr/>
        </p:nvSpPr>
        <p:spPr>
          <a:xfrm>
            <a:off x="6262783" y="1454298"/>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Lato" panose="020F0502020204030203" pitchFamily="34" charset="0"/>
                <a:ea typeface="Lato" panose="020F0502020204030203" pitchFamily="34" charset="0"/>
                <a:cs typeface="Lato" panose="020F0502020204030203" pitchFamily="34" charset="0"/>
              </a:rPr>
              <a:t>1</a:t>
            </a:r>
          </a:p>
        </p:txBody>
      </p:sp>
      <p:sp>
        <p:nvSpPr>
          <p:cNvPr id="9" name="Oval 8">
            <a:extLst>
              <a:ext uri="{FF2B5EF4-FFF2-40B4-BE49-F238E27FC236}">
                <a16:creationId xmlns:a16="http://schemas.microsoft.com/office/drawing/2014/main" id="{EBFEBA7A-3BC2-1A42-AD54-F5FE79B98337}"/>
              </a:ext>
            </a:extLst>
          </p:cNvPr>
          <p:cNvSpPr/>
          <p:nvPr/>
        </p:nvSpPr>
        <p:spPr>
          <a:xfrm>
            <a:off x="6262783" y="2519669"/>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Lato" panose="020F0502020204030203" pitchFamily="34" charset="0"/>
                <a:ea typeface="Lato" panose="020F0502020204030203" pitchFamily="34" charset="0"/>
                <a:cs typeface="Lato" panose="020F0502020204030203" pitchFamily="34" charset="0"/>
              </a:rPr>
              <a:t>2</a:t>
            </a:r>
          </a:p>
        </p:txBody>
      </p:sp>
      <p:sp>
        <p:nvSpPr>
          <p:cNvPr id="10" name="Oval 9">
            <a:extLst>
              <a:ext uri="{FF2B5EF4-FFF2-40B4-BE49-F238E27FC236}">
                <a16:creationId xmlns:a16="http://schemas.microsoft.com/office/drawing/2014/main" id="{86542E2A-8C3E-644F-8A1F-7AD7D676DB4C}"/>
              </a:ext>
            </a:extLst>
          </p:cNvPr>
          <p:cNvSpPr/>
          <p:nvPr/>
        </p:nvSpPr>
        <p:spPr>
          <a:xfrm>
            <a:off x="6262783" y="3594583"/>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Lato" panose="020F0502020204030203" pitchFamily="34" charset="0"/>
                <a:ea typeface="Lato" panose="020F0502020204030203" pitchFamily="34" charset="0"/>
                <a:cs typeface="Lato" panose="020F0502020204030203" pitchFamily="34" charset="0"/>
              </a:rPr>
              <a:t>3</a:t>
            </a:r>
          </a:p>
        </p:txBody>
      </p:sp>
      <p:sp>
        <p:nvSpPr>
          <p:cNvPr id="14" name="TextBox 13">
            <a:extLst>
              <a:ext uri="{FF2B5EF4-FFF2-40B4-BE49-F238E27FC236}">
                <a16:creationId xmlns:a16="http://schemas.microsoft.com/office/drawing/2014/main" id="{9FF2F69B-63EE-4348-B5FA-D7415CC935E5}"/>
              </a:ext>
            </a:extLst>
          </p:cNvPr>
          <p:cNvSpPr txBox="1"/>
          <p:nvPr/>
        </p:nvSpPr>
        <p:spPr>
          <a:xfrm>
            <a:off x="6932633" y="2607537"/>
            <a:ext cx="4497367" cy="457200"/>
          </a:xfrm>
          <a:prstGeom prst="rect">
            <a:avLst/>
          </a:prstGeom>
          <a:noFill/>
        </p:spPr>
        <p:txBody>
          <a:bodyPr wrap="square" rtlCol="0">
            <a:spAutoFit/>
          </a:bodyPr>
          <a:lstStyle/>
          <a:p>
            <a:pPr>
              <a:spcBef>
                <a:spcPct val="0"/>
              </a:spcBef>
              <a:buClrTx/>
              <a:buFontTx/>
              <a:buNone/>
            </a:pPr>
            <a:endParaRPr lang="en-US" dirty="0">
              <a:latin typeface="Calibri" panose="020F0502020204030204" pitchFamily="34" charset="0"/>
              <a:ea typeface="Lato" panose="020F0502020204030203" pitchFamily="34" charset="0"/>
              <a:cs typeface="Calibri" panose="020F0502020204030204" pitchFamily="34" charset="0"/>
            </a:endParaRPr>
          </a:p>
        </p:txBody>
      </p:sp>
      <p:pic>
        <p:nvPicPr>
          <p:cNvPr id="20" name="Picture 19" descr="A picture containing icon&#10;&#10;Description automatically generated">
            <a:extLst>
              <a:ext uri="{FF2B5EF4-FFF2-40B4-BE49-F238E27FC236}">
                <a16:creationId xmlns:a16="http://schemas.microsoft.com/office/drawing/2014/main" id="{448E087B-553A-FF4D-B63A-A866E9907AF4}"/>
              </a:ext>
            </a:extLst>
          </p:cNvPr>
          <p:cNvPicPr>
            <a:picLocks noChangeAspect="1"/>
          </p:cNvPicPr>
          <p:nvPr/>
        </p:nvPicPr>
        <p:blipFill>
          <a:blip r:embed="rId3"/>
          <a:stretch>
            <a:fillRect/>
          </a:stretch>
        </p:blipFill>
        <p:spPr>
          <a:xfrm>
            <a:off x="372726" y="2225687"/>
            <a:ext cx="1357751" cy="1502364"/>
          </a:xfrm>
          <a:prstGeom prst="rect">
            <a:avLst/>
          </a:prstGeom>
        </p:spPr>
      </p:pic>
      <p:sp>
        <p:nvSpPr>
          <p:cNvPr id="22" name="Slide Number Placeholder 21">
            <a:extLst>
              <a:ext uri="{FF2B5EF4-FFF2-40B4-BE49-F238E27FC236}">
                <a16:creationId xmlns:a16="http://schemas.microsoft.com/office/drawing/2014/main" id="{E0C101A4-8732-274B-AC4C-F033D6609CB5}"/>
              </a:ext>
            </a:extLst>
          </p:cNvPr>
          <p:cNvSpPr>
            <a:spLocks noGrp="1"/>
          </p:cNvSpPr>
          <p:nvPr>
            <p:ph type="sldNum" sz="quarter" idx="10"/>
          </p:nvPr>
        </p:nvSpPr>
        <p:spPr/>
        <p:txBody>
          <a:bodyPr/>
          <a:lstStyle/>
          <a:p>
            <a:fld id="{920B2743-D6F2-2641-A819-1C27F8D99FCC}" type="slidenum">
              <a:rPr lang="en-US" smtClean="0"/>
              <a:pPr/>
              <a:t>3</a:t>
            </a:fld>
            <a:endParaRPr lang="en-US" dirty="0"/>
          </a:p>
        </p:txBody>
      </p:sp>
      <p:pic>
        <p:nvPicPr>
          <p:cNvPr id="25" name="Picture 24" descr="A picture containing drawing&#10;&#10;Description automatically generated">
            <a:extLst>
              <a:ext uri="{FF2B5EF4-FFF2-40B4-BE49-F238E27FC236}">
                <a16:creationId xmlns:a16="http://schemas.microsoft.com/office/drawing/2014/main" id="{4B0E0576-BA76-0040-8A64-0C0362CC4C61}"/>
              </a:ext>
            </a:extLst>
          </p:cNvPr>
          <p:cNvPicPr>
            <a:picLocks noChangeAspect="1"/>
          </p:cNvPicPr>
          <p:nvPr/>
        </p:nvPicPr>
        <p:blipFill>
          <a:blip r:embed="rId4"/>
          <a:stretch>
            <a:fillRect/>
          </a:stretch>
        </p:blipFill>
        <p:spPr>
          <a:xfrm>
            <a:off x="180622" y="6464989"/>
            <a:ext cx="919721" cy="227510"/>
          </a:xfrm>
          <a:prstGeom prst="rect">
            <a:avLst/>
          </a:prstGeom>
        </p:spPr>
      </p:pic>
      <p:sp>
        <p:nvSpPr>
          <p:cNvPr id="16" name="Oval 9">
            <a:extLst>
              <a:ext uri="{FF2B5EF4-FFF2-40B4-BE49-F238E27FC236}">
                <a16:creationId xmlns:a16="http://schemas.microsoft.com/office/drawing/2014/main" id="{1CC9F146-141E-A94F-B4AA-24CB34CF7239}"/>
              </a:ext>
            </a:extLst>
          </p:cNvPr>
          <p:cNvSpPr/>
          <p:nvPr/>
        </p:nvSpPr>
        <p:spPr>
          <a:xfrm>
            <a:off x="6246833" y="4622302"/>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Lato" panose="020F0502020204030203" pitchFamily="34" charset="0"/>
                <a:ea typeface="Lato" panose="020F0502020204030203" pitchFamily="34" charset="0"/>
                <a:cs typeface="Lato" panose="020F0502020204030203" pitchFamily="34" charset="0"/>
              </a:rPr>
              <a:t>4</a:t>
            </a:r>
          </a:p>
        </p:txBody>
      </p:sp>
      <p:sp>
        <p:nvSpPr>
          <p:cNvPr id="17" name="Rounded Rectangle 43">
            <a:extLst>
              <a:ext uri="{FF2B5EF4-FFF2-40B4-BE49-F238E27FC236}">
                <a16:creationId xmlns:a16="http://schemas.microsoft.com/office/drawing/2014/main" id="{61FB9E94-4E83-4EEF-8E73-D56C51594B85}"/>
              </a:ext>
            </a:extLst>
          </p:cNvPr>
          <p:cNvSpPr/>
          <p:nvPr/>
        </p:nvSpPr>
        <p:spPr>
          <a:xfrm>
            <a:off x="7001359" y="2173884"/>
            <a:ext cx="4641291" cy="890853"/>
          </a:xfrm>
          <a:prstGeom prst="roundRect">
            <a:avLst>
              <a:gd name="adj" fmla="val 50000"/>
            </a:avLst>
          </a:prstGeom>
          <a:solidFill>
            <a:schemeClr val="accent1"/>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lt-LT" sz="2133" dirty="0">
                <a:solidFill>
                  <a:schemeClr val="bg1"/>
                </a:solidFill>
              </a:rPr>
              <a:t>Konkurencinio dialogo teisinio reglamentavimo ES (direktyvos) ir LT apžvalga </a:t>
            </a:r>
            <a:endParaRPr lang="en-US" sz="2133" dirty="0">
              <a:solidFill>
                <a:schemeClr val="bg1"/>
              </a:solidFill>
            </a:endParaRPr>
          </a:p>
        </p:txBody>
      </p:sp>
      <p:sp>
        <p:nvSpPr>
          <p:cNvPr id="18" name="Rounded Rectangle 45">
            <a:extLst>
              <a:ext uri="{FF2B5EF4-FFF2-40B4-BE49-F238E27FC236}">
                <a16:creationId xmlns:a16="http://schemas.microsoft.com/office/drawing/2014/main" id="{2D7A4218-90AE-4B50-ADA2-AAD7BFB0EBA8}"/>
              </a:ext>
            </a:extLst>
          </p:cNvPr>
          <p:cNvSpPr/>
          <p:nvPr/>
        </p:nvSpPr>
        <p:spPr>
          <a:xfrm>
            <a:off x="7001359" y="3283402"/>
            <a:ext cx="4641291" cy="886200"/>
          </a:xfrm>
          <a:prstGeom prst="roundRect">
            <a:avLst>
              <a:gd name="adj" fmla="val 50000"/>
            </a:avLst>
          </a:prstGeom>
          <a:solidFill>
            <a:schemeClr val="accent3"/>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lt-LT" sz="2133" dirty="0">
                <a:solidFill>
                  <a:schemeClr val="bg1"/>
                </a:solidFill>
              </a:rPr>
              <a:t>Konkurencinio dialogo vykdymas</a:t>
            </a:r>
            <a:endParaRPr lang="en-US" sz="2133" dirty="0">
              <a:solidFill>
                <a:schemeClr val="bg1"/>
              </a:solidFill>
            </a:endParaRPr>
          </a:p>
        </p:txBody>
      </p:sp>
      <p:sp>
        <p:nvSpPr>
          <p:cNvPr id="23" name="Rounded Rectangle 46">
            <a:extLst>
              <a:ext uri="{FF2B5EF4-FFF2-40B4-BE49-F238E27FC236}">
                <a16:creationId xmlns:a16="http://schemas.microsoft.com/office/drawing/2014/main" id="{0F904B85-1C1E-49F1-AC23-4EA9ABCFA254}"/>
              </a:ext>
            </a:extLst>
          </p:cNvPr>
          <p:cNvSpPr/>
          <p:nvPr/>
        </p:nvSpPr>
        <p:spPr>
          <a:xfrm>
            <a:off x="7001360" y="4485804"/>
            <a:ext cx="4607544" cy="1099527"/>
          </a:xfrm>
          <a:prstGeom prst="roundRect">
            <a:avLst>
              <a:gd name="adj" fmla="val 50000"/>
            </a:avLst>
          </a:prstGeom>
          <a:solidFill>
            <a:schemeClr val="accent4"/>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lt-LT" sz="2400" dirty="0">
                <a:solidFill>
                  <a:schemeClr val="bg1"/>
                </a:solidFill>
              </a:rPr>
              <a:t>Lietuvos patirtis vykdant konkurencinio dialogo procedūras</a:t>
            </a:r>
            <a:endParaRPr lang="en-US" sz="2400" dirty="0">
              <a:solidFill>
                <a:schemeClr val="bg1"/>
              </a:solidFill>
            </a:endParaRPr>
          </a:p>
        </p:txBody>
      </p:sp>
      <p:sp>
        <p:nvSpPr>
          <p:cNvPr id="24" name="Rounded Rectangle 47">
            <a:extLst>
              <a:ext uri="{FF2B5EF4-FFF2-40B4-BE49-F238E27FC236}">
                <a16:creationId xmlns:a16="http://schemas.microsoft.com/office/drawing/2014/main" id="{B9B34CCF-09E6-4920-B3BF-79B76338EBA9}"/>
              </a:ext>
            </a:extLst>
          </p:cNvPr>
          <p:cNvSpPr/>
          <p:nvPr/>
        </p:nvSpPr>
        <p:spPr>
          <a:xfrm>
            <a:off x="7001359" y="1037110"/>
            <a:ext cx="4689810" cy="851573"/>
          </a:xfrm>
          <a:prstGeom prst="roundRect">
            <a:avLst>
              <a:gd name="adj" fmla="val 50000"/>
            </a:avLst>
          </a:prstGeom>
          <a:solidFill>
            <a:schemeClr val="accent5"/>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lt-LT" sz="2133" dirty="0">
                <a:solidFill>
                  <a:schemeClr val="bg1"/>
                </a:solidFill>
              </a:rPr>
              <a:t>Įžanga</a:t>
            </a:r>
            <a:endParaRPr lang="en-US" sz="2133" dirty="0">
              <a:solidFill>
                <a:schemeClr val="bg1"/>
              </a:solidFill>
            </a:endParaRPr>
          </a:p>
        </p:txBody>
      </p:sp>
    </p:spTree>
    <p:extLst>
      <p:ext uri="{BB962C8B-B14F-4D97-AF65-F5344CB8AC3E}">
        <p14:creationId xmlns:p14="http://schemas.microsoft.com/office/powerpoint/2010/main" val="123533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3"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986296" y="584575"/>
            <a:ext cx="9584408" cy="285752"/>
          </a:xfrm>
        </p:spPr>
        <p:txBody>
          <a:bodyPr>
            <a:noAutofit/>
          </a:bodyPr>
          <a:lstStyle/>
          <a:p>
            <a:r>
              <a:rPr lang="en-US" sz="3200" dirty="0"/>
              <a:t>1. </a:t>
            </a:r>
            <a:r>
              <a:rPr lang="lt-LT" sz="3200" dirty="0"/>
              <a:t>Priešpirkiminis etapas</a:t>
            </a:r>
            <a:r>
              <a:rPr lang="en-US" sz="3200" dirty="0"/>
              <a:t>. </a:t>
            </a:r>
            <a:r>
              <a:rPr lang="lt-LT" sz="3200" dirty="0">
                <a:solidFill>
                  <a:schemeClr val="tx1"/>
                </a:solidFill>
              </a:rPr>
              <a:t>Rinkos suvestinės šablonas – įrankių rinkinys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30</a:t>
            </a:fld>
            <a:endParaRPr lang="en-US" dirty="0">
              <a:solidFill>
                <a:srgbClr val="FFFFFF"/>
              </a:solidFill>
            </a:endParaRPr>
          </a:p>
        </p:txBody>
      </p:sp>
      <p:grpSp>
        <p:nvGrpSpPr>
          <p:cNvPr id="6" name="Group 5">
            <a:extLst>
              <a:ext uri="{FF2B5EF4-FFF2-40B4-BE49-F238E27FC236}">
                <a16:creationId xmlns:a16="http://schemas.microsoft.com/office/drawing/2014/main" id="{F6A893BD-420F-476A-8AEC-2CDEB4145CB4}"/>
              </a:ext>
            </a:extLst>
          </p:cNvPr>
          <p:cNvGrpSpPr/>
          <p:nvPr/>
        </p:nvGrpSpPr>
        <p:grpSpPr>
          <a:xfrm>
            <a:off x="3149601" y="1905000"/>
            <a:ext cx="4605868" cy="3575051"/>
            <a:chOff x="5359400" y="1489075"/>
            <a:chExt cx="3454401" cy="2681288"/>
          </a:xfrm>
        </p:grpSpPr>
        <p:grpSp>
          <p:nvGrpSpPr>
            <p:cNvPr id="8" name="Group 7">
              <a:extLst>
                <a:ext uri="{FF2B5EF4-FFF2-40B4-BE49-F238E27FC236}">
                  <a16:creationId xmlns:a16="http://schemas.microsoft.com/office/drawing/2014/main" id="{019AAC00-DAF4-4117-8EA1-79F18F3A8E31}"/>
                </a:ext>
              </a:extLst>
            </p:cNvPr>
            <p:cNvGrpSpPr/>
            <p:nvPr/>
          </p:nvGrpSpPr>
          <p:grpSpPr>
            <a:xfrm>
              <a:off x="5359400" y="1489075"/>
              <a:ext cx="3454401" cy="2681288"/>
              <a:chOff x="5359400" y="1489075"/>
              <a:chExt cx="3454401" cy="2681288"/>
            </a:xfrm>
            <a:effectLst>
              <a:outerShdw blurRad="76200" dir="13500000" sy="23000" kx="1200000" algn="br" rotWithShape="0">
                <a:prstClr val="black">
                  <a:alpha val="20000"/>
                </a:prstClr>
              </a:outerShdw>
            </a:effectLst>
          </p:grpSpPr>
          <p:sp>
            <p:nvSpPr>
              <p:cNvPr id="10" name="Freeform 5">
                <a:extLst>
                  <a:ext uri="{FF2B5EF4-FFF2-40B4-BE49-F238E27FC236}">
                    <a16:creationId xmlns:a16="http://schemas.microsoft.com/office/drawing/2014/main" id="{550B69A9-7424-4D80-B6FC-8F1E5FAA1A2A}"/>
                  </a:ext>
                </a:extLst>
              </p:cNvPr>
              <p:cNvSpPr>
                <a:spLocks noEditPoints="1"/>
              </p:cNvSpPr>
              <p:nvPr/>
            </p:nvSpPr>
            <p:spPr bwMode="auto">
              <a:xfrm>
                <a:off x="5389563" y="1489075"/>
                <a:ext cx="3424238" cy="2562225"/>
              </a:xfrm>
              <a:custGeom>
                <a:avLst/>
                <a:gdLst/>
                <a:ahLst/>
                <a:cxnLst>
                  <a:cxn ang="0">
                    <a:pos x="2157" y="1037"/>
                  </a:cxn>
                  <a:cxn ang="0">
                    <a:pos x="588" y="1614"/>
                  </a:cxn>
                  <a:cxn ang="0">
                    <a:pos x="0" y="261"/>
                  </a:cxn>
                  <a:cxn ang="0">
                    <a:pos x="1314" y="0"/>
                  </a:cxn>
                  <a:cxn ang="0">
                    <a:pos x="2157" y="1037"/>
                  </a:cxn>
                  <a:cxn ang="0">
                    <a:pos x="322" y="431"/>
                  </a:cxn>
                  <a:cxn ang="0">
                    <a:pos x="741" y="1284"/>
                  </a:cxn>
                  <a:cxn ang="0">
                    <a:pos x="1753" y="943"/>
                  </a:cxn>
                  <a:cxn ang="0">
                    <a:pos x="1822" y="920"/>
                  </a:cxn>
                  <a:cxn ang="0">
                    <a:pos x="1241" y="161"/>
                  </a:cxn>
                  <a:cxn ang="0">
                    <a:pos x="289" y="364"/>
                  </a:cxn>
                  <a:cxn ang="0">
                    <a:pos x="322" y="431"/>
                  </a:cxn>
                </a:cxnLst>
                <a:rect l="0" t="0" r="r" b="b"/>
                <a:pathLst>
                  <a:path w="2157" h="1614">
                    <a:moveTo>
                      <a:pt x="2157" y="1037"/>
                    </a:moveTo>
                    <a:lnTo>
                      <a:pt x="588" y="1614"/>
                    </a:lnTo>
                    <a:lnTo>
                      <a:pt x="0" y="261"/>
                    </a:lnTo>
                    <a:lnTo>
                      <a:pt x="1314" y="0"/>
                    </a:lnTo>
                    <a:lnTo>
                      <a:pt x="2157" y="1037"/>
                    </a:lnTo>
                    <a:close/>
                    <a:moveTo>
                      <a:pt x="322" y="431"/>
                    </a:moveTo>
                    <a:lnTo>
                      <a:pt x="741" y="1284"/>
                    </a:lnTo>
                    <a:lnTo>
                      <a:pt x="1753" y="943"/>
                    </a:lnTo>
                    <a:lnTo>
                      <a:pt x="1822" y="920"/>
                    </a:lnTo>
                    <a:lnTo>
                      <a:pt x="1241" y="161"/>
                    </a:lnTo>
                    <a:lnTo>
                      <a:pt x="289" y="364"/>
                    </a:lnTo>
                    <a:lnTo>
                      <a:pt x="322" y="431"/>
                    </a:lnTo>
                    <a:close/>
                  </a:path>
                </a:pathLst>
              </a:cu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6">
                <a:extLst>
                  <a:ext uri="{FF2B5EF4-FFF2-40B4-BE49-F238E27FC236}">
                    <a16:creationId xmlns:a16="http://schemas.microsoft.com/office/drawing/2014/main" id="{64FDAC2E-1C9C-4FC5-A1C2-D81F0D648021}"/>
                  </a:ext>
                </a:extLst>
              </p:cNvPr>
              <p:cNvSpPr>
                <a:spLocks noEditPoints="1"/>
              </p:cNvSpPr>
              <p:nvPr/>
            </p:nvSpPr>
            <p:spPr bwMode="auto">
              <a:xfrm>
                <a:off x="5359400" y="1744663"/>
                <a:ext cx="2922588" cy="2425700"/>
              </a:xfrm>
              <a:custGeom>
                <a:avLst/>
                <a:gdLst/>
                <a:ahLst/>
                <a:cxnLst>
                  <a:cxn ang="0">
                    <a:pos x="19" y="100"/>
                  </a:cxn>
                  <a:cxn ang="0">
                    <a:pos x="607" y="1453"/>
                  </a:cxn>
                  <a:cxn ang="0">
                    <a:pos x="586" y="1528"/>
                  </a:cxn>
                  <a:cxn ang="0">
                    <a:pos x="0" y="175"/>
                  </a:cxn>
                  <a:cxn ang="0">
                    <a:pos x="19" y="100"/>
                  </a:cxn>
                  <a:cxn ang="0">
                    <a:pos x="1772" y="782"/>
                  </a:cxn>
                  <a:cxn ang="0">
                    <a:pos x="1237" y="71"/>
                  </a:cxn>
                  <a:cxn ang="0">
                    <a:pos x="1260" y="0"/>
                  </a:cxn>
                  <a:cxn ang="0">
                    <a:pos x="1841" y="759"/>
                  </a:cxn>
                  <a:cxn ang="0">
                    <a:pos x="1772" y="782"/>
                  </a:cxn>
                </a:cxnLst>
                <a:rect l="0" t="0" r="r" b="b"/>
                <a:pathLst>
                  <a:path w="1841" h="1528">
                    <a:moveTo>
                      <a:pt x="19" y="100"/>
                    </a:moveTo>
                    <a:lnTo>
                      <a:pt x="607" y="1453"/>
                    </a:lnTo>
                    <a:lnTo>
                      <a:pt x="586" y="1528"/>
                    </a:lnTo>
                    <a:lnTo>
                      <a:pt x="0" y="175"/>
                    </a:lnTo>
                    <a:lnTo>
                      <a:pt x="19" y="100"/>
                    </a:lnTo>
                    <a:close/>
                    <a:moveTo>
                      <a:pt x="1772" y="782"/>
                    </a:moveTo>
                    <a:lnTo>
                      <a:pt x="1237" y="71"/>
                    </a:lnTo>
                    <a:lnTo>
                      <a:pt x="1260" y="0"/>
                    </a:lnTo>
                    <a:lnTo>
                      <a:pt x="1841" y="759"/>
                    </a:lnTo>
                    <a:lnTo>
                      <a:pt x="1772" y="782"/>
                    </a:lnTo>
                    <a:close/>
                  </a:path>
                </a:pathLst>
              </a:custGeom>
              <a:gradFill flip="none" rotWithShape="1">
                <a:gsLst>
                  <a:gs pos="0">
                    <a:srgbClr val="CCCCCC">
                      <a:shade val="30000"/>
                      <a:satMod val="115000"/>
                    </a:srgbClr>
                  </a:gs>
                  <a:gs pos="50000">
                    <a:srgbClr val="CCCCCC">
                      <a:shade val="67500"/>
                      <a:satMod val="115000"/>
                    </a:srgbClr>
                  </a:gs>
                  <a:gs pos="100000">
                    <a:srgbClr val="CCCCCC">
                      <a:shade val="100000"/>
                      <a:satMod val="115000"/>
                    </a:srgbClr>
                  </a:gs>
                </a:gsLst>
                <a:lin ang="135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7">
                <a:extLst>
                  <a:ext uri="{FF2B5EF4-FFF2-40B4-BE49-F238E27FC236}">
                    <a16:creationId xmlns:a16="http://schemas.microsoft.com/office/drawing/2014/main" id="{74359A3C-4133-4EAD-AB81-AF64730B0044}"/>
                  </a:ext>
                </a:extLst>
              </p:cNvPr>
              <p:cNvSpPr>
                <a:spLocks noEditPoints="1"/>
              </p:cNvSpPr>
              <p:nvPr/>
            </p:nvSpPr>
            <p:spPr bwMode="auto">
              <a:xfrm>
                <a:off x="5848350" y="1744663"/>
                <a:ext cx="2965450" cy="2425700"/>
              </a:xfrm>
              <a:custGeom>
                <a:avLst/>
                <a:gdLst/>
                <a:ahLst/>
                <a:cxnLst>
                  <a:cxn ang="0">
                    <a:pos x="299" y="1453"/>
                  </a:cxn>
                  <a:cxn ang="0">
                    <a:pos x="1868" y="876"/>
                  </a:cxn>
                  <a:cxn ang="0">
                    <a:pos x="1847" y="951"/>
                  </a:cxn>
                  <a:cxn ang="0">
                    <a:pos x="278" y="1528"/>
                  </a:cxn>
                  <a:cxn ang="0">
                    <a:pos x="299" y="1453"/>
                  </a:cxn>
                  <a:cxn ang="0">
                    <a:pos x="929" y="71"/>
                  </a:cxn>
                  <a:cxn ang="0">
                    <a:pos x="33" y="270"/>
                  </a:cxn>
                  <a:cxn ang="0">
                    <a:pos x="0" y="203"/>
                  </a:cxn>
                  <a:cxn ang="0">
                    <a:pos x="952" y="0"/>
                  </a:cxn>
                  <a:cxn ang="0">
                    <a:pos x="929" y="71"/>
                  </a:cxn>
                </a:cxnLst>
                <a:rect l="0" t="0" r="r" b="b"/>
                <a:pathLst>
                  <a:path w="1868" h="1528">
                    <a:moveTo>
                      <a:pt x="299" y="1453"/>
                    </a:moveTo>
                    <a:lnTo>
                      <a:pt x="1868" y="876"/>
                    </a:lnTo>
                    <a:lnTo>
                      <a:pt x="1847" y="951"/>
                    </a:lnTo>
                    <a:lnTo>
                      <a:pt x="278" y="1528"/>
                    </a:lnTo>
                    <a:lnTo>
                      <a:pt x="299" y="1453"/>
                    </a:lnTo>
                    <a:close/>
                    <a:moveTo>
                      <a:pt x="929" y="71"/>
                    </a:moveTo>
                    <a:lnTo>
                      <a:pt x="33" y="270"/>
                    </a:lnTo>
                    <a:lnTo>
                      <a:pt x="0" y="203"/>
                    </a:lnTo>
                    <a:lnTo>
                      <a:pt x="952" y="0"/>
                    </a:lnTo>
                    <a:lnTo>
                      <a:pt x="929" y="71"/>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35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 name="Freeform 10">
              <a:extLst>
                <a:ext uri="{FF2B5EF4-FFF2-40B4-BE49-F238E27FC236}">
                  <a16:creationId xmlns:a16="http://schemas.microsoft.com/office/drawing/2014/main" id="{DD10E424-AFFF-49BD-8D2B-E89E6E2C79B6}"/>
                </a:ext>
              </a:extLst>
            </p:cNvPr>
            <p:cNvSpPr>
              <a:spLocks/>
            </p:cNvSpPr>
            <p:nvPr/>
          </p:nvSpPr>
          <p:spPr bwMode="auto">
            <a:xfrm>
              <a:off x="6970713" y="2798763"/>
              <a:ext cx="471488" cy="327025"/>
            </a:xfrm>
            <a:custGeom>
              <a:avLst/>
              <a:gdLst/>
              <a:ahLst/>
              <a:cxnLst>
                <a:cxn ang="0">
                  <a:pos x="71" y="0"/>
                </a:cxn>
                <a:cxn ang="0">
                  <a:pos x="61" y="61"/>
                </a:cxn>
                <a:cxn ang="0">
                  <a:pos x="0" y="149"/>
                </a:cxn>
                <a:cxn ang="0">
                  <a:pos x="8" y="88"/>
                </a:cxn>
                <a:cxn ang="0">
                  <a:pos x="71" y="0"/>
                </a:cxn>
              </a:cxnLst>
              <a:rect l="0" t="0" r="r" b="b"/>
              <a:pathLst>
                <a:path w="71" h="149">
                  <a:moveTo>
                    <a:pt x="71" y="0"/>
                  </a:moveTo>
                  <a:lnTo>
                    <a:pt x="61" y="61"/>
                  </a:lnTo>
                  <a:lnTo>
                    <a:pt x="0" y="149"/>
                  </a:lnTo>
                  <a:lnTo>
                    <a:pt x="8" y="88"/>
                  </a:lnTo>
                  <a:lnTo>
                    <a:pt x="71"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aphicFrame>
        <p:nvGraphicFramePr>
          <p:cNvPr id="2" name="Object 1">
            <a:extLst>
              <a:ext uri="{FF2B5EF4-FFF2-40B4-BE49-F238E27FC236}">
                <a16:creationId xmlns:a16="http://schemas.microsoft.com/office/drawing/2014/main" id="{841822AE-2F3F-4EAB-B8E2-BA4628FDB1E0}"/>
              </a:ext>
            </a:extLst>
          </p:cNvPr>
          <p:cNvGraphicFramePr>
            <a:graphicFrameLocks noChangeAspect="1"/>
          </p:cNvGraphicFramePr>
          <p:nvPr>
            <p:extLst>
              <p:ext uri="{D42A27DB-BD31-4B8C-83A1-F6EECF244321}">
                <p14:modId xmlns:p14="http://schemas.microsoft.com/office/powerpoint/2010/main" val="2444223499"/>
              </p:ext>
            </p:extLst>
          </p:nvPr>
        </p:nvGraphicFramePr>
        <p:xfrm>
          <a:off x="4178302" y="2514600"/>
          <a:ext cx="1917697" cy="1633985"/>
        </p:xfrm>
        <a:graphic>
          <a:graphicData uri="http://schemas.openxmlformats.org/presentationml/2006/ole">
            <mc:AlternateContent xmlns:mc="http://schemas.openxmlformats.org/markup-compatibility/2006">
              <mc:Choice xmlns:v="urn:schemas-microsoft-com:vml" Requires="v">
                <p:oleObj name="Document" showAsIcon="1" r:id="rId3" imgW="914597" imgH="781181" progId="Word.Document.12">
                  <p:embed/>
                </p:oleObj>
              </mc:Choice>
              <mc:Fallback>
                <p:oleObj name="Document" showAsIcon="1" r:id="rId3" imgW="914597" imgH="781181" progId="Word.Document.12">
                  <p:embed/>
                  <p:pic>
                    <p:nvPicPr>
                      <p:cNvPr id="2" name="Object 1">
                        <a:extLst>
                          <a:ext uri="{FF2B5EF4-FFF2-40B4-BE49-F238E27FC236}">
                            <a16:creationId xmlns:a16="http://schemas.microsoft.com/office/drawing/2014/main" id="{841822AE-2F3F-4EAB-B8E2-BA4628FDB1E0}"/>
                          </a:ext>
                        </a:extLst>
                      </p:cNvPr>
                      <p:cNvPicPr/>
                      <p:nvPr/>
                    </p:nvPicPr>
                    <p:blipFill>
                      <a:blip r:embed="rId4"/>
                      <a:stretch>
                        <a:fillRect/>
                      </a:stretch>
                    </p:blipFill>
                    <p:spPr>
                      <a:xfrm>
                        <a:off x="4178302" y="2514600"/>
                        <a:ext cx="1917697" cy="1633985"/>
                      </a:xfrm>
                      <a:prstGeom prst="rect">
                        <a:avLst/>
                      </a:prstGeom>
                    </p:spPr>
                  </p:pic>
                </p:oleObj>
              </mc:Fallback>
            </mc:AlternateContent>
          </a:graphicData>
        </a:graphic>
      </p:graphicFrame>
    </p:spTree>
    <p:extLst>
      <p:ext uri="{BB962C8B-B14F-4D97-AF65-F5344CB8AC3E}">
        <p14:creationId xmlns:p14="http://schemas.microsoft.com/office/powerpoint/2010/main" val="336297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961111" y="295172"/>
            <a:ext cx="10916416" cy="924406"/>
          </a:xfrm>
        </p:spPr>
        <p:txBody>
          <a:bodyPr>
            <a:noAutofit/>
          </a:bodyPr>
          <a:lstStyle/>
          <a:p>
            <a:r>
              <a:rPr lang="en-US" sz="3200" dirty="0"/>
              <a:t>1. </a:t>
            </a:r>
            <a:r>
              <a:rPr lang="lt-LT" sz="3200" dirty="0"/>
              <a:t>Priešpirkiminis etapas</a:t>
            </a:r>
            <a:r>
              <a:rPr lang="en-US" sz="3200" dirty="0"/>
              <a:t>. </a:t>
            </a:r>
            <a:r>
              <a:rPr lang="lt-LT" sz="3200" dirty="0">
                <a:solidFill>
                  <a:schemeClr val="tx1"/>
                </a:solidFill>
              </a:rPr>
              <a:t>Tiesioginis bendravimas su ūkio subjektais kaip rinkos analizės dalis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31</a:t>
            </a:fld>
            <a:endParaRPr lang="en-US" dirty="0">
              <a:solidFill>
                <a:srgbClr val="FFFFFF"/>
              </a:solidFill>
            </a:endParaRPr>
          </a:p>
        </p:txBody>
      </p:sp>
      <p:sp>
        <p:nvSpPr>
          <p:cNvPr id="6" name="Text Placeholder 3">
            <a:extLst>
              <a:ext uri="{FF2B5EF4-FFF2-40B4-BE49-F238E27FC236}">
                <a16:creationId xmlns:a16="http://schemas.microsoft.com/office/drawing/2014/main" id="{6881AA9B-F395-4EB5-91C4-FABC4994B93C}"/>
              </a:ext>
            </a:extLst>
          </p:cNvPr>
          <p:cNvSpPr txBox="1">
            <a:spLocks/>
          </p:cNvSpPr>
          <p:nvPr/>
        </p:nvSpPr>
        <p:spPr>
          <a:xfrm>
            <a:off x="442156" y="1840963"/>
            <a:ext cx="10918269" cy="147732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380990" indent="-380990" algn="just" defTabSz="1219139">
              <a:spcBef>
                <a:spcPct val="20000"/>
              </a:spcBef>
              <a:buFont typeface="Arial" panose="020B0604020202020204" pitchFamily="34" charset="0"/>
              <a:buChar char="•"/>
              <a:defRPr/>
            </a:pPr>
            <a:r>
              <a:rPr lang="lt-LT" sz="2400" b="1" dirty="0">
                <a:solidFill>
                  <a:schemeClr val="tx1"/>
                </a:solidFill>
              </a:rPr>
              <a:t>Preliminarios rinkos konsultacijos: </a:t>
            </a:r>
            <a:r>
              <a:rPr lang="lt-LT" sz="2400" dirty="0">
                <a:solidFill>
                  <a:schemeClr val="tx1"/>
                </a:solidFill>
              </a:rPr>
              <a:t>Direktyvos 40 straipsnis (VPĮ 27 straipsnis) nustato išankstinių rinkos konsultacijų kontekstą: perkančiosios organizacijos, prieš pradėdamos pirkimo procedūrą, gali rengti rinkos konsultacijas, siekdamos pasirengti pirkimui ir informuoti ūkio subjektus apie pirkimų planų ir reikalavimus.</a:t>
            </a:r>
            <a:endParaRPr lang="en-US" sz="2400" dirty="0">
              <a:solidFill>
                <a:schemeClr val="tx1"/>
              </a:solidFill>
              <a:cs typeface="+mj-cs"/>
            </a:endParaRPr>
          </a:p>
        </p:txBody>
      </p:sp>
      <p:sp>
        <p:nvSpPr>
          <p:cNvPr id="8" name="Text Placeholder 3">
            <a:extLst>
              <a:ext uri="{FF2B5EF4-FFF2-40B4-BE49-F238E27FC236}">
                <a16:creationId xmlns:a16="http://schemas.microsoft.com/office/drawing/2014/main" id="{BBD5C475-C895-48DE-9C66-A85F428B08E1}"/>
              </a:ext>
            </a:extLst>
          </p:cNvPr>
          <p:cNvSpPr txBox="1">
            <a:spLocks/>
          </p:cNvSpPr>
          <p:nvPr/>
        </p:nvSpPr>
        <p:spPr>
          <a:xfrm>
            <a:off x="442157" y="3974655"/>
            <a:ext cx="10918268" cy="179741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380990" indent="-380990" algn="just" defTabSz="1219139">
              <a:spcBef>
                <a:spcPct val="20000"/>
              </a:spcBef>
              <a:buFont typeface="Arial" panose="020B0604020202020204" pitchFamily="34" charset="0"/>
              <a:buChar char="•"/>
              <a:defRPr/>
            </a:pPr>
            <a:r>
              <a:rPr lang="lt-LT" sz="2400" b="1" dirty="0"/>
              <a:t>Išankstinis kandidatų ar dalyvių dalyvavimas: </a:t>
            </a:r>
            <a:r>
              <a:rPr lang="lt-LT" sz="2400" dirty="0"/>
              <a:t>Direktyvos 41 straipsnis (VPĮ 27 straipsnis) taikomas kandidatams ar dalyviams, iš anksto dalyvavusiems rengiant pirkimo procedūrą.</a:t>
            </a:r>
            <a:endParaRPr lang="en-US" sz="2400" dirty="0">
              <a:solidFill>
                <a:schemeClr val="tx1"/>
              </a:solidFill>
              <a:cs typeface="+mj-cs"/>
            </a:endParaRPr>
          </a:p>
          <a:p>
            <a:pPr algn="l" defTabSz="1219139">
              <a:spcBef>
                <a:spcPct val="20000"/>
              </a:spcBef>
              <a:defRPr/>
            </a:pPr>
            <a:br>
              <a:rPr lang="ar-SY" sz="2400" b="1" dirty="0">
                <a:solidFill>
                  <a:schemeClr val="tx1"/>
                </a:solidFill>
                <a:cs typeface="+mj-cs"/>
              </a:rPr>
            </a:br>
            <a:endParaRPr lang="en-US" b="1" dirty="0">
              <a:solidFill>
                <a:schemeClr val="tx1"/>
              </a:solidFill>
              <a:cs typeface="+mj-cs"/>
            </a:endParaRPr>
          </a:p>
        </p:txBody>
      </p:sp>
    </p:spTree>
    <p:extLst>
      <p:ext uri="{BB962C8B-B14F-4D97-AF65-F5344CB8AC3E}">
        <p14:creationId xmlns:p14="http://schemas.microsoft.com/office/powerpoint/2010/main" val="134350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en-US" sz="3200" dirty="0"/>
              <a:t>1. </a:t>
            </a:r>
            <a:r>
              <a:rPr lang="lt-LT" sz="3200" dirty="0"/>
              <a:t>Priešpirkiminis etapas</a:t>
            </a:r>
            <a:r>
              <a:rPr lang="en-US" sz="3200" dirty="0"/>
              <a:t>. </a:t>
            </a:r>
            <a:r>
              <a:rPr lang="lt-LT" sz="3200" dirty="0">
                <a:solidFill>
                  <a:schemeClr val="tx1"/>
                </a:solidFill>
              </a:rPr>
              <a:t>Planavimas. Pirkimo grafikas</a:t>
            </a:r>
            <a:endParaRPr lang="en-US" sz="3200" dirty="0"/>
          </a:p>
        </p:txBody>
      </p:sp>
      <p:sp>
        <p:nvSpPr>
          <p:cNvPr id="7" name="Content Placeholder 1"/>
          <p:cNvSpPr txBox="1">
            <a:spLocks/>
          </p:cNvSpPr>
          <p:nvPr/>
        </p:nvSpPr>
        <p:spPr>
          <a:xfrm>
            <a:off x="63918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32</a:t>
            </a:fld>
            <a:endParaRPr lang="en-US" dirty="0">
              <a:solidFill>
                <a:srgbClr val="FFFFFF"/>
              </a:solidFill>
            </a:endParaRPr>
          </a:p>
        </p:txBody>
      </p:sp>
      <p:grpSp>
        <p:nvGrpSpPr>
          <p:cNvPr id="6" name="Group 5">
            <a:extLst>
              <a:ext uri="{FF2B5EF4-FFF2-40B4-BE49-F238E27FC236}">
                <a16:creationId xmlns:a16="http://schemas.microsoft.com/office/drawing/2014/main" id="{DBD8CAE3-7399-48EF-BC19-460387F8F893}"/>
              </a:ext>
            </a:extLst>
          </p:cNvPr>
          <p:cNvGrpSpPr/>
          <p:nvPr/>
        </p:nvGrpSpPr>
        <p:grpSpPr>
          <a:xfrm>
            <a:off x="3149601" y="1905000"/>
            <a:ext cx="4605868" cy="3575051"/>
            <a:chOff x="5359400" y="1489075"/>
            <a:chExt cx="3454401" cy="2681288"/>
          </a:xfrm>
        </p:grpSpPr>
        <p:grpSp>
          <p:nvGrpSpPr>
            <p:cNvPr id="8" name="Group 7">
              <a:extLst>
                <a:ext uri="{FF2B5EF4-FFF2-40B4-BE49-F238E27FC236}">
                  <a16:creationId xmlns:a16="http://schemas.microsoft.com/office/drawing/2014/main" id="{7D93EEC4-8D54-4159-9292-B5503206C6C8}"/>
                </a:ext>
              </a:extLst>
            </p:cNvPr>
            <p:cNvGrpSpPr/>
            <p:nvPr/>
          </p:nvGrpSpPr>
          <p:grpSpPr>
            <a:xfrm>
              <a:off x="5359400" y="1489075"/>
              <a:ext cx="3454401" cy="2681288"/>
              <a:chOff x="5359400" y="1489075"/>
              <a:chExt cx="3454401" cy="2681288"/>
            </a:xfrm>
            <a:effectLst>
              <a:outerShdw blurRad="76200" dir="13500000" sy="23000" kx="1200000" algn="br" rotWithShape="0">
                <a:prstClr val="black">
                  <a:alpha val="20000"/>
                </a:prstClr>
              </a:outerShdw>
            </a:effectLst>
          </p:grpSpPr>
          <p:sp>
            <p:nvSpPr>
              <p:cNvPr id="10" name="Freeform 5">
                <a:extLst>
                  <a:ext uri="{FF2B5EF4-FFF2-40B4-BE49-F238E27FC236}">
                    <a16:creationId xmlns:a16="http://schemas.microsoft.com/office/drawing/2014/main" id="{FEE35E38-0504-4AAB-B100-203996FC7C51}"/>
                  </a:ext>
                </a:extLst>
              </p:cNvPr>
              <p:cNvSpPr>
                <a:spLocks noEditPoints="1"/>
              </p:cNvSpPr>
              <p:nvPr/>
            </p:nvSpPr>
            <p:spPr bwMode="auto">
              <a:xfrm>
                <a:off x="5389563" y="1489075"/>
                <a:ext cx="3424238" cy="2562225"/>
              </a:xfrm>
              <a:custGeom>
                <a:avLst/>
                <a:gdLst/>
                <a:ahLst/>
                <a:cxnLst>
                  <a:cxn ang="0">
                    <a:pos x="2157" y="1037"/>
                  </a:cxn>
                  <a:cxn ang="0">
                    <a:pos x="588" y="1614"/>
                  </a:cxn>
                  <a:cxn ang="0">
                    <a:pos x="0" y="261"/>
                  </a:cxn>
                  <a:cxn ang="0">
                    <a:pos x="1314" y="0"/>
                  </a:cxn>
                  <a:cxn ang="0">
                    <a:pos x="2157" y="1037"/>
                  </a:cxn>
                  <a:cxn ang="0">
                    <a:pos x="322" y="431"/>
                  </a:cxn>
                  <a:cxn ang="0">
                    <a:pos x="741" y="1284"/>
                  </a:cxn>
                  <a:cxn ang="0">
                    <a:pos x="1753" y="943"/>
                  </a:cxn>
                  <a:cxn ang="0">
                    <a:pos x="1822" y="920"/>
                  </a:cxn>
                  <a:cxn ang="0">
                    <a:pos x="1241" y="161"/>
                  </a:cxn>
                  <a:cxn ang="0">
                    <a:pos x="289" y="364"/>
                  </a:cxn>
                  <a:cxn ang="0">
                    <a:pos x="322" y="431"/>
                  </a:cxn>
                </a:cxnLst>
                <a:rect l="0" t="0" r="r" b="b"/>
                <a:pathLst>
                  <a:path w="2157" h="1614">
                    <a:moveTo>
                      <a:pt x="2157" y="1037"/>
                    </a:moveTo>
                    <a:lnTo>
                      <a:pt x="588" y="1614"/>
                    </a:lnTo>
                    <a:lnTo>
                      <a:pt x="0" y="261"/>
                    </a:lnTo>
                    <a:lnTo>
                      <a:pt x="1314" y="0"/>
                    </a:lnTo>
                    <a:lnTo>
                      <a:pt x="2157" y="1037"/>
                    </a:lnTo>
                    <a:close/>
                    <a:moveTo>
                      <a:pt x="322" y="431"/>
                    </a:moveTo>
                    <a:lnTo>
                      <a:pt x="741" y="1284"/>
                    </a:lnTo>
                    <a:lnTo>
                      <a:pt x="1753" y="943"/>
                    </a:lnTo>
                    <a:lnTo>
                      <a:pt x="1822" y="920"/>
                    </a:lnTo>
                    <a:lnTo>
                      <a:pt x="1241" y="161"/>
                    </a:lnTo>
                    <a:lnTo>
                      <a:pt x="289" y="364"/>
                    </a:lnTo>
                    <a:lnTo>
                      <a:pt x="322" y="431"/>
                    </a:lnTo>
                    <a:close/>
                  </a:path>
                </a:pathLst>
              </a:cu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6">
                <a:extLst>
                  <a:ext uri="{FF2B5EF4-FFF2-40B4-BE49-F238E27FC236}">
                    <a16:creationId xmlns:a16="http://schemas.microsoft.com/office/drawing/2014/main" id="{17233CD1-C98A-4256-A65D-DFA9D95FF7CE}"/>
                  </a:ext>
                </a:extLst>
              </p:cNvPr>
              <p:cNvSpPr>
                <a:spLocks noEditPoints="1"/>
              </p:cNvSpPr>
              <p:nvPr/>
            </p:nvSpPr>
            <p:spPr bwMode="auto">
              <a:xfrm>
                <a:off x="5359400" y="1744663"/>
                <a:ext cx="2922588" cy="2425700"/>
              </a:xfrm>
              <a:custGeom>
                <a:avLst/>
                <a:gdLst/>
                <a:ahLst/>
                <a:cxnLst>
                  <a:cxn ang="0">
                    <a:pos x="19" y="100"/>
                  </a:cxn>
                  <a:cxn ang="0">
                    <a:pos x="607" y="1453"/>
                  </a:cxn>
                  <a:cxn ang="0">
                    <a:pos x="586" y="1528"/>
                  </a:cxn>
                  <a:cxn ang="0">
                    <a:pos x="0" y="175"/>
                  </a:cxn>
                  <a:cxn ang="0">
                    <a:pos x="19" y="100"/>
                  </a:cxn>
                  <a:cxn ang="0">
                    <a:pos x="1772" y="782"/>
                  </a:cxn>
                  <a:cxn ang="0">
                    <a:pos x="1237" y="71"/>
                  </a:cxn>
                  <a:cxn ang="0">
                    <a:pos x="1260" y="0"/>
                  </a:cxn>
                  <a:cxn ang="0">
                    <a:pos x="1841" y="759"/>
                  </a:cxn>
                  <a:cxn ang="0">
                    <a:pos x="1772" y="782"/>
                  </a:cxn>
                </a:cxnLst>
                <a:rect l="0" t="0" r="r" b="b"/>
                <a:pathLst>
                  <a:path w="1841" h="1528">
                    <a:moveTo>
                      <a:pt x="19" y="100"/>
                    </a:moveTo>
                    <a:lnTo>
                      <a:pt x="607" y="1453"/>
                    </a:lnTo>
                    <a:lnTo>
                      <a:pt x="586" y="1528"/>
                    </a:lnTo>
                    <a:lnTo>
                      <a:pt x="0" y="175"/>
                    </a:lnTo>
                    <a:lnTo>
                      <a:pt x="19" y="100"/>
                    </a:lnTo>
                    <a:close/>
                    <a:moveTo>
                      <a:pt x="1772" y="782"/>
                    </a:moveTo>
                    <a:lnTo>
                      <a:pt x="1237" y="71"/>
                    </a:lnTo>
                    <a:lnTo>
                      <a:pt x="1260" y="0"/>
                    </a:lnTo>
                    <a:lnTo>
                      <a:pt x="1841" y="759"/>
                    </a:lnTo>
                    <a:lnTo>
                      <a:pt x="1772" y="782"/>
                    </a:lnTo>
                    <a:close/>
                  </a:path>
                </a:pathLst>
              </a:custGeom>
              <a:gradFill flip="none" rotWithShape="1">
                <a:gsLst>
                  <a:gs pos="0">
                    <a:srgbClr val="CCCCCC">
                      <a:shade val="30000"/>
                      <a:satMod val="115000"/>
                    </a:srgbClr>
                  </a:gs>
                  <a:gs pos="50000">
                    <a:srgbClr val="CCCCCC">
                      <a:shade val="67500"/>
                      <a:satMod val="115000"/>
                    </a:srgbClr>
                  </a:gs>
                  <a:gs pos="100000">
                    <a:srgbClr val="CCCCCC">
                      <a:shade val="100000"/>
                      <a:satMod val="115000"/>
                    </a:srgbClr>
                  </a:gs>
                </a:gsLst>
                <a:lin ang="135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7">
                <a:extLst>
                  <a:ext uri="{FF2B5EF4-FFF2-40B4-BE49-F238E27FC236}">
                    <a16:creationId xmlns:a16="http://schemas.microsoft.com/office/drawing/2014/main" id="{D27DCB91-09A9-49A4-961C-9DD6232DB587}"/>
                  </a:ext>
                </a:extLst>
              </p:cNvPr>
              <p:cNvSpPr>
                <a:spLocks noEditPoints="1"/>
              </p:cNvSpPr>
              <p:nvPr/>
            </p:nvSpPr>
            <p:spPr bwMode="auto">
              <a:xfrm>
                <a:off x="5848350" y="1744663"/>
                <a:ext cx="2965450" cy="2425700"/>
              </a:xfrm>
              <a:custGeom>
                <a:avLst/>
                <a:gdLst/>
                <a:ahLst/>
                <a:cxnLst>
                  <a:cxn ang="0">
                    <a:pos x="299" y="1453"/>
                  </a:cxn>
                  <a:cxn ang="0">
                    <a:pos x="1868" y="876"/>
                  </a:cxn>
                  <a:cxn ang="0">
                    <a:pos x="1847" y="951"/>
                  </a:cxn>
                  <a:cxn ang="0">
                    <a:pos x="278" y="1528"/>
                  </a:cxn>
                  <a:cxn ang="0">
                    <a:pos x="299" y="1453"/>
                  </a:cxn>
                  <a:cxn ang="0">
                    <a:pos x="929" y="71"/>
                  </a:cxn>
                  <a:cxn ang="0">
                    <a:pos x="33" y="270"/>
                  </a:cxn>
                  <a:cxn ang="0">
                    <a:pos x="0" y="203"/>
                  </a:cxn>
                  <a:cxn ang="0">
                    <a:pos x="952" y="0"/>
                  </a:cxn>
                  <a:cxn ang="0">
                    <a:pos x="929" y="71"/>
                  </a:cxn>
                </a:cxnLst>
                <a:rect l="0" t="0" r="r" b="b"/>
                <a:pathLst>
                  <a:path w="1868" h="1528">
                    <a:moveTo>
                      <a:pt x="299" y="1453"/>
                    </a:moveTo>
                    <a:lnTo>
                      <a:pt x="1868" y="876"/>
                    </a:lnTo>
                    <a:lnTo>
                      <a:pt x="1847" y="951"/>
                    </a:lnTo>
                    <a:lnTo>
                      <a:pt x="278" y="1528"/>
                    </a:lnTo>
                    <a:lnTo>
                      <a:pt x="299" y="1453"/>
                    </a:lnTo>
                    <a:close/>
                    <a:moveTo>
                      <a:pt x="929" y="71"/>
                    </a:moveTo>
                    <a:lnTo>
                      <a:pt x="33" y="270"/>
                    </a:lnTo>
                    <a:lnTo>
                      <a:pt x="0" y="203"/>
                    </a:lnTo>
                    <a:lnTo>
                      <a:pt x="952" y="0"/>
                    </a:lnTo>
                    <a:lnTo>
                      <a:pt x="929" y="71"/>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35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 name="Freeform 10">
              <a:extLst>
                <a:ext uri="{FF2B5EF4-FFF2-40B4-BE49-F238E27FC236}">
                  <a16:creationId xmlns:a16="http://schemas.microsoft.com/office/drawing/2014/main" id="{29618D40-B6C9-4BE0-8BE0-EE64DDC7BFE8}"/>
                </a:ext>
              </a:extLst>
            </p:cNvPr>
            <p:cNvSpPr>
              <a:spLocks/>
            </p:cNvSpPr>
            <p:nvPr/>
          </p:nvSpPr>
          <p:spPr bwMode="auto">
            <a:xfrm>
              <a:off x="6970713" y="2798763"/>
              <a:ext cx="471488" cy="327025"/>
            </a:xfrm>
            <a:custGeom>
              <a:avLst/>
              <a:gdLst/>
              <a:ahLst/>
              <a:cxnLst>
                <a:cxn ang="0">
                  <a:pos x="71" y="0"/>
                </a:cxn>
                <a:cxn ang="0">
                  <a:pos x="61" y="61"/>
                </a:cxn>
                <a:cxn ang="0">
                  <a:pos x="0" y="149"/>
                </a:cxn>
                <a:cxn ang="0">
                  <a:pos x="8" y="88"/>
                </a:cxn>
                <a:cxn ang="0">
                  <a:pos x="71" y="0"/>
                </a:cxn>
              </a:cxnLst>
              <a:rect l="0" t="0" r="r" b="b"/>
              <a:pathLst>
                <a:path w="71" h="149">
                  <a:moveTo>
                    <a:pt x="71" y="0"/>
                  </a:moveTo>
                  <a:lnTo>
                    <a:pt x="61" y="61"/>
                  </a:lnTo>
                  <a:lnTo>
                    <a:pt x="0" y="149"/>
                  </a:lnTo>
                  <a:lnTo>
                    <a:pt x="8" y="88"/>
                  </a:lnTo>
                  <a:lnTo>
                    <a:pt x="71"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aphicFrame>
        <p:nvGraphicFramePr>
          <p:cNvPr id="2" name="Object 1">
            <a:extLst>
              <a:ext uri="{FF2B5EF4-FFF2-40B4-BE49-F238E27FC236}">
                <a16:creationId xmlns:a16="http://schemas.microsoft.com/office/drawing/2014/main" id="{8B7E09DA-4086-4995-8F2A-049CCE4859E8}"/>
              </a:ext>
            </a:extLst>
          </p:cNvPr>
          <p:cNvGraphicFramePr>
            <a:graphicFrameLocks noChangeAspect="1"/>
          </p:cNvGraphicFramePr>
          <p:nvPr>
            <p:extLst>
              <p:ext uri="{D42A27DB-BD31-4B8C-83A1-F6EECF244321}">
                <p14:modId xmlns:p14="http://schemas.microsoft.com/office/powerpoint/2010/main" val="1451045653"/>
              </p:ext>
            </p:extLst>
          </p:nvPr>
        </p:nvGraphicFramePr>
        <p:xfrm>
          <a:off x="3982946" y="2650108"/>
          <a:ext cx="2230094" cy="1557784"/>
        </p:xfrm>
        <a:graphic>
          <a:graphicData uri="http://schemas.openxmlformats.org/presentationml/2006/ole">
            <mc:AlternateContent xmlns:mc="http://schemas.openxmlformats.org/markup-compatibility/2006">
              <mc:Choice xmlns:v="urn:schemas-microsoft-com:vml" Requires="v">
                <p:oleObj name="Document" showAsIcon="1" r:id="rId3" imgW="914597" imgH="781181" progId="Word.Document.12">
                  <p:embed/>
                </p:oleObj>
              </mc:Choice>
              <mc:Fallback>
                <p:oleObj name="Document" showAsIcon="1" r:id="rId3" imgW="914597" imgH="781181" progId="Word.Document.12">
                  <p:embed/>
                  <p:pic>
                    <p:nvPicPr>
                      <p:cNvPr id="2" name="Object 1">
                        <a:extLst>
                          <a:ext uri="{FF2B5EF4-FFF2-40B4-BE49-F238E27FC236}">
                            <a16:creationId xmlns:a16="http://schemas.microsoft.com/office/drawing/2014/main" id="{8B7E09DA-4086-4995-8F2A-049CCE4859E8}"/>
                          </a:ext>
                        </a:extLst>
                      </p:cNvPr>
                      <p:cNvPicPr/>
                      <p:nvPr/>
                    </p:nvPicPr>
                    <p:blipFill>
                      <a:blip r:embed="rId4"/>
                      <a:stretch>
                        <a:fillRect/>
                      </a:stretch>
                    </p:blipFill>
                    <p:spPr>
                      <a:xfrm>
                        <a:off x="3982946" y="2650108"/>
                        <a:ext cx="2230094" cy="1557784"/>
                      </a:xfrm>
                      <a:prstGeom prst="rect">
                        <a:avLst/>
                      </a:prstGeom>
                    </p:spPr>
                  </p:pic>
                </p:oleObj>
              </mc:Fallback>
            </mc:AlternateContent>
          </a:graphicData>
        </a:graphic>
      </p:graphicFrame>
    </p:spTree>
    <p:extLst>
      <p:ext uri="{BB962C8B-B14F-4D97-AF65-F5344CB8AC3E}">
        <p14:creationId xmlns:p14="http://schemas.microsoft.com/office/powerpoint/2010/main" val="111519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938362" y="591255"/>
            <a:ext cx="11125524" cy="296394"/>
          </a:xfrm>
        </p:spPr>
        <p:txBody>
          <a:bodyPr>
            <a:noAutofit/>
          </a:bodyPr>
          <a:lstStyle/>
          <a:p>
            <a:r>
              <a:rPr lang="en-US" sz="3200" dirty="0"/>
              <a:t>1. </a:t>
            </a:r>
            <a:r>
              <a:rPr lang="lt-LT" sz="3200" dirty="0"/>
              <a:t>Priešpirkiminis etapas</a:t>
            </a:r>
            <a:r>
              <a:rPr lang="en-US" sz="3200" dirty="0"/>
              <a:t>. </a:t>
            </a:r>
            <a:r>
              <a:rPr lang="en-US" sz="3200" dirty="0" err="1">
                <a:solidFill>
                  <a:schemeClr val="tx1"/>
                </a:solidFill>
              </a:rPr>
              <a:t>Orientaciniai</a:t>
            </a:r>
            <a:r>
              <a:rPr lang="en-US" sz="3200" dirty="0">
                <a:solidFill>
                  <a:schemeClr val="tx1"/>
                </a:solidFill>
              </a:rPr>
              <a:t> </a:t>
            </a:r>
            <a:r>
              <a:rPr lang="en-US" sz="3200" dirty="0" err="1">
                <a:solidFill>
                  <a:schemeClr val="tx1"/>
                </a:solidFill>
              </a:rPr>
              <a:t>konkurencinio</a:t>
            </a:r>
            <a:r>
              <a:rPr lang="en-US" sz="3200" dirty="0">
                <a:solidFill>
                  <a:schemeClr val="tx1"/>
                </a:solidFill>
              </a:rPr>
              <a:t> </a:t>
            </a:r>
            <a:r>
              <a:rPr lang="en-US" sz="3200" dirty="0" err="1">
                <a:solidFill>
                  <a:schemeClr val="tx1"/>
                </a:solidFill>
              </a:rPr>
              <a:t>dialogo</a:t>
            </a:r>
            <a:r>
              <a:rPr lang="en-US" sz="3200" dirty="0">
                <a:solidFill>
                  <a:schemeClr val="tx1"/>
                </a:solidFill>
              </a:rPr>
              <a:t> </a:t>
            </a:r>
            <a:r>
              <a:rPr lang="en-US" sz="3200" dirty="0" err="1">
                <a:solidFill>
                  <a:schemeClr val="tx1"/>
                </a:solidFill>
              </a:rPr>
              <a:t>terminai</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33</a:t>
            </a:fld>
            <a:endParaRPr lang="en-US" dirty="0">
              <a:solidFill>
                <a:srgbClr val="FFFFFF"/>
              </a:solidFill>
            </a:endParaRPr>
          </a:p>
        </p:txBody>
      </p:sp>
      <p:graphicFrame>
        <p:nvGraphicFramePr>
          <p:cNvPr id="14" name="Table 13">
            <a:extLst>
              <a:ext uri="{FF2B5EF4-FFF2-40B4-BE49-F238E27FC236}">
                <a16:creationId xmlns:a16="http://schemas.microsoft.com/office/drawing/2014/main" id="{E43E1A79-4C17-432A-A749-C05C04C04C74}"/>
              </a:ext>
            </a:extLst>
          </p:cNvPr>
          <p:cNvGraphicFramePr>
            <a:graphicFrameLocks noGrp="1"/>
          </p:cNvGraphicFramePr>
          <p:nvPr>
            <p:extLst>
              <p:ext uri="{D42A27DB-BD31-4B8C-83A1-F6EECF244321}">
                <p14:modId xmlns:p14="http://schemas.microsoft.com/office/powerpoint/2010/main" val="419675597"/>
              </p:ext>
            </p:extLst>
          </p:nvPr>
        </p:nvGraphicFramePr>
        <p:xfrm>
          <a:off x="208724" y="1083590"/>
          <a:ext cx="11855162" cy="5154141"/>
        </p:xfrm>
        <a:graphic>
          <a:graphicData uri="http://schemas.openxmlformats.org/drawingml/2006/table">
            <a:tbl>
              <a:tblPr firstRow="1" firstCol="1" bandRow="1">
                <a:tableStyleId>{5C22544A-7EE6-4342-B048-85BDC9FD1C3A}</a:tableStyleId>
              </a:tblPr>
              <a:tblGrid>
                <a:gridCol w="3951311">
                  <a:extLst>
                    <a:ext uri="{9D8B030D-6E8A-4147-A177-3AD203B41FA5}">
                      <a16:colId xmlns:a16="http://schemas.microsoft.com/office/drawing/2014/main" val="494534432"/>
                    </a:ext>
                  </a:extLst>
                </a:gridCol>
                <a:gridCol w="3950792">
                  <a:extLst>
                    <a:ext uri="{9D8B030D-6E8A-4147-A177-3AD203B41FA5}">
                      <a16:colId xmlns:a16="http://schemas.microsoft.com/office/drawing/2014/main" val="1166661979"/>
                    </a:ext>
                  </a:extLst>
                </a:gridCol>
                <a:gridCol w="3953059">
                  <a:extLst>
                    <a:ext uri="{9D8B030D-6E8A-4147-A177-3AD203B41FA5}">
                      <a16:colId xmlns:a16="http://schemas.microsoft.com/office/drawing/2014/main" val="2442564340"/>
                    </a:ext>
                  </a:extLst>
                </a:gridCol>
              </a:tblGrid>
              <a:tr h="373082">
                <a:tc>
                  <a:txBody>
                    <a:bodyPr/>
                    <a:lstStyle/>
                    <a:p>
                      <a:pPr algn="ctr">
                        <a:lnSpc>
                          <a:spcPct val="107000"/>
                        </a:lnSpc>
                        <a:spcAft>
                          <a:spcPts val="800"/>
                        </a:spcAft>
                      </a:pPr>
                      <a:r>
                        <a:rPr lang="lt-LT" sz="1900" dirty="0">
                          <a:effectLst/>
                        </a:rPr>
                        <a:t>Konkurencinio dialogo etapas</a:t>
                      </a:r>
                      <a:endParaRPr lang="lt-LT" sz="19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T="0" marB="0"/>
                </a:tc>
                <a:tc>
                  <a:txBody>
                    <a:bodyPr/>
                    <a:lstStyle/>
                    <a:p>
                      <a:pPr algn="ctr">
                        <a:lnSpc>
                          <a:spcPct val="107000"/>
                        </a:lnSpc>
                        <a:spcAft>
                          <a:spcPts val="800"/>
                        </a:spcAft>
                      </a:pPr>
                      <a:r>
                        <a:rPr lang="lt-LT" sz="1900" dirty="0">
                          <a:effectLst/>
                        </a:rPr>
                        <a:t>Terminai, nustatyti VPĮ</a:t>
                      </a:r>
                      <a:endParaRPr lang="lt-LT" sz="19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T="0" marB="0"/>
                </a:tc>
                <a:tc>
                  <a:txBody>
                    <a:bodyPr/>
                    <a:lstStyle/>
                    <a:p>
                      <a:pPr algn="ctr">
                        <a:lnSpc>
                          <a:spcPct val="107000"/>
                        </a:lnSpc>
                        <a:spcAft>
                          <a:spcPts val="800"/>
                        </a:spcAft>
                      </a:pPr>
                      <a:r>
                        <a:rPr lang="lt-LT" sz="1900" dirty="0">
                          <a:effectLst/>
                        </a:rPr>
                        <a:t>Terminai, taikomi praktikoje</a:t>
                      </a:r>
                      <a:endParaRPr lang="lt-LT" sz="19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T="0" marB="0"/>
                </a:tc>
                <a:extLst>
                  <a:ext uri="{0D108BD9-81ED-4DB2-BD59-A6C34878D82A}">
                    <a16:rowId xmlns:a16="http://schemas.microsoft.com/office/drawing/2014/main" val="241083433"/>
                  </a:ext>
                </a:extLst>
              </a:tr>
              <a:tr h="1268970">
                <a:tc>
                  <a:txBody>
                    <a:bodyPr/>
                    <a:lstStyle/>
                    <a:p>
                      <a:pPr algn="ctr">
                        <a:lnSpc>
                          <a:spcPct val="107000"/>
                        </a:lnSpc>
                        <a:spcAft>
                          <a:spcPts val="800"/>
                        </a:spcAft>
                      </a:pPr>
                      <a:r>
                        <a:rPr lang="lt-LT" sz="1600" dirty="0">
                          <a:effectLst/>
                        </a:rPr>
                        <a:t>Paraiškų pateikimas</a:t>
                      </a:r>
                      <a:endParaRPr lang="lt-LT"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T="0" marB="0"/>
                </a:tc>
                <a:tc>
                  <a:txBody>
                    <a:bodyPr/>
                    <a:lstStyle/>
                    <a:p>
                      <a:pPr algn="just">
                        <a:lnSpc>
                          <a:spcPct val="107000"/>
                        </a:lnSpc>
                        <a:spcAft>
                          <a:spcPts val="800"/>
                        </a:spcAft>
                      </a:pPr>
                      <a:r>
                        <a:rPr lang="lt-LT" sz="1600" dirty="0">
                          <a:effectLst/>
                        </a:rPr>
                        <a:t>Ne trumpesnis kaip 30 dienų nuo pranešimo iš Viešųjų pirkimų tarnybos išsiuntimo apie pirkimą, kuriam taikomos tarptautinės taisyklės, ir ne trumpesnis kaip 10 dienų supaprastintam pirkimui (69 straipsnis).</a:t>
                      </a:r>
                      <a:endParaRPr lang="lt-LT"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T="0" marB="0"/>
                </a:tc>
                <a:tc>
                  <a:txBody>
                    <a:bodyPr/>
                    <a:lstStyle/>
                    <a:p>
                      <a:pPr algn="ctr">
                        <a:lnSpc>
                          <a:spcPct val="107000"/>
                        </a:lnSpc>
                        <a:spcAft>
                          <a:spcPts val="800"/>
                        </a:spcAft>
                      </a:pPr>
                      <a:r>
                        <a:rPr lang="lt-LT" sz="1600" dirty="0">
                          <a:effectLst/>
                        </a:rPr>
                        <a:t>2 arba 3 mėnesiai (priklausomai nuo pirkimo sudėtingumo)</a:t>
                      </a:r>
                      <a:endParaRPr lang="lt-LT"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T="0" marB="0"/>
                </a:tc>
                <a:extLst>
                  <a:ext uri="{0D108BD9-81ED-4DB2-BD59-A6C34878D82A}">
                    <a16:rowId xmlns:a16="http://schemas.microsoft.com/office/drawing/2014/main" val="4169328033"/>
                  </a:ext>
                </a:extLst>
              </a:tr>
              <a:tr h="245007">
                <a:tc>
                  <a:txBody>
                    <a:bodyPr/>
                    <a:lstStyle/>
                    <a:p>
                      <a:pPr algn="just">
                        <a:lnSpc>
                          <a:spcPct val="107000"/>
                        </a:lnSpc>
                        <a:spcAft>
                          <a:spcPts val="800"/>
                        </a:spcAft>
                      </a:pPr>
                      <a:r>
                        <a:rPr lang="lt-LT" sz="1600" dirty="0">
                          <a:effectLst/>
                        </a:rPr>
                        <a:t>Paraiškų vertinimas</a:t>
                      </a:r>
                      <a:endParaRPr lang="lt-LT"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T="0" marB="0"/>
                </a:tc>
                <a:tc>
                  <a:txBody>
                    <a:bodyPr/>
                    <a:lstStyle/>
                    <a:p>
                      <a:pPr algn="ctr">
                        <a:lnSpc>
                          <a:spcPct val="107000"/>
                        </a:lnSpc>
                        <a:spcAft>
                          <a:spcPts val="800"/>
                        </a:spcAft>
                      </a:pPr>
                      <a:r>
                        <a:rPr lang="lt-LT" sz="1600" dirty="0">
                          <a:effectLst/>
                          <a:latin typeface="+mn-lt"/>
                          <a:ea typeface="Century Gothic" panose="020B0502020202020204" pitchFamily="34" charset="0"/>
                          <a:cs typeface="Times New Roman" panose="02020603050405020304" pitchFamily="18" charset="0"/>
                        </a:rPr>
                        <a:t>VPĮ terminas nenustatytas</a:t>
                      </a:r>
                    </a:p>
                  </a:txBody>
                  <a:tcPr marT="0" marB="0"/>
                </a:tc>
                <a:tc>
                  <a:txBody>
                    <a:bodyPr/>
                    <a:lstStyle/>
                    <a:p>
                      <a:pPr algn="ctr">
                        <a:lnSpc>
                          <a:spcPct val="107000"/>
                        </a:lnSpc>
                        <a:spcAft>
                          <a:spcPts val="800"/>
                        </a:spcAft>
                      </a:pPr>
                      <a:r>
                        <a:rPr lang="lt-LT" sz="1600" dirty="0">
                          <a:effectLst/>
                        </a:rPr>
                        <a:t>1 mėn.</a:t>
                      </a:r>
                      <a:endParaRPr lang="lt-LT"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T="0" marB="0"/>
                </a:tc>
                <a:extLst>
                  <a:ext uri="{0D108BD9-81ED-4DB2-BD59-A6C34878D82A}">
                    <a16:rowId xmlns:a16="http://schemas.microsoft.com/office/drawing/2014/main" val="838054932"/>
                  </a:ext>
                </a:extLst>
              </a:tr>
              <a:tr h="499688">
                <a:tc>
                  <a:txBody>
                    <a:bodyPr/>
                    <a:lstStyle/>
                    <a:p>
                      <a:pPr algn="just">
                        <a:lnSpc>
                          <a:spcPct val="107000"/>
                        </a:lnSpc>
                        <a:spcAft>
                          <a:spcPts val="800"/>
                        </a:spcAft>
                      </a:pPr>
                      <a:r>
                        <a:rPr lang="lt-LT" sz="1600" dirty="0">
                          <a:effectLst/>
                        </a:rPr>
                        <a:t>Kandidatų informavimas apie paraiškų vertinimo rezultatus</a:t>
                      </a:r>
                      <a:endParaRPr lang="lt-LT"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T="0" marB="0"/>
                </a:tc>
                <a:tc>
                  <a:txBody>
                    <a:bodyPr/>
                    <a:lstStyle/>
                    <a:p>
                      <a:pPr algn="ctr">
                        <a:lnSpc>
                          <a:spcPct val="107000"/>
                        </a:lnSpc>
                        <a:spcAft>
                          <a:spcPts val="800"/>
                        </a:spcAft>
                      </a:pPr>
                      <a:r>
                        <a:rPr lang="en-US" sz="1600" dirty="0">
                          <a:effectLst/>
                        </a:rPr>
                        <a:t>3</a:t>
                      </a:r>
                      <a:r>
                        <a:rPr lang="lt-LT" sz="1600" dirty="0">
                          <a:effectLst/>
                        </a:rPr>
                        <a:t> darbo dienos (</a:t>
                      </a:r>
                      <a:r>
                        <a:rPr lang="en-US" sz="1600" dirty="0">
                          <a:effectLst/>
                        </a:rPr>
                        <a:t>50</a:t>
                      </a:r>
                      <a:r>
                        <a:rPr lang="lt-LT" sz="1600" dirty="0">
                          <a:effectLst/>
                        </a:rPr>
                        <a:t> straipsnis)</a:t>
                      </a:r>
                      <a:endParaRPr lang="lt-LT"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T="0" marB="0"/>
                </a:tc>
                <a:tc>
                  <a:txBody>
                    <a:bodyPr/>
                    <a:lstStyle/>
                    <a:p>
                      <a:pPr algn="ctr">
                        <a:lnSpc>
                          <a:spcPct val="107000"/>
                        </a:lnSpc>
                        <a:spcAft>
                          <a:spcPts val="800"/>
                        </a:spcAft>
                      </a:pPr>
                      <a:r>
                        <a:rPr lang="en-US" sz="1600" dirty="0">
                          <a:effectLst/>
                        </a:rPr>
                        <a:t>N</a:t>
                      </a:r>
                      <a:r>
                        <a:rPr lang="lt-LT" sz="1600" dirty="0">
                          <a:effectLst/>
                        </a:rPr>
                        <a:t>e</a:t>
                      </a:r>
                      <a:r>
                        <a:rPr lang="en-US" sz="1600" dirty="0" err="1">
                          <a:effectLst/>
                        </a:rPr>
                        <a:t>delsiant</a:t>
                      </a:r>
                      <a:r>
                        <a:rPr lang="en-US" sz="1600" dirty="0">
                          <a:effectLst/>
                        </a:rPr>
                        <a:t>, bet ne v</a:t>
                      </a:r>
                      <a:r>
                        <a:rPr lang="lt-LT" sz="1600" dirty="0">
                          <a:effectLst/>
                        </a:rPr>
                        <a:t>ė</a:t>
                      </a:r>
                      <a:r>
                        <a:rPr lang="en-US" sz="1600" dirty="0" err="1">
                          <a:effectLst/>
                        </a:rPr>
                        <a:t>liau</a:t>
                      </a:r>
                      <a:r>
                        <a:rPr lang="en-US" sz="1600" dirty="0">
                          <a:effectLst/>
                        </a:rPr>
                        <a:t>, </a:t>
                      </a:r>
                      <a:r>
                        <a:rPr lang="en-US" sz="1600" dirty="0" err="1">
                          <a:effectLst/>
                        </a:rPr>
                        <a:t>kaip</a:t>
                      </a:r>
                      <a:r>
                        <a:rPr lang="en-US" sz="1600" dirty="0">
                          <a:effectLst/>
                        </a:rPr>
                        <a:t> per 3</a:t>
                      </a:r>
                      <a:r>
                        <a:rPr lang="lt-LT" sz="1600" dirty="0">
                          <a:effectLst/>
                        </a:rPr>
                        <a:t> darbo dienas</a:t>
                      </a:r>
                      <a:endParaRPr lang="lt-LT"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T="0" marB="0"/>
                </a:tc>
                <a:extLst>
                  <a:ext uri="{0D108BD9-81ED-4DB2-BD59-A6C34878D82A}">
                    <a16:rowId xmlns:a16="http://schemas.microsoft.com/office/drawing/2014/main" val="4285231994"/>
                  </a:ext>
                </a:extLst>
              </a:tr>
              <a:tr h="419024">
                <a:tc>
                  <a:txBody>
                    <a:bodyPr/>
                    <a:lstStyle/>
                    <a:p>
                      <a:pPr algn="just">
                        <a:lnSpc>
                          <a:spcPct val="107000"/>
                        </a:lnSpc>
                        <a:spcAft>
                          <a:spcPts val="800"/>
                        </a:spcAft>
                      </a:pPr>
                      <a:r>
                        <a:rPr lang="lt-LT" sz="1600" dirty="0">
                          <a:effectLst/>
                          <a:latin typeface="+mn-lt"/>
                          <a:ea typeface="Century Gothic" panose="020B0502020202020204" pitchFamily="34" charset="0"/>
                          <a:cs typeface="Times New Roman" panose="02020603050405020304" pitchFamily="18" charset="0"/>
                        </a:rPr>
                        <a:t>Sprendinių pateikimas</a:t>
                      </a:r>
                    </a:p>
                  </a:txBody>
                  <a:tcPr marT="0" marB="0"/>
                </a:tc>
                <a:tc>
                  <a:txBody>
                    <a:bodyPr/>
                    <a:lstStyle/>
                    <a:p>
                      <a:pPr algn="ctr">
                        <a:lnSpc>
                          <a:spcPct val="107000"/>
                        </a:lnSpc>
                        <a:spcAft>
                          <a:spcPts val="800"/>
                        </a:spcAft>
                      </a:pPr>
                      <a:r>
                        <a:rPr lang="lt-LT" sz="1600" dirty="0">
                          <a:effectLst/>
                          <a:latin typeface="+mn-lt"/>
                          <a:ea typeface="Century Gothic" panose="020B0502020202020204" pitchFamily="34" charset="0"/>
                          <a:cs typeface="Times New Roman" panose="02020603050405020304" pitchFamily="18" charset="0"/>
                        </a:rPr>
                        <a:t>VPĮ terminas nenustatytas</a:t>
                      </a:r>
                    </a:p>
                  </a:txBody>
                  <a:tcPr marT="0" marB="0"/>
                </a:tc>
                <a:tc>
                  <a:txBody>
                    <a:bodyPr/>
                    <a:lstStyle/>
                    <a:p>
                      <a:pPr algn="ctr">
                        <a:lnSpc>
                          <a:spcPct val="107000"/>
                        </a:lnSpc>
                        <a:spcAft>
                          <a:spcPts val="800"/>
                        </a:spcAft>
                      </a:pPr>
                      <a:r>
                        <a:rPr lang="en-US" sz="1600" dirty="0">
                          <a:effectLst/>
                          <a:latin typeface="+mn-lt"/>
                          <a:ea typeface="Century Gothic" panose="020B0502020202020204" pitchFamily="34" charset="0"/>
                          <a:cs typeface="Times New Roman" panose="02020603050405020304" pitchFamily="18" charset="0"/>
                        </a:rPr>
                        <a:t>2-3</a:t>
                      </a:r>
                      <a:r>
                        <a:rPr lang="lt-LT" sz="1600" dirty="0">
                          <a:effectLst/>
                          <a:latin typeface="+mn-lt"/>
                          <a:ea typeface="Century Gothic" panose="020B0502020202020204" pitchFamily="34" charset="0"/>
                          <a:cs typeface="Times New Roman" panose="02020603050405020304" pitchFamily="18" charset="0"/>
                        </a:rPr>
                        <a:t> mėn.</a:t>
                      </a:r>
                    </a:p>
                  </a:txBody>
                  <a:tcPr marT="0" marB="0"/>
                </a:tc>
                <a:extLst>
                  <a:ext uri="{0D108BD9-81ED-4DB2-BD59-A6C34878D82A}">
                    <a16:rowId xmlns:a16="http://schemas.microsoft.com/office/drawing/2014/main" val="2983966508"/>
                  </a:ext>
                </a:extLst>
              </a:tr>
              <a:tr h="335626">
                <a:tc>
                  <a:txBody>
                    <a:bodyPr/>
                    <a:lstStyle/>
                    <a:p>
                      <a:pPr algn="l">
                        <a:lnSpc>
                          <a:spcPct val="107000"/>
                        </a:lnSpc>
                        <a:spcAft>
                          <a:spcPts val="800"/>
                        </a:spcAft>
                      </a:pPr>
                      <a:r>
                        <a:rPr lang="lt-LT" sz="1600" dirty="0">
                          <a:effectLst/>
                        </a:rPr>
                        <a:t>Dialogo trukmė</a:t>
                      </a:r>
                      <a:endParaRPr lang="lt-LT"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T="0" marB="0"/>
                </a:tc>
                <a:tc>
                  <a:txBody>
                    <a:bodyPr/>
                    <a:lstStyle/>
                    <a:p>
                      <a:pPr algn="ctr">
                        <a:lnSpc>
                          <a:spcPct val="107000"/>
                        </a:lnSpc>
                        <a:spcAft>
                          <a:spcPts val="800"/>
                        </a:spcAft>
                      </a:pPr>
                      <a:r>
                        <a:rPr lang="lt-LT" sz="1600" dirty="0">
                          <a:effectLst/>
                          <a:latin typeface="+mn-lt"/>
                          <a:ea typeface="Century Gothic" panose="020B0502020202020204" pitchFamily="34" charset="0"/>
                          <a:cs typeface="Times New Roman" panose="02020603050405020304" pitchFamily="18" charset="0"/>
                        </a:rPr>
                        <a:t>VPĮ terminas nenustatytas</a:t>
                      </a:r>
                    </a:p>
                  </a:txBody>
                  <a:tcPr marT="0" marB="0"/>
                </a:tc>
                <a:tc>
                  <a:txBody>
                    <a:bodyPr/>
                    <a:lstStyle/>
                    <a:p>
                      <a:pPr algn="ctr">
                        <a:lnSpc>
                          <a:spcPct val="107000"/>
                        </a:lnSpc>
                        <a:spcAft>
                          <a:spcPts val="800"/>
                        </a:spcAft>
                      </a:pPr>
                      <a:r>
                        <a:rPr lang="en-US" sz="1600" dirty="0">
                          <a:effectLst/>
                          <a:latin typeface="+mn-lt"/>
                          <a:ea typeface="Century Gothic" panose="020B0502020202020204" pitchFamily="34" charset="0"/>
                          <a:cs typeface="Times New Roman" panose="02020603050405020304" pitchFamily="18" charset="0"/>
                        </a:rPr>
                        <a:t>2-4</a:t>
                      </a:r>
                      <a:r>
                        <a:rPr lang="lt-LT" sz="1600" dirty="0">
                          <a:effectLst/>
                          <a:latin typeface="+mn-lt"/>
                          <a:ea typeface="Century Gothic" panose="020B0502020202020204" pitchFamily="34" charset="0"/>
                          <a:cs typeface="Times New Roman" panose="02020603050405020304" pitchFamily="18" charset="0"/>
                        </a:rPr>
                        <a:t> mėn.</a:t>
                      </a:r>
                    </a:p>
                  </a:txBody>
                  <a:tcPr marT="0" marB="0"/>
                </a:tc>
                <a:extLst>
                  <a:ext uri="{0D108BD9-81ED-4DB2-BD59-A6C34878D82A}">
                    <a16:rowId xmlns:a16="http://schemas.microsoft.com/office/drawing/2014/main" val="3231125155"/>
                  </a:ext>
                </a:extLst>
              </a:tr>
              <a:tr h="245007">
                <a:tc>
                  <a:txBody>
                    <a:bodyPr/>
                    <a:lstStyle/>
                    <a:p>
                      <a:pPr algn="l">
                        <a:lnSpc>
                          <a:spcPct val="107000"/>
                        </a:lnSpc>
                        <a:spcAft>
                          <a:spcPts val="800"/>
                        </a:spcAft>
                      </a:pPr>
                      <a:r>
                        <a:rPr lang="lt-LT" sz="1600" dirty="0">
                          <a:effectLst/>
                        </a:rPr>
                        <a:t>Pasiūlymo pateikimas</a:t>
                      </a:r>
                      <a:endParaRPr lang="lt-LT"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T="0" marB="0"/>
                </a:tc>
                <a:tc>
                  <a:txBody>
                    <a:bodyPr/>
                    <a:lstStyle/>
                    <a:p>
                      <a:pPr algn="ctr">
                        <a:lnSpc>
                          <a:spcPct val="107000"/>
                        </a:lnSpc>
                        <a:spcAft>
                          <a:spcPts val="800"/>
                        </a:spcAft>
                      </a:pPr>
                      <a:r>
                        <a:rPr lang="lt-LT" sz="1600" dirty="0">
                          <a:effectLst/>
                          <a:latin typeface="+mn-lt"/>
                          <a:ea typeface="Century Gothic" panose="020B0502020202020204" pitchFamily="34" charset="0"/>
                          <a:cs typeface="Times New Roman" panose="02020603050405020304" pitchFamily="18" charset="0"/>
                        </a:rPr>
                        <a:t>VPĮ terminas nenustatytas</a:t>
                      </a:r>
                    </a:p>
                  </a:txBody>
                  <a:tcPr marT="0" marB="0"/>
                </a:tc>
                <a:tc>
                  <a:txBody>
                    <a:bodyPr/>
                    <a:lstStyle/>
                    <a:p>
                      <a:pPr algn="ctr">
                        <a:lnSpc>
                          <a:spcPct val="107000"/>
                        </a:lnSpc>
                        <a:spcAft>
                          <a:spcPts val="800"/>
                        </a:spcAft>
                      </a:pPr>
                      <a:r>
                        <a:rPr lang="lt-LT" sz="1600" dirty="0">
                          <a:effectLst/>
                        </a:rPr>
                        <a:t>2 mėn.</a:t>
                      </a:r>
                      <a:endParaRPr lang="lt-LT"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T="0" marB="0"/>
                </a:tc>
                <a:extLst>
                  <a:ext uri="{0D108BD9-81ED-4DB2-BD59-A6C34878D82A}">
                    <a16:rowId xmlns:a16="http://schemas.microsoft.com/office/drawing/2014/main" val="1043357404"/>
                  </a:ext>
                </a:extLst>
              </a:tr>
              <a:tr h="599350">
                <a:tc>
                  <a:txBody>
                    <a:bodyPr/>
                    <a:lstStyle/>
                    <a:p>
                      <a:pPr algn="just">
                        <a:lnSpc>
                          <a:spcPct val="107000"/>
                        </a:lnSpc>
                        <a:spcAft>
                          <a:spcPts val="800"/>
                        </a:spcAft>
                      </a:pPr>
                      <a:r>
                        <a:rPr lang="lt-LT" sz="1600" dirty="0">
                          <a:effectLst/>
                        </a:rPr>
                        <a:t>Pasiūlymų vertinimas</a:t>
                      </a:r>
                    </a:p>
                    <a:p>
                      <a:pPr algn="ctr">
                        <a:lnSpc>
                          <a:spcPct val="107000"/>
                        </a:lnSpc>
                        <a:spcAft>
                          <a:spcPts val="800"/>
                        </a:spcAft>
                      </a:pPr>
                      <a:r>
                        <a:rPr lang="en-US" sz="1600" dirty="0">
                          <a:effectLst/>
                        </a:rPr>
                        <a:t> </a:t>
                      </a:r>
                      <a:endParaRPr lang="lt-LT"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T="0" marB="0"/>
                </a:tc>
                <a:tc>
                  <a:txBody>
                    <a:bodyPr/>
                    <a:lstStyle/>
                    <a:p>
                      <a:pPr algn="ctr">
                        <a:lnSpc>
                          <a:spcPct val="107000"/>
                        </a:lnSpc>
                        <a:spcAft>
                          <a:spcPts val="800"/>
                        </a:spcAft>
                      </a:pPr>
                      <a:r>
                        <a:rPr lang="lt-LT" sz="1600" dirty="0">
                          <a:effectLst/>
                          <a:latin typeface="+mn-lt"/>
                          <a:ea typeface="Century Gothic" panose="020B0502020202020204" pitchFamily="34" charset="0"/>
                          <a:cs typeface="Times New Roman" panose="02020603050405020304" pitchFamily="18" charset="0"/>
                        </a:rPr>
                        <a:t>VPĮ terminas nenustatytas</a:t>
                      </a:r>
                    </a:p>
                  </a:txBody>
                  <a:tcPr marT="0" marB="0"/>
                </a:tc>
                <a:tc>
                  <a:txBody>
                    <a:bodyPr/>
                    <a:lstStyle/>
                    <a:p>
                      <a:pPr algn="ctr">
                        <a:lnSpc>
                          <a:spcPct val="107000"/>
                        </a:lnSpc>
                        <a:spcAft>
                          <a:spcPts val="800"/>
                        </a:spcAft>
                      </a:pPr>
                      <a:r>
                        <a:rPr lang="lt-LT" sz="1600" dirty="0">
                          <a:effectLst/>
                        </a:rPr>
                        <a:t>1 mėn.</a:t>
                      </a:r>
                      <a:endParaRPr lang="lt-LT"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T="0" marB="0"/>
                </a:tc>
                <a:extLst>
                  <a:ext uri="{0D108BD9-81ED-4DB2-BD59-A6C34878D82A}">
                    <a16:rowId xmlns:a16="http://schemas.microsoft.com/office/drawing/2014/main" val="3970616456"/>
                  </a:ext>
                </a:extLst>
              </a:tr>
              <a:tr h="499688">
                <a:tc>
                  <a:txBody>
                    <a:bodyPr/>
                    <a:lstStyle/>
                    <a:p>
                      <a:pPr algn="just">
                        <a:lnSpc>
                          <a:spcPct val="107000"/>
                        </a:lnSpc>
                        <a:spcAft>
                          <a:spcPts val="800"/>
                        </a:spcAft>
                      </a:pPr>
                      <a:r>
                        <a:rPr lang="lt-LT" sz="1600" dirty="0">
                          <a:effectLst/>
                        </a:rPr>
                        <a:t>Dalyvių informavimas apie pasiūlymų vertinimo rezultatus</a:t>
                      </a:r>
                      <a:endParaRPr lang="lt-LT"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600" dirty="0">
                          <a:effectLst/>
                        </a:rPr>
                        <a:t>3</a:t>
                      </a:r>
                      <a:r>
                        <a:rPr lang="lt-LT" sz="1600" dirty="0">
                          <a:effectLst/>
                        </a:rPr>
                        <a:t> darbo dienos (</a:t>
                      </a:r>
                      <a:r>
                        <a:rPr lang="en-US" sz="1600" dirty="0">
                          <a:effectLst/>
                        </a:rPr>
                        <a:t>58</a:t>
                      </a:r>
                      <a:r>
                        <a:rPr lang="lt-LT" sz="1600" dirty="0">
                          <a:effectLst/>
                        </a:rPr>
                        <a:t> straipsnis)</a:t>
                      </a:r>
                      <a:endParaRPr lang="lt-LT"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T="0" marB="0"/>
                </a:tc>
                <a:tc>
                  <a:txBody>
                    <a:bodyPr/>
                    <a:lstStyle/>
                    <a:p>
                      <a:pPr algn="ctr">
                        <a:lnSpc>
                          <a:spcPct val="107000"/>
                        </a:lnSpc>
                        <a:spcAft>
                          <a:spcPts val="800"/>
                        </a:spcAft>
                      </a:pPr>
                      <a:r>
                        <a:rPr lang="en-US" sz="1600" dirty="0">
                          <a:effectLst/>
                        </a:rPr>
                        <a:t>N</a:t>
                      </a:r>
                      <a:r>
                        <a:rPr lang="lt-LT" sz="1600" dirty="0">
                          <a:effectLst/>
                        </a:rPr>
                        <a:t>e</a:t>
                      </a:r>
                      <a:r>
                        <a:rPr lang="en-US" sz="1600" dirty="0" err="1">
                          <a:effectLst/>
                        </a:rPr>
                        <a:t>delsiant</a:t>
                      </a:r>
                      <a:r>
                        <a:rPr lang="en-US" sz="1600" dirty="0">
                          <a:effectLst/>
                        </a:rPr>
                        <a:t>, bet ne v</a:t>
                      </a:r>
                      <a:r>
                        <a:rPr lang="lt-LT" sz="1600" dirty="0">
                          <a:effectLst/>
                        </a:rPr>
                        <a:t>ė</a:t>
                      </a:r>
                      <a:r>
                        <a:rPr lang="en-US" sz="1600" dirty="0" err="1">
                          <a:effectLst/>
                        </a:rPr>
                        <a:t>liau</a:t>
                      </a:r>
                      <a:r>
                        <a:rPr lang="en-US" sz="1600" dirty="0">
                          <a:effectLst/>
                        </a:rPr>
                        <a:t>, </a:t>
                      </a:r>
                      <a:r>
                        <a:rPr lang="en-US" sz="1600" dirty="0" err="1">
                          <a:effectLst/>
                        </a:rPr>
                        <a:t>kaip</a:t>
                      </a:r>
                      <a:r>
                        <a:rPr lang="en-US" sz="1600" dirty="0">
                          <a:effectLst/>
                        </a:rPr>
                        <a:t> per 3</a:t>
                      </a:r>
                      <a:r>
                        <a:rPr lang="lt-LT" sz="1600" dirty="0">
                          <a:effectLst/>
                        </a:rPr>
                        <a:t> darbo dienas</a:t>
                      </a:r>
                      <a:endParaRPr lang="lt-LT"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T="0" marB="0"/>
                </a:tc>
                <a:extLst>
                  <a:ext uri="{0D108BD9-81ED-4DB2-BD59-A6C34878D82A}">
                    <a16:rowId xmlns:a16="http://schemas.microsoft.com/office/drawing/2014/main" val="878306386"/>
                  </a:ext>
                </a:extLst>
              </a:tr>
              <a:tr h="599350">
                <a:tc>
                  <a:txBody>
                    <a:bodyPr/>
                    <a:lstStyle/>
                    <a:p>
                      <a:pPr algn="just">
                        <a:lnSpc>
                          <a:spcPct val="107000"/>
                        </a:lnSpc>
                        <a:spcAft>
                          <a:spcPts val="800"/>
                        </a:spcAft>
                      </a:pPr>
                      <a:r>
                        <a:rPr lang="lt-LT" sz="1600" dirty="0">
                          <a:effectLst/>
                        </a:rPr>
                        <a:t>Atidėjimo laikotarpis</a:t>
                      </a:r>
                    </a:p>
                    <a:p>
                      <a:pPr algn="ctr">
                        <a:lnSpc>
                          <a:spcPct val="107000"/>
                        </a:lnSpc>
                        <a:spcAft>
                          <a:spcPts val="800"/>
                        </a:spcAft>
                      </a:pPr>
                      <a:r>
                        <a:rPr lang="en-US" sz="1600" dirty="0">
                          <a:effectLst/>
                        </a:rPr>
                        <a:t> </a:t>
                      </a:r>
                      <a:endParaRPr lang="lt-LT"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600" dirty="0">
                          <a:effectLst/>
                        </a:rPr>
                        <a:t>10</a:t>
                      </a:r>
                      <a:r>
                        <a:rPr lang="lt-LT" sz="1600" dirty="0">
                          <a:effectLst/>
                        </a:rPr>
                        <a:t> darbo dienų (</a:t>
                      </a:r>
                      <a:r>
                        <a:rPr lang="en-US" sz="1600" dirty="0">
                          <a:effectLst/>
                        </a:rPr>
                        <a:t>86</a:t>
                      </a:r>
                      <a:r>
                        <a:rPr lang="lt-LT" sz="1600" dirty="0">
                          <a:effectLst/>
                        </a:rPr>
                        <a:t> straipsnis)</a:t>
                      </a:r>
                      <a:endParaRPr lang="lt-LT"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T="0" marB="0"/>
                </a:tc>
                <a:tc>
                  <a:txBody>
                    <a:bodyPr/>
                    <a:lstStyle/>
                    <a:p>
                      <a:pPr algn="ctr">
                        <a:lnSpc>
                          <a:spcPct val="107000"/>
                        </a:lnSpc>
                        <a:spcAft>
                          <a:spcPts val="800"/>
                        </a:spcAft>
                      </a:pPr>
                      <a:r>
                        <a:rPr lang="en-US" sz="1600" dirty="0">
                          <a:effectLst/>
                        </a:rPr>
                        <a:t>10</a:t>
                      </a:r>
                      <a:r>
                        <a:rPr lang="lt-LT" sz="1600" dirty="0">
                          <a:effectLst/>
                        </a:rPr>
                        <a:t> dienų</a:t>
                      </a:r>
                      <a:endParaRPr lang="lt-LT"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T="0" marB="0"/>
                </a:tc>
                <a:extLst>
                  <a:ext uri="{0D108BD9-81ED-4DB2-BD59-A6C34878D82A}">
                    <a16:rowId xmlns:a16="http://schemas.microsoft.com/office/drawing/2014/main" val="4090987765"/>
                  </a:ext>
                </a:extLst>
              </a:tr>
            </a:tbl>
          </a:graphicData>
        </a:graphic>
      </p:graphicFrame>
    </p:spTree>
    <p:extLst>
      <p:ext uri="{BB962C8B-B14F-4D97-AF65-F5344CB8AC3E}">
        <p14:creationId xmlns:p14="http://schemas.microsoft.com/office/powerpoint/2010/main" val="508159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03641" y="523772"/>
            <a:ext cx="10873886" cy="467206"/>
          </a:xfrm>
        </p:spPr>
        <p:txBody>
          <a:bodyPr>
            <a:noAutofit/>
          </a:bodyPr>
          <a:lstStyle/>
          <a:p>
            <a:r>
              <a:rPr lang="en-US" sz="3200" dirty="0"/>
              <a:t>1. </a:t>
            </a:r>
            <a:r>
              <a:rPr lang="lt-LT" sz="3200" dirty="0"/>
              <a:t>Priešpirkiminis etapas</a:t>
            </a:r>
            <a:r>
              <a:rPr lang="en-US" sz="3200" dirty="0"/>
              <a:t>. </a:t>
            </a:r>
            <a:r>
              <a:rPr lang="lt-LT" sz="3200" dirty="0">
                <a:solidFill>
                  <a:schemeClr val="tx1"/>
                </a:solidFill>
              </a:rPr>
              <a:t>Perkančiosios organizacijos gebėjimai ir kompetencijos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34</a:t>
            </a:fld>
            <a:endParaRPr lang="en-US" dirty="0">
              <a:solidFill>
                <a:srgbClr val="FFFFFF"/>
              </a:solidFill>
            </a:endParaRPr>
          </a:p>
        </p:txBody>
      </p:sp>
      <p:pic>
        <p:nvPicPr>
          <p:cNvPr id="9" name="Picture Placeholder 10">
            <a:extLst>
              <a:ext uri="{FF2B5EF4-FFF2-40B4-BE49-F238E27FC236}">
                <a16:creationId xmlns:a16="http://schemas.microsoft.com/office/drawing/2014/main" id="{D7FA8563-965D-43CC-B281-648952D55981}"/>
              </a:ext>
            </a:extLst>
          </p:cNvPr>
          <p:cNvPicPr>
            <a:picLocks noChangeAspect="1"/>
          </p:cNvPicPr>
          <p:nvPr/>
        </p:nvPicPr>
        <p:blipFill>
          <a:blip r:embed="rId3">
            <a:extLst>
              <a:ext uri="{28A0092B-C50C-407E-A947-70E740481C1C}">
                <a14:useLocalDpi xmlns:a14="http://schemas.microsoft.com/office/drawing/2010/main" val="0"/>
              </a:ext>
            </a:extLst>
          </a:blip>
          <a:srcRect l="7582" r="7582"/>
          <a:stretch>
            <a:fillRect/>
          </a:stretch>
        </p:blipFill>
        <p:spPr>
          <a:xfrm rot="18760248">
            <a:off x="1333559" y="2258719"/>
            <a:ext cx="2102749" cy="2102123"/>
          </a:xfrm>
          <a:prstGeom prst="rect">
            <a:avLst/>
          </a:prstGeom>
        </p:spPr>
      </p:pic>
      <p:pic>
        <p:nvPicPr>
          <p:cNvPr id="10" name="Picture Placeholder 4">
            <a:extLst>
              <a:ext uri="{FF2B5EF4-FFF2-40B4-BE49-F238E27FC236}">
                <a16:creationId xmlns:a16="http://schemas.microsoft.com/office/drawing/2014/main" id="{AA163576-C814-40C6-899D-B5B186368D16}"/>
              </a:ext>
            </a:extLst>
          </p:cNvPr>
          <p:cNvPicPr>
            <a:picLocks noChangeAspect="1"/>
          </p:cNvPicPr>
          <p:nvPr/>
        </p:nvPicPr>
        <p:blipFill>
          <a:blip r:embed="rId4">
            <a:extLst>
              <a:ext uri="{28A0092B-C50C-407E-A947-70E740481C1C}">
                <a14:useLocalDpi xmlns:a14="http://schemas.microsoft.com/office/drawing/2010/main" val="0"/>
              </a:ext>
            </a:extLst>
          </a:blip>
          <a:srcRect l="16698" r="16698"/>
          <a:stretch>
            <a:fillRect/>
          </a:stretch>
        </p:blipFill>
        <p:spPr>
          <a:xfrm>
            <a:off x="3146121" y="3102893"/>
            <a:ext cx="2444555" cy="2443827"/>
          </a:xfrm>
          <a:prstGeom prst="diamond">
            <a:avLst/>
          </a:prstGeom>
        </p:spPr>
      </p:pic>
      <p:pic>
        <p:nvPicPr>
          <p:cNvPr id="11" name="Picture Placeholder 6">
            <a:extLst>
              <a:ext uri="{FF2B5EF4-FFF2-40B4-BE49-F238E27FC236}">
                <a16:creationId xmlns:a16="http://schemas.microsoft.com/office/drawing/2014/main" id="{432CA294-C2B3-4335-A124-7D036F428DB1}"/>
              </a:ext>
            </a:extLst>
          </p:cNvPr>
          <p:cNvPicPr>
            <a:picLocks noChangeAspect="1"/>
          </p:cNvPicPr>
          <p:nvPr/>
        </p:nvPicPr>
        <p:blipFill>
          <a:blip r:embed="rId5">
            <a:extLst>
              <a:ext uri="{28A0092B-C50C-407E-A947-70E740481C1C}">
                <a14:useLocalDpi xmlns:a14="http://schemas.microsoft.com/office/drawing/2010/main" val="0"/>
              </a:ext>
            </a:extLst>
          </a:blip>
          <a:srcRect l="4060" r="4060"/>
          <a:stretch>
            <a:fillRect/>
          </a:stretch>
        </p:blipFill>
        <p:spPr>
          <a:xfrm>
            <a:off x="4866453" y="2087868"/>
            <a:ext cx="2444555" cy="2443827"/>
          </a:xfrm>
          <a:prstGeom prst="diamond">
            <a:avLst/>
          </a:prstGeom>
        </p:spPr>
      </p:pic>
      <p:pic>
        <p:nvPicPr>
          <p:cNvPr id="12" name="Picture Placeholder 7">
            <a:extLst>
              <a:ext uri="{FF2B5EF4-FFF2-40B4-BE49-F238E27FC236}">
                <a16:creationId xmlns:a16="http://schemas.microsoft.com/office/drawing/2014/main" id="{ADABE076-AA55-487D-8592-7082F7FE9C0E}"/>
              </a:ext>
            </a:extLst>
          </p:cNvPr>
          <p:cNvPicPr>
            <a:picLocks noChangeAspect="1"/>
          </p:cNvPicPr>
          <p:nvPr/>
        </p:nvPicPr>
        <p:blipFill>
          <a:blip r:embed="rId6">
            <a:extLst>
              <a:ext uri="{28A0092B-C50C-407E-A947-70E740481C1C}">
                <a14:useLocalDpi xmlns:a14="http://schemas.microsoft.com/office/drawing/2010/main" val="0"/>
              </a:ext>
            </a:extLst>
          </a:blip>
          <a:srcRect l="10680" r="10680"/>
          <a:stretch>
            <a:fillRect/>
          </a:stretch>
        </p:blipFill>
        <p:spPr>
          <a:xfrm>
            <a:off x="6586785" y="3102893"/>
            <a:ext cx="2444555" cy="2443827"/>
          </a:xfrm>
          <a:prstGeom prst="diamond">
            <a:avLst/>
          </a:prstGeom>
        </p:spPr>
      </p:pic>
      <p:pic>
        <p:nvPicPr>
          <p:cNvPr id="13" name="Picture Placeholder 8">
            <a:extLst>
              <a:ext uri="{FF2B5EF4-FFF2-40B4-BE49-F238E27FC236}">
                <a16:creationId xmlns:a16="http://schemas.microsoft.com/office/drawing/2014/main" id="{24F5DCCE-3BBF-432F-AC9D-B9619D071AA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8321656" y="2087868"/>
            <a:ext cx="2444555" cy="2443827"/>
          </a:xfrm>
          <a:prstGeom prst="diamond">
            <a:avLst/>
          </a:prstGeom>
        </p:spPr>
      </p:pic>
      <p:sp>
        <p:nvSpPr>
          <p:cNvPr id="15" name="Text Placeholder 32">
            <a:extLst>
              <a:ext uri="{FF2B5EF4-FFF2-40B4-BE49-F238E27FC236}">
                <a16:creationId xmlns:a16="http://schemas.microsoft.com/office/drawing/2014/main" id="{412A2B3E-1354-45D5-A69A-7CB29AEF314D}"/>
              </a:ext>
            </a:extLst>
          </p:cNvPr>
          <p:cNvSpPr txBox="1">
            <a:spLocks/>
          </p:cNvSpPr>
          <p:nvPr/>
        </p:nvSpPr>
        <p:spPr>
          <a:xfrm>
            <a:off x="1650886" y="4958806"/>
            <a:ext cx="1895355" cy="50897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2000" dirty="0"/>
              <a:t>Projektų valdymo</a:t>
            </a:r>
            <a:endParaRPr lang="en-US" sz="2000" dirty="0"/>
          </a:p>
        </p:txBody>
      </p:sp>
      <p:sp>
        <p:nvSpPr>
          <p:cNvPr id="16" name="Text Placeholder 58">
            <a:extLst>
              <a:ext uri="{FF2B5EF4-FFF2-40B4-BE49-F238E27FC236}">
                <a16:creationId xmlns:a16="http://schemas.microsoft.com/office/drawing/2014/main" id="{A88A8B3E-5AEB-4103-B707-A06BFF6CAA72}"/>
              </a:ext>
            </a:extLst>
          </p:cNvPr>
          <p:cNvSpPr txBox="1">
            <a:spLocks/>
          </p:cNvSpPr>
          <p:nvPr/>
        </p:nvSpPr>
        <p:spPr>
          <a:xfrm>
            <a:off x="3546241" y="2376252"/>
            <a:ext cx="1895355" cy="50897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lt-LT" sz="2000" dirty="0"/>
              <a:t>Teisės</a:t>
            </a:r>
            <a:endParaRPr lang="en-US" sz="2000" dirty="0"/>
          </a:p>
        </p:txBody>
      </p:sp>
      <p:sp>
        <p:nvSpPr>
          <p:cNvPr id="17" name="Text Placeholder 63">
            <a:extLst>
              <a:ext uri="{FF2B5EF4-FFF2-40B4-BE49-F238E27FC236}">
                <a16:creationId xmlns:a16="http://schemas.microsoft.com/office/drawing/2014/main" id="{83A20677-E785-4D01-82F7-003CFA1234FE}"/>
              </a:ext>
            </a:extLst>
          </p:cNvPr>
          <p:cNvSpPr txBox="1">
            <a:spLocks/>
          </p:cNvSpPr>
          <p:nvPr/>
        </p:nvSpPr>
        <p:spPr>
          <a:xfrm>
            <a:off x="5152501" y="4639712"/>
            <a:ext cx="1895355" cy="50897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lt-LT" sz="2000" dirty="0"/>
              <a:t>Finansų</a:t>
            </a:r>
            <a:endParaRPr lang="en-US" sz="2000" dirty="0"/>
          </a:p>
        </p:txBody>
      </p:sp>
      <p:sp>
        <p:nvSpPr>
          <p:cNvPr id="18" name="Text Placeholder 36">
            <a:extLst>
              <a:ext uri="{FF2B5EF4-FFF2-40B4-BE49-F238E27FC236}">
                <a16:creationId xmlns:a16="http://schemas.microsoft.com/office/drawing/2014/main" id="{444845D7-8933-48FD-A6CB-C274219CEFB9}"/>
              </a:ext>
            </a:extLst>
          </p:cNvPr>
          <p:cNvSpPr txBox="1">
            <a:spLocks/>
          </p:cNvSpPr>
          <p:nvPr/>
        </p:nvSpPr>
        <p:spPr>
          <a:xfrm>
            <a:off x="6874101" y="2555420"/>
            <a:ext cx="1895355" cy="50897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lt-LT" sz="2000" dirty="0"/>
              <a:t>Techninės</a:t>
            </a:r>
            <a:endParaRPr lang="en-US" sz="2000" dirty="0"/>
          </a:p>
        </p:txBody>
      </p:sp>
      <p:sp>
        <p:nvSpPr>
          <p:cNvPr id="19" name="Text Placeholder 68">
            <a:extLst>
              <a:ext uri="{FF2B5EF4-FFF2-40B4-BE49-F238E27FC236}">
                <a16:creationId xmlns:a16="http://schemas.microsoft.com/office/drawing/2014/main" id="{0852FCB1-E718-4465-9F80-DAAA678A982B}"/>
              </a:ext>
            </a:extLst>
          </p:cNvPr>
          <p:cNvSpPr txBox="1">
            <a:spLocks/>
          </p:cNvSpPr>
          <p:nvPr/>
        </p:nvSpPr>
        <p:spPr>
          <a:xfrm>
            <a:off x="8870856" y="4639712"/>
            <a:ext cx="1895355" cy="50897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lt-LT" sz="2000" dirty="0"/>
              <a:t>Komunikacinės</a:t>
            </a:r>
            <a:endParaRPr lang="en-US" sz="2000" dirty="0"/>
          </a:p>
        </p:txBody>
      </p:sp>
      <p:sp>
        <p:nvSpPr>
          <p:cNvPr id="20" name="Title 1">
            <a:extLst>
              <a:ext uri="{FF2B5EF4-FFF2-40B4-BE49-F238E27FC236}">
                <a16:creationId xmlns:a16="http://schemas.microsoft.com/office/drawing/2014/main" id="{6E6ED70A-C72C-49DF-BA4C-6A0F2B5024D9}"/>
              </a:ext>
            </a:extLst>
          </p:cNvPr>
          <p:cNvSpPr txBox="1">
            <a:spLocks/>
          </p:cNvSpPr>
          <p:nvPr/>
        </p:nvSpPr>
        <p:spPr>
          <a:xfrm>
            <a:off x="816979" y="5593038"/>
            <a:ext cx="10566400" cy="508973"/>
          </a:xfrm>
          <a:prstGeom prst="rect">
            <a:avLst/>
          </a:prstGeom>
        </p:spPr>
        <p:txBody>
          <a:bodyPr wrap="none" lIns="0" tIns="0" rIns="0" bIns="0" anchor="ctr">
            <a:noAutofit/>
          </a:bodyPr>
          <a:lstStyle>
            <a:lvl1pPr algn="ctr" defTabSz="914400" rtl="0" eaLnBrk="1" latinLnBrk="0" hangingPunct="1">
              <a:spcBef>
                <a:spcPct val="0"/>
              </a:spcBef>
              <a:buNone/>
              <a:defRPr sz="2400" b="1" kern="1200" baseline="0">
                <a:solidFill>
                  <a:schemeClr val="tx1">
                    <a:lumMod val="50000"/>
                    <a:lumOff val="50000"/>
                  </a:schemeClr>
                </a:solidFill>
                <a:latin typeface="+mj-lt"/>
                <a:ea typeface="+mj-ea"/>
                <a:cs typeface="+mj-cs"/>
              </a:defRPr>
            </a:lvl1pPr>
          </a:lstStyle>
          <a:p>
            <a:pPr>
              <a:buClr>
                <a:schemeClr val="accent1"/>
              </a:buClr>
            </a:pPr>
            <a:r>
              <a:rPr lang="lt-LT" b="0" dirty="0">
                <a:solidFill>
                  <a:srgbClr val="FF0000"/>
                </a:solidFill>
              </a:rPr>
              <a:t>Nustatykite komandos kompetencijos poreikius. </a:t>
            </a:r>
          </a:p>
          <a:p>
            <a:pPr>
              <a:buClr>
                <a:schemeClr val="accent1"/>
              </a:buClr>
            </a:pPr>
            <a:r>
              <a:rPr lang="lt-LT" b="0" dirty="0">
                <a:solidFill>
                  <a:srgbClr val="FF0000"/>
                </a:solidFill>
              </a:rPr>
              <a:t>Pasirinkite konsultantus, kurie patenkins šiuos poreikius.</a:t>
            </a:r>
            <a:endParaRPr lang="en-US" b="0" dirty="0">
              <a:solidFill>
                <a:srgbClr val="FF0000"/>
              </a:solidFill>
            </a:endParaRPr>
          </a:p>
        </p:txBody>
      </p:sp>
    </p:spTree>
    <p:extLst>
      <p:ext uri="{BB962C8B-B14F-4D97-AF65-F5344CB8AC3E}">
        <p14:creationId xmlns:p14="http://schemas.microsoft.com/office/powerpoint/2010/main" val="3089286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617756"/>
            <a:ext cx="9584408" cy="285752"/>
          </a:xfrm>
        </p:spPr>
        <p:txBody>
          <a:bodyPr>
            <a:noAutofit/>
          </a:bodyPr>
          <a:lstStyle/>
          <a:p>
            <a:r>
              <a:rPr lang="en-US" sz="3200" dirty="0"/>
              <a:t>1. </a:t>
            </a:r>
            <a:r>
              <a:rPr lang="lt-LT" sz="3200" dirty="0"/>
              <a:t>Priešpirkiminis etapas</a:t>
            </a:r>
            <a:r>
              <a:rPr lang="en-US" sz="3200" dirty="0"/>
              <a:t>.</a:t>
            </a:r>
            <a:r>
              <a:rPr lang="lt-LT" sz="3200" dirty="0">
                <a:solidFill>
                  <a:schemeClr val="tx1"/>
                </a:solidFill>
              </a:rPr>
              <a:t> Išorės ekspertai / konsultantai</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35</a:t>
            </a:fld>
            <a:endParaRPr lang="en-US" dirty="0">
              <a:solidFill>
                <a:srgbClr val="FFFFFF"/>
              </a:solidFill>
            </a:endParaRPr>
          </a:p>
        </p:txBody>
      </p:sp>
      <p:sp>
        <p:nvSpPr>
          <p:cNvPr id="6" name="Rectangle 3">
            <a:extLst>
              <a:ext uri="{FF2B5EF4-FFF2-40B4-BE49-F238E27FC236}">
                <a16:creationId xmlns:a16="http://schemas.microsoft.com/office/drawing/2014/main" id="{669A1661-B7D6-4F1E-A18E-EDD15D7B0682}"/>
              </a:ext>
            </a:extLst>
          </p:cNvPr>
          <p:cNvSpPr txBox="1">
            <a:spLocks noChangeArrowheads="1"/>
          </p:cNvSpPr>
          <p:nvPr/>
        </p:nvSpPr>
        <p:spPr>
          <a:xfrm>
            <a:off x="814916" y="1696955"/>
            <a:ext cx="10525631" cy="40978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33946" indent="-833946">
              <a:tabLst>
                <a:tab pos="954593" algn="l"/>
              </a:tabLst>
            </a:pPr>
            <a:r>
              <a:rPr lang="lt-LT" altLang="lt-LT" sz="2400" dirty="0">
                <a:latin typeface="Calibri" panose="020F0502020204030204" pitchFamily="34" charset="0"/>
                <a:cs typeface="Calibri" panose="020F0502020204030204" pitchFamily="34" charset="0"/>
              </a:rPr>
              <a:t>Išorinio eksperto / konsultanto, kuris patartų dėl pirkimo apimties arba techninio / finansinio / teisinio pirkimo aspekto, parinkimas.</a:t>
            </a:r>
          </a:p>
          <a:p>
            <a:pPr marL="833946" indent="-833946">
              <a:tabLst>
                <a:tab pos="954593" algn="l"/>
              </a:tabLst>
            </a:pPr>
            <a:r>
              <a:rPr lang="lt-LT" altLang="lt-LT" sz="2400" dirty="0">
                <a:latin typeface="Calibri" panose="020F0502020204030204" pitchFamily="34" charset="0"/>
                <a:cs typeface="Calibri" panose="020F0502020204030204" pitchFamily="34" charset="0"/>
              </a:rPr>
              <a:t>Ką daryti, jei tie patys išorės e</a:t>
            </a:r>
            <a:r>
              <a:rPr lang="en-GB" altLang="lt-LT" sz="2400" dirty="0" err="1">
                <a:latin typeface="Calibri" panose="020F0502020204030204" pitchFamily="34" charset="0"/>
                <a:cs typeface="Calibri" panose="020F0502020204030204" pitchFamily="34" charset="0"/>
              </a:rPr>
              <a:t>ks</a:t>
            </a:r>
            <a:r>
              <a:rPr lang="lt-LT" altLang="lt-LT" sz="2400" dirty="0">
                <a:latin typeface="Calibri" panose="020F0502020204030204" pitchFamily="34" charset="0"/>
                <a:cs typeface="Calibri" panose="020F0502020204030204" pitchFamily="34" charset="0"/>
              </a:rPr>
              <a:t>pertai / konsultantai planuoja dalyvauti konkurenciniame dialoge?  </a:t>
            </a:r>
          </a:p>
          <a:p>
            <a:pPr marL="833946" indent="-833946">
              <a:tabLst>
                <a:tab pos="954593" algn="l"/>
              </a:tabLst>
            </a:pPr>
            <a:r>
              <a:rPr lang="lt-LT" altLang="lt-LT" sz="2400" dirty="0">
                <a:latin typeface="Calibri" panose="020F0502020204030204" pitchFamily="34" charset="0"/>
                <a:cs typeface="Calibri" panose="020F0502020204030204" pitchFamily="34" charset="0"/>
              </a:rPr>
              <a:t>Draudimas pasitelkti techninius / finansinius / teisės ekspertus, kurie teikė konsultacijas  perkančiajai organizacijai tame pačiame pirkime (VPĮ 21 ir 46 straipsniai).</a:t>
            </a:r>
            <a:endParaRPr lang="en-US" altLang="lt-LT"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1517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en-US" sz="3200" dirty="0"/>
              <a:t>1. </a:t>
            </a:r>
            <a:r>
              <a:rPr lang="lt-LT" sz="3200" dirty="0"/>
              <a:t>Priešpirkiminis etapas</a:t>
            </a:r>
            <a:r>
              <a:rPr lang="en-US" sz="3200" dirty="0"/>
              <a:t>. </a:t>
            </a:r>
            <a:r>
              <a:rPr lang="lt-LT" sz="3200" dirty="0">
                <a:solidFill>
                  <a:schemeClr val="tx1"/>
                </a:solidFill>
              </a:rPr>
              <a:t>Pirkimo dokumentų rengimas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36</a:t>
            </a:fld>
            <a:endParaRPr lang="en-US" dirty="0">
              <a:solidFill>
                <a:srgbClr val="FFFFFF"/>
              </a:solidFill>
            </a:endParaRPr>
          </a:p>
        </p:txBody>
      </p:sp>
      <p:sp>
        <p:nvSpPr>
          <p:cNvPr id="6" name="Title 5">
            <a:extLst>
              <a:ext uri="{FF2B5EF4-FFF2-40B4-BE49-F238E27FC236}">
                <a16:creationId xmlns:a16="http://schemas.microsoft.com/office/drawing/2014/main" id="{CD222E35-AF3A-4352-8246-0359E588B6C1}"/>
              </a:ext>
            </a:extLst>
          </p:cNvPr>
          <p:cNvSpPr txBox="1">
            <a:spLocks/>
          </p:cNvSpPr>
          <p:nvPr/>
        </p:nvSpPr>
        <p:spPr>
          <a:xfrm>
            <a:off x="304800" y="841102"/>
            <a:ext cx="11157819" cy="6160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Tahoma" panose="020B0604030504040204" pitchFamily="34" charset="0"/>
                <a:cs typeface="Calibri" panose="020F0502020204030204" pitchFamily="34" charset="0"/>
              </a:defRPr>
            </a:lvl1pPr>
          </a:lstStyle>
          <a:p>
            <a:r>
              <a:rPr lang="lt-LT" sz="2000" dirty="0"/>
              <a:t>Konkurencinio dialogo pirkimo dokumentų struktūra</a:t>
            </a:r>
            <a:endParaRPr lang="en-US" sz="2000" dirty="0"/>
          </a:p>
        </p:txBody>
      </p:sp>
      <p:sp>
        <p:nvSpPr>
          <p:cNvPr id="8" name="Rectangle 7">
            <a:extLst>
              <a:ext uri="{FF2B5EF4-FFF2-40B4-BE49-F238E27FC236}">
                <a16:creationId xmlns:a16="http://schemas.microsoft.com/office/drawing/2014/main" id="{D16F06B9-6526-4BCF-8E8B-5A6B3C033213}"/>
              </a:ext>
            </a:extLst>
          </p:cNvPr>
          <p:cNvSpPr/>
          <p:nvPr/>
        </p:nvSpPr>
        <p:spPr>
          <a:xfrm>
            <a:off x="520700" y="1508126"/>
            <a:ext cx="2311400" cy="853468"/>
          </a:xfrm>
          <a:prstGeom prst="rect">
            <a:avLst/>
          </a:prstGeom>
          <a:solidFill>
            <a:schemeClr val="accent1"/>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lt-LT" sz="1600" b="1" dirty="0">
                <a:solidFill>
                  <a:schemeClr val="bg1"/>
                </a:solidFill>
              </a:rPr>
              <a:t>Informacija apie pirkimo turinį</a:t>
            </a:r>
            <a:endParaRPr kumimoji="1" lang="en-US" sz="1600" dirty="0"/>
          </a:p>
        </p:txBody>
      </p:sp>
      <p:sp>
        <p:nvSpPr>
          <p:cNvPr id="9" name="Rectangle 8">
            <a:extLst>
              <a:ext uri="{FF2B5EF4-FFF2-40B4-BE49-F238E27FC236}">
                <a16:creationId xmlns:a16="http://schemas.microsoft.com/office/drawing/2014/main" id="{9AEC9105-D2AE-4BB1-A576-3D38763A67BE}"/>
              </a:ext>
            </a:extLst>
          </p:cNvPr>
          <p:cNvSpPr/>
          <p:nvPr/>
        </p:nvSpPr>
        <p:spPr>
          <a:xfrm>
            <a:off x="520700" y="2432001"/>
            <a:ext cx="2311400" cy="853468"/>
          </a:xfrm>
          <a:prstGeom prst="rect">
            <a:avLst/>
          </a:prstGeom>
          <a:solidFill>
            <a:schemeClr val="accent2"/>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lt-LT" sz="1600" b="1" dirty="0">
                <a:solidFill>
                  <a:schemeClr val="bg1"/>
                </a:solidFill>
              </a:rPr>
              <a:t>Bendrosios nuostatos</a:t>
            </a:r>
            <a:endParaRPr kumimoji="1" lang="en-US" sz="1600" dirty="0"/>
          </a:p>
        </p:txBody>
      </p:sp>
      <p:sp>
        <p:nvSpPr>
          <p:cNvPr id="10" name="Rectangle 9">
            <a:extLst>
              <a:ext uri="{FF2B5EF4-FFF2-40B4-BE49-F238E27FC236}">
                <a16:creationId xmlns:a16="http://schemas.microsoft.com/office/drawing/2014/main" id="{F77C619A-0AB1-469F-A573-0C84056CF5AE}"/>
              </a:ext>
            </a:extLst>
          </p:cNvPr>
          <p:cNvSpPr/>
          <p:nvPr/>
        </p:nvSpPr>
        <p:spPr>
          <a:xfrm>
            <a:off x="533400" y="3572534"/>
            <a:ext cx="2311400" cy="1788855"/>
          </a:xfrm>
          <a:prstGeom prst="rect">
            <a:avLst/>
          </a:prstGeom>
          <a:solidFill>
            <a:schemeClr val="accent3"/>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lt-LT" sz="1600" b="1" dirty="0">
                <a:solidFill>
                  <a:schemeClr val="bg1"/>
                </a:solidFill>
              </a:rPr>
              <a:t>Konkurencinio dialogo vykdymas</a:t>
            </a:r>
            <a:endParaRPr kumimoji="1" lang="en-US" sz="1600" dirty="0">
              <a:solidFill>
                <a:schemeClr val="bg1"/>
              </a:solidFill>
            </a:endParaRPr>
          </a:p>
        </p:txBody>
      </p:sp>
      <p:sp>
        <p:nvSpPr>
          <p:cNvPr id="11" name="Rectangle 10">
            <a:extLst>
              <a:ext uri="{FF2B5EF4-FFF2-40B4-BE49-F238E27FC236}">
                <a16:creationId xmlns:a16="http://schemas.microsoft.com/office/drawing/2014/main" id="{B91FBF58-0B6B-4C1B-A91B-99A9F14B33BB}"/>
              </a:ext>
            </a:extLst>
          </p:cNvPr>
          <p:cNvSpPr/>
          <p:nvPr/>
        </p:nvSpPr>
        <p:spPr>
          <a:xfrm>
            <a:off x="520700" y="5507430"/>
            <a:ext cx="2311400" cy="853468"/>
          </a:xfrm>
          <a:prstGeom prst="rect">
            <a:avLst/>
          </a:prstGeom>
          <a:solidFill>
            <a:schemeClr val="accent5"/>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lt-LT" sz="1600" b="1" dirty="0">
                <a:solidFill>
                  <a:schemeClr val="bg1"/>
                </a:solidFill>
              </a:rPr>
              <a:t>Priedai</a:t>
            </a:r>
            <a:endParaRPr kumimoji="1" lang="en-US" sz="1600" b="1" dirty="0">
              <a:solidFill>
                <a:schemeClr val="bg1"/>
              </a:solidFill>
            </a:endParaRPr>
          </a:p>
        </p:txBody>
      </p:sp>
      <p:sp>
        <p:nvSpPr>
          <p:cNvPr id="12" name="Down Arrow 21">
            <a:extLst>
              <a:ext uri="{FF2B5EF4-FFF2-40B4-BE49-F238E27FC236}">
                <a16:creationId xmlns:a16="http://schemas.microsoft.com/office/drawing/2014/main" id="{6CE236BF-ED2F-4FD0-8DBE-9C4AB769C7A9}"/>
              </a:ext>
            </a:extLst>
          </p:cNvPr>
          <p:cNvSpPr/>
          <p:nvPr/>
        </p:nvSpPr>
        <p:spPr>
          <a:xfrm>
            <a:off x="1384300" y="2209800"/>
            <a:ext cx="609600" cy="417505"/>
          </a:xfrm>
          <a:prstGeom prst="downArrow">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Down Arrow 35">
            <a:extLst>
              <a:ext uri="{FF2B5EF4-FFF2-40B4-BE49-F238E27FC236}">
                <a16:creationId xmlns:a16="http://schemas.microsoft.com/office/drawing/2014/main" id="{FAA4306B-1FF9-4864-9D56-0475B3FF04CC}"/>
              </a:ext>
            </a:extLst>
          </p:cNvPr>
          <p:cNvSpPr/>
          <p:nvPr/>
        </p:nvSpPr>
        <p:spPr>
          <a:xfrm>
            <a:off x="1391388" y="3306823"/>
            <a:ext cx="609600" cy="544208"/>
          </a:xfrm>
          <a:prstGeom prst="downArrow">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Down Arrow 37">
            <a:extLst>
              <a:ext uri="{FF2B5EF4-FFF2-40B4-BE49-F238E27FC236}">
                <a16:creationId xmlns:a16="http://schemas.microsoft.com/office/drawing/2014/main" id="{49F6AD53-F89F-48A4-B1E0-C2BBACC1A1D7}"/>
              </a:ext>
            </a:extLst>
          </p:cNvPr>
          <p:cNvSpPr/>
          <p:nvPr/>
        </p:nvSpPr>
        <p:spPr>
          <a:xfrm>
            <a:off x="1384300" y="5235326"/>
            <a:ext cx="609600" cy="544208"/>
          </a:xfrm>
          <a:prstGeom prst="downArrow">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AA6D21A7-B0AB-4B88-9FA9-DD60A0C7BE66}"/>
              </a:ext>
            </a:extLst>
          </p:cNvPr>
          <p:cNvSpPr/>
          <p:nvPr/>
        </p:nvSpPr>
        <p:spPr>
          <a:xfrm>
            <a:off x="2971800" y="1664369"/>
            <a:ext cx="9220200" cy="707215"/>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Footer Text">
            <a:extLst>
              <a:ext uri="{FF2B5EF4-FFF2-40B4-BE49-F238E27FC236}">
                <a16:creationId xmlns:a16="http://schemas.microsoft.com/office/drawing/2014/main" id="{83D1E492-95A4-40BD-964C-8E2D6601E29A}"/>
              </a:ext>
            </a:extLst>
          </p:cNvPr>
          <p:cNvSpPr txBox="1"/>
          <p:nvPr/>
        </p:nvSpPr>
        <p:spPr>
          <a:xfrm>
            <a:off x="2971800" y="1756030"/>
            <a:ext cx="9133840" cy="615361"/>
          </a:xfrm>
          <a:prstGeom prst="rect">
            <a:avLst/>
          </a:prstGeom>
          <a:noFill/>
        </p:spPr>
        <p:txBody>
          <a:bodyPr wrap="square" lIns="0" tIns="0" rIns="0" bIns="0" rtlCol="0">
            <a:spAutoFit/>
          </a:bodyPr>
          <a:lstStyle/>
          <a:p>
            <a:pPr marL="304792" indent="-304792" algn="just">
              <a:spcAft>
                <a:spcPts val="333"/>
              </a:spcAft>
              <a:buSzPct val="120000"/>
              <a:buFont typeface="Wingdings" pitchFamily="2" charset="2"/>
              <a:buChar char="v"/>
            </a:pPr>
            <a:r>
              <a:rPr lang="lt-LT" sz="1333" b="1" dirty="0"/>
              <a:t>Trumpas pirkimo aprašymas. Pirkimo </a:t>
            </a:r>
            <a:r>
              <a:rPr lang="lt-LT" sz="1333" b="1" dirty="0" err="1"/>
              <a:t>įv</a:t>
            </a:r>
            <a:r>
              <a:rPr lang="en-GB" sz="1333" b="1" dirty="0"/>
              <a:t>e</a:t>
            </a:r>
            <a:r>
              <a:rPr lang="lt-LT" sz="1333" b="1" dirty="0" err="1"/>
              <a:t>rčiai</a:t>
            </a:r>
            <a:r>
              <a:rPr lang="lt-LT" sz="1333" b="1" dirty="0"/>
              <a:t>. Įgyvendinimo sąlygų aprašymas – trukmė; Pirkimo dalykas (darbų, paslaugų, laukiamų rezultatų ir ūkio subjekto aprašymas); preliminarus rizikos paskirstymas; lėšos, iš kurių gali būti finansuojamos pirkimas, ir finansavimo būdas; subtiekėjų/subrangovų įtraukimas.</a:t>
            </a:r>
            <a:endParaRPr lang="en-US" sz="1333" b="1" dirty="0"/>
          </a:p>
        </p:txBody>
      </p:sp>
      <p:sp>
        <p:nvSpPr>
          <p:cNvPr id="17" name="Rectangle 16">
            <a:extLst>
              <a:ext uri="{FF2B5EF4-FFF2-40B4-BE49-F238E27FC236}">
                <a16:creationId xmlns:a16="http://schemas.microsoft.com/office/drawing/2014/main" id="{0D2A0AEE-C01A-49C7-9BDE-1EED23AADBD9}"/>
              </a:ext>
            </a:extLst>
          </p:cNvPr>
          <p:cNvSpPr/>
          <p:nvPr/>
        </p:nvSpPr>
        <p:spPr>
          <a:xfrm>
            <a:off x="3002877" y="2685110"/>
            <a:ext cx="9102763" cy="853468"/>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ooter Text">
            <a:extLst>
              <a:ext uri="{FF2B5EF4-FFF2-40B4-BE49-F238E27FC236}">
                <a16:creationId xmlns:a16="http://schemas.microsoft.com/office/drawing/2014/main" id="{C64B1072-FC75-4607-A798-CDFCBAF2A990}"/>
              </a:ext>
            </a:extLst>
          </p:cNvPr>
          <p:cNvSpPr txBox="1"/>
          <p:nvPr/>
        </p:nvSpPr>
        <p:spPr>
          <a:xfrm>
            <a:off x="2978673" y="2752772"/>
            <a:ext cx="9017000" cy="692305"/>
          </a:xfrm>
          <a:prstGeom prst="rect">
            <a:avLst/>
          </a:prstGeom>
          <a:noFill/>
        </p:spPr>
        <p:txBody>
          <a:bodyPr wrap="square" lIns="0" tIns="0" rIns="0" bIns="0" rtlCol="0">
            <a:spAutoFit/>
          </a:bodyPr>
          <a:lstStyle/>
          <a:p>
            <a:pPr marL="304792" indent="-304792">
              <a:spcAft>
                <a:spcPts val="333"/>
              </a:spcAft>
              <a:buSzPct val="120000"/>
              <a:buFont typeface="Wingdings" pitchFamily="2" charset="2"/>
              <a:buChar char="v"/>
            </a:pPr>
            <a:r>
              <a:rPr lang="lt-LT" sz="1333" b="1" dirty="0"/>
              <a:t>Perkančiosios organizacijos pristatymas, dialogo inicijavimas. Poreikiai ir rezultatai, kurių siekia perkančioji organizacija.</a:t>
            </a:r>
          </a:p>
          <a:p>
            <a:pPr marL="304792" indent="-304792">
              <a:spcAft>
                <a:spcPts val="333"/>
              </a:spcAft>
              <a:buSzPct val="120000"/>
              <a:buFont typeface="Wingdings" pitchFamily="2" charset="2"/>
              <a:buChar char="v"/>
            </a:pPr>
            <a:r>
              <a:rPr lang="lt-LT" sz="1333" b="1" dirty="0"/>
              <a:t>Sutarties įgyvendinimo reikalavimai. Informacija apie ūkio subjekto pasirinkimą. Sąlygų paaiškinimas ir patikslinimas.</a:t>
            </a:r>
          </a:p>
          <a:p>
            <a:pPr marL="304792" indent="-304792">
              <a:spcAft>
                <a:spcPts val="333"/>
              </a:spcAft>
              <a:buSzPct val="120000"/>
              <a:buFont typeface="Wingdings" pitchFamily="2" charset="2"/>
              <a:buChar char="v"/>
            </a:pPr>
            <a:r>
              <a:rPr lang="lt-LT" sz="1333" b="1" dirty="0"/>
              <a:t>Pažeistų teisių gynimas. Bendrosios nuostatos.</a:t>
            </a:r>
            <a:endParaRPr lang="en-US" sz="1333" b="1" dirty="0"/>
          </a:p>
        </p:txBody>
      </p:sp>
      <p:sp>
        <p:nvSpPr>
          <p:cNvPr id="19" name="Footer Text">
            <a:extLst>
              <a:ext uri="{FF2B5EF4-FFF2-40B4-BE49-F238E27FC236}">
                <a16:creationId xmlns:a16="http://schemas.microsoft.com/office/drawing/2014/main" id="{7088BA72-E149-4F09-BE1C-FEB541009C9F}"/>
              </a:ext>
            </a:extLst>
          </p:cNvPr>
          <p:cNvSpPr txBox="1"/>
          <p:nvPr/>
        </p:nvSpPr>
        <p:spPr>
          <a:xfrm>
            <a:off x="2978673" y="3820526"/>
            <a:ext cx="9220200" cy="1423082"/>
          </a:xfrm>
          <a:prstGeom prst="rect">
            <a:avLst/>
          </a:prstGeom>
          <a:noFill/>
        </p:spPr>
        <p:txBody>
          <a:bodyPr wrap="square" lIns="0" tIns="0" rIns="0" bIns="0" rtlCol="0">
            <a:spAutoFit/>
          </a:bodyPr>
          <a:lstStyle/>
          <a:p>
            <a:pPr marL="304792" indent="-304792">
              <a:spcAft>
                <a:spcPts val="333"/>
              </a:spcAft>
              <a:buSzPct val="120000"/>
              <a:buFont typeface="Wingdings" pitchFamily="2" charset="2"/>
              <a:buChar char="v"/>
            </a:pPr>
            <a:r>
              <a:rPr lang="lt-LT" sz="1333" b="1" dirty="0"/>
              <a:t>Konkursinio dialogo eigos aprašymas ir preliminarus grafikas</a:t>
            </a:r>
            <a:r>
              <a:rPr lang="en-GB" sz="1333" b="1" dirty="0"/>
              <a:t>.</a:t>
            </a:r>
            <a:endParaRPr lang="lt-LT" sz="1333" b="1" dirty="0"/>
          </a:p>
          <a:p>
            <a:pPr marL="304792" indent="-304792">
              <a:spcAft>
                <a:spcPts val="333"/>
              </a:spcAft>
              <a:buSzPct val="120000"/>
              <a:buFont typeface="Wingdings" pitchFamily="2" charset="2"/>
              <a:buChar char="v"/>
            </a:pPr>
            <a:r>
              <a:rPr lang="lt-LT" sz="1333" b="1" dirty="0"/>
              <a:t>Paraiškos pateikimas.</a:t>
            </a:r>
            <a:r>
              <a:rPr lang="en-GB" sz="1333" b="1" dirty="0"/>
              <a:t> </a:t>
            </a:r>
            <a:r>
              <a:rPr lang="lt-LT" sz="1333" b="1" dirty="0"/>
              <a:t>Kvalifikacijos patikrinimo ir išankstinės atrankos aprašas.</a:t>
            </a:r>
          </a:p>
          <a:p>
            <a:pPr marL="304792" indent="-304792">
              <a:spcAft>
                <a:spcPts val="333"/>
              </a:spcAft>
              <a:buSzPct val="120000"/>
              <a:buFont typeface="Wingdings" pitchFamily="2" charset="2"/>
              <a:buChar char="v"/>
            </a:pPr>
            <a:r>
              <a:rPr lang="lt-LT" sz="1333" b="1" dirty="0"/>
              <a:t>Techninių ir finansinių sprendimų pateikimo reikalavimai.</a:t>
            </a:r>
          </a:p>
          <a:p>
            <a:pPr marL="304792" indent="-304792">
              <a:spcAft>
                <a:spcPts val="333"/>
              </a:spcAft>
              <a:buSzPct val="120000"/>
              <a:buFont typeface="Wingdings" pitchFamily="2" charset="2"/>
              <a:buChar char="v"/>
            </a:pPr>
            <a:r>
              <a:rPr lang="lt-LT" sz="1333" b="1" dirty="0"/>
              <a:t>Dialogo proceso aprašymas ir sprendinių įvertinimas. Pirkimo dokumentų taisymas</a:t>
            </a:r>
          </a:p>
          <a:p>
            <a:pPr marL="304792" indent="-304792">
              <a:spcAft>
                <a:spcPts val="333"/>
              </a:spcAft>
              <a:buSzPct val="120000"/>
              <a:buFont typeface="Wingdings" pitchFamily="2" charset="2"/>
              <a:buChar char="v"/>
            </a:pPr>
            <a:r>
              <a:rPr lang="lt-LT" sz="1333" b="1" dirty="0"/>
              <a:t>Galutinių pasiūlymų pateikimo reikalavimai. Pasiūlymų vertinimo procesas. </a:t>
            </a:r>
          </a:p>
          <a:p>
            <a:pPr marL="304792" indent="-304792">
              <a:spcAft>
                <a:spcPts val="333"/>
              </a:spcAft>
              <a:buSzPct val="120000"/>
              <a:buFont typeface="Wingdings" pitchFamily="2" charset="2"/>
              <a:buChar char="v"/>
            </a:pPr>
            <a:r>
              <a:rPr lang="lt-LT" sz="1333" b="1" dirty="0"/>
              <a:t>Sutarties sudarymas.</a:t>
            </a:r>
            <a:endParaRPr lang="en-US" sz="1333" b="1" dirty="0"/>
          </a:p>
        </p:txBody>
      </p:sp>
      <p:sp>
        <p:nvSpPr>
          <p:cNvPr id="20" name="Rectangle 19">
            <a:extLst>
              <a:ext uri="{FF2B5EF4-FFF2-40B4-BE49-F238E27FC236}">
                <a16:creationId xmlns:a16="http://schemas.microsoft.com/office/drawing/2014/main" id="{04A7868C-4753-421F-A862-31957E90D59F}"/>
              </a:ext>
            </a:extLst>
          </p:cNvPr>
          <p:cNvSpPr/>
          <p:nvPr/>
        </p:nvSpPr>
        <p:spPr>
          <a:xfrm>
            <a:off x="3002877" y="5573465"/>
            <a:ext cx="9220200" cy="733848"/>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ooter Text">
            <a:extLst>
              <a:ext uri="{FF2B5EF4-FFF2-40B4-BE49-F238E27FC236}">
                <a16:creationId xmlns:a16="http://schemas.microsoft.com/office/drawing/2014/main" id="{CAA1864A-71DF-4009-8DD2-64AF05B1D2D0}"/>
              </a:ext>
            </a:extLst>
          </p:cNvPr>
          <p:cNvSpPr txBox="1"/>
          <p:nvPr/>
        </p:nvSpPr>
        <p:spPr>
          <a:xfrm>
            <a:off x="3251832" y="5721794"/>
            <a:ext cx="9220200" cy="448713"/>
          </a:xfrm>
          <a:prstGeom prst="rect">
            <a:avLst/>
          </a:prstGeom>
          <a:noFill/>
        </p:spPr>
        <p:txBody>
          <a:bodyPr wrap="square" lIns="0" tIns="0" rIns="0" bIns="0" rtlCol="0">
            <a:spAutoFit/>
          </a:bodyPr>
          <a:lstStyle/>
          <a:p>
            <a:pPr>
              <a:spcAft>
                <a:spcPts val="333"/>
              </a:spcAft>
              <a:buSzPct val="120000"/>
            </a:pPr>
            <a:r>
              <a:rPr lang="lt-LT" sz="1333" b="1" dirty="0"/>
              <a:t>Standartiniai dokumentai</a:t>
            </a:r>
          </a:p>
          <a:p>
            <a:pPr>
              <a:spcAft>
                <a:spcPts val="333"/>
              </a:spcAft>
              <a:buSzPct val="120000"/>
            </a:pPr>
            <a:endParaRPr lang="en-US" sz="1333" b="1" dirty="0">
              <a:solidFill>
                <a:schemeClr val="tx2">
                  <a:lumMod val="75000"/>
                  <a:lumOff val="25000"/>
                </a:schemeClr>
              </a:solidFill>
            </a:endParaRPr>
          </a:p>
        </p:txBody>
      </p:sp>
    </p:spTree>
    <p:extLst>
      <p:ext uri="{BB962C8B-B14F-4D97-AF65-F5344CB8AC3E}">
        <p14:creationId xmlns:p14="http://schemas.microsoft.com/office/powerpoint/2010/main" val="195085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p:bldP spid="17" grpId="0" animBg="1"/>
      <p:bldP spid="18" grpId="0"/>
      <p:bldP spid="19" grpId="0"/>
      <p:bldP spid="20" grpId="0" animBg="1"/>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en-US" sz="3200" dirty="0"/>
              <a:t>1. </a:t>
            </a:r>
            <a:r>
              <a:rPr lang="lt-LT" sz="3200" dirty="0"/>
              <a:t>Priešpirkiminis etapas</a:t>
            </a:r>
            <a:r>
              <a:rPr lang="en-US" sz="3200" dirty="0"/>
              <a:t>. </a:t>
            </a:r>
            <a:r>
              <a:rPr lang="lt-LT" sz="3200" dirty="0">
                <a:solidFill>
                  <a:schemeClr val="tx1"/>
                </a:solidFill>
              </a:rPr>
              <a:t>Pirkimo dokumentų priedai</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37</a:t>
            </a:fld>
            <a:endParaRPr lang="en-US" dirty="0">
              <a:solidFill>
                <a:srgbClr val="FFFFFF"/>
              </a:solidFill>
            </a:endParaRPr>
          </a:p>
        </p:txBody>
      </p:sp>
      <p:sp>
        <p:nvSpPr>
          <p:cNvPr id="14" name="Rectangle 13">
            <a:extLst>
              <a:ext uri="{FF2B5EF4-FFF2-40B4-BE49-F238E27FC236}">
                <a16:creationId xmlns:a16="http://schemas.microsoft.com/office/drawing/2014/main" id="{B871E5D2-4B06-4AB9-A207-6741E57430C1}"/>
              </a:ext>
            </a:extLst>
          </p:cNvPr>
          <p:cNvSpPr>
            <a:spLocks noChangeArrowheads="1"/>
          </p:cNvSpPr>
          <p:nvPr/>
        </p:nvSpPr>
        <p:spPr bwMode="auto">
          <a:xfrm>
            <a:off x="544946" y="1246801"/>
            <a:ext cx="467360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lt-LT" altLang="lt-LT" sz="1600" b="1" dirty="0">
                <a:latin typeface="Arial" panose="020B0604020202020204" pitchFamily="34" charset="0"/>
                <a:ea typeface="Times New Roman" panose="02020603050405020304" pitchFamily="18" charset="0"/>
              </a:rPr>
              <a:t>Priedai</a:t>
            </a:r>
            <a:r>
              <a:rPr lang="en-GB" altLang="lt-LT" sz="1600" b="1" dirty="0">
                <a:latin typeface="Arial" panose="020B0604020202020204" pitchFamily="34" charset="0"/>
                <a:ea typeface="Times New Roman" panose="02020603050405020304" pitchFamily="18" charset="0"/>
              </a:rPr>
              <a:t>:</a:t>
            </a:r>
            <a:endParaRPr lang="lt-LT" altLang="lt-LT" sz="533" dirty="0">
              <a:latin typeface="Arial" panose="020B0604020202020204" pitchFamily="34" charset="0"/>
            </a:endParaRPr>
          </a:p>
          <a:p>
            <a:pPr defTabSz="1219170" eaLnBrk="0" fontAlgn="base" hangingPunct="0">
              <a:spcBef>
                <a:spcPct val="0"/>
              </a:spcBef>
              <a:spcAft>
                <a:spcPct val="0"/>
              </a:spcAft>
            </a:pPr>
            <a:r>
              <a:rPr lang="en-GB" altLang="lt-LT" sz="1600" b="1" dirty="0" bmk="_Ref486244996">
                <a:latin typeface="Arial" panose="020B0604020202020204" pitchFamily="34" charset="0"/>
                <a:ea typeface="Times New Roman" panose="02020603050405020304" pitchFamily="18" charset="0"/>
              </a:rPr>
              <a:t>1.  </a:t>
            </a:r>
            <a:r>
              <a:rPr lang="lt-LT" altLang="lt-LT" sz="1600" b="1" dirty="0" bmk="_Ref486244996">
                <a:latin typeface="Arial" panose="020B0604020202020204" pitchFamily="34" charset="0"/>
                <a:ea typeface="Times New Roman" panose="02020603050405020304" pitchFamily="18" charset="0"/>
              </a:rPr>
              <a:t>Sąlygose vartojamos sąvokos</a:t>
            </a:r>
            <a:endParaRPr lang="lt-LT" altLang="lt-LT" sz="533" dirty="0">
              <a:latin typeface="Arial" panose="020B0604020202020204" pitchFamily="34" charset="0"/>
            </a:endParaRPr>
          </a:p>
          <a:p>
            <a:pPr defTabSz="1219170" eaLnBrk="0" fontAlgn="base" hangingPunct="0">
              <a:spcBef>
                <a:spcPct val="0"/>
              </a:spcBef>
              <a:spcAft>
                <a:spcPct val="0"/>
              </a:spcAft>
            </a:pPr>
            <a:r>
              <a:rPr lang="en-GB" altLang="lt-LT" sz="1600" b="1" dirty="0">
                <a:latin typeface="Arial" panose="020B0604020202020204" pitchFamily="34" charset="0"/>
                <a:ea typeface="Times New Roman" panose="02020603050405020304" pitchFamily="18" charset="0"/>
              </a:rPr>
              <a:t>2.  </a:t>
            </a:r>
            <a:r>
              <a:rPr lang="lt-LT" altLang="lt-LT" sz="1600" b="1" dirty="0">
                <a:latin typeface="Arial" panose="020B0604020202020204" pitchFamily="34" charset="0"/>
                <a:ea typeface="Times New Roman" panose="02020603050405020304" pitchFamily="18" charset="0"/>
              </a:rPr>
              <a:t>Specifikacijos</a:t>
            </a:r>
            <a:endParaRPr lang="lt-LT" altLang="lt-LT" sz="533" dirty="0">
              <a:latin typeface="Arial" panose="020B0604020202020204" pitchFamily="34" charset="0"/>
            </a:endParaRPr>
          </a:p>
          <a:p>
            <a:pPr defTabSz="1219170" eaLnBrk="0" fontAlgn="base" hangingPunct="0">
              <a:spcBef>
                <a:spcPct val="0"/>
              </a:spcBef>
              <a:spcAft>
                <a:spcPct val="0"/>
              </a:spcAft>
            </a:pPr>
            <a:r>
              <a:rPr lang="en-GB" altLang="lt-LT" sz="1600" b="1" dirty="0">
                <a:latin typeface="Arial" panose="020B0604020202020204" pitchFamily="34" charset="0"/>
                <a:ea typeface="Times New Roman" panose="02020603050405020304" pitchFamily="18" charset="0"/>
              </a:rPr>
              <a:t>3.  </a:t>
            </a:r>
            <a:r>
              <a:rPr lang="lt-LT" altLang="lt-LT" sz="1600" b="1" dirty="0">
                <a:latin typeface="Arial" panose="020B0604020202020204" pitchFamily="34" charset="0"/>
                <a:ea typeface="Times New Roman" panose="02020603050405020304" pitchFamily="18" charset="0"/>
              </a:rPr>
              <a:t>Prašymų pateikimas</a:t>
            </a:r>
            <a:endParaRPr lang="lt-LT" altLang="lt-LT" sz="533" dirty="0">
              <a:latin typeface="Arial" panose="020B0604020202020204" pitchFamily="34" charset="0"/>
            </a:endParaRPr>
          </a:p>
          <a:p>
            <a:pPr defTabSz="1219170" eaLnBrk="0" fontAlgn="base" hangingPunct="0">
              <a:spcBef>
                <a:spcPct val="0"/>
              </a:spcBef>
              <a:spcAft>
                <a:spcPct val="0"/>
              </a:spcAft>
            </a:pPr>
            <a:r>
              <a:rPr lang="en-GB" altLang="lt-LT" sz="1600" b="1" dirty="0">
                <a:latin typeface="Arial" panose="020B0604020202020204" pitchFamily="34" charset="0"/>
                <a:ea typeface="Times New Roman" panose="02020603050405020304" pitchFamily="18" charset="0"/>
              </a:rPr>
              <a:t>4.  </a:t>
            </a:r>
            <a:r>
              <a:rPr lang="lt-LT" altLang="lt-LT" sz="1600" b="1" dirty="0">
                <a:latin typeface="Arial" panose="020B0604020202020204" pitchFamily="34" charset="0"/>
                <a:ea typeface="Times New Roman" panose="02020603050405020304" pitchFamily="18" charset="0"/>
              </a:rPr>
              <a:t>Kvalifikaciniai reikalavimai</a:t>
            </a:r>
            <a:endParaRPr lang="lt-LT" altLang="lt-LT" sz="533" dirty="0">
              <a:latin typeface="Arial" panose="020B0604020202020204" pitchFamily="34" charset="0"/>
            </a:endParaRPr>
          </a:p>
          <a:p>
            <a:pPr defTabSz="1219170" eaLnBrk="0" fontAlgn="base" hangingPunct="0">
              <a:spcBef>
                <a:spcPct val="0"/>
              </a:spcBef>
              <a:spcAft>
                <a:spcPct val="0"/>
              </a:spcAft>
            </a:pPr>
            <a:r>
              <a:rPr lang="en-GB" altLang="lt-LT" sz="1600" b="1" dirty="0">
                <a:latin typeface="Arial" panose="020B0604020202020204" pitchFamily="34" charset="0"/>
                <a:ea typeface="Times New Roman" panose="02020603050405020304" pitchFamily="18" charset="0"/>
              </a:rPr>
              <a:t>5.  </a:t>
            </a:r>
            <a:r>
              <a:rPr lang="lt-LT" altLang="lt-LT" sz="1600" b="1" dirty="0">
                <a:latin typeface="Arial" panose="020B0604020202020204" pitchFamily="34" charset="0"/>
                <a:ea typeface="Times New Roman" panose="02020603050405020304" pitchFamily="18" charset="0"/>
              </a:rPr>
              <a:t>Paraiškos pateikimas</a:t>
            </a:r>
            <a:endParaRPr lang="lt-LT" altLang="lt-LT" sz="533" dirty="0">
              <a:latin typeface="Arial" panose="020B0604020202020204" pitchFamily="34" charset="0"/>
            </a:endParaRPr>
          </a:p>
          <a:p>
            <a:pPr defTabSz="1219170" eaLnBrk="0" fontAlgn="base" hangingPunct="0">
              <a:spcBef>
                <a:spcPct val="0"/>
              </a:spcBef>
              <a:spcAft>
                <a:spcPct val="0"/>
              </a:spcAft>
            </a:pPr>
            <a:r>
              <a:rPr lang="en-GB" altLang="lt-LT" sz="1600" b="1" dirty="0">
                <a:latin typeface="Arial" panose="020B0604020202020204" pitchFamily="34" charset="0"/>
                <a:ea typeface="Times New Roman" panose="02020603050405020304" pitchFamily="18" charset="0"/>
              </a:rPr>
              <a:t>6.  </a:t>
            </a:r>
            <a:r>
              <a:rPr lang="lt-LT" altLang="lt-LT" sz="1600" b="1" dirty="0">
                <a:latin typeface="Arial" panose="020B0604020202020204" pitchFamily="34" charset="0"/>
                <a:ea typeface="Times New Roman" panose="02020603050405020304" pitchFamily="18" charset="0"/>
              </a:rPr>
              <a:t>Paraiškos forma</a:t>
            </a:r>
            <a:endParaRPr lang="lt-LT" altLang="lt-LT" sz="533" dirty="0">
              <a:latin typeface="Arial" panose="020B0604020202020204" pitchFamily="34" charset="0"/>
            </a:endParaRPr>
          </a:p>
          <a:p>
            <a:pPr marL="304792" indent="-304792" defTabSz="1219170" eaLnBrk="0" fontAlgn="base" hangingPunct="0">
              <a:spcBef>
                <a:spcPct val="0"/>
              </a:spcBef>
              <a:spcAft>
                <a:spcPct val="0"/>
              </a:spcAft>
              <a:buFontTx/>
              <a:buAutoNum type="arabicPeriod" startAt="7"/>
            </a:pPr>
            <a:r>
              <a:rPr lang="lt-LT" altLang="lt-LT" sz="1600" b="1" dirty="0">
                <a:latin typeface="Arial" panose="020B0604020202020204" pitchFamily="34" charset="0"/>
                <a:ea typeface="Times New Roman" panose="02020603050405020304" pitchFamily="18" charset="0"/>
              </a:rPr>
              <a:t>Kvalifikacijos patikrinimas ir kvalifikacinė atranka</a:t>
            </a:r>
            <a:endParaRPr lang="en-GB" altLang="lt-LT" sz="1600" b="1" dirty="0">
              <a:latin typeface="Arial" panose="020B0604020202020204" pitchFamily="34" charset="0"/>
              <a:ea typeface="Times New Roman" panose="02020603050405020304" pitchFamily="18" charset="0"/>
            </a:endParaRPr>
          </a:p>
          <a:p>
            <a:pPr defTabSz="1219170" eaLnBrk="0" fontAlgn="base" hangingPunct="0">
              <a:spcBef>
                <a:spcPct val="0"/>
              </a:spcBef>
              <a:spcAft>
                <a:spcPct val="0"/>
              </a:spcAft>
            </a:pPr>
            <a:r>
              <a:rPr lang="en-GB" altLang="lt-LT" sz="1600" b="1" dirty="0">
                <a:latin typeface="Arial" panose="020B0604020202020204" pitchFamily="34" charset="0"/>
                <a:ea typeface="Times New Roman" panose="02020603050405020304" pitchFamily="18" charset="0"/>
              </a:rPr>
              <a:t>8. </a:t>
            </a:r>
            <a:r>
              <a:rPr lang="nn-NO" altLang="lt-LT" sz="1600" b="1" dirty="0">
                <a:latin typeface="Arial" panose="020B0604020202020204" pitchFamily="34" charset="0"/>
                <a:ea typeface="Times New Roman" panose="02020603050405020304" pitchFamily="18" charset="0"/>
              </a:rPr>
              <a:t>Reikalavimai Europos bendrajam viešųjų pirkimų dokumentui</a:t>
            </a:r>
            <a:endParaRPr lang="lt-LT" altLang="lt-LT" sz="1600" dirty="0">
              <a:latin typeface="Arial" panose="020B0604020202020204" pitchFamily="34" charset="0"/>
            </a:endParaRPr>
          </a:p>
          <a:p>
            <a:pPr defTabSz="1219170" eaLnBrk="0" fontAlgn="base" hangingPunct="0">
              <a:spcBef>
                <a:spcPct val="0"/>
              </a:spcBef>
              <a:spcAft>
                <a:spcPct val="0"/>
              </a:spcAft>
            </a:pPr>
            <a:r>
              <a:rPr lang="en-GB" altLang="lt-LT" sz="1600" b="1" dirty="0">
                <a:latin typeface="Arial" panose="020B0604020202020204" pitchFamily="34" charset="0"/>
                <a:ea typeface="Times New Roman" panose="02020603050405020304" pitchFamily="18" charset="0"/>
              </a:rPr>
              <a:t>9.  </a:t>
            </a:r>
            <a:r>
              <a:rPr lang="lt-LT" altLang="lt-LT" sz="1600" b="1" dirty="0">
                <a:latin typeface="Arial" panose="020B0604020202020204" pitchFamily="34" charset="0"/>
                <a:ea typeface="Times New Roman" panose="02020603050405020304" pitchFamily="18" charset="0"/>
              </a:rPr>
              <a:t>Konfidencialumo pasižadėjimo forma</a:t>
            </a:r>
            <a:endParaRPr lang="lt-LT" altLang="lt-LT" sz="1600" dirty="0">
              <a:latin typeface="Arial" panose="020B0604020202020204" pitchFamily="34" charset="0"/>
            </a:endParaRPr>
          </a:p>
          <a:p>
            <a:pPr defTabSz="1219170" eaLnBrk="0" fontAlgn="base" hangingPunct="0">
              <a:spcBef>
                <a:spcPct val="0"/>
              </a:spcBef>
              <a:spcAft>
                <a:spcPct val="0"/>
              </a:spcAft>
            </a:pPr>
            <a:r>
              <a:rPr lang="en-GB" altLang="lt-LT" sz="1600" b="1" dirty="0">
                <a:latin typeface="Arial" panose="020B0604020202020204" pitchFamily="34" charset="0"/>
                <a:ea typeface="Times New Roman" panose="02020603050405020304" pitchFamily="18" charset="0"/>
              </a:rPr>
              <a:t>10. </a:t>
            </a:r>
            <a:r>
              <a:rPr lang="pt-BR" altLang="lt-LT" sz="1600" b="1" dirty="0">
                <a:latin typeface="Arial" panose="020B0604020202020204" pitchFamily="34" charset="0"/>
                <a:ea typeface="Times New Roman" panose="02020603050405020304" pitchFamily="18" charset="0"/>
              </a:rPr>
              <a:t>Administravimo ir priežiūros paslaugų sąrašo forma</a:t>
            </a:r>
            <a:endParaRPr lang="lt-LT" altLang="lt-LT" sz="1600" dirty="0">
              <a:latin typeface="Arial" panose="020B0604020202020204" pitchFamily="34" charset="0"/>
            </a:endParaRPr>
          </a:p>
          <a:p>
            <a:pPr defTabSz="1219170" eaLnBrk="0" fontAlgn="base" hangingPunct="0">
              <a:spcBef>
                <a:spcPct val="0"/>
              </a:spcBef>
              <a:spcAft>
                <a:spcPct val="0"/>
              </a:spcAft>
            </a:pPr>
            <a:r>
              <a:rPr lang="en-GB" altLang="lt-LT" sz="1600" b="1" dirty="0">
                <a:latin typeface="Arial" panose="020B0604020202020204" pitchFamily="34" charset="0"/>
                <a:ea typeface="Times New Roman" panose="02020603050405020304" pitchFamily="18" charset="0"/>
              </a:rPr>
              <a:t>11. </a:t>
            </a:r>
            <a:r>
              <a:rPr lang="lt-LT" altLang="lt-LT" sz="1600" b="1" dirty="0">
                <a:latin typeface="Arial" panose="020B0604020202020204" pitchFamily="34" charset="0"/>
                <a:ea typeface="Times New Roman" panose="02020603050405020304" pitchFamily="18" charset="0"/>
              </a:rPr>
              <a:t>Būtinųjų statybos darbų sąrašo forma</a:t>
            </a:r>
            <a:endParaRPr lang="lt-LT" altLang="lt-LT" sz="1600" dirty="0">
              <a:latin typeface="Arial" panose="020B0604020202020204" pitchFamily="34" charset="0"/>
            </a:endParaRPr>
          </a:p>
          <a:p>
            <a:pPr defTabSz="1219170" eaLnBrk="0" fontAlgn="base" hangingPunct="0">
              <a:spcBef>
                <a:spcPct val="0"/>
              </a:spcBef>
              <a:spcAft>
                <a:spcPct val="0"/>
              </a:spcAft>
            </a:pPr>
            <a:endParaRPr lang="en-GB" altLang="lt-LT" sz="2400" dirty="0">
              <a:latin typeface="Arial" panose="020B0604020202020204" pitchFamily="34" charset="0"/>
            </a:endParaRPr>
          </a:p>
        </p:txBody>
      </p:sp>
      <p:sp>
        <p:nvSpPr>
          <p:cNvPr id="15" name="TextBox 14">
            <a:extLst>
              <a:ext uri="{FF2B5EF4-FFF2-40B4-BE49-F238E27FC236}">
                <a16:creationId xmlns:a16="http://schemas.microsoft.com/office/drawing/2014/main" id="{8A9A7C5A-FF83-4B8F-8D63-B6BC48848D8F}"/>
              </a:ext>
            </a:extLst>
          </p:cNvPr>
          <p:cNvSpPr txBox="1"/>
          <p:nvPr/>
        </p:nvSpPr>
        <p:spPr>
          <a:xfrm>
            <a:off x="5567782" y="1496301"/>
            <a:ext cx="6182061" cy="3539430"/>
          </a:xfrm>
          <a:prstGeom prst="rect">
            <a:avLst/>
          </a:prstGeom>
          <a:noFill/>
        </p:spPr>
        <p:txBody>
          <a:bodyPr wrap="square">
            <a:spAutoFit/>
          </a:bodyPr>
          <a:lstStyle/>
          <a:p>
            <a:pPr defTabSz="1219170" eaLnBrk="0" fontAlgn="base" hangingPunct="0">
              <a:spcBef>
                <a:spcPct val="0"/>
              </a:spcBef>
              <a:spcAft>
                <a:spcPct val="0"/>
              </a:spcAft>
            </a:pPr>
            <a:r>
              <a:rPr lang="en-GB" altLang="lt-LT" sz="1600" b="1" dirty="0">
                <a:latin typeface="Arial" panose="020B0604020202020204" pitchFamily="34" charset="0"/>
                <a:ea typeface="Times New Roman" panose="02020603050405020304" pitchFamily="18" charset="0"/>
              </a:rPr>
              <a:t>12. </a:t>
            </a:r>
            <a:r>
              <a:rPr lang="en-GB" altLang="lt-LT" sz="1600" b="1" dirty="0" err="1">
                <a:latin typeface="Arial" panose="020B0604020202020204" pitchFamily="34" charset="0"/>
                <a:ea typeface="Times New Roman" panose="02020603050405020304" pitchFamily="18" charset="0"/>
              </a:rPr>
              <a:t>Tinkamai</a:t>
            </a:r>
            <a:r>
              <a:rPr lang="en-GB" altLang="lt-LT" sz="1600" b="1" dirty="0">
                <a:latin typeface="Arial" panose="020B0604020202020204" pitchFamily="34" charset="0"/>
                <a:ea typeface="Times New Roman" panose="02020603050405020304" pitchFamily="18" charset="0"/>
              </a:rPr>
              <a:t> </a:t>
            </a:r>
            <a:r>
              <a:rPr lang="en-GB" altLang="lt-LT" sz="1600" b="1" dirty="0" err="1">
                <a:latin typeface="Arial" panose="020B0604020202020204" pitchFamily="34" charset="0"/>
                <a:ea typeface="Times New Roman" panose="02020603050405020304" pitchFamily="18" charset="0"/>
              </a:rPr>
              <a:t>įvykdyt</a:t>
            </a:r>
            <a:r>
              <a:rPr lang="lt-LT" altLang="lt-LT" sz="1600" b="1" dirty="0">
                <a:latin typeface="Arial" panose="020B0604020202020204" pitchFamily="34" charset="0"/>
                <a:ea typeface="Times New Roman" panose="02020603050405020304" pitchFamily="18" charset="0"/>
              </a:rPr>
              <a:t>ų</a:t>
            </a:r>
            <a:r>
              <a:rPr lang="en-GB" altLang="lt-LT" sz="1600" b="1" dirty="0">
                <a:latin typeface="Arial" panose="020B0604020202020204" pitchFamily="34" charset="0"/>
                <a:ea typeface="Times New Roman" panose="02020603050405020304" pitchFamily="18" charset="0"/>
              </a:rPr>
              <a:t> </a:t>
            </a:r>
            <a:r>
              <a:rPr lang="en-GB" altLang="lt-LT" sz="1600" b="1" dirty="0" err="1">
                <a:latin typeface="Arial" panose="020B0604020202020204" pitchFamily="34" charset="0"/>
                <a:ea typeface="Times New Roman" panose="02020603050405020304" pitchFamily="18" charset="0"/>
              </a:rPr>
              <a:t>sutar</a:t>
            </a:r>
            <a:r>
              <a:rPr lang="lt-LT" altLang="lt-LT" sz="1600" b="1" dirty="0">
                <a:latin typeface="Arial" panose="020B0604020202020204" pitchFamily="34" charset="0"/>
                <a:ea typeface="Times New Roman" panose="02020603050405020304" pitchFamily="18" charset="0"/>
              </a:rPr>
              <a:t>čių</a:t>
            </a:r>
            <a:r>
              <a:rPr lang="en-GB" altLang="lt-LT" sz="1600" b="1" dirty="0">
                <a:latin typeface="Arial" panose="020B0604020202020204" pitchFamily="34" charset="0"/>
                <a:ea typeface="Times New Roman" panose="02020603050405020304" pitchFamily="18" charset="0"/>
              </a:rPr>
              <a:t> </a:t>
            </a:r>
            <a:r>
              <a:rPr lang="en-GB" altLang="lt-LT" sz="1600" b="1" dirty="0" err="1">
                <a:latin typeface="Arial" panose="020B0604020202020204" pitchFamily="34" charset="0"/>
                <a:ea typeface="Times New Roman" panose="02020603050405020304" pitchFamily="18" charset="0"/>
              </a:rPr>
              <a:t>sąrašo</a:t>
            </a:r>
            <a:r>
              <a:rPr lang="en-GB" altLang="lt-LT" sz="1600" b="1" dirty="0">
                <a:latin typeface="Arial" panose="020B0604020202020204" pitchFamily="34" charset="0"/>
                <a:ea typeface="Times New Roman" panose="02020603050405020304" pitchFamily="18" charset="0"/>
              </a:rPr>
              <a:t> forma</a:t>
            </a:r>
            <a:endParaRPr lang="lt-LT" altLang="lt-LT" sz="1600" dirty="0">
              <a:latin typeface="Arial" panose="020B0604020202020204" pitchFamily="34" charset="0"/>
            </a:endParaRPr>
          </a:p>
          <a:p>
            <a:pPr defTabSz="1219170" eaLnBrk="0" fontAlgn="base" hangingPunct="0">
              <a:spcBef>
                <a:spcPct val="0"/>
              </a:spcBef>
              <a:spcAft>
                <a:spcPct val="0"/>
              </a:spcAft>
            </a:pPr>
            <a:r>
              <a:rPr lang="en-GB" altLang="lt-LT" sz="1600" b="1" dirty="0">
                <a:latin typeface="Arial" panose="020B0604020202020204" pitchFamily="34" charset="0"/>
                <a:ea typeface="Times New Roman" panose="02020603050405020304" pitchFamily="18" charset="0"/>
              </a:rPr>
              <a:t>13. </a:t>
            </a:r>
            <a:r>
              <a:rPr lang="lt-LT" altLang="lt-LT" sz="1600" b="1" dirty="0">
                <a:latin typeface="Arial" panose="020B0604020202020204" pitchFamily="34" charset="0"/>
                <a:ea typeface="Times New Roman" panose="02020603050405020304" pitchFamily="18" charset="0"/>
              </a:rPr>
              <a:t>Sprendinio forma</a:t>
            </a:r>
            <a:endParaRPr lang="lt-LT" altLang="lt-LT" sz="1600" dirty="0">
              <a:latin typeface="Arial" panose="020B0604020202020204" pitchFamily="34" charset="0"/>
            </a:endParaRPr>
          </a:p>
          <a:p>
            <a:pPr defTabSz="1219170" eaLnBrk="0" fontAlgn="base" hangingPunct="0">
              <a:spcBef>
                <a:spcPct val="0"/>
              </a:spcBef>
              <a:spcAft>
                <a:spcPct val="0"/>
              </a:spcAft>
            </a:pPr>
            <a:r>
              <a:rPr lang="en-GB" altLang="lt-LT" sz="1600" b="1" dirty="0">
                <a:latin typeface="Arial" panose="020B0604020202020204" pitchFamily="34" charset="0"/>
                <a:ea typeface="Times New Roman" panose="02020603050405020304" pitchFamily="18" charset="0"/>
              </a:rPr>
              <a:t>14. </a:t>
            </a:r>
            <a:r>
              <a:rPr lang="en-GB" altLang="lt-LT" sz="1600" b="1" dirty="0" err="1">
                <a:latin typeface="Arial" panose="020B0604020202020204" pitchFamily="34" charset="0"/>
                <a:ea typeface="Times New Roman" panose="02020603050405020304" pitchFamily="18" charset="0"/>
              </a:rPr>
              <a:t>Reikalavimai</a:t>
            </a:r>
            <a:r>
              <a:rPr lang="en-GB" altLang="lt-LT" sz="1600" b="1" dirty="0">
                <a:latin typeface="Arial" panose="020B0604020202020204" pitchFamily="34" charset="0"/>
                <a:ea typeface="Times New Roman" panose="02020603050405020304" pitchFamily="18" charset="0"/>
              </a:rPr>
              <a:t> </a:t>
            </a:r>
            <a:r>
              <a:rPr lang="en-GB" altLang="lt-LT" sz="1600" b="1" dirty="0" err="1">
                <a:latin typeface="Arial" panose="020B0604020202020204" pitchFamily="34" charset="0"/>
                <a:ea typeface="Times New Roman" panose="02020603050405020304" pitchFamily="18" charset="0"/>
              </a:rPr>
              <a:t>techninei-inžinerinei</a:t>
            </a:r>
            <a:r>
              <a:rPr lang="en-GB" altLang="lt-LT" sz="1600" b="1" dirty="0">
                <a:latin typeface="Arial" panose="020B0604020202020204" pitchFamily="34" charset="0"/>
                <a:ea typeface="Times New Roman" panose="02020603050405020304" pitchFamily="18" charset="0"/>
              </a:rPr>
              <a:t> </a:t>
            </a:r>
            <a:r>
              <a:rPr lang="en-GB" altLang="lt-LT" sz="1600" b="1" dirty="0" err="1">
                <a:latin typeface="Arial" panose="020B0604020202020204" pitchFamily="34" charset="0"/>
                <a:ea typeface="Times New Roman" panose="02020603050405020304" pitchFamily="18" charset="0"/>
              </a:rPr>
              <a:t>informacijai</a:t>
            </a:r>
            <a:endParaRPr lang="lt-LT" altLang="lt-LT" sz="1600" dirty="0">
              <a:latin typeface="Arial" panose="020B0604020202020204" pitchFamily="34" charset="0"/>
            </a:endParaRPr>
          </a:p>
          <a:p>
            <a:pPr defTabSz="1219170" eaLnBrk="0" fontAlgn="base" hangingPunct="0">
              <a:spcBef>
                <a:spcPct val="0"/>
              </a:spcBef>
              <a:spcAft>
                <a:spcPct val="0"/>
              </a:spcAft>
            </a:pPr>
            <a:r>
              <a:rPr lang="en-GB" altLang="lt-LT" sz="1600" b="1" dirty="0">
                <a:latin typeface="Arial" panose="020B0604020202020204" pitchFamily="34" charset="0"/>
                <a:ea typeface="Times New Roman" panose="02020603050405020304" pitchFamily="18" charset="0"/>
              </a:rPr>
              <a:t>15. </a:t>
            </a:r>
            <a:r>
              <a:rPr lang="lt-LT" altLang="lt-LT" sz="1600" b="1" dirty="0">
                <a:latin typeface="Arial" panose="020B0604020202020204" pitchFamily="34" charset="0"/>
                <a:ea typeface="Times New Roman" panose="02020603050405020304" pitchFamily="18" charset="0"/>
              </a:rPr>
              <a:t>Reikalavimai finansinei informacijai</a:t>
            </a:r>
            <a:endParaRPr lang="lt-LT" altLang="lt-LT" sz="1600" dirty="0">
              <a:latin typeface="Arial" panose="020B0604020202020204" pitchFamily="34" charset="0"/>
            </a:endParaRPr>
          </a:p>
          <a:p>
            <a:pPr defTabSz="1219170" eaLnBrk="0" fontAlgn="base" hangingPunct="0">
              <a:spcBef>
                <a:spcPct val="0"/>
              </a:spcBef>
              <a:spcAft>
                <a:spcPct val="0"/>
              </a:spcAft>
            </a:pPr>
            <a:r>
              <a:rPr lang="en-GB" altLang="lt-LT" sz="1600" b="1" dirty="0">
                <a:latin typeface="Arial" panose="020B0604020202020204" pitchFamily="34" charset="0"/>
                <a:ea typeface="Times New Roman" panose="02020603050405020304" pitchFamily="18" charset="0"/>
              </a:rPr>
              <a:t>16. </a:t>
            </a:r>
            <a:r>
              <a:rPr lang="lt-LT" altLang="lt-LT" sz="1600" b="1" dirty="0">
                <a:latin typeface="Arial" panose="020B0604020202020204" pitchFamily="34" charset="0"/>
                <a:ea typeface="Times New Roman" panose="02020603050405020304" pitchFamily="18" charset="0"/>
              </a:rPr>
              <a:t>Reikalavimai teisinei informacijai</a:t>
            </a:r>
            <a:endParaRPr lang="lt-LT" altLang="lt-LT" sz="1600" dirty="0">
              <a:latin typeface="Arial" panose="020B0604020202020204" pitchFamily="34" charset="0"/>
            </a:endParaRPr>
          </a:p>
          <a:p>
            <a:pPr defTabSz="1219170" eaLnBrk="0" fontAlgn="base" hangingPunct="0">
              <a:spcBef>
                <a:spcPct val="0"/>
              </a:spcBef>
              <a:spcAft>
                <a:spcPct val="0"/>
              </a:spcAft>
            </a:pPr>
            <a:r>
              <a:rPr lang="en-GB" altLang="lt-LT" sz="1600" b="1" dirty="0">
                <a:latin typeface="Arial" panose="020B0604020202020204" pitchFamily="34" charset="0"/>
                <a:ea typeface="Times New Roman" panose="02020603050405020304" pitchFamily="18" charset="0"/>
              </a:rPr>
              <a:t>17. </a:t>
            </a:r>
            <a:r>
              <a:rPr lang="en-GB" altLang="lt-LT" sz="1600" b="1" dirty="0" err="1">
                <a:latin typeface="Arial" panose="020B0604020202020204" pitchFamily="34" charset="0"/>
                <a:ea typeface="Times New Roman" panose="02020603050405020304" pitchFamily="18" charset="0"/>
              </a:rPr>
              <a:t>Reikalavimai</a:t>
            </a:r>
            <a:r>
              <a:rPr lang="en-GB" altLang="lt-LT" sz="1600" b="1" dirty="0">
                <a:latin typeface="Arial" panose="020B0604020202020204" pitchFamily="34" charset="0"/>
                <a:ea typeface="Times New Roman" panose="02020603050405020304" pitchFamily="18" charset="0"/>
              </a:rPr>
              <a:t> </a:t>
            </a:r>
            <a:r>
              <a:rPr lang="en-GB" altLang="lt-LT" sz="1600" b="1" dirty="0" err="1">
                <a:latin typeface="Arial" panose="020B0604020202020204" pitchFamily="34" charset="0"/>
                <a:ea typeface="Times New Roman" panose="02020603050405020304" pitchFamily="18" charset="0"/>
              </a:rPr>
              <a:t>darbams</a:t>
            </a:r>
            <a:r>
              <a:rPr lang="en-GB" altLang="lt-LT" sz="1600" b="1" dirty="0">
                <a:latin typeface="Arial" panose="020B0604020202020204" pitchFamily="34" charset="0"/>
                <a:ea typeface="Times New Roman" panose="02020603050405020304" pitchFamily="18" charset="0"/>
              </a:rPr>
              <a:t> / </a:t>
            </a:r>
            <a:r>
              <a:rPr lang="en-GB" altLang="lt-LT" sz="1600" b="1" dirty="0" err="1">
                <a:latin typeface="Arial" panose="020B0604020202020204" pitchFamily="34" charset="0"/>
                <a:ea typeface="Times New Roman" panose="02020603050405020304" pitchFamily="18" charset="0"/>
              </a:rPr>
              <a:t>paslaugoms</a:t>
            </a:r>
            <a:r>
              <a:rPr lang="en-GB" altLang="lt-LT" sz="1600" b="1" dirty="0">
                <a:latin typeface="Arial" panose="020B0604020202020204" pitchFamily="34" charset="0"/>
                <a:ea typeface="Times New Roman" panose="02020603050405020304" pitchFamily="18" charset="0"/>
              </a:rPr>
              <a:t> </a:t>
            </a:r>
            <a:r>
              <a:rPr lang="en-GB" altLang="lt-LT" sz="1600" b="1" dirty="0" err="1">
                <a:latin typeface="Arial" panose="020B0604020202020204" pitchFamily="34" charset="0"/>
                <a:ea typeface="Times New Roman" panose="02020603050405020304" pitchFamily="18" charset="0"/>
              </a:rPr>
              <a:t>ir</a:t>
            </a:r>
            <a:r>
              <a:rPr lang="en-GB" altLang="lt-LT" sz="1600" b="1" dirty="0">
                <a:latin typeface="Arial" panose="020B0604020202020204" pitchFamily="34" charset="0"/>
                <a:ea typeface="Times New Roman" panose="02020603050405020304" pitchFamily="18" charset="0"/>
              </a:rPr>
              <a:t> pan.</a:t>
            </a:r>
            <a:endParaRPr lang="lt-LT" altLang="lt-LT" sz="1600" b="1" dirty="0">
              <a:latin typeface="Arial" panose="020B0604020202020204" pitchFamily="34" charset="0"/>
              <a:ea typeface="Times New Roman" panose="02020603050405020304" pitchFamily="18" charset="0"/>
            </a:endParaRPr>
          </a:p>
          <a:p>
            <a:pPr defTabSz="1219170" eaLnBrk="0" fontAlgn="base" hangingPunct="0">
              <a:spcBef>
                <a:spcPct val="0"/>
              </a:spcBef>
              <a:spcAft>
                <a:spcPct val="0"/>
              </a:spcAft>
            </a:pPr>
            <a:r>
              <a:rPr lang="en-GB" altLang="lt-LT" sz="1600" b="1" dirty="0">
                <a:latin typeface="Arial" panose="020B0604020202020204" pitchFamily="34" charset="0"/>
                <a:ea typeface="Times New Roman" panose="02020603050405020304" pitchFamily="18" charset="0"/>
              </a:rPr>
              <a:t>18. </a:t>
            </a:r>
            <a:r>
              <a:rPr lang="lt-LT" altLang="lt-LT" sz="1600" b="1" dirty="0">
                <a:latin typeface="Arial" panose="020B0604020202020204" pitchFamily="34" charset="0"/>
                <a:ea typeface="Times New Roman" panose="02020603050405020304" pitchFamily="18" charset="0"/>
              </a:rPr>
              <a:t>Sprendinių / pasiūlymų vertinimo procedūra ir kriterijai</a:t>
            </a:r>
            <a:endParaRPr lang="lt-LT" altLang="lt-LT" sz="1600" dirty="0">
              <a:latin typeface="Arial" panose="020B0604020202020204" pitchFamily="34" charset="0"/>
            </a:endParaRPr>
          </a:p>
          <a:p>
            <a:pPr defTabSz="1219170" eaLnBrk="0" fontAlgn="base" hangingPunct="0">
              <a:spcBef>
                <a:spcPct val="0"/>
              </a:spcBef>
              <a:spcAft>
                <a:spcPct val="0"/>
              </a:spcAft>
            </a:pPr>
            <a:r>
              <a:rPr lang="en-GB" altLang="lt-LT" sz="1600" b="1" dirty="0">
                <a:latin typeface="Arial" panose="020B0604020202020204" pitchFamily="34" charset="0"/>
                <a:ea typeface="Times New Roman" panose="02020603050405020304" pitchFamily="18" charset="0"/>
              </a:rPr>
              <a:t>19. </a:t>
            </a:r>
            <a:r>
              <a:rPr lang="lt-LT" altLang="lt-LT" sz="1600" b="1" dirty="0">
                <a:latin typeface="Arial" panose="020B0604020202020204" pitchFamily="34" charset="0"/>
                <a:ea typeface="Times New Roman" panose="02020603050405020304" pitchFamily="18" charset="0"/>
              </a:rPr>
              <a:t>Sprendinių / pasiūlymų pateikimas</a:t>
            </a:r>
            <a:endParaRPr lang="lt-LT" altLang="lt-LT" sz="1600" dirty="0">
              <a:latin typeface="Arial" panose="020B0604020202020204" pitchFamily="34" charset="0"/>
            </a:endParaRPr>
          </a:p>
          <a:p>
            <a:pPr defTabSz="1219170" eaLnBrk="0" fontAlgn="base" hangingPunct="0">
              <a:spcBef>
                <a:spcPct val="0"/>
              </a:spcBef>
              <a:spcAft>
                <a:spcPct val="0"/>
              </a:spcAft>
            </a:pPr>
            <a:r>
              <a:rPr lang="en-GB" altLang="lt-LT" sz="1600" b="1" dirty="0">
                <a:latin typeface="Arial" panose="020B0604020202020204" pitchFamily="34" charset="0"/>
                <a:ea typeface="Times New Roman" panose="02020603050405020304" pitchFamily="18" charset="0"/>
              </a:rPr>
              <a:t>20. </a:t>
            </a:r>
            <a:r>
              <a:rPr lang="lt-LT" altLang="lt-LT" sz="1600" b="1" dirty="0">
                <a:latin typeface="Arial" panose="020B0604020202020204" pitchFamily="34" charset="0"/>
                <a:ea typeface="Times New Roman" panose="02020603050405020304" pitchFamily="18" charset="0"/>
              </a:rPr>
              <a:t>Pasiūlymų forma</a:t>
            </a:r>
            <a:endParaRPr lang="lt-LT" altLang="lt-LT" sz="1600" dirty="0">
              <a:latin typeface="Arial" panose="020B0604020202020204" pitchFamily="34" charset="0"/>
            </a:endParaRPr>
          </a:p>
          <a:p>
            <a:pPr defTabSz="1219170" eaLnBrk="0" fontAlgn="base" hangingPunct="0">
              <a:spcBef>
                <a:spcPct val="0"/>
              </a:spcBef>
              <a:spcAft>
                <a:spcPct val="0"/>
              </a:spcAft>
            </a:pPr>
            <a:r>
              <a:rPr lang="en-GB" altLang="lt-LT" sz="1600" b="1" dirty="0">
                <a:latin typeface="Arial" panose="020B0604020202020204" pitchFamily="34" charset="0"/>
                <a:ea typeface="Times New Roman" panose="02020603050405020304" pitchFamily="18" charset="0"/>
              </a:rPr>
              <a:t>21. </a:t>
            </a:r>
            <a:r>
              <a:rPr lang="lt-LT" altLang="lt-LT" sz="1600" b="1" dirty="0">
                <a:latin typeface="Arial" panose="020B0604020202020204" pitchFamily="34" charset="0"/>
                <a:ea typeface="Times New Roman" panose="02020603050405020304" pitchFamily="18" charset="0"/>
              </a:rPr>
              <a:t>Susijusių asmenų sąrašo forma</a:t>
            </a:r>
            <a:endParaRPr lang="lt-LT" altLang="lt-LT" sz="1600" dirty="0">
              <a:latin typeface="Arial" panose="020B0604020202020204" pitchFamily="34" charset="0"/>
            </a:endParaRPr>
          </a:p>
          <a:p>
            <a:pPr defTabSz="1219170" eaLnBrk="0" fontAlgn="base" hangingPunct="0">
              <a:spcBef>
                <a:spcPct val="0"/>
              </a:spcBef>
              <a:spcAft>
                <a:spcPct val="0"/>
              </a:spcAft>
            </a:pPr>
            <a:r>
              <a:rPr lang="en-GB" altLang="lt-LT" sz="1600" b="1" dirty="0">
                <a:latin typeface="Arial" panose="020B0604020202020204" pitchFamily="34" charset="0"/>
                <a:ea typeface="Times New Roman" panose="02020603050405020304" pitchFamily="18" charset="0"/>
              </a:rPr>
              <a:t>22. </a:t>
            </a:r>
            <a:r>
              <a:rPr lang="lt-LT" altLang="lt-LT" sz="1600" b="1" dirty="0">
                <a:latin typeface="Arial" panose="020B0604020202020204" pitchFamily="34" charset="0"/>
                <a:ea typeface="Times New Roman" panose="02020603050405020304" pitchFamily="18" charset="0"/>
              </a:rPr>
              <a:t>Sutarties projektas</a:t>
            </a:r>
            <a:endParaRPr lang="lt-LT" altLang="lt-LT" sz="1600" dirty="0">
              <a:latin typeface="Arial" panose="020B0604020202020204" pitchFamily="34" charset="0"/>
            </a:endParaRPr>
          </a:p>
          <a:p>
            <a:pPr defTabSz="1219170" eaLnBrk="0" fontAlgn="base" hangingPunct="0">
              <a:spcBef>
                <a:spcPct val="0"/>
              </a:spcBef>
              <a:spcAft>
                <a:spcPct val="0"/>
              </a:spcAft>
            </a:pPr>
            <a:r>
              <a:rPr lang="en-GB" altLang="lt-LT" sz="1600" b="1" dirty="0">
                <a:latin typeface="Arial" panose="020B0604020202020204" pitchFamily="34" charset="0"/>
                <a:ea typeface="Times New Roman" panose="02020603050405020304" pitchFamily="18" charset="0"/>
              </a:rPr>
              <a:t>23. </a:t>
            </a:r>
            <a:r>
              <a:rPr lang="lt-LT" altLang="lt-LT" sz="1600" b="1" dirty="0">
                <a:latin typeface="Arial" panose="020B0604020202020204" pitchFamily="34" charset="0"/>
                <a:ea typeface="Times New Roman" panose="02020603050405020304" pitchFamily="18" charset="0"/>
              </a:rPr>
              <a:t>Pasiūlymo galiojimo ir Sutarties vykdymo užtikrinimo formos</a:t>
            </a:r>
            <a:endParaRPr lang="lt-LT" altLang="lt-LT" sz="1600" dirty="0">
              <a:latin typeface="Arial" panose="020B0604020202020204" pitchFamily="34" charset="0"/>
            </a:endParaRPr>
          </a:p>
          <a:p>
            <a:pPr defTabSz="1219170" eaLnBrk="0" fontAlgn="base" hangingPunct="0">
              <a:spcBef>
                <a:spcPct val="0"/>
              </a:spcBef>
              <a:spcAft>
                <a:spcPct val="0"/>
              </a:spcAft>
            </a:pPr>
            <a:r>
              <a:rPr lang="en-GB" altLang="lt-LT" sz="1600" b="1" dirty="0">
                <a:latin typeface="Arial" panose="020B0604020202020204" pitchFamily="34" charset="0"/>
                <a:ea typeface="Times New Roman" panose="02020603050405020304" pitchFamily="18" charset="0"/>
              </a:rPr>
              <a:t>24. </a:t>
            </a:r>
            <a:r>
              <a:rPr lang="lt-LT" altLang="lt-LT" sz="1600" b="1" dirty="0">
                <a:latin typeface="Arial" panose="020B0604020202020204" pitchFamily="34" charset="0"/>
                <a:ea typeface="Times New Roman" panose="02020603050405020304" pitchFamily="18" charset="0"/>
              </a:rPr>
              <a:t>Ginčų nagrinėjimo tvarka</a:t>
            </a:r>
            <a:endParaRPr lang="en-GB" altLang="lt-LT" sz="1600" dirty="0">
              <a:latin typeface="Arial" panose="020B0604020202020204" pitchFamily="34" charset="0"/>
            </a:endParaRPr>
          </a:p>
        </p:txBody>
      </p:sp>
      <p:sp>
        <p:nvSpPr>
          <p:cNvPr id="9" name="TextBox 8">
            <a:extLst>
              <a:ext uri="{FF2B5EF4-FFF2-40B4-BE49-F238E27FC236}">
                <a16:creationId xmlns:a16="http://schemas.microsoft.com/office/drawing/2014/main" id="{FDD7F65E-CAD9-4FD3-8455-DA6C87708783}"/>
              </a:ext>
            </a:extLst>
          </p:cNvPr>
          <p:cNvSpPr txBox="1"/>
          <p:nvPr/>
        </p:nvSpPr>
        <p:spPr>
          <a:xfrm>
            <a:off x="4800600" y="5468876"/>
            <a:ext cx="6096000" cy="369332"/>
          </a:xfrm>
          <a:prstGeom prst="rect">
            <a:avLst/>
          </a:prstGeom>
          <a:noFill/>
        </p:spPr>
        <p:txBody>
          <a:bodyPr wrap="square">
            <a:spAutoFit/>
          </a:bodyPr>
          <a:lstStyle/>
          <a:p>
            <a:r>
              <a:rPr lang="lt-LT" dirty="0">
                <a:solidFill>
                  <a:schemeClr val="accent6"/>
                </a:solidFill>
              </a:rPr>
              <a:t>https://www.ppplietuva.lt/lt/metodikos-ir-leidiniai</a:t>
            </a:r>
          </a:p>
        </p:txBody>
      </p:sp>
    </p:spTree>
    <p:extLst>
      <p:ext uri="{BB962C8B-B14F-4D97-AF65-F5344CB8AC3E}">
        <p14:creationId xmlns:p14="http://schemas.microsoft.com/office/powerpoint/2010/main" val="3862671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en-US" sz="3200" dirty="0" err="1">
                <a:solidFill>
                  <a:schemeClr val="tx1"/>
                </a:solidFill>
              </a:rPr>
              <a:t>Konkurencinio</a:t>
            </a:r>
            <a:r>
              <a:rPr lang="en-US" sz="3200" dirty="0">
                <a:solidFill>
                  <a:schemeClr val="tx1"/>
                </a:solidFill>
              </a:rPr>
              <a:t> </a:t>
            </a:r>
            <a:r>
              <a:rPr lang="en-US" sz="3200" dirty="0" err="1">
                <a:solidFill>
                  <a:schemeClr val="tx1"/>
                </a:solidFill>
              </a:rPr>
              <a:t>dialogo</a:t>
            </a:r>
            <a:r>
              <a:rPr lang="en-US" sz="3200" dirty="0">
                <a:solidFill>
                  <a:schemeClr val="tx1"/>
                </a:solidFill>
              </a:rPr>
              <a:t> </a:t>
            </a:r>
            <a:r>
              <a:rPr lang="lt-LT" sz="3200" dirty="0">
                <a:solidFill>
                  <a:schemeClr val="tx1"/>
                </a:solidFill>
              </a:rPr>
              <a:t>etapai</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38</a:t>
            </a:fld>
            <a:endParaRPr lang="en-US" dirty="0">
              <a:solidFill>
                <a:srgbClr val="FFFFFF"/>
              </a:solidFill>
            </a:endParaRPr>
          </a:p>
        </p:txBody>
      </p:sp>
      <p:cxnSp>
        <p:nvCxnSpPr>
          <p:cNvPr id="6" name="Straight Connector 5">
            <a:extLst>
              <a:ext uri="{FF2B5EF4-FFF2-40B4-BE49-F238E27FC236}">
                <a16:creationId xmlns:a16="http://schemas.microsoft.com/office/drawing/2014/main" id="{40A82A7F-30D4-4F19-A1B3-2CCA3500F2F3}"/>
              </a:ext>
            </a:extLst>
          </p:cNvPr>
          <p:cNvCxnSpPr>
            <a:cxnSpLocks/>
          </p:cNvCxnSpPr>
          <p:nvPr/>
        </p:nvCxnSpPr>
        <p:spPr>
          <a:xfrm>
            <a:off x="6096001" y="1461042"/>
            <a:ext cx="0" cy="3827241"/>
          </a:xfrm>
          <a:prstGeom prst="line">
            <a:avLst/>
          </a:pr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Diamond 8">
            <a:extLst>
              <a:ext uri="{FF2B5EF4-FFF2-40B4-BE49-F238E27FC236}">
                <a16:creationId xmlns:a16="http://schemas.microsoft.com/office/drawing/2014/main" id="{7EB4AB78-AC30-4C0C-9D78-2338CB3BA941}"/>
              </a:ext>
            </a:extLst>
          </p:cNvPr>
          <p:cNvSpPr/>
          <p:nvPr/>
        </p:nvSpPr>
        <p:spPr>
          <a:xfrm>
            <a:off x="5704622" y="1707672"/>
            <a:ext cx="780845" cy="777723"/>
          </a:xfrm>
          <a:prstGeom prst="diamond">
            <a:avLst/>
          </a:prstGeom>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10" name="Diamond 9">
            <a:extLst>
              <a:ext uri="{FF2B5EF4-FFF2-40B4-BE49-F238E27FC236}">
                <a16:creationId xmlns:a16="http://schemas.microsoft.com/office/drawing/2014/main" id="{3E9963C0-F865-4EAF-B853-A2D9F4968E79}"/>
              </a:ext>
            </a:extLst>
          </p:cNvPr>
          <p:cNvSpPr/>
          <p:nvPr/>
        </p:nvSpPr>
        <p:spPr>
          <a:xfrm>
            <a:off x="5704622" y="2596672"/>
            <a:ext cx="780845" cy="777723"/>
          </a:xfrm>
          <a:prstGeom prst="diamond">
            <a:avLst/>
          </a:prstGeom>
          <a:solidFill>
            <a:schemeClr val="accent2"/>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1" name="Diamond 10">
            <a:extLst>
              <a:ext uri="{FF2B5EF4-FFF2-40B4-BE49-F238E27FC236}">
                <a16:creationId xmlns:a16="http://schemas.microsoft.com/office/drawing/2014/main" id="{42CE3468-2E39-4C04-8AFB-F9BC70960E1E}"/>
              </a:ext>
            </a:extLst>
          </p:cNvPr>
          <p:cNvSpPr/>
          <p:nvPr/>
        </p:nvSpPr>
        <p:spPr>
          <a:xfrm>
            <a:off x="5704622" y="3485672"/>
            <a:ext cx="780845" cy="777723"/>
          </a:xfrm>
          <a:prstGeom prst="diamond">
            <a:avLst/>
          </a:prstGeom>
          <a:solidFill>
            <a:schemeClr val="accent3"/>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2" name="Folded Corner 37">
            <a:extLst>
              <a:ext uri="{FF2B5EF4-FFF2-40B4-BE49-F238E27FC236}">
                <a16:creationId xmlns:a16="http://schemas.microsoft.com/office/drawing/2014/main" id="{C4CB68D2-2031-4BB5-A71B-E164473209C6}"/>
              </a:ext>
            </a:extLst>
          </p:cNvPr>
          <p:cNvSpPr/>
          <p:nvPr/>
        </p:nvSpPr>
        <p:spPr>
          <a:xfrm flipH="1">
            <a:off x="153371" y="2627549"/>
            <a:ext cx="5550190" cy="801451"/>
          </a:xfrm>
          <a:prstGeom prst="foldedCorner">
            <a:avLst>
              <a:gd name="adj" fmla="val 39324"/>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Diamond 13">
            <a:extLst>
              <a:ext uri="{FF2B5EF4-FFF2-40B4-BE49-F238E27FC236}">
                <a16:creationId xmlns:a16="http://schemas.microsoft.com/office/drawing/2014/main" id="{CCA8B9CA-0CFB-417A-8E6A-17036A54A24F}"/>
              </a:ext>
            </a:extLst>
          </p:cNvPr>
          <p:cNvSpPr/>
          <p:nvPr/>
        </p:nvSpPr>
        <p:spPr>
          <a:xfrm>
            <a:off x="5704622" y="4374672"/>
            <a:ext cx="780845" cy="777723"/>
          </a:xfrm>
          <a:prstGeom prst="diamond">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5" name="Folded Corner 24">
            <a:extLst>
              <a:ext uri="{FF2B5EF4-FFF2-40B4-BE49-F238E27FC236}">
                <a16:creationId xmlns:a16="http://schemas.microsoft.com/office/drawing/2014/main" id="{9B8F1C4A-9303-4EE5-B1AF-A4ADB76A5443}"/>
              </a:ext>
            </a:extLst>
          </p:cNvPr>
          <p:cNvSpPr/>
          <p:nvPr/>
        </p:nvSpPr>
        <p:spPr>
          <a:xfrm>
            <a:off x="6525253" y="1701798"/>
            <a:ext cx="5538633" cy="938443"/>
          </a:xfrm>
          <a:prstGeom prst="foldedCorner">
            <a:avLst>
              <a:gd name="adj" fmla="val 39324"/>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highlight>
                <a:srgbClr val="808080"/>
              </a:highlight>
            </a:endParaRPr>
          </a:p>
        </p:txBody>
      </p:sp>
      <p:sp>
        <p:nvSpPr>
          <p:cNvPr id="16" name="Text Placeholder 3">
            <a:extLst>
              <a:ext uri="{FF2B5EF4-FFF2-40B4-BE49-F238E27FC236}">
                <a16:creationId xmlns:a16="http://schemas.microsoft.com/office/drawing/2014/main" id="{02D9632A-900E-4C74-9B6B-0580137149E0}"/>
              </a:ext>
            </a:extLst>
          </p:cNvPr>
          <p:cNvSpPr txBox="1">
            <a:spLocks/>
          </p:cNvSpPr>
          <p:nvPr/>
        </p:nvSpPr>
        <p:spPr>
          <a:xfrm>
            <a:off x="6736963" y="1704219"/>
            <a:ext cx="5140564" cy="92333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sz="2000" b="1" dirty="0">
                <a:solidFill>
                  <a:schemeClr val="tx1"/>
                </a:solidFill>
                <a:cs typeface="+mj-cs"/>
              </a:rPr>
              <a:t>Veiksmai prieš pirkimą (rinkos tyrimas, Direktyvos 40-41 str. ir Viešųjų pirkimų įstatymo 27 str.)</a:t>
            </a:r>
            <a:endParaRPr lang="en-US" sz="2000" b="1" dirty="0">
              <a:solidFill>
                <a:schemeClr val="tx1"/>
              </a:solidFill>
              <a:cs typeface="+mj-cs"/>
            </a:endParaRPr>
          </a:p>
        </p:txBody>
      </p:sp>
      <p:sp>
        <p:nvSpPr>
          <p:cNvPr id="17" name="Folded Corner 35">
            <a:extLst>
              <a:ext uri="{FF2B5EF4-FFF2-40B4-BE49-F238E27FC236}">
                <a16:creationId xmlns:a16="http://schemas.microsoft.com/office/drawing/2014/main" id="{1FA10F22-56EF-4DC6-A0F2-6189D650CB48}"/>
              </a:ext>
            </a:extLst>
          </p:cNvPr>
          <p:cNvSpPr/>
          <p:nvPr/>
        </p:nvSpPr>
        <p:spPr>
          <a:xfrm flipH="1">
            <a:off x="756008" y="4302211"/>
            <a:ext cx="4794185" cy="850184"/>
          </a:xfrm>
          <a:prstGeom prst="foldedCorner">
            <a:avLst>
              <a:gd name="adj" fmla="val 39324"/>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ext Placeholder 3">
            <a:extLst>
              <a:ext uri="{FF2B5EF4-FFF2-40B4-BE49-F238E27FC236}">
                <a16:creationId xmlns:a16="http://schemas.microsoft.com/office/drawing/2014/main" id="{2F31701C-3057-4223-86B9-F086F46A46C0}"/>
              </a:ext>
            </a:extLst>
          </p:cNvPr>
          <p:cNvSpPr txBox="1">
            <a:spLocks/>
          </p:cNvSpPr>
          <p:nvPr/>
        </p:nvSpPr>
        <p:spPr>
          <a:xfrm>
            <a:off x="217953" y="2874385"/>
            <a:ext cx="496570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39">
              <a:spcBef>
                <a:spcPct val="20000"/>
              </a:spcBef>
              <a:defRPr/>
            </a:pPr>
            <a:r>
              <a:rPr lang="lt-LT" sz="2000" b="1" dirty="0">
                <a:solidFill>
                  <a:schemeClr val="bg1"/>
                </a:solidFill>
                <a:cs typeface="+mj-cs"/>
              </a:rPr>
              <a:t>Kandidatų atranka (išankstinė kvalifikacija</a:t>
            </a:r>
            <a:endParaRPr lang="en-US" sz="2000" b="1" dirty="0">
              <a:solidFill>
                <a:schemeClr val="bg1"/>
              </a:solidFill>
              <a:cs typeface="+mj-cs"/>
            </a:endParaRPr>
          </a:p>
        </p:txBody>
      </p:sp>
      <p:sp>
        <p:nvSpPr>
          <p:cNvPr id="19" name="Folded Corner 37">
            <a:extLst>
              <a:ext uri="{FF2B5EF4-FFF2-40B4-BE49-F238E27FC236}">
                <a16:creationId xmlns:a16="http://schemas.microsoft.com/office/drawing/2014/main" id="{A7FDA1D8-652B-43AC-91A8-1DAEC07EAAAA}"/>
              </a:ext>
            </a:extLst>
          </p:cNvPr>
          <p:cNvSpPr/>
          <p:nvPr/>
        </p:nvSpPr>
        <p:spPr>
          <a:xfrm flipH="1">
            <a:off x="153371" y="4379988"/>
            <a:ext cx="5551251" cy="801451"/>
          </a:xfrm>
          <a:prstGeom prst="foldedCorner">
            <a:avLst>
              <a:gd name="adj" fmla="val 3932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a:extLst>
              <a:ext uri="{FF2B5EF4-FFF2-40B4-BE49-F238E27FC236}">
                <a16:creationId xmlns:a16="http://schemas.microsoft.com/office/drawing/2014/main" id="{C965DD8E-40D1-4850-A8A1-C2193B6D0CC6}"/>
              </a:ext>
            </a:extLst>
          </p:cNvPr>
          <p:cNvSpPr txBox="1">
            <a:spLocks/>
          </p:cNvSpPr>
          <p:nvPr/>
        </p:nvSpPr>
        <p:spPr>
          <a:xfrm>
            <a:off x="348603" y="4596228"/>
            <a:ext cx="496570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39">
              <a:spcBef>
                <a:spcPct val="20000"/>
              </a:spcBef>
              <a:defRPr/>
            </a:pPr>
            <a:r>
              <a:rPr lang="en-US" sz="2000" b="1" dirty="0" err="1">
                <a:solidFill>
                  <a:schemeClr val="tx1"/>
                </a:solidFill>
                <a:cs typeface="+mj-cs"/>
              </a:rPr>
              <a:t>Galutini</a:t>
            </a:r>
            <a:r>
              <a:rPr lang="lt-LT" sz="2000" b="1" dirty="0">
                <a:solidFill>
                  <a:schemeClr val="tx1"/>
                </a:solidFill>
                <a:cs typeface="+mj-cs"/>
              </a:rPr>
              <a:t>ų pasiūlymų pateikimas ir vertinimas</a:t>
            </a:r>
            <a:endParaRPr lang="en-US" sz="2000" b="1" dirty="0">
              <a:solidFill>
                <a:schemeClr val="tx1"/>
              </a:solidFill>
              <a:cs typeface="+mj-cs"/>
            </a:endParaRPr>
          </a:p>
        </p:txBody>
      </p:sp>
      <p:sp>
        <p:nvSpPr>
          <p:cNvPr id="21" name="Folded Corner 36">
            <a:extLst>
              <a:ext uri="{FF2B5EF4-FFF2-40B4-BE49-F238E27FC236}">
                <a16:creationId xmlns:a16="http://schemas.microsoft.com/office/drawing/2014/main" id="{80162B3C-78F1-4DE3-8B17-5751FD169EB5}"/>
              </a:ext>
            </a:extLst>
          </p:cNvPr>
          <p:cNvSpPr/>
          <p:nvPr/>
        </p:nvSpPr>
        <p:spPr>
          <a:xfrm>
            <a:off x="6616971" y="3569630"/>
            <a:ext cx="5446916" cy="870024"/>
          </a:xfrm>
          <a:prstGeom prst="foldedCorner">
            <a:avLst>
              <a:gd name="adj" fmla="val 3932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 Placeholder 3">
            <a:extLst>
              <a:ext uri="{FF2B5EF4-FFF2-40B4-BE49-F238E27FC236}">
                <a16:creationId xmlns:a16="http://schemas.microsoft.com/office/drawing/2014/main" id="{8665EC67-1974-45C0-82F0-26D0D191CB57}"/>
              </a:ext>
            </a:extLst>
          </p:cNvPr>
          <p:cNvSpPr txBox="1">
            <a:spLocks/>
          </p:cNvSpPr>
          <p:nvPr/>
        </p:nvSpPr>
        <p:spPr>
          <a:xfrm>
            <a:off x="6911827" y="3773001"/>
            <a:ext cx="496570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en-US" sz="2000" b="1" dirty="0" err="1">
                <a:solidFill>
                  <a:schemeClr val="tx1"/>
                </a:solidFill>
                <a:cs typeface="+mj-cs"/>
              </a:rPr>
              <a:t>Dialogas</a:t>
            </a:r>
            <a:endParaRPr lang="en-US" sz="2000" b="1" dirty="0">
              <a:solidFill>
                <a:schemeClr val="tx1"/>
              </a:solidFill>
              <a:cs typeface="+mj-cs"/>
            </a:endParaRPr>
          </a:p>
        </p:txBody>
      </p:sp>
    </p:spTree>
    <p:extLst>
      <p:ext uri="{BB962C8B-B14F-4D97-AF65-F5344CB8AC3E}">
        <p14:creationId xmlns:p14="http://schemas.microsoft.com/office/powerpoint/2010/main" val="12221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ppt_w</p:attrName>
                                        </p:attrNameLst>
                                      </p:cBhvr>
                                      <p:tavLst>
                                        <p:tav tm="0" fmla="#ppt_w*sin(2.5*pi*$)">
                                          <p:val>
                                            <p:fltVal val="0"/>
                                          </p:val>
                                        </p:tav>
                                        <p:tav tm="100000">
                                          <p:val>
                                            <p:fltVal val="1"/>
                                          </p:val>
                                        </p:tav>
                                      </p:tavLst>
                                    </p:anim>
                                    <p:anim calcmode="lin" valueType="num">
                                      <p:cBhvr>
                                        <p:cTn id="9" dur="1000" fill="hold"/>
                                        <p:tgtEl>
                                          <p:spTgt spid="9"/>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ppt_w</p:attrName>
                                        </p:attrNameLst>
                                      </p:cBhvr>
                                      <p:tavLst>
                                        <p:tav tm="0" fmla="#ppt_w*sin(2.5*pi*$)">
                                          <p:val>
                                            <p:fltVal val="0"/>
                                          </p:val>
                                        </p:tav>
                                        <p:tav tm="100000">
                                          <p:val>
                                            <p:fltVal val="1"/>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2000"/>
                            </p:stCondLst>
                            <p:childTnLst>
                              <p:par>
                                <p:cTn id="17" presetID="45"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ppt_w</p:attrName>
                                        </p:attrNameLst>
                                      </p:cBhvr>
                                      <p:tavLst>
                                        <p:tav tm="0" fmla="#ppt_w*sin(2.5*pi*$)">
                                          <p:val>
                                            <p:fltVal val="0"/>
                                          </p:val>
                                        </p:tav>
                                        <p:tav tm="100000">
                                          <p:val>
                                            <p:fltVal val="1"/>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childTnLst>
                                </p:cTn>
                              </p:par>
                            </p:childTnLst>
                          </p:cTn>
                        </p:par>
                        <p:par>
                          <p:cTn id="22" fill="hold">
                            <p:stCondLst>
                              <p:cond delay="3000"/>
                            </p:stCondLst>
                            <p:childTnLst>
                              <p:par>
                                <p:cTn id="23" presetID="2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par>
                          <p:cTn id="26" fill="hold">
                            <p:stCondLst>
                              <p:cond delay="350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ppt_w</p:attrName>
                                        </p:attrNameLst>
                                      </p:cBhvr>
                                      <p:tavLst>
                                        <p:tav tm="0" fmla="#ppt_w*sin(2.5*pi*$)">
                                          <p:val>
                                            <p:fltVal val="0"/>
                                          </p:val>
                                        </p:tav>
                                        <p:tav tm="100000">
                                          <p:val>
                                            <p:fltVal val="1"/>
                                          </p:val>
                                        </p:tav>
                                      </p:tavLst>
                                    </p:anim>
                                    <p:anim calcmode="lin" valueType="num">
                                      <p:cBhvr>
                                        <p:cTn id="31" dur="1000" fill="hold"/>
                                        <p:tgtEl>
                                          <p:spTgt spid="14"/>
                                        </p:tgtEl>
                                        <p:attrNameLst>
                                          <p:attrName>ppt_h</p:attrName>
                                        </p:attrNameLst>
                                      </p:cBhvr>
                                      <p:tavLst>
                                        <p:tav tm="0">
                                          <p:val>
                                            <p:strVal val="#ppt_h"/>
                                          </p:val>
                                        </p:tav>
                                        <p:tav tm="100000">
                                          <p:val>
                                            <p:strVal val="#ppt_h"/>
                                          </p:val>
                                        </p:tav>
                                      </p:tavLst>
                                    </p:anim>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5000"/>
                            </p:stCondLst>
                            <p:childTnLst>
                              <p:par>
                                <p:cTn id="37" presetID="22" presetClass="entr" presetSubtype="2"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right)">
                                      <p:cBhvr>
                                        <p:cTn id="39" dur="500"/>
                                        <p:tgtEl>
                                          <p:spTgt spid="17"/>
                                        </p:tgtEl>
                                      </p:cBhvr>
                                    </p:animEffect>
                                  </p:childTnLst>
                                </p:cTn>
                              </p:par>
                            </p:childTnLst>
                          </p:cTn>
                        </p:par>
                        <p:par>
                          <p:cTn id="40" fill="hold">
                            <p:stCondLst>
                              <p:cond delay="5500"/>
                            </p:stCondLst>
                            <p:childTnLst>
                              <p:par>
                                <p:cTn id="41" presetID="22" presetClass="entr" presetSubtype="2"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500"/>
                                        <p:tgtEl>
                                          <p:spTgt spid="19"/>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17" grpId="0" animBg="1"/>
      <p:bldP spid="19"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lt-LT" sz="3200" dirty="0"/>
              <a:t>Kandidatų atranka. Išankstinė kvalifikacija / atranka</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39</a:t>
            </a:fld>
            <a:endParaRPr lang="en-US" dirty="0">
              <a:solidFill>
                <a:srgbClr val="FFFFFF"/>
              </a:solidFill>
            </a:endParaRPr>
          </a:p>
        </p:txBody>
      </p:sp>
      <p:grpSp>
        <p:nvGrpSpPr>
          <p:cNvPr id="8" name="Group 37">
            <a:extLst>
              <a:ext uri="{FF2B5EF4-FFF2-40B4-BE49-F238E27FC236}">
                <a16:creationId xmlns:a16="http://schemas.microsoft.com/office/drawing/2014/main" id="{8B3CE7A2-C614-434A-9F0E-673CAEB27EC0}"/>
              </a:ext>
            </a:extLst>
          </p:cNvPr>
          <p:cNvGrpSpPr/>
          <p:nvPr/>
        </p:nvGrpSpPr>
        <p:grpSpPr>
          <a:xfrm>
            <a:off x="812801" y="1682317"/>
            <a:ext cx="585505" cy="478169"/>
            <a:chOff x="7886700" y="1338264"/>
            <a:chExt cx="623973" cy="509586"/>
          </a:xfrm>
        </p:grpSpPr>
        <p:sp>
          <p:nvSpPr>
            <p:cNvPr id="9" name="Rectangle 8">
              <a:extLst>
                <a:ext uri="{FF2B5EF4-FFF2-40B4-BE49-F238E27FC236}">
                  <a16:creationId xmlns:a16="http://schemas.microsoft.com/office/drawing/2014/main" id="{94F2C237-61FE-4E4A-BA38-30DF2E65A741}"/>
                </a:ext>
              </a:extLst>
            </p:cNvPr>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13">
              <a:extLst>
                <a:ext uri="{FF2B5EF4-FFF2-40B4-BE49-F238E27FC236}">
                  <a16:creationId xmlns:a16="http://schemas.microsoft.com/office/drawing/2014/main" id="{292F90E6-DB12-42C9-8DEB-372055162EB0}"/>
                </a:ext>
              </a:extLst>
            </p:cNvPr>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37">
            <a:extLst>
              <a:ext uri="{FF2B5EF4-FFF2-40B4-BE49-F238E27FC236}">
                <a16:creationId xmlns:a16="http://schemas.microsoft.com/office/drawing/2014/main" id="{DBBB8CE9-A02F-4C53-99C0-22E85F5A2FFE}"/>
              </a:ext>
            </a:extLst>
          </p:cNvPr>
          <p:cNvGrpSpPr/>
          <p:nvPr/>
        </p:nvGrpSpPr>
        <p:grpSpPr>
          <a:xfrm>
            <a:off x="812801" y="2586258"/>
            <a:ext cx="585505" cy="478169"/>
            <a:chOff x="7886700" y="1338264"/>
            <a:chExt cx="623973" cy="509586"/>
          </a:xfrm>
        </p:grpSpPr>
        <p:sp>
          <p:nvSpPr>
            <p:cNvPr id="12" name="Rectangle 11">
              <a:extLst>
                <a:ext uri="{FF2B5EF4-FFF2-40B4-BE49-F238E27FC236}">
                  <a16:creationId xmlns:a16="http://schemas.microsoft.com/office/drawing/2014/main" id="{922CC215-3100-4029-9218-842776DEA7AA}"/>
                </a:ext>
              </a:extLst>
            </p:cNvPr>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13">
              <a:extLst>
                <a:ext uri="{FF2B5EF4-FFF2-40B4-BE49-F238E27FC236}">
                  <a16:creationId xmlns:a16="http://schemas.microsoft.com/office/drawing/2014/main" id="{090BCE9E-EB61-4BDE-BF89-5DA8B4E754F0}"/>
                </a:ext>
              </a:extLst>
            </p:cNvPr>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37">
            <a:extLst>
              <a:ext uri="{FF2B5EF4-FFF2-40B4-BE49-F238E27FC236}">
                <a16:creationId xmlns:a16="http://schemas.microsoft.com/office/drawing/2014/main" id="{22960B39-211E-4255-9BE6-A621DA923CF1}"/>
              </a:ext>
            </a:extLst>
          </p:cNvPr>
          <p:cNvGrpSpPr/>
          <p:nvPr/>
        </p:nvGrpSpPr>
        <p:grpSpPr>
          <a:xfrm>
            <a:off x="812801" y="3536517"/>
            <a:ext cx="585505" cy="478169"/>
            <a:chOff x="7886700" y="1338264"/>
            <a:chExt cx="623973" cy="509586"/>
          </a:xfrm>
        </p:grpSpPr>
        <p:sp>
          <p:nvSpPr>
            <p:cNvPr id="15" name="Rectangle 14">
              <a:extLst>
                <a:ext uri="{FF2B5EF4-FFF2-40B4-BE49-F238E27FC236}">
                  <a16:creationId xmlns:a16="http://schemas.microsoft.com/office/drawing/2014/main" id="{C7762267-ED4D-4CC9-B939-B5C8B725F56B}"/>
                </a:ext>
              </a:extLst>
            </p:cNvPr>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Freeform 13">
              <a:extLst>
                <a:ext uri="{FF2B5EF4-FFF2-40B4-BE49-F238E27FC236}">
                  <a16:creationId xmlns:a16="http://schemas.microsoft.com/office/drawing/2014/main" id="{1CB2E46D-0B5E-45EC-BA00-D6A1FD845B04}"/>
                </a:ext>
              </a:extLst>
            </p:cNvPr>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37">
            <a:extLst>
              <a:ext uri="{FF2B5EF4-FFF2-40B4-BE49-F238E27FC236}">
                <a16:creationId xmlns:a16="http://schemas.microsoft.com/office/drawing/2014/main" id="{6ACEE284-2E23-4210-8B3B-2EE1093DCFC2}"/>
              </a:ext>
            </a:extLst>
          </p:cNvPr>
          <p:cNvGrpSpPr/>
          <p:nvPr/>
        </p:nvGrpSpPr>
        <p:grpSpPr>
          <a:xfrm>
            <a:off x="812801" y="4432242"/>
            <a:ext cx="585505" cy="478169"/>
            <a:chOff x="7886700" y="1338264"/>
            <a:chExt cx="623973" cy="509586"/>
          </a:xfrm>
        </p:grpSpPr>
        <p:sp>
          <p:nvSpPr>
            <p:cNvPr id="18" name="Rectangle 17">
              <a:extLst>
                <a:ext uri="{FF2B5EF4-FFF2-40B4-BE49-F238E27FC236}">
                  <a16:creationId xmlns:a16="http://schemas.microsoft.com/office/drawing/2014/main" id="{875B4D2A-028C-46C8-AC8D-5E3E77C03E92}"/>
                </a:ext>
              </a:extLst>
            </p:cNvPr>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3">
              <a:extLst>
                <a:ext uri="{FF2B5EF4-FFF2-40B4-BE49-F238E27FC236}">
                  <a16:creationId xmlns:a16="http://schemas.microsoft.com/office/drawing/2014/main" id="{84E5D7AD-C9AF-4B5B-A7FC-475E902B5CA5}"/>
                </a:ext>
              </a:extLst>
            </p:cNvPr>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37">
            <a:extLst>
              <a:ext uri="{FF2B5EF4-FFF2-40B4-BE49-F238E27FC236}">
                <a16:creationId xmlns:a16="http://schemas.microsoft.com/office/drawing/2014/main" id="{87562BB0-DC8B-4D29-8F2B-79002EBFA9B1}"/>
              </a:ext>
            </a:extLst>
          </p:cNvPr>
          <p:cNvGrpSpPr/>
          <p:nvPr/>
        </p:nvGrpSpPr>
        <p:grpSpPr>
          <a:xfrm>
            <a:off x="812801" y="5358426"/>
            <a:ext cx="585505" cy="478169"/>
            <a:chOff x="7886700" y="1338264"/>
            <a:chExt cx="623973" cy="509586"/>
          </a:xfrm>
        </p:grpSpPr>
        <p:sp>
          <p:nvSpPr>
            <p:cNvPr id="21" name="Rectangle 20">
              <a:extLst>
                <a:ext uri="{FF2B5EF4-FFF2-40B4-BE49-F238E27FC236}">
                  <a16:creationId xmlns:a16="http://schemas.microsoft.com/office/drawing/2014/main" id="{B264B80F-1F4E-4A55-812B-CE7E92911A08}"/>
                </a:ext>
              </a:extLst>
            </p:cNvPr>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Freeform 13">
              <a:extLst>
                <a:ext uri="{FF2B5EF4-FFF2-40B4-BE49-F238E27FC236}">
                  <a16:creationId xmlns:a16="http://schemas.microsoft.com/office/drawing/2014/main" id="{73C53ECB-AC7A-46B1-8722-01312FAF76C7}"/>
                </a:ext>
              </a:extLst>
            </p:cNvPr>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a:extLst>
              <a:ext uri="{FF2B5EF4-FFF2-40B4-BE49-F238E27FC236}">
                <a16:creationId xmlns:a16="http://schemas.microsoft.com/office/drawing/2014/main" id="{1FC1DCC9-C3AF-4947-BCBE-6E0D53017487}"/>
              </a:ext>
            </a:extLst>
          </p:cNvPr>
          <p:cNvSpPr txBox="1">
            <a:spLocks/>
          </p:cNvSpPr>
          <p:nvPr/>
        </p:nvSpPr>
        <p:spPr>
          <a:xfrm>
            <a:off x="1642147" y="1748431"/>
            <a:ext cx="5928234"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sz="2400" b="1" dirty="0">
                <a:solidFill>
                  <a:schemeClr val="tx1"/>
                </a:solidFill>
                <a:cs typeface="+mj-cs"/>
              </a:rPr>
              <a:t>Pirkimo paskelbimas</a:t>
            </a:r>
            <a:r>
              <a:rPr lang="en-US" sz="2400" b="1" dirty="0">
                <a:solidFill>
                  <a:schemeClr val="tx1"/>
                </a:solidFill>
                <a:cs typeface="+mj-cs"/>
              </a:rPr>
              <a:t> (</a:t>
            </a:r>
            <a:r>
              <a:rPr lang="en-US" sz="2400" b="1" dirty="0" err="1">
                <a:solidFill>
                  <a:schemeClr val="tx1"/>
                </a:solidFill>
                <a:cs typeface="+mj-cs"/>
              </a:rPr>
              <a:t>skelbti</a:t>
            </a:r>
            <a:r>
              <a:rPr lang="en-US" sz="2400" b="1" dirty="0">
                <a:solidFill>
                  <a:schemeClr val="tx1"/>
                </a:solidFill>
                <a:cs typeface="+mj-cs"/>
              </a:rPr>
              <a:t> </a:t>
            </a:r>
            <a:r>
              <a:rPr lang="en-US" sz="2400" b="1" dirty="0" err="1">
                <a:solidFill>
                  <a:schemeClr val="tx1"/>
                </a:solidFill>
                <a:cs typeface="+mj-cs"/>
              </a:rPr>
              <a:t>pranešimą</a:t>
            </a:r>
            <a:r>
              <a:rPr lang="en-US" sz="2400" b="1" dirty="0">
                <a:solidFill>
                  <a:schemeClr val="tx1"/>
                </a:solidFill>
                <a:cs typeface="+mj-cs"/>
              </a:rPr>
              <a:t>)</a:t>
            </a:r>
            <a:endParaRPr lang="en-US" sz="2400" b="1" dirty="0">
              <a:solidFill>
                <a:schemeClr val="bg2">
                  <a:lumMod val="50000"/>
                </a:schemeClr>
              </a:solidFill>
              <a:cs typeface="+mj-cs"/>
            </a:endParaRPr>
          </a:p>
        </p:txBody>
      </p:sp>
      <p:sp>
        <p:nvSpPr>
          <p:cNvPr id="25" name="Text Placeholder 3">
            <a:extLst>
              <a:ext uri="{FF2B5EF4-FFF2-40B4-BE49-F238E27FC236}">
                <a16:creationId xmlns:a16="http://schemas.microsoft.com/office/drawing/2014/main" id="{BB9897E4-BFA8-4CCD-A76C-50F312C80722}"/>
              </a:ext>
            </a:extLst>
          </p:cNvPr>
          <p:cNvSpPr txBox="1">
            <a:spLocks/>
          </p:cNvSpPr>
          <p:nvPr/>
        </p:nvSpPr>
        <p:spPr>
          <a:xfrm>
            <a:off x="1642147" y="2448461"/>
            <a:ext cx="10049022" cy="7386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sz="2400" b="1" dirty="0">
                <a:solidFill>
                  <a:schemeClr val="tx1"/>
                </a:solidFill>
                <a:cs typeface="+mj-cs"/>
              </a:rPr>
              <a:t>Išankstiniai kvalifikacijos reikalavimai (nurodomi pašalinimo pagrindai, minimalūs pajėgumo / tinkamumo reikalavimai ir, jei reikia, atrankos kriterijai</a:t>
            </a:r>
            <a:r>
              <a:rPr lang="en-GB" sz="2400" b="1" dirty="0">
                <a:solidFill>
                  <a:schemeClr val="tx1"/>
                </a:solidFill>
                <a:cs typeface="+mj-cs"/>
              </a:rPr>
              <a:t>)</a:t>
            </a:r>
            <a:endParaRPr lang="en-US" sz="2400" b="1" dirty="0">
              <a:solidFill>
                <a:schemeClr val="tx1"/>
              </a:solidFill>
              <a:cs typeface="+mj-cs"/>
            </a:endParaRPr>
          </a:p>
        </p:txBody>
      </p:sp>
      <p:sp>
        <p:nvSpPr>
          <p:cNvPr id="26" name="Text Placeholder 3">
            <a:extLst>
              <a:ext uri="{FF2B5EF4-FFF2-40B4-BE49-F238E27FC236}">
                <a16:creationId xmlns:a16="http://schemas.microsoft.com/office/drawing/2014/main" id="{997681C6-8A75-4EF2-ABB9-9FEE32AF8C9A}"/>
              </a:ext>
            </a:extLst>
          </p:cNvPr>
          <p:cNvSpPr txBox="1">
            <a:spLocks/>
          </p:cNvSpPr>
          <p:nvPr/>
        </p:nvSpPr>
        <p:spPr>
          <a:xfrm>
            <a:off x="1642147" y="3634122"/>
            <a:ext cx="4571840"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sz="2400" b="1" dirty="0">
                <a:solidFill>
                  <a:schemeClr val="tx1"/>
                </a:solidFill>
                <a:cs typeface="+mj-cs"/>
              </a:rPr>
              <a:t>Paraiškos</a:t>
            </a:r>
            <a:br>
              <a:rPr lang="ar-SY" sz="2400" b="1" dirty="0">
                <a:solidFill>
                  <a:schemeClr val="bg2">
                    <a:lumMod val="50000"/>
                  </a:schemeClr>
                </a:solidFill>
                <a:cs typeface="+mj-cs"/>
              </a:rPr>
            </a:br>
            <a:endParaRPr lang="en-US" b="1" dirty="0">
              <a:solidFill>
                <a:schemeClr val="bg2">
                  <a:lumMod val="50000"/>
                </a:schemeClr>
              </a:solidFill>
              <a:cs typeface="+mj-cs"/>
            </a:endParaRPr>
          </a:p>
        </p:txBody>
      </p:sp>
      <p:sp>
        <p:nvSpPr>
          <p:cNvPr id="27" name="Text Placeholder 3">
            <a:extLst>
              <a:ext uri="{FF2B5EF4-FFF2-40B4-BE49-F238E27FC236}">
                <a16:creationId xmlns:a16="http://schemas.microsoft.com/office/drawing/2014/main" id="{B4A4EF8E-36F4-45EA-B5A5-5A92B00C7C36}"/>
              </a:ext>
            </a:extLst>
          </p:cNvPr>
          <p:cNvSpPr txBox="1">
            <a:spLocks/>
          </p:cNvSpPr>
          <p:nvPr/>
        </p:nvSpPr>
        <p:spPr>
          <a:xfrm>
            <a:off x="1642147" y="4489056"/>
            <a:ext cx="4571840"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sz="2400" b="1" dirty="0"/>
              <a:t>Kvalifikacijos vertinimas</a:t>
            </a:r>
            <a:endParaRPr lang="en-US" sz="2400" b="1" dirty="0">
              <a:solidFill>
                <a:schemeClr val="bg2">
                  <a:lumMod val="50000"/>
                </a:schemeClr>
              </a:solidFill>
              <a:cs typeface="+mj-cs"/>
            </a:endParaRPr>
          </a:p>
        </p:txBody>
      </p:sp>
      <p:sp>
        <p:nvSpPr>
          <p:cNvPr id="28" name="Text Placeholder 3">
            <a:extLst>
              <a:ext uri="{FF2B5EF4-FFF2-40B4-BE49-F238E27FC236}">
                <a16:creationId xmlns:a16="http://schemas.microsoft.com/office/drawing/2014/main" id="{08152DC1-C0D5-45B9-9E28-15BBCEB31583}"/>
              </a:ext>
            </a:extLst>
          </p:cNvPr>
          <p:cNvSpPr txBox="1">
            <a:spLocks/>
          </p:cNvSpPr>
          <p:nvPr/>
        </p:nvSpPr>
        <p:spPr>
          <a:xfrm>
            <a:off x="1642147" y="5289734"/>
            <a:ext cx="5279648"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sz="2400" b="1" dirty="0">
                <a:solidFill>
                  <a:schemeClr val="tx1"/>
                </a:solidFill>
              </a:rPr>
              <a:t>Išankstinė kvalifikacinė atranka</a:t>
            </a:r>
            <a:br>
              <a:rPr lang="ar-SY" b="1" dirty="0">
                <a:solidFill>
                  <a:schemeClr val="bg2">
                    <a:lumMod val="50000"/>
                  </a:schemeClr>
                </a:solidFill>
                <a:cs typeface="+mj-cs"/>
              </a:rPr>
            </a:br>
            <a:endParaRPr lang="en-US" b="1" dirty="0">
              <a:solidFill>
                <a:schemeClr val="bg2">
                  <a:lumMod val="50000"/>
                </a:schemeClr>
              </a:solidFill>
              <a:cs typeface="+mj-cs"/>
            </a:endParaRPr>
          </a:p>
        </p:txBody>
      </p:sp>
    </p:spTree>
    <p:extLst>
      <p:ext uri="{BB962C8B-B14F-4D97-AF65-F5344CB8AC3E}">
        <p14:creationId xmlns:p14="http://schemas.microsoft.com/office/powerpoint/2010/main" val="198554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lt-LT" sz="3200" dirty="0"/>
              <a:t>Veiksniai, </a:t>
            </a:r>
            <a:r>
              <a:rPr lang="en-GB" sz="3200" dirty="0"/>
              <a:t>l</a:t>
            </a:r>
            <a:r>
              <a:rPr lang="lt-LT" sz="3200" dirty="0" err="1"/>
              <a:t>emiantys</a:t>
            </a:r>
            <a:r>
              <a:rPr lang="lt-LT" sz="3200" dirty="0"/>
              <a:t> procedūros pasirinkimą</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4</a:t>
            </a:fld>
            <a:endParaRPr lang="en-US" dirty="0">
              <a:solidFill>
                <a:srgbClr val="FFFFFF"/>
              </a:solidFill>
            </a:endParaRPr>
          </a:p>
        </p:txBody>
      </p:sp>
      <p:sp>
        <p:nvSpPr>
          <p:cNvPr id="6" name="Text Placeholder 3">
            <a:extLst>
              <a:ext uri="{FF2B5EF4-FFF2-40B4-BE49-F238E27FC236}">
                <a16:creationId xmlns:a16="http://schemas.microsoft.com/office/drawing/2014/main" id="{D05B8418-FC71-4525-A0B2-649785EE2302}"/>
              </a:ext>
            </a:extLst>
          </p:cNvPr>
          <p:cNvSpPr txBox="1">
            <a:spLocks/>
          </p:cNvSpPr>
          <p:nvPr/>
        </p:nvSpPr>
        <p:spPr>
          <a:xfrm>
            <a:off x="1066477" y="1843088"/>
            <a:ext cx="8477213" cy="216059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342900" indent="-342900" algn="l" defTabSz="1219139">
              <a:spcBef>
                <a:spcPct val="20000"/>
              </a:spcBef>
              <a:buClr>
                <a:schemeClr val="accent1">
                  <a:lumMod val="50000"/>
                </a:schemeClr>
              </a:buClr>
              <a:buFont typeface="Wingdings" panose="05000000000000000000" pitchFamily="2" charset="2"/>
              <a:buChar char="ü"/>
              <a:defRPr/>
            </a:pPr>
            <a:r>
              <a:rPr lang="lt-LT" sz="3600" dirty="0">
                <a:solidFill>
                  <a:schemeClr val="tx1"/>
                </a:solidFill>
                <a:cs typeface="+mj-cs"/>
              </a:rPr>
              <a:t>Sutarties vertė</a:t>
            </a:r>
          </a:p>
          <a:p>
            <a:pPr marL="342900" indent="-342900" algn="l" defTabSz="1219139">
              <a:spcBef>
                <a:spcPct val="20000"/>
              </a:spcBef>
              <a:buClr>
                <a:schemeClr val="accent1">
                  <a:lumMod val="50000"/>
                </a:schemeClr>
              </a:buClr>
              <a:buFont typeface="Wingdings" panose="05000000000000000000" pitchFamily="2" charset="2"/>
              <a:buChar char="ü"/>
              <a:defRPr/>
            </a:pPr>
            <a:r>
              <a:rPr lang="lt-LT" sz="3600" dirty="0">
                <a:solidFill>
                  <a:schemeClr val="tx1"/>
                </a:solidFill>
                <a:cs typeface="+mj-cs"/>
              </a:rPr>
              <a:t>Pirkimo objektas</a:t>
            </a:r>
          </a:p>
          <a:p>
            <a:pPr marL="342900" indent="-342900" algn="l" defTabSz="1219139">
              <a:spcBef>
                <a:spcPct val="20000"/>
              </a:spcBef>
              <a:buClr>
                <a:schemeClr val="accent1">
                  <a:lumMod val="50000"/>
                </a:schemeClr>
              </a:buClr>
              <a:buFont typeface="Wingdings" panose="05000000000000000000" pitchFamily="2" charset="2"/>
              <a:buChar char="ü"/>
              <a:defRPr/>
            </a:pPr>
            <a:r>
              <a:rPr lang="lt-LT" sz="3600" dirty="0">
                <a:solidFill>
                  <a:schemeClr val="tx1"/>
                </a:solidFill>
                <a:cs typeface="+mj-cs"/>
              </a:rPr>
              <a:t>Rinkos / pirkimo objekto žinojimas </a:t>
            </a:r>
            <a:br>
              <a:rPr lang="ar-SY" sz="1800" b="1" dirty="0">
                <a:solidFill>
                  <a:schemeClr val="tx1"/>
                </a:solidFill>
                <a:cs typeface="+mj-cs"/>
              </a:rPr>
            </a:br>
            <a:endParaRPr lang="en-US" sz="1800" b="1" dirty="0">
              <a:solidFill>
                <a:schemeClr val="tx1"/>
              </a:solidFill>
              <a:cs typeface="+mj-cs"/>
            </a:endParaRPr>
          </a:p>
        </p:txBody>
      </p:sp>
    </p:spTree>
    <p:extLst>
      <p:ext uri="{BB962C8B-B14F-4D97-AF65-F5344CB8AC3E}">
        <p14:creationId xmlns:p14="http://schemas.microsoft.com/office/powerpoint/2010/main" val="237361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lt-LT" sz="3200" dirty="0"/>
              <a:t>Kandidatų atranka.</a:t>
            </a:r>
            <a:r>
              <a:rPr lang="en-US" sz="3200" dirty="0"/>
              <a:t> </a:t>
            </a:r>
            <a:r>
              <a:rPr lang="lt-LT" sz="3200" dirty="0"/>
              <a:t>Paskelbimas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40</a:t>
            </a:fld>
            <a:endParaRPr lang="en-US" dirty="0">
              <a:solidFill>
                <a:srgbClr val="FFFFFF"/>
              </a:solidFill>
            </a:endParaRPr>
          </a:p>
        </p:txBody>
      </p:sp>
      <p:sp>
        <p:nvSpPr>
          <p:cNvPr id="8" name="TextBox 7">
            <a:extLst>
              <a:ext uri="{FF2B5EF4-FFF2-40B4-BE49-F238E27FC236}">
                <a16:creationId xmlns:a16="http://schemas.microsoft.com/office/drawing/2014/main" id="{4EE7170E-0CC3-43D9-83EC-FCF1A8861DF9}"/>
              </a:ext>
            </a:extLst>
          </p:cNvPr>
          <p:cNvSpPr txBox="1"/>
          <p:nvPr/>
        </p:nvSpPr>
        <p:spPr>
          <a:xfrm>
            <a:off x="544946" y="1540717"/>
            <a:ext cx="10825419" cy="3046988"/>
          </a:xfrm>
          <a:prstGeom prst="rect">
            <a:avLst/>
          </a:prstGeom>
          <a:noFill/>
        </p:spPr>
        <p:txBody>
          <a:bodyPr wrap="square">
            <a:spAutoFit/>
          </a:bodyPr>
          <a:lstStyle/>
          <a:p>
            <a:pPr marL="285750" indent="-285750" algn="just">
              <a:buFont typeface="Arial" panose="020B0604020202020204" pitchFamily="34" charset="0"/>
              <a:buChar char="•"/>
            </a:pPr>
            <a:r>
              <a:rPr lang="lt-LT" sz="2400" dirty="0">
                <a:effectLst/>
                <a:ea typeface="Times New Roman" panose="02020603050405020304" pitchFamily="18" charset="0"/>
              </a:rPr>
              <a:t>Informacija, kuri turi būti įtraukta į pranešimus, standartinės pranešimų formos ir reikalavimai, įskaitant klaidų ištaisymus, nustatomi Europos Komisijos įgyvendinimo reglamentu (ES) 2015/1986 (VPĮ 34 straipsnis).</a:t>
            </a:r>
          </a:p>
          <a:p>
            <a:pPr algn="just"/>
            <a:endParaRPr lang="en-GB" sz="2400" dirty="0">
              <a:effectLst/>
              <a:ea typeface="Times New Roman" panose="02020603050405020304" pitchFamily="18" charset="0"/>
            </a:endParaRPr>
          </a:p>
          <a:p>
            <a:pPr marL="285750" indent="-285750" algn="just">
              <a:buFont typeface="Arial" panose="020B0604020202020204" pitchFamily="34" charset="0"/>
              <a:buChar char="•"/>
            </a:pPr>
            <a:r>
              <a:rPr lang="lt-LT" sz="2400" dirty="0">
                <a:effectLst/>
                <a:ea typeface="Times New Roman" panose="02020603050405020304" pitchFamily="18" charset="0"/>
              </a:rPr>
              <a:t>Visus skelbimus, skelbiamus per Europos Sąjungos leidinių biurą ir Centrin</a:t>
            </a:r>
            <a:r>
              <a:rPr lang="lt-LT" sz="2400" dirty="0">
                <a:ea typeface="Times New Roman" panose="02020603050405020304" pitchFamily="18" charset="0"/>
              </a:rPr>
              <a:t>ėje</a:t>
            </a:r>
            <a:r>
              <a:rPr lang="lt-LT" sz="2400" dirty="0">
                <a:effectLst/>
                <a:ea typeface="Times New Roman" panose="02020603050405020304" pitchFamily="18" charset="0"/>
              </a:rPr>
              <a:t> viešųjų pirkimų </a:t>
            </a:r>
            <a:r>
              <a:rPr lang="lt-LT" sz="2400" dirty="0" err="1">
                <a:effectLst/>
                <a:ea typeface="Times New Roman" panose="02020603050405020304" pitchFamily="18" charset="0"/>
              </a:rPr>
              <a:t>infomacinėje</a:t>
            </a:r>
            <a:r>
              <a:rPr lang="lt-LT" sz="2400" dirty="0">
                <a:effectLst/>
                <a:ea typeface="Times New Roman" panose="02020603050405020304" pitchFamily="18" charset="0"/>
              </a:rPr>
              <a:t> sistemoje (CVP IS), perkančioji organizacija rengia ir pateikia Viešųjų pirkimų tarnybai jos nustatyta tvarka naudodama CVP IS (VPĮ 34 straipsnis).</a:t>
            </a:r>
            <a:endParaRPr lang="lt-LT" sz="2400" dirty="0"/>
          </a:p>
        </p:txBody>
      </p:sp>
    </p:spTree>
    <p:extLst>
      <p:ext uri="{BB962C8B-B14F-4D97-AF65-F5344CB8AC3E}">
        <p14:creationId xmlns:p14="http://schemas.microsoft.com/office/powerpoint/2010/main" val="2042530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6" y="404664"/>
            <a:ext cx="10874063" cy="285752"/>
          </a:xfrm>
        </p:spPr>
        <p:txBody>
          <a:bodyPr>
            <a:noAutofit/>
          </a:bodyPr>
          <a:lstStyle/>
          <a:p>
            <a:r>
              <a:rPr lang="lt-LT" sz="3200" dirty="0"/>
              <a:t>Kandidatų atranka.</a:t>
            </a:r>
            <a:r>
              <a:rPr lang="en-US" sz="3200" dirty="0"/>
              <a:t> </a:t>
            </a:r>
            <a:r>
              <a:rPr lang="lt-LT" sz="3200" b="1" dirty="0">
                <a:solidFill>
                  <a:schemeClr val="tx1"/>
                </a:solidFill>
                <a:cs typeface="+mj-cs"/>
              </a:rPr>
              <a:t>Išankstinės kvalifikacijos reikalavimai</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41</a:t>
            </a:fld>
            <a:endParaRPr lang="en-US" dirty="0">
              <a:solidFill>
                <a:srgbClr val="FFFFFF"/>
              </a:solidFill>
            </a:endParaRPr>
          </a:p>
        </p:txBody>
      </p:sp>
      <p:sp>
        <p:nvSpPr>
          <p:cNvPr id="6" name="TextBox 5">
            <a:extLst>
              <a:ext uri="{FF2B5EF4-FFF2-40B4-BE49-F238E27FC236}">
                <a16:creationId xmlns:a16="http://schemas.microsoft.com/office/drawing/2014/main" id="{A9D20BAA-8B9D-4935-8549-C54673C0F4C8}"/>
              </a:ext>
            </a:extLst>
          </p:cNvPr>
          <p:cNvSpPr txBox="1"/>
          <p:nvPr/>
        </p:nvSpPr>
        <p:spPr>
          <a:xfrm>
            <a:off x="544945" y="1337569"/>
            <a:ext cx="11146223" cy="830997"/>
          </a:xfrm>
          <a:prstGeom prst="rect">
            <a:avLst/>
          </a:prstGeom>
          <a:noFill/>
        </p:spPr>
        <p:txBody>
          <a:bodyPr wrap="square">
            <a:spAutoFit/>
          </a:bodyPr>
          <a:lstStyle/>
          <a:p>
            <a:r>
              <a:rPr lang="en-US" sz="2400" dirty="0" err="1">
                <a:solidFill>
                  <a:srgbClr val="FF0000"/>
                </a:solidFill>
              </a:rPr>
              <a:t>Nustatant</a:t>
            </a:r>
            <a:r>
              <a:rPr lang="en-US" sz="2400" dirty="0">
                <a:solidFill>
                  <a:srgbClr val="FF0000"/>
                </a:solidFill>
              </a:rPr>
              <a:t> </a:t>
            </a:r>
            <a:r>
              <a:rPr lang="en-US" sz="2400" dirty="0" err="1">
                <a:solidFill>
                  <a:srgbClr val="FF0000"/>
                </a:solidFill>
              </a:rPr>
              <a:t>pašalinimo</a:t>
            </a:r>
            <a:r>
              <a:rPr lang="en-US" sz="2400" dirty="0">
                <a:solidFill>
                  <a:srgbClr val="FF0000"/>
                </a:solidFill>
              </a:rPr>
              <a:t> </a:t>
            </a:r>
            <a:r>
              <a:rPr lang="en-US" sz="2400" dirty="0" err="1">
                <a:solidFill>
                  <a:srgbClr val="FF0000"/>
                </a:solidFill>
              </a:rPr>
              <a:t>pagrindus</a:t>
            </a:r>
            <a:r>
              <a:rPr lang="en-US" sz="2400" dirty="0">
                <a:solidFill>
                  <a:srgbClr val="FF0000"/>
                </a:solidFill>
              </a:rPr>
              <a:t> </a:t>
            </a:r>
            <a:r>
              <a:rPr lang="en-US" sz="2400" dirty="0" err="1">
                <a:solidFill>
                  <a:srgbClr val="FF0000"/>
                </a:solidFill>
              </a:rPr>
              <a:t>ir</a:t>
            </a:r>
            <a:r>
              <a:rPr lang="en-US" sz="2400" dirty="0">
                <a:solidFill>
                  <a:srgbClr val="FF0000"/>
                </a:solidFill>
              </a:rPr>
              <a:t> </a:t>
            </a:r>
            <a:r>
              <a:rPr lang="en-US" sz="2400" dirty="0" err="1">
                <a:solidFill>
                  <a:srgbClr val="FF0000"/>
                </a:solidFill>
              </a:rPr>
              <a:t>kvalifikacinius</a:t>
            </a:r>
            <a:r>
              <a:rPr lang="en-US" sz="2400" dirty="0">
                <a:solidFill>
                  <a:srgbClr val="FF0000"/>
                </a:solidFill>
              </a:rPr>
              <a:t> </a:t>
            </a:r>
            <a:r>
              <a:rPr lang="en-US" sz="2400" dirty="0" err="1">
                <a:solidFill>
                  <a:srgbClr val="FF0000"/>
                </a:solidFill>
              </a:rPr>
              <a:t>reikalavimus</a:t>
            </a:r>
            <a:r>
              <a:rPr lang="lt-LT" sz="2400" dirty="0">
                <a:solidFill>
                  <a:srgbClr val="FF0000"/>
                </a:solidFill>
              </a:rPr>
              <a:t> </a:t>
            </a:r>
            <a:r>
              <a:rPr lang="en-US" sz="2400" dirty="0" err="1">
                <a:solidFill>
                  <a:srgbClr val="FF0000"/>
                </a:solidFill>
              </a:rPr>
              <a:t>taikomi</a:t>
            </a:r>
            <a:r>
              <a:rPr lang="en-US" sz="2400" dirty="0">
                <a:solidFill>
                  <a:srgbClr val="FF0000"/>
                </a:solidFill>
              </a:rPr>
              <a:t> tie </a:t>
            </a:r>
            <a:r>
              <a:rPr lang="en-US" sz="2400" dirty="0" err="1">
                <a:solidFill>
                  <a:srgbClr val="FF0000"/>
                </a:solidFill>
              </a:rPr>
              <a:t>patys</a:t>
            </a:r>
            <a:r>
              <a:rPr lang="en-US" sz="2400" dirty="0">
                <a:solidFill>
                  <a:srgbClr val="FF0000"/>
                </a:solidFill>
              </a:rPr>
              <a:t> </a:t>
            </a:r>
            <a:r>
              <a:rPr lang="en-US" sz="2400" dirty="0" err="1">
                <a:solidFill>
                  <a:srgbClr val="FF0000"/>
                </a:solidFill>
              </a:rPr>
              <a:t>principai</a:t>
            </a:r>
            <a:r>
              <a:rPr lang="en-US" sz="2400" dirty="0">
                <a:solidFill>
                  <a:srgbClr val="FF0000"/>
                </a:solidFill>
              </a:rPr>
              <a:t> </a:t>
            </a:r>
            <a:r>
              <a:rPr lang="en-US" sz="2400" dirty="0" err="1">
                <a:solidFill>
                  <a:srgbClr val="FF0000"/>
                </a:solidFill>
              </a:rPr>
              <a:t>ir</a:t>
            </a:r>
            <a:r>
              <a:rPr lang="en-US" sz="2400" dirty="0">
                <a:solidFill>
                  <a:srgbClr val="FF0000"/>
                </a:solidFill>
              </a:rPr>
              <a:t> </a:t>
            </a:r>
            <a:r>
              <a:rPr lang="en-US" sz="2400" dirty="0" err="1">
                <a:solidFill>
                  <a:srgbClr val="FF0000"/>
                </a:solidFill>
              </a:rPr>
              <a:t>reikalavimai</a:t>
            </a:r>
            <a:r>
              <a:rPr lang="en-US" sz="2400" dirty="0">
                <a:solidFill>
                  <a:srgbClr val="FF0000"/>
                </a:solidFill>
              </a:rPr>
              <a:t>, </a:t>
            </a:r>
            <a:r>
              <a:rPr lang="en-US" sz="2400" dirty="0" err="1">
                <a:solidFill>
                  <a:srgbClr val="FF0000"/>
                </a:solidFill>
              </a:rPr>
              <a:t>kaip</a:t>
            </a:r>
            <a:r>
              <a:rPr lang="en-US" sz="2400" dirty="0">
                <a:solidFill>
                  <a:srgbClr val="FF0000"/>
                </a:solidFill>
              </a:rPr>
              <a:t> </a:t>
            </a:r>
            <a:r>
              <a:rPr lang="en-US" sz="2400" dirty="0" err="1">
                <a:solidFill>
                  <a:srgbClr val="FF0000"/>
                </a:solidFill>
              </a:rPr>
              <a:t>ir</a:t>
            </a:r>
            <a:r>
              <a:rPr lang="en-US" sz="2400" dirty="0">
                <a:solidFill>
                  <a:srgbClr val="FF0000"/>
                </a:solidFill>
              </a:rPr>
              <a:t> </a:t>
            </a:r>
            <a:r>
              <a:rPr lang="en-US" sz="2400" dirty="0" err="1">
                <a:solidFill>
                  <a:srgbClr val="FF0000"/>
                </a:solidFill>
              </a:rPr>
              <a:t>kitiems</a:t>
            </a:r>
            <a:r>
              <a:rPr lang="en-US" sz="2400" dirty="0">
                <a:solidFill>
                  <a:srgbClr val="FF0000"/>
                </a:solidFill>
              </a:rPr>
              <a:t> </a:t>
            </a:r>
            <a:r>
              <a:rPr lang="en-US" sz="2400" dirty="0" err="1">
                <a:solidFill>
                  <a:srgbClr val="FF0000"/>
                </a:solidFill>
              </a:rPr>
              <a:t>pirkimo</a:t>
            </a:r>
            <a:r>
              <a:rPr lang="en-US" sz="2400" dirty="0">
                <a:solidFill>
                  <a:srgbClr val="FF0000"/>
                </a:solidFill>
              </a:rPr>
              <a:t> </a:t>
            </a:r>
            <a:r>
              <a:rPr lang="en-US" sz="2400" dirty="0" err="1">
                <a:solidFill>
                  <a:srgbClr val="FF0000"/>
                </a:solidFill>
              </a:rPr>
              <a:t>būdams</a:t>
            </a:r>
            <a:r>
              <a:rPr lang="en-US" sz="2400" dirty="0">
                <a:solidFill>
                  <a:srgbClr val="FF0000"/>
                </a:solidFill>
              </a:rPr>
              <a:t>.</a:t>
            </a:r>
            <a:endParaRPr lang="lt-LT" sz="2400" dirty="0">
              <a:solidFill>
                <a:srgbClr val="FF0000"/>
              </a:solidFill>
            </a:endParaRPr>
          </a:p>
        </p:txBody>
      </p:sp>
      <p:sp>
        <p:nvSpPr>
          <p:cNvPr id="8" name="Rectangle 3">
            <a:extLst>
              <a:ext uri="{FF2B5EF4-FFF2-40B4-BE49-F238E27FC236}">
                <a16:creationId xmlns:a16="http://schemas.microsoft.com/office/drawing/2014/main" id="{ED437E26-787A-4DF4-8404-B5C27B212AA6}"/>
              </a:ext>
            </a:extLst>
          </p:cNvPr>
          <p:cNvSpPr txBox="1">
            <a:spLocks noChangeArrowheads="1"/>
          </p:cNvSpPr>
          <p:nvPr/>
        </p:nvSpPr>
        <p:spPr>
          <a:xfrm>
            <a:off x="544946" y="2522436"/>
            <a:ext cx="10972800" cy="17289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altLang="lt-LT" sz="2400" b="1" dirty="0"/>
              <a:t>Išsamus kandidatų paraiškų vertinimo kriterijų sąrašas :</a:t>
            </a:r>
            <a:endParaRPr lang="en-GB" altLang="lt-LT" sz="2400" b="1" dirty="0"/>
          </a:p>
          <a:p>
            <a:pPr lvl="1"/>
            <a:r>
              <a:rPr lang="lt-LT" sz="2400" dirty="0">
                <a:effectLst/>
                <a:ea typeface="Times New Roman" panose="02020603050405020304" pitchFamily="18" charset="0"/>
              </a:rPr>
              <a:t>Ekonominės veiklos vykdytojų pašalinimo pagrindai (VPĮ </a:t>
            </a:r>
            <a:r>
              <a:rPr lang="en-US" sz="2400" dirty="0">
                <a:effectLst/>
                <a:ea typeface="Times New Roman" panose="02020603050405020304" pitchFamily="18" charset="0"/>
              </a:rPr>
              <a:t>46</a:t>
            </a:r>
            <a:r>
              <a:rPr lang="lt-LT" sz="2400" dirty="0">
                <a:effectLst/>
                <a:ea typeface="Times New Roman" panose="02020603050405020304" pitchFamily="18" charset="0"/>
              </a:rPr>
              <a:t> str.)</a:t>
            </a:r>
            <a:r>
              <a:rPr lang="en-US" sz="2400" dirty="0">
                <a:effectLst/>
                <a:ea typeface="Times New Roman" panose="02020603050405020304" pitchFamily="18" charset="0"/>
              </a:rPr>
              <a:t>;</a:t>
            </a:r>
            <a:endParaRPr lang="lt-LT" altLang="lt-LT" sz="2400" dirty="0"/>
          </a:p>
          <a:p>
            <a:pPr lvl="1"/>
            <a:r>
              <a:rPr lang="lt-LT" altLang="lt-LT" sz="2400" dirty="0"/>
              <a:t>Ekonominė ir finansinė padėtis </a:t>
            </a:r>
            <a:r>
              <a:rPr lang="en-US" altLang="lt-LT" sz="2400" dirty="0"/>
              <a:t>(</a:t>
            </a:r>
            <a:r>
              <a:rPr lang="lt-LT" altLang="lt-LT" sz="2400" dirty="0"/>
              <a:t>VPĮ </a:t>
            </a:r>
            <a:r>
              <a:rPr lang="en-US" sz="2400" dirty="0">
                <a:effectLst/>
                <a:ea typeface="Times New Roman" panose="02020603050405020304" pitchFamily="18" charset="0"/>
              </a:rPr>
              <a:t>47 </a:t>
            </a:r>
            <a:r>
              <a:rPr lang="lt-LT" sz="2400" dirty="0">
                <a:effectLst/>
                <a:ea typeface="Times New Roman" panose="02020603050405020304" pitchFamily="18" charset="0"/>
              </a:rPr>
              <a:t>str.</a:t>
            </a:r>
            <a:r>
              <a:rPr lang="en-US" sz="2400" dirty="0">
                <a:effectLst/>
                <a:ea typeface="Times New Roman" panose="02020603050405020304" pitchFamily="18" charset="0"/>
              </a:rPr>
              <a:t>);</a:t>
            </a:r>
            <a:endParaRPr lang="en-GB" altLang="lt-LT" sz="2400" dirty="0"/>
          </a:p>
          <a:p>
            <a:pPr lvl="1"/>
            <a:r>
              <a:rPr lang="lt-LT" altLang="lt-LT" sz="2400" dirty="0"/>
              <a:t>Techninės žinios ir profesiniai gabėjimai </a:t>
            </a:r>
            <a:r>
              <a:rPr lang="en-US" altLang="lt-LT" sz="2400" dirty="0"/>
              <a:t>(</a:t>
            </a:r>
            <a:r>
              <a:rPr lang="lt-LT" altLang="lt-LT" sz="2400" dirty="0"/>
              <a:t>VPĮ </a:t>
            </a:r>
            <a:r>
              <a:rPr lang="en-US" sz="2400" dirty="0">
                <a:effectLst/>
                <a:ea typeface="Times New Roman" panose="02020603050405020304" pitchFamily="18" charset="0"/>
              </a:rPr>
              <a:t>47 </a:t>
            </a:r>
            <a:r>
              <a:rPr lang="lt-LT" sz="2400" dirty="0">
                <a:effectLst/>
                <a:ea typeface="Times New Roman" panose="02020603050405020304" pitchFamily="18" charset="0"/>
              </a:rPr>
              <a:t>str.</a:t>
            </a:r>
            <a:r>
              <a:rPr lang="en-US" sz="2400" dirty="0">
                <a:effectLst/>
                <a:ea typeface="Times New Roman" panose="02020603050405020304" pitchFamily="18" charset="0"/>
              </a:rPr>
              <a:t>).</a:t>
            </a:r>
            <a:endParaRPr lang="en-GB" altLang="lt-LT" sz="2400" dirty="0"/>
          </a:p>
          <a:p>
            <a:r>
              <a:rPr lang="lt-LT" altLang="lt-LT" sz="2400" b="1" dirty="0"/>
              <a:t>Vertinimas, susijęs su kandidato gebėjimu įvykdyti konkrečią sutartį (tiesioginė nuoroda su pirkimo dalyku</a:t>
            </a:r>
            <a:r>
              <a:rPr lang="en-GB" altLang="lt-LT" sz="2400" b="1" dirty="0"/>
              <a:t>)</a:t>
            </a:r>
            <a:r>
              <a:rPr lang="lt-LT" altLang="lt-LT" sz="2400" b="1" dirty="0"/>
              <a:t>.</a:t>
            </a:r>
          </a:p>
          <a:p>
            <a:endParaRPr lang="lt-LT" altLang="lt-LT" sz="2400" b="1" dirty="0"/>
          </a:p>
          <a:p>
            <a:endParaRPr lang="en-GB" altLang="lt-LT" sz="1600" b="1" u="sng" dirty="0"/>
          </a:p>
        </p:txBody>
      </p:sp>
    </p:spTree>
    <p:extLst>
      <p:ext uri="{BB962C8B-B14F-4D97-AF65-F5344CB8AC3E}">
        <p14:creationId xmlns:p14="http://schemas.microsoft.com/office/powerpoint/2010/main" val="1206034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633278"/>
            <a:ext cx="10997409" cy="285752"/>
          </a:xfrm>
        </p:spPr>
        <p:txBody>
          <a:bodyPr>
            <a:noAutofit/>
          </a:bodyPr>
          <a:lstStyle/>
          <a:p>
            <a:r>
              <a:rPr lang="lt-LT" sz="3200" dirty="0"/>
              <a:t>Kandidatų atranka.</a:t>
            </a:r>
            <a:r>
              <a:rPr lang="en-US" sz="3200" dirty="0"/>
              <a:t> </a:t>
            </a:r>
            <a:r>
              <a:rPr lang="lt-LT" sz="3200" b="1" dirty="0">
                <a:solidFill>
                  <a:schemeClr val="tx1"/>
                </a:solidFill>
                <a:cs typeface="+mj-cs"/>
              </a:rPr>
              <a:t>Išankstinės kvalifikacijos reikalavimai. Pavyzdy</a:t>
            </a:r>
            <a:r>
              <a:rPr lang="en-GB" sz="3200" b="1" dirty="0">
                <a:solidFill>
                  <a:schemeClr val="tx1"/>
                </a:solidFill>
                <a:cs typeface="+mj-cs"/>
              </a:rPr>
              <a:t>s</a:t>
            </a:r>
            <a:r>
              <a:rPr lang="lt-LT" sz="3200" b="1" dirty="0">
                <a:solidFill>
                  <a:schemeClr val="tx1"/>
                </a:solidFill>
                <a:cs typeface="+mj-cs"/>
              </a:rPr>
              <a:t> </a:t>
            </a:r>
            <a:r>
              <a:rPr lang="en-US" sz="3200" b="1" dirty="0">
                <a:solidFill>
                  <a:schemeClr val="tx1"/>
                </a:solidFill>
                <a:cs typeface="+mj-cs"/>
              </a:rPr>
              <a:t>1 </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42</a:t>
            </a:fld>
            <a:endParaRPr lang="en-US" dirty="0">
              <a:solidFill>
                <a:srgbClr val="FFFFFF"/>
              </a:solidFill>
            </a:endParaRPr>
          </a:p>
        </p:txBody>
      </p:sp>
      <p:sp>
        <p:nvSpPr>
          <p:cNvPr id="8" name="TextBox 7">
            <a:extLst>
              <a:ext uri="{FF2B5EF4-FFF2-40B4-BE49-F238E27FC236}">
                <a16:creationId xmlns:a16="http://schemas.microsoft.com/office/drawing/2014/main" id="{4EE7170E-0CC3-43D9-83EC-FCF1A8861DF9}"/>
              </a:ext>
            </a:extLst>
          </p:cNvPr>
          <p:cNvSpPr txBox="1"/>
          <p:nvPr/>
        </p:nvSpPr>
        <p:spPr>
          <a:xfrm>
            <a:off x="429563" y="1227049"/>
            <a:ext cx="10945505" cy="5828006"/>
          </a:xfrm>
          <a:prstGeom prst="rect">
            <a:avLst/>
          </a:prstGeom>
          <a:noFill/>
        </p:spPr>
        <p:txBody>
          <a:bodyPr wrap="square">
            <a:spAutoFit/>
          </a:bodyPr>
          <a:lstStyle/>
          <a:p>
            <a:pPr marL="285750" indent="-285750" algn="just">
              <a:lnSpc>
                <a:spcPct val="107000"/>
              </a:lnSpc>
              <a:spcAft>
                <a:spcPts val="800"/>
              </a:spcAft>
              <a:buClr>
                <a:schemeClr val="tx1">
                  <a:lumMod val="75000"/>
                  <a:lumOff val="25000"/>
                </a:schemeClr>
              </a:buClr>
              <a:buFont typeface="Wingdings" panose="05000000000000000000" pitchFamily="2" charset="2"/>
              <a:buChar char="ü"/>
            </a:pPr>
            <a:r>
              <a:rPr lang="lt-LT" sz="2000" dirty="0">
                <a:effectLst/>
                <a:latin typeface="Calibri" panose="020F0502020204030204" pitchFamily="34" charset="0"/>
                <a:ea typeface="Calibri" panose="020F0502020204030204" pitchFamily="34" charset="0"/>
                <a:cs typeface="Times New Roman" panose="02020603050405020304" pitchFamily="18" charset="0"/>
              </a:rPr>
              <a:t>Vidutinės metinės pajamos už pastatų (vieno iš jų bendras plotas turi būti ne mažesnis kaip xxxx m2 ) ir inžinerinių statinių valdymo ir priežiūros paslaugos, kurias kandidatas atliko per pastaruosius 3 (trejus) finansinius metus iki paraiškų pateikimo termino pabaigos, arba per laikotarpį nuo kandidato įregistravimo dienos (jei ji veikia trumpiau nei 3 (trejus) fiskalinius metus) iki paraiškų pateikimo termino pabaigos turi būti ne mažesnė kaip xxxx Eur be PVM (arba tokia pati suma kita valiuta).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Clr>
                <a:schemeClr val="tx1">
                  <a:lumMod val="75000"/>
                  <a:lumOff val="25000"/>
                </a:schemeClr>
              </a:buClr>
              <a:buFont typeface="Wingdings" panose="05000000000000000000" pitchFamily="2" charset="2"/>
              <a:buChar char="ü"/>
            </a:pPr>
            <a:r>
              <a:rPr lang="lt-LT" sz="2000" dirty="0">
                <a:effectLst/>
                <a:latin typeface="Calibri" panose="020F0502020204030204" pitchFamily="34" charset="0"/>
                <a:ea typeface="Calibri" panose="020F0502020204030204" pitchFamily="34" charset="0"/>
                <a:cs typeface="Times New Roman" panose="02020603050405020304" pitchFamily="18" charset="0"/>
              </a:rPr>
              <a:t>Kandidatas turi turėti finansinių galimybių finansuoti projektą / pirkimo objektą. Bendra finansavimo suma turi būti ne mažesnė kaip xxxx Eur su PVM.</a:t>
            </a:r>
          </a:p>
          <a:p>
            <a:pPr marL="285750" indent="-285750" algn="just">
              <a:lnSpc>
                <a:spcPct val="107000"/>
              </a:lnSpc>
              <a:spcAft>
                <a:spcPts val="800"/>
              </a:spcAft>
              <a:buClr>
                <a:schemeClr val="tx1">
                  <a:lumMod val="75000"/>
                  <a:lumOff val="25000"/>
                </a:schemeClr>
              </a:buClr>
              <a:buFont typeface="Wingdings" panose="05000000000000000000" pitchFamily="2" charset="2"/>
              <a:buChar char="ü"/>
            </a:pPr>
            <a:r>
              <a:rPr lang="lt-LT" sz="2000" dirty="0">
                <a:effectLst/>
                <a:latin typeface="Calibri" panose="020F0502020204030204" pitchFamily="34" charset="0"/>
                <a:ea typeface="Calibri" panose="020F0502020204030204" pitchFamily="34" charset="0"/>
                <a:cs typeface="Times New Roman" panose="02020603050405020304" pitchFamily="18" charset="0"/>
              </a:rPr>
              <a:t>Per pastaruosius 5 (penkerius) metus iki paraiškų pateikimo termino pabaigos arba per pastaruosius 5 (penkerius) metus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lt-LT" sz="2000" dirty="0">
                <a:effectLst/>
                <a:latin typeface="Calibri" panose="020F0502020204030204" pitchFamily="34" charset="0"/>
                <a:ea typeface="Calibri" panose="020F0502020204030204" pitchFamily="34" charset="0"/>
                <a:cs typeface="Times New Roman" panose="02020603050405020304" pitchFamily="18" charset="0"/>
              </a:rPr>
              <a:t>kandidato atliktų statinių (vieno iš jų bendras plotas turi būti ne mažesnis kaip xxx m2) ir inžinerinių statinių apimtys laikotarpiu nuo kandidato įregistravimo dienos (jei jis veikia trumpiau nei 5 (penkerius) metus) iki paraiškų pateikimo termino pabaigos</a:t>
            </a:r>
            <a:r>
              <a:rPr lang="en-GB" sz="2000" dirty="0">
                <a:effectLst/>
                <a:latin typeface="Calibri" panose="020F0502020204030204" pitchFamily="34" charset="0"/>
                <a:ea typeface="Calibri" panose="020F0502020204030204" pitchFamily="34" charset="0"/>
                <a:cs typeface="Times New Roman" panose="02020603050405020304" pitchFamily="18" charset="0"/>
              </a:rPr>
              <a:t>,</a:t>
            </a:r>
            <a:r>
              <a:rPr lang="lt-LT" sz="2000" dirty="0">
                <a:effectLst/>
                <a:latin typeface="Calibri" panose="020F0502020204030204" pitchFamily="34" charset="0"/>
                <a:ea typeface="Calibri" panose="020F0502020204030204" pitchFamily="34" charset="0"/>
                <a:cs typeface="Times New Roman" panose="02020603050405020304" pitchFamily="18" charset="0"/>
              </a:rPr>
              <a:t> turi būti ne mažesnis kaip xxx Eur be PVM.</a:t>
            </a:r>
          </a:p>
          <a:p>
            <a:pPr>
              <a:lnSpc>
                <a:spcPct val="107000"/>
              </a:lnSpc>
              <a:spcAft>
                <a:spcPts val="800"/>
              </a:spcAft>
              <a:buClr>
                <a:schemeClr val="tx1">
                  <a:lumMod val="75000"/>
                  <a:lumOff val="25000"/>
                </a:schemeClr>
              </a:buClr>
            </a:pP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Clr>
                <a:schemeClr val="tx1">
                  <a:lumMod val="75000"/>
                  <a:lumOff val="25000"/>
                </a:schemeClr>
              </a:buClr>
              <a:buFont typeface="Wingdings" panose="05000000000000000000" pitchFamily="2" charset="2"/>
              <a:buChar char="ü"/>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Clr>
                <a:schemeClr val="tx1">
                  <a:lumMod val="75000"/>
                  <a:lumOff val="25000"/>
                </a:schemeClr>
              </a:buClr>
              <a:buFont typeface="Wingdings" panose="05000000000000000000" pitchFamily="2" charset="2"/>
              <a:buChar char="ü"/>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600" dirty="0">
              <a:effectLst/>
              <a:ea typeface="Times New Roman" panose="02020603050405020304" pitchFamily="18" charset="0"/>
            </a:endParaRPr>
          </a:p>
        </p:txBody>
      </p:sp>
    </p:spTree>
    <p:extLst>
      <p:ext uri="{BB962C8B-B14F-4D97-AF65-F5344CB8AC3E}">
        <p14:creationId xmlns:p14="http://schemas.microsoft.com/office/powerpoint/2010/main" val="590842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6" y="614499"/>
            <a:ext cx="11052883" cy="285752"/>
          </a:xfrm>
        </p:spPr>
        <p:txBody>
          <a:bodyPr>
            <a:noAutofit/>
          </a:bodyPr>
          <a:lstStyle/>
          <a:p>
            <a:r>
              <a:rPr lang="lt-LT" sz="3200" dirty="0"/>
              <a:t>Kandidatų atranka.</a:t>
            </a:r>
            <a:r>
              <a:rPr lang="en-US" sz="3200" dirty="0"/>
              <a:t> </a:t>
            </a:r>
            <a:r>
              <a:rPr lang="lt-LT" sz="3200" b="1" dirty="0">
                <a:solidFill>
                  <a:schemeClr val="tx1"/>
                </a:solidFill>
                <a:cs typeface="+mj-cs"/>
              </a:rPr>
              <a:t>Išankstinės kvalifikacijos reikalavimai. Pavyzdy</a:t>
            </a:r>
            <a:r>
              <a:rPr lang="en-GB" sz="3200" dirty="0">
                <a:cs typeface="+mj-cs"/>
              </a:rPr>
              <a:t>s</a:t>
            </a:r>
            <a:r>
              <a:rPr lang="lt-LT" sz="3200" b="1" dirty="0">
                <a:solidFill>
                  <a:schemeClr val="tx1"/>
                </a:solidFill>
                <a:cs typeface="+mj-cs"/>
              </a:rPr>
              <a:t> </a:t>
            </a:r>
            <a:r>
              <a:rPr lang="en-US" sz="3200" dirty="0">
                <a:cs typeface="+mj-cs"/>
              </a:rPr>
              <a:t>2</a:t>
            </a:r>
            <a:r>
              <a:rPr lang="en-US" sz="3200" b="1" dirty="0">
                <a:solidFill>
                  <a:schemeClr val="tx1"/>
                </a:solidFill>
                <a:cs typeface="+mj-cs"/>
              </a:rPr>
              <a:t> </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43</a:t>
            </a:fld>
            <a:endParaRPr lang="en-US" dirty="0">
              <a:solidFill>
                <a:srgbClr val="FFFFFF"/>
              </a:solidFill>
            </a:endParaRPr>
          </a:p>
        </p:txBody>
      </p:sp>
      <p:sp>
        <p:nvSpPr>
          <p:cNvPr id="8" name="TextBox 7">
            <a:extLst>
              <a:ext uri="{FF2B5EF4-FFF2-40B4-BE49-F238E27FC236}">
                <a16:creationId xmlns:a16="http://schemas.microsoft.com/office/drawing/2014/main" id="{4EE7170E-0CC3-43D9-83EC-FCF1A8861DF9}"/>
              </a:ext>
            </a:extLst>
          </p:cNvPr>
          <p:cNvSpPr txBox="1"/>
          <p:nvPr/>
        </p:nvSpPr>
        <p:spPr>
          <a:xfrm>
            <a:off x="638285" y="1369720"/>
            <a:ext cx="11052884" cy="5202322"/>
          </a:xfrm>
          <a:prstGeom prst="rect">
            <a:avLst/>
          </a:prstGeom>
          <a:noFill/>
        </p:spPr>
        <p:txBody>
          <a:bodyPr wrap="square">
            <a:spAutoFit/>
          </a:bodyPr>
          <a:lstStyle/>
          <a:p>
            <a:pPr marL="285750" indent="-285750" algn="just">
              <a:lnSpc>
                <a:spcPct val="107000"/>
              </a:lnSpc>
              <a:spcAft>
                <a:spcPts val="800"/>
              </a:spcAft>
              <a:buClr>
                <a:schemeClr val="tx1">
                  <a:lumMod val="75000"/>
                  <a:lumOff val="25000"/>
                </a:schemeClr>
              </a:buClr>
              <a:buFont typeface="Wingdings" panose="05000000000000000000" pitchFamily="2" charset="2"/>
              <a:buChar char="ü"/>
            </a:pPr>
            <a:r>
              <a:rPr lang="lt-LT" sz="2000" dirty="0">
                <a:effectLst/>
                <a:latin typeface="Calibri" panose="020F0502020204030204" pitchFamily="34" charset="0"/>
                <a:ea typeface="Calibri" panose="020F0502020204030204" pitchFamily="34" charset="0"/>
                <a:cs typeface="Times New Roman" panose="02020603050405020304" pitchFamily="18" charset="0"/>
              </a:rPr>
              <a:t>Kandidatas turi būti tinkamai įvykdęs bent 1 (vieną) pastatų statybos ir (arba) rekonstrukcijos sutartį, kurios vertė ne mažesnė kaip xxx Eur be PVM per pastaruosius 5 (penkerius) metus iki </a:t>
            </a:r>
            <a:r>
              <a:rPr lang="en-US" sz="2000" dirty="0">
                <a:effectLst/>
                <a:latin typeface="Calibri" panose="020F0502020204030204" pitchFamily="34" charset="0"/>
                <a:ea typeface="Calibri" panose="020F0502020204030204" pitchFamily="34" charset="0"/>
                <a:cs typeface="Times New Roman" panose="02020603050405020304" pitchFamily="18" charset="0"/>
              </a:rPr>
              <a:t>para</a:t>
            </a:r>
            <a:r>
              <a:rPr lang="lt-LT" sz="2000" dirty="0">
                <a:effectLst/>
                <a:latin typeface="Calibri" panose="020F0502020204030204" pitchFamily="34" charset="0"/>
                <a:ea typeface="Calibri" panose="020F0502020204030204" pitchFamily="34" charset="0"/>
                <a:cs typeface="Times New Roman" panose="02020603050405020304" pitchFamily="18" charset="0"/>
              </a:rPr>
              <a:t>iškų pateikimo termino pabaigos arba per laikotarp</a:t>
            </a:r>
            <a:r>
              <a:rPr lang="lt-LT" sz="2000" dirty="0">
                <a:latin typeface="Calibri" panose="020F0502020204030204" pitchFamily="34" charset="0"/>
                <a:ea typeface="Calibri" panose="020F0502020204030204" pitchFamily="34" charset="0"/>
                <a:cs typeface="Times New Roman" panose="02020603050405020304" pitchFamily="18" charset="0"/>
              </a:rPr>
              <a:t>į</a:t>
            </a:r>
            <a:r>
              <a:rPr lang="lt-LT" sz="2000" dirty="0">
                <a:effectLst/>
                <a:latin typeface="Calibri" panose="020F0502020204030204" pitchFamily="34" charset="0"/>
                <a:ea typeface="Calibri" panose="020F0502020204030204" pitchFamily="34" charset="0"/>
                <a:cs typeface="Times New Roman" panose="02020603050405020304" pitchFamily="18" charset="0"/>
              </a:rPr>
              <a:t> nuo kandidato įregistravimo dienos (jei jis veikia trumpiau nei 3 (trejus) metus) iki paraiškų pateikimo termino pabaigos.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Clr>
                <a:schemeClr val="tx1">
                  <a:lumMod val="75000"/>
                  <a:lumOff val="25000"/>
                </a:schemeClr>
              </a:buClr>
              <a:buFont typeface="Wingdings" panose="05000000000000000000" pitchFamily="2" charset="2"/>
              <a:buChar char="ü"/>
            </a:pPr>
            <a:r>
              <a:rPr lang="lt-LT" sz="2000" dirty="0">
                <a:effectLst/>
                <a:latin typeface="Calibri" panose="020F0502020204030204" pitchFamily="34" charset="0"/>
                <a:ea typeface="Calibri" panose="020F0502020204030204" pitchFamily="34" charset="0"/>
                <a:cs typeface="Times New Roman" panose="02020603050405020304" pitchFamily="18" charset="0"/>
              </a:rPr>
              <a:t>Kandidatas turi turėti arba sėkmingai įvykdęs bent vieną valdymo ir priežiūros paslaugų sutartį per pastaruosius 3 (trejus) metus iki paraiškų pateikimo termino pabaigos arba per laikotarpį nuo kandidato įregistravimo dienos (jei jis veikia mažiau nei 3 (treji) metai) iki paraiškų pateikimo termino pabaigos, kurio vertė ne mažesnė kaip xxx Eur be PVM. </a:t>
            </a:r>
          </a:p>
          <a:p>
            <a:pPr algn="just">
              <a:lnSpc>
                <a:spcPct val="107000"/>
              </a:lnSpc>
              <a:spcAft>
                <a:spcPts val="800"/>
              </a:spcAft>
              <a:buClr>
                <a:schemeClr val="tx1">
                  <a:lumMod val="75000"/>
                  <a:lumOff val="25000"/>
                </a:schemeClr>
              </a:buClr>
            </a:pPr>
            <a:r>
              <a:rPr lang="lt-LT" sz="2000" b="1" u="sng" dirty="0">
                <a:effectLst/>
                <a:latin typeface="Calibri" panose="020F0502020204030204" pitchFamily="34" charset="0"/>
                <a:ea typeface="Calibri" panose="020F0502020204030204" pitchFamily="34" charset="0"/>
                <a:cs typeface="Times New Roman" panose="02020603050405020304" pitchFamily="18" charset="0"/>
              </a:rPr>
              <a:t>Pastaba</a:t>
            </a:r>
            <a:r>
              <a:rPr lang="lt-LT" sz="2000" b="1" dirty="0">
                <a:effectLst/>
                <a:latin typeface="Calibri" panose="020F0502020204030204" pitchFamily="34" charset="0"/>
                <a:ea typeface="Calibri" panose="020F0502020204030204" pitchFamily="34" charset="0"/>
                <a:cs typeface="Times New Roman" panose="02020603050405020304" pitchFamily="18" charset="0"/>
              </a:rPr>
              <a:t>.</a:t>
            </a:r>
            <a:r>
              <a:rPr lang="lt-LT" sz="2000" dirty="0">
                <a:effectLst/>
                <a:latin typeface="Calibri" panose="020F0502020204030204" pitchFamily="34" charset="0"/>
                <a:ea typeface="Calibri" panose="020F0502020204030204" pitchFamily="34" charset="0"/>
                <a:cs typeface="Times New Roman" panose="02020603050405020304" pitchFamily="18" charset="0"/>
              </a:rPr>
              <a:t> Priimtina Kandidato įgyta patirtis teikiant lygiavertės apimties ir sudėtingumo paslaugas pagal sutartį arba savo rizika, naudojant statytojo (užsakovo) darbo jėgą arba kartu.</a:t>
            </a:r>
          </a:p>
          <a:p>
            <a:pPr>
              <a:lnSpc>
                <a:spcPct val="107000"/>
              </a:lnSpc>
              <a:spcAft>
                <a:spcPts val="800"/>
              </a:spcAft>
              <a:buClr>
                <a:schemeClr val="tx1">
                  <a:lumMod val="75000"/>
                  <a:lumOff val="25000"/>
                </a:schemeClr>
              </a:buClr>
            </a:pPr>
            <a:endParaRPr lang="lt-LT" sz="2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Clr>
                <a:schemeClr val="tx1">
                  <a:lumMod val="75000"/>
                  <a:lumOff val="25000"/>
                </a:schemeClr>
              </a:buClr>
              <a:buFont typeface="Wingdings" panose="05000000000000000000" pitchFamily="2" charset="2"/>
              <a:buChar char="ü"/>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Clr>
                <a:schemeClr val="tx1">
                  <a:lumMod val="75000"/>
                  <a:lumOff val="25000"/>
                </a:schemeClr>
              </a:buClr>
              <a:buFont typeface="Wingdings" panose="05000000000000000000" pitchFamily="2" charset="2"/>
              <a:buChar char="ü"/>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600" dirty="0">
              <a:effectLst/>
              <a:ea typeface="Times New Roman" panose="02020603050405020304" pitchFamily="18" charset="0"/>
            </a:endParaRPr>
          </a:p>
        </p:txBody>
      </p:sp>
    </p:spTree>
    <p:extLst>
      <p:ext uri="{BB962C8B-B14F-4D97-AF65-F5344CB8AC3E}">
        <p14:creationId xmlns:p14="http://schemas.microsoft.com/office/powerpoint/2010/main" val="3039901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10624692" cy="285752"/>
          </a:xfrm>
        </p:spPr>
        <p:txBody>
          <a:bodyPr>
            <a:noAutofit/>
          </a:bodyPr>
          <a:lstStyle/>
          <a:p>
            <a:r>
              <a:rPr lang="lt-LT" sz="3200" dirty="0"/>
              <a:t>Kandidatų atranka.</a:t>
            </a:r>
            <a:r>
              <a:rPr lang="en-US" sz="3200" dirty="0"/>
              <a:t> </a:t>
            </a:r>
            <a:r>
              <a:rPr lang="lt-LT" sz="3200" b="1" dirty="0">
                <a:solidFill>
                  <a:schemeClr val="tx1"/>
                </a:solidFill>
                <a:cs typeface="+mj-cs"/>
              </a:rPr>
              <a:t>Kvalifikacinė atranka</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44</a:t>
            </a:fld>
            <a:endParaRPr lang="en-US" dirty="0">
              <a:solidFill>
                <a:srgbClr val="FFFFFF"/>
              </a:solidFill>
            </a:endParaRPr>
          </a:p>
        </p:txBody>
      </p:sp>
      <p:sp>
        <p:nvSpPr>
          <p:cNvPr id="22" name="Round Same Side Corner Rectangle 19">
            <a:extLst>
              <a:ext uri="{FF2B5EF4-FFF2-40B4-BE49-F238E27FC236}">
                <a16:creationId xmlns:a16="http://schemas.microsoft.com/office/drawing/2014/main" id="{36235006-0265-4CA2-BACB-F0048FD1C23E}"/>
              </a:ext>
            </a:extLst>
          </p:cNvPr>
          <p:cNvSpPr/>
          <p:nvPr/>
        </p:nvSpPr>
        <p:spPr>
          <a:xfrm rot="16200000" flipV="1">
            <a:off x="5564685" y="-86003"/>
            <a:ext cx="1116989" cy="11135979"/>
          </a:xfrm>
          <a:prstGeom prst="round2SameRect">
            <a:avLst>
              <a:gd name="adj1" fmla="val 6126"/>
              <a:gd name="adj2" fmla="val 11361"/>
            </a:avLst>
          </a:prstGeom>
          <a:solidFill>
            <a:schemeClr val="tx1">
              <a:lumMod val="10000"/>
              <a:lumOff val="9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ound Same Side Corner Rectangle 22">
            <a:extLst>
              <a:ext uri="{FF2B5EF4-FFF2-40B4-BE49-F238E27FC236}">
                <a16:creationId xmlns:a16="http://schemas.microsoft.com/office/drawing/2014/main" id="{8314323A-49D4-4CBF-A9E5-45438D5E6F87}"/>
              </a:ext>
            </a:extLst>
          </p:cNvPr>
          <p:cNvSpPr/>
          <p:nvPr/>
        </p:nvSpPr>
        <p:spPr>
          <a:xfrm rot="16200000" flipV="1">
            <a:off x="5569932" y="-1685525"/>
            <a:ext cx="1116989" cy="11234303"/>
          </a:xfrm>
          <a:prstGeom prst="round2SameRect">
            <a:avLst>
              <a:gd name="adj1" fmla="val 6126"/>
              <a:gd name="adj2" fmla="val 11361"/>
            </a:avLst>
          </a:prstGeom>
          <a:solidFill>
            <a:schemeClr val="tx1">
              <a:lumMod val="10000"/>
              <a:lumOff val="9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0">
            <a:extLst>
              <a:ext uri="{FF2B5EF4-FFF2-40B4-BE49-F238E27FC236}">
                <a16:creationId xmlns:a16="http://schemas.microsoft.com/office/drawing/2014/main" id="{57A32FFE-E549-44D6-9EDF-BDC422AAD394}"/>
              </a:ext>
            </a:extLst>
          </p:cNvPr>
          <p:cNvSpPr/>
          <p:nvPr/>
        </p:nvSpPr>
        <p:spPr>
          <a:xfrm rot="16200000" flipV="1">
            <a:off x="5520772" y="-3302616"/>
            <a:ext cx="1116989" cy="11135979"/>
          </a:xfrm>
          <a:prstGeom prst="round2SameRect">
            <a:avLst>
              <a:gd name="adj1" fmla="val 6126"/>
              <a:gd name="adj2" fmla="val 7101"/>
            </a:avLst>
          </a:prstGeom>
          <a:solidFill>
            <a:schemeClr val="tx1">
              <a:lumMod val="10000"/>
              <a:lumOff val="9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Text Placeholder 3">
            <a:extLst>
              <a:ext uri="{FF2B5EF4-FFF2-40B4-BE49-F238E27FC236}">
                <a16:creationId xmlns:a16="http://schemas.microsoft.com/office/drawing/2014/main" id="{4154A875-79B1-4E4B-8E8E-C7DC133A17EF}"/>
              </a:ext>
            </a:extLst>
          </p:cNvPr>
          <p:cNvSpPr txBox="1">
            <a:spLocks/>
          </p:cNvSpPr>
          <p:nvPr/>
        </p:nvSpPr>
        <p:spPr>
          <a:xfrm>
            <a:off x="631924" y="5192990"/>
            <a:ext cx="9297471"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219139">
              <a:spcBef>
                <a:spcPct val="20000"/>
              </a:spcBef>
              <a:defRPr/>
            </a:pPr>
            <a:r>
              <a:rPr lang="lt-LT" sz="2000" dirty="0">
                <a:latin typeface="Times New Roman" panose="02020603050405020304" pitchFamily="18" charset="0"/>
                <a:ea typeface="Times New Roman" panose="02020603050405020304" pitchFamily="18" charset="0"/>
              </a:rPr>
              <a:t>Konkurencinio dialogo metu kviečiamų kandidatų skaičius negali būti mažesnis kaip 3. Kviečiamų kandidatų skaičius turi būti pakankamas konkurencijai užtikrinti.</a:t>
            </a:r>
            <a:r>
              <a:rPr lang="en-US" sz="2000" b="1" dirty="0">
                <a:solidFill>
                  <a:schemeClr val="tx2">
                    <a:lumMod val="75000"/>
                    <a:lumOff val="25000"/>
                  </a:schemeClr>
                </a:solidFill>
                <a:cs typeface="+mj-cs"/>
              </a:rPr>
              <a:t>.</a:t>
            </a:r>
            <a:r>
              <a:rPr lang="en-US" sz="2000" dirty="0">
                <a:solidFill>
                  <a:schemeClr val="tx2">
                    <a:lumMod val="75000"/>
                    <a:lumOff val="25000"/>
                  </a:schemeClr>
                </a:solidFill>
              </a:rPr>
              <a:t> </a:t>
            </a:r>
            <a:endParaRPr lang="en-US" sz="2000" b="1" dirty="0">
              <a:solidFill>
                <a:schemeClr val="tx2">
                  <a:lumMod val="75000"/>
                  <a:lumOff val="25000"/>
                </a:schemeClr>
              </a:solidFill>
              <a:cs typeface="+mj-cs"/>
            </a:endParaRPr>
          </a:p>
        </p:txBody>
      </p:sp>
      <p:sp>
        <p:nvSpPr>
          <p:cNvPr id="27" name="Text Placeholder 3">
            <a:extLst>
              <a:ext uri="{FF2B5EF4-FFF2-40B4-BE49-F238E27FC236}">
                <a16:creationId xmlns:a16="http://schemas.microsoft.com/office/drawing/2014/main" id="{E9F90220-3233-42FC-8B8E-1BD89AF617D2}"/>
              </a:ext>
            </a:extLst>
          </p:cNvPr>
          <p:cNvSpPr txBox="1">
            <a:spLocks/>
          </p:cNvSpPr>
          <p:nvPr/>
        </p:nvSpPr>
        <p:spPr>
          <a:xfrm>
            <a:off x="609600" y="3458724"/>
            <a:ext cx="9427352" cy="92333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219139">
              <a:spcBef>
                <a:spcPct val="20000"/>
              </a:spcBef>
              <a:defRPr/>
            </a:pPr>
            <a:r>
              <a:rPr lang="lt-LT" sz="2000" dirty="0">
                <a:latin typeface="Times New Roman" panose="02020603050405020304" pitchFamily="18" charset="0"/>
                <a:ea typeface="Times New Roman" panose="02020603050405020304" pitchFamily="18" charset="0"/>
              </a:rPr>
              <a:t>Tokia išankstinė kvalifikacinė atranka vykdoma tik iš kandidatų, kuriems nėra perkančiosios organizacijos nustatytų pašalinimo pagrindų ir kurie atitinka perkančiosios organizacijos keliamus kvalifikacijos reikalavimus.</a:t>
            </a:r>
            <a:r>
              <a:rPr lang="en-US" b="1" dirty="0">
                <a:solidFill>
                  <a:schemeClr val="tx2">
                    <a:lumMod val="75000"/>
                    <a:lumOff val="25000"/>
                  </a:schemeClr>
                </a:solidFill>
                <a:cs typeface="+mj-cs"/>
              </a:rPr>
              <a:t>.</a:t>
            </a:r>
            <a:r>
              <a:rPr lang="en-US" dirty="0">
                <a:solidFill>
                  <a:schemeClr val="tx2">
                    <a:lumMod val="75000"/>
                    <a:lumOff val="25000"/>
                  </a:schemeClr>
                </a:solidFill>
              </a:rPr>
              <a:t> </a:t>
            </a:r>
            <a:endParaRPr lang="en-US" b="1" dirty="0">
              <a:solidFill>
                <a:schemeClr val="tx2">
                  <a:lumMod val="75000"/>
                  <a:lumOff val="25000"/>
                </a:schemeClr>
              </a:solidFill>
              <a:cs typeface="+mj-cs"/>
            </a:endParaRPr>
          </a:p>
        </p:txBody>
      </p:sp>
      <p:sp>
        <p:nvSpPr>
          <p:cNvPr id="28" name="Text Placeholder 3">
            <a:extLst>
              <a:ext uri="{FF2B5EF4-FFF2-40B4-BE49-F238E27FC236}">
                <a16:creationId xmlns:a16="http://schemas.microsoft.com/office/drawing/2014/main" id="{01FAB3CE-49FA-49E2-9BAA-37356F4964D4}"/>
              </a:ext>
            </a:extLst>
          </p:cNvPr>
          <p:cNvSpPr txBox="1">
            <a:spLocks/>
          </p:cNvSpPr>
          <p:nvPr/>
        </p:nvSpPr>
        <p:spPr>
          <a:xfrm>
            <a:off x="609600" y="2111486"/>
            <a:ext cx="934212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219139">
              <a:spcBef>
                <a:spcPct val="20000"/>
              </a:spcBef>
              <a:defRPr/>
            </a:pPr>
            <a:r>
              <a:rPr lang="lt-LT" sz="2000" dirty="0">
                <a:latin typeface="Times New Roman" panose="02020603050405020304" pitchFamily="18" charset="0"/>
                <a:ea typeface="Times New Roman" panose="02020603050405020304" pitchFamily="18" charset="0"/>
              </a:rPr>
              <a:t>Perkančioji organizacija gali apriboti kandidatų, kurie dalyvaus dialoge, skaičių.</a:t>
            </a:r>
            <a:r>
              <a:rPr lang="en-US" b="1" dirty="0">
                <a:solidFill>
                  <a:schemeClr val="tx2">
                    <a:lumMod val="75000"/>
                    <a:lumOff val="25000"/>
                  </a:schemeClr>
                </a:solidFill>
                <a:cs typeface="+mj-cs"/>
              </a:rPr>
              <a:t>.</a:t>
            </a:r>
            <a:r>
              <a:rPr lang="en-US" dirty="0">
                <a:solidFill>
                  <a:schemeClr val="tx2">
                    <a:lumMod val="75000"/>
                    <a:lumOff val="25000"/>
                  </a:schemeClr>
                </a:solidFill>
              </a:rPr>
              <a:t> </a:t>
            </a:r>
            <a:endParaRPr lang="en-US" b="1" dirty="0">
              <a:solidFill>
                <a:schemeClr val="tx2">
                  <a:lumMod val="75000"/>
                  <a:lumOff val="25000"/>
                </a:schemeClr>
              </a:solidFill>
              <a:cs typeface="+mj-cs"/>
            </a:endParaRPr>
          </a:p>
        </p:txBody>
      </p:sp>
      <p:sp>
        <p:nvSpPr>
          <p:cNvPr id="29" name="Oval 28">
            <a:extLst>
              <a:ext uri="{FF2B5EF4-FFF2-40B4-BE49-F238E27FC236}">
                <a16:creationId xmlns:a16="http://schemas.microsoft.com/office/drawing/2014/main" id="{EA0191DD-4D16-475F-AFA8-68C4C5E768E4}"/>
              </a:ext>
            </a:extLst>
          </p:cNvPr>
          <p:cNvSpPr/>
          <p:nvPr/>
        </p:nvSpPr>
        <p:spPr>
          <a:xfrm rot="5400000">
            <a:off x="10048270" y="4883947"/>
            <a:ext cx="1245216" cy="1245277"/>
          </a:xfrm>
          <a:prstGeom prst="ellipse">
            <a:avLst/>
          </a:prstGeom>
          <a:gradFill flip="none" rotWithShape="1">
            <a:gsLst>
              <a:gs pos="0">
                <a:srgbClr val="405E0F"/>
              </a:gs>
              <a:gs pos="100000">
                <a:srgbClr val="73A81B"/>
              </a:gs>
              <a:gs pos="100000">
                <a:srgbClr val="0066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dirty="0"/>
          </a:p>
        </p:txBody>
      </p:sp>
      <p:sp>
        <p:nvSpPr>
          <p:cNvPr id="30" name="Oval 29">
            <a:extLst>
              <a:ext uri="{FF2B5EF4-FFF2-40B4-BE49-F238E27FC236}">
                <a16:creationId xmlns:a16="http://schemas.microsoft.com/office/drawing/2014/main" id="{B52CBD01-3FF3-46DF-B39A-9C2088A75ADC}"/>
              </a:ext>
            </a:extLst>
          </p:cNvPr>
          <p:cNvSpPr/>
          <p:nvPr/>
        </p:nvSpPr>
        <p:spPr>
          <a:xfrm rot="5400000">
            <a:off x="10048271" y="3347382"/>
            <a:ext cx="1245216" cy="1245277"/>
          </a:xfrm>
          <a:prstGeom prst="ellipse">
            <a:avLst/>
          </a:prstGeom>
          <a:gradFill flip="none" rotWithShape="1">
            <a:gsLst>
              <a:gs pos="0">
                <a:srgbClr val="405E0F"/>
              </a:gs>
              <a:gs pos="100000">
                <a:srgbClr val="73A81B"/>
              </a:gs>
              <a:gs pos="100000">
                <a:srgbClr val="0066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dirty="0"/>
          </a:p>
        </p:txBody>
      </p:sp>
      <p:sp>
        <p:nvSpPr>
          <p:cNvPr id="31" name="Oval 30">
            <a:extLst>
              <a:ext uri="{FF2B5EF4-FFF2-40B4-BE49-F238E27FC236}">
                <a16:creationId xmlns:a16="http://schemas.microsoft.com/office/drawing/2014/main" id="{FBACE5CF-EDBA-409F-91FB-370AFDDCB884}"/>
              </a:ext>
            </a:extLst>
          </p:cNvPr>
          <p:cNvSpPr/>
          <p:nvPr/>
        </p:nvSpPr>
        <p:spPr>
          <a:xfrm rot="5400000">
            <a:off x="10048272" y="1642734"/>
            <a:ext cx="1245216" cy="1245277"/>
          </a:xfrm>
          <a:prstGeom prst="ellipse">
            <a:avLst/>
          </a:prstGeom>
          <a:gradFill flip="none" rotWithShape="1">
            <a:gsLst>
              <a:gs pos="0">
                <a:srgbClr val="405E0F"/>
              </a:gs>
              <a:gs pos="100000">
                <a:srgbClr val="73A81B"/>
              </a:gs>
              <a:gs pos="100000">
                <a:srgbClr val="0066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dirty="0"/>
          </a:p>
        </p:txBody>
      </p:sp>
      <p:grpSp>
        <p:nvGrpSpPr>
          <p:cNvPr id="33" name="Group 32">
            <a:extLst>
              <a:ext uri="{FF2B5EF4-FFF2-40B4-BE49-F238E27FC236}">
                <a16:creationId xmlns:a16="http://schemas.microsoft.com/office/drawing/2014/main" id="{400D999E-D1F2-4D80-9273-FE518E45F9DF}"/>
              </a:ext>
            </a:extLst>
          </p:cNvPr>
          <p:cNvGrpSpPr/>
          <p:nvPr/>
        </p:nvGrpSpPr>
        <p:grpSpPr>
          <a:xfrm>
            <a:off x="10356476" y="3723272"/>
            <a:ext cx="628803" cy="613832"/>
            <a:chOff x="990600" y="2268538"/>
            <a:chExt cx="933451" cy="911225"/>
          </a:xfrm>
          <a:solidFill>
            <a:schemeClr val="bg1"/>
          </a:solidFill>
          <a:effectLst>
            <a:innerShdw blurRad="114300">
              <a:prstClr val="black"/>
            </a:innerShdw>
          </a:effectLst>
        </p:grpSpPr>
        <p:sp>
          <p:nvSpPr>
            <p:cNvPr id="34" name="Freeform 6">
              <a:extLst>
                <a:ext uri="{FF2B5EF4-FFF2-40B4-BE49-F238E27FC236}">
                  <a16:creationId xmlns:a16="http://schemas.microsoft.com/office/drawing/2014/main" id="{C5585A20-B0ED-499C-8B87-C4EB393305A8}"/>
                </a:ext>
              </a:extLst>
            </p:cNvPr>
            <p:cNvSpPr>
              <a:spLocks/>
            </p:cNvSpPr>
            <p:nvPr/>
          </p:nvSpPr>
          <p:spPr bwMode="auto">
            <a:xfrm>
              <a:off x="1192213" y="2268538"/>
              <a:ext cx="731838" cy="911225"/>
            </a:xfrm>
            <a:custGeom>
              <a:avLst/>
              <a:gdLst/>
              <a:ahLst/>
              <a:cxnLst>
                <a:cxn ang="0">
                  <a:pos x="173" y="0"/>
                </a:cxn>
                <a:cxn ang="0">
                  <a:pos x="183" y="1"/>
                </a:cxn>
                <a:cxn ang="0">
                  <a:pos x="191" y="5"/>
                </a:cxn>
                <a:cxn ang="0">
                  <a:pos x="198" y="12"/>
                </a:cxn>
                <a:cxn ang="0">
                  <a:pos x="205" y="24"/>
                </a:cxn>
                <a:cxn ang="0">
                  <a:pos x="212" y="40"/>
                </a:cxn>
                <a:cxn ang="0">
                  <a:pos x="218" y="56"/>
                </a:cxn>
                <a:cxn ang="0">
                  <a:pos x="223" y="76"/>
                </a:cxn>
                <a:cxn ang="0">
                  <a:pos x="226" y="96"/>
                </a:cxn>
                <a:cxn ang="0">
                  <a:pos x="225" y="116"/>
                </a:cxn>
                <a:cxn ang="0">
                  <a:pos x="224" y="130"/>
                </a:cxn>
                <a:cxn ang="0">
                  <a:pos x="223" y="141"/>
                </a:cxn>
                <a:cxn ang="0">
                  <a:pos x="221" y="152"/>
                </a:cxn>
                <a:cxn ang="0">
                  <a:pos x="218" y="164"/>
                </a:cxn>
                <a:cxn ang="0">
                  <a:pos x="216" y="176"/>
                </a:cxn>
                <a:cxn ang="0">
                  <a:pos x="214" y="186"/>
                </a:cxn>
                <a:cxn ang="0">
                  <a:pos x="212" y="195"/>
                </a:cxn>
                <a:cxn ang="0">
                  <a:pos x="210" y="200"/>
                </a:cxn>
                <a:cxn ang="0">
                  <a:pos x="210" y="202"/>
                </a:cxn>
                <a:cxn ang="0">
                  <a:pos x="435" y="203"/>
                </a:cxn>
                <a:cxn ang="0">
                  <a:pos x="445" y="207"/>
                </a:cxn>
                <a:cxn ang="0">
                  <a:pos x="453" y="213"/>
                </a:cxn>
                <a:cxn ang="0">
                  <a:pos x="459" y="223"/>
                </a:cxn>
                <a:cxn ang="0">
                  <a:pos x="461" y="234"/>
                </a:cxn>
                <a:cxn ang="0">
                  <a:pos x="460" y="402"/>
                </a:cxn>
                <a:cxn ang="0">
                  <a:pos x="455" y="418"/>
                </a:cxn>
                <a:cxn ang="0">
                  <a:pos x="374" y="559"/>
                </a:cxn>
                <a:cxn ang="0">
                  <a:pos x="367" y="567"/>
                </a:cxn>
                <a:cxn ang="0">
                  <a:pos x="357" y="572"/>
                </a:cxn>
                <a:cxn ang="0">
                  <a:pos x="347" y="574"/>
                </a:cxn>
                <a:cxn ang="0">
                  <a:pos x="310" y="574"/>
                </a:cxn>
                <a:cxn ang="0">
                  <a:pos x="228" y="574"/>
                </a:cxn>
                <a:cxn ang="0">
                  <a:pos x="167" y="574"/>
                </a:cxn>
                <a:cxn ang="0">
                  <a:pos x="127" y="574"/>
                </a:cxn>
                <a:cxn ang="0">
                  <a:pos x="90" y="574"/>
                </a:cxn>
                <a:cxn ang="0">
                  <a:pos x="57" y="574"/>
                </a:cxn>
                <a:cxn ang="0">
                  <a:pos x="43" y="573"/>
                </a:cxn>
                <a:cxn ang="0">
                  <a:pos x="32" y="570"/>
                </a:cxn>
                <a:cxn ang="0">
                  <a:pos x="22" y="566"/>
                </a:cxn>
                <a:cxn ang="0">
                  <a:pos x="15" y="561"/>
                </a:cxn>
                <a:cxn ang="0">
                  <a:pos x="9" y="556"/>
                </a:cxn>
                <a:cxn ang="0">
                  <a:pos x="4" y="548"/>
                </a:cxn>
                <a:cxn ang="0">
                  <a:pos x="1" y="539"/>
                </a:cxn>
                <a:cxn ang="0">
                  <a:pos x="0" y="263"/>
                </a:cxn>
                <a:cxn ang="0">
                  <a:pos x="2" y="254"/>
                </a:cxn>
                <a:cxn ang="0">
                  <a:pos x="6" y="246"/>
                </a:cxn>
                <a:cxn ang="0">
                  <a:pos x="18" y="232"/>
                </a:cxn>
                <a:cxn ang="0">
                  <a:pos x="34" y="211"/>
                </a:cxn>
                <a:cxn ang="0">
                  <a:pos x="54" y="181"/>
                </a:cxn>
                <a:cxn ang="0">
                  <a:pos x="78" y="141"/>
                </a:cxn>
                <a:cxn ang="0">
                  <a:pos x="99" y="99"/>
                </a:cxn>
                <a:cxn ang="0">
                  <a:pos x="100" y="96"/>
                </a:cxn>
                <a:cxn ang="0">
                  <a:pos x="100" y="89"/>
                </a:cxn>
                <a:cxn ang="0">
                  <a:pos x="100" y="66"/>
                </a:cxn>
                <a:cxn ang="0">
                  <a:pos x="100" y="52"/>
                </a:cxn>
                <a:cxn ang="0">
                  <a:pos x="100" y="25"/>
                </a:cxn>
                <a:cxn ang="0">
                  <a:pos x="104" y="15"/>
                </a:cxn>
                <a:cxn ang="0">
                  <a:pos x="111" y="7"/>
                </a:cxn>
                <a:cxn ang="0">
                  <a:pos x="120" y="2"/>
                </a:cxn>
                <a:cxn ang="0">
                  <a:pos x="131" y="0"/>
                </a:cxn>
              </a:cxnLst>
              <a:rect l="0" t="0" r="r" b="b"/>
              <a:pathLst>
                <a:path w="461" h="574">
                  <a:moveTo>
                    <a:pt x="131" y="0"/>
                  </a:moveTo>
                  <a:lnTo>
                    <a:pt x="173" y="0"/>
                  </a:lnTo>
                  <a:lnTo>
                    <a:pt x="178" y="0"/>
                  </a:lnTo>
                  <a:lnTo>
                    <a:pt x="183" y="1"/>
                  </a:lnTo>
                  <a:lnTo>
                    <a:pt x="187" y="3"/>
                  </a:lnTo>
                  <a:lnTo>
                    <a:pt x="191" y="5"/>
                  </a:lnTo>
                  <a:lnTo>
                    <a:pt x="195" y="9"/>
                  </a:lnTo>
                  <a:lnTo>
                    <a:pt x="198" y="12"/>
                  </a:lnTo>
                  <a:lnTo>
                    <a:pt x="201" y="16"/>
                  </a:lnTo>
                  <a:lnTo>
                    <a:pt x="205" y="24"/>
                  </a:lnTo>
                  <a:lnTo>
                    <a:pt x="209" y="32"/>
                  </a:lnTo>
                  <a:lnTo>
                    <a:pt x="212" y="40"/>
                  </a:lnTo>
                  <a:lnTo>
                    <a:pt x="215" y="48"/>
                  </a:lnTo>
                  <a:lnTo>
                    <a:pt x="218" y="56"/>
                  </a:lnTo>
                  <a:lnTo>
                    <a:pt x="220" y="65"/>
                  </a:lnTo>
                  <a:lnTo>
                    <a:pt x="223" y="76"/>
                  </a:lnTo>
                  <a:lnTo>
                    <a:pt x="225" y="86"/>
                  </a:lnTo>
                  <a:lnTo>
                    <a:pt x="226" y="96"/>
                  </a:lnTo>
                  <a:lnTo>
                    <a:pt x="226" y="106"/>
                  </a:lnTo>
                  <a:lnTo>
                    <a:pt x="225" y="116"/>
                  </a:lnTo>
                  <a:lnTo>
                    <a:pt x="225" y="125"/>
                  </a:lnTo>
                  <a:lnTo>
                    <a:pt x="224" y="130"/>
                  </a:lnTo>
                  <a:lnTo>
                    <a:pt x="223" y="135"/>
                  </a:lnTo>
                  <a:lnTo>
                    <a:pt x="223" y="141"/>
                  </a:lnTo>
                  <a:lnTo>
                    <a:pt x="222" y="146"/>
                  </a:lnTo>
                  <a:lnTo>
                    <a:pt x="221" y="152"/>
                  </a:lnTo>
                  <a:lnTo>
                    <a:pt x="219" y="158"/>
                  </a:lnTo>
                  <a:lnTo>
                    <a:pt x="218" y="164"/>
                  </a:lnTo>
                  <a:lnTo>
                    <a:pt x="217" y="170"/>
                  </a:lnTo>
                  <a:lnTo>
                    <a:pt x="216" y="176"/>
                  </a:lnTo>
                  <a:lnTo>
                    <a:pt x="215" y="181"/>
                  </a:lnTo>
                  <a:lnTo>
                    <a:pt x="214" y="186"/>
                  </a:lnTo>
                  <a:lnTo>
                    <a:pt x="212" y="191"/>
                  </a:lnTo>
                  <a:lnTo>
                    <a:pt x="212" y="195"/>
                  </a:lnTo>
                  <a:lnTo>
                    <a:pt x="211" y="198"/>
                  </a:lnTo>
                  <a:lnTo>
                    <a:pt x="210" y="200"/>
                  </a:lnTo>
                  <a:lnTo>
                    <a:pt x="210" y="202"/>
                  </a:lnTo>
                  <a:lnTo>
                    <a:pt x="210" y="202"/>
                  </a:lnTo>
                  <a:lnTo>
                    <a:pt x="430" y="202"/>
                  </a:lnTo>
                  <a:lnTo>
                    <a:pt x="435" y="203"/>
                  </a:lnTo>
                  <a:lnTo>
                    <a:pt x="441" y="204"/>
                  </a:lnTo>
                  <a:lnTo>
                    <a:pt x="445" y="207"/>
                  </a:lnTo>
                  <a:lnTo>
                    <a:pt x="450" y="210"/>
                  </a:lnTo>
                  <a:lnTo>
                    <a:pt x="453" y="213"/>
                  </a:lnTo>
                  <a:lnTo>
                    <a:pt x="456" y="218"/>
                  </a:lnTo>
                  <a:lnTo>
                    <a:pt x="459" y="223"/>
                  </a:lnTo>
                  <a:lnTo>
                    <a:pt x="460" y="228"/>
                  </a:lnTo>
                  <a:lnTo>
                    <a:pt x="461" y="234"/>
                  </a:lnTo>
                  <a:lnTo>
                    <a:pt x="460" y="394"/>
                  </a:lnTo>
                  <a:lnTo>
                    <a:pt x="460" y="402"/>
                  </a:lnTo>
                  <a:lnTo>
                    <a:pt x="458" y="410"/>
                  </a:lnTo>
                  <a:lnTo>
                    <a:pt x="455" y="418"/>
                  </a:lnTo>
                  <a:lnTo>
                    <a:pt x="452" y="425"/>
                  </a:lnTo>
                  <a:lnTo>
                    <a:pt x="374" y="559"/>
                  </a:lnTo>
                  <a:lnTo>
                    <a:pt x="371" y="563"/>
                  </a:lnTo>
                  <a:lnTo>
                    <a:pt x="367" y="567"/>
                  </a:lnTo>
                  <a:lnTo>
                    <a:pt x="362" y="570"/>
                  </a:lnTo>
                  <a:lnTo>
                    <a:pt x="357" y="572"/>
                  </a:lnTo>
                  <a:lnTo>
                    <a:pt x="352" y="573"/>
                  </a:lnTo>
                  <a:lnTo>
                    <a:pt x="347" y="574"/>
                  </a:lnTo>
                  <a:lnTo>
                    <a:pt x="329" y="574"/>
                  </a:lnTo>
                  <a:lnTo>
                    <a:pt x="310" y="574"/>
                  </a:lnTo>
                  <a:lnTo>
                    <a:pt x="290" y="574"/>
                  </a:lnTo>
                  <a:lnTo>
                    <a:pt x="228" y="574"/>
                  </a:lnTo>
                  <a:lnTo>
                    <a:pt x="208" y="574"/>
                  </a:lnTo>
                  <a:lnTo>
                    <a:pt x="167" y="574"/>
                  </a:lnTo>
                  <a:lnTo>
                    <a:pt x="146" y="574"/>
                  </a:lnTo>
                  <a:lnTo>
                    <a:pt x="127" y="574"/>
                  </a:lnTo>
                  <a:lnTo>
                    <a:pt x="108" y="574"/>
                  </a:lnTo>
                  <a:lnTo>
                    <a:pt x="90" y="574"/>
                  </a:lnTo>
                  <a:lnTo>
                    <a:pt x="73" y="574"/>
                  </a:lnTo>
                  <a:lnTo>
                    <a:pt x="57" y="574"/>
                  </a:lnTo>
                  <a:lnTo>
                    <a:pt x="50" y="574"/>
                  </a:lnTo>
                  <a:lnTo>
                    <a:pt x="43" y="573"/>
                  </a:lnTo>
                  <a:lnTo>
                    <a:pt x="37" y="572"/>
                  </a:lnTo>
                  <a:lnTo>
                    <a:pt x="32" y="570"/>
                  </a:lnTo>
                  <a:lnTo>
                    <a:pt x="27" y="568"/>
                  </a:lnTo>
                  <a:lnTo>
                    <a:pt x="22" y="566"/>
                  </a:lnTo>
                  <a:lnTo>
                    <a:pt x="18" y="563"/>
                  </a:lnTo>
                  <a:lnTo>
                    <a:pt x="15" y="561"/>
                  </a:lnTo>
                  <a:lnTo>
                    <a:pt x="12" y="558"/>
                  </a:lnTo>
                  <a:lnTo>
                    <a:pt x="9" y="556"/>
                  </a:lnTo>
                  <a:lnTo>
                    <a:pt x="6" y="552"/>
                  </a:lnTo>
                  <a:lnTo>
                    <a:pt x="4" y="548"/>
                  </a:lnTo>
                  <a:lnTo>
                    <a:pt x="2" y="543"/>
                  </a:lnTo>
                  <a:lnTo>
                    <a:pt x="1" y="539"/>
                  </a:lnTo>
                  <a:lnTo>
                    <a:pt x="0" y="534"/>
                  </a:lnTo>
                  <a:lnTo>
                    <a:pt x="0" y="263"/>
                  </a:lnTo>
                  <a:lnTo>
                    <a:pt x="1" y="259"/>
                  </a:lnTo>
                  <a:lnTo>
                    <a:pt x="2" y="254"/>
                  </a:lnTo>
                  <a:lnTo>
                    <a:pt x="3" y="250"/>
                  </a:lnTo>
                  <a:lnTo>
                    <a:pt x="6" y="246"/>
                  </a:lnTo>
                  <a:lnTo>
                    <a:pt x="9" y="242"/>
                  </a:lnTo>
                  <a:lnTo>
                    <a:pt x="18" y="232"/>
                  </a:lnTo>
                  <a:lnTo>
                    <a:pt x="26" y="222"/>
                  </a:lnTo>
                  <a:lnTo>
                    <a:pt x="34" y="211"/>
                  </a:lnTo>
                  <a:lnTo>
                    <a:pt x="41" y="200"/>
                  </a:lnTo>
                  <a:lnTo>
                    <a:pt x="54" y="181"/>
                  </a:lnTo>
                  <a:lnTo>
                    <a:pt x="66" y="161"/>
                  </a:lnTo>
                  <a:lnTo>
                    <a:pt x="78" y="141"/>
                  </a:lnTo>
                  <a:lnTo>
                    <a:pt x="89" y="120"/>
                  </a:lnTo>
                  <a:lnTo>
                    <a:pt x="99" y="99"/>
                  </a:lnTo>
                  <a:lnTo>
                    <a:pt x="99" y="98"/>
                  </a:lnTo>
                  <a:lnTo>
                    <a:pt x="100" y="96"/>
                  </a:lnTo>
                  <a:lnTo>
                    <a:pt x="100" y="93"/>
                  </a:lnTo>
                  <a:lnTo>
                    <a:pt x="100" y="89"/>
                  </a:lnTo>
                  <a:lnTo>
                    <a:pt x="100" y="72"/>
                  </a:lnTo>
                  <a:lnTo>
                    <a:pt x="100" y="66"/>
                  </a:lnTo>
                  <a:lnTo>
                    <a:pt x="100" y="59"/>
                  </a:lnTo>
                  <a:lnTo>
                    <a:pt x="100" y="52"/>
                  </a:lnTo>
                  <a:lnTo>
                    <a:pt x="100" y="31"/>
                  </a:lnTo>
                  <a:lnTo>
                    <a:pt x="100" y="25"/>
                  </a:lnTo>
                  <a:lnTo>
                    <a:pt x="102" y="20"/>
                  </a:lnTo>
                  <a:lnTo>
                    <a:pt x="104" y="15"/>
                  </a:lnTo>
                  <a:lnTo>
                    <a:pt x="107" y="11"/>
                  </a:lnTo>
                  <a:lnTo>
                    <a:pt x="111" y="7"/>
                  </a:lnTo>
                  <a:lnTo>
                    <a:pt x="115" y="4"/>
                  </a:lnTo>
                  <a:lnTo>
                    <a:pt x="120" y="2"/>
                  </a:lnTo>
                  <a:lnTo>
                    <a:pt x="125" y="0"/>
                  </a:lnTo>
                  <a:lnTo>
                    <a:pt x="13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
              <a:extLst>
                <a:ext uri="{FF2B5EF4-FFF2-40B4-BE49-F238E27FC236}">
                  <a16:creationId xmlns:a16="http://schemas.microsoft.com/office/drawing/2014/main" id="{F86C0F55-EEC1-4F28-AC31-0751A22057C8}"/>
                </a:ext>
              </a:extLst>
            </p:cNvPr>
            <p:cNvSpPr>
              <a:spLocks/>
            </p:cNvSpPr>
            <p:nvPr/>
          </p:nvSpPr>
          <p:spPr bwMode="auto">
            <a:xfrm>
              <a:off x="990600" y="2660650"/>
              <a:ext cx="142875" cy="519113"/>
            </a:xfrm>
            <a:custGeom>
              <a:avLst/>
              <a:gdLst/>
              <a:ahLst/>
              <a:cxnLst>
                <a:cxn ang="0">
                  <a:pos x="31" y="0"/>
                </a:cxn>
                <a:cxn ang="0">
                  <a:pos x="59" y="0"/>
                </a:cxn>
                <a:cxn ang="0">
                  <a:pos x="64" y="0"/>
                </a:cxn>
                <a:cxn ang="0">
                  <a:pos x="70" y="2"/>
                </a:cxn>
                <a:cxn ang="0">
                  <a:pos x="74" y="4"/>
                </a:cxn>
                <a:cxn ang="0">
                  <a:pos x="79" y="7"/>
                </a:cxn>
                <a:cxn ang="0">
                  <a:pos x="82" y="11"/>
                </a:cxn>
                <a:cxn ang="0">
                  <a:pos x="85" y="15"/>
                </a:cxn>
                <a:cxn ang="0">
                  <a:pos x="88" y="20"/>
                </a:cxn>
                <a:cxn ang="0">
                  <a:pos x="89" y="25"/>
                </a:cxn>
                <a:cxn ang="0">
                  <a:pos x="90" y="31"/>
                </a:cxn>
                <a:cxn ang="0">
                  <a:pos x="90" y="296"/>
                </a:cxn>
                <a:cxn ang="0">
                  <a:pos x="89" y="302"/>
                </a:cxn>
                <a:cxn ang="0">
                  <a:pos x="88" y="307"/>
                </a:cxn>
                <a:cxn ang="0">
                  <a:pos x="85" y="312"/>
                </a:cxn>
                <a:cxn ang="0">
                  <a:pos x="82" y="316"/>
                </a:cxn>
                <a:cxn ang="0">
                  <a:pos x="79" y="320"/>
                </a:cxn>
                <a:cxn ang="0">
                  <a:pos x="74" y="323"/>
                </a:cxn>
                <a:cxn ang="0">
                  <a:pos x="70" y="325"/>
                </a:cxn>
                <a:cxn ang="0">
                  <a:pos x="64" y="327"/>
                </a:cxn>
                <a:cxn ang="0">
                  <a:pos x="59" y="327"/>
                </a:cxn>
                <a:cxn ang="0">
                  <a:pos x="31" y="327"/>
                </a:cxn>
                <a:cxn ang="0">
                  <a:pos x="26" y="327"/>
                </a:cxn>
                <a:cxn ang="0">
                  <a:pos x="20" y="325"/>
                </a:cxn>
                <a:cxn ang="0">
                  <a:pos x="15" y="323"/>
                </a:cxn>
                <a:cxn ang="0">
                  <a:pos x="11" y="320"/>
                </a:cxn>
                <a:cxn ang="0">
                  <a:pos x="7" y="316"/>
                </a:cxn>
                <a:cxn ang="0">
                  <a:pos x="4" y="312"/>
                </a:cxn>
                <a:cxn ang="0">
                  <a:pos x="2" y="307"/>
                </a:cxn>
                <a:cxn ang="0">
                  <a:pos x="1" y="302"/>
                </a:cxn>
                <a:cxn ang="0">
                  <a:pos x="0" y="296"/>
                </a:cxn>
                <a:cxn ang="0">
                  <a:pos x="0" y="31"/>
                </a:cxn>
                <a:cxn ang="0">
                  <a:pos x="1" y="25"/>
                </a:cxn>
                <a:cxn ang="0">
                  <a:pos x="2" y="20"/>
                </a:cxn>
                <a:cxn ang="0">
                  <a:pos x="4" y="15"/>
                </a:cxn>
                <a:cxn ang="0">
                  <a:pos x="7" y="11"/>
                </a:cxn>
                <a:cxn ang="0">
                  <a:pos x="11" y="7"/>
                </a:cxn>
                <a:cxn ang="0">
                  <a:pos x="15" y="4"/>
                </a:cxn>
                <a:cxn ang="0">
                  <a:pos x="20" y="2"/>
                </a:cxn>
                <a:cxn ang="0">
                  <a:pos x="26" y="0"/>
                </a:cxn>
                <a:cxn ang="0">
                  <a:pos x="31" y="0"/>
                </a:cxn>
              </a:cxnLst>
              <a:rect l="0" t="0" r="r" b="b"/>
              <a:pathLst>
                <a:path w="90" h="327">
                  <a:moveTo>
                    <a:pt x="31" y="0"/>
                  </a:moveTo>
                  <a:lnTo>
                    <a:pt x="59" y="0"/>
                  </a:lnTo>
                  <a:lnTo>
                    <a:pt x="64" y="0"/>
                  </a:lnTo>
                  <a:lnTo>
                    <a:pt x="70" y="2"/>
                  </a:lnTo>
                  <a:lnTo>
                    <a:pt x="74" y="4"/>
                  </a:lnTo>
                  <a:lnTo>
                    <a:pt x="79" y="7"/>
                  </a:lnTo>
                  <a:lnTo>
                    <a:pt x="82" y="11"/>
                  </a:lnTo>
                  <a:lnTo>
                    <a:pt x="85" y="15"/>
                  </a:lnTo>
                  <a:lnTo>
                    <a:pt x="88" y="20"/>
                  </a:lnTo>
                  <a:lnTo>
                    <a:pt x="89" y="25"/>
                  </a:lnTo>
                  <a:lnTo>
                    <a:pt x="90" y="31"/>
                  </a:lnTo>
                  <a:lnTo>
                    <a:pt x="90" y="296"/>
                  </a:lnTo>
                  <a:lnTo>
                    <a:pt x="89" y="302"/>
                  </a:lnTo>
                  <a:lnTo>
                    <a:pt x="88" y="307"/>
                  </a:lnTo>
                  <a:lnTo>
                    <a:pt x="85" y="312"/>
                  </a:lnTo>
                  <a:lnTo>
                    <a:pt x="82" y="316"/>
                  </a:lnTo>
                  <a:lnTo>
                    <a:pt x="79" y="320"/>
                  </a:lnTo>
                  <a:lnTo>
                    <a:pt x="74" y="323"/>
                  </a:lnTo>
                  <a:lnTo>
                    <a:pt x="70" y="325"/>
                  </a:lnTo>
                  <a:lnTo>
                    <a:pt x="64" y="327"/>
                  </a:lnTo>
                  <a:lnTo>
                    <a:pt x="59" y="327"/>
                  </a:lnTo>
                  <a:lnTo>
                    <a:pt x="31" y="327"/>
                  </a:lnTo>
                  <a:lnTo>
                    <a:pt x="26" y="327"/>
                  </a:lnTo>
                  <a:lnTo>
                    <a:pt x="20" y="325"/>
                  </a:lnTo>
                  <a:lnTo>
                    <a:pt x="15" y="323"/>
                  </a:lnTo>
                  <a:lnTo>
                    <a:pt x="11" y="320"/>
                  </a:lnTo>
                  <a:lnTo>
                    <a:pt x="7" y="316"/>
                  </a:lnTo>
                  <a:lnTo>
                    <a:pt x="4" y="312"/>
                  </a:lnTo>
                  <a:lnTo>
                    <a:pt x="2" y="307"/>
                  </a:lnTo>
                  <a:lnTo>
                    <a:pt x="1" y="302"/>
                  </a:lnTo>
                  <a:lnTo>
                    <a:pt x="0" y="296"/>
                  </a:lnTo>
                  <a:lnTo>
                    <a:pt x="0" y="31"/>
                  </a:lnTo>
                  <a:lnTo>
                    <a:pt x="1" y="25"/>
                  </a:lnTo>
                  <a:lnTo>
                    <a:pt x="2" y="20"/>
                  </a:lnTo>
                  <a:lnTo>
                    <a:pt x="4" y="15"/>
                  </a:lnTo>
                  <a:lnTo>
                    <a:pt x="7" y="11"/>
                  </a:lnTo>
                  <a:lnTo>
                    <a:pt x="11" y="7"/>
                  </a:lnTo>
                  <a:lnTo>
                    <a:pt x="15" y="4"/>
                  </a:lnTo>
                  <a:lnTo>
                    <a:pt x="20" y="2"/>
                  </a:lnTo>
                  <a:lnTo>
                    <a:pt x="26" y="0"/>
                  </a:lnTo>
                  <a:lnTo>
                    <a:pt x="3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a:extLst>
              <a:ext uri="{FF2B5EF4-FFF2-40B4-BE49-F238E27FC236}">
                <a16:creationId xmlns:a16="http://schemas.microsoft.com/office/drawing/2014/main" id="{DB05D363-12E6-49BF-A04C-2C2B562EA937}"/>
              </a:ext>
            </a:extLst>
          </p:cNvPr>
          <p:cNvGrpSpPr/>
          <p:nvPr/>
        </p:nvGrpSpPr>
        <p:grpSpPr>
          <a:xfrm>
            <a:off x="10356476" y="1903634"/>
            <a:ext cx="628803" cy="613832"/>
            <a:chOff x="990600" y="2268538"/>
            <a:chExt cx="933451" cy="911225"/>
          </a:xfrm>
          <a:solidFill>
            <a:schemeClr val="bg1"/>
          </a:solidFill>
          <a:effectLst>
            <a:innerShdw blurRad="114300">
              <a:prstClr val="black"/>
            </a:innerShdw>
          </a:effectLst>
        </p:grpSpPr>
        <p:sp>
          <p:nvSpPr>
            <p:cNvPr id="37" name="Freeform 6">
              <a:extLst>
                <a:ext uri="{FF2B5EF4-FFF2-40B4-BE49-F238E27FC236}">
                  <a16:creationId xmlns:a16="http://schemas.microsoft.com/office/drawing/2014/main" id="{DF713ED0-76E6-4C26-BC33-4A5CCD318CC5}"/>
                </a:ext>
              </a:extLst>
            </p:cNvPr>
            <p:cNvSpPr>
              <a:spLocks/>
            </p:cNvSpPr>
            <p:nvPr/>
          </p:nvSpPr>
          <p:spPr bwMode="auto">
            <a:xfrm>
              <a:off x="1192213" y="2268538"/>
              <a:ext cx="731838" cy="911225"/>
            </a:xfrm>
            <a:custGeom>
              <a:avLst/>
              <a:gdLst/>
              <a:ahLst/>
              <a:cxnLst>
                <a:cxn ang="0">
                  <a:pos x="173" y="0"/>
                </a:cxn>
                <a:cxn ang="0">
                  <a:pos x="183" y="1"/>
                </a:cxn>
                <a:cxn ang="0">
                  <a:pos x="191" y="5"/>
                </a:cxn>
                <a:cxn ang="0">
                  <a:pos x="198" y="12"/>
                </a:cxn>
                <a:cxn ang="0">
                  <a:pos x="205" y="24"/>
                </a:cxn>
                <a:cxn ang="0">
                  <a:pos x="212" y="40"/>
                </a:cxn>
                <a:cxn ang="0">
                  <a:pos x="218" y="56"/>
                </a:cxn>
                <a:cxn ang="0">
                  <a:pos x="223" y="76"/>
                </a:cxn>
                <a:cxn ang="0">
                  <a:pos x="226" y="96"/>
                </a:cxn>
                <a:cxn ang="0">
                  <a:pos x="225" y="116"/>
                </a:cxn>
                <a:cxn ang="0">
                  <a:pos x="224" y="130"/>
                </a:cxn>
                <a:cxn ang="0">
                  <a:pos x="223" y="141"/>
                </a:cxn>
                <a:cxn ang="0">
                  <a:pos x="221" y="152"/>
                </a:cxn>
                <a:cxn ang="0">
                  <a:pos x="218" y="164"/>
                </a:cxn>
                <a:cxn ang="0">
                  <a:pos x="216" y="176"/>
                </a:cxn>
                <a:cxn ang="0">
                  <a:pos x="214" y="186"/>
                </a:cxn>
                <a:cxn ang="0">
                  <a:pos x="212" y="195"/>
                </a:cxn>
                <a:cxn ang="0">
                  <a:pos x="210" y="200"/>
                </a:cxn>
                <a:cxn ang="0">
                  <a:pos x="210" y="202"/>
                </a:cxn>
                <a:cxn ang="0">
                  <a:pos x="435" y="203"/>
                </a:cxn>
                <a:cxn ang="0">
                  <a:pos x="445" y="207"/>
                </a:cxn>
                <a:cxn ang="0">
                  <a:pos x="453" y="213"/>
                </a:cxn>
                <a:cxn ang="0">
                  <a:pos x="459" y="223"/>
                </a:cxn>
                <a:cxn ang="0">
                  <a:pos x="461" y="234"/>
                </a:cxn>
                <a:cxn ang="0">
                  <a:pos x="460" y="402"/>
                </a:cxn>
                <a:cxn ang="0">
                  <a:pos x="455" y="418"/>
                </a:cxn>
                <a:cxn ang="0">
                  <a:pos x="374" y="559"/>
                </a:cxn>
                <a:cxn ang="0">
                  <a:pos x="367" y="567"/>
                </a:cxn>
                <a:cxn ang="0">
                  <a:pos x="357" y="572"/>
                </a:cxn>
                <a:cxn ang="0">
                  <a:pos x="347" y="574"/>
                </a:cxn>
                <a:cxn ang="0">
                  <a:pos x="310" y="574"/>
                </a:cxn>
                <a:cxn ang="0">
                  <a:pos x="228" y="574"/>
                </a:cxn>
                <a:cxn ang="0">
                  <a:pos x="167" y="574"/>
                </a:cxn>
                <a:cxn ang="0">
                  <a:pos x="127" y="574"/>
                </a:cxn>
                <a:cxn ang="0">
                  <a:pos x="90" y="574"/>
                </a:cxn>
                <a:cxn ang="0">
                  <a:pos x="57" y="574"/>
                </a:cxn>
                <a:cxn ang="0">
                  <a:pos x="43" y="573"/>
                </a:cxn>
                <a:cxn ang="0">
                  <a:pos x="32" y="570"/>
                </a:cxn>
                <a:cxn ang="0">
                  <a:pos x="22" y="566"/>
                </a:cxn>
                <a:cxn ang="0">
                  <a:pos x="15" y="561"/>
                </a:cxn>
                <a:cxn ang="0">
                  <a:pos x="9" y="556"/>
                </a:cxn>
                <a:cxn ang="0">
                  <a:pos x="4" y="548"/>
                </a:cxn>
                <a:cxn ang="0">
                  <a:pos x="1" y="539"/>
                </a:cxn>
                <a:cxn ang="0">
                  <a:pos x="0" y="263"/>
                </a:cxn>
                <a:cxn ang="0">
                  <a:pos x="2" y="254"/>
                </a:cxn>
                <a:cxn ang="0">
                  <a:pos x="6" y="246"/>
                </a:cxn>
                <a:cxn ang="0">
                  <a:pos x="18" y="232"/>
                </a:cxn>
                <a:cxn ang="0">
                  <a:pos x="34" y="211"/>
                </a:cxn>
                <a:cxn ang="0">
                  <a:pos x="54" y="181"/>
                </a:cxn>
                <a:cxn ang="0">
                  <a:pos x="78" y="141"/>
                </a:cxn>
                <a:cxn ang="0">
                  <a:pos x="99" y="99"/>
                </a:cxn>
                <a:cxn ang="0">
                  <a:pos x="100" y="96"/>
                </a:cxn>
                <a:cxn ang="0">
                  <a:pos x="100" y="89"/>
                </a:cxn>
                <a:cxn ang="0">
                  <a:pos x="100" y="66"/>
                </a:cxn>
                <a:cxn ang="0">
                  <a:pos x="100" y="52"/>
                </a:cxn>
                <a:cxn ang="0">
                  <a:pos x="100" y="25"/>
                </a:cxn>
                <a:cxn ang="0">
                  <a:pos x="104" y="15"/>
                </a:cxn>
                <a:cxn ang="0">
                  <a:pos x="111" y="7"/>
                </a:cxn>
                <a:cxn ang="0">
                  <a:pos x="120" y="2"/>
                </a:cxn>
                <a:cxn ang="0">
                  <a:pos x="131" y="0"/>
                </a:cxn>
              </a:cxnLst>
              <a:rect l="0" t="0" r="r" b="b"/>
              <a:pathLst>
                <a:path w="461" h="574">
                  <a:moveTo>
                    <a:pt x="131" y="0"/>
                  </a:moveTo>
                  <a:lnTo>
                    <a:pt x="173" y="0"/>
                  </a:lnTo>
                  <a:lnTo>
                    <a:pt x="178" y="0"/>
                  </a:lnTo>
                  <a:lnTo>
                    <a:pt x="183" y="1"/>
                  </a:lnTo>
                  <a:lnTo>
                    <a:pt x="187" y="3"/>
                  </a:lnTo>
                  <a:lnTo>
                    <a:pt x="191" y="5"/>
                  </a:lnTo>
                  <a:lnTo>
                    <a:pt x="195" y="9"/>
                  </a:lnTo>
                  <a:lnTo>
                    <a:pt x="198" y="12"/>
                  </a:lnTo>
                  <a:lnTo>
                    <a:pt x="201" y="16"/>
                  </a:lnTo>
                  <a:lnTo>
                    <a:pt x="205" y="24"/>
                  </a:lnTo>
                  <a:lnTo>
                    <a:pt x="209" y="32"/>
                  </a:lnTo>
                  <a:lnTo>
                    <a:pt x="212" y="40"/>
                  </a:lnTo>
                  <a:lnTo>
                    <a:pt x="215" y="48"/>
                  </a:lnTo>
                  <a:lnTo>
                    <a:pt x="218" y="56"/>
                  </a:lnTo>
                  <a:lnTo>
                    <a:pt x="220" y="65"/>
                  </a:lnTo>
                  <a:lnTo>
                    <a:pt x="223" y="76"/>
                  </a:lnTo>
                  <a:lnTo>
                    <a:pt x="225" y="86"/>
                  </a:lnTo>
                  <a:lnTo>
                    <a:pt x="226" y="96"/>
                  </a:lnTo>
                  <a:lnTo>
                    <a:pt x="226" y="106"/>
                  </a:lnTo>
                  <a:lnTo>
                    <a:pt x="225" y="116"/>
                  </a:lnTo>
                  <a:lnTo>
                    <a:pt x="225" y="125"/>
                  </a:lnTo>
                  <a:lnTo>
                    <a:pt x="224" y="130"/>
                  </a:lnTo>
                  <a:lnTo>
                    <a:pt x="223" y="135"/>
                  </a:lnTo>
                  <a:lnTo>
                    <a:pt x="223" y="141"/>
                  </a:lnTo>
                  <a:lnTo>
                    <a:pt x="222" y="146"/>
                  </a:lnTo>
                  <a:lnTo>
                    <a:pt x="221" y="152"/>
                  </a:lnTo>
                  <a:lnTo>
                    <a:pt x="219" y="158"/>
                  </a:lnTo>
                  <a:lnTo>
                    <a:pt x="218" y="164"/>
                  </a:lnTo>
                  <a:lnTo>
                    <a:pt x="217" y="170"/>
                  </a:lnTo>
                  <a:lnTo>
                    <a:pt x="216" y="176"/>
                  </a:lnTo>
                  <a:lnTo>
                    <a:pt x="215" y="181"/>
                  </a:lnTo>
                  <a:lnTo>
                    <a:pt x="214" y="186"/>
                  </a:lnTo>
                  <a:lnTo>
                    <a:pt x="212" y="191"/>
                  </a:lnTo>
                  <a:lnTo>
                    <a:pt x="212" y="195"/>
                  </a:lnTo>
                  <a:lnTo>
                    <a:pt x="211" y="198"/>
                  </a:lnTo>
                  <a:lnTo>
                    <a:pt x="210" y="200"/>
                  </a:lnTo>
                  <a:lnTo>
                    <a:pt x="210" y="202"/>
                  </a:lnTo>
                  <a:lnTo>
                    <a:pt x="210" y="202"/>
                  </a:lnTo>
                  <a:lnTo>
                    <a:pt x="430" y="202"/>
                  </a:lnTo>
                  <a:lnTo>
                    <a:pt x="435" y="203"/>
                  </a:lnTo>
                  <a:lnTo>
                    <a:pt x="441" y="204"/>
                  </a:lnTo>
                  <a:lnTo>
                    <a:pt x="445" y="207"/>
                  </a:lnTo>
                  <a:lnTo>
                    <a:pt x="450" y="210"/>
                  </a:lnTo>
                  <a:lnTo>
                    <a:pt x="453" y="213"/>
                  </a:lnTo>
                  <a:lnTo>
                    <a:pt x="456" y="218"/>
                  </a:lnTo>
                  <a:lnTo>
                    <a:pt x="459" y="223"/>
                  </a:lnTo>
                  <a:lnTo>
                    <a:pt x="460" y="228"/>
                  </a:lnTo>
                  <a:lnTo>
                    <a:pt x="461" y="234"/>
                  </a:lnTo>
                  <a:lnTo>
                    <a:pt x="460" y="394"/>
                  </a:lnTo>
                  <a:lnTo>
                    <a:pt x="460" y="402"/>
                  </a:lnTo>
                  <a:lnTo>
                    <a:pt x="458" y="410"/>
                  </a:lnTo>
                  <a:lnTo>
                    <a:pt x="455" y="418"/>
                  </a:lnTo>
                  <a:lnTo>
                    <a:pt x="452" y="425"/>
                  </a:lnTo>
                  <a:lnTo>
                    <a:pt x="374" y="559"/>
                  </a:lnTo>
                  <a:lnTo>
                    <a:pt x="371" y="563"/>
                  </a:lnTo>
                  <a:lnTo>
                    <a:pt x="367" y="567"/>
                  </a:lnTo>
                  <a:lnTo>
                    <a:pt x="362" y="570"/>
                  </a:lnTo>
                  <a:lnTo>
                    <a:pt x="357" y="572"/>
                  </a:lnTo>
                  <a:lnTo>
                    <a:pt x="352" y="573"/>
                  </a:lnTo>
                  <a:lnTo>
                    <a:pt x="347" y="574"/>
                  </a:lnTo>
                  <a:lnTo>
                    <a:pt x="329" y="574"/>
                  </a:lnTo>
                  <a:lnTo>
                    <a:pt x="310" y="574"/>
                  </a:lnTo>
                  <a:lnTo>
                    <a:pt x="290" y="574"/>
                  </a:lnTo>
                  <a:lnTo>
                    <a:pt x="228" y="574"/>
                  </a:lnTo>
                  <a:lnTo>
                    <a:pt x="208" y="574"/>
                  </a:lnTo>
                  <a:lnTo>
                    <a:pt x="167" y="574"/>
                  </a:lnTo>
                  <a:lnTo>
                    <a:pt x="146" y="574"/>
                  </a:lnTo>
                  <a:lnTo>
                    <a:pt x="127" y="574"/>
                  </a:lnTo>
                  <a:lnTo>
                    <a:pt x="108" y="574"/>
                  </a:lnTo>
                  <a:lnTo>
                    <a:pt x="90" y="574"/>
                  </a:lnTo>
                  <a:lnTo>
                    <a:pt x="73" y="574"/>
                  </a:lnTo>
                  <a:lnTo>
                    <a:pt x="57" y="574"/>
                  </a:lnTo>
                  <a:lnTo>
                    <a:pt x="50" y="574"/>
                  </a:lnTo>
                  <a:lnTo>
                    <a:pt x="43" y="573"/>
                  </a:lnTo>
                  <a:lnTo>
                    <a:pt x="37" y="572"/>
                  </a:lnTo>
                  <a:lnTo>
                    <a:pt x="32" y="570"/>
                  </a:lnTo>
                  <a:lnTo>
                    <a:pt x="27" y="568"/>
                  </a:lnTo>
                  <a:lnTo>
                    <a:pt x="22" y="566"/>
                  </a:lnTo>
                  <a:lnTo>
                    <a:pt x="18" y="563"/>
                  </a:lnTo>
                  <a:lnTo>
                    <a:pt x="15" y="561"/>
                  </a:lnTo>
                  <a:lnTo>
                    <a:pt x="12" y="558"/>
                  </a:lnTo>
                  <a:lnTo>
                    <a:pt x="9" y="556"/>
                  </a:lnTo>
                  <a:lnTo>
                    <a:pt x="6" y="552"/>
                  </a:lnTo>
                  <a:lnTo>
                    <a:pt x="4" y="548"/>
                  </a:lnTo>
                  <a:lnTo>
                    <a:pt x="2" y="543"/>
                  </a:lnTo>
                  <a:lnTo>
                    <a:pt x="1" y="539"/>
                  </a:lnTo>
                  <a:lnTo>
                    <a:pt x="0" y="534"/>
                  </a:lnTo>
                  <a:lnTo>
                    <a:pt x="0" y="263"/>
                  </a:lnTo>
                  <a:lnTo>
                    <a:pt x="1" y="259"/>
                  </a:lnTo>
                  <a:lnTo>
                    <a:pt x="2" y="254"/>
                  </a:lnTo>
                  <a:lnTo>
                    <a:pt x="3" y="250"/>
                  </a:lnTo>
                  <a:lnTo>
                    <a:pt x="6" y="246"/>
                  </a:lnTo>
                  <a:lnTo>
                    <a:pt x="9" y="242"/>
                  </a:lnTo>
                  <a:lnTo>
                    <a:pt x="18" y="232"/>
                  </a:lnTo>
                  <a:lnTo>
                    <a:pt x="26" y="222"/>
                  </a:lnTo>
                  <a:lnTo>
                    <a:pt x="34" y="211"/>
                  </a:lnTo>
                  <a:lnTo>
                    <a:pt x="41" y="200"/>
                  </a:lnTo>
                  <a:lnTo>
                    <a:pt x="54" y="181"/>
                  </a:lnTo>
                  <a:lnTo>
                    <a:pt x="66" y="161"/>
                  </a:lnTo>
                  <a:lnTo>
                    <a:pt x="78" y="141"/>
                  </a:lnTo>
                  <a:lnTo>
                    <a:pt x="89" y="120"/>
                  </a:lnTo>
                  <a:lnTo>
                    <a:pt x="99" y="99"/>
                  </a:lnTo>
                  <a:lnTo>
                    <a:pt x="99" y="98"/>
                  </a:lnTo>
                  <a:lnTo>
                    <a:pt x="100" y="96"/>
                  </a:lnTo>
                  <a:lnTo>
                    <a:pt x="100" y="93"/>
                  </a:lnTo>
                  <a:lnTo>
                    <a:pt x="100" y="89"/>
                  </a:lnTo>
                  <a:lnTo>
                    <a:pt x="100" y="72"/>
                  </a:lnTo>
                  <a:lnTo>
                    <a:pt x="100" y="66"/>
                  </a:lnTo>
                  <a:lnTo>
                    <a:pt x="100" y="59"/>
                  </a:lnTo>
                  <a:lnTo>
                    <a:pt x="100" y="52"/>
                  </a:lnTo>
                  <a:lnTo>
                    <a:pt x="100" y="31"/>
                  </a:lnTo>
                  <a:lnTo>
                    <a:pt x="100" y="25"/>
                  </a:lnTo>
                  <a:lnTo>
                    <a:pt x="102" y="20"/>
                  </a:lnTo>
                  <a:lnTo>
                    <a:pt x="104" y="15"/>
                  </a:lnTo>
                  <a:lnTo>
                    <a:pt x="107" y="11"/>
                  </a:lnTo>
                  <a:lnTo>
                    <a:pt x="111" y="7"/>
                  </a:lnTo>
                  <a:lnTo>
                    <a:pt x="115" y="4"/>
                  </a:lnTo>
                  <a:lnTo>
                    <a:pt x="120" y="2"/>
                  </a:lnTo>
                  <a:lnTo>
                    <a:pt x="125" y="0"/>
                  </a:lnTo>
                  <a:lnTo>
                    <a:pt x="13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a:extLst>
                <a:ext uri="{FF2B5EF4-FFF2-40B4-BE49-F238E27FC236}">
                  <a16:creationId xmlns:a16="http://schemas.microsoft.com/office/drawing/2014/main" id="{45E16715-632D-4890-B93E-B6EBCB07E10F}"/>
                </a:ext>
              </a:extLst>
            </p:cNvPr>
            <p:cNvSpPr>
              <a:spLocks/>
            </p:cNvSpPr>
            <p:nvPr/>
          </p:nvSpPr>
          <p:spPr bwMode="auto">
            <a:xfrm>
              <a:off x="990600" y="2660650"/>
              <a:ext cx="142875" cy="519113"/>
            </a:xfrm>
            <a:custGeom>
              <a:avLst/>
              <a:gdLst/>
              <a:ahLst/>
              <a:cxnLst>
                <a:cxn ang="0">
                  <a:pos x="31" y="0"/>
                </a:cxn>
                <a:cxn ang="0">
                  <a:pos x="59" y="0"/>
                </a:cxn>
                <a:cxn ang="0">
                  <a:pos x="64" y="0"/>
                </a:cxn>
                <a:cxn ang="0">
                  <a:pos x="70" y="2"/>
                </a:cxn>
                <a:cxn ang="0">
                  <a:pos x="74" y="4"/>
                </a:cxn>
                <a:cxn ang="0">
                  <a:pos x="79" y="7"/>
                </a:cxn>
                <a:cxn ang="0">
                  <a:pos x="82" y="11"/>
                </a:cxn>
                <a:cxn ang="0">
                  <a:pos x="85" y="15"/>
                </a:cxn>
                <a:cxn ang="0">
                  <a:pos x="88" y="20"/>
                </a:cxn>
                <a:cxn ang="0">
                  <a:pos x="89" y="25"/>
                </a:cxn>
                <a:cxn ang="0">
                  <a:pos x="90" y="31"/>
                </a:cxn>
                <a:cxn ang="0">
                  <a:pos x="90" y="296"/>
                </a:cxn>
                <a:cxn ang="0">
                  <a:pos x="89" y="302"/>
                </a:cxn>
                <a:cxn ang="0">
                  <a:pos x="88" y="307"/>
                </a:cxn>
                <a:cxn ang="0">
                  <a:pos x="85" y="312"/>
                </a:cxn>
                <a:cxn ang="0">
                  <a:pos x="82" y="316"/>
                </a:cxn>
                <a:cxn ang="0">
                  <a:pos x="79" y="320"/>
                </a:cxn>
                <a:cxn ang="0">
                  <a:pos x="74" y="323"/>
                </a:cxn>
                <a:cxn ang="0">
                  <a:pos x="70" y="325"/>
                </a:cxn>
                <a:cxn ang="0">
                  <a:pos x="64" y="327"/>
                </a:cxn>
                <a:cxn ang="0">
                  <a:pos x="59" y="327"/>
                </a:cxn>
                <a:cxn ang="0">
                  <a:pos x="31" y="327"/>
                </a:cxn>
                <a:cxn ang="0">
                  <a:pos x="26" y="327"/>
                </a:cxn>
                <a:cxn ang="0">
                  <a:pos x="20" y="325"/>
                </a:cxn>
                <a:cxn ang="0">
                  <a:pos x="15" y="323"/>
                </a:cxn>
                <a:cxn ang="0">
                  <a:pos x="11" y="320"/>
                </a:cxn>
                <a:cxn ang="0">
                  <a:pos x="7" y="316"/>
                </a:cxn>
                <a:cxn ang="0">
                  <a:pos x="4" y="312"/>
                </a:cxn>
                <a:cxn ang="0">
                  <a:pos x="2" y="307"/>
                </a:cxn>
                <a:cxn ang="0">
                  <a:pos x="1" y="302"/>
                </a:cxn>
                <a:cxn ang="0">
                  <a:pos x="0" y="296"/>
                </a:cxn>
                <a:cxn ang="0">
                  <a:pos x="0" y="31"/>
                </a:cxn>
                <a:cxn ang="0">
                  <a:pos x="1" y="25"/>
                </a:cxn>
                <a:cxn ang="0">
                  <a:pos x="2" y="20"/>
                </a:cxn>
                <a:cxn ang="0">
                  <a:pos x="4" y="15"/>
                </a:cxn>
                <a:cxn ang="0">
                  <a:pos x="7" y="11"/>
                </a:cxn>
                <a:cxn ang="0">
                  <a:pos x="11" y="7"/>
                </a:cxn>
                <a:cxn ang="0">
                  <a:pos x="15" y="4"/>
                </a:cxn>
                <a:cxn ang="0">
                  <a:pos x="20" y="2"/>
                </a:cxn>
                <a:cxn ang="0">
                  <a:pos x="26" y="0"/>
                </a:cxn>
                <a:cxn ang="0">
                  <a:pos x="31" y="0"/>
                </a:cxn>
              </a:cxnLst>
              <a:rect l="0" t="0" r="r" b="b"/>
              <a:pathLst>
                <a:path w="90" h="327">
                  <a:moveTo>
                    <a:pt x="31" y="0"/>
                  </a:moveTo>
                  <a:lnTo>
                    <a:pt x="59" y="0"/>
                  </a:lnTo>
                  <a:lnTo>
                    <a:pt x="64" y="0"/>
                  </a:lnTo>
                  <a:lnTo>
                    <a:pt x="70" y="2"/>
                  </a:lnTo>
                  <a:lnTo>
                    <a:pt x="74" y="4"/>
                  </a:lnTo>
                  <a:lnTo>
                    <a:pt x="79" y="7"/>
                  </a:lnTo>
                  <a:lnTo>
                    <a:pt x="82" y="11"/>
                  </a:lnTo>
                  <a:lnTo>
                    <a:pt x="85" y="15"/>
                  </a:lnTo>
                  <a:lnTo>
                    <a:pt x="88" y="20"/>
                  </a:lnTo>
                  <a:lnTo>
                    <a:pt x="89" y="25"/>
                  </a:lnTo>
                  <a:lnTo>
                    <a:pt x="90" y="31"/>
                  </a:lnTo>
                  <a:lnTo>
                    <a:pt x="90" y="296"/>
                  </a:lnTo>
                  <a:lnTo>
                    <a:pt x="89" y="302"/>
                  </a:lnTo>
                  <a:lnTo>
                    <a:pt x="88" y="307"/>
                  </a:lnTo>
                  <a:lnTo>
                    <a:pt x="85" y="312"/>
                  </a:lnTo>
                  <a:lnTo>
                    <a:pt x="82" y="316"/>
                  </a:lnTo>
                  <a:lnTo>
                    <a:pt x="79" y="320"/>
                  </a:lnTo>
                  <a:lnTo>
                    <a:pt x="74" y="323"/>
                  </a:lnTo>
                  <a:lnTo>
                    <a:pt x="70" y="325"/>
                  </a:lnTo>
                  <a:lnTo>
                    <a:pt x="64" y="327"/>
                  </a:lnTo>
                  <a:lnTo>
                    <a:pt x="59" y="327"/>
                  </a:lnTo>
                  <a:lnTo>
                    <a:pt x="31" y="327"/>
                  </a:lnTo>
                  <a:lnTo>
                    <a:pt x="26" y="327"/>
                  </a:lnTo>
                  <a:lnTo>
                    <a:pt x="20" y="325"/>
                  </a:lnTo>
                  <a:lnTo>
                    <a:pt x="15" y="323"/>
                  </a:lnTo>
                  <a:lnTo>
                    <a:pt x="11" y="320"/>
                  </a:lnTo>
                  <a:lnTo>
                    <a:pt x="7" y="316"/>
                  </a:lnTo>
                  <a:lnTo>
                    <a:pt x="4" y="312"/>
                  </a:lnTo>
                  <a:lnTo>
                    <a:pt x="2" y="307"/>
                  </a:lnTo>
                  <a:lnTo>
                    <a:pt x="1" y="302"/>
                  </a:lnTo>
                  <a:lnTo>
                    <a:pt x="0" y="296"/>
                  </a:lnTo>
                  <a:lnTo>
                    <a:pt x="0" y="31"/>
                  </a:lnTo>
                  <a:lnTo>
                    <a:pt x="1" y="25"/>
                  </a:lnTo>
                  <a:lnTo>
                    <a:pt x="2" y="20"/>
                  </a:lnTo>
                  <a:lnTo>
                    <a:pt x="4" y="15"/>
                  </a:lnTo>
                  <a:lnTo>
                    <a:pt x="7" y="11"/>
                  </a:lnTo>
                  <a:lnTo>
                    <a:pt x="11" y="7"/>
                  </a:lnTo>
                  <a:lnTo>
                    <a:pt x="15" y="4"/>
                  </a:lnTo>
                  <a:lnTo>
                    <a:pt x="20" y="2"/>
                  </a:lnTo>
                  <a:lnTo>
                    <a:pt x="26" y="0"/>
                  </a:lnTo>
                  <a:lnTo>
                    <a:pt x="3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a:extLst>
              <a:ext uri="{FF2B5EF4-FFF2-40B4-BE49-F238E27FC236}">
                <a16:creationId xmlns:a16="http://schemas.microsoft.com/office/drawing/2014/main" id="{ED1F4069-36EC-4710-A244-8332D1D89D06}"/>
              </a:ext>
            </a:extLst>
          </p:cNvPr>
          <p:cNvGrpSpPr/>
          <p:nvPr/>
        </p:nvGrpSpPr>
        <p:grpSpPr>
          <a:xfrm>
            <a:off x="10356476" y="5254545"/>
            <a:ext cx="628803" cy="613832"/>
            <a:chOff x="990600" y="2268538"/>
            <a:chExt cx="933451" cy="911225"/>
          </a:xfrm>
          <a:solidFill>
            <a:schemeClr val="bg1"/>
          </a:solidFill>
          <a:effectLst>
            <a:innerShdw blurRad="114300">
              <a:prstClr val="black"/>
            </a:innerShdw>
          </a:effectLst>
        </p:grpSpPr>
        <p:sp>
          <p:nvSpPr>
            <p:cNvPr id="40" name="Freeform 6">
              <a:extLst>
                <a:ext uri="{FF2B5EF4-FFF2-40B4-BE49-F238E27FC236}">
                  <a16:creationId xmlns:a16="http://schemas.microsoft.com/office/drawing/2014/main" id="{BB43D85C-128B-479D-A205-7A95741F48AB}"/>
                </a:ext>
              </a:extLst>
            </p:cNvPr>
            <p:cNvSpPr>
              <a:spLocks/>
            </p:cNvSpPr>
            <p:nvPr/>
          </p:nvSpPr>
          <p:spPr bwMode="auto">
            <a:xfrm>
              <a:off x="1192213" y="2268538"/>
              <a:ext cx="731838" cy="911225"/>
            </a:xfrm>
            <a:custGeom>
              <a:avLst/>
              <a:gdLst/>
              <a:ahLst/>
              <a:cxnLst>
                <a:cxn ang="0">
                  <a:pos x="173" y="0"/>
                </a:cxn>
                <a:cxn ang="0">
                  <a:pos x="183" y="1"/>
                </a:cxn>
                <a:cxn ang="0">
                  <a:pos x="191" y="5"/>
                </a:cxn>
                <a:cxn ang="0">
                  <a:pos x="198" y="12"/>
                </a:cxn>
                <a:cxn ang="0">
                  <a:pos x="205" y="24"/>
                </a:cxn>
                <a:cxn ang="0">
                  <a:pos x="212" y="40"/>
                </a:cxn>
                <a:cxn ang="0">
                  <a:pos x="218" y="56"/>
                </a:cxn>
                <a:cxn ang="0">
                  <a:pos x="223" y="76"/>
                </a:cxn>
                <a:cxn ang="0">
                  <a:pos x="226" y="96"/>
                </a:cxn>
                <a:cxn ang="0">
                  <a:pos x="225" y="116"/>
                </a:cxn>
                <a:cxn ang="0">
                  <a:pos x="224" y="130"/>
                </a:cxn>
                <a:cxn ang="0">
                  <a:pos x="223" y="141"/>
                </a:cxn>
                <a:cxn ang="0">
                  <a:pos x="221" y="152"/>
                </a:cxn>
                <a:cxn ang="0">
                  <a:pos x="218" y="164"/>
                </a:cxn>
                <a:cxn ang="0">
                  <a:pos x="216" y="176"/>
                </a:cxn>
                <a:cxn ang="0">
                  <a:pos x="214" y="186"/>
                </a:cxn>
                <a:cxn ang="0">
                  <a:pos x="212" y="195"/>
                </a:cxn>
                <a:cxn ang="0">
                  <a:pos x="210" y="200"/>
                </a:cxn>
                <a:cxn ang="0">
                  <a:pos x="210" y="202"/>
                </a:cxn>
                <a:cxn ang="0">
                  <a:pos x="435" y="203"/>
                </a:cxn>
                <a:cxn ang="0">
                  <a:pos x="445" y="207"/>
                </a:cxn>
                <a:cxn ang="0">
                  <a:pos x="453" y="213"/>
                </a:cxn>
                <a:cxn ang="0">
                  <a:pos x="459" y="223"/>
                </a:cxn>
                <a:cxn ang="0">
                  <a:pos x="461" y="234"/>
                </a:cxn>
                <a:cxn ang="0">
                  <a:pos x="460" y="402"/>
                </a:cxn>
                <a:cxn ang="0">
                  <a:pos x="455" y="418"/>
                </a:cxn>
                <a:cxn ang="0">
                  <a:pos x="374" y="559"/>
                </a:cxn>
                <a:cxn ang="0">
                  <a:pos x="367" y="567"/>
                </a:cxn>
                <a:cxn ang="0">
                  <a:pos x="357" y="572"/>
                </a:cxn>
                <a:cxn ang="0">
                  <a:pos x="347" y="574"/>
                </a:cxn>
                <a:cxn ang="0">
                  <a:pos x="310" y="574"/>
                </a:cxn>
                <a:cxn ang="0">
                  <a:pos x="228" y="574"/>
                </a:cxn>
                <a:cxn ang="0">
                  <a:pos x="167" y="574"/>
                </a:cxn>
                <a:cxn ang="0">
                  <a:pos x="127" y="574"/>
                </a:cxn>
                <a:cxn ang="0">
                  <a:pos x="90" y="574"/>
                </a:cxn>
                <a:cxn ang="0">
                  <a:pos x="57" y="574"/>
                </a:cxn>
                <a:cxn ang="0">
                  <a:pos x="43" y="573"/>
                </a:cxn>
                <a:cxn ang="0">
                  <a:pos x="32" y="570"/>
                </a:cxn>
                <a:cxn ang="0">
                  <a:pos x="22" y="566"/>
                </a:cxn>
                <a:cxn ang="0">
                  <a:pos x="15" y="561"/>
                </a:cxn>
                <a:cxn ang="0">
                  <a:pos x="9" y="556"/>
                </a:cxn>
                <a:cxn ang="0">
                  <a:pos x="4" y="548"/>
                </a:cxn>
                <a:cxn ang="0">
                  <a:pos x="1" y="539"/>
                </a:cxn>
                <a:cxn ang="0">
                  <a:pos x="0" y="263"/>
                </a:cxn>
                <a:cxn ang="0">
                  <a:pos x="2" y="254"/>
                </a:cxn>
                <a:cxn ang="0">
                  <a:pos x="6" y="246"/>
                </a:cxn>
                <a:cxn ang="0">
                  <a:pos x="18" y="232"/>
                </a:cxn>
                <a:cxn ang="0">
                  <a:pos x="34" y="211"/>
                </a:cxn>
                <a:cxn ang="0">
                  <a:pos x="54" y="181"/>
                </a:cxn>
                <a:cxn ang="0">
                  <a:pos x="78" y="141"/>
                </a:cxn>
                <a:cxn ang="0">
                  <a:pos x="99" y="99"/>
                </a:cxn>
                <a:cxn ang="0">
                  <a:pos x="100" y="96"/>
                </a:cxn>
                <a:cxn ang="0">
                  <a:pos x="100" y="89"/>
                </a:cxn>
                <a:cxn ang="0">
                  <a:pos x="100" y="66"/>
                </a:cxn>
                <a:cxn ang="0">
                  <a:pos x="100" y="52"/>
                </a:cxn>
                <a:cxn ang="0">
                  <a:pos x="100" y="25"/>
                </a:cxn>
                <a:cxn ang="0">
                  <a:pos x="104" y="15"/>
                </a:cxn>
                <a:cxn ang="0">
                  <a:pos x="111" y="7"/>
                </a:cxn>
                <a:cxn ang="0">
                  <a:pos x="120" y="2"/>
                </a:cxn>
                <a:cxn ang="0">
                  <a:pos x="131" y="0"/>
                </a:cxn>
              </a:cxnLst>
              <a:rect l="0" t="0" r="r" b="b"/>
              <a:pathLst>
                <a:path w="461" h="574">
                  <a:moveTo>
                    <a:pt x="131" y="0"/>
                  </a:moveTo>
                  <a:lnTo>
                    <a:pt x="173" y="0"/>
                  </a:lnTo>
                  <a:lnTo>
                    <a:pt x="178" y="0"/>
                  </a:lnTo>
                  <a:lnTo>
                    <a:pt x="183" y="1"/>
                  </a:lnTo>
                  <a:lnTo>
                    <a:pt x="187" y="3"/>
                  </a:lnTo>
                  <a:lnTo>
                    <a:pt x="191" y="5"/>
                  </a:lnTo>
                  <a:lnTo>
                    <a:pt x="195" y="9"/>
                  </a:lnTo>
                  <a:lnTo>
                    <a:pt x="198" y="12"/>
                  </a:lnTo>
                  <a:lnTo>
                    <a:pt x="201" y="16"/>
                  </a:lnTo>
                  <a:lnTo>
                    <a:pt x="205" y="24"/>
                  </a:lnTo>
                  <a:lnTo>
                    <a:pt x="209" y="32"/>
                  </a:lnTo>
                  <a:lnTo>
                    <a:pt x="212" y="40"/>
                  </a:lnTo>
                  <a:lnTo>
                    <a:pt x="215" y="48"/>
                  </a:lnTo>
                  <a:lnTo>
                    <a:pt x="218" y="56"/>
                  </a:lnTo>
                  <a:lnTo>
                    <a:pt x="220" y="65"/>
                  </a:lnTo>
                  <a:lnTo>
                    <a:pt x="223" y="76"/>
                  </a:lnTo>
                  <a:lnTo>
                    <a:pt x="225" y="86"/>
                  </a:lnTo>
                  <a:lnTo>
                    <a:pt x="226" y="96"/>
                  </a:lnTo>
                  <a:lnTo>
                    <a:pt x="226" y="106"/>
                  </a:lnTo>
                  <a:lnTo>
                    <a:pt x="225" y="116"/>
                  </a:lnTo>
                  <a:lnTo>
                    <a:pt x="225" y="125"/>
                  </a:lnTo>
                  <a:lnTo>
                    <a:pt x="224" y="130"/>
                  </a:lnTo>
                  <a:lnTo>
                    <a:pt x="223" y="135"/>
                  </a:lnTo>
                  <a:lnTo>
                    <a:pt x="223" y="141"/>
                  </a:lnTo>
                  <a:lnTo>
                    <a:pt x="222" y="146"/>
                  </a:lnTo>
                  <a:lnTo>
                    <a:pt x="221" y="152"/>
                  </a:lnTo>
                  <a:lnTo>
                    <a:pt x="219" y="158"/>
                  </a:lnTo>
                  <a:lnTo>
                    <a:pt x="218" y="164"/>
                  </a:lnTo>
                  <a:lnTo>
                    <a:pt x="217" y="170"/>
                  </a:lnTo>
                  <a:lnTo>
                    <a:pt x="216" y="176"/>
                  </a:lnTo>
                  <a:lnTo>
                    <a:pt x="215" y="181"/>
                  </a:lnTo>
                  <a:lnTo>
                    <a:pt x="214" y="186"/>
                  </a:lnTo>
                  <a:lnTo>
                    <a:pt x="212" y="191"/>
                  </a:lnTo>
                  <a:lnTo>
                    <a:pt x="212" y="195"/>
                  </a:lnTo>
                  <a:lnTo>
                    <a:pt x="211" y="198"/>
                  </a:lnTo>
                  <a:lnTo>
                    <a:pt x="210" y="200"/>
                  </a:lnTo>
                  <a:lnTo>
                    <a:pt x="210" y="202"/>
                  </a:lnTo>
                  <a:lnTo>
                    <a:pt x="210" y="202"/>
                  </a:lnTo>
                  <a:lnTo>
                    <a:pt x="430" y="202"/>
                  </a:lnTo>
                  <a:lnTo>
                    <a:pt x="435" y="203"/>
                  </a:lnTo>
                  <a:lnTo>
                    <a:pt x="441" y="204"/>
                  </a:lnTo>
                  <a:lnTo>
                    <a:pt x="445" y="207"/>
                  </a:lnTo>
                  <a:lnTo>
                    <a:pt x="450" y="210"/>
                  </a:lnTo>
                  <a:lnTo>
                    <a:pt x="453" y="213"/>
                  </a:lnTo>
                  <a:lnTo>
                    <a:pt x="456" y="218"/>
                  </a:lnTo>
                  <a:lnTo>
                    <a:pt x="459" y="223"/>
                  </a:lnTo>
                  <a:lnTo>
                    <a:pt x="460" y="228"/>
                  </a:lnTo>
                  <a:lnTo>
                    <a:pt x="461" y="234"/>
                  </a:lnTo>
                  <a:lnTo>
                    <a:pt x="460" y="394"/>
                  </a:lnTo>
                  <a:lnTo>
                    <a:pt x="460" y="402"/>
                  </a:lnTo>
                  <a:lnTo>
                    <a:pt x="458" y="410"/>
                  </a:lnTo>
                  <a:lnTo>
                    <a:pt x="455" y="418"/>
                  </a:lnTo>
                  <a:lnTo>
                    <a:pt x="452" y="425"/>
                  </a:lnTo>
                  <a:lnTo>
                    <a:pt x="374" y="559"/>
                  </a:lnTo>
                  <a:lnTo>
                    <a:pt x="371" y="563"/>
                  </a:lnTo>
                  <a:lnTo>
                    <a:pt x="367" y="567"/>
                  </a:lnTo>
                  <a:lnTo>
                    <a:pt x="362" y="570"/>
                  </a:lnTo>
                  <a:lnTo>
                    <a:pt x="357" y="572"/>
                  </a:lnTo>
                  <a:lnTo>
                    <a:pt x="352" y="573"/>
                  </a:lnTo>
                  <a:lnTo>
                    <a:pt x="347" y="574"/>
                  </a:lnTo>
                  <a:lnTo>
                    <a:pt x="329" y="574"/>
                  </a:lnTo>
                  <a:lnTo>
                    <a:pt x="310" y="574"/>
                  </a:lnTo>
                  <a:lnTo>
                    <a:pt x="290" y="574"/>
                  </a:lnTo>
                  <a:lnTo>
                    <a:pt x="228" y="574"/>
                  </a:lnTo>
                  <a:lnTo>
                    <a:pt x="208" y="574"/>
                  </a:lnTo>
                  <a:lnTo>
                    <a:pt x="167" y="574"/>
                  </a:lnTo>
                  <a:lnTo>
                    <a:pt x="146" y="574"/>
                  </a:lnTo>
                  <a:lnTo>
                    <a:pt x="127" y="574"/>
                  </a:lnTo>
                  <a:lnTo>
                    <a:pt x="108" y="574"/>
                  </a:lnTo>
                  <a:lnTo>
                    <a:pt x="90" y="574"/>
                  </a:lnTo>
                  <a:lnTo>
                    <a:pt x="73" y="574"/>
                  </a:lnTo>
                  <a:lnTo>
                    <a:pt x="57" y="574"/>
                  </a:lnTo>
                  <a:lnTo>
                    <a:pt x="50" y="574"/>
                  </a:lnTo>
                  <a:lnTo>
                    <a:pt x="43" y="573"/>
                  </a:lnTo>
                  <a:lnTo>
                    <a:pt x="37" y="572"/>
                  </a:lnTo>
                  <a:lnTo>
                    <a:pt x="32" y="570"/>
                  </a:lnTo>
                  <a:lnTo>
                    <a:pt x="27" y="568"/>
                  </a:lnTo>
                  <a:lnTo>
                    <a:pt x="22" y="566"/>
                  </a:lnTo>
                  <a:lnTo>
                    <a:pt x="18" y="563"/>
                  </a:lnTo>
                  <a:lnTo>
                    <a:pt x="15" y="561"/>
                  </a:lnTo>
                  <a:lnTo>
                    <a:pt x="12" y="558"/>
                  </a:lnTo>
                  <a:lnTo>
                    <a:pt x="9" y="556"/>
                  </a:lnTo>
                  <a:lnTo>
                    <a:pt x="6" y="552"/>
                  </a:lnTo>
                  <a:lnTo>
                    <a:pt x="4" y="548"/>
                  </a:lnTo>
                  <a:lnTo>
                    <a:pt x="2" y="543"/>
                  </a:lnTo>
                  <a:lnTo>
                    <a:pt x="1" y="539"/>
                  </a:lnTo>
                  <a:lnTo>
                    <a:pt x="0" y="534"/>
                  </a:lnTo>
                  <a:lnTo>
                    <a:pt x="0" y="263"/>
                  </a:lnTo>
                  <a:lnTo>
                    <a:pt x="1" y="259"/>
                  </a:lnTo>
                  <a:lnTo>
                    <a:pt x="2" y="254"/>
                  </a:lnTo>
                  <a:lnTo>
                    <a:pt x="3" y="250"/>
                  </a:lnTo>
                  <a:lnTo>
                    <a:pt x="6" y="246"/>
                  </a:lnTo>
                  <a:lnTo>
                    <a:pt x="9" y="242"/>
                  </a:lnTo>
                  <a:lnTo>
                    <a:pt x="18" y="232"/>
                  </a:lnTo>
                  <a:lnTo>
                    <a:pt x="26" y="222"/>
                  </a:lnTo>
                  <a:lnTo>
                    <a:pt x="34" y="211"/>
                  </a:lnTo>
                  <a:lnTo>
                    <a:pt x="41" y="200"/>
                  </a:lnTo>
                  <a:lnTo>
                    <a:pt x="54" y="181"/>
                  </a:lnTo>
                  <a:lnTo>
                    <a:pt x="66" y="161"/>
                  </a:lnTo>
                  <a:lnTo>
                    <a:pt x="78" y="141"/>
                  </a:lnTo>
                  <a:lnTo>
                    <a:pt x="89" y="120"/>
                  </a:lnTo>
                  <a:lnTo>
                    <a:pt x="99" y="99"/>
                  </a:lnTo>
                  <a:lnTo>
                    <a:pt x="99" y="98"/>
                  </a:lnTo>
                  <a:lnTo>
                    <a:pt x="100" y="96"/>
                  </a:lnTo>
                  <a:lnTo>
                    <a:pt x="100" y="93"/>
                  </a:lnTo>
                  <a:lnTo>
                    <a:pt x="100" y="89"/>
                  </a:lnTo>
                  <a:lnTo>
                    <a:pt x="100" y="72"/>
                  </a:lnTo>
                  <a:lnTo>
                    <a:pt x="100" y="66"/>
                  </a:lnTo>
                  <a:lnTo>
                    <a:pt x="100" y="59"/>
                  </a:lnTo>
                  <a:lnTo>
                    <a:pt x="100" y="52"/>
                  </a:lnTo>
                  <a:lnTo>
                    <a:pt x="100" y="31"/>
                  </a:lnTo>
                  <a:lnTo>
                    <a:pt x="100" y="25"/>
                  </a:lnTo>
                  <a:lnTo>
                    <a:pt x="102" y="20"/>
                  </a:lnTo>
                  <a:lnTo>
                    <a:pt x="104" y="15"/>
                  </a:lnTo>
                  <a:lnTo>
                    <a:pt x="107" y="11"/>
                  </a:lnTo>
                  <a:lnTo>
                    <a:pt x="111" y="7"/>
                  </a:lnTo>
                  <a:lnTo>
                    <a:pt x="115" y="4"/>
                  </a:lnTo>
                  <a:lnTo>
                    <a:pt x="120" y="2"/>
                  </a:lnTo>
                  <a:lnTo>
                    <a:pt x="125" y="0"/>
                  </a:lnTo>
                  <a:lnTo>
                    <a:pt x="13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7">
              <a:extLst>
                <a:ext uri="{FF2B5EF4-FFF2-40B4-BE49-F238E27FC236}">
                  <a16:creationId xmlns:a16="http://schemas.microsoft.com/office/drawing/2014/main" id="{86DF0F71-4CC2-4176-9911-CAD15B605AA8}"/>
                </a:ext>
              </a:extLst>
            </p:cNvPr>
            <p:cNvSpPr>
              <a:spLocks/>
            </p:cNvSpPr>
            <p:nvPr/>
          </p:nvSpPr>
          <p:spPr bwMode="auto">
            <a:xfrm>
              <a:off x="990600" y="2660650"/>
              <a:ext cx="142875" cy="519113"/>
            </a:xfrm>
            <a:custGeom>
              <a:avLst/>
              <a:gdLst/>
              <a:ahLst/>
              <a:cxnLst>
                <a:cxn ang="0">
                  <a:pos x="31" y="0"/>
                </a:cxn>
                <a:cxn ang="0">
                  <a:pos x="59" y="0"/>
                </a:cxn>
                <a:cxn ang="0">
                  <a:pos x="64" y="0"/>
                </a:cxn>
                <a:cxn ang="0">
                  <a:pos x="70" y="2"/>
                </a:cxn>
                <a:cxn ang="0">
                  <a:pos x="74" y="4"/>
                </a:cxn>
                <a:cxn ang="0">
                  <a:pos x="79" y="7"/>
                </a:cxn>
                <a:cxn ang="0">
                  <a:pos x="82" y="11"/>
                </a:cxn>
                <a:cxn ang="0">
                  <a:pos x="85" y="15"/>
                </a:cxn>
                <a:cxn ang="0">
                  <a:pos x="88" y="20"/>
                </a:cxn>
                <a:cxn ang="0">
                  <a:pos x="89" y="25"/>
                </a:cxn>
                <a:cxn ang="0">
                  <a:pos x="90" y="31"/>
                </a:cxn>
                <a:cxn ang="0">
                  <a:pos x="90" y="296"/>
                </a:cxn>
                <a:cxn ang="0">
                  <a:pos x="89" y="302"/>
                </a:cxn>
                <a:cxn ang="0">
                  <a:pos x="88" y="307"/>
                </a:cxn>
                <a:cxn ang="0">
                  <a:pos x="85" y="312"/>
                </a:cxn>
                <a:cxn ang="0">
                  <a:pos x="82" y="316"/>
                </a:cxn>
                <a:cxn ang="0">
                  <a:pos x="79" y="320"/>
                </a:cxn>
                <a:cxn ang="0">
                  <a:pos x="74" y="323"/>
                </a:cxn>
                <a:cxn ang="0">
                  <a:pos x="70" y="325"/>
                </a:cxn>
                <a:cxn ang="0">
                  <a:pos x="64" y="327"/>
                </a:cxn>
                <a:cxn ang="0">
                  <a:pos x="59" y="327"/>
                </a:cxn>
                <a:cxn ang="0">
                  <a:pos x="31" y="327"/>
                </a:cxn>
                <a:cxn ang="0">
                  <a:pos x="26" y="327"/>
                </a:cxn>
                <a:cxn ang="0">
                  <a:pos x="20" y="325"/>
                </a:cxn>
                <a:cxn ang="0">
                  <a:pos x="15" y="323"/>
                </a:cxn>
                <a:cxn ang="0">
                  <a:pos x="11" y="320"/>
                </a:cxn>
                <a:cxn ang="0">
                  <a:pos x="7" y="316"/>
                </a:cxn>
                <a:cxn ang="0">
                  <a:pos x="4" y="312"/>
                </a:cxn>
                <a:cxn ang="0">
                  <a:pos x="2" y="307"/>
                </a:cxn>
                <a:cxn ang="0">
                  <a:pos x="1" y="302"/>
                </a:cxn>
                <a:cxn ang="0">
                  <a:pos x="0" y="296"/>
                </a:cxn>
                <a:cxn ang="0">
                  <a:pos x="0" y="31"/>
                </a:cxn>
                <a:cxn ang="0">
                  <a:pos x="1" y="25"/>
                </a:cxn>
                <a:cxn ang="0">
                  <a:pos x="2" y="20"/>
                </a:cxn>
                <a:cxn ang="0">
                  <a:pos x="4" y="15"/>
                </a:cxn>
                <a:cxn ang="0">
                  <a:pos x="7" y="11"/>
                </a:cxn>
                <a:cxn ang="0">
                  <a:pos x="11" y="7"/>
                </a:cxn>
                <a:cxn ang="0">
                  <a:pos x="15" y="4"/>
                </a:cxn>
                <a:cxn ang="0">
                  <a:pos x="20" y="2"/>
                </a:cxn>
                <a:cxn ang="0">
                  <a:pos x="26" y="0"/>
                </a:cxn>
                <a:cxn ang="0">
                  <a:pos x="31" y="0"/>
                </a:cxn>
              </a:cxnLst>
              <a:rect l="0" t="0" r="r" b="b"/>
              <a:pathLst>
                <a:path w="90" h="327">
                  <a:moveTo>
                    <a:pt x="31" y="0"/>
                  </a:moveTo>
                  <a:lnTo>
                    <a:pt x="59" y="0"/>
                  </a:lnTo>
                  <a:lnTo>
                    <a:pt x="64" y="0"/>
                  </a:lnTo>
                  <a:lnTo>
                    <a:pt x="70" y="2"/>
                  </a:lnTo>
                  <a:lnTo>
                    <a:pt x="74" y="4"/>
                  </a:lnTo>
                  <a:lnTo>
                    <a:pt x="79" y="7"/>
                  </a:lnTo>
                  <a:lnTo>
                    <a:pt x="82" y="11"/>
                  </a:lnTo>
                  <a:lnTo>
                    <a:pt x="85" y="15"/>
                  </a:lnTo>
                  <a:lnTo>
                    <a:pt x="88" y="20"/>
                  </a:lnTo>
                  <a:lnTo>
                    <a:pt x="89" y="25"/>
                  </a:lnTo>
                  <a:lnTo>
                    <a:pt x="90" y="31"/>
                  </a:lnTo>
                  <a:lnTo>
                    <a:pt x="90" y="296"/>
                  </a:lnTo>
                  <a:lnTo>
                    <a:pt x="89" y="302"/>
                  </a:lnTo>
                  <a:lnTo>
                    <a:pt x="88" y="307"/>
                  </a:lnTo>
                  <a:lnTo>
                    <a:pt x="85" y="312"/>
                  </a:lnTo>
                  <a:lnTo>
                    <a:pt x="82" y="316"/>
                  </a:lnTo>
                  <a:lnTo>
                    <a:pt x="79" y="320"/>
                  </a:lnTo>
                  <a:lnTo>
                    <a:pt x="74" y="323"/>
                  </a:lnTo>
                  <a:lnTo>
                    <a:pt x="70" y="325"/>
                  </a:lnTo>
                  <a:lnTo>
                    <a:pt x="64" y="327"/>
                  </a:lnTo>
                  <a:lnTo>
                    <a:pt x="59" y="327"/>
                  </a:lnTo>
                  <a:lnTo>
                    <a:pt x="31" y="327"/>
                  </a:lnTo>
                  <a:lnTo>
                    <a:pt x="26" y="327"/>
                  </a:lnTo>
                  <a:lnTo>
                    <a:pt x="20" y="325"/>
                  </a:lnTo>
                  <a:lnTo>
                    <a:pt x="15" y="323"/>
                  </a:lnTo>
                  <a:lnTo>
                    <a:pt x="11" y="320"/>
                  </a:lnTo>
                  <a:lnTo>
                    <a:pt x="7" y="316"/>
                  </a:lnTo>
                  <a:lnTo>
                    <a:pt x="4" y="312"/>
                  </a:lnTo>
                  <a:lnTo>
                    <a:pt x="2" y="307"/>
                  </a:lnTo>
                  <a:lnTo>
                    <a:pt x="1" y="302"/>
                  </a:lnTo>
                  <a:lnTo>
                    <a:pt x="0" y="296"/>
                  </a:lnTo>
                  <a:lnTo>
                    <a:pt x="0" y="31"/>
                  </a:lnTo>
                  <a:lnTo>
                    <a:pt x="1" y="25"/>
                  </a:lnTo>
                  <a:lnTo>
                    <a:pt x="2" y="20"/>
                  </a:lnTo>
                  <a:lnTo>
                    <a:pt x="4" y="15"/>
                  </a:lnTo>
                  <a:lnTo>
                    <a:pt x="7" y="11"/>
                  </a:lnTo>
                  <a:lnTo>
                    <a:pt x="11" y="7"/>
                  </a:lnTo>
                  <a:lnTo>
                    <a:pt x="15" y="4"/>
                  </a:lnTo>
                  <a:lnTo>
                    <a:pt x="20" y="2"/>
                  </a:lnTo>
                  <a:lnTo>
                    <a:pt x="26" y="0"/>
                  </a:lnTo>
                  <a:lnTo>
                    <a:pt x="3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5855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outVertical)">
                                      <p:cBhvr>
                                        <p:cTn id="10" dur="500"/>
                                        <p:tgtEl>
                                          <p:spTgt spid="2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outVertical)">
                                      <p:cBhvr>
                                        <p:cTn id="13" dur="500"/>
                                        <p:tgtEl>
                                          <p:spTgt spid="25"/>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right)">
                                      <p:cBhvr>
                                        <p:cTn id="17" dur="500"/>
                                        <p:tgtEl>
                                          <p:spTgt spid="26"/>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right)">
                                      <p:cBhvr>
                                        <p:cTn id="21" dur="500"/>
                                        <p:tgtEl>
                                          <p:spTgt spid="27"/>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right)">
                                      <p:cBhvr>
                                        <p:cTn id="25" dur="500"/>
                                        <p:tgtEl>
                                          <p:spTgt spid="2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ppt_w</p:attrName>
                                        </p:attrNameLst>
                                      </p:cBhvr>
                                      <p:tavLst>
                                        <p:tav tm="0">
                                          <p:val>
                                            <p:fltVal val="0"/>
                                          </p:val>
                                        </p:tav>
                                        <p:tav tm="100000">
                                          <p:val>
                                            <p:strVal val="#ppt_w"/>
                                          </p:val>
                                        </p:tav>
                                      </p:tavLst>
                                    </p:anim>
                                    <p:anim calcmode="lin" valueType="num">
                                      <p:cBhvr>
                                        <p:cTn id="54" dur="500" fill="hold"/>
                                        <p:tgtEl>
                                          <p:spTgt spid="36"/>
                                        </p:tgtEl>
                                        <p:attrNameLst>
                                          <p:attrName>ppt_h</p:attrName>
                                        </p:attrNameLst>
                                      </p:cBhvr>
                                      <p:tavLst>
                                        <p:tav tm="0">
                                          <p:val>
                                            <p:fltVal val="0"/>
                                          </p:val>
                                        </p:tav>
                                        <p:tav tm="100000">
                                          <p:val>
                                            <p:strVal val="#ppt_h"/>
                                          </p:val>
                                        </p:tav>
                                      </p:tavLst>
                                    </p:anim>
                                    <p:animEffect transition="in" filter="fade">
                                      <p:cBhvr>
                                        <p:cTn id="55" dur="500"/>
                                        <p:tgtEl>
                                          <p:spTgt spid="36"/>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animEffect transition="in" filter="fade">
                                      <p:cBhvr>
                                        <p:cTn id="6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animBg="1"/>
      <p:bldP spid="26" grpId="0"/>
      <p:bldP spid="27" grpId="0"/>
      <p:bldP spid="28" grpId="0"/>
      <p:bldP spid="29" grpId="0" animBg="1"/>
      <p:bldP spid="30" grpId="0" animBg="1"/>
      <p:bldP spid="3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lt-LT" sz="3200" dirty="0"/>
              <a:t>Kandidatų atranka.</a:t>
            </a:r>
            <a:r>
              <a:rPr lang="en-US" sz="3200" dirty="0"/>
              <a:t> </a:t>
            </a:r>
            <a:r>
              <a:rPr lang="lt-LT" sz="3200" b="1" dirty="0">
                <a:solidFill>
                  <a:schemeClr val="tx1"/>
                </a:solidFill>
                <a:cs typeface="+mj-cs"/>
              </a:rPr>
              <a:t>Kvalifikacinė atranka. Pavyzdys</a:t>
            </a:r>
            <a:endParaRPr lang="en-US" sz="3200"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45</a:t>
            </a:fld>
            <a:endParaRPr lang="en-US" dirty="0">
              <a:solidFill>
                <a:srgbClr val="FFFFFF"/>
              </a:solidFill>
            </a:endParaRPr>
          </a:p>
        </p:txBody>
      </p:sp>
      <p:graphicFrame>
        <p:nvGraphicFramePr>
          <p:cNvPr id="6" name="Diagram 5">
            <a:extLst>
              <a:ext uri="{FF2B5EF4-FFF2-40B4-BE49-F238E27FC236}">
                <a16:creationId xmlns:a16="http://schemas.microsoft.com/office/drawing/2014/main" id="{5DAC0A52-BA82-4818-9B00-1DD99527EF6F}"/>
              </a:ext>
            </a:extLst>
          </p:cNvPr>
          <p:cNvGraphicFramePr/>
          <p:nvPr>
            <p:extLst>
              <p:ext uri="{D42A27DB-BD31-4B8C-83A1-F6EECF244321}">
                <p14:modId xmlns:p14="http://schemas.microsoft.com/office/powerpoint/2010/main" val="1774732393"/>
              </p:ext>
            </p:extLst>
          </p:nvPr>
        </p:nvGraphicFramePr>
        <p:xfrm>
          <a:off x="-401428" y="1182757"/>
          <a:ext cx="11052313" cy="4740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3204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lt-LT" sz="3200" dirty="0">
                <a:solidFill>
                  <a:schemeClr val="tx1"/>
                </a:solidFill>
              </a:rPr>
              <a:t>Konkurencinio dialogo etapai</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46</a:t>
            </a:fld>
            <a:endParaRPr lang="en-US" dirty="0">
              <a:solidFill>
                <a:srgbClr val="FFFFFF"/>
              </a:solidFill>
            </a:endParaRPr>
          </a:p>
        </p:txBody>
      </p:sp>
      <p:cxnSp>
        <p:nvCxnSpPr>
          <p:cNvPr id="6" name="Straight Connector 5">
            <a:extLst>
              <a:ext uri="{FF2B5EF4-FFF2-40B4-BE49-F238E27FC236}">
                <a16:creationId xmlns:a16="http://schemas.microsoft.com/office/drawing/2014/main" id="{40A82A7F-30D4-4F19-A1B3-2CCA3500F2F3}"/>
              </a:ext>
            </a:extLst>
          </p:cNvPr>
          <p:cNvCxnSpPr>
            <a:cxnSpLocks/>
          </p:cNvCxnSpPr>
          <p:nvPr/>
        </p:nvCxnSpPr>
        <p:spPr>
          <a:xfrm>
            <a:off x="6096001" y="1461042"/>
            <a:ext cx="0" cy="3880581"/>
          </a:xfrm>
          <a:prstGeom prst="line">
            <a:avLst/>
          </a:pr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Diamond 8">
            <a:extLst>
              <a:ext uri="{FF2B5EF4-FFF2-40B4-BE49-F238E27FC236}">
                <a16:creationId xmlns:a16="http://schemas.microsoft.com/office/drawing/2014/main" id="{7EB4AB78-AC30-4C0C-9D78-2338CB3BA941}"/>
              </a:ext>
            </a:extLst>
          </p:cNvPr>
          <p:cNvSpPr/>
          <p:nvPr/>
        </p:nvSpPr>
        <p:spPr>
          <a:xfrm>
            <a:off x="5704622" y="1707672"/>
            <a:ext cx="780845" cy="777723"/>
          </a:xfrm>
          <a:prstGeom prst="diamond">
            <a:avLst/>
          </a:prstGeom>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10" name="Diamond 9">
            <a:extLst>
              <a:ext uri="{FF2B5EF4-FFF2-40B4-BE49-F238E27FC236}">
                <a16:creationId xmlns:a16="http://schemas.microsoft.com/office/drawing/2014/main" id="{3E9963C0-F865-4EAF-B853-A2D9F4968E79}"/>
              </a:ext>
            </a:extLst>
          </p:cNvPr>
          <p:cNvSpPr/>
          <p:nvPr/>
        </p:nvSpPr>
        <p:spPr>
          <a:xfrm>
            <a:off x="5704622" y="2596672"/>
            <a:ext cx="780845" cy="777723"/>
          </a:xfrm>
          <a:prstGeom prst="diamond">
            <a:avLst/>
          </a:prstGeom>
          <a:solidFill>
            <a:schemeClr val="accent2"/>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1" name="Diamond 10">
            <a:extLst>
              <a:ext uri="{FF2B5EF4-FFF2-40B4-BE49-F238E27FC236}">
                <a16:creationId xmlns:a16="http://schemas.microsoft.com/office/drawing/2014/main" id="{42CE3468-2E39-4C04-8AFB-F9BC70960E1E}"/>
              </a:ext>
            </a:extLst>
          </p:cNvPr>
          <p:cNvSpPr/>
          <p:nvPr/>
        </p:nvSpPr>
        <p:spPr>
          <a:xfrm>
            <a:off x="5704622" y="3485672"/>
            <a:ext cx="780845" cy="777723"/>
          </a:xfrm>
          <a:prstGeom prst="diamond">
            <a:avLst/>
          </a:prstGeom>
          <a:solidFill>
            <a:schemeClr val="accent3"/>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2" name="Folded Corner 37">
            <a:extLst>
              <a:ext uri="{FF2B5EF4-FFF2-40B4-BE49-F238E27FC236}">
                <a16:creationId xmlns:a16="http://schemas.microsoft.com/office/drawing/2014/main" id="{C4CB68D2-2031-4BB5-A71B-E164473209C6}"/>
              </a:ext>
            </a:extLst>
          </p:cNvPr>
          <p:cNvSpPr/>
          <p:nvPr/>
        </p:nvSpPr>
        <p:spPr>
          <a:xfrm flipH="1">
            <a:off x="153371" y="2627549"/>
            <a:ext cx="5550190" cy="801451"/>
          </a:xfrm>
          <a:prstGeom prst="foldedCorner">
            <a:avLst>
              <a:gd name="adj" fmla="val 3932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Diamond 13">
            <a:extLst>
              <a:ext uri="{FF2B5EF4-FFF2-40B4-BE49-F238E27FC236}">
                <a16:creationId xmlns:a16="http://schemas.microsoft.com/office/drawing/2014/main" id="{CCA8B9CA-0CFB-417A-8E6A-17036A54A24F}"/>
              </a:ext>
            </a:extLst>
          </p:cNvPr>
          <p:cNvSpPr/>
          <p:nvPr/>
        </p:nvSpPr>
        <p:spPr>
          <a:xfrm>
            <a:off x="5704622" y="4374672"/>
            <a:ext cx="780845" cy="777723"/>
          </a:xfrm>
          <a:prstGeom prst="diamond">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5" name="Folded Corner 24">
            <a:extLst>
              <a:ext uri="{FF2B5EF4-FFF2-40B4-BE49-F238E27FC236}">
                <a16:creationId xmlns:a16="http://schemas.microsoft.com/office/drawing/2014/main" id="{9B8F1C4A-9303-4EE5-B1AF-A4ADB76A5443}"/>
              </a:ext>
            </a:extLst>
          </p:cNvPr>
          <p:cNvSpPr/>
          <p:nvPr/>
        </p:nvSpPr>
        <p:spPr>
          <a:xfrm>
            <a:off x="6525253" y="1701799"/>
            <a:ext cx="5538633" cy="991816"/>
          </a:xfrm>
          <a:prstGeom prst="foldedCorner">
            <a:avLst>
              <a:gd name="adj" fmla="val 39324"/>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highlight>
                <a:srgbClr val="808080"/>
              </a:highlight>
            </a:endParaRPr>
          </a:p>
        </p:txBody>
      </p:sp>
      <p:sp>
        <p:nvSpPr>
          <p:cNvPr id="16" name="Text Placeholder 3">
            <a:extLst>
              <a:ext uri="{FF2B5EF4-FFF2-40B4-BE49-F238E27FC236}">
                <a16:creationId xmlns:a16="http://schemas.microsoft.com/office/drawing/2014/main" id="{02D9632A-900E-4C74-9B6B-0580137149E0}"/>
              </a:ext>
            </a:extLst>
          </p:cNvPr>
          <p:cNvSpPr txBox="1">
            <a:spLocks/>
          </p:cNvSpPr>
          <p:nvPr/>
        </p:nvSpPr>
        <p:spPr>
          <a:xfrm>
            <a:off x="6641810" y="1698543"/>
            <a:ext cx="5140564" cy="92333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sz="2000" b="1" dirty="0">
                <a:solidFill>
                  <a:schemeClr val="tx1"/>
                </a:solidFill>
                <a:cs typeface="+mj-cs"/>
              </a:rPr>
              <a:t>Veiksmai prieš pirkimą (rinkos tyrimas, Direktyvos 40-41 str. ir Viešųjų pirkimų įstatymo 27 str.)</a:t>
            </a:r>
            <a:endParaRPr lang="en-US" sz="2000" b="1" dirty="0">
              <a:solidFill>
                <a:schemeClr val="tx1"/>
              </a:solidFill>
              <a:cs typeface="+mj-cs"/>
            </a:endParaRPr>
          </a:p>
        </p:txBody>
      </p:sp>
      <p:sp>
        <p:nvSpPr>
          <p:cNvPr id="17" name="Folded Corner 35">
            <a:extLst>
              <a:ext uri="{FF2B5EF4-FFF2-40B4-BE49-F238E27FC236}">
                <a16:creationId xmlns:a16="http://schemas.microsoft.com/office/drawing/2014/main" id="{1FA10F22-56EF-4DC6-A0F2-6189D650CB48}"/>
              </a:ext>
            </a:extLst>
          </p:cNvPr>
          <p:cNvSpPr/>
          <p:nvPr/>
        </p:nvSpPr>
        <p:spPr>
          <a:xfrm flipH="1">
            <a:off x="756008" y="4302211"/>
            <a:ext cx="4794185" cy="850184"/>
          </a:xfrm>
          <a:prstGeom prst="foldedCorner">
            <a:avLst>
              <a:gd name="adj" fmla="val 39324"/>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ext Placeholder 3">
            <a:extLst>
              <a:ext uri="{FF2B5EF4-FFF2-40B4-BE49-F238E27FC236}">
                <a16:creationId xmlns:a16="http://schemas.microsoft.com/office/drawing/2014/main" id="{2F31701C-3057-4223-86B9-F086F46A46C0}"/>
              </a:ext>
            </a:extLst>
          </p:cNvPr>
          <p:cNvSpPr txBox="1">
            <a:spLocks/>
          </p:cNvSpPr>
          <p:nvPr/>
        </p:nvSpPr>
        <p:spPr>
          <a:xfrm>
            <a:off x="217953" y="2874385"/>
            <a:ext cx="496570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39">
              <a:spcBef>
                <a:spcPct val="20000"/>
              </a:spcBef>
              <a:defRPr/>
            </a:pPr>
            <a:r>
              <a:rPr lang="lt-LT" sz="2000" b="1" dirty="0">
                <a:solidFill>
                  <a:schemeClr val="tx1"/>
                </a:solidFill>
                <a:cs typeface="+mj-cs"/>
              </a:rPr>
              <a:t>Kandidatų atranka (išankstinė kvalifikacija</a:t>
            </a:r>
            <a:r>
              <a:rPr lang="lt-LT" sz="1867" b="1" dirty="0">
                <a:solidFill>
                  <a:schemeClr val="tx1"/>
                </a:solidFill>
                <a:cs typeface="+mj-cs"/>
              </a:rPr>
              <a:t>)</a:t>
            </a:r>
            <a:endParaRPr lang="en-US" sz="1867" b="1" dirty="0">
              <a:solidFill>
                <a:schemeClr val="tx1"/>
              </a:solidFill>
              <a:cs typeface="+mj-cs"/>
            </a:endParaRPr>
          </a:p>
        </p:txBody>
      </p:sp>
      <p:sp>
        <p:nvSpPr>
          <p:cNvPr id="19" name="Folded Corner 37">
            <a:extLst>
              <a:ext uri="{FF2B5EF4-FFF2-40B4-BE49-F238E27FC236}">
                <a16:creationId xmlns:a16="http://schemas.microsoft.com/office/drawing/2014/main" id="{A7FDA1D8-652B-43AC-91A8-1DAEC07EAAAA}"/>
              </a:ext>
            </a:extLst>
          </p:cNvPr>
          <p:cNvSpPr/>
          <p:nvPr/>
        </p:nvSpPr>
        <p:spPr>
          <a:xfrm flipH="1">
            <a:off x="153371" y="4379988"/>
            <a:ext cx="5551251" cy="801451"/>
          </a:xfrm>
          <a:prstGeom prst="foldedCorner">
            <a:avLst>
              <a:gd name="adj" fmla="val 3932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a:extLst>
              <a:ext uri="{FF2B5EF4-FFF2-40B4-BE49-F238E27FC236}">
                <a16:creationId xmlns:a16="http://schemas.microsoft.com/office/drawing/2014/main" id="{C965DD8E-40D1-4850-A8A1-C2193B6D0CC6}"/>
              </a:ext>
            </a:extLst>
          </p:cNvPr>
          <p:cNvSpPr txBox="1">
            <a:spLocks/>
          </p:cNvSpPr>
          <p:nvPr/>
        </p:nvSpPr>
        <p:spPr>
          <a:xfrm>
            <a:off x="348603" y="4596228"/>
            <a:ext cx="496570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39">
              <a:spcBef>
                <a:spcPct val="20000"/>
              </a:spcBef>
              <a:defRPr/>
            </a:pPr>
            <a:r>
              <a:rPr lang="en-US" sz="2000" b="1" dirty="0" err="1">
                <a:solidFill>
                  <a:schemeClr val="tx1"/>
                </a:solidFill>
                <a:cs typeface="+mj-cs"/>
              </a:rPr>
              <a:t>Galutini</a:t>
            </a:r>
            <a:r>
              <a:rPr lang="lt-LT" sz="2000" b="1" dirty="0">
                <a:solidFill>
                  <a:schemeClr val="tx1"/>
                </a:solidFill>
                <a:cs typeface="+mj-cs"/>
              </a:rPr>
              <a:t>ų pasiūlymų pateikimas ir vertinimas</a:t>
            </a:r>
            <a:endParaRPr lang="en-US" sz="2000" b="1" dirty="0">
              <a:solidFill>
                <a:schemeClr val="tx1"/>
              </a:solidFill>
              <a:cs typeface="+mj-cs"/>
            </a:endParaRPr>
          </a:p>
        </p:txBody>
      </p:sp>
      <p:sp>
        <p:nvSpPr>
          <p:cNvPr id="21" name="Folded Corner 36">
            <a:extLst>
              <a:ext uri="{FF2B5EF4-FFF2-40B4-BE49-F238E27FC236}">
                <a16:creationId xmlns:a16="http://schemas.microsoft.com/office/drawing/2014/main" id="{80162B3C-78F1-4DE3-8B17-5751FD169EB5}"/>
              </a:ext>
            </a:extLst>
          </p:cNvPr>
          <p:cNvSpPr/>
          <p:nvPr/>
        </p:nvSpPr>
        <p:spPr>
          <a:xfrm>
            <a:off x="6525255" y="3569630"/>
            <a:ext cx="5538632" cy="870024"/>
          </a:xfrm>
          <a:prstGeom prst="foldedCorner">
            <a:avLst>
              <a:gd name="adj" fmla="val 39324"/>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Text Placeholder 3">
            <a:extLst>
              <a:ext uri="{FF2B5EF4-FFF2-40B4-BE49-F238E27FC236}">
                <a16:creationId xmlns:a16="http://schemas.microsoft.com/office/drawing/2014/main" id="{8665EC67-1974-45C0-82F0-26D0D191CB57}"/>
              </a:ext>
            </a:extLst>
          </p:cNvPr>
          <p:cNvSpPr txBox="1">
            <a:spLocks/>
          </p:cNvSpPr>
          <p:nvPr/>
        </p:nvSpPr>
        <p:spPr>
          <a:xfrm>
            <a:off x="6911827" y="3773001"/>
            <a:ext cx="496570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sz="2000" b="1" dirty="0">
                <a:solidFill>
                  <a:schemeClr val="bg1"/>
                </a:solidFill>
                <a:cs typeface="+mj-cs"/>
              </a:rPr>
              <a:t>Dialogas</a:t>
            </a:r>
            <a:endParaRPr lang="en-US" sz="2000" b="1" dirty="0">
              <a:solidFill>
                <a:schemeClr val="bg1"/>
              </a:solidFill>
              <a:cs typeface="+mj-cs"/>
            </a:endParaRPr>
          </a:p>
        </p:txBody>
      </p:sp>
    </p:spTree>
    <p:extLst>
      <p:ext uri="{BB962C8B-B14F-4D97-AF65-F5344CB8AC3E}">
        <p14:creationId xmlns:p14="http://schemas.microsoft.com/office/powerpoint/2010/main" val="157746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ppt_w</p:attrName>
                                        </p:attrNameLst>
                                      </p:cBhvr>
                                      <p:tavLst>
                                        <p:tav tm="0" fmla="#ppt_w*sin(2.5*pi*$)">
                                          <p:val>
                                            <p:fltVal val="0"/>
                                          </p:val>
                                        </p:tav>
                                        <p:tav tm="100000">
                                          <p:val>
                                            <p:fltVal val="1"/>
                                          </p:val>
                                        </p:tav>
                                      </p:tavLst>
                                    </p:anim>
                                    <p:anim calcmode="lin" valueType="num">
                                      <p:cBhvr>
                                        <p:cTn id="9" dur="1000" fill="hold"/>
                                        <p:tgtEl>
                                          <p:spTgt spid="9"/>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ppt_w</p:attrName>
                                        </p:attrNameLst>
                                      </p:cBhvr>
                                      <p:tavLst>
                                        <p:tav tm="0" fmla="#ppt_w*sin(2.5*pi*$)">
                                          <p:val>
                                            <p:fltVal val="0"/>
                                          </p:val>
                                        </p:tav>
                                        <p:tav tm="100000">
                                          <p:val>
                                            <p:fltVal val="1"/>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2000"/>
                            </p:stCondLst>
                            <p:childTnLst>
                              <p:par>
                                <p:cTn id="17" presetID="45"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ppt_w</p:attrName>
                                        </p:attrNameLst>
                                      </p:cBhvr>
                                      <p:tavLst>
                                        <p:tav tm="0" fmla="#ppt_w*sin(2.5*pi*$)">
                                          <p:val>
                                            <p:fltVal val="0"/>
                                          </p:val>
                                        </p:tav>
                                        <p:tav tm="100000">
                                          <p:val>
                                            <p:fltVal val="1"/>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childTnLst>
                                </p:cTn>
                              </p:par>
                            </p:childTnLst>
                          </p:cTn>
                        </p:par>
                        <p:par>
                          <p:cTn id="22" fill="hold">
                            <p:stCondLst>
                              <p:cond delay="3000"/>
                            </p:stCondLst>
                            <p:childTnLst>
                              <p:par>
                                <p:cTn id="23" presetID="2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par>
                          <p:cTn id="26" fill="hold">
                            <p:stCondLst>
                              <p:cond delay="350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ppt_w</p:attrName>
                                        </p:attrNameLst>
                                      </p:cBhvr>
                                      <p:tavLst>
                                        <p:tav tm="0" fmla="#ppt_w*sin(2.5*pi*$)">
                                          <p:val>
                                            <p:fltVal val="0"/>
                                          </p:val>
                                        </p:tav>
                                        <p:tav tm="100000">
                                          <p:val>
                                            <p:fltVal val="1"/>
                                          </p:val>
                                        </p:tav>
                                      </p:tavLst>
                                    </p:anim>
                                    <p:anim calcmode="lin" valueType="num">
                                      <p:cBhvr>
                                        <p:cTn id="31" dur="1000" fill="hold"/>
                                        <p:tgtEl>
                                          <p:spTgt spid="14"/>
                                        </p:tgtEl>
                                        <p:attrNameLst>
                                          <p:attrName>ppt_h</p:attrName>
                                        </p:attrNameLst>
                                      </p:cBhvr>
                                      <p:tavLst>
                                        <p:tav tm="0">
                                          <p:val>
                                            <p:strVal val="#ppt_h"/>
                                          </p:val>
                                        </p:tav>
                                        <p:tav tm="100000">
                                          <p:val>
                                            <p:strVal val="#ppt_h"/>
                                          </p:val>
                                        </p:tav>
                                      </p:tavLst>
                                    </p:anim>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5000"/>
                            </p:stCondLst>
                            <p:childTnLst>
                              <p:par>
                                <p:cTn id="37" presetID="22" presetClass="entr" presetSubtype="2"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right)">
                                      <p:cBhvr>
                                        <p:cTn id="39" dur="500"/>
                                        <p:tgtEl>
                                          <p:spTgt spid="17"/>
                                        </p:tgtEl>
                                      </p:cBhvr>
                                    </p:animEffect>
                                  </p:childTnLst>
                                </p:cTn>
                              </p:par>
                            </p:childTnLst>
                          </p:cTn>
                        </p:par>
                        <p:par>
                          <p:cTn id="40" fill="hold">
                            <p:stCondLst>
                              <p:cond delay="5500"/>
                            </p:stCondLst>
                            <p:childTnLst>
                              <p:par>
                                <p:cTn id="41" presetID="22" presetClass="entr" presetSubtype="2"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500"/>
                                        <p:tgtEl>
                                          <p:spTgt spid="19"/>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17" grpId="0" animBg="1"/>
      <p:bldP spid="19" grpId="0" animBg="1"/>
      <p:bldP spid="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lt-LT" sz="3200" dirty="0"/>
              <a:t>Dialogas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47</a:t>
            </a:fld>
            <a:endParaRPr lang="en-US" dirty="0">
              <a:solidFill>
                <a:srgbClr val="FFFFFF"/>
              </a:solidFill>
            </a:endParaRPr>
          </a:p>
        </p:txBody>
      </p:sp>
      <p:grpSp>
        <p:nvGrpSpPr>
          <p:cNvPr id="8" name="Group 37">
            <a:extLst>
              <a:ext uri="{FF2B5EF4-FFF2-40B4-BE49-F238E27FC236}">
                <a16:creationId xmlns:a16="http://schemas.microsoft.com/office/drawing/2014/main" id="{8B3CE7A2-C614-434A-9F0E-673CAEB27EC0}"/>
              </a:ext>
            </a:extLst>
          </p:cNvPr>
          <p:cNvGrpSpPr/>
          <p:nvPr/>
        </p:nvGrpSpPr>
        <p:grpSpPr>
          <a:xfrm>
            <a:off x="812801" y="1682317"/>
            <a:ext cx="585505" cy="478169"/>
            <a:chOff x="7886700" y="1338264"/>
            <a:chExt cx="623973" cy="509586"/>
          </a:xfrm>
        </p:grpSpPr>
        <p:sp>
          <p:nvSpPr>
            <p:cNvPr id="9" name="Rectangle 8">
              <a:extLst>
                <a:ext uri="{FF2B5EF4-FFF2-40B4-BE49-F238E27FC236}">
                  <a16:creationId xmlns:a16="http://schemas.microsoft.com/office/drawing/2014/main" id="{94F2C237-61FE-4E4A-BA38-30DF2E65A741}"/>
                </a:ext>
              </a:extLst>
            </p:cNvPr>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13">
              <a:extLst>
                <a:ext uri="{FF2B5EF4-FFF2-40B4-BE49-F238E27FC236}">
                  <a16:creationId xmlns:a16="http://schemas.microsoft.com/office/drawing/2014/main" id="{292F90E6-DB12-42C9-8DEB-372055162EB0}"/>
                </a:ext>
              </a:extLst>
            </p:cNvPr>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37">
            <a:extLst>
              <a:ext uri="{FF2B5EF4-FFF2-40B4-BE49-F238E27FC236}">
                <a16:creationId xmlns:a16="http://schemas.microsoft.com/office/drawing/2014/main" id="{DBBB8CE9-A02F-4C53-99C0-22E85F5A2FFE}"/>
              </a:ext>
            </a:extLst>
          </p:cNvPr>
          <p:cNvGrpSpPr/>
          <p:nvPr/>
        </p:nvGrpSpPr>
        <p:grpSpPr>
          <a:xfrm>
            <a:off x="812801" y="2586258"/>
            <a:ext cx="585505" cy="478169"/>
            <a:chOff x="7886700" y="1338264"/>
            <a:chExt cx="623973" cy="509586"/>
          </a:xfrm>
        </p:grpSpPr>
        <p:sp>
          <p:nvSpPr>
            <p:cNvPr id="12" name="Rectangle 11">
              <a:extLst>
                <a:ext uri="{FF2B5EF4-FFF2-40B4-BE49-F238E27FC236}">
                  <a16:creationId xmlns:a16="http://schemas.microsoft.com/office/drawing/2014/main" id="{922CC215-3100-4029-9218-842776DEA7AA}"/>
                </a:ext>
              </a:extLst>
            </p:cNvPr>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13">
              <a:extLst>
                <a:ext uri="{FF2B5EF4-FFF2-40B4-BE49-F238E27FC236}">
                  <a16:creationId xmlns:a16="http://schemas.microsoft.com/office/drawing/2014/main" id="{090BCE9E-EB61-4BDE-BF89-5DA8B4E754F0}"/>
                </a:ext>
              </a:extLst>
            </p:cNvPr>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37">
            <a:extLst>
              <a:ext uri="{FF2B5EF4-FFF2-40B4-BE49-F238E27FC236}">
                <a16:creationId xmlns:a16="http://schemas.microsoft.com/office/drawing/2014/main" id="{22960B39-211E-4255-9BE6-A621DA923CF1}"/>
              </a:ext>
            </a:extLst>
          </p:cNvPr>
          <p:cNvGrpSpPr/>
          <p:nvPr/>
        </p:nvGrpSpPr>
        <p:grpSpPr>
          <a:xfrm>
            <a:off x="812801" y="3536517"/>
            <a:ext cx="585505" cy="478169"/>
            <a:chOff x="7886700" y="1338264"/>
            <a:chExt cx="623973" cy="509586"/>
          </a:xfrm>
        </p:grpSpPr>
        <p:sp>
          <p:nvSpPr>
            <p:cNvPr id="15" name="Rectangle 14">
              <a:extLst>
                <a:ext uri="{FF2B5EF4-FFF2-40B4-BE49-F238E27FC236}">
                  <a16:creationId xmlns:a16="http://schemas.microsoft.com/office/drawing/2014/main" id="{C7762267-ED4D-4CC9-B939-B5C8B725F56B}"/>
                </a:ext>
              </a:extLst>
            </p:cNvPr>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Freeform 13">
              <a:extLst>
                <a:ext uri="{FF2B5EF4-FFF2-40B4-BE49-F238E27FC236}">
                  <a16:creationId xmlns:a16="http://schemas.microsoft.com/office/drawing/2014/main" id="{1CB2E46D-0B5E-45EC-BA00-D6A1FD845B04}"/>
                </a:ext>
              </a:extLst>
            </p:cNvPr>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37">
            <a:extLst>
              <a:ext uri="{FF2B5EF4-FFF2-40B4-BE49-F238E27FC236}">
                <a16:creationId xmlns:a16="http://schemas.microsoft.com/office/drawing/2014/main" id="{6ACEE284-2E23-4210-8B3B-2EE1093DCFC2}"/>
              </a:ext>
            </a:extLst>
          </p:cNvPr>
          <p:cNvGrpSpPr/>
          <p:nvPr/>
        </p:nvGrpSpPr>
        <p:grpSpPr>
          <a:xfrm>
            <a:off x="812801" y="4432242"/>
            <a:ext cx="585505" cy="478169"/>
            <a:chOff x="7886700" y="1338264"/>
            <a:chExt cx="623973" cy="509586"/>
          </a:xfrm>
        </p:grpSpPr>
        <p:sp>
          <p:nvSpPr>
            <p:cNvPr id="18" name="Rectangle 17">
              <a:extLst>
                <a:ext uri="{FF2B5EF4-FFF2-40B4-BE49-F238E27FC236}">
                  <a16:creationId xmlns:a16="http://schemas.microsoft.com/office/drawing/2014/main" id="{875B4D2A-028C-46C8-AC8D-5E3E77C03E92}"/>
                </a:ext>
              </a:extLst>
            </p:cNvPr>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3">
              <a:extLst>
                <a:ext uri="{FF2B5EF4-FFF2-40B4-BE49-F238E27FC236}">
                  <a16:creationId xmlns:a16="http://schemas.microsoft.com/office/drawing/2014/main" id="{84E5D7AD-C9AF-4B5B-A7FC-475E902B5CA5}"/>
                </a:ext>
              </a:extLst>
            </p:cNvPr>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37">
            <a:extLst>
              <a:ext uri="{FF2B5EF4-FFF2-40B4-BE49-F238E27FC236}">
                <a16:creationId xmlns:a16="http://schemas.microsoft.com/office/drawing/2014/main" id="{87562BB0-DC8B-4D29-8F2B-79002EBFA9B1}"/>
              </a:ext>
            </a:extLst>
          </p:cNvPr>
          <p:cNvGrpSpPr/>
          <p:nvPr/>
        </p:nvGrpSpPr>
        <p:grpSpPr>
          <a:xfrm>
            <a:off x="812801" y="5358426"/>
            <a:ext cx="585505" cy="478169"/>
            <a:chOff x="7886700" y="1338264"/>
            <a:chExt cx="623973" cy="509586"/>
          </a:xfrm>
        </p:grpSpPr>
        <p:sp>
          <p:nvSpPr>
            <p:cNvPr id="21" name="Rectangle 20">
              <a:extLst>
                <a:ext uri="{FF2B5EF4-FFF2-40B4-BE49-F238E27FC236}">
                  <a16:creationId xmlns:a16="http://schemas.microsoft.com/office/drawing/2014/main" id="{B264B80F-1F4E-4A55-812B-CE7E92911A08}"/>
                </a:ext>
              </a:extLst>
            </p:cNvPr>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Freeform 13">
              <a:extLst>
                <a:ext uri="{FF2B5EF4-FFF2-40B4-BE49-F238E27FC236}">
                  <a16:creationId xmlns:a16="http://schemas.microsoft.com/office/drawing/2014/main" id="{73C53ECB-AC7A-46B1-8722-01312FAF76C7}"/>
                </a:ext>
              </a:extLst>
            </p:cNvPr>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a:extLst>
              <a:ext uri="{FF2B5EF4-FFF2-40B4-BE49-F238E27FC236}">
                <a16:creationId xmlns:a16="http://schemas.microsoft.com/office/drawing/2014/main" id="{1FC1DCC9-C3AF-4947-BCBE-6E0D53017487}"/>
              </a:ext>
            </a:extLst>
          </p:cNvPr>
          <p:cNvSpPr txBox="1">
            <a:spLocks/>
          </p:cNvSpPr>
          <p:nvPr/>
        </p:nvSpPr>
        <p:spPr>
          <a:xfrm>
            <a:off x="1642147" y="1748431"/>
            <a:ext cx="5928234"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en-US" sz="2400" b="1" dirty="0" err="1">
                <a:solidFill>
                  <a:schemeClr val="tx1"/>
                </a:solidFill>
                <a:cs typeface="+mj-cs"/>
              </a:rPr>
              <a:t>Kvietimas</a:t>
            </a:r>
            <a:r>
              <a:rPr lang="en-US" sz="2400" b="1" dirty="0">
                <a:solidFill>
                  <a:schemeClr val="tx1"/>
                </a:solidFill>
                <a:cs typeface="+mj-cs"/>
              </a:rPr>
              <a:t> </a:t>
            </a:r>
            <a:r>
              <a:rPr lang="en-US" sz="2400" b="1" dirty="0" err="1">
                <a:solidFill>
                  <a:schemeClr val="tx1"/>
                </a:solidFill>
                <a:cs typeface="+mj-cs"/>
              </a:rPr>
              <a:t>teikti</a:t>
            </a:r>
            <a:r>
              <a:rPr lang="en-US" sz="2400" b="1" dirty="0">
                <a:solidFill>
                  <a:schemeClr val="tx1"/>
                </a:solidFill>
                <a:cs typeface="+mj-cs"/>
              </a:rPr>
              <a:t> </a:t>
            </a:r>
            <a:r>
              <a:rPr lang="en-US" sz="2400" b="1" dirty="0" err="1">
                <a:solidFill>
                  <a:schemeClr val="tx1"/>
                </a:solidFill>
                <a:cs typeface="+mj-cs"/>
              </a:rPr>
              <a:t>sprendimus</a:t>
            </a:r>
            <a:endParaRPr lang="en-US" sz="2400" b="1" dirty="0">
              <a:solidFill>
                <a:schemeClr val="bg2">
                  <a:lumMod val="50000"/>
                </a:schemeClr>
              </a:solidFill>
              <a:cs typeface="+mj-cs"/>
            </a:endParaRPr>
          </a:p>
        </p:txBody>
      </p:sp>
      <p:sp>
        <p:nvSpPr>
          <p:cNvPr id="25" name="Text Placeholder 3">
            <a:extLst>
              <a:ext uri="{FF2B5EF4-FFF2-40B4-BE49-F238E27FC236}">
                <a16:creationId xmlns:a16="http://schemas.microsoft.com/office/drawing/2014/main" id="{BB9897E4-BFA8-4CCD-A76C-50F312C80722}"/>
              </a:ext>
            </a:extLst>
          </p:cNvPr>
          <p:cNvSpPr txBox="1">
            <a:spLocks/>
          </p:cNvSpPr>
          <p:nvPr/>
        </p:nvSpPr>
        <p:spPr>
          <a:xfrm>
            <a:off x="1642147" y="2633127"/>
            <a:ext cx="7289202"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sz="2400" b="1" dirty="0">
                <a:solidFill>
                  <a:schemeClr val="tx1"/>
                </a:solidFill>
                <a:cs typeface="+mj-cs"/>
              </a:rPr>
              <a:t>Sprendimų patikrinimas</a:t>
            </a:r>
            <a:endParaRPr lang="en-US" sz="2400" b="1" dirty="0">
              <a:solidFill>
                <a:schemeClr val="tx1"/>
              </a:solidFill>
              <a:cs typeface="+mj-cs"/>
            </a:endParaRPr>
          </a:p>
        </p:txBody>
      </p:sp>
      <p:sp>
        <p:nvSpPr>
          <p:cNvPr id="26" name="Text Placeholder 3">
            <a:extLst>
              <a:ext uri="{FF2B5EF4-FFF2-40B4-BE49-F238E27FC236}">
                <a16:creationId xmlns:a16="http://schemas.microsoft.com/office/drawing/2014/main" id="{997681C6-8A75-4EF2-ABB9-9FEE32AF8C9A}"/>
              </a:ext>
            </a:extLst>
          </p:cNvPr>
          <p:cNvSpPr txBox="1">
            <a:spLocks/>
          </p:cNvSpPr>
          <p:nvPr/>
        </p:nvSpPr>
        <p:spPr>
          <a:xfrm>
            <a:off x="1642147" y="3549728"/>
            <a:ext cx="4571840"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sz="2400" b="1" dirty="0">
                <a:solidFill>
                  <a:schemeClr val="tx1"/>
                </a:solidFill>
                <a:cs typeface="+mj-cs"/>
              </a:rPr>
              <a:t>Kvietimas pradėti dialogą</a:t>
            </a:r>
            <a:endParaRPr lang="en-US" sz="2400" b="1" dirty="0">
              <a:solidFill>
                <a:schemeClr val="bg2">
                  <a:lumMod val="50000"/>
                </a:schemeClr>
              </a:solidFill>
              <a:cs typeface="+mj-cs"/>
            </a:endParaRPr>
          </a:p>
        </p:txBody>
      </p:sp>
      <p:sp>
        <p:nvSpPr>
          <p:cNvPr id="27" name="Text Placeholder 3">
            <a:extLst>
              <a:ext uri="{FF2B5EF4-FFF2-40B4-BE49-F238E27FC236}">
                <a16:creationId xmlns:a16="http://schemas.microsoft.com/office/drawing/2014/main" id="{B4A4EF8E-36F4-45EA-B5A5-5A92B00C7C36}"/>
              </a:ext>
            </a:extLst>
          </p:cNvPr>
          <p:cNvSpPr txBox="1">
            <a:spLocks/>
          </p:cNvSpPr>
          <p:nvPr/>
        </p:nvSpPr>
        <p:spPr>
          <a:xfrm>
            <a:off x="1642146" y="4489056"/>
            <a:ext cx="6366473"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pt-BR" sz="2400" b="1" dirty="0"/>
              <a:t>Dialogo etapas: techninis, finansinis ir teisinis</a:t>
            </a:r>
            <a:endParaRPr lang="en-US" sz="2400" b="1" dirty="0">
              <a:solidFill>
                <a:schemeClr val="bg2">
                  <a:lumMod val="50000"/>
                </a:schemeClr>
              </a:solidFill>
              <a:cs typeface="+mj-cs"/>
            </a:endParaRPr>
          </a:p>
        </p:txBody>
      </p:sp>
      <p:sp>
        <p:nvSpPr>
          <p:cNvPr id="28" name="Text Placeholder 3">
            <a:extLst>
              <a:ext uri="{FF2B5EF4-FFF2-40B4-BE49-F238E27FC236}">
                <a16:creationId xmlns:a16="http://schemas.microsoft.com/office/drawing/2014/main" id="{08152DC1-C0D5-45B9-9E28-15BBCEB31583}"/>
              </a:ext>
            </a:extLst>
          </p:cNvPr>
          <p:cNvSpPr txBox="1">
            <a:spLocks/>
          </p:cNvSpPr>
          <p:nvPr/>
        </p:nvSpPr>
        <p:spPr>
          <a:xfrm>
            <a:off x="1549777" y="5358427"/>
            <a:ext cx="7381571" cy="7386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sz="2400" b="1" dirty="0">
                <a:solidFill>
                  <a:schemeClr val="tx1"/>
                </a:solidFill>
              </a:rPr>
              <a:t>Specifikacijų ir sutarties projekto peržiūra atsižvelgiant į dialogo rezultatus</a:t>
            </a:r>
            <a:endParaRPr lang="en-US" sz="2400" b="1" dirty="0">
              <a:solidFill>
                <a:schemeClr val="bg2">
                  <a:lumMod val="50000"/>
                </a:schemeClr>
              </a:solidFill>
              <a:cs typeface="+mj-cs"/>
            </a:endParaRPr>
          </a:p>
        </p:txBody>
      </p:sp>
    </p:spTree>
    <p:extLst>
      <p:ext uri="{BB962C8B-B14F-4D97-AF65-F5344CB8AC3E}">
        <p14:creationId xmlns:p14="http://schemas.microsoft.com/office/powerpoint/2010/main" val="301541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6" y="562449"/>
            <a:ext cx="10767383" cy="365124"/>
          </a:xfrm>
        </p:spPr>
        <p:txBody>
          <a:bodyPr>
            <a:noAutofit/>
          </a:bodyPr>
          <a:lstStyle/>
          <a:p>
            <a:r>
              <a:rPr lang="lt-LT" sz="3200" dirty="0"/>
              <a:t>Dialogas. Kvietimas pateikti sprendinius (techninius ir finansinius)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48</a:t>
            </a:fld>
            <a:endParaRPr lang="en-US" dirty="0">
              <a:solidFill>
                <a:srgbClr val="FFFFFF"/>
              </a:solidFill>
            </a:endParaRPr>
          </a:p>
        </p:txBody>
      </p:sp>
      <p:graphicFrame>
        <p:nvGraphicFramePr>
          <p:cNvPr id="2" name="Table 1">
            <a:extLst>
              <a:ext uri="{FF2B5EF4-FFF2-40B4-BE49-F238E27FC236}">
                <a16:creationId xmlns:a16="http://schemas.microsoft.com/office/drawing/2014/main" id="{56387E90-BC65-4E58-8C72-B7C16FEDF343}"/>
              </a:ext>
            </a:extLst>
          </p:cNvPr>
          <p:cNvGraphicFramePr>
            <a:graphicFrameLocks noGrp="1"/>
          </p:cNvGraphicFramePr>
          <p:nvPr>
            <p:extLst>
              <p:ext uri="{D42A27DB-BD31-4B8C-83A1-F6EECF244321}">
                <p14:modId xmlns:p14="http://schemas.microsoft.com/office/powerpoint/2010/main" val="318257121"/>
              </p:ext>
            </p:extLst>
          </p:nvPr>
        </p:nvGraphicFramePr>
        <p:xfrm>
          <a:off x="388619" y="1210237"/>
          <a:ext cx="11302550" cy="5071303"/>
        </p:xfrm>
        <a:graphic>
          <a:graphicData uri="http://schemas.openxmlformats.org/drawingml/2006/table">
            <a:tbl>
              <a:tblPr firstRow="1" firstCol="1" bandRow="1">
                <a:tableStyleId>{5C22544A-7EE6-4342-B048-85BDC9FD1C3A}</a:tableStyleId>
              </a:tblPr>
              <a:tblGrid>
                <a:gridCol w="1649358">
                  <a:extLst>
                    <a:ext uri="{9D8B030D-6E8A-4147-A177-3AD203B41FA5}">
                      <a16:colId xmlns:a16="http://schemas.microsoft.com/office/drawing/2014/main" val="2034909493"/>
                    </a:ext>
                  </a:extLst>
                </a:gridCol>
                <a:gridCol w="6150845">
                  <a:extLst>
                    <a:ext uri="{9D8B030D-6E8A-4147-A177-3AD203B41FA5}">
                      <a16:colId xmlns:a16="http://schemas.microsoft.com/office/drawing/2014/main" val="3099121993"/>
                    </a:ext>
                  </a:extLst>
                </a:gridCol>
                <a:gridCol w="3502347">
                  <a:extLst>
                    <a:ext uri="{9D8B030D-6E8A-4147-A177-3AD203B41FA5}">
                      <a16:colId xmlns:a16="http://schemas.microsoft.com/office/drawing/2014/main" val="476942480"/>
                    </a:ext>
                  </a:extLst>
                </a:gridCol>
              </a:tblGrid>
              <a:tr h="784245">
                <a:tc>
                  <a:txBody>
                    <a:bodyPr/>
                    <a:lstStyle/>
                    <a:p>
                      <a:pPr marL="672465" indent="-311785" algn="just">
                        <a:lnSpc>
                          <a:spcPct val="115000"/>
                        </a:lnSpc>
                        <a:spcAft>
                          <a:spcPts val="600"/>
                        </a:spcAft>
                      </a:pPr>
                      <a:r>
                        <a:rPr lang="en-GB" sz="1400" dirty="0">
                          <a:effectLst/>
                        </a:rPr>
                        <a:t> </a:t>
                      </a:r>
                      <a:endParaRPr lang="lt-LT"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765" marR="40765" marT="0" marB="0"/>
                </a:tc>
                <a:tc>
                  <a:txBody>
                    <a:bodyPr/>
                    <a:lstStyle/>
                    <a:p>
                      <a:pPr marL="672465" indent="-311785" algn="ctr">
                        <a:lnSpc>
                          <a:spcPct val="115000"/>
                        </a:lnSpc>
                        <a:spcAft>
                          <a:spcPts val="600"/>
                        </a:spcAft>
                      </a:pPr>
                      <a:r>
                        <a:rPr lang="lt-LT" sz="2000" dirty="0">
                          <a:effectLst/>
                        </a:rPr>
                        <a:t>Sprendinio dokumentų pateikimo kontrolinis sąrašas</a:t>
                      </a:r>
                      <a:endParaRPr lang="lt-LT"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765" marR="40765" marT="0" marB="0"/>
                </a:tc>
                <a:tc>
                  <a:txBody>
                    <a:bodyPr/>
                    <a:lstStyle/>
                    <a:p>
                      <a:pPr marL="672465" indent="-311785" algn="just">
                        <a:lnSpc>
                          <a:spcPct val="115000"/>
                        </a:lnSpc>
                        <a:spcAft>
                          <a:spcPts val="600"/>
                        </a:spcAft>
                      </a:pPr>
                      <a:r>
                        <a:rPr lang="lt-LT" sz="2000" dirty="0">
                          <a:effectLst/>
                        </a:rPr>
                        <a:t>Nuoroda į pirkimo dokumentų  reikalavimus</a:t>
                      </a:r>
                      <a:endParaRPr lang="lt-LT"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765" marR="40765" marT="0" marB="0"/>
                </a:tc>
                <a:extLst>
                  <a:ext uri="{0D108BD9-81ED-4DB2-BD59-A6C34878D82A}">
                    <a16:rowId xmlns:a16="http://schemas.microsoft.com/office/drawing/2014/main" val="3356973931"/>
                  </a:ext>
                </a:extLst>
              </a:tr>
              <a:tr h="465644">
                <a:tc>
                  <a:txBody>
                    <a:bodyPr/>
                    <a:lstStyle/>
                    <a:p>
                      <a:pPr marL="672465" indent="-311785" algn="just">
                        <a:lnSpc>
                          <a:spcPct val="115000"/>
                        </a:lnSpc>
                        <a:spcAft>
                          <a:spcPts val="600"/>
                        </a:spcAft>
                      </a:pPr>
                      <a:r>
                        <a:rPr lang="en-GB" sz="1400">
                          <a:effectLst/>
                        </a:rPr>
                        <a:t>1.</a:t>
                      </a:r>
                      <a:endParaRPr lang="lt-LT"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765" marR="40765" marT="0" marB="0"/>
                </a:tc>
                <a:tc>
                  <a:txBody>
                    <a:bodyPr/>
                    <a:lstStyle/>
                    <a:p>
                      <a:pPr marL="672465" indent="-311785" algn="just">
                        <a:lnSpc>
                          <a:spcPct val="115000"/>
                        </a:lnSpc>
                        <a:spcAft>
                          <a:spcPts val="600"/>
                        </a:spcAft>
                      </a:pPr>
                      <a:r>
                        <a:rPr lang="lt-LT" sz="1400" dirty="0">
                          <a:effectLst/>
                        </a:rPr>
                        <a:t>Sprendinio aprašymas</a:t>
                      </a:r>
                      <a:endParaRPr lang="lt-LT"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765" marR="40765" marT="0" marB="0"/>
                </a:tc>
                <a:tc>
                  <a:txBody>
                    <a:bodyPr/>
                    <a:lstStyle/>
                    <a:p>
                      <a:pPr marL="672465" indent="-311785" algn="just">
                        <a:lnSpc>
                          <a:spcPct val="115000"/>
                        </a:lnSpc>
                        <a:spcAft>
                          <a:spcPts val="600"/>
                        </a:spcAft>
                      </a:pPr>
                      <a:r>
                        <a:rPr lang="lt-LT" sz="1400" dirty="0">
                          <a:effectLst/>
                        </a:rPr>
                        <a:t>Sąlygų xxx punktas</a:t>
                      </a:r>
                      <a:endParaRPr lang="lt-LT"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765" marR="40765" marT="0" marB="0"/>
                </a:tc>
                <a:extLst>
                  <a:ext uri="{0D108BD9-81ED-4DB2-BD59-A6C34878D82A}">
                    <a16:rowId xmlns:a16="http://schemas.microsoft.com/office/drawing/2014/main" val="981474007"/>
                  </a:ext>
                </a:extLst>
              </a:tr>
              <a:tr h="1152586">
                <a:tc>
                  <a:txBody>
                    <a:bodyPr/>
                    <a:lstStyle/>
                    <a:p>
                      <a:pPr marL="672465" indent="-311785" algn="just">
                        <a:lnSpc>
                          <a:spcPct val="115000"/>
                        </a:lnSpc>
                        <a:spcAft>
                          <a:spcPts val="600"/>
                        </a:spcAft>
                      </a:pPr>
                      <a:r>
                        <a:rPr lang="en-GB" sz="1400">
                          <a:effectLst/>
                        </a:rPr>
                        <a:t>2.</a:t>
                      </a:r>
                      <a:endParaRPr lang="lt-LT"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765" marR="40765" marT="0" marB="0"/>
                </a:tc>
                <a:tc>
                  <a:txBody>
                    <a:bodyPr/>
                    <a:lstStyle/>
                    <a:p>
                      <a:pPr marL="672465" indent="-311785" algn="just">
                        <a:lnSpc>
                          <a:spcPct val="115000"/>
                        </a:lnSpc>
                        <a:spcAft>
                          <a:spcPts val="600"/>
                        </a:spcAft>
                      </a:pPr>
                      <a:r>
                        <a:rPr lang="lt-LT" sz="1400" dirty="0">
                          <a:effectLst/>
                        </a:rPr>
                        <a:t>TECHNINIS SPRENDINYS (sąlygų xxx priedas Techninės specifikacijos, Sąlygų priedas Nr. xxx Reikalavimai techninei – inžinierinei informacijai, Sąlygų priedas Nr. xxx Sprendinio forma)</a:t>
                      </a:r>
                      <a:endParaRPr lang="lt-LT"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765" marR="40765" marT="0" marB="0"/>
                </a:tc>
                <a:tc>
                  <a:txBody>
                    <a:bodyPr/>
                    <a:lstStyle/>
                    <a:p>
                      <a:pPr marL="672465" indent="-311785" algn="just">
                        <a:lnSpc>
                          <a:spcPct val="115000"/>
                        </a:lnSpc>
                        <a:spcAft>
                          <a:spcPts val="600"/>
                        </a:spcAft>
                      </a:pPr>
                      <a:r>
                        <a:rPr lang="lt-LT" sz="1400" dirty="0">
                          <a:effectLst/>
                        </a:rPr>
                        <a:t>Sąlygų xxx punktas</a:t>
                      </a:r>
                      <a:endParaRPr lang="lt-LT"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765" marR="40765" marT="0" marB="0"/>
                </a:tc>
                <a:extLst>
                  <a:ext uri="{0D108BD9-81ED-4DB2-BD59-A6C34878D82A}">
                    <a16:rowId xmlns:a16="http://schemas.microsoft.com/office/drawing/2014/main" val="503815068"/>
                  </a:ext>
                </a:extLst>
              </a:tr>
              <a:tr h="879804">
                <a:tc>
                  <a:txBody>
                    <a:bodyPr/>
                    <a:lstStyle/>
                    <a:p>
                      <a:pPr marL="672465" indent="-311785" algn="just">
                        <a:lnSpc>
                          <a:spcPct val="115000"/>
                        </a:lnSpc>
                        <a:spcAft>
                          <a:spcPts val="600"/>
                        </a:spcAft>
                      </a:pPr>
                      <a:r>
                        <a:rPr lang="en-GB" sz="1400">
                          <a:effectLst/>
                        </a:rPr>
                        <a:t>3.</a:t>
                      </a:r>
                      <a:endParaRPr lang="lt-LT"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765" marR="40765" marT="0" marB="0"/>
                </a:tc>
                <a:tc>
                  <a:txBody>
                    <a:bodyPr/>
                    <a:lstStyle/>
                    <a:p>
                      <a:pPr marL="672465" indent="-311785" algn="just">
                        <a:lnSpc>
                          <a:spcPct val="115000"/>
                        </a:lnSpc>
                        <a:spcAft>
                          <a:spcPts val="600"/>
                        </a:spcAft>
                      </a:pPr>
                      <a:r>
                        <a:rPr lang="lt-LT" sz="1400" dirty="0">
                          <a:effectLst/>
                        </a:rPr>
                        <a:t>FINANSINIS SPRENDINYS</a:t>
                      </a:r>
                    </a:p>
                    <a:p>
                      <a:pPr marL="672465" indent="-311785" algn="just">
                        <a:lnSpc>
                          <a:spcPct val="115000"/>
                        </a:lnSpc>
                        <a:spcAft>
                          <a:spcPts val="600"/>
                        </a:spcAft>
                      </a:pPr>
                      <a:r>
                        <a:rPr lang="lt-LT" sz="1400" dirty="0">
                          <a:effectLst/>
                        </a:rPr>
                        <a:t> (Sąlygų priedas Nr. xxx Reikalavimai finansinei informacijai)</a:t>
                      </a:r>
                      <a:endParaRPr lang="lt-LT"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765" marR="40765" marT="0" marB="0"/>
                </a:tc>
                <a:tc>
                  <a:txBody>
                    <a:bodyPr/>
                    <a:lstStyle/>
                    <a:p>
                      <a:pPr marL="672465" indent="-311785" algn="just">
                        <a:lnSpc>
                          <a:spcPct val="115000"/>
                        </a:lnSpc>
                        <a:spcAft>
                          <a:spcPts val="600"/>
                        </a:spcAft>
                      </a:pPr>
                      <a:r>
                        <a:rPr lang="lt-LT" sz="1400" dirty="0">
                          <a:effectLst/>
                        </a:rPr>
                        <a:t>Sąlygų xxx punktas</a:t>
                      </a:r>
                      <a:endParaRPr lang="lt-LT"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765" marR="40765" marT="0" marB="0"/>
                </a:tc>
                <a:extLst>
                  <a:ext uri="{0D108BD9-81ED-4DB2-BD59-A6C34878D82A}">
                    <a16:rowId xmlns:a16="http://schemas.microsoft.com/office/drawing/2014/main" val="911925062"/>
                  </a:ext>
                </a:extLst>
              </a:tr>
              <a:tr h="734635">
                <a:tc>
                  <a:txBody>
                    <a:bodyPr/>
                    <a:lstStyle/>
                    <a:p>
                      <a:pPr marL="672465" indent="-311785" algn="just">
                        <a:lnSpc>
                          <a:spcPct val="115000"/>
                        </a:lnSpc>
                        <a:spcAft>
                          <a:spcPts val="600"/>
                        </a:spcAft>
                      </a:pPr>
                      <a:r>
                        <a:rPr lang="en-GB" sz="1400">
                          <a:effectLst/>
                        </a:rPr>
                        <a:t>4.</a:t>
                      </a:r>
                      <a:endParaRPr lang="lt-LT"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765" marR="40765" marT="0" marB="0"/>
                </a:tc>
                <a:tc>
                  <a:txBody>
                    <a:bodyPr/>
                    <a:lstStyle/>
                    <a:p>
                      <a:pPr marL="672465" indent="-311785" algn="just">
                        <a:lnSpc>
                          <a:spcPct val="115000"/>
                        </a:lnSpc>
                        <a:spcAft>
                          <a:spcPts val="600"/>
                        </a:spcAft>
                      </a:pPr>
                      <a:r>
                        <a:rPr lang="lt-LT" sz="1400" dirty="0">
                          <a:effectLst/>
                        </a:rPr>
                        <a:t>TEISINĖ INFORMACIJA</a:t>
                      </a:r>
                    </a:p>
                    <a:p>
                      <a:pPr marL="672465" indent="-311785" algn="just">
                        <a:lnSpc>
                          <a:spcPct val="115000"/>
                        </a:lnSpc>
                        <a:spcAft>
                          <a:spcPts val="600"/>
                        </a:spcAft>
                      </a:pPr>
                      <a:r>
                        <a:rPr lang="lt-LT" sz="1400" dirty="0">
                          <a:effectLst/>
                        </a:rPr>
                        <a:t> (Sąlygų priedas Nr. xxx Reikalavimai teisinei informacijai)</a:t>
                      </a:r>
                      <a:endParaRPr lang="lt-LT"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765" marR="40765" marT="0" marB="0"/>
                </a:tc>
                <a:tc>
                  <a:txBody>
                    <a:bodyPr/>
                    <a:lstStyle/>
                    <a:p>
                      <a:pPr marL="672465" indent="-311785" algn="just">
                        <a:lnSpc>
                          <a:spcPct val="115000"/>
                        </a:lnSpc>
                        <a:spcAft>
                          <a:spcPts val="600"/>
                        </a:spcAft>
                      </a:pPr>
                      <a:r>
                        <a:rPr lang="lt-LT" sz="1400" dirty="0">
                          <a:effectLst/>
                        </a:rPr>
                        <a:t>Sąlygų xxx punktas</a:t>
                      </a:r>
                      <a:endParaRPr lang="lt-LT"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765" marR="40765" marT="0" marB="0"/>
                </a:tc>
                <a:extLst>
                  <a:ext uri="{0D108BD9-81ED-4DB2-BD59-A6C34878D82A}">
                    <a16:rowId xmlns:a16="http://schemas.microsoft.com/office/drawing/2014/main" val="1709303534"/>
                  </a:ext>
                </a:extLst>
              </a:tr>
              <a:tr h="734635">
                <a:tc>
                  <a:txBody>
                    <a:bodyPr/>
                    <a:lstStyle/>
                    <a:p>
                      <a:pPr marL="672465" indent="-311785" algn="just">
                        <a:lnSpc>
                          <a:spcPct val="115000"/>
                        </a:lnSpc>
                        <a:spcAft>
                          <a:spcPts val="600"/>
                        </a:spcAft>
                      </a:pPr>
                      <a:r>
                        <a:rPr lang="en-US" sz="1400" dirty="0">
                          <a:effectLst/>
                        </a:rPr>
                        <a:t>5</a:t>
                      </a:r>
                      <a:r>
                        <a:rPr lang="en-GB" sz="1400" dirty="0">
                          <a:effectLst/>
                        </a:rPr>
                        <a:t>. </a:t>
                      </a:r>
                      <a:endParaRPr lang="lt-LT"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765" marR="40765" marT="0" marB="0"/>
                </a:tc>
                <a:tc>
                  <a:txBody>
                    <a:bodyPr/>
                    <a:lstStyle/>
                    <a:p>
                      <a:pPr marL="672465" indent="-311785" algn="just">
                        <a:lnSpc>
                          <a:spcPct val="115000"/>
                        </a:lnSpc>
                        <a:spcAft>
                          <a:spcPts val="600"/>
                        </a:spcAft>
                      </a:pPr>
                      <a:r>
                        <a:rPr lang="lt-LT" sz="1400" dirty="0">
                          <a:effectLst/>
                        </a:rPr>
                        <a:t>SUSIJUSIŲ BENDROVIŲ SĄRAŠAS</a:t>
                      </a:r>
                    </a:p>
                    <a:p>
                      <a:pPr marL="672465" indent="-311785" algn="just">
                        <a:lnSpc>
                          <a:spcPct val="115000"/>
                        </a:lnSpc>
                        <a:spcAft>
                          <a:spcPts val="600"/>
                        </a:spcAft>
                      </a:pPr>
                      <a:r>
                        <a:rPr lang="lt-LT" sz="1400" dirty="0">
                          <a:effectLst/>
                        </a:rPr>
                        <a:t>(Sąlygų priedas Nr. xxx Susijusių bendrovių sąrašo forma</a:t>
                      </a:r>
                      <a:r>
                        <a:rPr lang="en-GB" sz="1400" dirty="0">
                          <a:effectLst/>
                        </a:rPr>
                        <a:t>)</a:t>
                      </a:r>
                      <a:endParaRPr lang="lt-LT"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765" marR="40765" marT="0" marB="0"/>
                </a:tc>
                <a:tc>
                  <a:txBody>
                    <a:bodyPr/>
                    <a:lstStyle/>
                    <a:p>
                      <a:pPr marL="672465" indent="-311785" algn="just">
                        <a:lnSpc>
                          <a:spcPct val="115000"/>
                        </a:lnSpc>
                        <a:spcAft>
                          <a:spcPts val="600"/>
                        </a:spcAft>
                      </a:pPr>
                      <a:r>
                        <a:rPr lang="lt-LT" sz="1400" dirty="0">
                          <a:effectLst/>
                        </a:rPr>
                        <a:t>Sąlygų xxx punktas</a:t>
                      </a:r>
                      <a:endParaRPr lang="lt-LT"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765" marR="40765" marT="0" marB="0"/>
                </a:tc>
                <a:extLst>
                  <a:ext uri="{0D108BD9-81ED-4DB2-BD59-A6C34878D82A}">
                    <a16:rowId xmlns:a16="http://schemas.microsoft.com/office/drawing/2014/main" val="572608288"/>
                  </a:ext>
                </a:extLst>
              </a:tr>
              <a:tr h="319754">
                <a:tc>
                  <a:txBody>
                    <a:bodyPr/>
                    <a:lstStyle/>
                    <a:p>
                      <a:pPr marL="672465" indent="-311785" algn="just">
                        <a:lnSpc>
                          <a:spcPct val="115000"/>
                        </a:lnSpc>
                        <a:spcAft>
                          <a:spcPts val="600"/>
                        </a:spcAft>
                      </a:pPr>
                      <a:r>
                        <a:rPr lang="en-GB" sz="1400" dirty="0">
                          <a:effectLst/>
                        </a:rPr>
                        <a:t>6.</a:t>
                      </a:r>
                      <a:endParaRPr lang="lt-LT"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765" marR="40765" marT="0" marB="0"/>
                </a:tc>
                <a:tc>
                  <a:txBody>
                    <a:bodyPr/>
                    <a:lstStyle/>
                    <a:p>
                      <a:pPr marL="672465" indent="-311785" algn="just" fontAlgn="base" hangingPunct="0">
                        <a:lnSpc>
                          <a:spcPct val="115000"/>
                        </a:lnSpc>
                        <a:spcAft>
                          <a:spcPts val="600"/>
                        </a:spcAft>
                      </a:pPr>
                      <a:r>
                        <a:rPr lang="en-GB" sz="1400" dirty="0">
                          <a:effectLst/>
                        </a:rPr>
                        <a:t>Kita </a:t>
                      </a:r>
                      <a:r>
                        <a:rPr lang="en-GB" sz="1400" dirty="0" err="1">
                          <a:effectLst/>
                        </a:rPr>
                        <a:t>informacija</a:t>
                      </a:r>
                      <a:r>
                        <a:rPr lang="en-GB" sz="1400" dirty="0">
                          <a:effectLst/>
                        </a:rPr>
                        <a:t>, </a:t>
                      </a:r>
                      <a:r>
                        <a:rPr lang="en-GB" sz="1400" dirty="0" err="1">
                          <a:effectLst/>
                        </a:rPr>
                        <a:t>aktuali</a:t>
                      </a:r>
                      <a:r>
                        <a:rPr lang="en-GB" sz="1400" dirty="0">
                          <a:effectLst/>
                        </a:rPr>
                        <a:t> </a:t>
                      </a:r>
                      <a:r>
                        <a:rPr lang="en-GB" sz="1400" dirty="0" err="1">
                          <a:effectLst/>
                        </a:rPr>
                        <a:t>kandidat</a:t>
                      </a:r>
                      <a:r>
                        <a:rPr lang="lt-LT" sz="1400" dirty="0">
                          <a:effectLst/>
                        </a:rPr>
                        <a:t>ui</a:t>
                      </a:r>
                      <a:endParaRPr lang="lt-LT"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765" marR="40765" marT="0" marB="0"/>
                </a:tc>
                <a:tc>
                  <a:txBody>
                    <a:bodyPr/>
                    <a:lstStyle/>
                    <a:p>
                      <a:pPr marL="672465" indent="-311785" algn="just">
                        <a:lnSpc>
                          <a:spcPct val="115000"/>
                        </a:lnSpc>
                        <a:spcAft>
                          <a:spcPts val="600"/>
                        </a:spcAft>
                      </a:pPr>
                      <a:r>
                        <a:rPr lang="en-GB" sz="1400" dirty="0">
                          <a:effectLst/>
                        </a:rPr>
                        <a:t> </a:t>
                      </a:r>
                      <a:endParaRPr lang="lt-LT"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765" marR="40765" marT="0" marB="0"/>
                </a:tc>
                <a:extLst>
                  <a:ext uri="{0D108BD9-81ED-4DB2-BD59-A6C34878D82A}">
                    <a16:rowId xmlns:a16="http://schemas.microsoft.com/office/drawing/2014/main" val="1574558817"/>
                  </a:ext>
                </a:extLst>
              </a:tr>
            </a:tbl>
          </a:graphicData>
        </a:graphic>
      </p:graphicFrame>
    </p:spTree>
    <p:extLst>
      <p:ext uri="{BB962C8B-B14F-4D97-AF65-F5344CB8AC3E}">
        <p14:creationId xmlns:p14="http://schemas.microsoft.com/office/powerpoint/2010/main" val="23539493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lt-LT" sz="3200" dirty="0"/>
              <a:t>Dialogas. Reikalavimai sprendiniams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49</a:t>
            </a:fld>
            <a:endParaRPr lang="en-US" dirty="0">
              <a:solidFill>
                <a:srgbClr val="FFFFFF"/>
              </a:solidFill>
            </a:endParaRPr>
          </a:p>
        </p:txBody>
      </p:sp>
      <p:graphicFrame>
        <p:nvGraphicFramePr>
          <p:cNvPr id="8" name="Object 7">
            <a:extLst>
              <a:ext uri="{FF2B5EF4-FFF2-40B4-BE49-F238E27FC236}">
                <a16:creationId xmlns:a16="http://schemas.microsoft.com/office/drawing/2014/main" id="{07F966FF-F379-4EE4-B240-A71EFF728ED5}"/>
              </a:ext>
            </a:extLst>
          </p:cNvPr>
          <p:cNvGraphicFramePr>
            <a:graphicFrameLocks noChangeAspect="1"/>
          </p:cNvGraphicFramePr>
          <p:nvPr>
            <p:extLst>
              <p:ext uri="{D42A27DB-BD31-4B8C-83A1-F6EECF244321}">
                <p14:modId xmlns:p14="http://schemas.microsoft.com/office/powerpoint/2010/main" val="27346162"/>
              </p:ext>
            </p:extLst>
          </p:nvPr>
        </p:nvGraphicFramePr>
        <p:xfrm>
          <a:off x="1783081" y="1910047"/>
          <a:ext cx="2413176" cy="2098073"/>
        </p:xfrm>
        <a:graphic>
          <a:graphicData uri="http://schemas.openxmlformats.org/presentationml/2006/ole">
            <mc:AlternateContent xmlns:mc="http://schemas.openxmlformats.org/markup-compatibility/2006">
              <mc:Choice xmlns:v="urn:schemas-microsoft-com:vml" Requires="v">
                <p:oleObj name="Document" showAsIcon="1" r:id="rId3" imgW="914597" imgH="781181" progId="Word.Document.12">
                  <p:embed/>
                </p:oleObj>
              </mc:Choice>
              <mc:Fallback>
                <p:oleObj name="Document" showAsIcon="1" r:id="rId3" imgW="914597" imgH="781181" progId="Word.Document.12">
                  <p:embed/>
                  <p:pic>
                    <p:nvPicPr>
                      <p:cNvPr id="8" name="Object 7">
                        <a:extLst>
                          <a:ext uri="{FF2B5EF4-FFF2-40B4-BE49-F238E27FC236}">
                            <a16:creationId xmlns:a16="http://schemas.microsoft.com/office/drawing/2014/main" id="{07F966FF-F379-4EE4-B240-A71EFF728ED5}"/>
                          </a:ext>
                        </a:extLst>
                      </p:cNvPr>
                      <p:cNvPicPr/>
                      <p:nvPr/>
                    </p:nvPicPr>
                    <p:blipFill>
                      <a:blip r:embed="rId4"/>
                      <a:stretch>
                        <a:fillRect/>
                      </a:stretch>
                    </p:blipFill>
                    <p:spPr>
                      <a:xfrm>
                        <a:off x="1783081" y="1910047"/>
                        <a:ext cx="2413176" cy="209807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5ED4C09-B0EA-4839-A658-B22D61988EE5}"/>
              </a:ext>
            </a:extLst>
          </p:cNvPr>
          <p:cNvGraphicFramePr>
            <a:graphicFrameLocks noChangeAspect="1"/>
          </p:cNvGraphicFramePr>
          <p:nvPr>
            <p:extLst>
              <p:ext uri="{D42A27DB-BD31-4B8C-83A1-F6EECF244321}">
                <p14:modId xmlns:p14="http://schemas.microsoft.com/office/powerpoint/2010/main" val="1134077347"/>
              </p:ext>
            </p:extLst>
          </p:nvPr>
        </p:nvGraphicFramePr>
        <p:xfrm>
          <a:off x="4892041" y="1910047"/>
          <a:ext cx="2338462" cy="2098073"/>
        </p:xfrm>
        <a:graphic>
          <a:graphicData uri="http://schemas.openxmlformats.org/presentationml/2006/ole">
            <mc:AlternateContent xmlns:mc="http://schemas.openxmlformats.org/markup-compatibility/2006">
              <mc:Choice xmlns:v="urn:schemas-microsoft-com:vml" Requires="v">
                <p:oleObj name="Document" showAsIcon="1" r:id="rId5" imgW="914597" imgH="781181" progId="Word.Document.12">
                  <p:embed/>
                </p:oleObj>
              </mc:Choice>
              <mc:Fallback>
                <p:oleObj name="Document" showAsIcon="1" r:id="rId5" imgW="914597" imgH="781181" progId="Word.Document.12">
                  <p:embed/>
                  <p:pic>
                    <p:nvPicPr>
                      <p:cNvPr id="9" name="Object 8">
                        <a:extLst>
                          <a:ext uri="{FF2B5EF4-FFF2-40B4-BE49-F238E27FC236}">
                            <a16:creationId xmlns:a16="http://schemas.microsoft.com/office/drawing/2014/main" id="{55ED4C09-B0EA-4839-A658-B22D61988EE5}"/>
                          </a:ext>
                        </a:extLst>
                      </p:cNvPr>
                      <p:cNvPicPr/>
                      <p:nvPr/>
                    </p:nvPicPr>
                    <p:blipFill>
                      <a:blip r:embed="rId6"/>
                      <a:stretch>
                        <a:fillRect/>
                      </a:stretch>
                    </p:blipFill>
                    <p:spPr>
                      <a:xfrm>
                        <a:off x="4892041" y="1910047"/>
                        <a:ext cx="2338462" cy="209807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6E98C6A-75A4-41A6-BA56-233481392424}"/>
              </a:ext>
            </a:extLst>
          </p:cNvPr>
          <p:cNvGraphicFramePr>
            <a:graphicFrameLocks noChangeAspect="1"/>
          </p:cNvGraphicFramePr>
          <p:nvPr>
            <p:extLst>
              <p:ext uri="{D42A27DB-BD31-4B8C-83A1-F6EECF244321}">
                <p14:modId xmlns:p14="http://schemas.microsoft.com/office/powerpoint/2010/main" val="113514213"/>
              </p:ext>
            </p:extLst>
          </p:nvPr>
        </p:nvGraphicFramePr>
        <p:xfrm>
          <a:off x="8432068" y="1910047"/>
          <a:ext cx="2418812" cy="1991393"/>
        </p:xfrm>
        <a:graphic>
          <a:graphicData uri="http://schemas.openxmlformats.org/presentationml/2006/ole">
            <mc:AlternateContent xmlns:mc="http://schemas.openxmlformats.org/markup-compatibility/2006">
              <mc:Choice xmlns:v="urn:schemas-microsoft-com:vml" Requires="v">
                <p:oleObj name="Document" showAsIcon="1" r:id="rId7" imgW="914597" imgH="781181" progId="Word.Document.12">
                  <p:embed/>
                </p:oleObj>
              </mc:Choice>
              <mc:Fallback>
                <p:oleObj name="Document" showAsIcon="1" r:id="rId7" imgW="914597" imgH="781181" progId="Word.Document.12">
                  <p:embed/>
                  <p:pic>
                    <p:nvPicPr>
                      <p:cNvPr id="10" name="Object 9">
                        <a:extLst>
                          <a:ext uri="{FF2B5EF4-FFF2-40B4-BE49-F238E27FC236}">
                            <a16:creationId xmlns:a16="http://schemas.microsoft.com/office/drawing/2014/main" id="{E6E98C6A-75A4-41A6-BA56-233481392424}"/>
                          </a:ext>
                        </a:extLst>
                      </p:cNvPr>
                      <p:cNvPicPr/>
                      <p:nvPr/>
                    </p:nvPicPr>
                    <p:blipFill>
                      <a:blip r:embed="rId8"/>
                      <a:stretch>
                        <a:fillRect/>
                      </a:stretch>
                    </p:blipFill>
                    <p:spPr>
                      <a:xfrm>
                        <a:off x="8432068" y="1910047"/>
                        <a:ext cx="2418812" cy="1991393"/>
                      </a:xfrm>
                      <a:prstGeom prst="rect">
                        <a:avLst/>
                      </a:prstGeom>
                    </p:spPr>
                  </p:pic>
                </p:oleObj>
              </mc:Fallback>
            </mc:AlternateContent>
          </a:graphicData>
        </a:graphic>
      </p:graphicFrame>
    </p:spTree>
    <p:extLst>
      <p:ext uri="{BB962C8B-B14F-4D97-AF65-F5344CB8AC3E}">
        <p14:creationId xmlns:p14="http://schemas.microsoft.com/office/powerpoint/2010/main" val="388546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lt-LT" sz="3200" dirty="0"/>
              <a:t>Kas yra konkurencinis dialogas?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5</a:t>
            </a:fld>
            <a:endParaRPr lang="en-US" dirty="0">
              <a:solidFill>
                <a:srgbClr val="FFFFFF"/>
              </a:solidFill>
            </a:endParaRPr>
          </a:p>
        </p:txBody>
      </p:sp>
      <p:sp>
        <p:nvSpPr>
          <p:cNvPr id="8" name="TextBox 7">
            <a:extLst>
              <a:ext uri="{FF2B5EF4-FFF2-40B4-BE49-F238E27FC236}">
                <a16:creationId xmlns:a16="http://schemas.microsoft.com/office/drawing/2014/main" id="{41C3629E-6304-4764-87FF-6AC4BB13E074}"/>
              </a:ext>
            </a:extLst>
          </p:cNvPr>
          <p:cNvSpPr txBox="1"/>
          <p:nvPr/>
        </p:nvSpPr>
        <p:spPr>
          <a:xfrm>
            <a:off x="721847" y="917953"/>
            <a:ext cx="10969322" cy="2308324"/>
          </a:xfrm>
          <a:prstGeom prst="rect">
            <a:avLst/>
          </a:prstGeom>
          <a:noFill/>
        </p:spPr>
        <p:txBody>
          <a:bodyPr wrap="square">
            <a:spAutoFit/>
          </a:bodyPr>
          <a:lstStyle/>
          <a:p>
            <a:pPr algn="just"/>
            <a:r>
              <a:rPr lang="en-US" sz="2400" dirty="0"/>
              <a:t>1. </a:t>
            </a:r>
            <a:r>
              <a:rPr lang="lt-LT" sz="2400" dirty="0"/>
              <a:t>Konkurencinis dialogas (KD) buvo įtrauktas į naują direktyvą 2004/18/EB. Kaip nurodyta 31 preambulėje, teisės aktais buvo nustatytas tikslas numatyti „lanksčią procedūrą &lt;...&gt;, kuri išsaugotų ne tik konkurenciją tarp ūkio subjektų, bet ir būtinybę perkančioms organizacijoms aptarti su kiekvienu kandidatu visus sutarties aspektus “. Tačiau reikėtų pažymėti, kad konkurencinis dialogas yra procedūra, kuri gali būti taikoma tik tam tikromis aplinkybėmis.</a:t>
            </a:r>
          </a:p>
        </p:txBody>
      </p:sp>
      <p:sp>
        <p:nvSpPr>
          <p:cNvPr id="10" name="TextBox 9">
            <a:extLst>
              <a:ext uri="{FF2B5EF4-FFF2-40B4-BE49-F238E27FC236}">
                <a16:creationId xmlns:a16="http://schemas.microsoft.com/office/drawing/2014/main" id="{C9A84DB8-3ABD-4D1E-981F-607F5D2DAF95}"/>
              </a:ext>
            </a:extLst>
          </p:cNvPr>
          <p:cNvSpPr txBox="1"/>
          <p:nvPr/>
        </p:nvSpPr>
        <p:spPr>
          <a:xfrm>
            <a:off x="721846" y="3351349"/>
            <a:ext cx="10940679" cy="2308324"/>
          </a:xfrm>
          <a:prstGeom prst="rect">
            <a:avLst/>
          </a:prstGeom>
          <a:noFill/>
        </p:spPr>
        <p:txBody>
          <a:bodyPr wrap="square">
            <a:spAutoFit/>
          </a:bodyPr>
          <a:lstStyle/>
          <a:p>
            <a:pPr algn="just"/>
            <a:r>
              <a:rPr lang="en-US" sz="2400" dirty="0"/>
              <a:t>2. </a:t>
            </a:r>
            <a:r>
              <a:rPr lang="lt-LT" sz="2400" dirty="0"/>
              <a:t>Tai tinka sudėtingiems ir didelės pikimams, kai yra techninių ir finansinių reikalavimų, rezultatų ar sutarties spragų. Perkančioji organizacija naudoja dialogus su tiekėjais, kad kartu išsiaiškintų bei užpildytų aukščiau paminėtas spragas / neaiškumus ir padėtų tiekėjams geriau suprasti perkančiosios organizacijos reikalavimus. Tokiu būdu tiekėjai gali parengti savo sprendinį, atsižvelgdami į perkančiosios organizacijos poreikius.</a:t>
            </a:r>
          </a:p>
        </p:txBody>
      </p:sp>
    </p:spTree>
    <p:extLst>
      <p:ext uri="{BB962C8B-B14F-4D97-AF65-F5344CB8AC3E}">
        <p14:creationId xmlns:p14="http://schemas.microsoft.com/office/powerpoint/2010/main" val="2921373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lt-LT" sz="3200" dirty="0"/>
              <a:t>Dialogas. Sprendinių vertinimas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50</a:t>
            </a:fld>
            <a:endParaRPr lang="en-US" dirty="0">
              <a:solidFill>
                <a:srgbClr val="FFFFFF"/>
              </a:solidFill>
            </a:endParaRPr>
          </a:p>
        </p:txBody>
      </p:sp>
      <p:grpSp>
        <p:nvGrpSpPr>
          <p:cNvPr id="11" name="Group 6">
            <a:extLst>
              <a:ext uri="{FF2B5EF4-FFF2-40B4-BE49-F238E27FC236}">
                <a16:creationId xmlns:a16="http://schemas.microsoft.com/office/drawing/2014/main" id="{DAF39E12-0FA6-45FD-90B4-454680F1303C}"/>
              </a:ext>
            </a:extLst>
          </p:cNvPr>
          <p:cNvGrpSpPr/>
          <p:nvPr/>
        </p:nvGrpSpPr>
        <p:grpSpPr>
          <a:xfrm>
            <a:off x="583659" y="1641031"/>
            <a:ext cx="5187365" cy="1283245"/>
            <a:chOff x="352425" y="1131025"/>
            <a:chExt cx="8439149" cy="1157425"/>
          </a:xfrm>
        </p:grpSpPr>
        <p:sp>
          <p:nvSpPr>
            <p:cNvPr id="12" name="Freeform 4">
              <a:extLst>
                <a:ext uri="{FF2B5EF4-FFF2-40B4-BE49-F238E27FC236}">
                  <a16:creationId xmlns:a16="http://schemas.microsoft.com/office/drawing/2014/main" id="{03E3106D-76A1-45A5-8BC7-5BA9BB3FD24F}"/>
                </a:ext>
              </a:extLst>
            </p:cNvPr>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5">
              <a:extLst>
                <a:ext uri="{FF2B5EF4-FFF2-40B4-BE49-F238E27FC236}">
                  <a16:creationId xmlns:a16="http://schemas.microsoft.com/office/drawing/2014/main" id="{E0F47328-1B96-4C35-84EB-AFDC820E818C}"/>
                </a:ext>
              </a:extLst>
            </p:cNvPr>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41">
            <a:extLst>
              <a:ext uri="{FF2B5EF4-FFF2-40B4-BE49-F238E27FC236}">
                <a16:creationId xmlns:a16="http://schemas.microsoft.com/office/drawing/2014/main" id="{F4672611-9F5B-4DF6-9480-18E31CFDDF0D}"/>
              </a:ext>
            </a:extLst>
          </p:cNvPr>
          <p:cNvGrpSpPr/>
          <p:nvPr/>
        </p:nvGrpSpPr>
        <p:grpSpPr>
          <a:xfrm>
            <a:off x="633108" y="3214312"/>
            <a:ext cx="5187365" cy="1283245"/>
            <a:chOff x="352425" y="1131025"/>
            <a:chExt cx="8439149" cy="1157425"/>
          </a:xfrm>
        </p:grpSpPr>
        <p:sp>
          <p:nvSpPr>
            <p:cNvPr id="15" name="Freeform 8">
              <a:extLst>
                <a:ext uri="{FF2B5EF4-FFF2-40B4-BE49-F238E27FC236}">
                  <a16:creationId xmlns:a16="http://schemas.microsoft.com/office/drawing/2014/main" id="{3EDB77AE-9D48-465B-94F7-50824A72506B}"/>
                </a:ext>
              </a:extLst>
            </p:cNvPr>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Freeform 9">
              <a:extLst>
                <a:ext uri="{FF2B5EF4-FFF2-40B4-BE49-F238E27FC236}">
                  <a16:creationId xmlns:a16="http://schemas.microsoft.com/office/drawing/2014/main" id="{57D5D033-2A8B-4973-B0CC-C1A3C86F5F70}"/>
                </a:ext>
              </a:extLst>
            </p:cNvPr>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7" name="Group 48">
            <a:extLst>
              <a:ext uri="{FF2B5EF4-FFF2-40B4-BE49-F238E27FC236}">
                <a16:creationId xmlns:a16="http://schemas.microsoft.com/office/drawing/2014/main" id="{A0F207E7-7E39-407A-B489-A79025CF5849}"/>
              </a:ext>
            </a:extLst>
          </p:cNvPr>
          <p:cNvGrpSpPr/>
          <p:nvPr/>
        </p:nvGrpSpPr>
        <p:grpSpPr>
          <a:xfrm>
            <a:off x="583659" y="4739920"/>
            <a:ext cx="5187365" cy="1283245"/>
            <a:chOff x="352425" y="1131025"/>
            <a:chExt cx="8439149" cy="1157425"/>
          </a:xfrm>
        </p:grpSpPr>
        <p:sp>
          <p:nvSpPr>
            <p:cNvPr id="18" name="Freeform 11">
              <a:extLst>
                <a:ext uri="{FF2B5EF4-FFF2-40B4-BE49-F238E27FC236}">
                  <a16:creationId xmlns:a16="http://schemas.microsoft.com/office/drawing/2014/main" id="{2C7A4103-DD8D-484F-8C16-43E7BF213D49}"/>
                </a:ext>
              </a:extLst>
            </p:cNvPr>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2">
              <a:extLst>
                <a:ext uri="{FF2B5EF4-FFF2-40B4-BE49-F238E27FC236}">
                  <a16:creationId xmlns:a16="http://schemas.microsoft.com/office/drawing/2014/main" id="{B7F7B7A0-B076-4758-B52E-91A1485E1646}"/>
                </a:ext>
              </a:extLst>
            </p:cNvPr>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0" name="Group 6">
            <a:extLst>
              <a:ext uri="{FF2B5EF4-FFF2-40B4-BE49-F238E27FC236}">
                <a16:creationId xmlns:a16="http://schemas.microsoft.com/office/drawing/2014/main" id="{2A22187F-1195-436C-B126-8987B4EAC640}"/>
              </a:ext>
            </a:extLst>
          </p:cNvPr>
          <p:cNvGrpSpPr/>
          <p:nvPr/>
        </p:nvGrpSpPr>
        <p:grpSpPr>
          <a:xfrm>
            <a:off x="6400800" y="1641031"/>
            <a:ext cx="5187365" cy="1283245"/>
            <a:chOff x="352425" y="1131025"/>
            <a:chExt cx="8439149" cy="1157425"/>
          </a:xfrm>
        </p:grpSpPr>
        <p:sp>
          <p:nvSpPr>
            <p:cNvPr id="21" name="Freeform 16">
              <a:extLst>
                <a:ext uri="{FF2B5EF4-FFF2-40B4-BE49-F238E27FC236}">
                  <a16:creationId xmlns:a16="http://schemas.microsoft.com/office/drawing/2014/main" id="{3FECA236-19C4-4926-B919-9B7F5D5D4851}"/>
                </a:ext>
              </a:extLst>
            </p:cNvPr>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Freeform 17">
              <a:extLst>
                <a:ext uri="{FF2B5EF4-FFF2-40B4-BE49-F238E27FC236}">
                  <a16:creationId xmlns:a16="http://schemas.microsoft.com/office/drawing/2014/main" id="{0C850586-DAED-4602-B2F7-7469EB64378F}"/>
                </a:ext>
              </a:extLst>
            </p:cNvPr>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3" name="Group 41">
            <a:extLst>
              <a:ext uri="{FF2B5EF4-FFF2-40B4-BE49-F238E27FC236}">
                <a16:creationId xmlns:a16="http://schemas.microsoft.com/office/drawing/2014/main" id="{EA5C436E-C032-4EF0-AF0E-3678ED760D21}"/>
              </a:ext>
            </a:extLst>
          </p:cNvPr>
          <p:cNvGrpSpPr/>
          <p:nvPr/>
        </p:nvGrpSpPr>
        <p:grpSpPr>
          <a:xfrm>
            <a:off x="6400800" y="3190475"/>
            <a:ext cx="5187365" cy="1283245"/>
            <a:chOff x="352425" y="1131025"/>
            <a:chExt cx="8439149" cy="1157425"/>
          </a:xfrm>
        </p:grpSpPr>
        <p:sp>
          <p:nvSpPr>
            <p:cNvPr id="25" name="Freeform 20">
              <a:extLst>
                <a:ext uri="{FF2B5EF4-FFF2-40B4-BE49-F238E27FC236}">
                  <a16:creationId xmlns:a16="http://schemas.microsoft.com/office/drawing/2014/main" id="{88961D99-ED55-4154-B190-480DDC33458E}"/>
                </a:ext>
              </a:extLst>
            </p:cNvPr>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Freeform 21">
              <a:extLst>
                <a:ext uri="{FF2B5EF4-FFF2-40B4-BE49-F238E27FC236}">
                  <a16:creationId xmlns:a16="http://schemas.microsoft.com/office/drawing/2014/main" id="{F39A298E-ABA8-47D8-A711-99DDF8727C00}"/>
                </a:ext>
              </a:extLst>
            </p:cNvPr>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7" name="Group 48">
            <a:extLst>
              <a:ext uri="{FF2B5EF4-FFF2-40B4-BE49-F238E27FC236}">
                <a16:creationId xmlns:a16="http://schemas.microsoft.com/office/drawing/2014/main" id="{A6BD746D-4475-4A83-84A7-0D3DC67DDE66}"/>
              </a:ext>
            </a:extLst>
          </p:cNvPr>
          <p:cNvGrpSpPr/>
          <p:nvPr/>
        </p:nvGrpSpPr>
        <p:grpSpPr>
          <a:xfrm>
            <a:off x="6444397" y="4716083"/>
            <a:ext cx="5187365" cy="1283245"/>
            <a:chOff x="352425" y="1131025"/>
            <a:chExt cx="8439149" cy="1157425"/>
          </a:xfrm>
        </p:grpSpPr>
        <p:sp>
          <p:nvSpPr>
            <p:cNvPr id="28" name="Freeform 23">
              <a:extLst>
                <a:ext uri="{FF2B5EF4-FFF2-40B4-BE49-F238E27FC236}">
                  <a16:creationId xmlns:a16="http://schemas.microsoft.com/office/drawing/2014/main" id="{CEC5526B-7D00-4797-BA0C-D7E108A08612}"/>
                </a:ext>
              </a:extLst>
            </p:cNvPr>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Freeform 24">
              <a:extLst>
                <a:ext uri="{FF2B5EF4-FFF2-40B4-BE49-F238E27FC236}">
                  <a16:creationId xmlns:a16="http://schemas.microsoft.com/office/drawing/2014/main" id="{5F54C472-13A6-4AB5-A3BA-8135FE8D4C85}"/>
                </a:ext>
              </a:extLst>
            </p:cNvPr>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0" name="Text Placeholder 3">
            <a:extLst>
              <a:ext uri="{FF2B5EF4-FFF2-40B4-BE49-F238E27FC236}">
                <a16:creationId xmlns:a16="http://schemas.microsoft.com/office/drawing/2014/main" id="{E50F8F1D-944B-449C-A25A-864700B9BFEE}"/>
              </a:ext>
            </a:extLst>
          </p:cNvPr>
          <p:cNvSpPr txBox="1">
            <a:spLocks/>
          </p:cNvSpPr>
          <p:nvPr/>
        </p:nvSpPr>
        <p:spPr>
          <a:xfrm>
            <a:off x="914400" y="1770647"/>
            <a:ext cx="812800" cy="9028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39">
              <a:spcBef>
                <a:spcPct val="20000"/>
              </a:spcBef>
              <a:defRPr/>
            </a:pPr>
            <a:r>
              <a:rPr lang="en-US" sz="5867" b="1" dirty="0">
                <a:solidFill>
                  <a:schemeClr val="accent1"/>
                </a:solidFill>
                <a:cs typeface="+mj-cs"/>
              </a:rPr>
              <a:t>1</a:t>
            </a:r>
          </a:p>
        </p:txBody>
      </p:sp>
      <p:sp>
        <p:nvSpPr>
          <p:cNvPr id="31" name="Text Placeholder 3">
            <a:extLst>
              <a:ext uri="{FF2B5EF4-FFF2-40B4-BE49-F238E27FC236}">
                <a16:creationId xmlns:a16="http://schemas.microsoft.com/office/drawing/2014/main" id="{8FFD7015-FBB5-4781-8DD0-F2F01D32E550}"/>
              </a:ext>
            </a:extLst>
          </p:cNvPr>
          <p:cNvSpPr txBox="1">
            <a:spLocks/>
          </p:cNvSpPr>
          <p:nvPr/>
        </p:nvSpPr>
        <p:spPr>
          <a:xfrm>
            <a:off x="914400" y="3345471"/>
            <a:ext cx="812800" cy="9028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39">
              <a:spcBef>
                <a:spcPct val="20000"/>
              </a:spcBef>
              <a:defRPr/>
            </a:pPr>
            <a:r>
              <a:rPr lang="en-US" sz="5867" b="1" dirty="0">
                <a:solidFill>
                  <a:schemeClr val="accent2"/>
                </a:solidFill>
                <a:cs typeface="+mj-cs"/>
              </a:rPr>
              <a:t>2</a:t>
            </a:r>
          </a:p>
        </p:txBody>
      </p:sp>
      <p:sp>
        <p:nvSpPr>
          <p:cNvPr id="32" name="Text Placeholder 3">
            <a:extLst>
              <a:ext uri="{FF2B5EF4-FFF2-40B4-BE49-F238E27FC236}">
                <a16:creationId xmlns:a16="http://schemas.microsoft.com/office/drawing/2014/main" id="{3AA4231A-6763-47B1-8CB6-C7754A1DD101}"/>
              </a:ext>
            </a:extLst>
          </p:cNvPr>
          <p:cNvSpPr txBox="1">
            <a:spLocks/>
          </p:cNvSpPr>
          <p:nvPr/>
        </p:nvSpPr>
        <p:spPr>
          <a:xfrm>
            <a:off x="914400" y="4919188"/>
            <a:ext cx="812800" cy="9028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39">
              <a:spcBef>
                <a:spcPct val="20000"/>
              </a:spcBef>
              <a:defRPr/>
            </a:pPr>
            <a:r>
              <a:rPr lang="en-US" sz="5867" b="1" dirty="0">
                <a:solidFill>
                  <a:schemeClr val="accent3"/>
                </a:solidFill>
                <a:cs typeface="+mj-cs"/>
              </a:rPr>
              <a:t>3</a:t>
            </a:r>
          </a:p>
        </p:txBody>
      </p:sp>
      <p:sp>
        <p:nvSpPr>
          <p:cNvPr id="33" name="Text Placeholder 3">
            <a:extLst>
              <a:ext uri="{FF2B5EF4-FFF2-40B4-BE49-F238E27FC236}">
                <a16:creationId xmlns:a16="http://schemas.microsoft.com/office/drawing/2014/main" id="{8DFDA883-1756-44F7-A2FD-3E236531ED00}"/>
              </a:ext>
            </a:extLst>
          </p:cNvPr>
          <p:cNvSpPr txBox="1">
            <a:spLocks/>
          </p:cNvSpPr>
          <p:nvPr/>
        </p:nvSpPr>
        <p:spPr>
          <a:xfrm>
            <a:off x="6705600" y="1770647"/>
            <a:ext cx="812800" cy="9028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39">
              <a:spcBef>
                <a:spcPct val="20000"/>
              </a:spcBef>
              <a:defRPr/>
            </a:pPr>
            <a:r>
              <a:rPr lang="en-US" sz="5867" b="1" dirty="0">
                <a:solidFill>
                  <a:schemeClr val="accent4"/>
                </a:solidFill>
                <a:cs typeface="+mj-cs"/>
              </a:rPr>
              <a:t>4</a:t>
            </a:r>
          </a:p>
        </p:txBody>
      </p:sp>
      <p:sp>
        <p:nvSpPr>
          <p:cNvPr id="34" name="Text Placeholder 3">
            <a:extLst>
              <a:ext uri="{FF2B5EF4-FFF2-40B4-BE49-F238E27FC236}">
                <a16:creationId xmlns:a16="http://schemas.microsoft.com/office/drawing/2014/main" id="{BDA970E5-D8EC-4863-845B-95329077F1DF}"/>
              </a:ext>
            </a:extLst>
          </p:cNvPr>
          <p:cNvSpPr txBox="1">
            <a:spLocks/>
          </p:cNvSpPr>
          <p:nvPr/>
        </p:nvSpPr>
        <p:spPr>
          <a:xfrm>
            <a:off x="6705600" y="3345471"/>
            <a:ext cx="812800" cy="9028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39">
              <a:spcBef>
                <a:spcPct val="20000"/>
              </a:spcBef>
              <a:defRPr/>
            </a:pPr>
            <a:r>
              <a:rPr lang="en-US" sz="5867" b="1" dirty="0">
                <a:solidFill>
                  <a:schemeClr val="accent5"/>
                </a:solidFill>
                <a:cs typeface="+mj-cs"/>
              </a:rPr>
              <a:t>5</a:t>
            </a:r>
          </a:p>
        </p:txBody>
      </p:sp>
      <p:sp>
        <p:nvSpPr>
          <p:cNvPr id="35" name="Text Placeholder 3">
            <a:extLst>
              <a:ext uri="{FF2B5EF4-FFF2-40B4-BE49-F238E27FC236}">
                <a16:creationId xmlns:a16="http://schemas.microsoft.com/office/drawing/2014/main" id="{B77A2765-7765-4A48-BB2D-1AA526C81087}"/>
              </a:ext>
            </a:extLst>
          </p:cNvPr>
          <p:cNvSpPr txBox="1">
            <a:spLocks/>
          </p:cNvSpPr>
          <p:nvPr/>
        </p:nvSpPr>
        <p:spPr>
          <a:xfrm>
            <a:off x="6705600" y="4919188"/>
            <a:ext cx="812800" cy="9028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39">
              <a:spcBef>
                <a:spcPct val="20000"/>
              </a:spcBef>
              <a:defRPr/>
            </a:pPr>
            <a:r>
              <a:rPr lang="en-US" sz="5867" b="1" dirty="0">
                <a:solidFill>
                  <a:schemeClr val="accent6"/>
                </a:solidFill>
                <a:cs typeface="+mj-cs"/>
              </a:rPr>
              <a:t>6</a:t>
            </a:r>
          </a:p>
        </p:txBody>
      </p:sp>
      <p:cxnSp>
        <p:nvCxnSpPr>
          <p:cNvPr id="36" name="Straight Connector 35">
            <a:extLst>
              <a:ext uri="{FF2B5EF4-FFF2-40B4-BE49-F238E27FC236}">
                <a16:creationId xmlns:a16="http://schemas.microsoft.com/office/drawing/2014/main" id="{79BC8E40-8C7C-459D-9B17-2CF938EC1A3E}"/>
              </a:ext>
            </a:extLst>
          </p:cNvPr>
          <p:cNvCxnSpPr/>
          <p:nvPr/>
        </p:nvCxnSpPr>
        <p:spPr>
          <a:xfrm rot="5400000">
            <a:off x="1574800" y="2208716"/>
            <a:ext cx="711200" cy="211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BF3EC1A-9906-428F-BC61-982CF0DFFF60}"/>
              </a:ext>
            </a:extLst>
          </p:cNvPr>
          <p:cNvCxnSpPr/>
          <p:nvPr/>
        </p:nvCxnSpPr>
        <p:spPr>
          <a:xfrm rot="5400000">
            <a:off x="1574800" y="3783540"/>
            <a:ext cx="711200" cy="211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25A9599-8FCA-4455-8856-DBC241CE3241}"/>
              </a:ext>
            </a:extLst>
          </p:cNvPr>
          <p:cNvCxnSpPr/>
          <p:nvPr/>
        </p:nvCxnSpPr>
        <p:spPr>
          <a:xfrm rot="5400000">
            <a:off x="1574800" y="5357257"/>
            <a:ext cx="711200" cy="2117"/>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4F59B67-ACEB-4E4C-80BB-331BF6C8181C}"/>
              </a:ext>
            </a:extLst>
          </p:cNvPr>
          <p:cNvCxnSpPr/>
          <p:nvPr/>
        </p:nvCxnSpPr>
        <p:spPr>
          <a:xfrm rot="5400000">
            <a:off x="7401148" y="2220352"/>
            <a:ext cx="711200" cy="211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68AE1BD-644B-4CA7-BAC5-6F492046F572}"/>
              </a:ext>
            </a:extLst>
          </p:cNvPr>
          <p:cNvCxnSpPr/>
          <p:nvPr/>
        </p:nvCxnSpPr>
        <p:spPr>
          <a:xfrm rot="5400000">
            <a:off x="7366000" y="3783540"/>
            <a:ext cx="711200" cy="211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0E40835-63C1-44CB-BDE2-E7A23A3F1382}"/>
              </a:ext>
            </a:extLst>
          </p:cNvPr>
          <p:cNvCxnSpPr/>
          <p:nvPr/>
        </p:nvCxnSpPr>
        <p:spPr>
          <a:xfrm rot="5400000">
            <a:off x="7366000" y="5357257"/>
            <a:ext cx="711200" cy="211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C43B72DD-2586-42FD-8086-47D32AE2DC1A}"/>
              </a:ext>
            </a:extLst>
          </p:cNvPr>
          <p:cNvSpPr txBox="1">
            <a:spLocks/>
          </p:cNvSpPr>
          <p:nvPr/>
        </p:nvSpPr>
        <p:spPr>
          <a:xfrm>
            <a:off x="2243848" y="2012655"/>
            <a:ext cx="325480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en-GB" dirty="0" err="1"/>
              <a:t>Sprend</a:t>
            </a:r>
            <a:r>
              <a:rPr lang="lt-LT" dirty="0"/>
              <a:t>inys pateiktas </a:t>
            </a:r>
            <a:r>
              <a:rPr lang="en-GB" dirty="0"/>
              <a:t>visa </a:t>
            </a:r>
            <a:r>
              <a:rPr lang="en-GB" dirty="0" err="1"/>
              <a:t>reikalinga</a:t>
            </a:r>
            <a:r>
              <a:rPr lang="en-GB" dirty="0"/>
              <a:t> </a:t>
            </a:r>
            <a:r>
              <a:rPr lang="en-GB" dirty="0" err="1"/>
              <a:t>apimtimi</a:t>
            </a:r>
            <a:endParaRPr lang="en-US" b="1" dirty="0">
              <a:solidFill>
                <a:schemeClr val="tx2">
                  <a:lumMod val="75000"/>
                  <a:lumOff val="25000"/>
                </a:schemeClr>
              </a:solidFill>
              <a:cs typeface="+mj-cs"/>
            </a:endParaRPr>
          </a:p>
        </p:txBody>
      </p:sp>
      <p:sp>
        <p:nvSpPr>
          <p:cNvPr id="43" name="Text Placeholder 3">
            <a:extLst>
              <a:ext uri="{FF2B5EF4-FFF2-40B4-BE49-F238E27FC236}">
                <a16:creationId xmlns:a16="http://schemas.microsoft.com/office/drawing/2014/main" id="{B5FE25C5-41D7-4B38-8197-D0CFD1F6E2F6}"/>
              </a:ext>
            </a:extLst>
          </p:cNvPr>
          <p:cNvSpPr txBox="1">
            <a:spLocks/>
          </p:cNvSpPr>
          <p:nvPr/>
        </p:nvSpPr>
        <p:spPr>
          <a:xfrm>
            <a:off x="2243848" y="3593148"/>
            <a:ext cx="325480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en-GB" dirty="0" err="1"/>
              <a:t>Pateikiamas</a:t>
            </a:r>
            <a:r>
              <a:rPr lang="en-GB" dirty="0"/>
              <a:t> ne </a:t>
            </a:r>
            <a:r>
              <a:rPr lang="en-GB" dirty="0" err="1"/>
              <a:t>daugiau</a:t>
            </a:r>
            <a:r>
              <a:rPr lang="en-GB" dirty="0"/>
              <a:t> </a:t>
            </a:r>
            <a:r>
              <a:rPr lang="en-GB" dirty="0" err="1"/>
              <a:t>kaip</a:t>
            </a:r>
            <a:r>
              <a:rPr lang="en-GB" dirty="0"/>
              <a:t> </a:t>
            </a:r>
            <a:r>
              <a:rPr lang="en-GB" dirty="0" err="1"/>
              <a:t>vienas</a:t>
            </a:r>
            <a:r>
              <a:rPr lang="en-GB" dirty="0"/>
              <a:t> </a:t>
            </a:r>
            <a:r>
              <a:rPr lang="en-GB" dirty="0" err="1"/>
              <a:t>arba</a:t>
            </a:r>
            <a:r>
              <a:rPr lang="en-GB" dirty="0"/>
              <a:t> </a:t>
            </a:r>
            <a:r>
              <a:rPr lang="en-GB" dirty="0" err="1"/>
              <a:t>alternatyvus</a:t>
            </a:r>
            <a:r>
              <a:rPr lang="en-GB" dirty="0"/>
              <a:t> </a:t>
            </a:r>
            <a:r>
              <a:rPr lang="en-GB" dirty="0" err="1"/>
              <a:t>Sprendi</a:t>
            </a:r>
            <a:r>
              <a:rPr lang="lt-LT" dirty="0"/>
              <a:t>nys</a:t>
            </a:r>
            <a:endParaRPr lang="en-US" b="1" dirty="0">
              <a:solidFill>
                <a:schemeClr val="tx2">
                  <a:lumMod val="75000"/>
                  <a:lumOff val="25000"/>
                </a:schemeClr>
              </a:solidFill>
              <a:cs typeface="+mj-cs"/>
            </a:endParaRPr>
          </a:p>
        </p:txBody>
      </p:sp>
      <p:sp>
        <p:nvSpPr>
          <p:cNvPr id="44" name="Text Placeholder 3">
            <a:extLst>
              <a:ext uri="{FF2B5EF4-FFF2-40B4-BE49-F238E27FC236}">
                <a16:creationId xmlns:a16="http://schemas.microsoft.com/office/drawing/2014/main" id="{7A03AA06-91E5-4BB9-9C25-1997BF859D8B}"/>
              </a:ext>
            </a:extLst>
          </p:cNvPr>
          <p:cNvSpPr txBox="1">
            <a:spLocks/>
          </p:cNvSpPr>
          <p:nvPr/>
        </p:nvSpPr>
        <p:spPr>
          <a:xfrm>
            <a:off x="2243848" y="5117148"/>
            <a:ext cx="325480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it-IT" dirty="0"/>
              <a:t>Sprendi</a:t>
            </a:r>
            <a:r>
              <a:rPr lang="lt-LT" dirty="0"/>
              <a:t>ni</a:t>
            </a:r>
            <a:r>
              <a:rPr lang="it-IT" dirty="0"/>
              <a:t>o trukmė yra ne trumpesnė nei prašoma</a:t>
            </a:r>
            <a:endParaRPr lang="en-US" b="1" dirty="0">
              <a:solidFill>
                <a:schemeClr val="tx2">
                  <a:lumMod val="75000"/>
                  <a:lumOff val="25000"/>
                </a:schemeClr>
              </a:solidFill>
              <a:cs typeface="+mj-cs"/>
            </a:endParaRPr>
          </a:p>
        </p:txBody>
      </p:sp>
      <p:sp>
        <p:nvSpPr>
          <p:cNvPr id="45" name="Text Placeholder 3">
            <a:extLst>
              <a:ext uri="{FF2B5EF4-FFF2-40B4-BE49-F238E27FC236}">
                <a16:creationId xmlns:a16="http://schemas.microsoft.com/office/drawing/2014/main" id="{347F6B74-0D03-4845-A9AE-F1987B508B77}"/>
              </a:ext>
            </a:extLst>
          </p:cNvPr>
          <p:cNvSpPr txBox="1">
            <a:spLocks/>
          </p:cNvSpPr>
          <p:nvPr/>
        </p:nvSpPr>
        <p:spPr>
          <a:xfrm>
            <a:off x="8002622" y="1889545"/>
            <a:ext cx="3313167" cy="7386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1"/>
            <a:r>
              <a:rPr lang="en-GB" sz="1600" dirty="0" err="1"/>
              <a:t>Sprendi</a:t>
            </a:r>
            <a:r>
              <a:rPr lang="lt-LT" sz="1600" dirty="0"/>
              <a:t>nys</a:t>
            </a:r>
            <a:r>
              <a:rPr lang="en-GB" sz="1600" dirty="0"/>
              <a:t> </a:t>
            </a:r>
            <a:r>
              <a:rPr lang="en-GB" sz="1600" dirty="0" err="1"/>
              <a:t>atitinka</a:t>
            </a:r>
            <a:r>
              <a:rPr lang="en-GB" sz="1600" dirty="0"/>
              <a:t> </a:t>
            </a:r>
            <a:r>
              <a:rPr lang="lt-LT" sz="1600" dirty="0"/>
              <a:t>pirkimo dokumentuose </a:t>
            </a:r>
            <a:r>
              <a:rPr lang="en-GB" sz="1600" dirty="0" err="1"/>
              <a:t>nurodytus</a:t>
            </a:r>
            <a:r>
              <a:rPr lang="en-GB" sz="1600" dirty="0"/>
              <a:t> </a:t>
            </a:r>
            <a:r>
              <a:rPr lang="en-GB" sz="1600" dirty="0" err="1"/>
              <a:t>pateikimo</a:t>
            </a:r>
            <a:r>
              <a:rPr lang="en-GB" sz="1600" dirty="0"/>
              <a:t> </a:t>
            </a:r>
            <a:r>
              <a:rPr lang="en-GB" sz="1600" dirty="0" err="1"/>
              <a:t>reikalavimus</a:t>
            </a:r>
            <a:endParaRPr lang="lt-LT" sz="1600" dirty="0"/>
          </a:p>
        </p:txBody>
      </p:sp>
      <p:sp>
        <p:nvSpPr>
          <p:cNvPr id="46" name="Text Placeholder 3">
            <a:extLst>
              <a:ext uri="{FF2B5EF4-FFF2-40B4-BE49-F238E27FC236}">
                <a16:creationId xmlns:a16="http://schemas.microsoft.com/office/drawing/2014/main" id="{29F04DF9-10A3-4F2B-AB3E-8DF26B9D0CAE}"/>
              </a:ext>
            </a:extLst>
          </p:cNvPr>
          <p:cNvSpPr txBox="1">
            <a:spLocks/>
          </p:cNvSpPr>
          <p:nvPr/>
        </p:nvSpPr>
        <p:spPr>
          <a:xfrm>
            <a:off x="7817346" y="3470036"/>
            <a:ext cx="3665994" cy="7386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dirty="0"/>
              <a:t>Sprendinys neturi techninių ir aritmetinių klaidų, apskaičiuojant Mokėjimą – jei jų yra,  Dalyvis turės jas ištaisyti per nustatytą laiką</a:t>
            </a:r>
            <a:endParaRPr lang="en-US" b="1" dirty="0">
              <a:solidFill>
                <a:schemeClr val="tx2">
                  <a:lumMod val="75000"/>
                  <a:lumOff val="25000"/>
                </a:schemeClr>
              </a:solidFill>
              <a:cs typeface="+mj-cs"/>
            </a:endParaRPr>
          </a:p>
        </p:txBody>
      </p:sp>
      <p:sp>
        <p:nvSpPr>
          <p:cNvPr id="47" name="Text Placeholder 3">
            <a:extLst>
              <a:ext uri="{FF2B5EF4-FFF2-40B4-BE49-F238E27FC236}">
                <a16:creationId xmlns:a16="http://schemas.microsoft.com/office/drawing/2014/main" id="{CFE60EB9-271F-49DE-B356-5450D032AAEB}"/>
              </a:ext>
            </a:extLst>
          </p:cNvPr>
          <p:cNvSpPr txBox="1">
            <a:spLocks/>
          </p:cNvSpPr>
          <p:nvPr/>
        </p:nvSpPr>
        <p:spPr>
          <a:xfrm>
            <a:off x="8002622" y="5240259"/>
            <a:ext cx="3313167" cy="2462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en-GB" dirty="0" err="1"/>
              <a:t>Sprendi</a:t>
            </a:r>
            <a:r>
              <a:rPr lang="lt-LT" dirty="0"/>
              <a:t>nys </a:t>
            </a:r>
            <a:r>
              <a:rPr lang="en-GB" dirty="0" err="1"/>
              <a:t>yra</a:t>
            </a:r>
            <a:r>
              <a:rPr lang="en-GB" dirty="0"/>
              <a:t> </a:t>
            </a:r>
            <a:r>
              <a:rPr lang="en-GB" dirty="0" err="1"/>
              <a:t>pagrįstas</a:t>
            </a:r>
            <a:r>
              <a:rPr lang="en-GB" dirty="0"/>
              <a:t> </a:t>
            </a:r>
            <a:r>
              <a:rPr lang="en-GB" dirty="0" err="1"/>
              <a:t>ir</a:t>
            </a:r>
            <a:r>
              <a:rPr lang="en-GB" dirty="0"/>
              <a:t> </a:t>
            </a:r>
            <a:r>
              <a:rPr lang="en-GB" dirty="0" err="1"/>
              <a:t>įmanomas</a:t>
            </a:r>
            <a:endParaRPr lang="en-US" b="1" dirty="0">
              <a:solidFill>
                <a:schemeClr val="tx2">
                  <a:lumMod val="75000"/>
                  <a:lumOff val="25000"/>
                </a:schemeClr>
              </a:solidFill>
              <a:cs typeface="+mj-cs"/>
            </a:endParaRPr>
          </a:p>
        </p:txBody>
      </p:sp>
    </p:spTree>
    <p:extLst>
      <p:ext uri="{BB962C8B-B14F-4D97-AF65-F5344CB8AC3E}">
        <p14:creationId xmlns:p14="http://schemas.microsoft.com/office/powerpoint/2010/main" val="22105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8000" decel="48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48000" decel="4800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48000" decel="4800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48000" decel="4800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48000" decel="4800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48000" decel="4800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left)">
                                      <p:cBhvr>
                                        <p:cTn id="41" dur="500"/>
                                        <p:tgtEl>
                                          <p:spTgt spid="43"/>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left)">
                                      <p:cBhvr>
                                        <p:cTn id="45" dur="500"/>
                                        <p:tgtEl>
                                          <p:spTgt spid="44"/>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left)">
                                      <p:cBhvr>
                                        <p:cTn id="49" dur="500"/>
                                        <p:tgtEl>
                                          <p:spTgt spid="45"/>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left)">
                                      <p:cBhvr>
                                        <p:cTn id="53" dur="500"/>
                                        <p:tgtEl>
                                          <p:spTgt spid="46"/>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lt-LT" sz="3200" dirty="0"/>
              <a:t>Dialogas. Kvietimas pradėti dialogą</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51</a:t>
            </a:fld>
            <a:endParaRPr lang="en-US" dirty="0">
              <a:solidFill>
                <a:srgbClr val="FFFFFF"/>
              </a:solidFill>
            </a:endParaRPr>
          </a:p>
        </p:txBody>
      </p:sp>
      <p:sp>
        <p:nvSpPr>
          <p:cNvPr id="12" name="TextBox 11">
            <a:extLst>
              <a:ext uri="{FF2B5EF4-FFF2-40B4-BE49-F238E27FC236}">
                <a16:creationId xmlns:a16="http://schemas.microsoft.com/office/drawing/2014/main" id="{EE03B52E-E4A9-4967-8605-EE778CDCD86A}"/>
              </a:ext>
            </a:extLst>
          </p:cNvPr>
          <p:cNvSpPr txBox="1"/>
          <p:nvPr/>
        </p:nvSpPr>
        <p:spPr>
          <a:xfrm>
            <a:off x="792480" y="1212221"/>
            <a:ext cx="10462260" cy="4401205"/>
          </a:xfrm>
          <a:prstGeom prst="rect">
            <a:avLst/>
          </a:prstGeom>
          <a:noFill/>
        </p:spPr>
        <p:txBody>
          <a:bodyPr wrap="square">
            <a:spAutoFit/>
          </a:bodyPr>
          <a:lstStyle/>
          <a:p>
            <a:pPr algn="just"/>
            <a:r>
              <a:rPr lang="lt-LT" sz="2000" dirty="0">
                <a:effectLst/>
                <a:ea typeface="Calibri" panose="020F0502020204030204" pitchFamily="34" charset="0"/>
                <a:cs typeface="Times New Roman" panose="02020603050405020304" pitchFamily="18" charset="0"/>
              </a:rPr>
              <a:t>Pirkimo komisija apie Sprendinių vertinimo rezultatus Kandidatus informuoja per CVP IS. Kandidatai, kurių Sprendiniai atitinka pirkimo dokumentų reikalavimus, gaus kvietimą dalyvauti dialoge. Kandidatai, kurių Sprendiniai bus atmesti kaip neatitinkantys pirkimo dokumentuose nustatytų reikalavimų, Sprendimų / Pasiūlymų vertinimo tvarkos ir kriterijų arba Pirkimo komisijos prašymu, iki nurodyto termino nebus papildomi ar patikslinti, į dialogą nebus kviečiami, tačiau jiems bus nurodytos Sprendinių atmetimo priežastys.</a:t>
            </a:r>
            <a:endParaRPr lang="en-US" sz="2000" dirty="0">
              <a:cs typeface="Times New Roman" panose="02020603050405020304" pitchFamily="18" charset="0"/>
            </a:endParaRPr>
          </a:p>
          <a:p>
            <a:pPr algn="just"/>
            <a:endParaRPr lang="en-US" sz="2000" dirty="0">
              <a:cs typeface="Times New Roman" panose="02020603050405020304" pitchFamily="18" charset="0"/>
            </a:endParaRPr>
          </a:p>
          <a:p>
            <a:pPr algn="just"/>
            <a:r>
              <a:rPr lang="lt-LT" sz="2000" dirty="0">
                <a:solidFill>
                  <a:srgbClr val="000000"/>
                </a:solidFill>
                <a:effectLst/>
                <a:ea typeface="Times New Roman" panose="02020603050405020304" pitchFamily="18" charset="0"/>
              </a:rPr>
              <a:t>Kartu su kvietimu pradėti dialogą Pirkimo komisija Kandidatams siunčia dialogo tvarkaraštį, kuriame turėtų būti nurodytos dialogo ir susitikimų datos. Jeigu Kandidatams netinkama tvarkaraštyje nurodyta posėdžio data, jis privalo nedelsdamas, bet ne vėliau kaip per 3 (tris) darbo dienas iki dialogo pradžios, pranešti apie tai Pirkimo komisijai. Pirkimo komisija, atsižvelgdama į Kandidato (-ų) pasiūlytas kito posėdžio datas, prieš dialogo pradžią turi derinti dialogo tvarkaraščius su visais pakviestais Kandidatas. Dialogo metu dialogo grafikas gali būti keičiamas, bet ne vėliau kaip likus 3 (trims) darbo dienoms iki numatyto dialogo susitikimo.</a:t>
            </a:r>
            <a:endParaRPr lang="lt-LT" sz="2000" dirty="0"/>
          </a:p>
        </p:txBody>
      </p:sp>
    </p:spTree>
    <p:extLst>
      <p:ext uri="{BB962C8B-B14F-4D97-AF65-F5344CB8AC3E}">
        <p14:creationId xmlns:p14="http://schemas.microsoft.com/office/powerpoint/2010/main" val="5888653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6" y="76200"/>
            <a:ext cx="10462259" cy="868680"/>
          </a:xfrm>
        </p:spPr>
        <p:txBody>
          <a:bodyPr>
            <a:noAutofit/>
          </a:bodyPr>
          <a:lstStyle/>
          <a:p>
            <a:r>
              <a:rPr lang="lt-LT" sz="3200" dirty="0"/>
              <a:t>Dialogas. Kvietimas pradėti dialogą. Tvarkaraščio pavyzdys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52</a:t>
            </a:fld>
            <a:endParaRPr lang="en-US" dirty="0">
              <a:solidFill>
                <a:srgbClr val="FFFFFF"/>
              </a:solidFill>
            </a:endParaRPr>
          </a:p>
        </p:txBody>
      </p:sp>
      <p:graphicFrame>
        <p:nvGraphicFramePr>
          <p:cNvPr id="8" name="Table 7">
            <a:extLst>
              <a:ext uri="{FF2B5EF4-FFF2-40B4-BE49-F238E27FC236}">
                <a16:creationId xmlns:a16="http://schemas.microsoft.com/office/drawing/2014/main" id="{78876794-3DC0-4A7A-92BC-D29E60C1F77E}"/>
              </a:ext>
            </a:extLst>
          </p:cNvPr>
          <p:cNvGraphicFramePr>
            <a:graphicFrameLocks noGrp="1"/>
          </p:cNvGraphicFramePr>
          <p:nvPr>
            <p:extLst>
              <p:ext uri="{D42A27DB-BD31-4B8C-83A1-F6EECF244321}">
                <p14:modId xmlns:p14="http://schemas.microsoft.com/office/powerpoint/2010/main" val="3941810524"/>
              </p:ext>
            </p:extLst>
          </p:nvPr>
        </p:nvGraphicFramePr>
        <p:xfrm>
          <a:off x="1524331" y="1797613"/>
          <a:ext cx="8901817" cy="3881979"/>
        </p:xfrm>
        <a:graphic>
          <a:graphicData uri="http://schemas.openxmlformats.org/drawingml/2006/table">
            <a:tbl>
              <a:tblPr firstRow="1" firstCol="1" bandRow="1">
                <a:tableStyleId>{5C22544A-7EE6-4342-B048-85BDC9FD1C3A}</a:tableStyleId>
              </a:tblPr>
              <a:tblGrid>
                <a:gridCol w="466795">
                  <a:extLst>
                    <a:ext uri="{9D8B030D-6E8A-4147-A177-3AD203B41FA5}">
                      <a16:colId xmlns:a16="http://schemas.microsoft.com/office/drawing/2014/main" val="20000"/>
                    </a:ext>
                  </a:extLst>
                </a:gridCol>
                <a:gridCol w="5896327">
                  <a:extLst>
                    <a:ext uri="{9D8B030D-6E8A-4147-A177-3AD203B41FA5}">
                      <a16:colId xmlns:a16="http://schemas.microsoft.com/office/drawing/2014/main" val="20001"/>
                    </a:ext>
                  </a:extLst>
                </a:gridCol>
                <a:gridCol w="2538695">
                  <a:extLst>
                    <a:ext uri="{9D8B030D-6E8A-4147-A177-3AD203B41FA5}">
                      <a16:colId xmlns:a16="http://schemas.microsoft.com/office/drawing/2014/main" val="20002"/>
                    </a:ext>
                  </a:extLst>
                </a:gridCol>
              </a:tblGrid>
              <a:tr h="853665">
                <a:tc>
                  <a:txBody>
                    <a:bodyPr/>
                    <a:lstStyle/>
                    <a:p>
                      <a:pPr algn="ctr">
                        <a:lnSpc>
                          <a:spcPct val="107000"/>
                        </a:lnSpc>
                        <a:spcAft>
                          <a:spcPts val="0"/>
                        </a:spcAft>
                      </a:pPr>
                      <a:r>
                        <a:rPr lang="en-US" sz="2400" dirty="0">
                          <a:solidFill>
                            <a:schemeClr val="tx1"/>
                          </a:solidFill>
                          <a:effectLst/>
                        </a:rPr>
                        <a:t>N</a:t>
                      </a:r>
                      <a:r>
                        <a:rPr lang="lt-LT" sz="2400" dirty="0">
                          <a:solidFill>
                            <a:schemeClr val="tx1"/>
                          </a:solidFill>
                          <a:effectLst/>
                        </a:rPr>
                        <a:t>r</a:t>
                      </a:r>
                      <a:endParaRPr lang="lt-LT" sz="2400" dirty="0">
                        <a:solidFill>
                          <a:schemeClr val="tx1"/>
                        </a:solidFill>
                        <a:effectLst/>
                        <a:latin typeface="Calibri"/>
                        <a:ea typeface="Calibri"/>
                        <a:cs typeface="Times New Roman"/>
                      </a:endParaRPr>
                    </a:p>
                  </a:txBody>
                  <a:tcPr marL="68580" marR="68580" marT="0" marB="0">
                    <a:solidFill>
                      <a:schemeClr val="bg2">
                        <a:lumMod val="85000"/>
                      </a:schemeClr>
                    </a:solidFill>
                  </a:tcPr>
                </a:tc>
                <a:tc>
                  <a:txBody>
                    <a:bodyPr/>
                    <a:lstStyle/>
                    <a:p>
                      <a:pPr algn="ctr">
                        <a:lnSpc>
                          <a:spcPct val="107000"/>
                        </a:lnSpc>
                        <a:spcAft>
                          <a:spcPts val="0"/>
                        </a:spcAft>
                      </a:pPr>
                      <a:r>
                        <a:rPr lang="lt-LT" sz="2400" dirty="0">
                          <a:solidFill>
                            <a:schemeClr val="tx1"/>
                          </a:solidFill>
                          <a:effectLst/>
                        </a:rPr>
                        <a:t>Susitikimas</a:t>
                      </a:r>
                      <a:endParaRPr lang="lt-LT" sz="2400" dirty="0">
                        <a:solidFill>
                          <a:schemeClr val="tx1"/>
                        </a:solidFill>
                        <a:effectLst/>
                        <a:latin typeface="Calibri"/>
                        <a:ea typeface="Calibri"/>
                        <a:cs typeface="Times New Roman"/>
                      </a:endParaRPr>
                    </a:p>
                  </a:txBody>
                  <a:tcPr marL="68580" marR="68580" marT="0" marB="0">
                    <a:solidFill>
                      <a:schemeClr val="bg2">
                        <a:lumMod val="85000"/>
                      </a:schemeClr>
                    </a:solidFill>
                  </a:tcPr>
                </a:tc>
                <a:tc>
                  <a:txBody>
                    <a:bodyPr/>
                    <a:lstStyle/>
                    <a:p>
                      <a:pPr algn="ctr">
                        <a:lnSpc>
                          <a:spcPct val="107000"/>
                        </a:lnSpc>
                        <a:spcAft>
                          <a:spcPts val="0"/>
                        </a:spcAft>
                      </a:pPr>
                      <a:r>
                        <a:rPr lang="lt-LT" sz="2400" dirty="0">
                          <a:solidFill>
                            <a:schemeClr val="tx1"/>
                          </a:solidFill>
                          <a:effectLst/>
                        </a:rPr>
                        <a:t>Data ir laikas</a:t>
                      </a:r>
                      <a:endParaRPr lang="lt-LT" sz="2400" dirty="0">
                        <a:solidFill>
                          <a:schemeClr val="tx1"/>
                        </a:solidFill>
                        <a:effectLst/>
                        <a:latin typeface="Calibri"/>
                        <a:ea typeface="Calibri"/>
                        <a:cs typeface="Times New Roman"/>
                      </a:endParaRPr>
                    </a:p>
                  </a:txBody>
                  <a:tcPr marL="68580" marR="68580" marT="0" marB="0">
                    <a:solidFill>
                      <a:schemeClr val="bg2">
                        <a:lumMod val="85000"/>
                      </a:schemeClr>
                    </a:solidFill>
                  </a:tcPr>
                </a:tc>
                <a:extLst>
                  <a:ext uri="{0D108BD9-81ED-4DB2-BD59-A6C34878D82A}">
                    <a16:rowId xmlns:a16="http://schemas.microsoft.com/office/drawing/2014/main" val="10000"/>
                  </a:ext>
                </a:extLst>
              </a:tr>
              <a:tr h="504719">
                <a:tc>
                  <a:txBody>
                    <a:bodyPr/>
                    <a:lstStyle/>
                    <a:p>
                      <a:pPr algn="ctr">
                        <a:lnSpc>
                          <a:spcPct val="107000"/>
                        </a:lnSpc>
                        <a:spcAft>
                          <a:spcPts val="0"/>
                        </a:spcAft>
                      </a:pPr>
                      <a:r>
                        <a:rPr lang="en-US" sz="2400" dirty="0">
                          <a:solidFill>
                            <a:schemeClr val="tx1"/>
                          </a:solidFill>
                          <a:effectLst/>
                          <a:latin typeface="Calibri"/>
                          <a:ea typeface="Calibri"/>
                          <a:cs typeface="Times New Roman"/>
                        </a:rPr>
                        <a:t>1</a:t>
                      </a:r>
                      <a:endParaRPr lang="lt-LT" sz="2400" dirty="0">
                        <a:solidFill>
                          <a:schemeClr val="tx1"/>
                        </a:solidFill>
                        <a:effectLst/>
                        <a:latin typeface="Calibri"/>
                        <a:ea typeface="Calibri"/>
                        <a:cs typeface="Times New Roman"/>
                      </a:endParaRPr>
                    </a:p>
                  </a:txBody>
                  <a:tcPr marL="68580" marR="68580" marT="0" marB="0">
                    <a:solidFill>
                      <a:schemeClr val="bg2">
                        <a:lumMod val="85000"/>
                      </a:schemeClr>
                    </a:solidFill>
                  </a:tcPr>
                </a:tc>
                <a:tc>
                  <a:txBody>
                    <a:bodyPr/>
                    <a:lstStyle/>
                    <a:p>
                      <a:pPr>
                        <a:lnSpc>
                          <a:spcPct val="107000"/>
                        </a:lnSpc>
                        <a:spcAft>
                          <a:spcPts val="0"/>
                        </a:spcAft>
                      </a:pPr>
                      <a:r>
                        <a:rPr lang="lt-LT" sz="2400" dirty="0">
                          <a:effectLst/>
                          <a:latin typeface="Calibri"/>
                          <a:ea typeface="Calibri"/>
                          <a:cs typeface="Times New Roman"/>
                        </a:rPr>
                        <a:t>Techninės pakopos susitikimas </a:t>
                      </a:r>
                      <a:r>
                        <a:rPr lang="en-US" sz="2400" dirty="0">
                          <a:effectLst/>
                          <a:latin typeface="Calibri"/>
                          <a:ea typeface="Calibri"/>
                          <a:cs typeface="Times New Roman"/>
                        </a:rPr>
                        <a:t>Nr. 1</a:t>
                      </a:r>
                      <a:endParaRPr lang="lt-LT" sz="2400" dirty="0">
                        <a:effectLst/>
                        <a:latin typeface="Calibri"/>
                        <a:ea typeface="Calibri"/>
                        <a:cs typeface="Times New Roman"/>
                      </a:endParaRPr>
                    </a:p>
                  </a:txBody>
                  <a:tcPr marL="68580" marR="68580" marT="0" marB="0">
                    <a:solidFill>
                      <a:schemeClr val="bg2">
                        <a:lumMod val="85000"/>
                      </a:schemeClr>
                    </a:solidFill>
                  </a:tcPr>
                </a:tc>
                <a:tc>
                  <a:txBody>
                    <a:bodyPr/>
                    <a:lstStyle/>
                    <a:p>
                      <a:pPr algn="ctr">
                        <a:lnSpc>
                          <a:spcPct val="107000"/>
                        </a:lnSpc>
                        <a:spcAft>
                          <a:spcPts val="0"/>
                        </a:spcAft>
                      </a:pPr>
                      <a:endParaRPr lang="lt-LT" sz="2400" dirty="0">
                        <a:effectLst/>
                        <a:latin typeface="Calibri"/>
                        <a:ea typeface="Calibri"/>
                        <a:cs typeface="Times New Roman"/>
                      </a:endParaRPr>
                    </a:p>
                  </a:txBody>
                  <a:tcPr marL="68580" marR="68580" marT="0" marB="0">
                    <a:solidFill>
                      <a:schemeClr val="bg2">
                        <a:lumMod val="85000"/>
                      </a:schemeClr>
                    </a:solidFill>
                  </a:tcPr>
                </a:tc>
                <a:extLst>
                  <a:ext uri="{0D108BD9-81ED-4DB2-BD59-A6C34878D82A}">
                    <a16:rowId xmlns:a16="http://schemas.microsoft.com/office/drawing/2014/main" val="10001"/>
                  </a:ext>
                </a:extLst>
              </a:tr>
              <a:tr h="504719">
                <a:tc>
                  <a:txBody>
                    <a:bodyPr/>
                    <a:lstStyle/>
                    <a:p>
                      <a:pPr algn="ctr">
                        <a:lnSpc>
                          <a:spcPct val="107000"/>
                        </a:lnSpc>
                        <a:spcAft>
                          <a:spcPts val="0"/>
                        </a:spcAft>
                      </a:pPr>
                      <a:r>
                        <a:rPr lang="en-US" sz="2400" dirty="0">
                          <a:solidFill>
                            <a:schemeClr val="tx1"/>
                          </a:solidFill>
                          <a:effectLst/>
                          <a:latin typeface="Calibri"/>
                          <a:ea typeface="Calibri"/>
                          <a:cs typeface="Times New Roman"/>
                        </a:rPr>
                        <a:t>2</a:t>
                      </a:r>
                      <a:endParaRPr lang="lt-LT" sz="2400" dirty="0">
                        <a:solidFill>
                          <a:schemeClr val="tx1"/>
                        </a:solidFill>
                        <a:effectLst/>
                        <a:latin typeface="Calibri"/>
                        <a:ea typeface="Calibri"/>
                        <a:cs typeface="Times New Roman"/>
                      </a:endParaRPr>
                    </a:p>
                  </a:txBody>
                  <a:tcPr marL="68580" marR="68580" marT="0" marB="0">
                    <a:solidFill>
                      <a:schemeClr val="bg2">
                        <a:lumMod val="85000"/>
                      </a:schemeClr>
                    </a:solidFill>
                  </a:tcPr>
                </a:tc>
                <a:tc>
                  <a:txBody>
                    <a:bodyPr/>
                    <a:lstStyle/>
                    <a:p>
                      <a:pPr>
                        <a:lnSpc>
                          <a:spcPct val="107000"/>
                        </a:lnSpc>
                        <a:spcAft>
                          <a:spcPts val="0"/>
                        </a:spcAft>
                      </a:pPr>
                      <a:r>
                        <a:rPr lang="lt-LT" sz="2400" dirty="0">
                          <a:effectLst/>
                          <a:latin typeface="+mn-lt"/>
                          <a:ea typeface="Calibri"/>
                          <a:cs typeface="Times New Roman"/>
                        </a:rPr>
                        <a:t>Techninės pakopos susitikimas </a:t>
                      </a:r>
                      <a:r>
                        <a:rPr lang="en-US" sz="2400" dirty="0">
                          <a:effectLst/>
                          <a:latin typeface="+mn-lt"/>
                          <a:ea typeface="Calibri"/>
                          <a:cs typeface="Times New Roman"/>
                        </a:rPr>
                        <a:t>Nr. 2</a:t>
                      </a:r>
                      <a:endParaRPr lang="lt-LT" sz="2400" dirty="0">
                        <a:effectLst/>
                        <a:latin typeface="+mn-lt"/>
                        <a:ea typeface="Calibri"/>
                        <a:cs typeface="Times New Roman"/>
                      </a:endParaRPr>
                    </a:p>
                  </a:txBody>
                  <a:tcPr marL="68580" marR="68580" marT="0" marB="0">
                    <a:solidFill>
                      <a:schemeClr val="bg2">
                        <a:lumMod val="85000"/>
                      </a:schemeClr>
                    </a:solidFill>
                  </a:tcPr>
                </a:tc>
                <a:tc>
                  <a:txBody>
                    <a:bodyPr/>
                    <a:lstStyle/>
                    <a:p>
                      <a:pPr algn="ctr">
                        <a:lnSpc>
                          <a:spcPct val="107000"/>
                        </a:lnSpc>
                        <a:spcAft>
                          <a:spcPts val="0"/>
                        </a:spcAft>
                      </a:pPr>
                      <a:endParaRPr lang="lt-LT" sz="2400" dirty="0">
                        <a:effectLst/>
                        <a:latin typeface="Calibri"/>
                        <a:ea typeface="Calibri"/>
                        <a:cs typeface="Times New Roman"/>
                      </a:endParaRPr>
                    </a:p>
                  </a:txBody>
                  <a:tcPr marL="68580" marR="68580" marT="0" marB="0">
                    <a:solidFill>
                      <a:schemeClr val="bg2">
                        <a:lumMod val="85000"/>
                      </a:schemeClr>
                    </a:solidFill>
                  </a:tcPr>
                </a:tc>
                <a:extLst>
                  <a:ext uri="{0D108BD9-81ED-4DB2-BD59-A6C34878D82A}">
                    <a16:rowId xmlns:a16="http://schemas.microsoft.com/office/drawing/2014/main" val="10002"/>
                  </a:ext>
                </a:extLst>
              </a:tr>
              <a:tr h="504719">
                <a:tc>
                  <a:txBody>
                    <a:bodyPr/>
                    <a:lstStyle/>
                    <a:p>
                      <a:pPr algn="ctr">
                        <a:lnSpc>
                          <a:spcPct val="107000"/>
                        </a:lnSpc>
                        <a:spcAft>
                          <a:spcPts val="0"/>
                        </a:spcAft>
                      </a:pPr>
                      <a:r>
                        <a:rPr lang="en-US" sz="2400" dirty="0">
                          <a:solidFill>
                            <a:schemeClr val="tx1"/>
                          </a:solidFill>
                          <a:effectLst/>
                          <a:latin typeface="Calibri"/>
                          <a:ea typeface="Calibri"/>
                          <a:cs typeface="Times New Roman"/>
                        </a:rPr>
                        <a:t>3</a:t>
                      </a:r>
                      <a:endParaRPr lang="lt-LT" sz="2400" dirty="0">
                        <a:solidFill>
                          <a:schemeClr val="tx1"/>
                        </a:solidFill>
                        <a:effectLst/>
                        <a:latin typeface="Calibri"/>
                        <a:ea typeface="Calibri"/>
                        <a:cs typeface="Times New Roman"/>
                      </a:endParaRPr>
                    </a:p>
                  </a:txBody>
                  <a:tcPr marL="68580" marR="68580" marT="0" marB="0">
                    <a:solidFill>
                      <a:schemeClr val="bg2">
                        <a:lumMod val="85000"/>
                      </a:schemeClr>
                    </a:solidFill>
                  </a:tcPr>
                </a:tc>
                <a:tc>
                  <a:txBody>
                    <a:bodyPr/>
                    <a:lstStyle/>
                    <a:p>
                      <a:pPr>
                        <a:lnSpc>
                          <a:spcPct val="107000"/>
                        </a:lnSpc>
                        <a:spcAft>
                          <a:spcPts val="0"/>
                        </a:spcAft>
                      </a:pPr>
                      <a:r>
                        <a:rPr lang="lt-LT" sz="2400" dirty="0">
                          <a:effectLst/>
                          <a:latin typeface="+mn-lt"/>
                          <a:ea typeface="Calibri"/>
                          <a:cs typeface="Times New Roman"/>
                        </a:rPr>
                        <a:t>Techninės pakopos susitikimas </a:t>
                      </a:r>
                      <a:r>
                        <a:rPr lang="en-US" sz="2400" dirty="0">
                          <a:effectLst/>
                          <a:latin typeface="+mn-lt"/>
                          <a:ea typeface="Calibri"/>
                          <a:cs typeface="Times New Roman"/>
                        </a:rPr>
                        <a:t>Nr. 3</a:t>
                      </a:r>
                      <a:endParaRPr lang="lt-LT" sz="2400" dirty="0">
                        <a:effectLst/>
                        <a:latin typeface="+mn-lt"/>
                        <a:ea typeface="Calibri"/>
                        <a:cs typeface="Times New Roman"/>
                      </a:endParaRPr>
                    </a:p>
                  </a:txBody>
                  <a:tcPr marL="68580" marR="68580" marT="0" marB="0">
                    <a:solidFill>
                      <a:schemeClr val="bg2">
                        <a:lumMod val="85000"/>
                      </a:schemeClr>
                    </a:solidFill>
                  </a:tcPr>
                </a:tc>
                <a:tc>
                  <a:txBody>
                    <a:bodyPr/>
                    <a:lstStyle/>
                    <a:p>
                      <a:pPr algn="ctr">
                        <a:lnSpc>
                          <a:spcPct val="107000"/>
                        </a:lnSpc>
                        <a:spcAft>
                          <a:spcPts val="0"/>
                        </a:spcAft>
                      </a:pPr>
                      <a:endParaRPr lang="lt-LT" sz="2400" dirty="0">
                        <a:effectLst/>
                        <a:latin typeface="Calibri"/>
                        <a:ea typeface="Calibri"/>
                        <a:cs typeface="Times New Roman"/>
                      </a:endParaRPr>
                    </a:p>
                  </a:txBody>
                  <a:tcPr marL="68580" marR="68580" marT="0" marB="0">
                    <a:solidFill>
                      <a:schemeClr val="bg2">
                        <a:lumMod val="85000"/>
                      </a:schemeClr>
                    </a:solidFill>
                  </a:tcPr>
                </a:tc>
                <a:extLst>
                  <a:ext uri="{0D108BD9-81ED-4DB2-BD59-A6C34878D82A}">
                    <a16:rowId xmlns:a16="http://schemas.microsoft.com/office/drawing/2014/main" val="10003"/>
                  </a:ext>
                </a:extLst>
              </a:tr>
              <a:tr h="504719">
                <a:tc>
                  <a:txBody>
                    <a:bodyPr/>
                    <a:lstStyle/>
                    <a:p>
                      <a:pPr algn="ctr">
                        <a:lnSpc>
                          <a:spcPct val="107000"/>
                        </a:lnSpc>
                        <a:spcAft>
                          <a:spcPts val="0"/>
                        </a:spcAft>
                      </a:pPr>
                      <a:r>
                        <a:rPr lang="en-US" sz="2400" dirty="0">
                          <a:solidFill>
                            <a:schemeClr val="tx1"/>
                          </a:solidFill>
                          <a:effectLst/>
                          <a:latin typeface="Calibri"/>
                          <a:ea typeface="Calibri"/>
                          <a:cs typeface="Times New Roman"/>
                        </a:rPr>
                        <a:t>4</a:t>
                      </a:r>
                      <a:endParaRPr lang="lt-LT" sz="2400" dirty="0">
                        <a:solidFill>
                          <a:schemeClr val="tx1"/>
                        </a:solidFill>
                        <a:effectLst/>
                        <a:latin typeface="Calibri"/>
                        <a:ea typeface="Calibri"/>
                        <a:cs typeface="Times New Roman"/>
                      </a:endParaRPr>
                    </a:p>
                  </a:txBody>
                  <a:tcPr marL="68580" marR="68580" marT="0" marB="0">
                    <a:solidFill>
                      <a:schemeClr val="bg2">
                        <a:lumMod val="85000"/>
                      </a:schemeClr>
                    </a:solidFill>
                  </a:tcPr>
                </a:tc>
                <a:tc>
                  <a:txBody>
                    <a:bodyPr/>
                    <a:lstStyle/>
                    <a:p>
                      <a:pPr>
                        <a:lnSpc>
                          <a:spcPct val="107000"/>
                        </a:lnSpc>
                        <a:spcAft>
                          <a:spcPts val="0"/>
                        </a:spcAft>
                      </a:pPr>
                      <a:r>
                        <a:rPr lang="lt-LT" sz="2400" dirty="0">
                          <a:effectLst/>
                          <a:latin typeface="+mn-lt"/>
                          <a:ea typeface="Calibri"/>
                          <a:cs typeface="Times New Roman"/>
                        </a:rPr>
                        <a:t>Teisinės pakopos susitikimas </a:t>
                      </a:r>
                      <a:r>
                        <a:rPr lang="en-US" sz="2400" dirty="0">
                          <a:effectLst/>
                          <a:latin typeface="+mn-lt"/>
                          <a:ea typeface="Calibri"/>
                          <a:cs typeface="Times New Roman"/>
                        </a:rPr>
                        <a:t>Nr. 1</a:t>
                      </a:r>
                      <a:endParaRPr lang="lt-LT" sz="2400" dirty="0">
                        <a:effectLst/>
                        <a:latin typeface="+mn-lt"/>
                        <a:ea typeface="Calibri"/>
                        <a:cs typeface="Times New Roman"/>
                      </a:endParaRPr>
                    </a:p>
                  </a:txBody>
                  <a:tcPr marL="68580" marR="68580" marT="0" marB="0">
                    <a:solidFill>
                      <a:schemeClr val="bg2">
                        <a:lumMod val="85000"/>
                      </a:schemeClr>
                    </a:solidFill>
                  </a:tcPr>
                </a:tc>
                <a:tc>
                  <a:txBody>
                    <a:bodyPr/>
                    <a:lstStyle/>
                    <a:p>
                      <a:pPr algn="ctr">
                        <a:lnSpc>
                          <a:spcPct val="107000"/>
                        </a:lnSpc>
                        <a:spcAft>
                          <a:spcPts val="0"/>
                        </a:spcAft>
                      </a:pPr>
                      <a:endParaRPr lang="lt-LT" sz="2400" dirty="0">
                        <a:effectLst/>
                        <a:latin typeface="Calibri"/>
                        <a:ea typeface="Calibri"/>
                        <a:cs typeface="Times New Roman"/>
                      </a:endParaRPr>
                    </a:p>
                  </a:txBody>
                  <a:tcPr marL="68580" marR="68580" marT="0" marB="0">
                    <a:solidFill>
                      <a:schemeClr val="bg2">
                        <a:lumMod val="85000"/>
                      </a:schemeClr>
                    </a:solidFill>
                  </a:tcPr>
                </a:tc>
                <a:extLst>
                  <a:ext uri="{0D108BD9-81ED-4DB2-BD59-A6C34878D82A}">
                    <a16:rowId xmlns:a16="http://schemas.microsoft.com/office/drawing/2014/main" val="10004"/>
                  </a:ext>
                </a:extLst>
              </a:tr>
              <a:tr h="504719">
                <a:tc>
                  <a:txBody>
                    <a:bodyPr/>
                    <a:lstStyle/>
                    <a:p>
                      <a:pPr algn="ctr">
                        <a:lnSpc>
                          <a:spcPct val="107000"/>
                        </a:lnSpc>
                        <a:spcAft>
                          <a:spcPts val="0"/>
                        </a:spcAft>
                      </a:pPr>
                      <a:r>
                        <a:rPr lang="en-US" sz="2400" dirty="0">
                          <a:solidFill>
                            <a:schemeClr val="tx1"/>
                          </a:solidFill>
                          <a:effectLst/>
                          <a:latin typeface="+mn-lt"/>
                          <a:ea typeface="+mn-ea"/>
                          <a:cs typeface="+mn-cs"/>
                        </a:rPr>
                        <a:t>5</a:t>
                      </a:r>
                      <a:endParaRPr lang="lt-LT" sz="2400" dirty="0">
                        <a:solidFill>
                          <a:schemeClr val="tx1"/>
                        </a:solidFill>
                        <a:effectLst/>
                        <a:latin typeface="Calibri"/>
                        <a:ea typeface="Calibri"/>
                        <a:cs typeface="Times New Roman"/>
                      </a:endParaRPr>
                    </a:p>
                  </a:txBody>
                  <a:tcPr marL="68580" marR="68580" marT="0" marB="0">
                    <a:solidFill>
                      <a:schemeClr val="bg2">
                        <a:lumMod val="85000"/>
                      </a:schemeClr>
                    </a:solidFill>
                  </a:tcPr>
                </a:tc>
                <a:tc>
                  <a:txBody>
                    <a:bodyPr/>
                    <a:lstStyle/>
                    <a:p>
                      <a:pPr>
                        <a:lnSpc>
                          <a:spcPct val="107000"/>
                        </a:lnSpc>
                        <a:spcAft>
                          <a:spcPts val="0"/>
                        </a:spcAft>
                      </a:pPr>
                      <a:r>
                        <a:rPr lang="en-US" sz="2400" dirty="0" err="1">
                          <a:effectLst/>
                          <a:latin typeface="+mn-lt"/>
                          <a:ea typeface="Calibri"/>
                          <a:cs typeface="Times New Roman"/>
                        </a:rPr>
                        <a:t>Finansin</a:t>
                      </a:r>
                      <a:r>
                        <a:rPr lang="lt-LT" sz="2400" dirty="0">
                          <a:effectLst/>
                          <a:latin typeface="+mn-lt"/>
                          <a:ea typeface="Calibri"/>
                          <a:cs typeface="Times New Roman"/>
                        </a:rPr>
                        <a:t>ės pakopos susitikimas </a:t>
                      </a:r>
                      <a:r>
                        <a:rPr lang="en-US" sz="2400" dirty="0">
                          <a:effectLst/>
                          <a:latin typeface="+mn-lt"/>
                          <a:ea typeface="Calibri"/>
                          <a:cs typeface="Times New Roman"/>
                        </a:rPr>
                        <a:t>Nr. 1</a:t>
                      </a:r>
                      <a:endParaRPr lang="lt-LT" sz="2400" dirty="0">
                        <a:effectLst/>
                        <a:latin typeface="+mn-lt"/>
                        <a:ea typeface="Calibri"/>
                        <a:cs typeface="Times New Roman"/>
                      </a:endParaRPr>
                    </a:p>
                  </a:txBody>
                  <a:tcPr marL="68580" marR="68580" marT="0" marB="0">
                    <a:solidFill>
                      <a:schemeClr val="bg2">
                        <a:lumMod val="85000"/>
                      </a:schemeClr>
                    </a:solidFill>
                  </a:tcPr>
                </a:tc>
                <a:tc>
                  <a:txBody>
                    <a:bodyPr/>
                    <a:lstStyle/>
                    <a:p>
                      <a:pPr algn="ctr">
                        <a:lnSpc>
                          <a:spcPct val="107000"/>
                        </a:lnSpc>
                        <a:spcAft>
                          <a:spcPts val="0"/>
                        </a:spcAft>
                      </a:pPr>
                      <a:endParaRPr lang="lt-LT" sz="2400" dirty="0">
                        <a:effectLst/>
                        <a:latin typeface="Calibri"/>
                        <a:ea typeface="Calibri"/>
                        <a:cs typeface="Times New Roman"/>
                      </a:endParaRPr>
                    </a:p>
                  </a:txBody>
                  <a:tcPr marL="68580" marR="68580" marT="0" marB="0">
                    <a:solidFill>
                      <a:schemeClr val="bg2">
                        <a:lumMod val="85000"/>
                      </a:schemeClr>
                    </a:solidFill>
                  </a:tcPr>
                </a:tc>
                <a:extLst>
                  <a:ext uri="{0D108BD9-81ED-4DB2-BD59-A6C34878D82A}">
                    <a16:rowId xmlns:a16="http://schemas.microsoft.com/office/drawing/2014/main" val="10005"/>
                  </a:ext>
                </a:extLst>
              </a:tr>
              <a:tr h="504719">
                <a:tc>
                  <a:txBody>
                    <a:bodyPr/>
                    <a:lstStyle/>
                    <a:p>
                      <a:pPr algn="ctr">
                        <a:lnSpc>
                          <a:spcPct val="107000"/>
                        </a:lnSpc>
                        <a:spcAft>
                          <a:spcPts val="0"/>
                        </a:spcAft>
                      </a:pPr>
                      <a:r>
                        <a:rPr lang="en-US" sz="2400" dirty="0">
                          <a:solidFill>
                            <a:schemeClr val="tx1"/>
                          </a:solidFill>
                          <a:effectLst/>
                          <a:latin typeface="+mn-lt"/>
                          <a:ea typeface="+mn-ea"/>
                          <a:cs typeface="+mn-cs"/>
                        </a:rPr>
                        <a:t>7</a:t>
                      </a:r>
                      <a:endParaRPr lang="lt-LT" sz="2400" dirty="0">
                        <a:solidFill>
                          <a:schemeClr val="tx1"/>
                        </a:solidFill>
                        <a:effectLst/>
                        <a:latin typeface="Calibri"/>
                        <a:ea typeface="Calibri"/>
                        <a:cs typeface="Times New Roman"/>
                      </a:endParaRPr>
                    </a:p>
                  </a:txBody>
                  <a:tcPr marL="68580" marR="68580" marT="0" marB="0">
                    <a:solidFill>
                      <a:schemeClr val="bg2">
                        <a:lumMod val="85000"/>
                      </a:schemeClr>
                    </a:solidFill>
                  </a:tcPr>
                </a:tc>
                <a:tc>
                  <a:txBody>
                    <a:bodyPr/>
                    <a:lstStyle/>
                    <a:p>
                      <a:pPr>
                        <a:lnSpc>
                          <a:spcPct val="107000"/>
                        </a:lnSpc>
                        <a:spcAft>
                          <a:spcPts val="0"/>
                        </a:spcAft>
                      </a:pPr>
                      <a:r>
                        <a:rPr lang="lt-LT" sz="2400" dirty="0">
                          <a:effectLst/>
                          <a:latin typeface="+mn-lt"/>
                          <a:ea typeface="Calibri"/>
                          <a:cs typeface="Times New Roman"/>
                        </a:rPr>
                        <a:t>Techninės pakopos susitikimas </a:t>
                      </a:r>
                      <a:r>
                        <a:rPr lang="en-US" sz="2400" dirty="0">
                          <a:effectLst/>
                          <a:latin typeface="+mn-lt"/>
                          <a:ea typeface="Calibri"/>
                          <a:cs typeface="Times New Roman"/>
                        </a:rPr>
                        <a:t>Nr. 2</a:t>
                      </a:r>
                      <a:endParaRPr lang="lt-LT" sz="2400" dirty="0">
                        <a:effectLst/>
                        <a:latin typeface="+mn-lt"/>
                        <a:ea typeface="Calibri"/>
                        <a:cs typeface="Times New Roman"/>
                      </a:endParaRPr>
                    </a:p>
                  </a:txBody>
                  <a:tcPr marL="68580" marR="68580" marT="0" marB="0">
                    <a:solidFill>
                      <a:schemeClr val="bg2">
                        <a:lumMod val="85000"/>
                      </a:schemeClr>
                    </a:solidFill>
                  </a:tcPr>
                </a:tc>
                <a:tc>
                  <a:txBody>
                    <a:bodyPr/>
                    <a:lstStyle/>
                    <a:p>
                      <a:pPr algn="ctr">
                        <a:lnSpc>
                          <a:spcPct val="107000"/>
                        </a:lnSpc>
                        <a:spcAft>
                          <a:spcPts val="0"/>
                        </a:spcAft>
                      </a:pPr>
                      <a:endParaRPr lang="lt-LT" sz="2400" dirty="0">
                        <a:effectLst/>
                        <a:latin typeface="Calibri"/>
                        <a:ea typeface="Calibri"/>
                        <a:cs typeface="Times New Roman"/>
                      </a:endParaRPr>
                    </a:p>
                  </a:txBody>
                  <a:tcPr marL="68580" marR="68580" marT="0" marB="0">
                    <a:solidFill>
                      <a:schemeClr val="bg2">
                        <a:lumMod val="85000"/>
                      </a:schemeClr>
                    </a:solidFill>
                  </a:tcPr>
                </a:tc>
                <a:extLst>
                  <a:ext uri="{0D108BD9-81ED-4DB2-BD59-A6C34878D82A}">
                    <a16:rowId xmlns:a16="http://schemas.microsoft.com/office/drawing/2014/main" val="10007"/>
                  </a:ext>
                </a:extLst>
              </a:tr>
            </a:tbl>
          </a:graphicData>
        </a:graphic>
      </p:graphicFrame>
      <p:sp>
        <p:nvSpPr>
          <p:cNvPr id="9" name="TextBox 8">
            <a:extLst>
              <a:ext uri="{FF2B5EF4-FFF2-40B4-BE49-F238E27FC236}">
                <a16:creationId xmlns:a16="http://schemas.microsoft.com/office/drawing/2014/main" id="{70E0ACA0-70B1-426E-93EB-1DB096E04CEA}"/>
              </a:ext>
            </a:extLst>
          </p:cNvPr>
          <p:cNvSpPr txBox="1"/>
          <p:nvPr/>
        </p:nvSpPr>
        <p:spPr>
          <a:xfrm>
            <a:off x="2598564" y="1079253"/>
            <a:ext cx="6096000" cy="523220"/>
          </a:xfrm>
          <a:prstGeom prst="rect">
            <a:avLst/>
          </a:prstGeom>
          <a:noFill/>
        </p:spPr>
        <p:txBody>
          <a:bodyPr wrap="square">
            <a:spAutoFit/>
          </a:bodyPr>
          <a:lstStyle/>
          <a:p>
            <a:pPr algn="ctr"/>
            <a:r>
              <a:rPr lang="lt-LT" sz="2800" b="1" dirty="0"/>
              <a:t>Dalyvis xxx</a:t>
            </a:r>
            <a:endParaRPr lang="en-US" sz="2800" b="1" dirty="0"/>
          </a:p>
        </p:txBody>
      </p:sp>
    </p:spTree>
    <p:extLst>
      <p:ext uri="{BB962C8B-B14F-4D97-AF65-F5344CB8AC3E}">
        <p14:creationId xmlns:p14="http://schemas.microsoft.com/office/powerpoint/2010/main" val="35741546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601431"/>
            <a:ext cx="9584408" cy="285752"/>
          </a:xfrm>
        </p:spPr>
        <p:txBody>
          <a:bodyPr>
            <a:noAutofit/>
          </a:bodyPr>
          <a:lstStyle/>
          <a:p>
            <a:r>
              <a:rPr lang="pt-BR" sz="3200" dirty="0"/>
              <a:t>Dialogas. </a:t>
            </a:r>
            <a:r>
              <a:rPr lang="lt-LT" sz="3200" dirty="0"/>
              <a:t>Pakopos</a:t>
            </a:r>
            <a:r>
              <a:rPr lang="pt-BR" sz="3200" dirty="0"/>
              <a:t> – technin</a:t>
            </a:r>
            <a:r>
              <a:rPr lang="lt-LT" sz="3200" dirty="0"/>
              <a:t>ė</a:t>
            </a:r>
            <a:r>
              <a:rPr lang="pt-BR" sz="3200" dirty="0"/>
              <a:t>, </a:t>
            </a:r>
            <a:r>
              <a:rPr lang="pt-BR" sz="3200" dirty="0" err="1"/>
              <a:t>finansin</a:t>
            </a:r>
            <a:r>
              <a:rPr lang="lt-LT" sz="3200" dirty="0"/>
              <a:t>ė</a:t>
            </a:r>
            <a:r>
              <a:rPr lang="pt-BR" sz="3200" dirty="0"/>
              <a:t> ir teisin</a:t>
            </a:r>
            <a:r>
              <a:rPr lang="lt-LT" sz="3200" dirty="0"/>
              <a:t>ė pakopos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53</a:t>
            </a:fld>
            <a:endParaRPr lang="en-US" dirty="0">
              <a:solidFill>
                <a:srgbClr val="FFFFFF"/>
              </a:solidFill>
            </a:endParaRPr>
          </a:p>
        </p:txBody>
      </p:sp>
      <p:pic>
        <p:nvPicPr>
          <p:cNvPr id="6" name="Picture Placeholder 15">
            <a:extLst>
              <a:ext uri="{FF2B5EF4-FFF2-40B4-BE49-F238E27FC236}">
                <a16:creationId xmlns:a16="http://schemas.microsoft.com/office/drawing/2014/main" id="{90C4D50D-2EF4-49F9-903E-66AE6E9E7A93}"/>
              </a:ext>
            </a:extLst>
          </p:cNvPr>
          <p:cNvPicPr>
            <a:picLocks noChangeAspect="1"/>
          </p:cNvPicPr>
          <p:nvPr/>
        </p:nvPicPr>
        <p:blipFill>
          <a:blip r:embed="rId3">
            <a:extLst>
              <a:ext uri="{28A0092B-C50C-407E-A947-70E740481C1C}">
                <a14:useLocalDpi xmlns:a14="http://schemas.microsoft.com/office/drawing/2010/main" val="0"/>
              </a:ext>
            </a:extLst>
          </a:blip>
          <a:srcRect l="23240" r="23240"/>
          <a:stretch>
            <a:fillRect/>
          </a:stretch>
        </p:blipFill>
        <p:spPr>
          <a:xfrm>
            <a:off x="677842" y="1614100"/>
            <a:ext cx="3052648" cy="4271885"/>
          </a:xfrm>
          <a:prstGeom prst="rect">
            <a:avLst/>
          </a:prstGeom>
        </p:spPr>
      </p:pic>
      <p:pic>
        <p:nvPicPr>
          <p:cNvPr id="8" name="Picture Placeholder 5">
            <a:extLst>
              <a:ext uri="{FF2B5EF4-FFF2-40B4-BE49-F238E27FC236}">
                <a16:creationId xmlns:a16="http://schemas.microsoft.com/office/drawing/2014/main" id="{5F25E34B-B026-4493-A49F-F7848BEFAA7C}"/>
              </a:ext>
            </a:extLst>
          </p:cNvPr>
          <p:cNvPicPr>
            <a:picLocks noChangeAspect="1"/>
          </p:cNvPicPr>
          <p:nvPr/>
        </p:nvPicPr>
        <p:blipFill>
          <a:blip r:embed="rId4">
            <a:extLst>
              <a:ext uri="{28A0092B-C50C-407E-A947-70E740481C1C}">
                <a14:useLocalDpi xmlns:a14="http://schemas.microsoft.com/office/drawing/2010/main" val="0"/>
              </a:ext>
            </a:extLst>
          </a:blip>
          <a:srcRect l="9931" r="9931"/>
          <a:stretch>
            <a:fillRect/>
          </a:stretch>
        </p:blipFill>
        <p:spPr>
          <a:xfrm>
            <a:off x="3958024" y="1698575"/>
            <a:ext cx="2178657" cy="1945032"/>
          </a:xfrm>
          <a:prstGeom prst="rect">
            <a:avLst/>
          </a:prstGeom>
        </p:spPr>
      </p:pic>
      <p:sp>
        <p:nvSpPr>
          <p:cNvPr id="9" name="Text Placeholder 45">
            <a:extLst>
              <a:ext uri="{FF2B5EF4-FFF2-40B4-BE49-F238E27FC236}">
                <a16:creationId xmlns:a16="http://schemas.microsoft.com/office/drawing/2014/main" id="{7BE1EC64-0EE4-42D5-BC04-44687713CA20}"/>
              </a:ext>
            </a:extLst>
          </p:cNvPr>
          <p:cNvSpPr txBox="1">
            <a:spLocks/>
          </p:cNvSpPr>
          <p:nvPr/>
        </p:nvSpPr>
        <p:spPr>
          <a:xfrm>
            <a:off x="3983343" y="3953289"/>
            <a:ext cx="2100020" cy="39064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2400" dirty="0">
                <a:solidFill>
                  <a:schemeClr val="tx1"/>
                </a:solidFill>
              </a:rPr>
              <a:t>Techninis etapas</a:t>
            </a:r>
            <a:endParaRPr lang="en-US" sz="2400" dirty="0">
              <a:solidFill>
                <a:schemeClr val="tx1"/>
              </a:solidFill>
            </a:endParaRPr>
          </a:p>
        </p:txBody>
      </p:sp>
      <p:sp>
        <p:nvSpPr>
          <p:cNvPr id="10" name="Text Placeholder 44">
            <a:extLst>
              <a:ext uri="{FF2B5EF4-FFF2-40B4-BE49-F238E27FC236}">
                <a16:creationId xmlns:a16="http://schemas.microsoft.com/office/drawing/2014/main" id="{6CBED7AA-A0E2-4462-B0B6-D03E2DA66784}"/>
              </a:ext>
            </a:extLst>
          </p:cNvPr>
          <p:cNvSpPr txBox="1">
            <a:spLocks/>
          </p:cNvSpPr>
          <p:nvPr/>
        </p:nvSpPr>
        <p:spPr>
          <a:xfrm>
            <a:off x="3927327" y="4242337"/>
            <a:ext cx="2100020" cy="1902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1" name="Picture Placeholder 7">
            <a:extLst>
              <a:ext uri="{FF2B5EF4-FFF2-40B4-BE49-F238E27FC236}">
                <a16:creationId xmlns:a16="http://schemas.microsoft.com/office/drawing/2014/main" id="{02F44338-F200-4789-9C1F-1AEB4FFD86BD}"/>
              </a:ext>
            </a:extLst>
          </p:cNvPr>
          <p:cNvPicPr>
            <a:picLocks noChangeAspect="1"/>
          </p:cNvPicPr>
          <p:nvPr/>
        </p:nvPicPr>
        <p:blipFill>
          <a:blip r:embed="rId5">
            <a:extLst>
              <a:ext uri="{28A0092B-C50C-407E-A947-70E740481C1C}">
                <a14:useLocalDpi xmlns:a14="http://schemas.microsoft.com/office/drawing/2010/main" val="0"/>
              </a:ext>
            </a:extLst>
          </a:blip>
          <a:srcRect l="10175" r="10175"/>
          <a:stretch>
            <a:fillRect/>
          </a:stretch>
        </p:blipFill>
        <p:spPr>
          <a:xfrm>
            <a:off x="6631414" y="3874977"/>
            <a:ext cx="2178657" cy="1945032"/>
          </a:xfrm>
          <a:prstGeom prst="rect">
            <a:avLst/>
          </a:prstGeom>
        </p:spPr>
      </p:pic>
      <p:sp>
        <p:nvSpPr>
          <p:cNvPr id="13" name="Text Placeholder 52">
            <a:extLst>
              <a:ext uri="{FF2B5EF4-FFF2-40B4-BE49-F238E27FC236}">
                <a16:creationId xmlns:a16="http://schemas.microsoft.com/office/drawing/2014/main" id="{8F2FA135-D904-4334-92EE-28E4DB43EAB9}"/>
              </a:ext>
            </a:extLst>
          </p:cNvPr>
          <p:cNvSpPr txBox="1">
            <a:spLocks/>
          </p:cNvSpPr>
          <p:nvPr/>
        </p:nvSpPr>
        <p:spPr>
          <a:xfrm>
            <a:off x="6670731" y="1844911"/>
            <a:ext cx="2100020" cy="39064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2400" dirty="0">
                <a:solidFill>
                  <a:schemeClr val="tx1"/>
                </a:solidFill>
              </a:rPr>
              <a:t>Teisinis etapas</a:t>
            </a:r>
            <a:endParaRPr lang="en-US" sz="2400" dirty="0">
              <a:solidFill>
                <a:schemeClr val="tx1"/>
              </a:solidFill>
            </a:endParaRPr>
          </a:p>
        </p:txBody>
      </p:sp>
      <p:pic>
        <p:nvPicPr>
          <p:cNvPr id="14" name="Picture Placeholder 4">
            <a:extLst>
              <a:ext uri="{FF2B5EF4-FFF2-40B4-BE49-F238E27FC236}">
                <a16:creationId xmlns:a16="http://schemas.microsoft.com/office/drawing/2014/main" id="{312E6428-63B2-4A62-9340-1D70FFEACB4E}"/>
              </a:ext>
            </a:extLst>
          </p:cNvPr>
          <p:cNvPicPr>
            <a:picLocks noChangeAspect="1"/>
          </p:cNvPicPr>
          <p:nvPr/>
        </p:nvPicPr>
        <p:blipFill>
          <a:blip r:embed="rId6">
            <a:extLst>
              <a:ext uri="{28A0092B-C50C-407E-A947-70E740481C1C}">
                <a14:useLocalDpi xmlns:a14="http://schemas.microsoft.com/office/drawing/2010/main" val="0"/>
              </a:ext>
            </a:extLst>
          </a:blip>
          <a:srcRect l="12836" r="12836"/>
          <a:stretch>
            <a:fillRect/>
          </a:stretch>
        </p:blipFill>
        <p:spPr>
          <a:xfrm>
            <a:off x="9388818" y="1698575"/>
            <a:ext cx="2178657" cy="1945032"/>
          </a:xfrm>
          <a:prstGeom prst="rect">
            <a:avLst/>
          </a:prstGeom>
        </p:spPr>
      </p:pic>
      <p:sp>
        <p:nvSpPr>
          <p:cNvPr id="16" name="Text Placeholder 55">
            <a:extLst>
              <a:ext uri="{FF2B5EF4-FFF2-40B4-BE49-F238E27FC236}">
                <a16:creationId xmlns:a16="http://schemas.microsoft.com/office/drawing/2014/main" id="{1F9158C9-8111-42F6-A2E3-CF26B38B86B0}"/>
              </a:ext>
            </a:extLst>
          </p:cNvPr>
          <p:cNvSpPr txBox="1">
            <a:spLocks/>
          </p:cNvSpPr>
          <p:nvPr/>
        </p:nvSpPr>
        <p:spPr>
          <a:xfrm>
            <a:off x="9304801" y="3428854"/>
            <a:ext cx="2100020" cy="89700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t-LT" dirty="0"/>
          </a:p>
          <a:p>
            <a:r>
              <a:rPr lang="lt-LT" sz="2400" dirty="0">
                <a:solidFill>
                  <a:schemeClr val="tx1"/>
                </a:solidFill>
              </a:rPr>
              <a:t>Finansinis etapas</a:t>
            </a:r>
            <a:endParaRPr lang="en-US" sz="2400" dirty="0">
              <a:solidFill>
                <a:schemeClr val="tx1"/>
              </a:solidFill>
            </a:endParaRPr>
          </a:p>
          <a:p>
            <a:endParaRPr lang="en-US" dirty="0"/>
          </a:p>
        </p:txBody>
      </p:sp>
      <p:sp>
        <p:nvSpPr>
          <p:cNvPr id="17" name="Left Brace 16">
            <a:extLst>
              <a:ext uri="{FF2B5EF4-FFF2-40B4-BE49-F238E27FC236}">
                <a16:creationId xmlns:a16="http://schemas.microsoft.com/office/drawing/2014/main" id="{00AF77B3-34CC-40A7-8B3C-037EE0510A16}"/>
              </a:ext>
            </a:extLst>
          </p:cNvPr>
          <p:cNvSpPr/>
          <p:nvPr/>
        </p:nvSpPr>
        <p:spPr>
          <a:xfrm rot="5400000">
            <a:off x="8660667" y="-975456"/>
            <a:ext cx="897005" cy="508988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lt-LT"/>
          </a:p>
        </p:txBody>
      </p:sp>
      <p:sp>
        <p:nvSpPr>
          <p:cNvPr id="18" name="TextBox 17">
            <a:extLst>
              <a:ext uri="{FF2B5EF4-FFF2-40B4-BE49-F238E27FC236}">
                <a16:creationId xmlns:a16="http://schemas.microsoft.com/office/drawing/2014/main" id="{B05862F6-18F2-4650-9561-AEABB9D5877E}"/>
              </a:ext>
            </a:extLst>
          </p:cNvPr>
          <p:cNvSpPr txBox="1"/>
          <p:nvPr/>
        </p:nvSpPr>
        <p:spPr>
          <a:xfrm>
            <a:off x="6447502" y="803451"/>
            <a:ext cx="545794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lt-LT" sz="2400" dirty="0">
                <a:solidFill>
                  <a:srgbClr val="C00000"/>
                </a:solidFill>
              </a:rPr>
              <a:t>Šie du etapai vykdomi lygiagrečiai</a:t>
            </a:r>
          </a:p>
        </p:txBody>
      </p:sp>
    </p:spTree>
    <p:extLst>
      <p:ext uri="{BB962C8B-B14F-4D97-AF65-F5344CB8AC3E}">
        <p14:creationId xmlns:p14="http://schemas.microsoft.com/office/powerpoint/2010/main" val="27713032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578667"/>
            <a:ext cx="9584408" cy="285752"/>
          </a:xfrm>
        </p:spPr>
        <p:txBody>
          <a:bodyPr>
            <a:noAutofit/>
          </a:bodyPr>
          <a:lstStyle/>
          <a:p>
            <a:r>
              <a:rPr lang="pt-BR" sz="3200" dirty="0"/>
              <a:t>Dialogas. </a:t>
            </a:r>
            <a:r>
              <a:rPr lang="lt-LT" sz="3200" dirty="0"/>
              <a:t>Pakopos</a:t>
            </a:r>
            <a:r>
              <a:rPr lang="en-GB" sz="3200" dirty="0"/>
              <a:t> </a:t>
            </a:r>
            <a:r>
              <a:rPr lang="pt-BR" sz="3200" dirty="0"/>
              <a:t>– </a:t>
            </a:r>
            <a:r>
              <a:rPr lang="pt-BR" sz="3200" dirty="0" err="1"/>
              <a:t>technin</a:t>
            </a:r>
            <a:r>
              <a:rPr lang="lt-LT" sz="3200" dirty="0"/>
              <a:t>ė</a:t>
            </a:r>
            <a:r>
              <a:rPr lang="pt-BR" sz="3200" dirty="0"/>
              <a:t>, </a:t>
            </a:r>
            <a:r>
              <a:rPr lang="pt-BR" sz="3200" dirty="0" err="1"/>
              <a:t>finansi</a:t>
            </a:r>
            <a:r>
              <a:rPr lang="lt-LT" sz="3200" dirty="0"/>
              <a:t>nė</a:t>
            </a:r>
            <a:r>
              <a:rPr lang="pt-BR" sz="3200" dirty="0"/>
              <a:t> ir </a:t>
            </a:r>
            <a:r>
              <a:rPr lang="pt-BR" sz="3200" dirty="0" err="1"/>
              <a:t>teisin</a:t>
            </a:r>
            <a:r>
              <a:rPr lang="lt-LT" sz="3200" dirty="0"/>
              <a:t>ė</a:t>
            </a:r>
            <a:r>
              <a:rPr lang="pt-BR" sz="3200" dirty="0"/>
              <a:t> </a:t>
            </a:r>
            <a:r>
              <a:rPr lang="lt-LT" sz="3200" dirty="0"/>
              <a:t>pakopos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54</a:t>
            </a:fld>
            <a:endParaRPr lang="en-US" dirty="0">
              <a:solidFill>
                <a:srgbClr val="FFFFFF"/>
              </a:solidFill>
            </a:endParaRPr>
          </a:p>
        </p:txBody>
      </p:sp>
      <p:sp>
        <p:nvSpPr>
          <p:cNvPr id="8" name="TextBox 7">
            <a:extLst>
              <a:ext uri="{FF2B5EF4-FFF2-40B4-BE49-F238E27FC236}">
                <a16:creationId xmlns:a16="http://schemas.microsoft.com/office/drawing/2014/main" id="{32E31353-607A-4B85-ABBC-54041EC2D3AF}"/>
              </a:ext>
            </a:extLst>
          </p:cNvPr>
          <p:cNvSpPr txBox="1"/>
          <p:nvPr/>
        </p:nvSpPr>
        <p:spPr>
          <a:xfrm>
            <a:off x="144780" y="1190642"/>
            <a:ext cx="6096000" cy="2849306"/>
          </a:xfrm>
          <a:prstGeom prst="rect">
            <a:avLst/>
          </a:prstGeom>
          <a:noFill/>
        </p:spPr>
        <p:txBody>
          <a:bodyPr wrap="square">
            <a:spAutoFit/>
          </a:bodyPr>
          <a:lstStyle/>
          <a:p>
            <a:pPr lvl="2" algn="just">
              <a:lnSpc>
                <a:spcPct val="115000"/>
              </a:lnSpc>
              <a:spcAft>
                <a:spcPts val="600"/>
              </a:spcAft>
              <a:tabLst>
                <a:tab pos="1710690" algn="l"/>
                <a:tab pos="1980565" algn="l"/>
              </a:tabLst>
            </a:pPr>
            <a:r>
              <a:rPr lang="lt-LT" sz="2000" b="1" dirty="0">
                <a:latin typeface="Times New Roman" panose="02020603050405020304" pitchFamily="18" charset="0"/>
                <a:ea typeface="Times New Roman" panose="02020603050405020304" pitchFamily="18" charset="0"/>
              </a:rPr>
              <a:t>Techninėje pakopoje dialogas apima šiuos klausimus:</a:t>
            </a:r>
          </a:p>
          <a:p>
            <a:pPr marL="1257300" lvl="2" indent="-342900" algn="just">
              <a:lnSpc>
                <a:spcPct val="115000"/>
              </a:lnSpc>
              <a:spcAft>
                <a:spcPts val="600"/>
              </a:spcAft>
              <a:buAutoNum type="arabicPeriod"/>
              <a:tabLst>
                <a:tab pos="1710690" algn="l"/>
                <a:tab pos="1980565" algn="l"/>
              </a:tabLst>
            </a:pPr>
            <a:r>
              <a:rPr lang="lt-LT" sz="2000" dirty="0">
                <a:latin typeface="Times New Roman" panose="02020603050405020304" pitchFamily="18" charset="0"/>
                <a:ea typeface="Times New Roman" panose="02020603050405020304" pitchFamily="18" charset="0"/>
              </a:rPr>
              <a:t>Inžineriniai ir techniniai sprendimai</a:t>
            </a:r>
            <a:r>
              <a:rPr lang="en-GB" sz="2000" dirty="0">
                <a:latin typeface="Times New Roman" panose="02020603050405020304" pitchFamily="18" charset="0"/>
                <a:ea typeface="Times New Roman" panose="02020603050405020304" pitchFamily="18" charset="0"/>
              </a:rPr>
              <a:t>;</a:t>
            </a:r>
            <a:endParaRPr lang="lt-LT" sz="2000" dirty="0">
              <a:latin typeface="Times New Roman" panose="02020603050405020304" pitchFamily="18" charset="0"/>
              <a:ea typeface="Times New Roman" panose="02020603050405020304" pitchFamily="18" charset="0"/>
            </a:endParaRPr>
          </a:p>
          <a:p>
            <a:pPr marL="1257300" lvl="2" indent="-342900" algn="just">
              <a:lnSpc>
                <a:spcPct val="115000"/>
              </a:lnSpc>
              <a:spcAft>
                <a:spcPts val="600"/>
              </a:spcAft>
              <a:buAutoNum type="arabicPeriod"/>
              <a:tabLst>
                <a:tab pos="1710690" algn="l"/>
                <a:tab pos="1980565" algn="l"/>
              </a:tabLst>
            </a:pPr>
            <a:r>
              <a:rPr lang="lt-LT" sz="2000" dirty="0">
                <a:latin typeface="Times New Roman" panose="02020603050405020304" pitchFamily="18" charset="0"/>
                <a:ea typeface="Times New Roman" panose="02020603050405020304" pitchFamily="18" charset="0"/>
              </a:rPr>
              <a:t>Paslaugų teikimas</a:t>
            </a:r>
            <a:r>
              <a:rPr lang="en-GB" sz="2000" dirty="0">
                <a:latin typeface="Times New Roman" panose="02020603050405020304" pitchFamily="18" charset="0"/>
                <a:ea typeface="Times New Roman" panose="02020603050405020304" pitchFamily="18" charset="0"/>
              </a:rPr>
              <a:t>;</a:t>
            </a:r>
            <a:endParaRPr lang="lt-LT" sz="2000" dirty="0">
              <a:latin typeface="Times New Roman" panose="02020603050405020304" pitchFamily="18" charset="0"/>
              <a:ea typeface="Times New Roman" panose="02020603050405020304" pitchFamily="18" charset="0"/>
            </a:endParaRPr>
          </a:p>
          <a:p>
            <a:pPr marL="1257300" lvl="2" indent="-342900" algn="just">
              <a:lnSpc>
                <a:spcPct val="115000"/>
              </a:lnSpc>
              <a:spcAft>
                <a:spcPts val="600"/>
              </a:spcAft>
              <a:buAutoNum type="arabicPeriod"/>
              <a:tabLst>
                <a:tab pos="1710690" algn="l"/>
                <a:tab pos="1980565" algn="l"/>
              </a:tabLst>
            </a:pPr>
            <a:r>
              <a:rPr lang="lt-LT" sz="2000" dirty="0">
                <a:latin typeface="Times New Roman" panose="02020603050405020304" pitchFamily="18" charset="0"/>
                <a:ea typeface="Times New Roman" panose="02020603050405020304" pitchFamily="18" charset="0"/>
              </a:rPr>
              <a:t>Projekto rezultatai pagal Specifikacijas</a:t>
            </a:r>
            <a:r>
              <a:rPr lang="en-GB" sz="2000" dirty="0">
                <a:latin typeface="Times New Roman" panose="02020603050405020304" pitchFamily="18" charset="0"/>
                <a:ea typeface="Times New Roman" panose="02020603050405020304" pitchFamily="18" charset="0"/>
              </a:rPr>
              <a:t>;</a:t>
            </a:r>
            <a:endParaRPr lang="lt-LT" sz="2000" dirty="0">
              <a:latin typeface="Times New Roman" panose="02020603050405020304" pitchFamily="18" charset="0"/>
              <a:ea typeface="Times New Roman" panose="02020603050405020304" pitchFamily="18" charset="0"/>
            </a:endParaRPr>
          </a:p>
          <a:p>
            <a:pPr marL="1257300" lvl="2" indent="-342900" algn="just">
              <a:lnSpc>
                <a:spcPct val="115000"/>
              </a:lnSpc>
              <a:spcAft>
                <a:spcPts val="600"/>
              </a:spcAft>
              <a:buAutoNum type="arabicPeriod"/>
              <a:tabLst>
                <a:tab pos="1710690" algn="l"/>
                <a:tab pos="1980565" algn="l"/>
              </a:tabLst>
            </a:pPr>
            <a:r>
              <a:rPr lang="lt-LT" sz="2000" dirty="0">
                <a:latin typeface="Times New Roman" panose="02020603050405020304" pitchFamily="18" charset="0"/>
                <a:ea typeface="Times New Roman" panose="02020603050405020304" pitchFamily="18" charset="0"/>
              </a:rPr>
              <a:t>Kiti klausimai, susiję su techniniais sprendimo aspektais.</a:t>
            </a:r>
            <a:endParaRPr lang="lt-LT" sz="20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0D83F734-6885-443B-8586-F35928090870}"/>
              </a:ext>
            </a:extLst>
          </p:cNvPr>
          <p:cNvSpPr txBox="1"/>
          <p:nvPr/>
        </p:nvSpPr>
        <p:spPr>
          <a:xfrm>
            <a:off x="5648509" y="1190642"/>
            <a:ext cx="6096000" cy="3203249"/>
          </a:xfrm>
          <a:prstGeom prst="rect">
            <a:avLst/>
          </a:prstGeom>
          <a:noFill/>
        </p:spPr>
        <p:txBody>
          <a:bodyPr wrap="square">
            <a:spAutoFit/>
          </a:bodyPr>
          <a:lstStyle/>
          <a:p>
            <a:pPr lvl="2" algn="just">
              <a:lnSpc>
                <a:spcPct val="115000"/>
              </a:lnSpc>
              <a:spcAft>
                <a:spcPts val="600"/>
              </a:spcAft>
              <a:tabLst>
                <a:tab pos="1530350" algn="l"/>
              </a:tabLst>
            </a:pPr>
            <a:r>
              <a:rPr lang="lt-LT" sz="2000" b="1" dirty="0">
                <a:latin typeface="Times New Roman" panose="02020603050405020304" pitchFamily="18" charset="0"/>
                <a:ea typeface="Times New Roman" panose="02020603050405020304" pitchFamily="18" charset="0"/>
              </a:rPr>
              <a:t>Finansinėje pakopoje dialogas apima šiuos klausimus:</a:t>
            </a:r>
          </a:p>
          <a:p>
            <a:pPr marL="1257300" lvl="2" indent="-342900" algn="just">
              <a:lnSpc>
                <a:spcPct val="115000"/>
              </a:lnSpc>
              <a:spcAft>
                <a:spcPts val="600"/>
              </a:spcAft>
              <a:buAutoNum type="arabicPeriod"/>
              <a:tabLst>
                <a:tab pos="1530350" algn="l"/>
              </a:tabLst>
            </a:pPr>
            <a:r>
              <a:rPr lang="lt-LT" sz="2000" dirty="0">
                <a:latin typeface="Times New Roman" panose="02020603050405020304" pitchFamily="18" charset="0"/>
                <a:ea typeface="Times New Roman" panose="02020603050405020304" pitchFamily="18" charset="0"/>
              </a:rPr>
              <a:t>Finansavimo šaltiniai ir finansavimo sąlygos</a:t>
            </a:r>
            <a:r>
              <a:rPr lang="en-GB" sz="2000" dirty="0">
                <a:latin typeface="Times New Roman" panose="02020603050405020304" pitchFamily="18" charset="0"/>
                <a:ea typeface="Times New Roman" panose="02020603050405020304" pitchFamily="18" charset="0"/>
              </a:rPr>
              <a:t>;</a:t>
            </a:r>
            <a:endParaRPr lang="lt-LT" sz="2000" dirty="0">
              <a:latin typeface="Times New Roman" panose="02020603050405020304" pitchFamily="18" charset="0"/>
              <a:ea typeface="Times New Roman" panose="02020603050405020304" pitchFamily="18" charset="0"/>
            </a:endParaRPr>
          </a:p>
          <a:p>
            <a:pPr marL="1257300" lvl="2" indent="-342900" algn="just">
              <a:lnSpc>
                <a:spcPct val="115000"/>
              </a:lnSpc>
              <a:spcAft>
                <a:spcPts val="600"/>
              </a:spcAft>
              <a:buAutoNum type="arabicPeriod"/>
              <a:tabLst>
                <a:tab pos="1530350" algn="l"/>
              </a:tabLst>
            </a:pPr>
            <a:r>
              <a:rPr lang="lt-LT" sz="2000" dirty="0">
                <a:latin typeface="Times New Roman" panose="02020603050405020304" pitchFamily="18" charset="0"/>
                <a:ea typeface="Times New Roman" panose="02020603050405020304" pitchFamily="18" charset="0"/>
              </a:rPr>
              <a:t>Atsiskaitymo ir mokėjimų sąlygos</a:t>
            </a:r>
            <a:r>
              <a:rPr lang="en-GB" sz="2000" dirty="0">
                <a:latin typeface="Times New Roman" panose="02020603050405020304" pitchFamily="18" charset="0"/>
                <a:ea typeface="Times New Roman" panose="02020603050405020304" pitchFamily="18" charset="0"/>
              </a:rPr>
              <a:t> </a:t>
            </a:r>
            <a:r>
              <a:rPr lang="lt-LT" sz="2000" dirty="0">
                <a:latin typeface="Times New Roman" panose="02020603050405020304" pitchFamily="18" charset="0"/>
                <a:ea typeface="Times New Roman" panose="02020603050405020304" pitchFamily="18" charset="0"/>
              </a:rPr>
              <a:t>mokesčių klausimai</a:t>
            </a:r>
            <a:r>
              <a:rPr lang="en-GB" sz="2000" dirty="0">
                <a:latin typeface="Times New Roman" panose="02020603050405020304" pitchFamily="18" charset="0"/>
                <a:ea typeface="Times New Roman" panose="02020603050405020304" pitchFamily="18" charset="0"/>
              </a:rPr>
              <a:t>;</a:t>
            </a:r>
            <a:endParaRPr lang="lt-LT" sz="2000" dirty="0">
              <a:latin typeface="Times New Roman" panose="02020603050405020304" pitchFamily="18" charset="0"/>
              <a:ea typeface="Times New Roman" panose="02020603050405020304" pitchFamily="18" charset="0"/>
            </a:endParaRPr>
          </a:p>
          <a:p>
            <a:pPr marL="1257300" lvl="2" indent="-342900" algn="just">
              <a:lnSpc>
                <a:spcPct val="115000"/>
              </a:lnSpc>
              <a:spcAft>
                <a:spcPts val="600"/>
              </a:spcAft>
              <a:buAutoNum type="arabicPeriod"/>
              <a:tabLst>
                <a:tab pos="1530350" algn="l"/>
              </a:tabLst>
            </a:pPr>
            <a:r>
              <a:rPr lang="lt-LT" sz="2000" dirty="0">
                <a:latin typeface="Times New Roman" panose="02020603050405020304" pitchFamily="18" charset="0"/>
                <a:ea typeface="Times New Roman" panose="02020603050405020304" pitchFamily="18" charset="0"/>
              </a:rPr>
              <a:t>Mokėjimo sumažinimas</a:t>
            </a:r>
            <a:r>
              <a:rPr lang="en-GB" sz="2000" dirty="0">
                <a:latin typeface="Times New Roman" panose="02020603050405020304" pitchFamily="18" charset="0"/>
                <a:ea typeface="Times New Roman" panose="02020603050405020304" pitchFamily="18" charset="0"/>
              </a:rPr>
              <a:t>;</a:t>
            </a:r>
            <a:endParaRPr lang="lt-LT" sz="2000" dirty="0">
              <a:latin typeface="Times New Roman" panose="02020603050405020304" pitchFamily="18" charset="0"/>
              <a:ea typeface="Times New Roman" panose="02020603050405020304" pitchFamily="18" charset="0"/>
            </a:endParaRPr>
          </a:p>
          <a:p>
            <a:pPr marL="1257300" lvl="2" indent="-342900" algn="just">
              <a:lnSpc>
                <a:spcPct val="115000"/>
              </a:lnSpc>
              <a:spcAft>
                <a:spcPts val="600"/>
              </a:spcAft>
              <a:buAutoNum type="arabicPeriod"/>
              <a:tabLst>
                <a:tab pos="1530350" algn="l"/>
              </a:tabLst>
            </a:pPr>
            <a:r>
              <a:rPr lang="lt-LT" sz="2000" dirty="0">
                <a:latin typeface="Times New Roman" panose="02020603050405020304" pitchFamily="18" charset="0"/>
                <a:ea typeface="Times New Roman" panose="02020603050405020304" pitchFamily="18" charset="0"/>
              </a:rPr>
              <a:t>Kiti su Pasiūlymo finansiniais aspektais susiję klausimai.</a:t>
            </a:r>
            <a:endParaRPr lang="lt-LT" sz="20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CAD6B70B-19D2-4615-A7D2-C4F44E3699D3}"/>
              </a:ext>
            </a:extLst>
          </p:cNvPr>
          <p:cNvSpPr txBox="1"/>
          <p:nvPr/>
        </p:nvSpPr>
        <p:spPr>
          <a:xfrm>
            <a:off x="85726" y="4171137"/>
            <a:ext cx="6743700" cy="2064476"/>
          </a:xfrm>
          <a:prstGeom prst="rect">
            <a:avLst/>
          </a:prstGeom>
          <a:noFill/>
        </p:spPr>
        <p:txBody>
          <a:bodyPr wrap="square">
            <a:spAutoFit/>
          </a:bodyPr>
          <a:lstStyle/>
          <a:p>
            <a:pPr lvl="2" algn="just">
              <a:lnSpc>
                <a:spcPct val="115000"/>
              </a:lnSpc>
              <a:spcAft>
                <a:spcPts val="600"/>
              </a:spcAft>
              <a:tabLst>
                <a:tab pos="1530350" algn="l"/>
              </a:tabLst>
            </a:pPr>
            <a:r>
              <a:rPr lang="lt-LT" sz="2000" b="1" dirty="0">
                <a:latin typeface="Times New Roman" panose="02020603050405020304" pitchFamily="18" charset="0"/>
                <a:ea typeface="Times New Roman" panose="02020603050405020304" pitchFamily="18" charset="0"/>
              </a:rPr>
              <a:t>Teisinėje pakopoje dialogas apima šiuos klausimus:</a:t>
            </a:r>
          </a:p>
          <a:p>
            <a:pPr marL="1257300" lvl="2" indent="-342900" algn="just">
              <a:lnSpc>
                <a:spcPct val="115000"/>
              </a:lnSpc>
              <a:spcAft>
                <a:spcPts val="600"/>
              </a:spcAft>
              <a:buAutoNum type="arabicPeriod"/>
              <a:tabLst>
                <a:tab pos="1530350" algn="l"/>
              </a:tabLst>
            </a:pPr>
            <a:r>
              <a:rPr lang="lt-LT" sz="2000" dirty="0">
                <a:latin typeface="Times New Roman" panose="02020603050405020304" pitchFamily="18" charset="0"/>
                <a:ea typeface="Times New Roman" panose="02020603050405020304" pitchFamily="18" charset="0"/>
              </a:rPr>
              <a:t>Rizikos pasidalijimas tarp šalių</a:t>
            </a:r>
            <a:r>
              <a:rPr lang="en-GB" sz="2000" dirty="0">
                <a:latin typeface="Times New Roman" panose="02020603050405020304" pitchFamily="18" charset="0"/>
                <a:ea typeface="Times New Roman" panose="02020603050405020304" pitchFamily="18" charset="0"/>
              </a:rPr>
              <a:t>;</a:t>
            </a:r>
            <a:endParaRPr lang="lt-LT" sz="2000" dirty="0">
              <a:latin typeface="Times New Roman" panose="02020603050405020304" pitchFamily="18" charset="0"/>
              <a:ea typeface="Times New Roman" panose="02020603050405020304" pitchFamily="18" charset="0"/>
            </a:endParaRPr>
          </a:p>
          <a:p>
            <a:pPr marL="1257300" lvl="2" indent="-342900" algn="just">
              <a:lnSpc>
                <a:spcPct val="115000"/>
              </a:lnSpc>
              <a:spcAft>
                <a:spcPts val="600"/>
              </a:spcAft>
              <a:buAutoNum type="arabicPeriod"/>
              <a:tabLst>
                <a:tab pos="1530350" algn="l"/>
              </a:tabLst>
            </a:pPr>
            <a:r>
              <a:rPr lang="lt-LT" sz="2000" dirty="0">
                <a:latin typeface="Times New Roman" panose="02020603050405020304" pitchFamily="18" charset="0"/>
                <a:ea typeface="Times New Roman" panose="02020603050405020304" pitchFamily="18" charset="0"/>
              </a:rPr>
              <a:t>Sutarties projektas ir jo priedai</a:t>
            </a:r>
            <a:r>
              <a:rPr lang="en-GB" sz="2000" dirty="0">
                <a:latin typeface="Times New Roman" panose="02020603050405020304" pitchFamily="18" charset="0"/>
                <a:ea typeface="Times New Roman" panose="02020603050405020304" pitchFamily="18" charset="0"/>
              </a:rPr>
              <a:t>;</a:t>
            </a:r>
            <a:endParaRPr lang="lt-LT" sz="2000" dirty="0">
              <a:latin typeface="Times New Roman" panose="02020603050405020304" pitchFamily="18" charset="0"/>
              <a:ea typeface="Times New Roman" panose="02020603050405020304" pitchFamily="18" charset="0"/>
            </a:endParaRPr>
          </a:p>
          <a:p>
            <a:pPr marL="1257300" lvl="2" indent="-342900" algn="just">
              <a:lnSpc>
                <a:spcPct val="115000"/>
              </a:lnSpc>
              <a:spcAft>
                <a:spcPts val="600"/>
              </a:spcAft>
              <a:buAutoNum type="arabicPeriod"/>
              <a:tabLst>
                <a:tab pos="1530350" algn="l"/>
              </a:tabLst>
            </a:pPr>
            <a:r>
              <a:rPr lang="lt-LT" sz="2000" dirty="0">
                <a:latin typeface="Times New Roman" panose="02020603050405020304" pitchFamily="18" charset="0"/>
                <a:ea typeface="Times New Roman" panose="02020603050405020304" pitchFamily="18" charset="0"/>
              </a:rPr>
              <a:t>Kiti klausimai, susiję su teisiniais sprendimo aspektais.</a:t>
            </a:r>
            <a:endParaRPr lang="lt-LT"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0921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lt-LT" sz="3200" dirty="0"/>
              <a:t>D</a:t>
            </a:r>
            <a:r>
              <a:rPr lang="en-GB" sz="3200" dirty="0" err="1"/>
              <a:t>i</a:t>
            </a:r>
            <a:r>
              <a:rPr lang="lt-LT" sz="3200" dirty="0" err="1"/>
              <a:t>alogas</a:t>
            </a:r>
            <a:r>
              <a:rPr lang="lt-LT" sz="3200" dirty="0"/>
              <a:t>. Pasiruošimas dialogui</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55</a:t>
            </a:fld>
            <a:endParaRPr lang="en-US" dirty="0">
              <a:solidFill>
                <a:srgbClr val="FFFFFF"/>
              </a:solidFill>
            </a:endParaRPr>
          </a:p>
        </p:txBody>
      </p:sp>
      <p:grpSp>
        <p:nvGrpSpPr>
          <p:cNvPr id="8" name="Group 37">
            <a:extLst>
              <a:ext uri="{FF2B5EF4-FFF2-40B4-BE49-F238E27FC236}">
                <a16:creationId xmlns:a16="http://schemas.microsoft.com/office/drawing/2014/main" id="{8B3CE7A2-C614-434A-9F0E-673CAEB27EC0}"/>
              </a:ext>
            </a:extLst>
          </p:cNvPr>
          <p:cNvGrpSpPr/>
          <p:nvPr/>
        </p:nvGrpSpPr>
        <p:grpSpPr>
          <a:xfrm>
            <a:off x="812801" y="1682317"/>
            <a:ext cx="585505" cy="478169"/>
            <a:chOff x="7886700" y="1338264"/>
            <a:chExt cx="623973" cy="509586"/>
          </a:xfrm>
        </p:grpSpPr>
        <p:sp>
          <p:nvSpPr>
            <p:cNvPr id="9" name="Rectangle 8">
              <a:extLst>
                <a:ext uri="{FF2B5EF4-FFF2-40B4-BE49-F238E27FC236}">
                  <a16:creationId xmlns:a16="http://schemas.microsoft.com/office/drawing/2014/main" id="{94F2C237-61FE-4E4A-BA38-30DF2E65A741}"/>
                </a:ext>
              </a:extLst>
            </p:cNvPr>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13">
              <a:extLst>
                <a:ext uri="{FF2B5EF4-FFF2-40B4-BE49-F238E27FC236}">
                  <a16:creationId xmlns:a16="http://schemas.microsoft.com/office/drawing/2014/main" id="{292F90E6-DB12-42C9-8DEB-372055162EB0}"/>
                </a:ext>
              </a:extLst>
            </p:cNvPr>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37">
            <a:extLst>
              <a:ext uri="{FF2B5EF4-FFF2-40B4-BE49-F238E27FC236}">
                <a16:creationId xmlns:a16="http://schemas.microsoft.com/office/drawing/2014/main" id="{DBBB8CE9-A02F-4C53-99C0-22E85F5A2FFE}"/>
              </a:ext>
            </a:extLst>
          </p:cNvPr>
          <p:cNvGrpSpPr/>
          <p:nvPr/>
        </p:nvGrpSpPr>
        <p:grpSpPr>
          <a:xfrm>
            <a:off x="812801" y="2586258"/>
            <a:ext cx="585505" cy="478169"/>
            <a:chOff x="7886700" y="1338264"/>
            <a:chExt cx="623973" cy="509586"/>
          </a:xfrm>
        </p:grpSpPr>
        <p:sp>
          <p:nvSpPr>
            <p:cNvPr id="12" name="Rectangle 11">
              <a:extLst>
                <a:ext uri="{FF2B5EF4-FFF2-40B4-BE49-F238E27FC236}">
                  <a16:creationId xmlns:a16="http://schemas.microsoft.com/office/drawing/2014/main" id="{922CC215-3100-4029-9218-842776DEA7AA}"/>
                </a:ext>
              </a:extLst>
            </p:cNvPr>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13">
              <a:extLst>
                <a:ext uri="{FF2B5EF4-FFF2-40B4-BE49-F238E27FC236}">
                  <a16:creationId xmlns:a16="http://schemas.microsoft.com/office/drawing/2014/main" id="{090BCE9E-EB61-4BDE-BF89-5DA8B4E754F0}"/>
                </a:ext>
              </a:extLst>
            </p:cNvPr>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37">
            <a:extLst>
              <a:ext uri="{FF2B5EF4-FFF2-40B4-BE49-F238E27FC236}">
                <a16:creationId xmlns:a16="http://schemas.microsoft.com/office/drawing/2014/main" id="{22960B39-211E-4255-9BE6-A621DA923CF1}"/>
              </a:ext>
            </a:extLst>
          </p:cNvPr>
          <p:cNvGrpSpPr/>
          <p:nvPr/>
        </p:nvGrpSpPr>
        <p:grpSpPr>
          <a:xfrm>
            <a:off x="812801" y="3536517"/>
            <a:ext cx="585505" cy="478169"/>
            <a:chOff x="7886700" y="1338264"/>
            <a:chExt cx="623973" cy="509586"/>
          </a:xfrm>
        </p:grpSpPr>
        <p:sp>
          <p:nvSpPr>
            <p:cNvPr id="15" name="Rectangle 14">
              <a:extLst>
                <a:ext uri="{FF2B5EF4-FFF2-40B4-BE49-F238E27FC236}">
                  <a16:creationId xmlns:a16="http://schemas.microsoft.com/office/drawing/2014/main" id="{C7762267-ED4D-4CC9-B939-B5C8B725F56B}"/>
                </a:ext>
              </a:extLst>
            </p:cNvPr>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Freeform 13">
              <a:extLst>
                <a:ext uri="{FF2B5EF4-FFF2-40B4-BE49-F238E27FC236}">
                  <a16:creationId xmlns:a16="http://schemas.microsoft.com/office/drawing/2014/main" id="{1CB2E46D-0B5E-45EC-BA00-D6A1FD845B04}"/>
                </a:ext>
              </a:extLst>
            </p:cNvPr>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37">
            <a:extLst>
              <a:ext uri="{FF2B5EF4-FFF2-40B4-BE49-F238E27FC236}">
                <a16:creationId xmlns:a16="http://schemas.microsoft.com/office/drawing/2014/main" id="{6ACEE284-2E23-4210-8B3B-2EE1093DCFC2}"/>
              </a:ext>
            </a:extLst>
          </p:cNvPr>
          <p:cNvGrpSpPr/>
          <p:nvPr/>
        </p:nvGrpSpPr>
        <p:grpSpPr>
          <a:xfrm>
            <a:off x="812801" y="4432242"/>
            <a:ext cx="585505" cy="478169"/>
            <a:chOff x="7886700" y="1338264"/>
            <a:chExt cx="623973" cy="509586"/>
          </a:xfrm>
        </p:grpSpPr>
        <p:sp>
          <p:nvSpPr>
            <p:cNvPr id="18" name="Rectangle 17">
              <a:extLst>
                <a:ext uri="{FF2B5EF4-FFF2-40B4-BE49-F238E27FC236}">
                  <a16:creationId xmlns:a16="http://schemas.microsoft.com/office/drawing/2014/main" id="{875B4D2A-028C-46C8-AC8D-5E3E77C03E92}"/>
                </a:ext>
              </a:extLst>
            </p:cNvPr>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3">
              <a:extLst>
                <a:ext uri="{FF2B5EF4-FFF2-40B4-BE49-F238E27FC236}">
                  <a16:creationId xmlns:a16="http://schemas.microsoft.com/office/drawing/2014/main" id="{84E5D7AD-C9AF-4B5B-A7FC-475E902B5CA5}"/>
                </a:ext>
              </a:extLst>
            </p:cNvPr>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a:extLst>
              <a:ext uri="{FF2B5EF4-FFF2-40B4-BE49-F238E27FC236}">
                <a16:creationId xmlns:a16="http://schemas.microsoft.com/office/drawing/2014/main" id="{1FC1DCC9-C3AF-4947-BCBE-6E0D53017487}"/>
              </a:ext>
            </a:extLst>
          </p:cNvPr>
          <p:cNvSpPr txBox="1">
            <a:spLocks/>
          </p:cNvSpPr>
          <p:nvPr/>
        </p:nvSpPr>
        <p:spPr>
          <a:xfrm>
            <a:off x="1642147" y="1474511"/>
            <a:ext cx="5928234" cy="91717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08">
              <a:spcBef>
                <a:spcPct val="20000"/>
              </a:spcBef>
              <a:defRPr/>
            </a:pPr>
            <a:r>
              <a:rPr lang="lt-LT" sz="2000" b="1" dirty="0">
                <a:solidFill>
                  <a:schemeClr val="tx1"/>
                </a:solidFill>
              </a:rPr>
              <a:t>Posėdžių moderatorius </a:t>
            </a:r>
          </a:p>
          <a:p>
            <a:pPr algn="l" defTabSz="1219108">
              <a:spcBef>
                <a:spcPct val="20000"/>
              </a:spcBef>
              <a:defRPr/>
            </a:pPr>
            <a:r>
              <a:rPr lang="lt-LT" sz="1800" dirty="0">
                <a:solidFill>
                  <a:schemeClr val="tx1"/>
                </a:solidFill>
              </a:rPr>
              <a:t>Posėdžių moderatorius yra suderinamas iš anksto (dažniausiai komisijos pirmininkas / pavaduotojas)</a:t>
            </a:r>
            <a:r>
              <a:rPr lang="en-GB" sz="1800" dirty="0">
                <a:solidFill>
                  <a:schemeClr val="tx1"/>
                </a:solidFill>
              </a:rPr>
              <a:t>.</a:t>
            </a:r>
            <a:endParaRPr lang="lt-LT" sz="1800" dirty="0">
              <a:solidFill>
                <a:schemeClr val="tx1"/>
              </a:solidFill>
            </a:endParaRPr>
          </a:p>
        </p:txBody>
      </p:sp>
      <p:sp>
        <p:nvSpPr>
          <p:cNvPr id="25" name="Text Placeholder 3">
            <a:extLst>
              <a:ext uri="{FF2B5EF4-FFF2-40B4-BE49-F238E27FC236}">
                <a16:creationId xmlns:a16="http://schemas.microsoft.com/office/drawing/2014/main" id="{BB9897E4-BFA8-4CCD-A76C-50F312C80722}"/>
              </a:ext>
            </a:extLst>
          </p:cNvPr>
          <p:cNvSpPr txBox="1">
            <a:spLocks/>
          </p:cNvSpPr>
          <p:nvPr/>
        </p:nvSpPr>
        <p:spPr>
          <a:xfrm>
            <a:off x="1595590" y="2541747"/>
            <a:ext cx="7815110" cy="64017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08">
              <a:spcBef>
                <a:spcPct val="20000"/>
              </a:spcBef>
              <a:defRPr/>
            </a:pPr>
            <a:r>
              <a:rPr lang="lt-LT" sz="2000" b="1" dirty="0">
                <a:solidFill>
                  <a:schemeClr val="tx1"/>
                </a:solidFill>
              </a:rPr>
              <a:t>Dialogo etapai </a:t>
            </a:r>
          </a:p>
          <a:p>
            <a:pPr algn="l" defTabSz="1219108">
              <a:spcBef>
                <a:spcPct val="20000"/>
              </a:spcBef>
              <a:defRPr/>
            </a:pPr>
            <a:r>
              <a:rPr lang="lt-LT" sz="1800" dirty="0">
                <a:solidFill>
                  <a:schemeClr val="tx1"/>
                </a:solidFill>
              </a:rPr>
              <a:t>Sutariama, kuris iš komisijos narių/ekspertų vadovaus atskiriems dialogo etapams</a:t>
            </a:r>
            <a:r>
              <a:rPr lang="en-GB" sz="1800" dirty="0">
                <a:solidFill>
                  <a:schemeClr val="tx1"/>
                </a:solidFill>
              </a:rPr>
              <a:t>.</a:t>
            </a:r>
            <a:endParaRPr lang="lt-LT" sz="1800" dirty="0">
              <a:solidFill>
                <a:schemeClr val="tx1"/>
              </a:solidFill>
            </a:endParaRPr>
          </a:p>
        </p:txBody>
      </p:sp>
      <p:sp>
        <p:nvSpPr>
          <p:cNvPr id="26" name="Text Placeholder 3">
            <a:extLst>
              <a:ext uri="{FF2B5EF4-FFF2-40B4-BE49-F238E27FC236}">
                <a16:creationId xmlns:a16="http://schemas.microsoft.com/office/drawing/2014/main" id="{997681C6-8A75-4EF2-ABB9-9FEE32AF8C9A}"/>
              </a:ext>
            </a:extLst>
          </p:cNvPr>
          <p:cNvSpPr txBox="1">
            <a:spLocks/>
          </p:cNvSpPr>
          <p:nvPr/>
        </p:nvSpPr>
        <p:spPr>
          <a:xfrm>
            <a:off x="1642146" y="3137308"/>
            <a:ext cx="6284479" cy="119417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08">
              <a:spcBef>
                <a:spcPct val="20000"/>
              </a:spcBef>
              <a:defRPr/>
            </a:pPr>
            <a:r>
              <a:rPr lang="lt-LT" sz="2000" b="1" dirty="0">
                <a:solidFill>
                  <a:schemeClr val="tx1"/>
                </a:solidFill>
              </a:rPr>
              <a:t>Susitikimo vieta </a:t>
            </a:r>
          </a:p>
          <a:p>
            <a:pPr algn="l" defTabSz="1219108">
              <a:spcBef>
                <a:spcPct val="20000"/>
              </a:spcBef>
              <a:defRPr/>
            </a:pPr>
            <a:r>
              <a:rPr lang="lt-LT" sz="1800" dirty="0">
                <a:solidFill>
                  <a:schemeClr val="tx1"/>
                </a:solidFill>
              </a:rPr>
              <a:t>Perkančioji organizacija suteikia vietą susitikimams, techninėms ir kitoms priemonėms (kompiuteris, diktofonas, geriamasis vanduo ir kt.), sinchroniniam vertimui</a:t>
            </a:r>
            <a:r>
              <a:rPr lang="en-GB" sz="1800" dirty="0">
                <a:solidFill>
                  <a:schemeClr val="tx1"/>
                </a:solidFill>
              </a:rPr>
              <a:t>.</a:t>
            </a:r>
            <a:endParaRPr lang="lt-LT" sz="1800" dirty="0">
              <a:solidFill>
                <a:schemeClr val="tx1"/>
              </a:solidFill>
            </a:endParaRPr>
          </a:p>
        </p:txBody>
      </p:sp>
      <p:sp>
        <p:nvSpPr>
          <p:cNvPr id="27" name="Text Placeholder 3">
            <a:extLst>
              <a:ext uri="{FF2B5EF4-FFF2-40B4-BE49-F238E27FC236}">
                <a16:creationId xmlns:a16="http://schemas.microsoft.com/office/drawing/2014/main" id="{B4A4EF8E-36F4-45EA-B5A5-5A92B00C7C36}"/>
              </a:ext>
            </a:extLst>
          </p:cNvPr>
          <p:cNvSpPr txBox="1">
            <a:spLocks/>
          </p:cNvSpPr>
          <p:nvPr/>
        </p:nvSpPr>
        <p:spPr>
          <a:xfrm>
            <a:off x="1642146" y="4362410"/>
            <a:ext cx="6084533" cy="91717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08">
              <a:spcBef>
                <a:spcPct val="20000"/>
              </a:spcBef>
              <a:defRPr/>
            </a:pPr>
            <a:r>
              <a:rPr lang="lt-LT" sz="2000" b="1" dirty="0">
                <a:solidFill>
                  <a:schemeClr val="tx1"/>
                </a:solidFill>
              </a:rPr>
              <a:t>Dalyvavimas susitikimuose</a:t>
            </a:r>
          </a:p>
          <a:p>
            <a:pPr algn="l" defTabSz="1219108">
              <a:spcBef>
                <a:spcPct val="20000"/>
              </a:spcBef>
              <a:defRPr/>
            </a:pPr>
            <a:r>
              <a:rPr lang="lt-LT" sz="1800" dirty="0">
                <a:solidFill>
                  <a:schemeClr val="tx1"/>
                </a:solidFill>
              </a:rPr>
              <a:t>Visuose susitikimuose privalo dalyvauti komisijos nariai ir teisės ekspertai. Kiti ekspertai – pagal poreikį.</a:t>
            </a:r>
          </a:p>
        </p:txBody>
      </p:sp>
      <p:grpSp>
        <p:nvGrpSpPr>
          <p:cNvPr id="29" name="Group 28">
            <a:extLst>
              <a:ext uri="{FF2B5EF4-FFF2-40B4-BE49-F238E27FC236}">
                <a16:creationId xmlns:a16="http://schemas.microsoft.com/office/drawing/2014/main" id="{6D5441AF-8866-47D8-98FE-B423C4FFF1A5}"/>
              </a:ext>
            </a:extLst>
          </p:cNvPr>
          <p:cNvGrpSpPr/>
          <p:nvPr/>
        </p:nvGrpSpPr>
        <p:grpSpPr>
          <a:xfrm>
            <a:off x="7926625" y="2817150"/>
            <a:ext cx="4432118" cy="3538420"/>
            <a:chOff x="5359400" y="1489075"/>
            <a:chExt cx="3454401" cy="2681288"/>
          </a:xfrm>
        </p:grpSpPr>
        <p:grpSp>
          <p:nvGrpSpPr>
            <p:cNvPr id="30" name="Group 29">
              <a:extLst>
                <a:ext uri="{FF2B5EF4-FFF2-40B4-BE49-F238E27FC236}">
                  <a16:creationId xmlns:a16="http://schemas.microsoft.com/office/drawing/2014/main" id="{0997C4F7-BD7F-4151-9DD5-313CECA62DA8}"/>
                </a:ext>
              </a:extLst>
            </p:cNvPr>
            <p:cNvGrpSpPr/>
            <p:nvPr/>
          </p:nvGrpSpPr>
          <p:grpSpPr>
            <a:xfrm>
              <a:off x="5359400" y="1489075"/>
              <a:ext cx="3454401" cy="2681288"/>
              <a:chOff x="5359400" y="1489075"/>
              <a:chExt cx="3454401" cy="2681288"/>
            </a:xfrm>
            <a:effectLst>
              <a:outerShdw blurRad="76200" dir="13500000" sy="23000" kx="1200000" algn="br" rotWithShape="0">
                <a:prstClr val="black">
                  <a:alpha val="20000"/>
                </a:prstClr>
              </a:outerShdw>
            </a:effectLst>
          </p:grpSpPr>
          <p:sp>
            <p:nvSpPr>
              <p:cNvPr id="35" name="Freeform 5">
                <a:extLst>
                  <a:ext uri="{FF2B5EF4-FFF2-40B4-BE49-F238E27FC236}">
                    <a16:creationId xmlns:a16="http://schemas.microsoft.com/office/drawing/2014/main" id="{B43C4100-D520-4587-B2F3-E460F7CD06DD}"/>
                  </a:ext>
                </a:extLst>
              </p:cNvPr>
              <p:cNvSpPr>
                <a:spLocks noEditPoints="1"/>
              </p:cNvSpPr>
              <p:nvPr/>
            </p:nvSpPr>
            <p:spPr bwMode="auto">
              <a:xfrm>
                <a:off x="5389563" y="1489075"/>
                <a:ext cx="3424238" cy="2562225"/>
              </a:xfrm>
              <a:custGeom>
                <a:avLst/>
                <a:gdLst/>
                <a:ahLst/>
                <a:cxnLst>
                  <a:cxn ang="0">
                    <a:pos x="2157" y="1037"/>
                  </a:cxn>
                  <a:cxn ang="0">
                    <a:pos x="588" y="1614"/>
                  </a:cxn>
                  <a:cxn ang="0">
                    <a:pos x="0" y="261"/>
                  </a:cxn>
                  <a:cxn ang="0">
                    <a:pos x="1314" y="0"/>
                  </a:cxn>
                  <a:cxn ang="0">
                    <a:pos x="2157" y="1037"/>
                  </a:cxn>
                  <a:cxn ang="0">
                    <a:pos x="322" y="431"/>
                  </a:cxn>
                  <a:cxn ang="0">
                    <a:pos x="741" y="1284"/>
                  </a:cxn>
                  <a:cxn ang="0">
                    <a:pos x="1753" y="943"/>
                  </a:cxn>
                  <a:cxn ang="0">
                    <a:pos x="1822" y="920"/>
                  </a:cxn>
                  <a:cxn ang="0">
                    <a:pos x="1241" y="161"/>
                  </a:cxn>
                  <a:cxn ang="0">
                    <a:pos x="289" y="364"/>
                  </a:cxn>
                  <a:cxn ang="0">
                    <a:pos x="322" y="431"/>
                  </a:cxn>
                </a:cxnLst>
                <a:rect l="0" t="0" r="r" b="b"/>
                <a:pathLst>
                  <a:path w="2157" h="1614">
                    <a:moveTo>
                      <a:pt x="2157" y="1037"/>
                    </a:moveTo>
                    <a:lnTo>
                      <a:pt x="588" y="1614"/>
                    </a:lnTo>
                    <a:lnTo>
                      <a:pt x="0" y="261"/>
                    </a:lnTo>
                    <a:lnTo>
                      <a:pt x="1314" y="0"/>
                    </a:lnTo>
                    <a:lnTo>
                      <a:pt x="2157" y="1037"/>
                    </a:lnTo>
                    <a:close/>
                    <a:moveTo>
                      <a:pt x="322" y="431"/>
                    </a:moveTo>
                    <a:lnTo>
                      <a:pt x="741" y="1284"/>
                    </a:lnTo>
                    <a:lnTo>
                      <a:pt x="1753" y="943"/>
                    </a:lnTo>
                    <a:lnTo>
                      <a:pt x="1822" y="920"/>
                    </a:lnTo>
                    <a:lnTo>
                      <a:pt x="1241" y="161"/>
                    </a:lnTo>
                    <a:lnTo>
                      <a:pt x="289" y="364"/>
                    </a:lnTo>
                    <a:lnTo>
                      <a:pt x="322" y="431"/>
                    </a:lnTo>
                    <a:close/>
                  </a:path>
                </a:pathLst>
              </a:cu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6" name="Freeform 6">
                <a:extLst>
                  <a:ext uri="{FF2B5EF4-FFF2-40B4-BE49-F238E27FC236}">
                    <a16:creationId xmlns:a16="http://schemas.microsoft.com/office/drawing/2014/main" id="{B9A857B0-CA5D-4052-8D0E-93E1750CA49F}"/>
                  </a:ext>
                </a:extLst>
              </p:cNvPr>
              <p:cNvSpPr>
                <a:spLocks noEditPoints="1"/>
              </p:cNvSpPr>
              <p:nvPr/>
            </p:nvSpPr>
            <p:spPr bwMode="auto">
              <a:xfrm>
                <a:off x="5359400" y="1744663"/>
                <a:ext cx="2922588" cy="2425700"/>
              </a:xfrm>
              <a:custGeom>
                <a:avLst/>
                <a:gdLst/>
                <a:ahLst/>
                <a:cxnLst>
                  <a:cxn ang="0">
                    <a:pos x="19" y="100"/>
                  </a:cxn>
                  <a:cxn ang="0">
                    <a:pos x="607" y="1453"/>
                  </a:cxn>
                  <a:cxn ang="0">
                    <a:pos x="586" y="1528"/>
                  </a:cxn>
                  <a:cxn ang="0">
                    <a:pos x="0" y="175"/>
                  </a:cxn>
                  <a:cxn ang="0">
                    <a:pos x="19" y="100"/>
                  </a:cxn>
                  <a:cxn ang="0">
                    <a:pos x="1772" y="782"/>
                  </a:cxn>
                  <a:cxn ang="0">
                    <a:pos x="1237" y="71"/>
                  </a:cxn>
                  <a:cxn ang="0">
                    <a:pos x="1260" y="0"/>
                  </a:cxn>
                  <a:cxn ang="0">
                    <a:pos x="1841" y="759"/>
                  </a:cxn>
                  <a:cxn ang="0">
                    <a:pos x="1772" y="782"/>
                  </a:cxn>
                </a:cxnLst>
                <a:rect l="0" t="0" r="r" b="b"/>
                <a:pathLst>
                  <a:path w="1841" h="1528">
                    <a:moveTo>
                      <a:pt x="19" y="100"/>
                    </a:moveTo>
                    <a:lnTo>
                      <a:pt x="607" y="1453"/>
                    </a:lnTo>
                    <a:lnTo>
                      <a:pt x="586" y="1528"/>
                    </a:lnTo>
                    <a:lnTo>
                      <a:pt x="0" y="175"/>
                    </a:lnTo>
                    <a:lnTo>
                      <a:pt x="19" y="100"/>
                    </a:lnTo>
                    <a:close/>
                    <a:moveTo>
                      <a:pt x="1772" y="782"/>
                    </a:moveTo>
                    <a:lnTo>
                      <a:pt x="1237" y="71"/>
                    </a:lnTo>
                    <a:lnTo>
                      <a:pt x="1260" y="0"/>
                    </a:lnTo>
                    <a:lnTo>
                      <a:pt x="1841" y="759"/>
                    </a:lnTo>
                    <a:lnTo>
                      <a:pt x="1772" y="782"/>
                    </a:lnTo>
                    <a:close/>
                  </a:path>
                </a:pathLst>
              </a:custGeom>
              <a:gradFill flip="none" rotWithShape="1">
                <a:gsLst>
                  <a:gs pos="0">
                    <a:srgbClr val="CCCCCC">
                      <a:shade val="30000"/>
                      <a:satMod val="115000"/>
                    </a:srgbClr>
                  </a:gs>
                  <a:gs pos="50000">
                    <a:srgbClr val="CCCCCC">
                      <a:shade val="67500"/>
                      <a:satMod val="115000"/>
                    </a:srgbClr>
                  </a:gs>
                  <a:gs pos="100000">
                    <a:srgbClr val="CCCCCC">
                      <a:shade val="100000"/>
                      <a:satMod val="115000"/>
                    </a:srgbClr>
                  </a:gs>
                </a:gsLst>
                <a:lin ang="135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7" name="Freeform 7">
                <a:extLst>
                  <a:ext uri="{FF2B5EF4-FFF2-40B4-BE49-F238E27FC236}">
                    <a16:creationId xmlns:a16="http://schemas.microsoft.com/office/drawing/2014/main" id="{AB67FE69-E2F8-430B-87BF-EEB02F65EADC}"/>
                  </a:ext>
                </a:extLst>
              </p:cNvPr>
              <p:cNvSpPr>
                <a:spLocks noEditPoints="1"/>
              </p:cNvSpPr>
              <p:nvPr/>
            </p:nvSpPr>
            <p:spPr bwMode="auto">
              <a:xfrm>
                <a:off x="5848350" y="1744663"/>
                <a:ext cx="2965450" cy="2425700"/>
              </a:xfrm>
              <a:custGeom>
                <a:avLst/>
                <a:gdLst/>
                <a:ahLst/>
                <a:cxnLst>
                  <a:cxn ang="0">
                    <a:pos x="299" y="1453"/>
                  </a:cxn>
                  <a:cxn ang="0">
                    <a:pos x="1868" y="876"/>
                  </a:cxn>
                  <a:cxn ang="0">
                    <a:pos x="1847" y="951"/>
                  </a:cxn>
                  <a:cxn ang="0">
                    <a:pos x="278" y="1528"/>
                  </a:cxn>
                  <a:cxn ang="0">
                    <a:pos x="299" y="1453"/>
                  </a:cxn>
                  <a:cxn ang="0">
                    <a:pos x="929" y="71"/>
                  </a:cxn>
                  <a:cxn ang="0">
                    <a:pos x="33" y="270"/>
                  </a:cxn>
                  <a:cxn ang="0">
                    <a:pos x="0" y="203"/>
                  </a:cxn>
                  <a:cxn ang="0">
                    <a:pos x="952" y="0"/>
                  </a:cxn>
                  <a:cxn ang="0">
                    <a:pos x="929" y="71"/>
                  </a:cxn>
                </a:cxnLst>
                <a:rect l="0" t="0" r="r" b="b"/>
                <a:pathLst>
                  <a:path w="1868" h="1528">
                    <a:moveTo>
                      <a:pt x="299" y="1453"/>
                    </a:moveTo>
                    <a:lnTo>
                      <a:pt x="1868" y="876"/>
                    </a:lnTo>
                    <a:lnTo>
                      <a:pt x="1847" y="951"/>
                    </a:lnTo>
                    <a:lnTo>
                      <a:pt x="278" y="1528"/>
                    </a:lnTo>
                    <a:lnTo>
                      <a:pt x="299" y="1453"/>
                    </a:lnTo>
                    <a:close/>
                    <a:moveTo>
                      <a:pt x="929" y="71"/>
                    </a:moveTo>
                    <a:lnTo>
                      <a:pt x="33" y="270"/>
                    </a:lnTo>
                    <a:lnTo>
                      <a:pt x="0" y="203"/>
                    </a:lnTo>
                    <a:lnTo>
                      <a:pt x="952" y="0"/>
                    </a:lnTo>
                    <a:lnTo>
                      <a:pt x="929" y="71"/>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35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grpSp>
        <p:sp>
          <p:nvSpPr>
            <p:cNvPr id="34" name="Freeform 10">
              <a:extLst>
                <a:ext uri="{FF2B5EF4-FFF2-40B4-BE49-F238E27FC236}">
                  <a16:creationId xmlns:a16="http://schemas.microsoft.com/office/drawing/2014/main" id="{737EBF4E-5D62-44C0-BEC0-DDCFAE51E977}"/>
                </a:ext>
              </a:extLst>
            </p:cNvPr>
            <p:cNvSpPr>
              <a:spLocks/>
            </p:cNvSpPr>
            <p:nvPr/>
          </p:nvSpPr>
          <p:spPr bwMode="auto">
            <a:xfrm>
              <a:off x="6970713" y="2889250"/>
              <a:ext cx="112713" cy="236538"/>
            </a:xfrm>
            <a:custGeom>
              <a:avLst/>
              <a:gdLst/>
              <a:ahLst/>
              <a:cxnLst>
                <a:cxn ang="0">
                  <a:pos x="71" y="0"/>
                </a:cxn>
                <a:cxn ang="0">
                  <a:pos x="61" y="61"/>
                </a:cxn>
                <a:cxn ang="0">
                  <a:pos x="0" y="149"/>
                </a:cxn>
                <a:cxn ang="0">
                  <a:pos x="8" y="88"/>
                </a:cxn>
                <a:cxn ang="0">
                  <a:pos x="71" y="0"/>
                </a:cxn>
              </a:cxnLst>
              <a:rect l="0" t="0" r="r" b="b"/>
              <a:pathLst>
                <a:path w="71" h="149">
                  <a:moveTo>
                    <a:pt x="71" y="0"/>
                  </a:moveTo>
                  <a:lnTo>
                    <a:pt x="61" y="61"/>
                  </a:lnTo>
                  <a:lnTo>
                    <a:pt x="0" y="149"/>
                  </a:lnTo>
                  <a:lnTo>
                    <a:pt x="8" y="88"/>
                  </a:lnTo>
                  <a:lnTo>
                    <a:pt x="71"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grpSp>
      <p:graphicFrame>
        <p:nvGraphicFramePr>
          <p:cNvPr id="5" name="Object 4">
            <a:extLst>
              <a:ext uri="{FF2B5EF4-FFF2-40B4-BE49-F238E27FC236}">
                <a16:creationId xmlns:a16="http://schemas.microsoft.com/office/drawing/2014/main" id="{40E66AB7-891A-47E9-9006-070631256985}"/>
              </a:ext>
            </a:extLst>
          </p:cNvPr>
          <p:cNvGraphicFramePr>
            <a:graphicFrameLocks noChangeAspect="1"/>
          </p:cNvGraphicFramePr>
          <p:nvPr>
            <p:extLst>
              <p:ext uri="{D42A27DB-BD31-4B8C-83A1-F6EECF244321}">
                <p14:modId xmlns:p14="http://schemas.microsoft.com/office/powerpoint/2010/main" val="1295201418"/>
              </p:ext>
            </p:extLst>
          </p:nvPr>
        </p:nvGraphicFramePr>
        <p:xfrm>
          <a:off x="9043938" y="3647913"/>
          <a:ext cx="2044730" cy="1568658"/>
        </p:xfrm>
        <a:graphic>
          <a:graphicData uri="http://schemas.openxmlformats.org/presentationml/2006/ole">
            <mc:AlternateContent xmlns:mc="http://schemas.openxmlformats.org/markup-compatibility/2006">
              <mc:Choice xmlns:v="urn:schemas-microsoft-com:vml" Requires="v">
                <p:oleObj name="Document" showAsIcon="1" r:id="rId3" imgW="914597" imgH="781181" progId="Word.Document.12">
                  <p:embed/>
                </p:oleObj>
              </mc:Choice>
              <mc:Fallback>
                <p:oleObj name="Document" showAsIcon="1" r:id="rId3" imgW="914597" imgH="781181" progId="Word.Document.12">
                  <p:embed/>
                  <p:pic>
                    <p:nvPicPr>
                      <p:cNvPr id="5" name="Object 4">
                        <a:extLst>
                          <a:ext uri="{FF2B5EF4-FFF2-40B4-BE49-F238E27FC236}">
                            <a16:creationId xmlns:a16="http://schemas.microsoft.com/office/drawing/2014/main" id="{40E66AB7-891A-47E9-9006-070631256985}"/>
                          </a:ext>
                        </a:extLst>
                      </p:cNvPr>
                      <p:cNvPicPr/>
                      <p:nvPr/>
                    </p:nvPicPr>
                    <p:blipFill>
                      <a:blip r:embed="rId4"/>
                      <a:stretch>
                        <a:fillRect/>
                      </a:stretch>
                    </p:blipFill>
                    <p:spPr>
                      <a:xfrm>
                        <a:off x="9043938" y="3647913"/>
                        <a:ext cx="2044730" cy="1568658"/>
                      </a:xfrm>
                      <a:prstGeom prst="rect">
                        <a:avLst/>
                      </a:prstGeom>
                    </p:spPr>
                  </p:pic>
                </p:oleObj>
              </mc:Fallback>
            </mc:AlternateContent>
          </a:graphicData>
        </a:graphic>
      </p:graphicFrame>
    </p:spTree>
    <p:extLst>
      <p:ext uri="{BB962C8B-B14F-4D97-AF65-F5344CB8AC3E}">
        <p14:creationId xmlns:p14="http://schemas.microsoft.com/office/powerpoint/2010/main" val="358203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en-US" sz="3200" dirty="0" err="1"/>
              <a:t>Dialogas</a:t>
            </a:r>
            <a:r>
              <a:rPr lang="en-US" sz="3200" dirty="0"/>
              <a:t>. 4 </a:t>
            </a:r>
            <a:r>
              <a:rPr lang="en-US" sz="3200" dirty="0" err="1"/>
              <a:t>pagrindiniai</a:t>
            </a:r>
            <a:r>
              <a:rPr lang="en-US" sz="3200" dirty="0"/>
              <a:t> </a:t>
            </a:r>
            <a:r>
              <a:rPr lang="en-US" sz="3200" dirty="0" err="1"/>
              <a:t>dialogo</a:t>
            </a:r>
            <a:r>
              <a:rPr lang="en-US" sz="3200" dirty="0"/>
              <a:t> </a:t>
            </a:r>
            <a:r>
              <a:rPr lang="en-US" sz="3200" dirty="0" err="1"/>
              <a:t>klausimai</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56</a:t>
            </a:fld>
            <a:endParaRPr lang="en-US" dirty="0">
              <a:solidFill>
                <a:srgbClr val="FFFFFF"/>
              </a:solidFill>
            </a:endParaRPr>
          </a:p>
        </p:txBody>
      </p:sp>
      <p:pic>
        <p:nvPicPr>
          <p:cNvPr id="6" name="Picture Placeholder 2">
            <a:extLst>
              <a:ext uri="{FF2B5EF4-FFF2-40B4-BE49-F238E27FC236}">
                <a16:creationId xmlns:a16="http://schemas.microsoft.com/office/drawing/2014/main" id="{9286EB1A-5868-41B4-9E5D-51207B37182E}"/>
              </a:ext>
            </a:extLst>
          </p:cNvPr>
          <p:cNvPicPr>
            <a:picLocks noChangeAspect="1"/>
          </p:cNvPicPr>
          <p:nvPr/>
        </p:nvPicPr>
        <p:blipFill>
          <a:blip r:embed="rId3">
            <a:extLst>
              <a:ext uri="{28A0092B-C50C-407E-A947-70E740481C1C}">
                <a14:useLocalDpi xmlns:a14="http://schemas.microsoft.com/office/drawing/2010/main" val="0"/>
              </a:ext>
            </a:extLst>
          </a:blip>
          <a:srcRect t="12592" b="12592"/>
          <a:stretch>
            <a:fillRect/>
          </a:stretch>
        </p:blipFill>
        <p:spPr>
          <a:xfrm>
            <a:off x="6926580" y="757374"/>
            <a:ext cx="5265420" cy="5491025"/>
          </a:xfrm>
          <a:prstGeom prst="rect">
            <a:avLst/>
          </a:prstGeom>
        </p:spPr>
      </p:pic>
      <p:sp>
        <p:nvSpPr>
          <p:cNvPr id="8" name="Rectangle 7">
            <a:extLst>
              <a:ext uri="{FF2B5EF4-FFF2-40B4-BE49-F238E27FC236}">
                <a16:creationId xmlns:a16="http://schemas.microsoft.com/office/drawing/2014/main" id="{6018D0D6-85E9-44AC-90C3-AD58F6E0138D}"/>
              </a:ext>
            </a:extLst>
          </p:cNvPr>
          <p:cNvSpPr/>
          <p:nvPr/>
        </p:nvSpPr>
        <p:spPr>
          <a:xfrm>
            <a:off x="508001" y="4706717"/>
            <a:ext cx="5082161" cy="1357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 name="Rectangle 8">
            <a:extLst>
              <a:ext uri="{FF2B5EF4-FFF2-40B4-BE49-F238E27FC236}">
                <a16:creationId xmlns:a16="http://schemas.microsoft.com/office/drawing/2014/main" id="{730FE0AA-6956-4502-9B5F-F0137D2F31BD}"/>
              </a:ext>
            </a:extLst>
          </p:cNvPr>
          <p:cNvSpPr/>
          <p:nvPr/>
        </p:nvSpPr>
        <p:spPr>
          <a:xfrm>
            <a:off x="1626680" y="4823269"/>
            <a:ext cx="3759200" cy="984885"/>
          </a:xfrm>
          <a:prstGeom prst="rect">
            <a:avLst/>
          </a:prstGeom>
        </p:spPr>
        <p:txBody>
          <a:bodyPr wrap="square" lIns="0" tIns="0" rIns="0" bIns="0">
            <a:spAutoFit/>
          </a:bodyPr>
          <a:lstStyle/>
          <a:p>
            <a:endParaRPr lang="lt-LT" sz="1600" dirty="0">
              <a:solidFill>
                <a:schemeClr val="bg1"/>
              </a:solidFill>
            </a:endParaRPr>
          </a:p>
          <a:p>
            <a:pPr algn="just"/>
            <a:r>
              <a:rPr lang="lt-LT" sz="2400" b="1" dirty="0">
                <a:solidFill>
                  <a:schemeClr val="bg1"/>
                </a:solidFill>
              </a:rPr>
              <a:t>Visas dialogas turi būti sutelktas į 4 klausimus.</a:t>
            </a:r>
          </a:p>
        </p:txBody>
      </p:sp>
      <p:sp>
        <p:nvSpPr>
          <p:cNvPr id="10" name="Freeform 26">
            <a:extLst>
              <a:ext uri="{FF2B5EF4-FFF2-40B4-BE49-F238E27FC236}">
                <a16:creationId xmlns:a16="http://schemas.microsoft.com/office/drawing/2014/main" id="{7AF694FD-D09E-42A1-810B-83EB40EB2E8E}"/>
              </a:ext>
            </a:extLst>
          </p:cNvPr>
          <p:cNvSpPr>
            <a:spLocks noEditPoints="1"/>
          </p:cNvSpPr>
          <p:nvPr/>
        </p:nvSpPr>
        <p:spPr bwMode="auto">
          <a:xfrm flipH="1">
            <a:off x="661031" y="5042253"/>
            <a:ext cx="623021" cy="620784"/>
          </a:xfrm>
          <a:custGeom>
            <a:avLst/>
            <a:gdLst/>
            <a:ahLst/>
            <a:cxnLst>
              <a:cxn ang="0">
                <a:pos x="309" y="180"/>
              </a:cxn>
              <a:cxn ang="0">
                <a:pos x="233" y="232"/>
              </a:cxn>
              <a:cxn ang="0">
                <a:pos x="180" y="308"/>
              </a:cxn>
              <a:cxn ang="0">
                <a:pos x="215" y="381"/>
              </a:cxn>
              <a:cxn ang="0">
                <a:pos x="231" y="393"/>
              </a:cxn>
              <a:cxn ang="0">
                <a:pos x="227" y="448"/>
              </a:cxn>
              <a:cxn ang="0">
                <a:pos x="162" y="472"/>
              </a:cxn>
              <a:cxn ang="0">
                <a:pos x="198" y="558"/>
              </a:cxn>
              <a:cxn ang="0">
                <a:pos x="261" y="625"/>
              </a:cxn>
              <a:cxn ang="0">
                <a:pos x="344" y="667"/>
              </a:cxn>
              <a:cxn ang="0">
                <a:pos x="384" y="611"/>
              </a:cxn>
              <a:cxn ang="0">
                <a:pos x="437" y="602"/>
              </a:cxn>
              <a:cxn ang="0">
                <a:pos x="454" y="615"/>
              </a:cxn>
              <a:cxn ang="0">
                <a:pos x="510" y="661"/>
              </a:cxn>
              <a:cxn ang="0">
                <a:pos x="589" y="614"/>
              </a:cxn>
              <a:cxn ang="0">
                <a:pos x="648" y="542"/>
              </a:cxn>
              <a:cxn ang="0">
                <a:pos x="677" y="453"/>
              </a:cxn>
              <a:cxn ang="0">
                <a:pos x="607" y="444"/>
              </a:cxn>
              <a:cxn ang="0">
                <a:pos x="607" y="389"/>
              </a:cxn>
              <a:cxn ang="0">
                <a:pos x="677" y="381"/>
              </a:cxn>
              <a:cxn ang="0">
                <a:pos x="645" y="287"/>
              </a:cxn>
              <a:cxn ang="0">
                <a:pos x="581" y="213"/>
              </a:cxn>
              <a:cxn ang="0">
                <a:pos x="494" y="167"/>
              </a:cxn>
              <a:cxn ang="0">
                <a:pos x="452" y="223"/>
              </a:cxn>
              <a:cxn ang="0">
                <a:pos x="399" y="231"/>
              </a:cxn>
              <a:cxn ang="0">
                <a:pos x="382" y="219"/>
              </a:cxn>
              <a:cxn ang="0">
                <a:pos x="441" y="1"/>
              </a:cxn>
              <a:cxn ang="0">
                <a:pos x="454" y="17"/>
              </a:cxn>
              <a:cxn ang="0">
                <a:pos x="540" y="103"/>
              </a:cxn>
              <a:cxn ang="0">
                <a:pos x="633" y="157"/>
              </a:cxn>
              <a:cxn ang="0">
                <a:pos x="703" y="237"/>
              </a:cxn>
              <a:cxn ang="0">
                <a:pos x="746" y="337"/>
              </a:cxn>
              <a:cxn ang="0">
                <a:pos x="827" y="383"/>
              </a:cxn>
              <a:cxn ang="0">
                <a:pos x="836" y="436"/>
              </a:cxn>
              <a:cxn ang="0">
                <a:pos x="823" y="452"/>
              </a:cxn>
              <a:cxn ang="0">
                <a:pos x="740" y="518"/>
              </a:cxn>
              <a:cxn ang="0">
                <a:pos x="691" y="614"/>
              </a:cxn>
              <a:cxn ang="0">
                <a:pos x="616" y="689"/>
              </a:cxn>
              <a:cxn ang="0">
                <a:pos x="519" y="738"/>
              </a:cxn>
              <a:cxn ang="0">
                <a:pos x="454" y="821"/>
              </a:cxn>
              <a:cxn ang="0">
                <a:pos x="437" y="833"/>
              </a:cxn>
              <a:cxn ang="0">
                <a:pos x="384" y="825"/>
              </a:cxn>
              <a:cxn ang="0">
                <a:pos x="338" y="744"/>
              </a:cxn>
              <a:cxn ang="0">
                <a:pos x="238" y="701"/>
              </a:cxn>
              <a:cxn ang="0">
                <a:pos x="158" y="631"/>
              </a:cxn>
              <a:cxn ang="0">
                <a:pos x="103" y="538"/>
              </a:cxn>
              <a:cxn ang="0">
                <a:pos x="17" y="453"/>
              </a:cxn>
              <a:cxn ang="0">
                <a:pos x="1" y="440"/>
              </a:cxn>
              <a:cxn ang="0">
                <a:pos x="5" y="386"/>
              </a:cxn>
              <a:cxn ang="0">
                <a:pos x="85" y="359"/>
              </a:cxn>
              <a:cxn ang="0">
                <a:pos x="121" y="256"/>
              </a:cxn>
              <a:cxn ang="0">
                <a:pos x="187" y="171"/>
              </a:cxn>
              <a:cxn ang="0">
                <a:pos x="276" y="111"/>
              </a:cxn>
              <a:cxn ang="0">
                <a:pos x="382" y="82"/>
              </a:cxn>
              <a:cxn ang="0">
                <a:pos x="390" y="2"/>
              </a:cxn>
            </a:cxnLst>
            <a:rect l="0" t="0" r="r" b="b"/>
            <a:pathLst>
              <a:path w="836" h="833">
                <a:moveTo>
                  <a:pt x="382" y="158"/>
                </a:moveTo>
                <a:lnTo>
                  <a:pt x="363" y="162"/>
                </a:lnTo>
                <a:lnTo>
                  <a:pt x="344" y="166"/>
                </a:lnTo>
                <a:lnTo>
                  <a:pt x="327" y="172"/>
                </a:lnTo>
                <a:lnTo>
                  <a:pt x="309" y="180"/>
                </a:lnTo>
                <a:lnTo>
                  <a:pt x="292" y="188"/>
                </a:lnTo>
                <a:lnTo>
                  <a:pt x="276" y="197"/>
                </a:lnTo>
                <a:lnTo>
                  <a:pt x="261" y="208"/>
                </a:lnTo>
                <a:lnTo>
                  <a:pt x="247" y="220"/>
                </a:lnTo>
                <a:lnTo>
                  <a:pt x="233" y="232"/>
                </a:lnTo>
                <a:lnTo>
                  <a:pt x="220" y="246"/>
                </a:lnTo>
                <a:lnTo>
                  <a:pt x="209" y="260"/>
                </a:lnTo>
                <a:lnTo>
                  <a:pt x="198" y="275"/>
                </a:lnTo>
                <a:lnTo>
                  <a:pt x="188" y="291"/>
                </a:lnTo>
                <a:lnTo>
                  <a:pt x="180" y="308"/>
                </a:lnTo>
                <a:lnTo>
                  <a:pt x="173" y="325"/>
                </a:lnTo>
                <a:lnTo>
                  <a:pt x="167" y="343"/>
                </a:lnTo>
                <a:lnTo>
                  <a:pt x="162" y="362"/>
                </a:lnTo>
                <a:lnTo>
                  <a:pt x="159" y="381"/>
                </a:lnTo>
                <a:lnTo>
                  <a:pt x="215" y="381"/>
                </a:lnTo>
                <a:lnTo>
                  <a:pt x="219" y="381"/>
                </a:lnTo>
                <a:lnTo>
                  <a:pt x="223" y="383"/>
                </a:lnTo>
                <a:lnTo>
                  <a:pt x="227" y="386"/>
                </a:lnTo>
                <a:lnTo>
                  <a:pt x="230" y="389"/>
                </a:lnTo>
                <a:lnTo>
                  <a:pt x="231" y="393"/>
                </a:lnTo>
                <a:lnTo>
                  <a:pt x="232" y="398"/>
                </a:lnTo>
                <a:lnTo>
                  <a:pt x="232" y="436"/>
                </a:lnTo>
                <a:lnTo>
                  <a:pt x="231" y="440"/>
                </a:lnTo>
                <a:lnTo>
                  <a:pt x="230" y="444"/>
                </a:lnTo>
                <a:lnTo>
                  <a:pt x="227" y="448"/>
                </a:lnTo>
                <a:lnTo>
                  <a:pt x="223" y="450"/>
                </a:lnTo>
                <a:lnTo>
                  <a:pt x="219" y="452"/>
                </a:lnTo>
                <a:lnTo>
                  <a:pt x="215" y="453"/>
                </a:lnTo>
                <a:lnTo>
                  <a:pt x="159" y="453"/>
                </a:lnTo>
                <a:lnTo>
                  <a:pt x="162" y="472"/>
                </a:lnTo>
                <a:lnTo>
                  <a:pt x="167" y="490"/>
                </a:lnTo>
                <a:lnTo>
                  <a:pt x="173" y="508"/>
                </a:lnTo>
                <a:lnTo>
                  <a:pt x="180" y="525"/>
                </a:lnTo>
                <a:lnTo>
                  <a:pt x="188" y="542"/>
                </a:lnTo>
                <a:lnTo>
                  <a:pt x="198" y="558"/>
                </a:lnTo>
                <a:lnTo>
                  <a:pt x="209" y="573"/>
                </a:lnTo>
                <a:lnTo>
                  <a:pt x="220" y="587"/>
                </a:lnTo>
                <a:lnTo>
                  <a:pt x="233" y="601"/>
                </a:lnTo>
                <a:lnTo>
                  <a:pt x="247" y="614"/>
                </a:lnTo>
                <a:lnTo>
                  <a:pt x="261" y="625"/>
                </a:lnTo>
                <a:lnTo>
                  <a:pt x="276" y="636"/>
                </a:lnTo>
                <a:lnTo>
                  <a:pt x="292" y="646"/>
                </a:lnTo>
                <a:lnTo>
                  <a:pt x="309" y="654"/>
                </a:lnTo>
                <a:lnTo>
                  <a:pt x="327" y="661"/>
                </a:lnTo>
                <a:lnTo>
                  <a:pt x="344" y="667"/>
                </a:lnTo>
                <a:lnTo>
                  <a:pt x="363" y="672"/>
                </a:lnTo>
                <a:lnTo>
                  <a:pt x="382" y="675"/>
                </a:lnTo>
                <a:lnTo>
                  <a:pt x="382" y="619"/>
                </a:lnTo>
                <a:lnTo>
                  <a:pt x="382" y="615"/>
                </a:lnTo>
                <a:lnTo>
                  <a:pt x="384" y="611"/>
                </a:lnTo>
                <a:lnTo>
                  <a:pt x="387" y="607"/>
                </a:lnTo>
                <a:lnTo>
                  <a:pt x="390" y="605"/>
                </a:lnTo>
                <a:lnTo>
                  <a:pt x="395" y="603"/>
                </a:lnTo>
                <a:lnTo>
                  <a:pt x="399" y="602"/>
                </a:lnTo>
                <a:lnTo>
                  <a:pt x="437" y="602"/>
                </a:lnTo>
                <a:lnTo>
                  <a:pt x="441" y="603"/>
                </a:lnTo>
                <a:lnTo>
                  <a:pt x="446" y="605"/>
                </a:lnTo>
                <a:lnTo>
                  <a:pt x="449" y="607"/>
                </a:lnTo>
                <a:lnTo>
                  <a:pt x="452" y="611"/>
                </a:lnTo>
                <a:lnTo>
                  <a:pt x="454" y="615"/>
                </a:lnTo>
                <a:lnTo>
                  <a:pt x="454" y="619"/>
                </a:lnTo>
                <a:lnTo>
                  <a:pt x="454" y="675"/>
                </a:lnTo>
                <a:lnTo>
                  <a:pt x="473" y="672"/>
                </a:lnTo>
                <a:lnTo>
                  <a:pt x="491" y="667"/>
                </a:lnTo>
                <a:lnTo>
                  <a:pt x="510" y="661"/>
                </a:lnTo>
                <a:lnTo>
                  <a:pt x="527" y="654"/>
                </a:lnTo>
                <a:lnTo>
                  <a:pt x="544" y="646"/>
                </a:lnTo>
                <a:lnTo>
                  <a:pt x="560" y="636"/>
                </a:lnTo>
                <a:lnTo>
                  <a:pt x="575" y="625"/>
                </a:lnTo>
                <a:lnTo>
                  <a:pt x="589" y="614"/>
                </a:lnTo>
                <a:lnTo>
                  <a:pt x="603" y="601"/>
                </a:lnTo>
                <a:lnTo>
                  <a:pt x="616" y="587"/>
                </a:lnTo>
                <a:lnTo>
                  <a:pt x="627" y="573"/>
                </a:lnTo>
                <a:lnTo>
                  <a:pt x="638" y="558"/>
                </a:lnTo>
                <a:lnTo>
                  <a:pt x="648" y="542"/>
                </a:lnTo>
                <a:lnTo>
                  <a:pt x="656" y="525"/>
                </a:lnTo>
                <a:lnTo>
                  <a:pt x="663" y="508"/>
                </a:lnTo>
                <a:lnTo>
                  <a:pt x="669" y="490"/>
                </a:lnTo>
                <a:lnTo>
                  <a:pt x="674" y="472"/>
                </a:lnTo>
                <a:lnTo>
                  <a:pt x="677" y="453"/>
                </a:lnTo>
                <a:lnTo>
                  <a:pt x="621" y="453"/>
                </a:lnTo>
                <a:lnTo>
                  <a:pt x="617" y="452"/>
                </a:lnTo>
                <a:lnTo>
                  <a:pt x="613" y="450"/>
                </a:lnTo>
                <a:lnTo>
                  <a:pt x="609" y="448"/>
                </a:lnTo>
                <a:lnTo>
                  <a:pt x="607" y="444"/>
                </a:lnTo>
                <a:lnTo>
                  <a:pt x="605" y="440"/>
                </a:lnTo>
                <a:lnTo>
                  <a:pt x="604" y="436"/>
                </a:lnTo>
                <a:lnTo>
                  <a:pt x="604" y="398"/>
                </a:lnTo>
                <a:lnTo>
                  <a:pt x="605" y="393"/>
                </a:lnTo>
                <a:lnTo>
                  <a:pt x="607" y="389"/>
                </a:lnTo>
                <a:lnTo>
                  <a:pt x="609" y="386"/>
                </a:lnTo>
                <a:lnTo>
                  <a:pt x="613" y="383"/>
                </a:lnTo>
                <a:lnTo>
                  <a:pt x="617" y="381"/>
                </a:lnTo>
                <a:lnTo>
                  <a:pt x="621" y="381"/>
                </a:lnTo>
                <a:lnTo>
                  <a:pt x="677" y="381"/>
                </a:lnTo>
                <a:lnTo>
                  <a:pt x="674" y="361"/>
                </a:lnTo>
                <a:lnTo>
                  <a:pt x="668" y="341"/>
                </a:lnTo>
                <a:lnTo>
                  <a:pt x="662" y="322"/>
                </a:lnTo>
                <a:lnTo>
                  <a:pt x="654" y="304"/>
                </a:lnTo>
                <a:lnTo>
                  <a:pt x="645" y="287"/>
                </a:lnTo>
                <a:lnTo>
                  <a:pt x="634" y="270"/>
                </a:lnTo>
                <a:lnTo>
                  <a:pt x="622" y="254"/>
                </a:lnTo>
                <a:lnTo>
                  <a:pt x="610" y="239"/>
                </a:lnTo>
                <a:lnTo>
                  <a:pt x="596" y="226"/>
                </a:lnTo>
                <a:lnTo>
                  <a:pt x="581" y="213"/>
                </a:lnTo>
                <a:lnTo>
                  <a:pt x="565" y="201"/>
                </a:lnTo>
                <a:lnTo>
                  <a:pt x="548" y="191"/>
                </a:lnTo>
                <a:lnTo>
                  <a:pt x="531" y="181"/>
                </a:lnTo>
                <a:lnTo>
                  <a:pt x="513" y="173"/>
                </a:lnTo>
                <a:lnTo>
                  <a:pt x="494" y="167"/>
                </a:lnTo>
                <a:lnTo>
                  <a:pt x="474" y="162"/>
                </a:lnTo>
                <a:lnTo>
                  <a:pt x="454" y="158"/>
                </a:lnTo>
                <a:lnTo>
                  <a:pt x="454" y="214"/>
                </a:lnTo>
                <a:lnTo>
                  <a:pt x="454" y="219"/>
                </a:lnTo>
                <a:lnTo>
                  <a:pt x="452" y="223"/>
                </a:lnTo>
                <a:lnTo>
                  <a:pt x="449" y="226"/>
                </a:lnTo>
                <a:lnTo>
                  <a:pt x="446" y="229"/>
                </a:lnTo>
                <a:lnTo>
                  <a:pt x="441" y="230"/>
                </a:lnTo>
                <a:lnTo>
                  <a:pt x="437" y="231"/>
                </a:lnTo>
                <a:lnTo>
                  <a:pt x="399" y="231"/>
                </a:lnTo>
                <a:lnTo>
                  <a:pt x="395" y="230"/>
                </a:lnTo>
                <a:lnTo>
                  <a:pt x="390" y="229"/>
                </a:lnTo>
                <a:lnTo>
                  <a:pt x="387" y="226"/>
                </a:lnTo>
                <a:lnTo>
                  <a:pt x="384" y="223"/>
                </a:lnTo>
                <a:lnTo>
                  <a:pt x="382" y="219"/>
                </a:lnTo>
                <a:lnTo>
                  <a:pt x="382" y="214"/>
                </a:lnTo>
                <a:lnTo>
                  <a:pt x="382" y="158"/>
                </a:lnTo>
                <a:close/>
                <a:moveTo>
                  <a:pt x="399" y="0"/>
                </a:moveTo>
                <a:lnTo>
                  <a:pt x="437" y="0"/>
                </a:lnTo>
                <a:lnTo>
                  <a:pt x="441" y="1"/>
                </a:lnTo>
                <a:lnTo>
                  <a:pt x="446" y="2"/>
                </a:lnTo>
                <a:lnTo>
                  <a:pt x="449" y="5"/>
                </a:lnTo>
                <a:lnTo>
                  <a:pt x="452" y="9"/>
                </a:lnTo>
                <a:lnTo>
                  <a:pt x="454" y="13"/>
                </a:lnTo>
                <a:lnTo>
                  <a:pt x="454" y="17"/>
                </a:lnTo>
                <a:lnTo>
                  <a:pt x="454" y="82"/>
                </a:lnTo>
                <a:lnTo>
                  <a:pt x="476" y="85"/>
                </a:lnTo>
                <a:lnTo>
                  <a:pt x="498" y="90"/>
                </a:lnTo>
                <a:lnTo>
                  <a:pt x="519" y="96"/>
                </a:lnTo>
                <a:lnTo>
                  <a:pt x="540" y="103"/>
                </a:lnTo>
                <a:lnTo>
                  <a:pt x="560" y="111"/>
                </a:lnTo>
                <a:lnTo>
                  <a:pt x="579" y="121"/>
                </a:lnTo>
                <a:lnTo>
                  <a:pt x="598" y="132"/>
                </a:lnTo>
                <a:lnTo>
                  <a:pt x="616" y="144"/>
                </a:lnTo>
                <a:lnTo>
                  <a:pt x="633" y="157"/>
                </a:lnTo>
                <a:lnTo>
                  <a:pt x="649" y="171"/>
                </a:lnTo>
                <a:lnTo>
                  <a:pt x="664" y="187"/>
                </a:lnTo>
                <a:lnTo>
                  <a:pt x="678" y="203"/>
                </a:lnTo>
                <a:lnTo>
                  <a:pt x="691" y="220"/>
                </a:lnTo>
                <a:lnTo>
                  <a:pt x="703" y="237"/>
                </a:lnTo>
                <a:lnTo>
                  <a:pt x="715" y="256"/>
                </a:lnTo>
                <a:lnTo>
                  <a:pt x="724" y="275"/>
                </a:lnTo>
                <a:lnTo>
                  <a:pt x="733" y="295"/>
                </a:lnTo>
                <a:lnTo>
                  <a:pt x="740" y="316"/>
                </a:lnTo>
                <a:lnTo>
                  <a:pt x="746" y="337"/>
                </a:lnTo>
                <a:lnTo>
                  <a:pt x="751" y="359"/>
                </a:lnTo>
                <a:lnTo>
                  <a:pt x="754" y="381"/>
                </a:lnTo>
                <a:lnTo>
                  <a:pt x="819" y="381"/>
                </a:lnTo>
                <a:lnTo>
                  <a:pt x="823" y="381"/>
                </a:lnTo>
                <a:lnTo>
                  <a:pt x="827" y="383"/>
                </a:lnTo>
                <a:lnTo>
                  <a:pt x="831" y="386"/>
                </a:lnTo>
                <a:lnTo>
                  <a:pt x="833" y="389"/>
                </a:lnTo>
                <a:lnTo>
                  <a:pt x="835" y="393"/>
                </a:lnTo>
                <a:lnTo>
                  <a:pt x="836" y="398"/>
                </a:lnTo>
                <a:lnTo>
                  <a:pt x="836" y="436"/>
                </a:lnTo>
                <a:lnTo>
                  <a:pt x="835" y="440"/>
                </a:lnTo>
                <a:lnTo>
                  <a:pt x="833" y="444"/>
                </a:lnTo>
                <a:lnTo>
                  <a:pt x="831" y="448"/>
                </a:lnTo>
                <a:lnTo>
                  <a:pt x="827" y="450"/>
                </a:lnTo>
                <a:lnTo>
                  <a:pt x="823" y="452"/>
                </a:lnTo>
                <a:lnTo>
                  <a:pt x="819" y="453"/>
                </a:lnTo>
                <a:lnTo>
                  <a:pt x="754" y="453"/>
                </a:lnTo>
                <a:lnTo>
                  <a:pt x="751" y="475"/>
                </a:lnTo>
                <a:lnTo>
                  <a:pt x="746" y="496"/>
                </a:lnTo>
                <a:lnTo>
                  <a:pt x="740" y="518"/>
                </a:lnTo>
                <a:lnTo>
                  <a:pt x="733" y="538"/>
                </a:lnTo>
                <a:lnTo>
                  <a:pt x="724" y="558"/>
                </a:lnTo>
                <a:lnTo>
                  <a:pt x="715" y="577"/>
                </a:lnTo>
                <a:lnTo>
                  <a:pt x="703" y="596"/>
                </a:lnTo>
                <a:lnTo>
                  <a:pt x="691" y="614"/>
                </a:lnTo>
                <a:lnTo>
                  <a:pt x="678" y="631"/>
                </a:lnTo>
                <a:lnTo>
                  <a:pt x="664" y="647"/>
                </a:lnTo>
                <a:lnTo>
                  <a:pt x="649" y="662"/>
                </a:lnTo>
                <a:lnTo>
                  <a:pt x="633" y="676"/>
                </a:lnTo>
                <a:lnTo>
                  <a:pt x="616" y="689"/>
                </a:lnTo>
                <a:lnTo>
                  <a:pt x="598" y="701"/>
                </a:lnTo>
                <a:lnTo>
                  <a:pt x="579" y="712"/>
                </a:lnTo>
                <a:lnTo>
                  <a:pt x="560" y="722"/>
                </a:lnTo>
                <a:lnTo>
                  <a:pt x="540" y="731"/>
                </a:lnTo>
                <a:lnTo>
                  <a:pt x="519" y="738"/>
                </a:lnTo>
                <a:lnTo>
                  <a:pt x="498" y="744"/>
                </a:lnTo>
                <a:lnTo>
                  <a:pt x="476" y="748"/>
                </a:lnTo>
                <a:lnTo>
                  <a:pt x="454" y="751"/>
                </a:lnTo>
                <a:lnTo>
                  <a:pt x="454" y="816"/>
                </a:lnTo>
                <a:lnTo>
                  <a:pt x="454" y="821"/>
                </a:lnTo>
                <a:lnTo>
                  <a:pt x="452" y="825"/>
                </a:lnTo>
                <a:lnTo>
                  <a:pt x="449" y="828"/>
                </a:lnTo>
                <a:lnTo>
                  <a:pt x="446" y="831"/>
                </a:lnTo>
                <a:lnTo>
                  <a:pt x="441" y="833"/>
                </a:lnTo>
                <a:lnTo>
                  <a:pt x="437" y="833"/>
                </a:lnTo>
                <a:lnTo>
                  <a:pt x="399" y="833"/>
                </a:lnTo>
                <a:lnTo>
                  <a:pt x="395" y="833"/>
                </a:lnTo>
                <a:lnTo>
                  <a:pt x="390" y="831"/>
                </a:lnTo>
                <a:lnTo>
                  <a:pt x="387" y="828"/>
                </a:lnTo>
                <a:lnTo>
                  <a:pt x="384" y="825"/>
                </a:lnTo>
                <a:lnTo>
                  <a:pt x="382" y="821"/>
                </a:lnTo>
                <a:lnTo>
                  <a:pt x="382" y="816"/>
                </a:lnTo>
                <a:lnTo>
                  <a:pt x="382" y="751"/>
                </a:lnTo>
                <a:lnTo>
                  <a:pt x="360" y="748"/>
                </a:lnTo>
                <a:lnTo>
                  <a:pt x="338" y="744"/>
                </a:lnTo>
                <a:lnTo>
                  <a:pt x="317" y="738"/>
                </a:lnTo>
                <a:lnTo>
                  <a:pt x="296" y="731"/>
                </a:lnTo>
                <a:lnTo>
                  <a:pt x="276" y="722"/>
                </a:lnTo>
                <a:lnTo>
                  <a:pt x="257" y="712"/>
                </a:lnTo>
                <a:lnTo>
                  <a:pt x="238" y="701"/>
                </a:lnTo>
                <a:lnTo>
                  <a:pt x="220" y="689"/>
                </a:lnTo>
                <a:lnTo>
                  <a:pt x="203" y="676"/>
                </a:lnTo>
                <a:lnTo>
                  <a:pt x="187" y="662"/>
                </a:lnTo>
                <a:lnTo>
                  <a:pt x="172" y="647"/>
                </a:lnTo>
                <a:lnTo>
                  <a:pt x="158" y="631"/>
                </a:lnTo>
                <a:lnTo>
                  <a:pt x="144" y="614"/>
                </a:lnTo>
                <a:lnTo>
                  <a:pt x="132" y="596"/>
                </a:lnTo>
                <a:lnTo>
                  <a:pt x="121" y="577"/>
                </a:lnTo>
                <a:lnTo>
                  <a:pt x="111" y="558"/>
                </a:lnTo>
                <a:lnTo>
                  <a:pt x="103" y="538"/>
                </a:lnTo>
                <a:lnTo>
                  <a:pt x="96" y="518"/>
                </a:lnTo>
                <a:lnTo>
                  <a:pt x="90" y="496"/>
                </a:lnTo>
                <a:lnTo>
                  <a:pt x="85" y="475"/>
                </a:lnTo>
                <a:lnTo>
                  <a:pt x="82" y="453"/>
                </a:lnTo>
                <a:lnTo>
                  <a:pt x="17" y="453"/>
                </a:lnTo>
                <a:lnTo>
                  <a:pt x="13" y="452"/>
                </a:lnTo>
                <a:lnTo>
                  <a:pt x="9" y="450"/>
                </a:lnTo>
                <a:lnTo>
                  <a:pt x="5" y="448"/>
                </a:lnTo>
                <a:lnTo>
                  <a:pt x="2" y="444"/>
                </a:lnTo>
                <a:lnTo>
                  <a:pt x="1" y="440"/>
                </a:lnTo>
                <a:lnTo>
                  <a:pt x="0" y="436"/>
                </a:lnTo>
                <a:lnTo>
                  <a:pt x="0" y="398"/>
                </a:lnTo>
                <a:lnTo>
                  <a:pt x="1" y="393"/>
                </a:lnTo>
                <a:lnTo>
                  <a:pt x="2" y="389"/>
                </a:lnTo>
                <a:lnTo>
                  <a:pt x="5" y="386"/>
                </a:lnTo>
                <a:lnTo>
                  <a:pt x="9" y="383"/>
                </a:lnTo>
                <a:lnTo>
                  <a:pt x="13" y="381"/>
                </a:lnTo>
                <a:lnTo>
                  <a:pt x="17" y="381"/>
                </a:lnTo>
                <a:lnTo>
                  <a:pt x="82" y="381"/>
                </a:lnTo>
                <a:lnTo>
                  <a:pt x="85" y="359"/>
                </a:lnTo>
                <a:lnTo>
                  <a:pt x="90" y="337"/>
                </a:lnTo>
                <a:lnTo>
                  <a:pt x="96" y="316"/>
                </a:lnTo>
                <a:lnTo>
                  <a:pt x="103" y="295"/>
                </a:lnTo>
                <a:lnTo>
                  <a:pt x="111" y="275"/>
                </a:lnTo>
                <a:lnTo>
                  <a:pt x="121" y="256"/>
                </a:lnTo>
                <a:lnTo>
                  <a:pt x="132" y="237"/>
                </a:lnTo>
                <a:lnTo>
                  <a:pt x="144" y="220"/>
                </a:lnTo>
                <a:lnTo>
                  <a:pt x="158" y="203"/>
                </a:lnTo>
                <a:lnTo>
                  <a:pt x="172" y="187"/>
                </a:lnTo>
                <a:lnTo>
                  <a:pt x="187" y="171"/>
                </a:lnTo>
                <a:lnTo>
                  <a:pt x="203" y="157"/>
                </a:lnTo>
                <a:lnTo>
                  <a:pt x="220" y="144"/>
                </a:lnTo>
                <a:lnTo>
                  <a:pt x="238" y="132"/>
                </a:lnTo>
                <a:lnTo>
                  <a:pt x="257" y="121"/>
                </a:lnTo>
                <a:lnTo>
                  <a:pt x="276" y="111"/>
                </a:lnTo>
                <a:lnTo>
                  <a:pt x="296" y="103"/>
                </a:lnTo>
                <a:lnTo>
                  <a:pt x="317" y="96"/>
                </a:lnTo>
                <a:lnTo>
                  <a:pt x="338" y="90"/>
                </a:lnTo>
                <a:lnTo>
                  <a:pt x="360" y="85"/>
                </a:lnTo>
                <a:lnTo>
                  <a:pt x="382" y="82"/>
                </a:lnTo>
                <a:lnTo>
                  <a:pt x="382" y="17"/>
                </a:lnTo>
                <a:lnTo>
                  <a:pt x="382" y="13"/>
                </a:lnTo>
                <a:lnTo>
                  <a:pt x="384" y="9"/>
                </a:lnTo>
                <a:lnTo>
                  <a:pt x="387" y="5"/>
                </a:lnTo>
                <a:lnTo>
                  <a:pt x="390" y="2"/>
                </a:lnTo>
                <a:lnTo>
                  <a:pt x="395" y="1"/>
                </a:lnTo>
                <a:lnTo>
                  <a:pt x="3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cxnSp>
        <p:nvCxnSpPr>
          <p:cNvPr id="11" name="Straight Connector 10">
            <a:extLst>
              <a:ext uri="{FF2B5EF4-FFF2-40B4-BE49-F238E27FC236}">
                <a16:creationId xmlns:a16="http://schemas.microsoft.com/office/drawing/2014/main" id="{91712B5D-0AA1-48E4-9685-91C01C79C323}"/>
              </a:ext>
            </a:extLst>
          </p:cNvPr>
          <p:cNvCxnSpPr/>
          <p:nvPr/>
        </p:nvCxnSpPr>
        <p:spPr>
          <a:xfrm rot="5400000">
            <a:off x="1014941" y="5351588"/>
            <a:ext cx="812800" cy="2117"/>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E35F95D4-F0FB-4393-8E58-7597B5A8161B}"/>
              </a:ext>
            </a:extLst>
          </p:cNvPr>
          <p:cNvSpPr/>
          <p:nvPr/>
        </p:nvSpPr>
        <p:spPr>
          <a:xfrm>
            <a:off x="6086611" y="3003074"/>
            <a:ext cx="1485629" cy="1485629"/>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3" name="Freeform 6">
            <a:extLst>
              <a:ext uri="{FF2B5EF4-FFF2-40B4-BE49-F238E27FC236}">
                <a16:creationId xmlns:a16="http://schemas.microsoft.com/office/drawing/2014/main" id="{F3DEE3A9-19A8-4B0D-A68A-B8142D9E4F4F}"/>
              </a:ext>
            </a:extLst>
          </p:cNvPr>
          <p:cNvSpPr>
            <a:spLocks noEditPoints="1"/>
          </p:cNvSpPr>
          <p:nvPr/>
        </p:nvSpPr>
        <p:spPr bwMode="auto">
          <a:xfrm flipH="1">
            <a:off x="6440544" y="3358403"/>
            <a:ext cx="777763" cy="774971"/>
          </a:xfrm>
          <a:custGeom>
            <a:avLst/>
            <a:gdLst/>
            <a:ahLst/>
            <a:cxnLst>
              <a:cxn ang="0">
                <a:pos x="309" y="180"/>
              </a:cxn>
              <a:cxn ang="0">
                <a:pos x="233" y="232"/>
              </a:cxn>
              <a:cxn ang="0">
                <a:pos x="180" y="308"/>
              </a:cxn>
              <a:cxn ang="0">
                <a:pos x="215" y="381"/>
              </a:cxn>
              <a:cxn ang="0">
                <a:pos x="231" y="393"/>
              </a:cxn>
              <a:cxn ang="0">
                <a:pos x="227" y="448"/>
              </a:cxn>
              <a:cxn ang="0">
                <a:pos x="162" y="472"/>
              </a:cxn>
              <a:cxn ang="0">
                <a:pos x="198" y="558"/>
              </a:cxn>
              <a:cxn ang="0">
                <a:pos x="261" y="625"/>
              </a:cxn>
              <a:cxn ang="0">
                <a:pos x="344" y="667"/>
              </a:cxn>
              <a:cxn ang="0">
                <a:pos x="384" y="611"/>
              </a:cxn>
              <a:cxn ang="0">
                <a:pos x="437" y="602"/>
              </a:cxn>
              <a:cxn ang="0">
                <a:pos x="454" y="615"/>
              </a:cxn>
              <a:cxn ang="0">
                <a:pos x="510" y="661"/>
              </a:cxn>
              <a:cxn ang="0">
                <a:pos x="589" y="614"/>
              </a:cxn>
              <a:cxn ang="0">
                <a:pos x="648" y="542"/>
              </a:cxn>
              <a:cxn ang="0">
                <a:pos x="677" y="453"/>
              </a:cxn>
              <a:cxn ang="0">
                <a:pos x="607" y="444"/>
              </a:cxn>
              <a:cxn ang="0">
                <a:pos x="607" y="389"/>
              </a:cxn>
              <a:cxn ang="0">
                <a:pos x="677" y="381"/>
              </a:cxn>
              <a:cxn ang="0">
                <a:pos x="645" y="287"/>
              </a:cxn>
              <a:cxn ang="0">
                <a:pos x="581" y="213"/>
              </a:cxn>
              <a:cxn ang="0">
                <a:pos x="494" y="167"/>
              </a:cxn>
              <a:cxn ang="0">
                <a:pos x="452" y="223"/>
              </a:cxn>
              <a:cxn ang="0">
                <a:pos x="399" y="231"/>
              </a:cxn>
              <a:cxn ang="0">
                <a:pos x="382" y="219"/>
              </a:cxn>
              <a:cxn ang="0">
                <a:pos x="441" y="1"/>
              </a:cxn>
              <a:cxn ang="0">
                <a:pos x="454" y="17"/>
              </a:cxn>
              <a:cxn ang="0">
                <a:pos x="540" y="103"/>
              </a:cxn>
              <a:cxn ang="0">
                <a:pos x="633" y="157"/>
              </a:cxn>
              <a:cxn ang="0">
                <a:pos x="703" y="237"/>
              </a:cxn>
              <a:cxn ang="0">
                <a:pos x="746" y="337"/>
              </a:cxn>
              <a:cxn ang="0">
                <a:pos x="827" y="383"/>
              </a:cxn>
              <a:cxn ang="0">
                <a:pos x="836" y="436"/>
              </a:cxn>
              <a:cxn ang="0">
                <a:pos x="823" y="452"/>
              </a:cxn>
              <a:cxn ang="0">
                <a:pos x="740" y="518"/>
              </a:cxn>
              <a:cxn ang="0">
                <a:pos x="691" y="614"/>
              </a:cxn>
              <a:cxn ang="0">
                <a:pos x="616" y="689"/>
              </a:cxn>
              <a:cxn ang="0">
                <a:pos x="519" y="738"/>
              </a:cxn>
              <a:cxn ang="0">
                <a:pos x="454" y="821"/>
              </a:cxn>
              <a:cxn ang="0">
                <a:pos x="437" y="833"/>
              </a:cxn>
              <a:cxn ang="0">
                <a:pos x="384" y="825"/>
              </a:cxn>
              <a:cxn ang="0">
                <a:pos x="338" y="744"/>
              </a:cxn>
              <a:cxn ang="0">
                <a:pos x="238" y="701"/>
              </a:cxn>
              <a:cxn ang="0">
                <a:pos x="158" y="631"/>
              </a:cxn>
              <a:cxn ang="0">
                <a:pos x="103" y="538"/>
              </a:cxn>
              <a:cxn ang="0">
                <a:pos x="17" y="453"/>
              </a:cxn>
              <a:cxn ang="0">
                <a:pos x="1" y="440"/>
              </a:cxn>
              <a:cxn ang="0">
                <a:pos x="5" y="386"/>
              </a:cxn>
              <a:cxn ang="0">
                <a:pos x="85" y="359"/>
              </a:cxn>
              <a:cxn ang="0">
                <a:pos x="121" y="256"/>
              </a:cxn>
              <a:cxn ang="0">
                <a:pos x="187" y="171"/>
              </a:cxn>
              <a:cxn ang="0">
                <a:pos x="276" y="111"/>
              </a:cxn>
              <a:cxn ang="0">
                <a:pos x="382" y="82"/>
              </a:cxn>
              <a:cxn ang="0">
                <a:pos x="390" y="2"/>
              </a:cxn>
            </a:cxnLst>
            <a:rect l="0" t="0" r="r" b="b"/>
            <a:pathLst>
              <a:path w="836" h="833">
                <a:moveTo>
                  <a:pt x="382" y="158"/>
                </a:moveTo>
                <a:lnTo>
                  <a:pt x="363" y="162"/>
                </a:lnTo>
                <a:lnTo>
                  <a:pt x="344" y="166"/>
                </a:lnTo>
                <a:lnTo>
                  <a:pt x="327" y="172"/>
                </a:lnTo>
                <a:lnTo>
                  <a:pt x="309" y="180"/>
                </a:lnTo>
                <a:lnTo>
                  <a:pt x="292" y="188"/>
                </a:lnTo>
                <a:lnTo>
                  <a:pt x="276" y="197"/>
                </a:lnTo>
                <a:lnTo>
                  <a:pt x="261" y="208"/>
                </a:lnTo>
                <a:lnTo>
                  <a:pt x="247" y="220"/>
                </a:lnTo>
                <a:lnTo>
                  <a:pt x="233" y="232"/>
                </a:lnTo>
                <a:lnTo>
                  <a:pt x="220" y="246"/>
                </a:lnTo>
                <a:lnTo>
                  <a:pt x="209" y="260"/>
                </a:lnTo>
                <a:lnTo>
                  <a:pt x="198" y="275"/>
                </a:lnTo>
                <a:lnTo>
                  <a:pt x="188" y="291"/>
                </a:lnTo>
                <a:lnTo>
                  <a:pt x="180" y="308"/>
                </a:lnTo>
                <a:lnTo>
                  <a:pt x="173" y="325"/>
                </a:lnTo>
                <a:lnTo>
                  <a:pt x="167" y="343"/>
                </a:lnTo>
                <a:lnTo>
                  <a:pt x="162" y="362"/>
                </a:lnTo>
                <a:lnTo>
                  <a:pt x="159" y="381"/>
                </a:lnTo>
                <a:lnTo>
                  <a:pt x="215" y="381"/>
                </a:lnTo>
                <a:lnTo>
                  <a:pt x="219" y="381"/>
                </a:lnTo>
                <a:lnTo>
                  <a:pt x="223" y="383"/>
                </a:lnTo>
                <a:lnTo>
                  <a:pt x="227" y="386"/>
                </a:lnTo>
                <a:lnTo>
                  <a:pt x="230" y="389"/>
                </a:lnTo>
                <a:lnTo>
                  <a:pt x="231" y="393"/>
                </a:lnTo>
                <a:lnTo>
                  <a:pt x="232" y="398"/>
                </a:lnTo>
                <a:lnTo>
                  <a:pt x="232" y="436"/>
                </a:lnTo>
                <a:lnTo>
                  <a:pt x="231" y="440"/>
                </a:lnTo>
                <a:lnTo>
                  <a:pt x="230" y="444"/>
                </a:lnTo>
                <a:lnTo>
                  <a:pt x="227" y="448"/>
                </a:lnTo>
                <a:lnTo>
                  <a:pt x="223" y="450"/>
                </a:lnTo>
                <a:lnTo>
                  <a:pt x="219" y="452"/>
                </a:lnTo>
                <a:lnTo>
                  <a:pt x="215" y="453"/>
                </a:lnTo>
                <a:lnTo>
                  <a:pt x="159" y="453"/>
                </a:lnTo>
                <a:lnTo>
                  <a:pt x="162" y="472"/>
                </a:lnTo>
                <a:lnTo>
                  <a:pt x="167" y="490"/>
                </a:lnTo>
                <a:lnTo>
                  <a:pt x="173" y="508"/>
                </a:lnTo>
                <a:lnTo>
                  <a:pt x="180" y="525"/>
                </a:lnTo>
                <a:lnTo>
                  <a:pt x="188" y="542"/>
                </a:lnTo>
                <a:lnTo>
                  <a:pt x="198" y="558"/>
                </a:lnTo>
                <a:lnTo>
                  <a:pt x="209" y="573"/>
                </a:lnTo>
                <a:lnTo>
                  <a:pt x="220" y="587"/>
                </a:lnTo>
                <a:lnTo>
                  <a:pt x="233" y="601"/>
                </a:lnTo>
                <a:lnTo>
                  <a:pt x="247" y="614"/>
                </a:lnTo>
                <a:lnTo>
                  <a:pt x="261" y="625"/>
                </a:lnTo>
                <a:lnTo>
                  <a:pt x="276" y="636"/>
                </a:lnTo>
                <a:lnTo>
                  <a:pt x="292" y="646"/>
                </a:lnTo>
                <a:lnTo>
                  <a:pt x="309" y="654"/>
                </a:lnTo>
                <a:lnTo>
                  <a:pt x="327" y="661"/>
                </a:lnTo>
                <a:lnTo>
                  <a:pt x="344" y="667"/>
                </a:lnTo>
                <a:lnTo>
                  <a:pt x="363" y="672"/>
                </a:lnTo>
                <a:lnTo>
                  <a:pt x="382" y="675"/>
                </a:lnTo>
                <a:lnTo>
                  <a:pt x="382" y="619"/>
                </a:lnTo>
                <a:lnTo>
                  <a:pt x="382" y="615"/>
                </a:lnTo>
                <a:lnTo>
                  <a:pt x="384" y="611"/>
                </a:lnTo>
                <a:lnTo>
                  <a:pt x="387" y="607"/>
                </a:lnTo>
                <a:lnTo>
                  <a:pt x="390" y="605"/>
                </a:lnTo>
                <a:lnTo>
                  <a:pt x="395" y="603"/>
                </a:lnTo>
                <a:lnTo>
                  <a:pt x="399" y="602"/>
                </a:lnTo>
                <a:lnTo>
                  <a:pt x="437" y="602"/>
                </a:lnTo>
                <a:lnTo>
                  <a:pt x="441" y="603"/>
                </a:lnTo>
                <a:lnTo>
                  <a:pt x="446" y="605"/>
                </a:lnTo>
                <a:lnTo>
                  <a:pt x="449" y="607"/>
                </a:lnTo>
                <a:lnTo>
                  <a:pt x="452" y="611"/>
                </a:lnTo>
                <a:lnTo>
                  <a:pt x="454" y="615"/>
                </a:lnTo>
                <a:lnTo>
                  <a:pt x="454" y="619"/>
                </a:lnTo>
                <a:lnTo>
                  <a:pt x="454" y="675"/>
                </a:lnTo>
                <a:lnTo>
                  <a:pt x="473" y="672"/>
                </a:lnTo>
                <a:lnTo>
                  <a:pt x="491" y="667"/>
                </a:lnTo>
                <a:lnTo>
                  <a:pt x="510" y="661"/>
                </a:lnTo>
                <a:lnTo>
                  <a:pt x="527" y="654"/>
                </a:lnTo>
                <a:lnTo>
                  <a:pt x="544" y="646"/>
                </a:lnTo>
                <a:lnTo>
                  <a:pt x="560" y="636"/>
                </a:lnTo>
                <a:lnTo>
                  <a:pt x="575" y="625"/>
                </a:lnTo>
                <a:lnTo>
                  <a:pt x="589" y="614"/>
                </a:lnTo>
                <a:lnTo>
                  <a:pt x="603" y="601"/>
                </a:lnTo>
                <a:lnTo>
                  <a:pt x="616" y="587"/>
                </a:lnTo>
                <a:lnTo>
                  <a:pt x="627" y="573"/>
                </a:lnTo>
                <a:lnTo>
                  <a:pt x="638" y="558"/>
                </a:lnTo>
                <a:lnTo>
                  <a:pt x="648" y="542"/>
                </a:lnTo>
                <a:lnTo>
                  <a:pt x="656" y="525"/>
                </a:lnTo>
                <a:lnTo>
                  <a:pt x="663" y="508"/>
                </a:lnTo>
                <a:lnTo>
                  <a:pt x="669" y="490"/>
                </a:lnTo>
                <a:lnTo>
                  <a:pt x="674" y="472"/>
                </a:lnTo>
                <a:lnTo>
                  <a:pt x="677" y="453"/>
                </a:lnTo>
                <a:lnTo>
                  <a:pt x="621" y="453"/>
                </a:lnTo>
                <a:lnTo>
                  <a:pt x="617" y="452"/>
                </a:lnTo>
                <a:lnTo>
                  <a:pt x="613" y="450"/>
                </a:lnTo>
                <a:lnTo>
                  <a:pt x="609" y="448"/>
                </a:lnTo>
                <a:lnTo>
                  <a:pt x="607" y="444"/>
                </a:lnTo>
                <a:lnTo>
                  <a:pt x="605" y="440"/>
                </a:lnTo>
                <a:lnTo>
                  <a:pt x="604" y="436"/>
                </a:lnTo>
                <a:lnTo>
                  <a:pt x="604" y="398"/>
                </a:lnTo>
                <a:lnTo>
                  <a:pt x="605" y="393"/>
                </a:lnTo>
                <a:lnTo>
                  <a:pt x="607" y="389"/>
                </a:lnTo>
                <a:lnTo>
                  <a:pt x="609" y="386"/>
                </a:lnTo>
                <a:lnTo>
                  <a:pt x="613" y="383"/>
                </a:lnTo>
                <a:lnTo>
                  <a:pt x="617" y="381"/>
                </a:lnTo>
                <a:lnTo>
                  <a:pt x="621" y="381"/>
                </a:lnTo>
                <a:lnTo>
                  <a:pt x="677" y="381"/>
                </a:lnTo>
                <a:lnTo>
                  <a:pt x="674" y="361"/>
                </a:lnTo>
                <a:lnTo>
                  <a:pt x="668" y="341"/>
                </a:lnTo>
                <a:lnTo>
                  <a:pt x="662" y="322"/>
                </a:lnTo>
                <a:lnTo>
                  <a:pt x="654" y="304"/>
                </a:lnTo>
                <a:lnTo>
                  <a:pt x="645" y="287"/>
                </a:lnTo>
                <a:lnTo>
                  <a:pt x="634" y="270"/>
                </a:lnTo>
                <a:lnTo>
                  <a:pt x="622" y="254"/>
                </a:lnTo>
                <a:lnTo>
                  <a:pt x="610" y="239"/>
                </a:lnTo>
                <a:lnTo>
                  <a:pt x="596" y="226"/>
                </a:lnTo>
                <a:lnTo>
                  <a:pt x="581" y="213"/>
                </a:lnTo>
                <a:lnTo>
                  <a:pt x="565" y="201"/>
                </a:lnTo>
                <a:lnTo>
                  <a:pt x="548" y="191"/>
                </a:lnTo>
                <a:lnTo>
                  <a:pt x="531" y="181"/>
                </a:lnTo>
                <a:lnTo>
                  <a:pt x="513" y="173"/>
                </a:lnTo>
                <a:lnTo>
                  <a:pt x="494" y="167"/>
                </a:lnTo>
                <a:lnTo>
                  <a:pt x="474" y="162"/>
                </a:lnTo>
                <a:lnTo>
                  <a:pt x="454" y="158"/>
                </a:lnTo>
                <a:lnTo>
                  <a:pt x="454" y="214"/>
                </a:lnTo>
                <a:lnTo>
                  <a:pt x="454" y="219"/>
                </a:lnTo>
                <a:lnTo>
                  <a:pt x="452" y="223"/>
                </a:lnTo>
                <a:lnTo>
                  <a:pt x="449" y="226"/>
                </a:lnTo>
                <a:lnTo>
                  <a:pt x="446" y="229"/>
                </a:lnTo>
                <a:lnTo>
                  <a:pt x="441" y="230"/>
                </a:lnTo>
                <a:lnTo>
                  <a:pt x="437" y="231"/>
                </a:lnTo>
                <a:lnTo>
                  <a:pt x="399" y="231"/>
                </a:lnTo>
                <a:lnTo>
                  <a:pt x="395" y="230"/>
                </a:lnTo>
                <a:lnTo>
                  <a:pt x="390" y="229"/>
                </a:lnTo>
                <a:lnTo>
                  <a:pt x="387" y="226"/>
                </a:lnTo>
                <a:lnTo>
                  <a:pt x="384" y="223"/>
                </a:lnTo>
                <a:lnTo>
                  <a:pt x="382" y="219"/>
                </a:lnTo>
                <a:lnTo>
                  <a:pt x="382" y="214"/>
                </a:lnTo>
                <a:lnTo>
                  <a:pt x="382" y="158"/>
                </a:lnTo>
                <a:close/>
                <a:moveTo>
                  <a:pt x="399" y="0"/>
                </a:moveTo>
                <a:lnTo>
                  <a:pt x="437" y="0"/>
                </a:lnTo>
                <a:lnTo>
                  <a:pt x="441" y="1"/>
                </a:lnTo>
                <a:lnTo>
                  <a:pt x="446" y="2"/>
                </a:lnTo>
                <a:lnTo>
                  <a:pt x="449" y="5"/>
                </a:lnTo>
                <a:lnTo>
                  <a:pt x="452" y="9"/>
                </a:lnTo>
                <a:lnTo>
                  <a:pt x="454" y="13"/>
                </a:lnTo>
                <a:lnTo>
                  <a:pt x="454" y="17"/>
                </a:lnTo>
                <a:lnTo>
                  <a:pt x="454" y="82"/>
                </a:lnTo>
                <a:lnTo>
                  <a:pt x="476" y="85"/>
                </a:lnTo>
                <a:lnTo>
                  <a:pt x="498" y="90"/>
                </a:lnTo>
                <a:lnTo>
                  <a:pt x="519" y="96"/>
                </a:lnTo>
                <a:lnTo>
                  <a:pt x="540" y="103"/>
                </a:lnTo>
                <a:lnTo>
                  <a:pt x="560" y="111"/>
                </a:lnTo>
                <a:lnTo>
                  <a:pt x="579" y="121"/>
                </a:lnTo>
                <a:lnTo>
                  <a:pt x="598" y="132"/>
                </a:lnTo>
                <a:lnTo>
                  <a:pt x="616" y="144"/>
                </a:lnTo>
                <a:lnTo>
                  <a:pt x="633" y="157"/>
                </a:lnTo>
                <a:lnTo>
                  <a:pt x="649" y="171"/>
                </a:lnTo>
                <a:lnTo>
                  <a:pt x="664" y="187"/>
                </a:lnTo>
                <a:lnTo>
                  <a:pt x="678" y="203"/>
                </a:lnTo>
                <a:lnTo>
                  <a:pt x="691" y="220"/>
                </a:lnTo>
                <a:lnTo>
                  <a:pt x="703" y="237"/>
                </a:lnTo>
                <a:lnTo>
                  <a:pt x="715" y="256"/>
                </a:lnTo>
                <a:lnTo>
                  <a:pt x="724" y="275"/>
                </a:lnTo>
                <a:lnTo>
                  <a:pt x="733" y="295"/>
                </a:lnTo>
                <a:lnTo>
                  <a:pt x="740" y="316"/>
                </a:lnTo>
                <a:lnTo>
                  <a:pt x="746" y="337"/>
                </a:lnTo>
                <a:lnTo>
                  <a:pt x="751" y="359"/>
                </a:lnTo>
                <a:lnTo>
                  <a:pt x="754" y="381"/>
                </a:lnTo>
                <a:lnTo>
                  <a:pt x="819" y="381"/>
                </a:lnTo>
                <a:lnTo>
                  <a:pt x="823" y="381"/>
                </a:lnTo>
                <a:lnTo>
                  <a:pt x="827" y="383"/>
                </a:lnTo>
                <a:lnTo>
                  <a:pt x="831" y="386"/>
                </a:lnTo>
                <a:lnTo>
                  <a:pt x="833" y="389"/>
                </a:lnTo>
                <a:lnTo>
                  <a:pt x="835" y="393"/>
                </a:lnTo>
                <a:lnTo>
                  <a:pt x="836" y="398"/>
                </a:lnTo>
                <a:lnTo>
                  <a:pt x="836" y="436"/>
                </a:lnTo>
                <a:lnTo>
                  <a:pt x="835" y="440"/>
                </a:lnTo>
                <a:lnTo>
                  <a:pt x="833" y="444"/>
                </a:lnTo>
                <a:lnTo>
                  <a:pt x="831" y="448"/>
                </a:lnTo>
                <a:lnTo>
                  <a:pt x="827" y="450"/>
                </a:lnTo>
                <a:lnTo>
                  <a:pt x="823" y="452"/>
                </a:lnTo>
                <a:lnTo>
                  <a:pt x="819" y="453"/>
                </a:lnTo>
                <a:lnTo>
                  <a:pt x="754" y="453"/>
                </a:lnTo>
                <a:lnTo>
                  <a:pt x="751" y="475"/>
                </a:lnTo>
                <a:lnTo>
                  <a:pt x="746" y="496"/>
                </a:lnTo>
                <a:lnTo>
                  <a:pt x="740" y="518"/>
                </a:lnTo>
                <a:lnTo>
                  <a:pt x="733" y="538"/>
                </a:lnTo>
                <a:lnTo>
                  <a:pt x="724" y="558"/>
                </a:lnTo>
                <a:lnTo>
                  <a:pt x="715" y="577"/>
                </a:lnTo>
                <a:lnTo>
                  <a:pt x="703" y="596"/>
                </a:lnTo>
                <a:lnTo>
                  <a:pt x="691" y="614"/>
                </a:lnTo>
                <a:lnTo>
                  <a:pt x="678" y="631"/>
                </a:lnTo>
                <a:lnTo>
                  <a:pt x="664" y="647"/>
                </a:lnTo>
                <a:lnTo>
                  <a:pt x="649" y="662"/>
                </a:lnTo>
                <a:lnTo>
                  <a:pt x="633" y="676"/>
                </a:lnTo>
                <a:lnTo>
                  <a:pt x="616" y="689"/>
                </a:lnTo>
                <a:lnTo>
                  <a:pt x="598" y="701"/>
                </a:lnTo>
                <a:lnTo>
                  <a:pt x="579" y="712"/>
                </a:lnTo>
                <a:lnTo>
                  <a:pt x="560" y="722"/>
                </a:lnTo>
                <a:lnTo>
                  <a:pt x="540" y="731"/>
                </a:lnTo>
                <a:lnTo>
                  <a:pt x="519" y="738"/>
                </a:lnTo>
                <a:lnTo>
                  <a:pt x="498" y="744"/>
                </a:lnTo>
                <a:lnTo>
                  <a:pt x="476" y="748"/>
                </a:lnTo>
                <a:lnTo>
                  <a:pt x="454" y="751"/>
                </a:lnTo>
                <a:lnTo>
                  <a:pt x="454" y="816"/>
                </a:lnTo>
                <a:lnTo>
                  <a:pt x="454" y="821"/>
                </a:lnTo>
                <a:lnTo>
                  <a:pt x="452" y="825"/>
                </a:lnTo>
                <a:lnTo>
                  <a:pt x="449" y="828"/>
                </a:lnTo>
                <a:lnTo>
                  <a:pt x="446" y="831"/>
                </a:lnTo>
                <a:lnTo>
                  <a:pt x="441" y="833"/>
                </a:lnTo>
                <a:lnTo>
                  <a:pt x="437" y="833"/>
                </a:lnTo>
                <a:lnTo>
                  <a:pt x="399" y="833"/>
                </a:lnTo>
                <a:lnTo>
                  <a:pt x="395" y="833"/>
                </a:lnTo>
                <a:lnTo>
                  <a:pt x="390" y="831"/>
                </a:lnTo>
                <a:lnTo>
                  <a:pt x="387" y="828"/>
                </a:lnTo>
                <a:lnTo>
                  <a:pt x="384" y="825"/>
                </a:lnTo>
                <a:lnTo>
                  <a:pt x="382" y="821"/>
                </a:lnTo>
                <a:lnTo>
                  <a:pt x="382" y="816"/>
                </a:lnTo>
                <a:lnTo>
                  <a:pt x="382" y="751"/>
                </a:lnTo>
                <a:lnTo>
                  <a:pt x="360" y="748"/>
                </a:lnTo>
                <a:lnTo>
                  <a:pt x="338" y="744"/>
                </a:lnTo>
                <a:lnTo>
                  <a:pt x="317" y="738"/>
                </a:lnTo>
                <a:lnTo>
                  <a:pt x="296" y="731"/>
                </a:lnTo>
                <a:lnTo>
                  <a:pt x="276" y="722"/>
                </a:lnTo>
                <a:lnTo>
                  <a:pt x="257" y="712"/>
                </a:lnTo>
                <a:lnTo>
                  <a:pt x="238" y="701"/>
                </a:lnTo>
                <a:lnTo>
                  <a:pt x="220" y="689"/>
                </a:lnTo>
                <a:lnTo>
                  <a:pt x="203" y="676"/>
                </a:lnTo>
                <a:lnTo>
                  <a:pt x="187" y="662"/>
                </a:lnTo>
                <a:lnTo>
                  <a:pt x="172" y="647"/>
                </a:lnTo>
                <a:lnTo>
                  <a:pt x="158" y="631"/>
                </a:lnTo>
                <a:lnTo>
                  <a:pt x="144" y="614"/>
                </a:lnTo>
                <a:lnTo>
                  <a:pt x="132" y="596"/>
                </a:lnTo>
                <a:lnTo>
                  <a:pt x="121" y="577"/>
                </a:lnTo>
                <a:lnTo>
                  <a:pt x="111" y="558"/>
                </a:lnTo>
                <a:lnTo>
                  <a:pt x="103" y="538"/>
                </a:lnTo>
                <a:lnTo>
                  <a:pt x="96" y="518"/>
                </a:lnTo>
                <a:lnTo>
                  <a:pt x="90" y="496"/>
                </a:lnTo>
                <a:lnTo>
                  <a:pt x="85" y="475"/>
                </a:lnTo>
                <a:lnTo>
                  <a:pt x="82" y="453"/>
                </a:lnTo>
                <a:lnTo>
                  <a:pt x="17" y="453"/>
                </a:lnTo>
                <a:lnTo>
                  <a:pt x="13" y="452"/>
                </a:lnTo>
                <a:lnTo>
                  <a:pt x="9" y="450"/>
                </a:lnTo>
                <a:lnTo>
                  <a:pt x="5" y="448"/>
                </a:lnTo>
                <a:lnTo>
                  <a:pt x="2" y="444"/>
                </a:lnTo>
                <a:lnTo>
                  <a:pt x="1" y="440"/>
                </a:lnTo>
                <a:lnTo>
                  <a:pt x="0" y="436"/>
                </a:lnTo>
                <a:lnTo>
                  <a:pt x="0" y="398"/>
                </a:lnTo>
                <a:lnTo>
                  <a:pt x="1" y="393"/>
                </a:lnTo>
                <a:lnTo>
                  <a:pt x="2" y="389"/>
                </a:lnTo>
                <a:lnTo>
                  <a:pt x="5" y="386"/>
                </a:lnTo>
                <a:lnTo>
                  <a:pt x="9" y="383"/>
                </a:lnTo>
                <a:lnTo>
                  <a:pt x="13" y="381"/>
                </a:lnTo>
                <a:lnTo>
                  <a:pt x="17" y="381"/>
                </a:lnTo>
                <a:lnTo>
                  <a:pt x="82" y="381"/>
                </a:lnTo>
                <a:lnTo>
                  <a:pt x="85" y="359"/>
                </a:lnTo>
                <a:lnTo>
                  <a:pt x="90" y="337"/>
                </a:lnTo>
                <a:lnTo>
                  <a:pt x="96" y="316"/>
                </a:lnTo>
                <a:lnTo>
                  <a:pt x="103" y="295"/>
                </a:lnTo>
                <a:lnTo>
                  <a:pt x="111" y="275"/>
                </a:lnTo>
                <a:lnTo>
                  <a:pt x="121" y="256"/>
                </a:lnTo>
                <a:lnTo>
                  <a:pt x="132" y="237"/>
                </a:lnTo>
                <a:lnTo>
                  <a:pt x="144" y="220"/>
                </a:lnTo>
                <a:lnTo>
                  <a:pt x="158" y="203"/>
                </a:lnTo>
                <a:lnTo>
                  <a:pt x="172" y="187"/>
                </a:lnTo>
                <a:lnTo>
                  <a:pt x="187" y="171"/>
                </a:lnTo>
                <a:lnTo>
                  <a:pt x="203" y="157"/>
                </a:lnTo>
                <a:lnTo>
                  <a:pt x="220" y="144"/>
                </a:lnTo>
                <a:lnTo>
                  <a:pt x="238" y="132"/>
                </a:lnTo>
                <a:lnTo>
                  <a:pt x="257" y="121"/>
                </a:lnTo>
                <a:lnTo>
                  <a:pt x="276" y="111"/>
                </a:lnTo>
                <a:lnTo>
                  <a:pt x="296" y="103"/>
                </a:lnTo>
                <a:lnTo>
                  <a:pt x="317" y="96"/>
                </a:lnTo>
                <a:lnTo>
                  <a:pt x="338" y="90"/>
                </a:lnTo>
                <a:lnTo>
                  <a:pt x="360" y="85"/>
                </a:lnTo>
                <a:lnTo>
                  <a:pt x="382" y="82"/>
                </a:lnTo>
                <a:lnTo>
                  <a:pt x="382" y="17"/>
                </a:lnTo>
                <a:lnTo>
                  <a:pt x="382" y="13"/>
                </a:lnTo>
                <a:lnTo>
                  <a:pt x="384" y="9"/>
                </a:lnTo>
                <a:lnTo>
                  <a:pt x="387" y="5"/>
                </a:lnTo>
                <a:lnTo>
                  <a:pt x="390" y="2"/>
                </a:lnTo>
                <a:lnTo>
                  <a:pt x="395" y="1"/>
                </a:lnTo>
                <a:lnTo>
                  <a:pt x="3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16" name="TextBox 15">
            <a:extLst>
              <a:ext uri="{FF2B5EF4-FFF2-40B4-BE49-F238E27FC236}">
                <a16:creationId xmlns:a16="http://schemas.microsoft.com/office/drawing/2014/main" id="{698A124E-BD86-423F-8815-B363A77F1885}"/>
              </a:ext>
            </a:extLst>
          </p:cNvPr>
          <p:cNvSpPr txBox="1"/>
          <p:nvPr/>
        </p:nvSpPr>
        <p:spPr>
          <a:xfrm>
            <a:off x="587562" y="1194963"/>
            <a:ext cx="6096000" cy="2862322"/>
          </a:xfrm>
          <a:prstGeom prst="rect">
            <a:avLst/>
          </a:prstGeom>
          <a:noFill/>
        </p:spPr>
        <p:txBody>
          <a:bodyPr wrap="square">
            <a:spAutoFit/>
          </a:bodyPr>
          <a:lstStyle/>
          <a:p>
            <a:pPr marL="342900" indent="-342900">
              <a:buAutoNum type="arabicPeriod"/>
            </a:pPr>
            <a:r>
              <a:rPr lang="en-US" sz="2000" dirty="0" err="1"/>
              <a:t>Vertinami</a:t>
            </a:r>
            <a:r>
              <a:rPr lang="en-US" sz="2000" dirty="0"/>
              <a:t> tik tie s</a:t>
            </a:r>
            <a:r>
              <a:rPr lang="lt-LT" sz="2000" dirty="0"/>
              <a:t>prendimai / pasiūlymai, kurie sudaro prielaidas pasiekti sutarties tikslus</a:t>
            </a:r>
            <a:r>
              <a:rPr lang="en-US" sz="2000" dirty="0"/>
              <a:t>.</a:t>
            </a:r>
          </a:p>
          <a:p>
            <a:pPr marL="342900" indent="-342900">
              <a:buAutoNum type="arabicPeriod"/>
            </a:pPr>
            <a:r>
              <a:rPr lang="lt-LT" sz="2000" dirty="0"/>
              <a:t>Vertinami tik tie Sprendimai / pasiūlymai, kurie mažina perkančiosios organizacijos mokėjimus.</a:t>
            </a:r>
          </a:p>
          <a:p>
            <a:pPr marL="342900" indent="-342900">
              <a:buAutoNum type="arabicPeriod"/>
            </a:pPr>
            <a:r>
              <a:rPr lang="lt-LT" sz="2000" dirty="0"/>
              <a:t>Vertinami tik planuojamų paslaugų kokybę gerinantys sprendimai / pasiūlymai.</a:t>
            </a:r>
          </a:p>
          <a:p>
            <a:pPr marL="342900" indent="-342900">
              <a:buAutoNum type="arabicPeriod"/>
            </a:pPr>
            <a:r>
              <a:rPr lang="lt-LT" sz="2000" dirty="0"/>
              <a:t>Vertinami tik tie sprendimai / pasiūlymai, kurie užtikrina efektyvesnę sutarčių priežiūrą ir administravimą.</a:t>
            </a:r>
          </a:p>
        </p:txBody>
      </p:sp>
    </p:spTree>
    <p:extLst>
      <p:ext uri="{BB962C8B-B14F-4D97-AF65-F5344CB8AC3E}">
        <p14:creationId xmlns:p14="http://schemas.microsoft.com/office/powerpoint/2010/main" val="14724651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lt-LT" sz="3200" dirty="0"/>
              <a:t>Dialogas. Klausimai techninei pakopai</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57</a:t>
            </a:fld>
            <a:endParaRPr lang="en-US" dirty="0">
              <a:solidFill>
                <a:srgbClr val="FFFFFF"/>
              </a:solidFill>
            </a:endParaRPr>
          </a:p>
        </p:txBody>
      </p:sp>
      <p:pic>
        <p:nvPicPr>
          <p:cNvPr id="6" name="Picture Placeholder 2">
            <a:extLst>
              <a:ext uri="{FF2B5EF4-FFF2-40B4-BE49-F238E27FC236}">
                <a16:creationId xmlns:a16="http://schemas.microsoft.com/office/drawing/2014/main" id="{9286EB1A-5868-41B4-9E5D-51207B37182E}"/>
              </a:ext>
            </a:extLst>
          </p:cNvPr>
          <p:cNvPicPr>
            <a:picLocks noChangeAspect="1"/>
          </p:cNvPicPr>
          <p:nvPr/>
        </p:nvPicPr>
        <p:blipFill>
          <a:blip r:embed="rId3">
            <a:extLst>
              <a:ext uri="{28A0092B-C50C-407E-A947-70E740481C1C}">
                <a14:useLocalDpi xmlns:a14="http://schemas.microsoft.com/office/drawing/2010/main" val="0"/>
              </a:ext>
            </a:extLst>
          </a:blip>
          <a:srcRect t="12592" b="12592"/>
          <a:stretch>
            <a:fillRect/>
          </a:stretch>
        </p:blipFill>
        <p:spPr>
          <a:xfrm>
            <a:off x="6926580" y="757374"/>
            <a:ext cx="5265420" cy="5491025"/>
          </a:xfrm>
          <a:prstGeom prst="rect">
            <a:avLst/>
          </a:prstGeom>
        </p:spPr>
      </p:pic>
      <p:sp>
        <p:nvSpPr>
          <p:cNvPr id="8" name="Rectangle 7">
            <a:extLst>
              <a:ext uri="{FF2B5EF4-FFF2-40B4-BE49-F238E27FC236}">
                <a16:creationId xmlns:a16="http://schemas.microsoft.com/office/drawing/2014/main" id="{6018D0D6-85E9-44AC-90C3-AD58F6E0138D}"/>
              </a:ext>
            </a:extLst>
          </p:cNvPr>
          <p:cNvSpPr/>
          <p:nvPr/>
        </p:nvSpPr>
        <p:spPr>
          <a:xfrm>
            <a:off x="508001" y="4706717"/>
            <a:ext cx="5082161" cy="1357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 name="Rectangle 8">
            <a:extLst>
              <a:ext uri="{FF2B5EF4-FFF2-40B4-BE49-F238E27FC236}">
                <a16:creationId xmlns:a16="http://schemas.microsoft.com/office/drawing/2014/main" id="{730FE0AA-6956-4502-9B5F-F0137D2F31BD}"/>
              </a:ext>
            </a:extLst>
          </p:cNvPr>
          <p:cNvSpPr/>
          <p:nvPr/>
        </p:nvSpPr>
        <p:spPr>
          <a:xfrm>
            <a:off x="1626680" y="4823269"/>
            <a:ext cx="3759200" cy="984885"/>
          </a:xfrm>
          <a:prstGeom prst="rect">
            <a:avLst/>
          </a:prstGeom>
        </p:spPr>
        <p:txBody>
          <a:bodyPr wrap="square" lIns="0" tIns="0" rIns="0" bIns="0">
            <a:spAutoFit/>
          </a:bodyPr>
          <a:lstStyle/>
          <a:p>
            <a:endParaRPr lang="lt-LT" sz="1600" dirty="0">
              <a:solidFill>
                <a:schemeClr val="bg1"/>
              </a:solidFill>
            </a:endParaRPr>
          </a:p>
          <a:p>
            <a:pPr algn="just"/>
            <a:r>
              <a:rPr lang="lt-LT" sz="2400" b="1" dirty="0">
                <a:solidFill>
                  <a:schemeClr val="bg1"/>
                </a:solidFill>
              </a:rPr>
              <a:t>Visas dialogas turi būti sutelktas į 4 klausimus.</a:t>
            </a:r>
          </a:p>
        </p:txBody>
      </p:sp>
      <p:sp>
        <p:nvSpPr>
          <p:cNvPr id="10" name="Freeform 26">
            <a:extLst>
              <a:ext uri="{FF2B5EF4-FFF2-40B4-BE49-F238E27FC236}">
                <a16:creationId xmlns:a16="http://schemas.microsoft.com/office/drawing/2014/main" id="{7AF694FD-D09E-42A1-810B-83EB40EB2E8E}"/>
              </a:ext>
            </a:extLst>
          </p:cNvPr>
          <p:cNvSpPr>
            <a:spLocks noEditPoints="1"/>
          </p:cNvSpPr>
          <p:nvPr/>
        </p:nvSpPr>
        <p:spPr bwMode="auto">
          <a:xfrm flipH="1">
            <a:off x="661031" y="5042253"/>
            <a:ext cx="623021" cy="620784"/>
          </a:xfrm>
          <a:custGeom>
            <a:avLst/>
            <a:gdLst/>
            <a:ahLst/>
            <a:cxnLst>
              <a:cxn ang="0">
                <a:pos x="309" y="180"/>
              </a:cxn>
              <a:cxn ang="0">
                <a:pos x="233" y="232"/>
              </a:cxn>
              <a:cxn ang="0">
                <a:pos x="180" y="308"/>
              </a:cxn>
              <a:cxn ang="0">
                <a:pos x="215" y="381"/>
              </a:cxn>
              <a:cxn ang="0">
                <a:pos x="231" y="393"/>
              </a:cxn>
              <a:cxn ang="0">
                <a:pos x="227" y="448"/>
              </a:cxn>
              <a:cxn ang="0">
                <a:pos x="162" y="472"/>
              </a:cxn>
              <a:cxn ang="0">
                <a:pos x="198" y="558"/>
              </a:cxn>
              <a:cxn ang="0">
                <a:pos x="261" y="625"/>
              </a:cxn>
              <a:cxn ang="0">
                <a:pos x="344" y="667"/>
              </a:cxn>
              <a:cxn ang="0">
                <a:pos x="384" y="611"/>
              </a:cxn>
              <a:cxn ang="0">
                <a:pos x="437" y="602"/>
              </a:cxn>
              <a:cxn ang="0">
                <a:pos x="454" y="615"/>
              </a:cxn>
              <a:cxn ang="0">
                <a:pos x="510" y="661"/>
              </a:cxn>
              <a:cxn ang="0">
                <a:pos x="589" y="614"/>
              </a:cxn>
              <a:cxn ang="0">
                <a:pos x="648" y="542"/>
              </a:cxn>
              <a:cxn ang="0">
                <a:pos x="677" y="453"/>
              </a:cxn>
              <a:cxn ang="0">
                <a:pos x="607" y="444"/>
              </a:cxn>
              <a:cxn ang="0">
                <a:pos x="607" y="389"/>
              </a:cxn>
              <a:cxn ang="0">
                <a:pos x="677" y="381"/>
              </a:cxn>
              <a:cxn ang="0">
                <a:pos x="645" y="287"/>
              </a:cxn>
              <a:cxn ang="0">
                <a:pos x="581" y="213"/>
              </a:cxn>
              <a:cxn ang="0">
                <a:pos x="494" y="167"/>
              </a:cxn>
              <a:cxn ang="0">
                <a:pos x="452" y="223"/>
              </a:cxn>
              <a:cxn ang="0">
                <a:pos x="399" y="231"/>
              </a:cxn>
              <a:cxn ang="0">
                <a:pos x="382" y="219"/>
              </a:cxn>
              <a:cxn ang="0">
                <a:pos x="441" y="1"/>
              </a:cxn>
              <a:cxn ang="0">
                <a:pos x="454" y="17"/>
              </a:cxn>
              <a:cxn ang="0">
                <a:pos x="540" y="103"/>
              </a:cxn>
              <a:cxn ang="0">
                <a:pos x="633" y="157"/>
              </a:cxn>
              <a:cxn ang="0">
                <a:pos x="703" y="237"/>
              </a:cxn>
              <a:cxn ang="0">
                <a:pos x="746" y="337"/>
              </a:cxn>
              <a:cxn ang="0">
                <a:pos x="827" y="383"/>
              </a:cxn>
              <a:cxn ang="0">
                <a:pos x="836" y="436"/>
              </a:cxn>
              <a:cxn ang="0">
                <a:pos x="823" y="452"/>
              </a:cxn>
              <a:cxn ang="0">
                <a:pos x="740" y="518"/>
              </a:cxn>
              <a:cxn ang="0">
                <a:pos x="691" y="614"/>
              </a:cxn>
              <a:cxn ang="0">
                <a:pos x="616" y="689"/>
              </a:cxn>
              <a:cxn ang="0">
                <a:pos x="519" y="738"/>
              </a:cxn>
              <a:cxn ang="0">
                <a:pos x="454" y="821"/>
              </a:cxn>
              <a:cxn ang="0">
                <a:pos x="437" y="833"/>
              </a:cxn>
              <a:cxn ang="0">
                <a:pos x="384" y="825"/>
              </a:cxn>
              <a:cxn ang="0">
                <a:pos x="338" y="744"/>
              </a:cxn>
              <a:cxn ang="0">
                <a:pos x="238" y="701"/>
              </a:cxn>
              <a:cxn ang="0">
                <a:pos x="158" y="631"/>
              </a:cxn>
              <a:cxn ang="0">
                <a:pos x="103" y="538"/>
              </a:cxn>
              <a:cxn ang="0">
                <a:pos x="17" y="453"/>
              </a:cxn>
              <a:cxn ang="0">
                <a:pos x="1" y="440"/>
              </a:cxn>
              <a:cxn ang="0">
                <a:pos x="5" y="386"/>
              </a:cxn>
              <a:cxn ang="0">
                <a:pos x="85" y="359"/>
              </a:cxn>
              <a:cxn ang="0">
                <a:pos x="121" y="256"/>
              </a:cxn>
              <a:cxn ang="0">
                <a:pos x="187" y="171"/>
              </a:cxn>
              <a:cxn ang="0">
                <a:pos x="276" y="111"/>
              </a:cxn>
              <a:cxn ang="0">
                <a:pos x="382" y="82"/>
              </a:cxn>
              <a:cxn ang="0">
                <a:pos x="390" y="2"/>
              </a:cxn>
            </a:cxnLst>
            <a:rect l="0" t="0" r="r" b="b"/>
            <a:pathLst>
              <a:path w="836" h="833">
                <a:moveTo>
                  <a:pt x="382" y="158"/>
                </a:moveTo>
                <a:lnTo>
                  <a:pt x="363" y="162"/>
                </a:lnTo>
                <a:lnTo>
                  <a:pt x="344" y="166"/>
                </a:lnTo>
                <a:lnTo>
                  <a:pt x="327" y="172"/>
                </a:lnTo>
                <a:lnTo>
                  <a:pt x="309" y="180"/>
                </a:lnTo>
                <a:lnTo>
                  <a:pt x="292" y="188"/>
                </a:lnTo>
                <a:lnTo>
                  <a:pt x="276" y="197"/>
                </a:lnTo>
                <a:lnTo>
                  <a:pt x="261" y="208"/>
                </a:lnTo>
                <a:lnTo>
                  <a:pt x="247" y="220"/>
                </a:lnTo>
                <a:lnTo>
                  <a:pt x="233" y="232"/>
                </a:lnTo>
                <a:lnTo>
                  <a:pt x="220" y="246"/>
                </a:lnTo>
                <a:lnTo>
                  <a:pt x="209" y="260"/>
                </a:lnTo>
                <a:lnTo>
                  <a:pt x="198" y="275"/>
                </a:lnTo>
                <a:lnTo>
                  <a:pt x="188" y="291"/>
                </a:lnTo>
                <a:lnTo>
                  <a:pt x="180" y="308"/>
                </a:lnTo>
                <a:lnTo>
                  <a:pt x="173" y="325"/>
                </a:lnTo>
                <a:lnTo>
                  <a:pt x="167" y="343"/>
                </a:lnTo>
                <a:lnTo>
                  <a:pt x="162" y="362"/>
                </a:lnTo>
                <a:lnTo>
                  <a:pt x="159" y="381"/>
                </a:lnTo>
                <a:lnTo>
                  <a:pt x="215" y="381"/>
                </a:lnTo>
                <a:lnTo>
                  <a:pt x="219" y="381"/>
                </a:lnTo>
                <a:lnTo>
                  <a:pt x="223" y="383"/>
                </a:lnTo>
                <a:lnTo>
                  <a:pt x="227" y="386"/>
                </a:lnTo>
                <a:lnTo>
                  <a:pt x="230" y="389"/>
                </a:lnTo>
                <a:lnTo>
                  <a:pt x="231" y="393"/>
                </a:lnTo>
                <a:lnTo>
                  <a:pt x="232" y="398"/>
                </a:lnTo>
                <a:lnTo>
                  <a:pt x="232" y="436"/>
                </a:lnTo>
                <a:lnTo>
                  <a:pt x="231" y="440"/>
                </a:lnTo>
                <a:lnTo>
                  <a:pt x="230" y="444"/>
                </a:lnTo>
                <a:lnTo>
                  <a:pt x="227" y="448"/>
                </a:lnTo>
                <a:lnTo>
                  <a:pt x="223" y="450"/>
                </a:lnTo>
                <a:lnTo>
                  <a:pt x="219" y="452"/>
                </a:lnTo>
                <a:lnTo>
                  <a:pt x="215" y="453"/>
                </a:lnTo>
                <a:lnTo>
                  <a:pt x="159" y="453"/>
                </a:lnTo>
                <a:lnTo>
                  <a:pt x="162" y="472"/>
                </a:lnTo>
                <a:lnTo>
                  <a:pt x="167" y="490"/>
                </a:lnTo>
                <a:lnTo>
                  <a:pt x="173" y="508"/>
                </a:lnTo>
                <a:lnTo>
                  <a:pt x="180" y="525"/>
                </a:lnTo>
                <a:lnTo>
                  <a:pt x="188" y="542"/>
                </a:lnTo>
                <a:lnTo>
                  <a:pt x="198" y="558"/>
                </a:lnTo>
                <a:lnTo>
                  <a:pt x="209" y="573"/>
                </a:lnTo>
                <a:lnTo>
                  <a:pt x="220" y="587"/>
                </a:lnTo>
                <a:lnTo>
                  <a:pt x="233" y="601"/>
                </a:lnTo>
                <a:lnTo>
                  <a:pt x="247" y="614"/>
                </a:lnTo>
                <a:lnTo>
                  <a:pt x="261" y="625"/>
                </a:lnTo>
                <a:lnTo>
                  <a:pt x="276" y="636"/>
                </a:lnTo>
                <a:lnTo>
                  <a:pt x="292" y="646"/>
                </a:lnTo>
                <a:lnTo>
                  <a:pt x="309" y="654"/>
                </a:lnTo>
                <a:lnTo>
                  <a:pt x="327" y="661"/>
                </a:lnTo>
                <a:lnTo>
                  <a:pt x="344" y="667"/>
                </a:lnTo>
                <a:lnTo>
                  <a:pt x="363" y="672"/>
                </a:lnTo>
                <a:lnTo>
                  <a:pt x="382" y="675"/>
                </a:lnTo>
                <a:lnTo>
                  <a:pt x="382" y="619"/>
                </a:lnTo>
                <a:lnTo>
                  <a:pt x="382" y="615"/>
                </a:lnTo>
                <a:lnTo>
                  <a:pt x="384" y="611"/>
                </a:lnTo>
                <a:lnTo>
                  <a:pt x="387" y="607"/>
                </a:lnTo>
                <a:lnTo>
                  <a:pt x="390" y="605"/>
                </a:lnTo>
                <a:lnTo>
                  <a:pt x="395" y="603"/>
                </a:lnTo>
                <a:lnTo>
                  <a:pt x="399" y="602"/>
                </a:lnTo>
                <a:lnTo>
                  <a:pt x="437" y="602"/>
                </a:lnTo>
                <a:lnTo>
                  <a:pt x="441" y="603"/>
                </a:lnTo>
                <a:lnTo>
                  <a:pt x="446" y="605"/>
                </a:lnTo>
                <a:lnTo>
                  <a:pt x="449" y="607"/>
                </a:lnTo>
                <a:lnTo>
                  <a:pt x="452" y="611"/>
                </a:lnTo>
                <a:lnTo>
                  <a:pt x="454" y="615"/>
                </a:lnTo>
                <a:lnTo>
                  <a:pt x="454" y="619"/>
                </a:lnTo>
                <a:lnTo>
                  <a:pt x="454" y="675"/>
                </a:lnTo>
                <a:lnTo>
                  <a:pt x="473" y="672"/>
                </a:lnTo>
                <a:lnTo>
                  <a:pt x="491" y="667"/>
                </a:lnTo>
                <a:lnTo>
                  <a:pt x="510" y="661"/>
                </a:lnTo>
                <a:lnTo>
                  <a:pt x="527" y="654"/>
                </a:lnTo>
                <a:lnTo>
                  <a:pt x="544" y="646"/>
                </a:lnTo>
                <a:lnTo>
                  <a:pt x="560" y="636"/>
                </a:lnTo>
                <a:lnTo>
                  <a:pt x="575" y="625"/>
                </a:lnTo>
                <a:lnTo>
                  <a:pt x="589" y="614"/>
                </a:lnTo>
                <a:lnTo>
                  <a:pt x="603" y="601"/>
                </a:lnTo>
                <a:lnTo>
                  <a:pt x="616" y="587"/>
                </a:lnTo>
                <a:lnTo>
                  <a:pt x="627" y="573"/>
                </a:lnTo>
                <a:lnTo>
                  <a:pt x="638" y="558"/>
                </a:lnTo>
                <a:lnTo>
                  <a:pt x="648" y="542"/>
                </a:lnTo>
                <a:lnTo>
                  <a:pt x="656" y="525"/>
                </a:lnTo>
                <a:lnTo>
                  <a:pt x="663" y="508"/>
                </a:lnTo>
                <a:lnTo>
                  <a:pt x="669" y="490"/>
                </a:lnTo>
                <a:lnTo>
                  <a:pt x="674" y="472"/>
                </a:lnTo>
                <a:lnTo>
                  <a:pt x="677" y="453"/>
                </a:lnTo>
                <a:lnTo>
                  <a:pt x="621" y="453"/>
                </a:lnTo>
                <a:lnTo>
                  <a:pt x="617" y="452"/>
                </a:lnTo>
                <a:lnTo>
                  <a:pt x="613" y="450"/>
                </a:lnTo>
                <a:lnTo>
                  <a:pt x="609" y="448"/>
                </a:lnTo>
                <a:lnTo>
                  <a:pt x="607" y="444"/>
                </a:lnTo>
                <a:lnTo>
                  <a:pt x="605" y="440"/>
                </a:lnTo>
                <a:lnTo>
                  <a:pt x="604" y="436"/>
                </a:lnTo>
                <a:lnTo>
                  <a:pt x="604" y="398"/>
                </a:lnTo>
                <a:lnTo>
                  <a:pt x="605" y="393"/>
                </a:lnTo>
                <a:lnTo>
                  <a:pt x="607" y="389"/>
                </a:lnTo>
                <a:lnTo>
                  <a:pt x="609" y="386"/>
                </a:lnTo>
                <a:lnTo>
                  <a:pt x="613" y="383"/>
                </a:lnTo>
                <a:lnTo>
                  <a:pt x="617" y="381"/>
                </a:lnTo>
                <a:lnTo>
                  <a:pt x="621" y="381"/>
                </a:lnTo>
                <a:lnTo>
                  <a:pt x="677" y="381"/>
                </a:lnTo>
                <a:lnTo>
                  <a:pt x="674" y="361"/>
                </a:lnTo>
                <a:lnTo>
                  <a:pt x="668" y="341"/>
                </a:lnTo>
                <a:lnTo>
                  <a:pt x="662" y="322"/>
                </a:lnTo>
                <a:lnTo>
                  <a:pt x="654" y="304"/>
                </a:lnTo>
                <a:lnTo>
                  <a:pt x="645" y="287"/>
                </a:lnTo>
                <a:lnTo>
                  <a:pt x="634" y="270"/>
                </a:lnTo>
                <a:lnTo>
                  <a:pt x="622" y="254"/>
                </a:lnTo>
                <a:lnTo>
                  <a:pt x="610" y="239"/>
                </a:lnTo>
                <a:lnTo>
                  <a:pt x="596" y="226"/>
                </a:lnTo>
                <a:lnTo>
                  <a:pt x="581" y="213"/>
                </a:lnTo>
                <a:lnTo>
                  <a:pt x="565" y="201"/>
                </a:lnTo>
                <a:lnTo>
                  <a:pt x="548" y="191"/>
                </a:lnTo>
                <a:lnTo>
                  <a:pt x="531" y="181"/>
                </a:lnTo>
                <a:lnTo>
                  <a:pt x="513" y="173"/>
                </a:lnTo>
                <a:lnTo>
                  <a:pt x="494" y="167"/>
                </a:lnTo>
                <a:lnTo>
                  <a:pt x="474" y="162"/>
                </a:lnTo>
                <a:lnTo>
                  <a:pt x="454" y="158"/>
                </a:lnTo>
                <a:lnTo>
                  <a:pt x="454" y="214"/>
                </a:lnTo>
                <a:lnTo>
                  <a:pt x="454" y="219"/>
                </a:lnTo>
                <a:lnTo>
                  <a:pt x="452" y="223"/>
                </a:lnTo>
                <a:lnTo>
                  <a:pt x="449" y="226"/>
                </a:lnTo>
                <a:lnTo>
                  <a:pt x="446" y="229"/>
                </a:lnTo>
                <a:lnTo>
                  <a:pt x="441" y="230"/>
                </a:lnTo>
                <a:lnTo>
                  <a:pt x="437" y="231"/>
                </a:lnTo>
                <a:lnTo>
                  <a:pt x="399" y="231"/>
                </a:lnTo>
                <a:lnTo>
                  <a:pt x="395" y="230"/>
                </a:lnTo>
                <a:lnTo>
                  <a:pt x="390" y="229"/>
                </a:lnTo>
                <a:lnTo>
                  <a:pt x="387" y="226"/>
                </a:lnTo>
                <a:lnTo>
                  <a:pt x="384" y="223"/>
                </a:lnTo>
                <a:lnTo>
                  <a:pt x="382" y="219"/>
                </a:lnTo>
                <a:lnTo>
                  <a:pt x="382" y="214"/>
                </a:lnTo>
                <a:lnTo>
                  <a:pt x="382" y="158"/>
                </a:lnTo>
                <a:close/>
                <a:moveTo>
                  <a:pt x="399" y="0"/>
                </a:moveTo>
                <a:lnTo>
                  <a:pt x="437" y="0"/>
                </a:lnTo>
                <a:lnTo>
                  <a:pt x="441" y="1"/>
                </a:lnTo>
                <a:lnTo>
                  <a:pt x="446" y="2"/>
                </a:lnTo>
                <a:lnTo>
                  <a:pt x="449" y="5"/>
                </a:lnTo>
                <a:lnTo>
                  <a:pt x="452" y="9"/>
                </a:lnTo>
                <a:lnTo>
                  <a:pt x="454" y="13"/>
                </a:lnTo>
                <a:lnTo>
                  <a:pt x="454" y="17"/>
                </a:lnTo>
                <a:lnTo>
                  <a:pt x="454" y="82"/>
                </a:lnTo>
                <a:lnTo>
                  <a:pt x="476" y="85"/>
                </a:lnTo>
                <a:lnTo>
                  <a:pt x="498" y="90"/>
                </a:lnTo>
                <a:lnTo>
                  <a:pt x="519" y="96"/>
                </a:lnTo>
                <a:lnTo>
                  <a:pt x="540" y="103"/>
                </a:lnTo>
                <a:lnTo>
                  <a:pt x="560" y="111"/>
                </a:lnTo>
                <a:lnTo>
                  <a:pt x="579" y="121"/>
                </a:lnTo>
                <a:lnTo>
                  <a:pt x="598" y="132"/>
                </a:lnTo>
                <a:lnTo>
                  <a:pt x="616" y="144"/>
                </a:lnTo>
                <a:lnTo>
                  <a:pt x="633" y="157"/>
                </a:lnTo>
                <a:lnTo>
                  <a:pt x="649" y="171"/>
                </a:lnTo>
                <a:lnTo>
                  <a:pt x="664" y="187"/>
                </a:lnTo>
                <a:lnTo>
                  <a:pt x="678" y="203"/>
                </a:lnTo>
                <a:lnTo>
                  <a:pt x="691" y="220"/>
                </a:lnTo>
                <a:lnTo>
                  <a:pt x="703" y="237"/>
                </a:lnTo>
                <a:lnTo>
                  <a:pt x="715" y="256"/>
                </a:lnTo>
                <a:lnTo>
                  <a:pt x="724" y="275"/>
                </a:lnTo>
                <a:lnTo>
                  <a:pt x="733" y="295"/>
                </a:lnTo>
                <a:lnTo>
                  <a:pt x="740" y="316"/>
                </a:lnTo>
                <a:lnTo>
                  <a:pt x="746" y="337"/>
                </a:lnTo>
                <a:lnTo>
                  <a:pt x="751" y="359"/>
                </a:lnTo>
                <a:lnTo>
                  <a:pt x="754" y="381"/>
                </a:lnTo>
                <a:lnTo>
                  <a:pt x="819" y="381"/>
                </a:lnTo>
                <a:lnTo>
                  <a:pt x="823" y="381"/>
                </a:lnTo>
                <a:lnTo>
                  <a:pt x="827" y="383"/>
                </a:lnTo>
                <a:lnTo>
                  <a:pt x="831" y="386"/>
                </a:lnTo>
                <a:lnTo>
                  <a:pt x="833" y="389"/>
                </a:lnTo>
                <a:lnTo>
                  <a:pt x="835" y="393"/>
                </a:lnTo>
                <a:lnTo>
                  <a:pt x="836" y="398"/>
                </a:lnTo>
                <a:lnTo>
                  <a:pt x="836" y="436"/>
                </a:lnTo>
                <a:lnTo>
                  <a:pt x="835" y="440"/>
                </a:lnTo>
                <a:lnTo>
                  <a:pt x="833" y="444"/>
                </a:lnTo>
                <a:lnTo>
                  <a:pt x="831" y="448"/>
                </a:lnTo>
                <a:lnTo>
                  <a:pt x="827" y="450"/>
                </a:lnTo>
                <a:lnTo>
                  <a:pt x="823" y="452"/>
                </a:lnTo>
                <a:lnTo>
                  <a:pt x="819" y="453"/>
                </a:lnTo>
                <a:lnTo>
                  <a:pt x="754" y="453"/>
                </a:lnTo>
                <a:lnTo>
                  <a:pt x="751" y="475"/>
                </a:lnTo>
                <a:lnTo>
                  <a:pt x="746" y="496"/>
                </a:lnTo>
                <a:lnTo>
                  <a:pt x="740" y="518"/>
                </a:lnTo>
                <a:lnTo>
                  <a:pt x="733" y="538"/>
                </a:lnTo>
                <a:lnTo>
                  <a:pt x="724" y="558"/>
                </a:lnTo>
                <a:lnTo>
                  <a:pt x="715" y="577"/>
                </a:lnTo>
                <a:lnTo>
                  <a:pt x="703" y="596"/>
                </a:lnTo>
                <a:lnTo>
                  <a:pt x="691" y="614"/>
                </a:lnTo>
                <a:lnTo>
                  <a:pt x="678" y="631"/>
                </a:lnTo>
                <a:lnTo>
                  <a:pt x="664" y="647"/>
                </a:lnTo>
                <a:lnTo>
                  <a:pt x="649" y="662"/>
                </a:lnTo>
                <a:lnTo>
                  <a:pt x="633" y="676"/>
                </a:lnTo>
                <a:lnTo>
                  <a:pt x="616" y="689"/>
                </a:lnTo>
                <a:lnTo>
                  <a:pt x="598" y="701"/>
                </a:lnTo>
                <a:lnTo>
                  <a:pt x="579" y="712"/>
                </a:lnTo>
                <a:lnTo>
                  <a:pt x="560" y="722"/>
                </a:lnTo>
                <a:lnTo>
                  <a:pt x="540" y="731"/>
                </a:lnTo>
                <a:lnTo>
                  <a:pt x="519" y="738"/>
                </a:lnTo>
                <a:lnTo>
                  <a:pt x="498" y="744"/>
                </a:lnTo>
                <a:lnTo>
                  <a:pt x="476" y="748"/>
                </a:lnTo>
                <a:lnTo>
                  <a:pt x="454" y="751"/>
                </a:lnTo>
                <a:lnTo>
                  <a:pt x="454" y="816"/>
                </a:lnTo>
                <a:lnTo>
                  <a:pt x="454" y="821"/>
                </a:lnTo>
                <a:lnTo>
                  <a:pt x="452" y="825"/>
                </a:lnTo>
                <a:lnTo>
                  <a:pt x="449" y="828"/>
                </a:lnTo>
                <a:lnTo>
                  <a:pt x="446" y="831"/>
                </a:lnTo>
                <a:lnTo>
                  <a:pt x="441" y="833"/>
                </a:lnTo>
                <a:lnTo>
                  <a:pt x="437" y="833"/>
                </a:lnTo>
                <a:lnTo>
                  <a:pt x="399" y="833"/>
                </a:lnTo>
                <a:lnTo>
                  <a:pt x="395" y="833"/>
                </a:lnTo>
                <a:lnTo>
                  <a:pt x="390" y="831"/>
                </a:lnTo>
                <a:lnTo>
                  <a:pt x="387" y="828"/>
                </a:lnTo>
                <a:lnTo>
                  <a:pt x="384" y="825"/>
                </a:lnTo>
                <a:lnTo>
                  <a:pt x="382" y="821"/>
                </a:lnTo>
                <a:lnTo>
                  <a:pt x="382" y="816"/>
                </a:lnTo>
                <a:lnTo>
                  <a:pt x="382" y="751"/>
                </a:lnTo>
                <a:lnTo>
                  <a:pt x="360" y="748"/>
                </a:lnTo>
                <a:lnTo>
                  <a:pt x="338" y="744"/>
                </a:lnTo>
                <a:lnTo>
                  <a:pt x="317" y="738"/>
                </a:lnTo>
                <a:lnTo>
                  <a:pt x="296" y="731"/>
                </a:lnTo>
                <a:lnTo>
                  <a:pt x="276" y="722"/>
                </a:lnTo>
                <a:lnTo>
                  <a:pt x="257" y="712"/>
                </a:lnTo>
                <a:lnTo>
                  <a:pt x="238" y="701"/>
                </a:lnTo>
                <a:lnTo>
                  <a:pt x="220" y="689"/>
                </a:lnTo>
                <a:lnTo>
                  <a:pt x="203" y="676"/>
                </a:lnTo>
                <a:lnTo>
                  <a:pt x="187" y="662"/>
                </a:lnTo>
                <a:lnTo>
                  <a:pt x="172" y="647"/>
                </a:lnTo>
                <a:lnTo>
                  <a:pt x="158" y="631"/>
                </a:lnTo>
                <a:lnTo>
                  <a:pt x="144" y="614"/>
                </a:lnTo>
                <a:lnTo>
                  <a:pt x="132" y="596"/>
                </a:lnTo>
                <a:lnTo>
                  <a:pt x="121" y="577"/>
                </a:lnTo>
                <a:lnTo>
                  <a:pt x="111" y="558"/>
                </a:lnTo>
                <a:lnTo>
                  <a:pt x="103" y="538"/>
                </a:lnTo>
                <a:lnTo>
                  <a:pt x="96" y="518"/>
                </a:lnTo>
                <a:lnTo>
                  <a:pt x="90" y="496"/>
                </a:lnTo>
                <a:lnTo>
                  <a:pt x="85" y="475"/>
                </a:lnTo>
                <a:lnTo>
                  <a:pt x="82" y="453"/>
                </a:lnTo>
                <a:lnTo>
                  <a:pt x="17" y="453"/>
                </a:lnTo>
                <a:lnTo>
                  <a:pt x="13" y="452"/>
                </a:lnTo>
                <a:lnTo>
                  <a:pt x="9" y="450"/>
                </a:lnTo>
                <a:lnTo>
                  <a:pt x="5" y="448"/>
                </a:lnTo>
                <a:lnTo>
                  <a:pt x="2" y="444"/>
                </a:lnTo>
                <a:lnTo>
                  <a:pt x="1" y="440"/>
                </a:lnTo>
                <a:lnTo>
                  <a:pt x="0" y="436"/>
                </a:lnTo>
                <a:lnTo>
                  <a:pt x="0" y="398"/>
                </a:lnTo>
                <a:lnTo>
                  <a:pt x="1" y="393"/>
                </a:lnTo>
                <a:lnTo>
                  <a:pt x="2" y="389"/>
                </a:lnTo>
                <a:lnTo>
                  <a:pt x="5" y="386"/>
                </a:lnTo>
                <a:lnTo>
                  <a:pt x="9" y="383"/>
                </a:lnTo>
                <a:lnTo>
                  <a:pt x="13" y="381"/>
                </a:lnTo>
                <a:lnTo>
                  <a:pt x="17" y="381"/>
                </a:lnTo>
                <a:lnTo>
                  <a:pt x="82" y="381"/>
                </a:lnTo>
                <a:lnTo>
                  <a:pt x="85" y="359"/>
                </a:lnTo>
                <a:lnTo>
                  <a:pt x="90" y="337"/>
                </a:lnTo>
                <a:lnTo>
                  <a:pt x="96" y="316"/>
                </a:lnTo>
                <a:lnTo>
                  <a:pt x="103" y="295"/>
                </a:lnTo>
                <a:lnTo>
                  <a:pt x="111" y="275"/>
                </a:lnTo>
                <a:lnTo>
                  <a:pt x="121" y="256"/>
                </a:lnTo>
                <a:lnTo>
                  <a:pt x="132" y="237"/>
                </a:lnTo>
                <a:lnTo>
                  <a:pt x="144" y="220"/>
                </a:lnTo>
                <a:lnTo>
                  <a:pt x="158" y="203"/>
                </a:lnTo>
                <a:lnTo>
                  <a:pt x="172" y="187"/>
                </a:lnTo>
                <a:lnTo>
                  <a:pt x="187" y="171"/>
                </a:lnTo>
                <a:lnTo>
                  <a:pt x="203" y="157"/>
                </a:lnTo>
                <a:lnTo>
                  <a:pt x="220" y="144"/>
                </a:lnTo>
                <a:lnTo>
                  <a:pt x="238" y="132"/>
                </a:lnTo>
                <a:lnTo>
                  <a:pt x="257" y="121"/>
                </a:lnTo>
                <a:lnTo>
                  <a:pt x="276" y="111"/>
                </a:lnTo>
                <a:lnTo>
                  <a:pt x="296" y="103"/>
                </a:lnTo>
                <a:lnTo>
                  <a:pt x="317" y="96"/>
                </a:lnTo>
                <a:lnTo>
                  <a:pt x="338" y="90"/>
                </a:lnTo>
                <a:lnTo>
                  <a:pt x="360" y="85"/>
                </a:lnTo>
                <a:lnTo>
                  <a:pt x="382" y="82"/>
                </a:lnTo>
                <a:lnTo>
                  <a:pt x="382" y="17"/>
                </a:lnTo>
                <a:lnTo>
                  <a:pt x="382" y="13"/>
                </a:lnTo>
                <a:lnTo>
                  <a:pt x="384" y="9"/>
                </a:lnTo>
                <a:lnTo>
                  <a:pt x="387" y="5"/>
                </a:lnTo>
                <a:lnTo>
                  <a:pt x="390" y="2"/>
                </a:lnTo>
                <a:lnTo>
                  <a:pt x="395" y="1"/>
                </a:lnTo>
                <a:lnTo>
                  <a:pt x="3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cxnSp>
        <p:nvCxnSpPr>
          <p:cNvPr id="11" name="Straight Connector 10">
            <a:extLst>
              <a:ext uri="{FF2B5EF4-FFF2-40B4-BE49-F238E27FC236}">
                <a16:creationId xmlns:a16="http://schemas.microsoft.com/office/drawing/2014/main" id="{91712B5D-0AA1-48E4-9685-91C01C79C323}"/>
              </a:ext>
            </a:extLst>
          </p:cNvPr>
          <p:cNvCxnSpPr/>
          <p:nvPr/>
        </p:nvCxnSpPr>
        <p:spPr>
          <a:xfrm rot="5400000">
            <a:off x="1014941" y="5351588"/>
            <a:ext cx="812800" cy="2117"/>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E35F95D4-F0FB-4393-8E58-7597B5A8161B}"/>
              </a:ext>
            </a:extLst>
          </p:cNvPr>
          <p:cNvSpPr/>
          <p:nvPr/>
        </p:nvSpPr>
        <p:spPr>
          <a:xfrm>
            <a:off x="6086611" y="3003074"/>
            <a:ext cx="1485629" cy="1485629"/>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3" name="Freeform 6">
            <a:extLst>
              <a:ext uri="{FF2B5EF4-FFF2-40B4-BE49-F238E27FC236}">
                <a16:creationId xmlns:a16="http://schemas.microsoft.com/office/drawing/2014/main" id="{F3DEE3A9-19A8-4B0D-A68A-B8142D9E4F4F}"/>
              </a:ext>
            </a:extLst>
          </p:cNvPr>
          <p:cNvSpPr>
            <a:spLocks noEditPoints="1"/>
          </p:cNvSpPr>
          <p:nvPr/>
        </p:nvSpPr>
        <p:spPr bwMode="auto">
          <a:xfrm flipH="1">
            <a:off x="6440544" y="3358403"/>
            <a:ext cx="777763" cy="774971"/>
          </a:xfrm>
          <a:custGeom>
            <a:avLst/>
            <a:gdLst/>
            <a:ahLst/>
            <a:cxnLst>
              <a:cxn ang="0">
                <a:pos x="309" y="180"/>
              </a:cxn>
              <a:cxn ang="0">
                <a:pos x="233" y="232"/>
              </a:cxn>
              <a:cxn ang="0">
                <a:pos x="180" y="308"/>
              </a:cxn>
              <a:cxn ang="0">
                <a:pos x="215" y="381"/>
              </a:cxn>
              <a:cxn ang="0">
                <a:pos x="231" y="393"/>
              </a:cxn>
              <a:cxn ang="0">
                <a:pos x="227" y="448"/>
              </a:cxn>
              <a:cxn ang="0">
                <a:pos x="162" y="472"/>
              </a:cxn>
              <a:cxn ang="0">
                <a:pos x="198" y="558"/>
              </a:cxn>
              <a:cxn ang="0">
                <a:pos x="261" y="625"/>
              </a:cxn>
              <a:cxn ang="0">
                <a:pos x="344" y="667"/>
              </a:cxn>
              <a:cxn ang="0">
                <a:pos x="384" y="611"/>
              </a:cxn>
              <a:cxn ang="0">
                <a:pos x="437" y="602"/>
              </a:cxn>
              <a:cxn ang="0">
                <a:pos x="454" y="615"/>
              </a:cxn>
              <a:cxn ang="0">
                <a:pos x="510" y="661"/>
              </a:cxn>
              <a:cxn ang="0">
                <a:pos x="589" y="614"/>
              </a:cxn>
              <a:cxn ang="0">
                <a:pos x="648" y="542"/>
              </a:cxn>
              <a:cxn ang="0">
                <a:pos x="677" y="453"/>
              </a:cxn>
              <a:cxn ang="0">
                <a:pos x="607" y="444"/>
              </a:cxn>
              <a:cxn ang="0">
                <a:pos x="607" y="389"/>
              </a:cxn>
              <a:cxn ang="0">
                <a:pos x="677" y="381"/>
              </a:cxn>
              <a:cxn ang="0">
                <a:pos x="645" y="287"/>
              </a:cxn>
              <a:cxn ang="0">
                <a:pos x="581" y="213"/>
              </a:cxn>
              <a:cxn ang="0">
                <a:pos x="494" y="167"/>
              </a:cxn>
              <a:cxn ang="0">
                <a:pos x="452" y="223"/>
              </a:cxn>
              <a:cxn ang="0">
                <a:pos x="399" y="231"/>
              </a:cxn>
              <a:cxn ang="0">
                <a:pos x="382" y="219"/>
              </a:cxn>
              <a:cxn ang="0">
                <a:pos x="441" y="1"/>
              </a:cxn>
              <a:cxn ang="0">
                <a:pos x="454" y="17"/>
              </a:cxn>
              <a:cxn ang="0">
                <a:pos x="540" y="103"/>
              </a:cxn>
              <a:cxn ang="0">
                <a:pos x="633" y="157"/>
              </a:cxn>
              <a:cxn ang="0">
                <a:pos x="703" y="237"/>
              </a:cxn>
              <a:cxn ang="0">
                <a:pos x="746" y="337"/>
              </a:cxn>
              <a:cxn ang="0">
                <a:pos x="827" y="383"/>
              </a:cxn>
              <a:cxn ang="0">
                <a:pos x="836" y="436"/>
              </a:cxn>
              <a:cxn ang="0">
                <a:pos x="823" y="452"/>
              </a:cxn>
              <a:cxn ang="0">
                <a:pos x="740" y="518"/>
              </a:cxn>
              <a:cxn ang="0">
                <a:pos x="691" y="614"/>
              </a:cxn>
              <a:cxn ang="0">
                <a:pos x="616" y="689"/>
              </a:cxn>
              <a:cxn ang="0">
                <a:pos x="519" y="738"/>
              </a:cxn>
              <a:cxn ang="0">
                <a:pos x="454" y="821"/>
              </a:cxn>
              <a:cxn ang="0">
                <a:pos x="437" y="833"/>
              </a:cxn>
              <a:cxn ang="0">
                <a:pos x="384" y="825"/>
              </a:cxn>
              <a:cxn ang="0">
                <a:pos x="338" y="744"/>
              </a:cxn>
              <a:cxn ang="0">
                <a:pos x="238" y="701"/>
              </a:cxn>
              <a:cxn ang="0">
                <a:pos x="158" y="631"/>
              </a:cxn>
              <a:cxn ang="0">
                <a:pos x="103" y="538"/>
              </a:cxn>
              <a:cxn ang="0">
                <a:pos x="17" y="453"/>
              </a:cxn>
              <a:cxn ang="0">
                <a:pos x="1" y="440"/>
              </a:cxn>
              <a:cxn ang="0">
                <a:pos x="5" y="386"/>
              </a:cxn>
              <a:cxn ang="0">
                <a:pos x="85" y="359"/>
              </a:cxn>
              <a:cxn ang="0">
                <a:pos x="121" y="256"/>
              </a:cxn>
              <a:cxn ang="0">
                <a:pos x="187" y="171"/>
              </a:cxn>
              <a:cxn ang="0">
                <a:pos x="276" y="111"/>
              </a:cxn>
              <a:cxn ang="0">
                <a:pos x="382" y="82"/>
              </a:cxn>
              <a:cxn ang="0">
                <a:pos x="390" y="2"/>
              </a:cxn>
            </a:cxnLst>
            <a:rect l="0" t="0" r="r" b="b"/>
            <a:pathLst>
              <a:path w="836" h="833">
                <a:moveTo>
                  <a:pt x="382" y="158"/>
                </a:moveTo>
                <a:lnTo>
                  <a:pt x="363" y="162"/>
                </a:lnTo>
                <a:lnTo>
                  <a:pt x="344" y="166"/>
                </a:lnTo>
                <a:lnTo>
                  <a:pt x="327" y="172"/>
                </a:lnTo>
                <a:lnTo>
                  <a:pt x="309" y="180"/>
                </a:lnTo>
                <a:lnTo>
                  <a:pt x="292" y="188"/>
                </a:lnTo>
                <a:lnTo>
                  <a:pt x="276" y="197"/>
                </a:lnTo>
                <a:lnTo>
                  <a:pt x="261" y="208"/>
                </a:lnTo>
                <a:lnTo>
                  <a:pt x="247" y="220"/>
                </a:lnTo>
                <a:lnTo>
                  <a:pt x="233" y="232"/>
                </a:lnTo>
                <a:lnTo>
                  <a:pt x="220" y="246"/>
                </a:lnTo>
                <a:lnTo>
                  <a:pt x="209" y="260"/>
                </a:lnTo>
                <a:lnTo>
                  <a:pt x="198" y="275"/>
                </a:lnTo>
                <a:lnTo>
                  <a:pt x="188" y="291"/>
                </a:lnTo>
                <a:lnTo>
                  <a:pt x="180" y="308"/>
                </a:lnTo>
                <a:lnTo>
                  <a:pt x="173" y="325"/>
                </a:lnTo>
                <a:lnTo>
                  <a:pt x="167" y="343"/>
                </a:lnTo>
                <a:lnTo>
                  <a:pt x="162" y="362"/>
                </a:lnTo>
                <a:lnTo>
                  <a:pt x="159" y="381"/>
                </a:lnTo>
                <a:lnTo>
                  <a:pt x="215" y="381"/>
                </a:lnTo>
                <a:lnTo>
                  <a:pt x="219" y="381"/>
                </a:lnTo>
                <a:lnTo>
                  <a:pt x="223" y="383"/>
                </a:lnTo>
                <a:lnTo>
                  <a:pt x="227" y="386"/>
                </a:lnTo>
                <a:lnTo>
                  <a:pt x="230" y="389"/>
                </a:lnTo>
                <a:lnTo>
                  <a:pt x="231" y="393"/>
                </a:lnTo>
                <a:lnTo>
                  <a:pt x="232" y="398"/>
                </a:lnTo>
                <a:lnTo>
                  <a:pt x="232" y="436"/>
                </a:lnTo>
                <a:lnTo>
                  <a:pt x="231" y="440"/>
                </a:lnTo>
                <a:lnTo>
                  <a:pt x="230" y="444"/>
                </a:lnTo>
                <a:lnTo>
                  <a:pt x="227" y="448"/>
                </a:lnTo>
                <a:lnTo>
                  <a:pt x="223" y="450"/>
                </a:lnTo>
                <a:lnTo>
                  <a:pt x="219" y="452"/>
                </a:lnTo>
                <a:lnTo>
                  <a:pt x="215" y="453"/>
                </a:lnTo>
                <a:lnTo>
                  <a:pt x="159" y="453"/>
                </a:lnTo>
                <a:lnTo>
                  <a:pt x="162" y="472"/>
                </a:lnTo>
                <a:lnTo>
                  <a:pt x="167" y="490"/>
                </a:lnTo>
                <a:lnTo>
                  <a:pt x="173" y="508"/>
                </a:lnTo>
                <a:lnTo>
                  <a:pt x="180" y="525"/>
                </a:lnTo>
                <a:lnTo>
                  <a:pt x="188" y="542"/>
                </a:lnTo>
                <a:lnTo>
                  <a:pt x="198" y="558"/>
                </a:lnTo>
                <a:lnTo>
                  <a:pt x="209" y="573"/>
                </a:lnTo>
                <a:lnTo>
                  <a:pt x="220" y="587"/>
                </a:lnTo>
                <a:lnTo>
                  <a:pt x="233" y="601"/>
                </a:lnTo>
                <a:lnTo>
                  <a:pt x="247" y="614"/>
                </a:lnTo>
                <a:lnTo>
                  <a:pt x="261" y="625"/>
                </a:lnTo>
                <a:lnTo>
                  <a:pt x="276" y="636"/>
                </a:lnTo>
                <a:lnTo>
                  <a:pt x="292" y="646"/>
                </a:lnTo>
                <a:lnTo>
                  <a:pt x="309" y="654"/>
                </a:lnTo>
                <a:lnTo>
                  <a:pt x="327" y="661"/>
                </a:lnTo>
                <a:lnTo>
                  <a:pt x="344" y="667"/>
                </a:lnTo>
                <a:lnTo>
                  <a:pt x="363" y="672"/>
                </a:lnTo>
                <a:lnTo>
                  <a:pt x="382" y="675"/>
                </a:lnTo>
                <a:lnTo>
                  <a:pt x="382" y="619"/>
                </a:lnTo>
                <a:lnTo>
                  <a:pt x="382" y="615"/>
                </a:lnTo>
                <a:lnTo>
                  <a:pt x="384" y="611"/>
                </a:lnTo>
                <a:lnTo>
                  <a:pt x="387" y="607"/>
                </a:lnTo>
                <a:lnTo>
                  <a:pt x="390" y="605"/>
                </a:lnTo>
                <a:lnTo>
                  <a:pt x="395" y="603"/>
                </a:lnTo>
                <a:lnTo>
                  <a:pt x="399" y="602"/>
                </a:lnTo>
                <a:lnTo>
                  <a:pt x="437" y="602"/>
                </a:lnTo>
                <a:lnTo>
                  <a:pt x="441" y="603"/>
                </a:lnTo>
                <a:lnTo>
                  <a:pt x="446" y="605"/>
                </a:lnTo>
                <a:lnTo>
                  <a:pt x="449" y="607"/>
                </a:lnTo>
                <a:lnTo>
                  <a:pt x="452" y="611"/>
                </a:lnTo>
                <a:lnTo>
                  <a:pt x="454" y="615"/>
                </a:lnTo>
                <a:lnTo>
                  <a:pt x="454" y="619"/>
                </a:lnTo>
                <a:lnTo>
                  <a:pt x="454" y="675"/>
                </a:lnTo>
                <a:lnTo>
                  <a:pt x="473" y="672"/>
                </a:lnTo>
                <a:lnTo>
                  <a:pt x="491" y="667"/>
                </a:lnTo>
                <a:lnTo>
                  <a:pt x="510" y="661"/>
                </a:lnTo>
                <a:lnTo>
                  <a:pt x="527" y="654"/>
                </a:lnTo>
                <a:lnTo>
                  <a:pt x="544" y="646"/>
                </a:lnTo>
                <a:lnTo>
                  <a:pt x="560" y="636"/>
                </a:lnTo>
                <a:lnTo>
                  <a:pt x="575" y="625"/>
                </a:lnTo>
                <a:lnTo>
                  <a:pt x="589" y="614"/>
                </a:lnTo>
                <a:lnTo>
                  <a:pt x="603" y="601"/>
                </a:lnTo>
                <a:lnTo>
                  <a:pt x="616" y="587"/>
                </a:lnTo>
                <a:lnTo>
                  <a:pt x="627" y="573"/>
                </a:lnTo>
                <a:lnTo>
                  <a:pt x="638" y="558"/>
                </a:lnTo>
                <a:lnTo>
                  <a:pt x="648" y="542"/>
                </a:lnTo>
                <a:lnTo>
                  <a:pt x="656" y="525"/>
                </a:lnTo>
                <a:lnTo>
                  <a:pt x="663" y="508"/>
                </a:lnTo>
                <a:lnTo>
                  <a:pt x="669" y="490"/>
                </a:lnTo>
                <a:lnTo>
                  <a:pt x="674" y="472"/>
                </a:lnTo>
                <a:lnTo>
                  <a:pt x="677" y="453"/>
                </a:lnTo>
                <a:lnTo>
                  <a:pt x="621" y="453"/>
                </a:lnTo>
                <a:lnTo>
                  <a:pt x="617" y="452"/>
                </a:lnTo>
                <a:lnTo>
                  <a:pt x="613" y="450"/>
                </a:lnTo>
                <a:lnTo>
                  <a:pt x="609" y="448"/>
                </a:lnTo>
                <a:lnTo>
                  <a:pt x="607" y="444"/>
                </a:lnTo>
                <a:lnTo>
                  <a:pt x="605" y="440"/>
                </a:lnTo>
                <a:lnTo>
                  <a:pt x="604" y="436"/>
                </a:lnTo>
                <a:lnTo>
                  <a:pt x="604" y="398"/>
                </a:lnTo>
                <a:lnTo>
                  <a:pt x="605" y="393"/>
                </a:lnTo>
                <a:lnTo>
                  <a:pt x="607" y="389"/>
                </a:lnTo>
                <a:lnTo>
                  <a:pt x="609" y="386"/>
                </a:lnTo>
                <a:lnTo>
                  <a:pt x="613" y="383"/>
                </a:lnTo>
                <a:lnTo>
                  <a:pt x="617" y="381"/>
                </a:lnTo>
                <a:lnTo>
                  <a:pt x="621" y="381"/>
                </a:lnTo>
                <a:lnTo>
                  <a:pt x="677" y="381"/>
                </a:lnTo>
                <a:lnTo>
                  <a:pt x="674" y="361"/>
                </a:lnTo>
                <a:lnTo>
                  <a:pt x="668" y="341"/>
                </a:lnTo>
                <a:lnTo>
                  <a:pt x="662" y="322"/>
                </a:lnTo>
                <a:lnTo>
                  <a:pt x="654" y="304"/>
                </a:lnTo>
                <a:lnTo>
                  <a:pt x="645" y="287"/>
                </a:lnTo>
                <a:lnTo>
                  <a:pt x="634" y="270"/>
                </a:lnTo>
                <a:lnTo>
                  <a:pt x="622" y="254"/>
                </a:lnTo>
                <a:lnTo>
                  <a:pt x="610" y="239"/>
                </a:lnTo>
                <a:lnTo>
                  <a:pt x="596" y="226"/>
                </a:lnTo>
                <a:lnTo>
                  <a:pt x="581" y="213"/>
                </a:lnTo>
                <a:lnTo>
                  <a:pt x="565" y="201"/>
                </a:lnTo>
                <a:lnTo>
                  <a:pt x="548" y="191"/>
                </a:lnTo>
                <a:lnTo>
                  <a:pt x="531" y="181"/>
                </a:lnTo>
                <a:lnTo>
                  <a:pt x="513" y="173"/>
                </a:lnTo>
                <a:lnTo>
                  <a:pt x="494" y="167"/>
                </a:lnTo>
                <a:lnTo>
                  <a:pt x="474" y="162"/>
                </a:lnTo>
                <a:lnTo>
                  <a:pt x="454" y="158"/>
                </a:lnTo>
                <a:lnTo>
                  <a:pt x="454" y="214"/>
                </a:lnTo>
                <a:lnTo>
                  <a:pt x="454" y="219"/>
                </a:lnTo>
                <a:lnTo>
                  <a:pt x="452" y="223"/>
                </a:lnTo>
                <a:lnTo>
                  <a:pt x="449" y="226"/>
                </a:lnTo>
                <a:lnTo>
                  <a:pt x="446" y="229"/>
                </a:lnTo>
                <a:lnTo>
                  <a:pt x="441" y="230"/>
                </a:lnTo>
                <a:lnTo>
                  <a:pt x="437" y="231"/>
                </a:lnTo>
                <a:lnTo>
                  <a:pt x="399" y="231"/>
                </a:lnTo>
                <a:lnTo>
                  <a:pt x="395" y="230"/>
                </a:lnTo>
                <a:lnTo>
                  <a:pt x="390" y="229"/>
                </a:lnTo>
                <a:lnTo>
                  <a:pt x="387" y="226"/>
                </a:lnTo>
                <a:lnTo>
                  <a:pt x="384" y="223"/>
                </a:lnTo>
                <a:lnTo>
                  <a:pt x="382" y="219"/>
                </a:lnTo>
                <a:lnTo>
                  <a:pt x="382" y="214"/>
                </a:lnTo>
                <a:lnTo>
                  <a:pt x="382" y="158"/>
                </a:lnTo>
                <a:close/>
                <a:moveTo>
                  <a:pt x="399" y="0"/>
                </a:moveTo>
                <a:lnTo>
                  <a:pt x="437" y="0"/>
                </a:lnTo>
                <a:lnTo>
                  <a:pt x="441" y="1"/>
                </a:lnTo>
                <a:lnTo>
                  <a:pt x="446" y="2"/>
                </a:lnTo>
                <a:lnTo>
                  <a:pt x="449" y="5"/>
                </a:lnTo>
                <a:lnTo>
                  <a:pt x="452" y="9"/>
                </a:lnTo>
                <a:lnTo>
                  <a:pt x="454" y="13"/>
                </a:lnTo>
                <a:lnTo>
                  <a:pt x="454" y="17"/>
                </a:lnTo>
                <a:lnTo>
                  <a:pt x="454" y="82"/>
                </a:lnTo>
                <a:lnTo>
                  <a:pt x="476" y="85"/>
                </a:lnTo>
                <a:lnTo>
                  <a:pt x="498" y="90"/>
                </a:lnTo>
                <a:lnTo>
                  <a:pt x="519" y="96"/>
                </a:lnTo>
                <a:lnTo>
                  <a:pt x="540" y="103"/>
                </a:lnTo>
                <a:lnTo>
                  <a:pt x="560" y="111"/>
                </a:lnTo>
                <a:lnTo>
                  <a:pt x="579" y="121"/>
                </a:lnTo>
                <a:lnTo>
                  <a:pt x="598" y="132"/>
                </a:lnTo>
                <a:lnTo>
                  <a:pt x="616" y="144"/>
                </a:lnTo>
                <a:lnTo>
                  <a:pt x="633" y="157"/>
                </a:lnTo>
                <a:lnTo>
                  <a:pt x="649" y="171"/>
                </a:lnTo>
                <a:lnTo>
                  <a:pt x="664" y="187"/>
                </a:lnTo>
                <a:lnTo>
                  <a:pt x="678" y="203"/>
                </a:lnTo>
                <a:lnTo>
                  <a:pt x="691" y="220"/>
                </a:lnTo>
                <a:lnTo>
                  <a:pt x="703" y="237"/>
                </a:lnTo>
                <a:lnTo>
                  <a:pt x="715" y="256"/>
                </a:lnTo>
                <a:lnTo>
                  <a:pt x="724" y="275"/>
                </a:lnTo>
                <a:lnTo>
                  <a:pt x="733" y="295"/>
                </a:lnTo>
                <a:lnTo>
                  <a:pt x="740" y="316"/>
                </a:lnTo>
                <a:lnTo>
                  <a:pt x="746" y="337"/>
                </a:lnTo>
                <a:lnTo>
                  <a:pt x="751" y="359"/>
                </a:lnTo>
                <a:lnTo>
                  <a:pt x="754" y="381"/>
                </a:lnTo>
                <a:lnTo>
                  <a:pt x="819" y="381"/>
                </a:lnTo>
                <a:lnTo>
                  <a:pt x="823" y="381"/>
                </a:lnTo>
                <a:lnTo>
                  <a:pt x="827" y="383"/>
                </a:lnTo>
                <a:lnTo>
                  <a:pt x="831" y="386"/>
                </a:lnTo>
                <a:lnTo>
                  <a:pt x="833" y="389"/>
                </a:lnTo>
                <a:lnTo>
                  <a:pt x="835" y="393"/>
                </a:lnTo>
                <a:lnTo>
                  <a:pt x="836" y="398"/>
                </a:lnTo>
                <a:lnTo>
                  <a:pt x="836" y="436"/>
                </a:lnTo>
                <a:lnTo>
                  <a:pt x="835" y="440"/>
                </a:lnTo>
                <a:lnTo>
                  <a:pt x="833" y="444"/>
                </a:lnTo>
                <a:lnTo>
                  <a:pt x="831" y="448"/>
                </a:lnTo>
                <a:lnTo>
                  <a:pt x="827" y="450"/>
                </a:lnTo>
                <a:lnTo>
                  <a:pt x="823" y="452"/>
                </a:lnTo>
                <a:lnTo>
                  <a:pt x="819" y="453"/>
                </a:lnTo>
                <a:lnTo>
                  <a:pt x="754" y="453"/>
                </a:lnTo>
                <a:lnTo>
                  <a:pt x="751" y="475"/>
                </a:lnTo>
                <a:lnTo>
                  <a:pt x="746" y="496"/>
                </a:lnTo>
                <a:lnTo>
                  <a:pt x="740" y="518"/>
                </a:lnTo>
                <a:lnTo>
                  <a:pt x="733" y="538"/>
                </a:lnTo>
                <a:lnTo>
                  <a:pt x="724" y="558"/>
                </a:lnTo>
                <a:lnTo>
                  <a:pt x="715" y="577"/>
                </a:lnTo>
                <a:lnTo>
                  <a:pt x="703" y="596"/>
                </a:lnTo>
                <a:lnTo>
                  <a:pt x="691" y="614"/>
                </a:lnTo>
                <a:lnTo>
                  <a:pt x="678" y="631"/>
                </a:lnTo>
                <a:lnTo>
                  <a:pt x="664" y="647"/>
                </a:lnTo>
                <a:lnTo>
                  <a:pt x="649" y="662"/>
                </a:lnTo>
                <a:lnTo>
                  <a:pt x="633" y="676"/>
                </a:lnTo>
                <a:lnTo>
                  <a:pt x="616" y="689"/>
                </a:lnTo>
                <a:lnTo>
                  <a:pt x="598" y="701"/>
                </a:lnTo>
                <a:lnTo>
                  <a:pt x="579" y="712"/>
                </a:lnTo>
                <a:lnTo>
                  <a:pt x="560" y="722"/>
                </a:lnTo>
                <a:lnTo>
                  <a:pt x="540" y="731"/>
                </a:lnTo>
                <a:lnTo>
                  <a:pt x="519" y="738"/>
                </a:lnTo>
                <a:lnTo>
                  <a:pt x="498" y="744"/>
                </a:lnTo>
                <a:lnTo>
                  <a:pt x="476" y="748"/>
                </a:lnTo>
                <a:lnTo>
                  <a:pt x="454" y="751"/>
                </a:lnTo>
                <a:lnTo>
                  <a:pt x="454" y="816"/>
                </a:lnTo>
                <a:lnTo>
                  <a:pt x="454" y="821"/>
                </a:lnTo>
                <a:lnTo>
                  <a:pt x="452" y="825"/>
                </a:lnTo>
                <a:lnTo>
                  <a:pt x="449" y="828"/>
                </a:lnTo>
                <a:lnTo>
                  <a:pt x="446" y="831"/>
                </a:lnTo>
                <a:lnTo>
                  <a:pt x="441" y="833"/>
                </a:lnTo>
                <a:lnTo>
                  <a:pt x="437" y="833"/>
                </a:lnTo>
                <a:lnTo>
                  <a:pt x="399" y="833"/>
                </a:lnTo>
                <a:lnTo>
                  <a:pt x="395" y="833"/>
                </a:lnTo>
                <a:lnTo>
                  <a:pt x="390" y="831"/>
                </a:lnTo>
                <a:lnTo>
                  <a:pt x="387" y="828"/>
                </a:lnTo>
                <a:lnTo>
                  <a:pt x="384" y="825"/>
                </a:lnTo>
                <a:lnTo>
                  <a:pt x="382" y="821"/>
                </a:lnTo>
                <a:lnTo>
                  <a:pt x="382" y="816"/>
                </a:lnTo>
                <a:lnTo>
                  <a:pt x="382" y="751"/>
                </a:lnTo>
                <a:lnTo>
                  <a:pt x="360" y="748"/>
                </a:lnTo>
                <a:lnTo>
                  <a:pt x="338" y="744"/>
                </a:lnTo>
                <a:lnTo>
                  <a:pt x="317" y="738"/>
                </a:lnTo>
                <a:lnTo>
                  <a:pt x="296" y="731"/>
                </a:lnTo>
                <a:lnTo>
                  <a:pt x="276" y="722"/>
                </a:lnTo>
                <a:lnTo>
                  <a:pt x="257" y="712"/>
                </a:lnTo>
                <a:lnTo>
                  <a:pt x="238" y="701"/>
                </a:lnTo>
                <a:lnTo>
                  <a:pt x="220" y="689"/>
                </a:lnTo>
                <a:lnTo>
                  <a:pt x="203" y="676"/>
                </a:lnTo>
                <a:lnTo>
                  <a:pt x="187" y="662"/>
                </a:lnTo>
                <a:lnTo>
                  <a:pt x="172" y="647"/>
                </a:lnTo>
                <a:lnTo>
                  <a:pt x="158" y="631"/>
                </a:lnTo>
                <a:lnTo>
                  <a:pt x="144" y="614"/>
                </a:lnTo>
                <a:lnTo>
                  <a:pt x="132" y="596"/>
                </a:lnTo>
                <a:lnTo>
                  <a:pt x="121" y="577"/>
                </a:lnTo>
                <a:lnTo>
                  <a:pt x="111" y="558"/>
                </a:lnTo>
                <a:lnTo>
                  <a:pt x="103" y="538"/>
                </a:lnTo>
                <a:lnTo>
                  <a:pt x="96" y="518"/>
                </a:lnTo>
                <a:lnTo>
                  <a:pt x="90" y="496"/>
                </a:lnTo>
                <a:lnTo>
                  <a:pt x="85" y="475"/>
                </a:lnTo>
                <a:lnTo>
                  <a:pt x="82" y="453"/>
                </a:lnTo>
                <a:lnTo>
                  <a:pt x="17" y="453"/>
                </a:lnTo>
                <a:lnTo>
                  <a:pt x="13" y="452"/>
                </a:lnTo>
                <a:lnTo>
                  <a:pt x="9" y="450"/>
                </a:lnTo>
                <a:lnTo>
                  <a:pt x="5" y="448"/>
                </a:lnTo>
                <a:lnTo>
                  <a:pt x="2" y="444"/>
                </a:lnTo>
                <a:lnTo>
                  <a:pt x="1" y="440"/>
                </a:lnTo>
                <a:lnTo>
                  <a:pt x="0" y="436"/>
                </a:lnTo>
                <a:lnTo>
                  <a:pt x="0" y="398"/>
                </a:lnTo>
                <a:lnTo>
                  <a:pt x="1" y="393"/>
                </a:lnTo>
                <a:lnTo>
                  <a:pt x="2" y="389"/>
                </a:lnTo>
                <a:lnTo>
                  <a:pt x="5" y="386"/>
                </a:lnTo>
                <a:lnTo>
                  <a:pt x="9" y="383"/>
                </a:lnTo>
                <a:lnTo>
                  <a:pt x="13" y="381"/>
                </a:lnTo>
                <a:lnTo>
                  <a:pt x="17" y="381"/>
                </a:lnTo>
                <a:lnTo>
                  <a:pt x="82" y="381"/>
                </a:lnTo>
                <a:lnTo>
                  <a:pt x="85" y="359"/>
                </a:lnTo>
                <a:lnTo>
                  <a:pt x="90" y="337"/>
                </a:lnTo>
                <a:lnTo>
                  <a:pt x="96" y="316"/>
                </a:lnTo>
                <a:lnTo>
                  <a:pt x="103" y="295"/>
                </a:lnTo>
                <a:lnTo>
                  <a:pt x="111" y="275"/>
                </a:lnTo>
                <a:lnTo>
                  <a:pt x="121" y="256"/>
                </a:lnTo>
                <a:lnTo>
                  <a:pt x="132" y="237"/>
                </a:lnTo>
                <a:lnTo>
                  <a:pt x="144" y="220"/>
                </a:lnTo>
                <a:lnTo>
                  <a:pt x="158" y="203"/>
                </a:lnTo>
                <a:lnTo>
                  <a:pt x="172" y="187"/>
                </a:lnTo>
                <a:lnTo>
                  <a:pt x="187" y="171"/>
                </a:lnTo>
                <a:lnTo>
                  <a:pt x="203" y="157"/>
                </a:lnTo>
                <a:lnTo>
                  <a:pt x="220" y="144"/>
                </a:lnTo>
                <a:lnTo>
                  <a:pt x="238" y="132"/>
                </a:lnTo>
                <a:lnTo>
                  <a:pt x="257" y="121"/>
                </a:lnTo>
                <a:lnTo>
                  <a:pt x="276" y="111"/>
                </a:lnTo>
                <a:lnTo>
                  <a:pt x="296" y="103"/>
                </a:lnTo>
                <a:lnTo>
                  <a:pt x="317" y="96"/>
                </a:lnTo>
                <a:lnTo>
                  <a:pt x="338" y="90"/>
                </a:lnTo>
                <a:lnTo>
                  <a:pt x="360" y="85"/>
                </a:lnTo>
                <a:lnTo>
                  <a:pt x="382" y="82"/>
                </a:lnTo>
                <a:lnTo>
                  <a:pt x="382" y="17"/>
                </a:lnTo>
                <a:lnTo>
                  <a:pt x="382" y="13"/>
                </a:lnTo>
                <a:lnTo>
                  <a:pt x="384" y="9"/>
                </a:lnTo>
                <a:lnTo>
                  <a:pt x="387" y="5"/>
                </a:lnTo>
                <a:lnTo>
                  <a:pt x="390" y="2"/>
                </a:lnTo>
                <a:lnTo>
                  <a:pt x="395" y="1"/>
                </a:lnTo>
                <a:lnTo>
                  <a:pt x="3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graphicFrame>
        <p:nvGraphicFramePr>
          <p:cNvPr id="15" name="Object 14">
            <a:extLst>
              <a:ext uri="{FF2B5EF4-FFF2-40B4-BE49-F238E27FC236}">
                <a16:creationId xmlns:a16="http://schemas.microsoft.com/office/drawing/2014/main" id="{CF16A0E6-B3B4-435D-B499-7266949CA8D6}"/>
              </a:ext>
            </a:extLst>
          </p:cNvPr>
          <p:cNvGraphicFramePr>
            <a:graphicFrameLocks noChangeAspect="1"/>
          </p:cNvGraphicFramePr>
          <p:nvPr>
            <p:extLst>
              <p:ext uri="{D42A27DB-BD31-4B8C-83A1-F6EECF244321}">
                <p14:modId xmlns:p14="http://schemas.microsoft.com/office/powerpoint/2010/main" val="241120905"/>
              </p:ext>
            </p:extLst>
          </p:nvPr>
        </p:nvGraphicFramePr>
        <p:xfrm>
          <a:off x="4002285" y="1241048"/>
          <a:ext cx="2084635" cy="1831130"/>
        </p:xfrm>
        <a:graphic>
          <a:graphicData uri="http://schemas.openxmlformats.org/presentationml/2006/ole">
            <mc:AlternateContent xmlns:mc="http://schemas.openxmlformats.org/markup-compatibility/2006">
              <mc:Choice xmlns:v="urn:schemas-microsoft-com:vml" Requires="v">
                <p:oleObj name="Document" showAsIcon="1" r:id="rId4" imgW="914597" imgH="781181" progId="Word.Document.12">
                  <p:embed/>
                </p:oleObj>
              </mc:Choice>
              <mc:Fallback>
                <p:oleObj name="Document" showAsIcon="1" r:id="rId4" imgW="914597" imgH="781181" progId="Word.Document.12">
                  <p:embed/>
                  <p:pic>
                    <p:nvPicPr>
                      <p:cNvPr id="15" name="Object 14">
                        <a:extLst>
                          <a:ext uri="{FF2B5EF4-FFF2-40B4-BE49-F238E27FC236}">
                            <a16:creationId xmlns:a16="http://schemas.microsoft.com/office/drawing/2014/main" id="{CF16A0E6-B3B4-435D-B499-7266949CA8D6}"/>
                          </a:ext>
                        </a:extLst>
                      </p:cNvPr>
                      <p:cNvPicPr/>
                      <p:nvPr/>
                    </p:nvPicPr>
                    <p:blipFill>
                      <a:blip r:embed="rId5"/>
                      <a:stretch>
                        <a:fillRect/>
                      </a:stretch>
                    </p:blipFill>
                    <p:spPr>
                      <a:xfrm>
                        <a:off x="4002285" y="1241048"/>
                        <a:ext cx="2084635" cy="183113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25A3BFC-6C9F-44DB-BE28-4C4F55124150}"/>
              </a:ext>
            </a:extLst>
          </p:cNvPr>
          <p:cNvGraphicFramePr>
            <a:graphicFrameLocks noChangeAspect="1"/>
          </p:cNvGraphicFramePr>
          <p:nvPr>
            <p:extLst>
              <p:ext uri="{D42A27DB-BD31-4B8C-83A1-F6EECF244321}">
                <p14:modId xmlns:p14="http://schemas.microsoft.com/office/powerpoint/2010/main" val="243350437"/>
              </p:ext>
            </p:extLst>
          </p:nvPr>
        </p:nvGraphicFramePr>
        <p:xfrm>
          <a:off x="1181100" y="1164863"/>
          <a:ext cx="2237961" cy="2058398"/>
        </p:xfrm>
        <a:graphic>
          <a:graphicData uri="http://schemas.openxmlformats.org/presentationml/2006/ole">
            <mc:AlternateContent xmlns:mc="http://schemas.openxmlformats.org/markup-compatibility/2006">
              <mc:Choice xmlns:v="urn:schemas-microsoft-com:vml" Requires="v">
                <p:oleObj name="Document" showAsIcon="1" r:id="rId6" imgW="914597" imgH="781181" progId="Word.Document.12">
                  <p:embed/>
                </p:oleObj>
              </mc:Choice>
              <mc:Fallback>
                <p:oleObj name="Document" showAsIcon="1" r:id="rId6" imgW="914597" imgH="781181" progId="Word.Document.12">
                  <p:embed/>
                  <p:pic>
                    <p:nvPicPr>
                      <p:cNvPr id="16" name="Object 15">
                        <a:extLst>
                          <a:ext uri="{FF2B5EF4-FFF2-40B4-BE49-F238E27FC236}">
                            <a16:creationId xmlns:a16="http://schemas.microsoft.com/office/drawing/2014/main" id="{F25A3BFC-6C9F-44DB-BE28-4C4F55124150}"/>
                          </a:ext>
                        </a:extLst>
                      </p:cNvPr>
                      <p:cNvPicPr/>
                      <p:nvPr/>
                    </p:nvPicPr>
                    <p:blipFill>
                      <a:blip r:embed="rId7"/>
                      <a:stretch>
                        <a:fillRect/>
                      </a:stretch>
                    </p:blipFill>
                    <p:spPr>
                      <a:xfrm>
                        <a:off x="1181100" y="1164863"/>
                        <a:ext cx="2237961" cy="2058398"/>
                      </a:xfrm>
                      <a:prstGeom prst="rect">
                        <a:avLst/>
                      </a:prstGeom>
                    </p:spPr>
                  </p:pic>
                </p:oleObj>
              </mc:Fallback>
            </mc:AlternateContent>
          </a:graphicData>
        </a:graphic>
      </p:graphicFrame>
    </p:spTree>
    <p:extLst>
      <p:ext uri="{BB962C8B-B14F-4D97-AF65-F5344CB8AC3E}">
        <p14:creationId xmlns:p14="http://schemas.microsoft.com/office/powerpoint/2010/main" val="30211144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lt-LT" sz="3200" dirty="0"/>
              <a:t>Dialogas. Klausimai finansinei pakopai</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58</a:t>
            </a:fld>
            <a:endParaRPr lang="en-US" dirty="0">
              <a:solidFill>
                <a:srgbClr val="FFFFFF"/>
              </a:solidFill>
            </a:endParaRPr>
          </a:p>
        </p:txBody>
      </p:sp>
      <p:pic>
        <p:nvPicPr>
          <p:cNvPr id="6" name="Picture Placeholder 2">
            <a:extLst>
              <a:ext uri="{FF2B5EF4-FFF2-40B4-BE49-F238E27FC236}">
                <a16:creationId xmlns:a16="http://schemas.microsoft.com/office/drawing/2014/main" id="{9286EB1A-5868-41B4-9E5D-51207B37182E}"/>
              </a:ext>
            </a:extLst>
          </p:cNvPr>
          <p:cNvPicPr>
            <a:picLocks noChangeAspect="1"/>
          </p:cNvPicPr>
          <p:nvPr/>
        </p:nvPicPr>
        <p:blipFill>
          <a:blip r:embed="rId3">
            <a:extLst>
              <a:ext uri="{28A0092B-C50C-407E-A947-70E740481C1C}">
                <a14:useLocalDpi xmlns:a14="http://schemas.microsoft.com/office/drawing/2010/main" val="0"/>
              </a:ext>
            </a:extLst>
          </a:blip>
          <a:srcRect t="12592" b="12592"/>
          <a:stretch>
            <a:fillRect/>
          </a:stretch>
        </p:blipFill>
        <p:spPr>
          <a:xfrm>
            <a:off x="6926580" y="757374"/>
            <a:ext cx="5265420" cy="5491025"/>
          </a:xfrm>
          <a:prstGeom prst="rect">
            <a:avLst/>
          </a:prstGeom>
        </p:spPr>
      </p:pic>
      <p:sp>
        <p:nvSpPr>
          <p:cNvPr id="8" name="Rectangle 7">
            <a:extLst>
              <a:ext uri="{FF2B5EF4-FFF2-40B4-BE49-F238E27FC236}">
                <a16:creationId xmlns:a16="http://schemas.microsoft.com/office/drawing/2014/main" id="{6018D0D6-85E9-44AC-90C3-AD58F6E0138D}"/>
              </a:ext>
            </a:extLst>
          </p:cNvPr>
          <p:cNvSpPr/>
          <p:nvPr/>
        </p:nvSpPr>
        <p:spPr>
          <a:xfrm>
            <a:off x="508001" y="4706717"/>
            <a:ext cx="5082161" cy="1357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 name="Rectangle 8">
            <a:extLst>
              <a:ext uri="{FF2B5EF4-FFF2-40B4-BE49-F238E27FC236}">
                <a16:creationId xmlns:a16="http://schemas.microsoft.com/office/drawing/2014/main" id="{730FE0AA-6956-4502-9B5F-F0137D2F31BD}"/>
              </a:ext>
            </a:extLst>
          </p:cNvPr>
          <p:cNvSpPr/>
          <p:nvPr/>
        </p:nvSpPr>
        <p:spPr>
          <a:xfrm>
            <a:off x="1626680" y="4823269"/>
            <a:ext cx="3759200" cy="984885"/>
          </a:xfrm>
          <a:prstGeom prst="rect">
            <a:avLst/>
          </a:prstGeom>
        </p:spPr>
        <p:txBody>
          <a:bodyPr wrap="square" lIns="0" tIns="0" rIns="0" bIns="0">
            <a:spAutoFit/>
          </a:bodyPr>
          <a:lstStyle/>
          <a:p>
            <a:endParaRPr lang="lt-LT" sz="1600" dirty="0">
              <a:solidFill>
                <a:schemeClr val="bg1"/>
              </a:solidFill>
            </a:endParaRPr>
          </a:p>
          <a:p>
            <a:pPr algn="just"/>
            <a:r>
              <a:rPr lang="lt-LT" sz="2400" b="1" dirty="0">
                <a:solidFill>
                  <a:schemeClr val="bg1"/>
                </a:solidFill>
              </a:rPr>
              <a:t>Visas dialogas turi būti sutelktas į 4 klausimus.</a:t>
            </a:r>
          </a:p>
        </p:txBody>
      </p:sp>
      <p:sp>
        <p:nvSpPr>
          <p:cNvPr id="10" name="Freeform 26">
            <a:extLst>
              <a:ext uri="{FF2B5EF4-FFF2-40B4-BE49-F238E27FC236}">
                <a16:creationId xmlns:a16="http://schemas.microsoft.com/office/drawing/2014/main" id="{7AF694FD-D09E-42A1-810B-83EB40EB2E8E}"/>
              </a:ext>
            </a:extLst>
          </p:cNvPr>
          <p:cNvSpPr>
            <a:spLocks noEditPoints="1"/>
          </p:cNvSpPr>
          <p:nvPr/>
        </p:nvSpPr>
        <p:spPr bwMode="auto">
          <a:xfrm flipH="1">
            <a:off x="661031" y="5042253"/>
            <a:ext cx="623021" cy="620784"/>
          </a:xfrm>
          <a:custGeom>
            <a:avLst/>
            <a:gdLst/>
            <a:ahLst/>
            <a:cxnLst>
              <a:cxn ang="0">
                <a:pos x="309" y="180"/>
              </a:cxn>
              <a:cxn ang="0">
                <a:pos x="233" y="232"/>
              </a:cxn>
              <a:cxn ang="0">
                <a:pos x="180" y="308"/>
              </a:cxn>
              <a:cxn ang="0">
                <a:pos x="215" y="381"/>
              </a:cxn>
              <a:cxn ang="0">
                <a:pos x="231" y="393"/>
              </a:cxn>
              <a:cxn ang="0">
                <a:pos x="227" y="448"/>
              </a:cxn>
              <a:cxn ang="0">
                <a:pos x="162" y="472"/>
              </a:cxn>
              <a:cxn ang="0">
                <a:pos x="198" y="558"/>
              </a:cxn>
              <a:cxn ang="0">
                <a:pos x="261" y="625"/>
              </a:cxn>
              <a:cxn ang="0">
                <a:pos x="344" y="667"/>
              </a:cxn>
              <a:cxn ang="0">
                <a:pos x="384" y="611"/>
              </a:cxn>
              <a:cxn ang="0">
                <a:pos x="437" y="602"/>
              </a:cxn>
              <a:cxn ang="0">
                <a:pos x="454" y="615"/>
              </a:cxn>
              <a:cxn ang="0">
                <a:pos x="510" y="661"/>
              </a:cxn>
              <a:cxn ang="0">
                <a:pos x="589" y="614"/>
              </a:cxn>
              <a:cxn ang="0">
                <a:pos x="648" y="542"/>
              </a:cxn>
              <a:cxn ang="0">
                <a:pos x="677" y="453"/>
              </a:cxn>
              <a:cxn ang="0">
                <a:pos x="607" y="444"/>
              </a:cxn>
              <a:cxn ang="0">
                <a:pos x="607" y="389"/>
              </a:cxn>
              <a:cxn ang="0">
                <a:pos x="677" y="381"/>
              </a:cxn>
              <a:cxn ang="0">
                <a:pos x="645" y="287"/>
              </a:cxn>
              <a:cxn ang="0">
                <a:pos x="581" y="213"/>
              </a:cxn>
              <a:cxn ang="0">
                <a:pos x="494" y="167"/>
              </a:cxn>
              <a:cxn ang="0">
                <a:pos x="452" y="223"/>
              </a:cxn>
              <a:cxn ang="0">
                <a:pos x="399" y="231"/>
              </a:cxn>
              <a:cxn ang="0">
                <a:pos x="382" y="219"/>
              </a:cxn>
              <a:cxn ang="0">
                <a:pos x="441" y="1"/>
              </a:cxn>
              <a:cxn ang="0">
                <a:pos x="454" y="17"/>
              </a:cxn>
              <a:cxn ang="0">
                <a:pos x="540" y="103"/>
              </a:cxn>
              <a:cxn ang="0">
                <a:pos x="633" y="157"/>
              </a:cxn>
              <a:cxn ang="0">
                <a:pos x="703" y="237"/>
              </a:cxn>
              <a:cxn ang="0">
                <a:pos x="746" y="337"/>
              </a:cxn>
              <a:cxn ang="0">
                <a:pos x="827" y="383"/>
              </a:cxn>
              <a:cxn ang="0">
                <a:pos x="836" y="436"/>
              </a:cxn>
              <a:cxn ang="0">
                <a:pos x="823" y="452"/>
              </a:cxn>
              <a:cxn ang="0">
                <a:pos x="740" y="518"/>
              </a:cxn>
              <a:cxn ang="0">
                <a:pos x="691" y="614"/>
              </a:cxn>
              <a:cxn ang="0">
                <a:pos x="616" y="689"/>
              </a:cxn>
              <a:cxn ang="0">
                <a:pos x="519" y="738"/>
              </a:cxn>
              <a:cxn ang="0">
                <a:pos x="454" y="821"/>
              </a:cxn>
              <a:cxn ang="0">
                <a:pos x="437" y="833"/>
              </a:cxn>
              <a:cxn ang="0">
                <a:pos x="384" y="825"/>
              </a:cxn>
              <a:cxn ang="0">
                <a:pos x="338" y="744"/>
              </a:cxn>
              <a:cxn ang="0">
                <a:pos x="238" y="701"/>
              </a:cxn>
              <a:cxn ang="0">
                <a:pos x="158" y="631"/>
              </a:cxn>
              <a:cxn ang="0">
                <a:pos x="103" y="538"/>
              </a:cxn>
              <a:cxn ang="0">
                <a:pos x="17" y="453"/>
              </a:cxn>
              <a:cxn ang="0">
                <a:pos x="1" y="440"/>
              </a:cxn>
              <a:cxn ang="0">
                <a:pos x="5" y="386"/>
              </a:cxn>
              <a:cxn ang="0">
                <a:pos x="85" y="359"/>
              </a:cxn>
              <a:cxn ang="0">
                <a:pos x="121" y="256"/>
              </a:cxn>
              <a:cxn ang="0">
                <a:pos x="187" y="171"/>
              </a:cxn>
              <a:cxn ang="0">
                <a:pos x="276" y="111"/>
              </a:cxn>
              <a:cxn ang="0">
                <a:pos x="382" y="82"/>
              </a:cxn>
              <a:cxn ang="0">
                <a:pos x="390" y="2"/>
              </a:cxn>
            </a:cxnLst>
            <a:rect l="0" t="0" r="r" b="b"/>
            <a:pathLst>
              <a:path w="836" h="833">
                <a:moveTo>
                  <a:pt x="382" y="158"/>
                </a:moveTo>
                <a:lnTo>
                  <a:pt x="363" y="162"/>
                </a:lnTo>
                <a:lnTo>
                  <a:pt x="344" y="166"/>
                </a:lnTo>
                <a:lnTo>
                  <a:pt x="327" y="172"/>
                </a:lnTo>
                <a:lnTo>
                  <a:pt x="309" y="180"/>
                </a:lnTo>
                <a:lnTo>
                  <a:pt x="292" y="188"/>
                </a:lnTo>
                <a:lnTo>
                  <a:pt x="276" y="197"/>
                </a:lnTo>
                <a:lnTo>
                  <a:pt x="261" y="208"/>
                </a:lnTo>
                <a:lnTo>
                  <a:pt x="247" y="220"/>
                </a:lnTo>
                <a:lnTo>
                  <a:pt x="233" y="232"/>
                </a:lnTo>
                <a:lnTo>
                  <a:pt x="220" y="246"/>
                </a:lnTo>
                <a:lnTo>
                  <a:pt x="209" y="260"/>
                </a:lnTo>
                <a:lnTo>
                  <a:pt x="198" y="275"/>
                </a:lnTo>
                <a:lnTo>
                  <a:pt x="188" y="291"/>
                </a:lnTo>
                <a:lnTo>
                  <a:pt x="180" y="308"/>
                </a:lnTo>
                <a:lnTo>
                  <a:pt x="173" y="325"/>
                </a:lnTo>
                <a:lnTo>
                  <a:pt x="167" y="343"/>
                </a:lnTo>
                <a:lnTo>
                  <a:pt x="162" y="362"/>
                </a:lnTo>
                <a:lnTo>
                  <a:pt x="159" y="381"/>
                </a:lnTo>
                <a:lnTo>
                  <a:pt x="215" y="381"/>
                </a:lnTo>
                <a:lnTo>
                  <a:pt x="219" y="381"/>
                </a:lnTo>
                <a:lnTo>
                  <a:pt x="223" y="383"/>
                </a:lnTo>
                <a:lnTo>
                  <a:pt x="227" y="386"/>
                </a:lnTo>
                <a:lnTo>
                  <a:pt x="230" y="389"/>
                </a:lnTo>
                <a:lnTo>
                  <a:pt x="231" y="393"/>
                </a:lnTo>
                <a:lnTo>
                  <a:pt x="232" y="398"/>
                </a:lnTo>
                <a:lnTo>
                  <a:pt x="232" y="436"/>
                </a:lnTo>
                <a:lnTo>
                  <a:pt x="231" y="440"/>
                </a:lnTo>
                <a:lnTo>
                  <a:pt x="230" y="444"/>
                </a:lnTo>
                <a:lnTo>
                  <a:pt x="227" y="448"/>
                </a:lnTo>
                <a:lnTo>
                  <a:pt x="223" y="450"/>
                </a:lnTo>
                <a:lnTo>
                  <a:pt x="219" y="452"/>
                </a:lnTo>
                <a:lnTo>
                  <a:pt x="215" y="453"/>
                </a:lnTo>
                <a:lnTo>
                  <a:pt x="159" y="453"/>
                </a:lnTo>
                <a:lnTo>
                  <a:pt x="162" y="472"/>
                </a:lnTo>
                <a:lnTo>
                  <a:pt x="167" y="490"/>
                </a:lnTo>
                <a:lnTo>
                  <a:pt x="173" y="508"/>
                </a:lnTo>
                <a:lnTo>
                  <a:pt x="180" y="525"/>
                </a:lnTo>
                <a:lnTo>
                  <a:pt x="188" y="542"/>
                </a:lnTo>
                <a:lnTo>
                  <a:pt x="198" y="558"/>
                </a:lnTo>
                <a:lnTo>
                  <a:pt x="209" y="573"/>
                </a:lnTo>
                <a:lnTo>
                  <a:pt x="220" y="587"/>
                </a:lnTo>
                <a:lnTo>
                  <a:pt x="233" y="601"/>
                </a:lnTo>
                <a:lnTo>
                  <a:pt x="247" y="614"/>
                </a:lnTo>
                <a:lnTo>
                  <a:pt x="261" y="625"/>
                </a:lnTo>
                <a:lnTo>
                  <a:pt x="276" y="636"/>
                </a:lnTo>
                <a:lnTo>
                  <a:pt x="292" y="646"/>
                </a:lnTo>
                <a:lnTo>
                  <a:pt x="309" y="654"/>
                </a:lnTo>
                <a:lnTo>
                  <a:pt x="327" y="661"/>
                </a:lnTo>
                <a:lnTo>
                  <a:pt x="344" y="667"/>
                </a:lnTo>
                <a:lnTo>
                  <a:pt x="363" y="672"/>
                </a:lnTo>
                <a:lnTo>
                  <a:pt x="382" y="675"/>
                </a:lnTo>
                <a:lnTo>
                  <a:pt x="382" y="619"/>
                </a:lnTo>
                <a:lnTo>
                  <a:pt x="382" y="615"/>
                </a:lnTo>
                <a:lnTo>
                  <a:pt x="384" y="611"/>
                </a:lnTo>
                <a:lnTo>
                  <a:pt x="387" y="607"/>
                </a:lnTo>
                <a:lnTo>
                  <a:pt x="390" y="605"/>
                </a:lnTo>
                <a:lnTo>
                  <a:pt x="395" y="603"/>
                </a:lnTo>
                <a:lnTo>
                  <a:pt x="399" y="602"/>
                </a:lnTo>
                <a:lnTo>
                  <a:pt x="437" y="602"/>
                </a:lnTo>
                <a:lnTo>
                  <a:pt x="441" y="603"/>
                </a:lnTo>
                <a:lnTo>
                  <a:pt x="446" y="605"/>
                </a:lnTo>
                <a:lnTo>
                  <a:pt x="449" y="607"/>
                </a:lnTo>
                <a:lnTo>
                  <a:pt x="452" y="611"/>
                </a:lnTo>
                <a:lnTo>
                  <a:pt x="454" y="615"/>
                </a:lnTo>
                <a:lnTo>
                  <a:pt x="454" y="619"/>
                </a:lnTo>
                <a:lnTo>
                  <a:pt x="454" y="675"/>
                </a:lnTo>
                <a:lnTo>
                  <a:pt x="473" y="672"/>
                </a:lnTo>
                <a:lnTo>
                  <a:pt x="491" y="667"/>
                </a:lnTo>
                <a:lnTo>
                  <a:pt x="510" y="661"/>
                </a:lnTo>
                <a:lnTo>
                  <a:pt x="527" y="654"/>
                </a:lnTo>
                <a:lnTo>
                  <a:pt x="544" y="646"/>
                </a:lnTo>
                <a:lnTo>
                  <a:pt x="560" y="636"/>
                </a:lnTo>
                <a:lnTo>
                  <a:pt x="575" y="625"/>
                </a:lnTo>
                <a:lnTo>
                  <a:pt x="589" y="614"/>
                </a:lnTo>
                <a:lnTo>
                  <a:pt x="603" y="601"/>
                </a:lnTo>
                <a:lnTo>
                  <a:pt x="616" y="587"/>
                </a:lnTo>
                <a:lnTo>
                  <a:pt x="627" y="573"/>
                </a:lnTo>
                <a:lnTo>
                  <a:pt x="638" y="558"/>
                </a:lnTo>
                <a:lnTo>
                  <a:pt x="648" y="542"/>
                </a:lnTo>
                <a:lnTo>
                  <a:pt x="656" y="525"/>
                </a:lnTo>
                <a:lnTo>
                  <a:pt x="663" y="508"/>
                </a:lnTo>
                <a:lnTo>
                  <a:pt x="669" y="490"/>
                </a:lnTo>
                <a:lnTo>
                  <a:pt x="674" y="472"/>
                </a:lnTo>
                <a:lnTo>
                  <a:pt x="677" y="453"/>
                </a:lnTo>
                <a:lnTo>
                  <a:pt x="621" y="453"/>
                </a:lnTo>
                <a:lnTo>
                  <a:pt x="617" y="452"/>
                </a:lnTo>
                <a:lnTo>
                  <a:pt x="613" y="450"/>
                </a:lnTo>
                <a:lnTo>
                  <a:pt x="609" y="448"/>
                </a:lnTo>
                <a:lnTo>
                  <a:pt x="607" y="444"/>
                </a:lnTo>
                <a:lnTo>
                  <a:pt x="605" y="440"/>
                </a:lnTo>
                <a:lnTo>
                  <a:pt x="604" y="436"/>
                </a:lnTo>
                <a:lnTo>
                  <a:pt x="604" y="398"/>
                </a:lnTo>
                <a:lnTo>
                  <a:pt x="605" y="393"/>
                </a:lnTo>
                <a:lnTo>
                  <a:pt x="607" y="389"/>
                </a:lnTo>
                <a:lnTo>
                  <a:pt x="609" y="386"/>
                </a:lnTo>
                <a:lnTo>
                  <a:pt x="613" y="383"/>
                </a:lnTo>
                <a:lnTo>
                  <a:pt x="617" y="381"/>
                </a:lnTo>
                <a:lnTo>
                  <a:pt x="621" y="381"/>
                </a:lnTo>
                <a:lnTo>
                  <a:pt x="677" y="381"/>
                </a:lnTo>
                <a:lnTo>
                  <a:pt x="674" y="361"/>
                </a:lnTo>
                <a:lnTo>
                  <a:pt x="668" y="341"/>
                </a:lnTo>
                <a:lnTo>
                  <a:pt x="662" y="322"/>
                </a:lnTo>
                <a:lnTo>
                  <a:pt x="654" y="304"/>
                </a:lnTo>
                <a:lnTo>
                  <a:pt x="645" y="287"/>
                </a:lnTo>
                <a:lnTo>
                  <a:pt x="634" y="270"/>
                </a:lnTo>
                <a:lnTo>
                  <a:pt x="622" y="254"/>
                </a:lnTo>
                <a:lnTo>
                  <a:pt x="610" y="239"/>
                </a:lnTo>
                <a:lnTo>
                  <a:pt x="596" y="226"/>
                </a:lnTo>
                <a:lnTo>
                  <a:pt x="581" y="213"/>
                </a:lnTo>
                <a:lnTo>
                  <a:pt x="565" y="201"/>
                </a:lnTo>
                <a:lnTo>
                  <a:pt x="548" y="191"/>
                </a:lnTo>
                <a:lnTo>
                  <a:pt x="531" y="181"/>
                </a:lnTo>
                <a:lnTo>
                  <a:pt x="513" y="173"/>
                </a:lnTo>
                <a:lnTo>
                  <a:pt x="494" y="167"/>
                </a:lnTo>
                <a:lnTo>
                  <a:pt x="474" y="162"/>
                </a:lnTo>
                <a:lnTo>
                  <a:pt x="454" y="158"/>
                </a:lnTo>
                <a:lnTo>
                  <a:pt x="454" y="214"/>
                </a:lnTo>
                <a:lnTo>
                  <a:pt x="454" y="219"/>
                </a:lnTo>
                <a:lnTo>
                  <a:pt x="452" y="223"/>
                </a:lnTo>
                <a:lnTo>
                  <a:pt x="449" y="226"/>
                </a:lnTo>
                <a:lnTo>
                  <a:pt x="446" y="229"/>
                </a:lnTo>
                <a:lnTo>
                  <a:pt x="441" y="230"/>
                </a:lnTo>
                <a:lnTo>
                  <a:pt x="437" y="231"/>
                </a:lnTo>
                <a:lnTo>
                  <a:pt x="399" y="231"/>
                </a:lnTo>
                <a:lnTo>
                  <a:pt x="395" y="230"/>
                </a:lnTo>
                <a:lnTo>
                  <a:pt x="390" y="229"/>
                </a:lnTo>
                <a:lnTo>
                  <a:pt x="387" y="226"/>
                </a:lnTo>
                <a:lnTo>
                  <a:pt x="384" y="223"/>
                </a:lnTo>
                <a:lnTo>
                  <a:pt x="382" y="219"/>
                </a:lnTo>
                <a:lnTo>
                  <a:pt x="382" y="214"/>
                </a:lnTo>
                <a:lnTo>
                  <a:pt x="382" y="158"/>
                </a:lnTo>
                <a:close/>
                <a:moveTo>
                  <a:pt x="399" y="0"/>
                </a:moveTo>
                <a:lnTo>
                  <a:pt x="437" y="0"/>
                </a:lnTo>
                <a:lnTo>
                  <a:pt x="441" y="1"/>
                </a:lnTo>
                <a:lnTo>
                  <a:pt x="446" y="2"/>
                </a:lnTo>
                <a:lnTo>
                  <a:pt x="449" y="5"/>
                </a:lnTo>
                <a:lnTo>
                  <a:pt x="452" y="9"/>
                </a:lnTo>
                <a:lnTo>
                  <a:pt x="454" y="13"/>
                </a:lnTo>
                <a:lnTo>
                  <a:pt x="454" y="17"/>
                </a:lnTo>
                <a:lnTo>
                  <a:pt x="454" y="82"/>
                </a:lnTo>
                <a:lnTo>
                  <a:pt x="476" y="85"/>
                </a:lnTo>
                <a:lnTo>
                  <a:pt x="498" y="90"/>
                </a:lnTo>
                <a:lnTo>
                  <a:pt x="519" y="96"/>
                </a:lnTo>
                <a:lnTo>
                  <a:pt x="540" y="103"/>
                </a:lnTo>
                <a:lnTo>
                  <a:pt x="560" y="111"/>
                </a:lnTo>
                <a:lnTo>
                  <a:pt x="579" y="121"/>
                </a:lnTo>
                <a:lnTo>
                  <a:pt x="598" y="132"/>
                </a:lnTo>
                <a:lnTo>
                  <a:pt x="616" y="144"/>
                </a:lnTo>
                <a:lnTo>
                  <a:pt x="633" y="157"/>
                </a:lnTo>
                <a:lnTo>
                  <a:pt x="649" y="171"/>
                </a:lnTo>
                <a:lnTo>
                  <a:pt x="664" y="187"/>
                </a:lnTo>
                <a:lnTo>
                  <a:pt x="678" y="203"/>
                </a:lnTo>
                <a:lnTo>
                  <a:pt x="691" y="220"/>
                </a:lnTo>
                <a:lnTo>
                  <a:pt x="703" y="237"/>
                </a:lnTo>
                <a:lnTo>
                  <a:pt x="715" y="256"/>
                </a:lnTo>
                <a:lnTo>
                  <a:pt x="724" y="275"/>
                </a:lnTo>
                <a:lnTo>
                  <a:pt x="733" y="295"/>
                </a:lnTo>
                <a:lnTo>
                  <a:pt x="740" y="316"/>
                </a:lnTo>
                <a:lnTo>
                  <a:pt x="746" y="337"/>
                </a:lnTo>
                <a:lnTo>
                  <a:pt x="751" y="359"/>
                </a:lnTo>
                <a:lnTo>
                  <a:pt x="754" y="381"/>
                </a:lnTo>
                <a:lnTo>
                  <a:pt x="819" y="381"/>
                </a:lnTo>
                <a:lnTo>
                  <a:pt x="823" y="381"/>
                </a:lnTo>
                <a:lnTo>
                  <a:pt x="827" y="383"/>
                </a:lnTo>
                <a:lnTo>
                  <a:pt x="831" y="386"/>
                </a:lnTo>
                <a:lnTo>
                  <a:pt x="833" y="389"/>
                </a:lnTo>
                <a:lnTo>
                  <a:pt x="835" y="393"/>
                </a:lnTo>
                <a:lnTo>
                  <a:pt x="836" y="398"/>
                </a:lnTo>
                <a:lnTo>
                  <a:pt x="836" y="436"/>
                </a:lnTo>
                <a:lnTo>
                  <a:pt x="835" y="440"/>
                </a:lnTo>
                <a:lnTo>
                  <a:pt x="833" y="444"/>
                </a:lnTo>
                <a:lnTo>
                  <a:pt x="831" y="448"/>
                </a:lnTo>
                <a:lnTo>
                  <a:pt x="827" y="450"/>
                </a:lnTo>
                <a:lnTo>
                  <a:pt x="823" y="452"/>
                </a:lnTo>
                <a:lnTo>
                  <a:pt x="819" y="453"/>
                </a:lnTo>
                <a:lnTo>
                  <a:pt x="754" y="453"/>
                </a:lnTo>
                <a:lnTo>
                  <a:pt x="751" y="475"/>
                </a:lnTo>
                <a:lnTo>
                  <a:pt x="746" y="496"/>
                </a:lnTo>
                <a:lnTo>
                  <a:pt x="740" y="518"/>
                </a:lnTo>
                <a:lnTo>
                  <a:pt x="733" y="538"/>
                </a:lnTo>
                <a:lnTo>
                  <a:pt x="724" y="558"/>
                </a:lnTo>
                <a:lnTo>
                  <a:pt x="715" y="577"/>
                </a:lnTo>
                <a:lnTo>
                  <a:pt x="703" y="596"/>
                </a:lnTo>
                <a:lnTo>
                  <a:pt x="691" y="614"/>
                </a:lnTo>
                <a:lnTo>
                  <a:pt x="678" y="631"/>
                </a:lnTo>
                <a:lnTo>
                  <a:pt x="664" y="647"/>
                </a:lnTo>
                <a:lnTo>
                  <a:pt x="649" y="662"/>
                </a:lnTo>
                <a:lnTo>
                  <a:pt x="633" y="676"/>
                </a:lnTo>
                <a:lnTo>
                  <a:pt x="616" y="689"/>
                </a:lnTo>
                <a:lnTo>
                  <a:pt x="598" y="701"/>
                </a:lnTo>
                <a:lnTo>
                  <a:pt x="579" y="712"/>
                </a:lnTo>
                <a:lnTo>
                  <a:pt x="560" y="722"/>
                </a:lnTo>
                <a:lnTo>
                  <a:pt x="540" y="731"/>
                </a:lnTo>
                <a:lnTo>
                  <a:pt x="519" y="738"/>
                </a:lnTo>
                <a:lnTo>
                  <a:pt x="498" y="744"/>
                </a:lnTo>
                <a:lnTo>
                  <a:pt x="476" y="748"/>
                </a:lnTo>
                <a:lnTo>
                  <a:pt x="454" y="751"/>
                </a:lnTo>
                <a:lnTo>
                  <a:pt x="454" y="816"/>
                </a:lnTo>
                <a:lnTo>
                  <a:pt x="454" y="821"/>
                </a:lnTo>
                <a:lnTo>
                  <a:pt x="452" y="825"/>
                </a:lnTo>
                <a:lnTo>
                  <a:pt x="449" y="828"/>
                </a:lnTo>
                <a:lnTo>
                  <a:pt x="446" y="831"/>
                </a:lnTo>
                <a:lnTo>
                  <a:pt x="441" y="833"/>
                </a:lnTo>
                <a:lnTo>
                  <a:pt x="437" y="833"/>
                </a:lnTo>
                <a:lnTo>
                  <a:pt x="399" y="833"/>
                </a:lnTo>
                <a:lnTo>
                  <a:pt x="395" y="833"/>
                </a:lnTo>
                <a:lnTo>
                  <a:pt x="390" y="831"/>
                </a:lnTo>
                <a:lnTo>
                  <a:pt x="387" y="828"/>
                </a:lnTo>
                <a:lnTo>
                  <a:pt x="384" y="825"/>
                </a:lnTo>
                <a:lnTo>
                  <a:pt x="382" y="821"/>
                </a:lnTo>
                <a:lnTo>
                  <a:pt x="382" y="816"/>
                </a:lnTo>
                <a:lnTo>
                  <a:pt x="382" y="751"/>
                </a:lnTo>
                <a:lnTo>
                  <a:pt x="360" y="748"/>
                </a:lnTo>
                <a:lnTo>
                  <a:pt x="338" y="744"/>
                </a:lnTo>
                <a:lnTo>
                  <a:pt x="317" y="738"/>
                </a:lnTo>
                <a:lnTo>
                  <a:pt x="296" y="731"/>
                </a:lnTo>
                <a:lnTo>
                  <a:pt x="276" y="722"/>
                </a:lnTo>
                <a:lnTo>
                  <a:pt x="257" y="712"/>
                </a:lnTo>
                <a:lnTo>
                  <a:pt x="238" y="701"/>
                </a:lnTo>
                <a:lnTo>
                  <a:pt x="220" y="689"/>
                </a:lnTo>
                <a:lnTo>
                  <a:pt x="203" y="676"/>
                </a:lnTo>
                <a:lnTo>
                  <a:pt x="187" y="662"/>
                </a:lnTo>
                <a:lnTo>
                  <a:pt x="172" y="647"/>
                </a:lnTo>
                <a:lnTo>
                  <a:pt x="158" y="631"/>
                </a:lnTo>
                <a:lnTo>
                  <a:pt x="144" y="614"/>
                </a:lnTo>
                <a:lnTo>
                  <a:pt x="132" y="596"/>
                </a:lnTo>
                <a:lnTo>
                  <a:pt x="121" y="577"/>
                </a:lnTo>
                <a:lnTo>
                  <a:pt x="111" y="558"/>
                </a:lnTo>
                <a:lnTo>
                  <a:pt x="103" y="538"/>
                </a:lnTo>
                <a:lnTo>
                  <a:pt x="96" y="518"/>
                </a:lnTo>
                <a:lnTo>
                  <a:pt x="90" y="496"/>
                </a:lnTo>
                <a:lnTo>
                  <a:pt x="85" y="475"/>
                </a:lnTo>
                <a:lnTo>
                  <a:pt x="82" y="453"/>
                </a:lnTo>
                <a:lnTo>
                  <a:pt x="17" y="453"/>
                </a:lnTo>
                <a:lnTo>
                  <a:pt x="13" y="452"/>
                </a:lnTo>
                <a:lnTo>
                  <a:pt x="9" y="450"/>
                </a:lnTo>
                <a:lnTo>
                  <a:pt x="5" y="448"/>
                </a:lnTo>
                <a:lnTo>
                  <a:pt x="2" y="444"/>
                </a:lnTo>
                <a:lnTo>
                  <a:pt x="1" y="440"/>
                </a:lnTo>
                <a:lnTo>
                  <a:pt x="0" y="436"/>
                </a:lnTo>
                <a:lnTo>
                  <a:pt x="0" y="398"/>
                </a:lnTo>
                <a:lnTo>
                  <a:pt x="1" y="393"/>
                </a:lnTo>
                <a:lnTo>
                  <a:pt x="2" y="389"/>
                </a:lnTo>
                <a:lnTo>
                  <a:pt x="5" y="386"/>
                </a:lnTo>
                <a:lnTo>
                  <a:pt x="9" y="383"/>
                </a:lnTo>
                <a:lnTo>
                  <a:pt x="13" y="381"/>
                </a:lnTo>
                <a:lnTo>
                  <a:pt x="17" y="381"/>
                </a:lnTo>
                <a:lnTo>
                  <a:pt x="82" y="381"/>
                </a:lnTo>
                <a:lnTo>
                  <a:pt x="85" y="359"/>
                </a:lnTo>
                <a:lnTo>
                  <a:pt x="90" y="337"/>
                </a:lnTo>
                <a:lnTo>
                  <a:pt x="96" y="316"/>
                </a:lnTo>
                <a:lnTo>
                  <a:pt x="103" y="295"/>
                </a:lnTo>
                <a:lnTo>
                  <a:pt x="111" y="275"/>
                </a:lnTo>
                <a:lnTo>
                  <a:pt x="121" y="256"/>
                </a:lnTo>
                <a:lnTo>
                  <a:pt x="132" y="237"/>
                </a:lnTo>
                <a:lnTo>
                  <a:pt x="144" y="220"/>
                </a:lnTo>
                <a:lnTo>
                  <a:pt x="158" y="203"/>
                </a:lnTo>
                <a:lnTo>
                  <a:pt x="172" y="187"/>
                </a:lnTo>
                <a:lnTo>
                  <a:pt x="187" y="171"/>
                </a:lnTo>
                <a:lnTo>
                  <a:pt x="203" y="157"/>
                </a:lnTo>
                <a:lnTo>
                  <a:pt x="220" y="144"/>
                </a:lnTo>
                <a:lnTo>
                  <a:pt x="238" y="132"/>
                </a:lnTo>
                <a:lnTo>
                  <a:pt x="257" y="121"/>
                </a:lnTo>
                <a:lnTo>
                  <a:pt x="276" y="111"/>
                </a:lnTo>
                <a:lnTo>
                  <a:pt x="296" y="103"/>
                </a:lnTo>
                <a:lnTo>
                  <a:pt x="317" y="96"/>
                </a:lnTo>
                <a:lnTo>
                  <a:pt x="338" y="90"/>
                </a:lnTo>
                <a:lnTo>
                  <a:pt x="360" y="85"/>
                </a:lnTo>
                <a:lnTo>
                  <a:pt x="382" y="82"/>
                </a:lnTo>
                <a:lnTo>
                  <a:pt x="382" y="17"/>
                </a:lnTo>
                <a:lnTo>
                  <a:pt x="382" y="13"/>
                </a:lnTo>
                <a:lnTo>
                  <a:pt x="384" y="9"/>
                </a:lnTo>
                <a:lnTo>
                  <a:pt x="387" y="5"/>
                </a:lnTo>
                <a:lnTo>
                  <a:pt x="390" y="2"/>
                </a:lnTo>
                <a:lnTo>
                  <a:pt x="395" y="1"/>
                </a:lnTo>
                <a:lnTo>
                  <a:pt x="3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cxnSp>
        <p:nvCxnSpPr>
          <p:cNvPr id="11" name="Straight Connector 10">
            <a:extLst>
              <a:ext uri="{FF2B5EF4-FFF2-40B4-BE49-F238E27FC236}">
                <a16:creationId xmlns:a16="http://schemas.microsoft.com/office/drawing/2014/main" id="{91712B5D-0AA1-48E4-9685-91C01C79C323}"/>
              </a:ext>
            </a:extLst>
          </p:cNvPr>
          <p:cNvCxnSpPr/>
          <p:nvPr/>
        </p:nvCxnSpPr>
        <p:spPr>
          <a:xfrm rot="5400000">
            <a:off x="1014941" y="5351588"/>
            <a:ext cx="812800" cy="2117"/>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E35F95D4-F0FB-4393-8E58-7597B5A8161B}"/>
              </a:ext>
            </a:extLst>
          </p:cNvPr>
          <p:cNvSpPr/>
          <p:nvPr/>
        </p:nvSpPr>
        <p:spPr>
          <a:xfrm>
            <a:off x="6086611" y="3003074"/>
            <a:ext cx="1485629" cy="1485629"/>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3" name="Freeform 6">
            <a:extLst>
              <a:ext uri="{FF2B5EF4-FFF2-40B4-BE49-F238E27FC236}">
                <a16:creationId xmlns:a16="http://schemas.microsoft.com/office/drawing/2014/main" id="{F3DEE3A9-19A8-4B0D-A68A-B8142D9E4F4F}"/>
              </a:ext>
            </a:extLst>
          </p:cNvPr>
          <p:cNvSpPr>
            <a:spLocks noEditPoints="1"/>
          </p:cNvSpPr>
          <p:nvPr/>
        </p:nvSpPr>
        <p:spPr bwMode="auto">
          <a:xfrm flipH="1">
            <a:off x="6440544" y="3358403"/>
            <a:ext cx="777763" cy="774971"/>
          </a:xfrm>
          <a:custGeom>
            <a:avLst/>
            <a:gdLst/>
            <a:ahLst/>
            <a:cxnLst>
              <a:cxn ang="0">
                <a:pos x="309" y="180"/>
              </a:cxn>
              <a:cxn ang="0">
                <a:pos x="233" y="232"/>
              </a:cxn>
              <a:cxn ang="0">
                <a:pos x="180" y="308"/>
              </a:cxn>
              <a:cxn ang="0">
                <a:pos x="215" y="381"/>
              </a:cxn>
              <a:cxn ang="0">
                <a:pos x="231" y="393"/>
              </a:cxn>
              <a:cxn ang="0">
                <a:pos x="227" y="448"/>
              </a:cxn>
              <a:cxn ang="0">
                <a:pos x="162" y="472"/>
              </a:cxn>
              <a:cxn ang="0">
                <a:pos x="198" y="558"/>
              </a:cxn>
              <a:cxn ang="0">
                <a:pos x="261" y="625"/>
              </a:cxn>
              <a:cxn ang="0">
                <a:pos x="344" y="667"/>
              </a:cxn>
              <a:cxn ang="0">
                <a:pos x="384" y="611"/>
              </a:cxn>
              <a:cxn ang="0">
                <a:pos x="437" y="602"/>
              </a:cxn>
              <a:cxn ang="0">
                <a:pos x="454" y="615"/>
              </a:cxn>
              <a:cxn ang="0">
                <a:pos x="510" y="661"/>
              </a:cxn>
              <a:cxn ang="0">
                <a:pos x="589" y="614"/>
              </a:cxn>
              <a:cxn ang="0">
                <a:pos x="648" y="542"/>
              </a:cxn>
              <a:cxn ang="0">
                <a:pos x="677" y="453"/>
              </a:cxn>
              <a:cxn ang="0">
                <a:pos x="607" y="444"/>
              </a:cxn>
              <a:cxn ang="0">
                <a:pos x="607" y="389"/>
              </a:cxn>
              <a:cxn ang="0">
                <a:pos x="677" y="381"/>
              </a:cxn>
              <a:cxn ang="0">
                <a:pos x="645" y="287"/>
              </a:cxn>
              <a:cxn ang="0">
                <a:pos x="581" y="213"/>
              </a:cxn>
              <a:cxn ang="0">
                <a:pos x="494" y="167"/>
              </a:cxn>
              <a:cxn ang="0">
                <a:pos x="452" y="223"/>
              </a:cxn>
              <a:cxn ang="0">
                <a:pos x="399" y="231"/>
              </a:cxn>
              <a:cxn ang="0">
                <a:pos x="382" y="219"/>
              </a:cxn>
              <a:cxn ang="0">
                <a:pos x="441" y="1"/>
              </a:cxn>
              <a:cxn ang="0">
                <a:pos x="454" y="17"/>
              </a:cxn>
              <a:cxn ang="0">
                <a:pos x="540" y="103"/>
              </a:cxn>
              <a:cxn ang="0">
                <a:pos x="633" y="157"/>
              </a:cxn>
              <a:cxn ang="0">
                <a:pos x="703" y="237"/>
              </a:cxn>
              <a:cxn ang="0">
                <a:pos x="746" y="337"/>
              </a:cxn>
              <a:cxn ang="0">
                <a:pos x="827" y="383"/>
              </a:cxn>
              <a:cxn ang="0">
                <a:pos x="836" y="436"/>
              </a:cxn>
              <a:cxn ang="0">
                <a:pos x="823" y="452"/>
              </a:cxn>
              <a:cxn ang="0">
                <a:pos x="740" y="518"/>
              </a:cxn>
              <a:cxn ang="0">
                <a:pos x="691" y="614"/>
              </a:cxn>
              <a:cxn ang="0">
                <a:pos x="616" y="689"/>
              </a:cxn>
              <a:cxn ang="0">
                <a:pos x="519" y="738"/>
              </a:cxn>
              <a:cxn ang="0">
                <a:pos x="454" y="821"/>
              </a:cxn>
              <a:cxn ang="0">
                <a:pos x="437" y="833"/>
              </a:cxn>
              <a:cxn ang="0">
                <a:pos x="384" y="825"/>
              </a:cxn>
              <a:cxn ang="0">
                <a:pos x="338" y="744"/>
              </a:cxn>
              <a:cxn ang="0">
                <a:pos x="238" y="701"/>
              </a:cxn>
              <a:cxn ang="0">
                <a:pos x="158" y="631"/>
              </a:cxn>
              <a:cxn ang="0">
                <a:pos x="103" y="538"/>
              </a:cxn>
              <a:cxn ang="0">
                <a:pos x="17" y="453"/>
              </a:cxn>
              <a:cxn ang="0">
                <a:pos x="1" y="440"/>
              </a:cxn>
              <a:cxn ang="0">
                <a:pos x="5" y="386"/>
              </a:cxn>
              <a:cxn ang="0">
                <a:pos x="85" y="359"/>
              </a:cxn>
              <a:cxn ang="0">
                <a:pos x="121" y="256"/>
              </a:cxn>
              <a:cxn ang="0">
                <a:pos x="187" y="171"/>
              </a:cxn>
              <a:cxn ang="0">
                <a:pos x="276" y="111"/>
              </a:cxn>
              <a:cxn ang="0">
                <a:pos x="382" y="82"/>
              </a:cxn>
              <a:cxn ang="0">
                <a:pos x="390" y="2"/>
              </a:cxn>
            </a:cxnLst>
            <a:rect l="0" t="0" r="r" b="b"/>
            <a:pathLst>
              <a:path w="836" h="833">
                <a:moveTo>
                  <a:pt x="382" y="158"/>
                </a:moveTo>
                <a:lnTo>
                  <a:pt x="363" y="162"/>
                </a:lnTo>
                <a:lnTo>
                  <a:pt x="344" y="166"/>
                </a:lnTo>
                <a:lnTo>
                  <a:pt x="327" y="172"/>
                </a:lnTo>
                <a:lnTo>
                  <a:pt x="309" y="180"/>
                </a:lnTo>
                <a:lnTo>
                  <a:pt x="292" y="188"/>
                </a:lnTo>
                <a:lnTo>
                  <a:pt x="276" y="197"/>
                </a:lnTo>
                <a:lnTo>
                  <a:pt x="261" y="208"/>
                </a:lnTo>
                <a:lnTo>
                  <a:pt x="247" y="220"/>
                </a:lnTo>
                <a:lnTo>
                  <a:pt x="233" y="232"/>
                </a:lnTo>
                <a:lnTo>
                  <a:pt x="220" y="246"/>
                </a:lnTo>
                <a:lnTo>
                  <a:pt x="209" y="260"/>
                </a:lnTo>
                <a:lnTo>
                  <a:pt x="198" y="275"/>
                </a:lnTo>
                <a:lnTo>
                  <a:pt x="188" y="291"/>
                </a:lnTo>
                <a:lnTo>
                  <a:pt x="180" y="308"/>
                </a:lnTo>
                <a:lnTo>
                  <a:pt x="173" y="325"/>
                </a:lnTo>
                <a:lnTo>
                  <a:pt x="167" y="343"/>
                </a:lnTo>
                <a:lnTo>
                  <a:pt x="162" y="362"/>
                </a:lnTo>
                <a:lnTo>
                  <a:pt x="159" y="381"/>
                </a:lnTo>
                <a:lnTo>
                  <a:pt x="215" y="381"/>
                </a:lnTo>
                <a:lnTo>
                  <a:pt x="219" y="381"/>
                </a:lnTo>
                <a:lnTo>
                  <a:pt x="223" y="383"/>
                </a:lnTo>
                <a:lnTo>
                  <a:pt x="227" y="386"/>
                </a:lnTo>
                <a:lnTo>
                  <a:pt x="230" y="389"/>
                </a:lnTo>
                <a:lnTo>
                  <a:pt x="231" y="393"/>
                </a:lnTo>
                <a:lnTo>
                  <a:pt x="232" y="398"/>
                </a:lnTo>
                <a:lnTo>
                  <a:pt x="232" y="436"/>
                </a:lnTo>
                <a:lnTo>
                  <a:pt x="231" y="440"/>
                </a:lnTo>
                <a:lnTo>
                  <a:pt x="230" y="444"/>
                </a:lnTo>
                <a:lnTo>
                  <a:pt x="227" y="448"/>
                </a:lnTo>
                <a:lnTo>
                  <a:pt x="223" y="450"/>
                </a:lnTo>
                <a:lnTo>
                  <a:pt x="219" y="452"/>
                </a:lnTo>
                <a:lnTo>
                  <a:pt x="215" y="453"/>
                </a:lnTo>
                <a:lnTo>
                  <a:pt x="159" y="453"/>
                </a:lnTo>
                <a:lnTo>
                  <a:pt x="162" y="472"/>
                </a:lnTo>
                <a:lnTo>
                  <a:pt x="167" y="490"/>
                </a:lnTo>
                <a:lnTo>
                  <a:pt x="173" y="508"/>
                </a:lnTo>
                <a:lnTo>
                  <a:pt x="180" y="525"/>
                </a:lnTo>
                <a:lnTo>
                  <a:pt x="188" y="542"/>
                </a:lnTo>
                <a:lnTo>
                  <a:pt x="198" y="558"/>
                </a:lnTo>
                <a:lnTo>
                  <a:pt x="209" y="573"/>
                </a:lnTo>
                <a:lnTo>
                  <a:pt x="220" y="587"/>
                </a:lnTo>
                <a:lnTo>
                  <a:pt x="233" y="601"/>
                </a:lnTo>
                <a:lnTo>
                  <a:pt x="247" y="614"/>
                </a:lnTo>
                <a:lnTo>
                  <a:pt x="261" y="625"/>
                </a:lnTo>
                <a:lnTo>
                  <a:pt x="276" y="636"/>
                </a:lnTo>
                <a:lnTo>
                  <a:pt x="292" y="646"/>
                </a:lnTo>
                <a:lnTo>
                  <a:pt x="309" y="654"/>
                </a:lnTo>
                <a:lnTo>
                  <a:pt x="327" y="661"/>
                </a:lnTo>
                <a:lnTo>
                  <a:pt x="344" y="667"/>
                </a:lnTo>
                <a:lnTo>
                  <a:pt x="363" y="672"/>
                </a:lnTo>
                <a:lnTo>
                  <a:pt x="382" y="675"/>
                </a:lnTo>
                <a:lnTo>
                  <a:pt x="382" y="619"/>
                </a:lnTo>
                <a:lnTo>
                  <a:pt x="382" y="615"/>
                </a:lnTo>
                <a:lnTo>
                  <a:pt x="384" y="611"/>
                </a:lnTo>
                <a:lnTo>
                  <a:pt x="387" y="607"/>
                </a:lnTo>
                <a:lnTo>
                  <a:pt x="390" y="605"/>
                </a:lnTo>
                <a:lnTo>
                  <a:pt x="395" y="603"/>
                </a:lnTo>
                <a:lnTo>
                  <a:pt x="399" y="602"/>
                </a:lnTo>
                <a:lnTo>
                  <a:pt x="437" y="602"/>
                </a:lnTo>
                <a:lnTo>
                  <a:pt x="441" y="603"/>
                </a:lnTo>
                <a:lnTo>
                  <a:pt x="446" y="605"/>
                </a:lnTo>
                <a:lnTo>
                  <a:pt x="449" y="607"/>
                </a:lnTo>
                <a:lnTo>
                  <a:pt x="452" y="611"/>
                </a:lnTo>
                <a:lnTo>
                  <a:pt x="454" y="615"/>
                </a:lnTo>
                <a:lnTo>
                  <a:pt x="454" y="619"/>
                </a:lnTo>
                <a:lnTo>
                  <a:pt x="454" y="675"/>
                </a:lnTo>
                <a:lnTo>
                  <a:pt x="473" y="672"/>
                </a:lnTo>
                <a:lnTo>
                  <a:pt x="491" y="667"/>
                </a:lnTo>
                <a:lnTo>
                  <a:pt x="510" y="661"/>
                </a:lnTo>
                <a:lnTo>
                  <a:pt x="527" y="654"/>
                </a:lnTo>
                <a:lnTo>
                  <a:pt x="544" y="646"/>
                </a:lnTo>
                <a:lnTo>
                  <a:pt x="560" y="636"/>
                </a:lnTo>
                <a:lnTo>
                  <a:pt x="575" y="625"/>
                </a:lnTo>
                <a:lnTo>
                  <a:pt x="589" y="614"/>
                </a:lnTo>
                <a:lnTo>
                  <a:pt x="603" y="601"/>
                </a:lnTo>
                <a:lnTo>
                  <a:pt x="616" y="587"/>
                </a:lnTo>
                <a:lnTo>
                  <a:pt x="627" y="573"/>
                </a:lnTo>
                <a:lnTo>
                  <a:pt x="638" y="558"/>
                </a:lnTo>
                <a:lnTo>
                  <a:pt x="648" y="542"/>
                </a:lnTo>
                <a:lnTo>
                  <a:pt x="656" y="525"/>
                </a:lnTo>
                <a:lnTo>
                  <a:pt x="663" y="508"/>
                </a:lnTo>
                <a:lnTo>
                  <a:pt x="669" y="490"/>
                </a:lnTo>
                <a:lnTo>
                  <a:pt x="674" y="472"/>
                </a:lnTo>
                <a:lnTo>
                  <a:pt x="677" y="453"/>
                </a:lnTo>
                <a:lnTo>
                  <a:pt x="621" y="453"/>
                </a:lnTo>
                <a:lnTo>
                  <a:pt x="617" y="452"/>
                </a:lnTo>
                <a:lnTo>
                  <a:pt x="613" y="450"/>
                </a:lnTo>
                <a:lnTo>
                  <a:pt x="609" y="448"/>
                </a:lnTo>
                <a:lnTo>
                  <a:pt x="607" y="444"/>
                </a:lnTo>
                <a:lnTo>
                  <a:pt x="605" y="440"/>
                </a:lnTo>
                <a:lnTo>
                  <a:pt x="604" y="436"/>
                </a:lnTo>
                <a:lnTo>
                  <a:pt x="604" y="398"/>
                </a:lnTo>
                <a:lnTo>
                  <a:pt x="605" y="393"/>
                </a:lnTo>
                <a:lnTo>
                  <a:pt x="607" y="389"/>
                </a:lnTo>
                <a:lnTo>
                  <a:pt x="609" y="386"/>
                </a:lnTo>
                <a:lnTo>
                  <a:pt x="613" y="383"/>
                </a:lnTo>
                <a:lnTo>
                  <a:pt x="617" y="381"/>
                </a:lnTo>
                <a:lnTo>
                  <a:pt x="621" y="381"/>
                </a:lnTo>
                <a:lnTo>
                  <a:pt x="677" y="381"/>
                </a:lnTo>
                <a:lnTo>
                  <a:pt x="674" y="361"/>
                </a:lnTo>
                <a:lnTo>
                  <a:pt x="668" y="341"/>
                </a:lnTo>
                <a:lnTo>
                  <a:pt x="662" y="322"/>
                </a:lnTo>
                <a:lnTo>
                  <a:pt x="654" y="304"/>
                </a:lnTo>
                <a:lnTo>
                  <a:pt x="645" y="287"/>
                </a:lnTo>
                <a:lnTo>
                  <a:pt x="634" y="270"/>
                </a:lnTo>
                <a:lnTo>
                  <a:pt x="622" y="254"/>
                </a:lnTo>
                <a:lnTo>
                  <a:pt x="610" y="239"/>
                </a:lnTo>
                <a:lnTo>
                  <a:pt x="596" y="226"/>
                </a:lnTo>
                <a:lnTo>
                  <a:pt x="581" y="213"/>
                </a:lnTo>
                <a:lnTo>
                  <a:pt x="565" y="201"/>
                </a:lnTo>
                <a:lnTo>
                  <a:pt x="548" y="191"/>
                </a:lnTo>
                <a:lnTo>
                  <a:pt x="531" y="181"/>
                </a:lnTo>
                <a:lnTo>
                  <a:pt x="513" y="173"/>
                </a:lnTo>
                <a:lnTo>
                  <a:pt x="494" y="167"/>
                </a:lnTo>
                <a:lnTo>
                  <a:pt x="474" y="162"/>
                </a:lnTo>
                <a:lnTo>
                  <a:pt x="454" y="158"/>
                </a:lnTo>
                <a:lnTo>
                  <a:pt x="454" y="214"/>
                </a:lnTo>
                <a:lnTo>
                  <a:pt x="454" y="219"/>
                </a:lnTo>
                <a:lnTo>
                  <a:pt x="452" y="223"/>
                </a:lnTo>
                <a:lnTo>
                  <a:pt x="449" y="226"/>
                </a:lnTo>
                <a:lnTo>
                  <a:pt x="446" y="229"/>
                </a:lnTo>
                <a:lnTo>
                  <a:pt x="441" y="230"/>
                </a:lnTo>
                <a:lnTo>
                  <a:pt x="437" y="231"/>
                </a:lnTo>
                <a:lnTo>
                  <a:pt x="399" y="231"/>
                </a:lnTo>
                <a:lnTo>
                  <a:pt x="395" y="230"/>
                </a:lnTo>
                <a:lnTo>
                  <a:pt x="390" y="229"/>
                </a:lnTo>
                <a:lnTo>
                  <a:pt x="387" y="226"/>
                </a:lnTo>
                <a:lnTo>
                  <a:pt x="384" y="223"/>
                </a:lnTo>
                <a:lnTo>
                  <a:pt x="382" y="219"/>
                </a:lnTo>
                <a:lnTo>
                  <a:pt x="382" y="214"/>
                </a:lnTo>
                <a:lnTo>
                  <a:pt x="382" y="158"/>
                </a:lnTo>
                <a:close/>
                <a:moveTo>
                  <a:pt x="399" y="0"/>
                </a:moveTo>
                <a:lnTo>
                  <a:pt x="437" y="0"/>
                </a:lnTo>
                <a:lnTo>
                  <a:pt x="441" y="1"/>
                </a:lnTo>
                <a:lnTo>
                  <a:pt x="446" y="2"/>
                </a:lnTo>
                <a:lnTo>
                  <a:pt x="449" y="5"/>
                </a:lnTo>
                <a:lnTo>
                  <a:pt x="452" y="9"/>
                </a:lnTo>
                <a:lnTo>
                  <a:pt x="454" y="13"/>
                </a:lnTo>
                <a:lnTo>
                  <a:pt x="454" y="17"/>
                </a:lnTo>
                <a:lnTo>
                  <a:pt x="454" y="82"/>
                </a:lnTo>
                <a:lnTo>
                  <a:pt x="476" y="85"/>
                </a:lnTo>
                <a:lnTo>
                  <a:pt x="498" y="90"/>
                </a:lnTo>
                <a:lnTo>
                  <a:pt x="519" y="96"/>
                </a:lnTo>
                <a:lnTo>
                  <a:pt x="540" y="103"/>
                </a:lnTo>
                <a:lnTo>
                  <a:pt x="560" y="111"/>
                </a:lnTo>
                <a:lnTo>
                  <a:pt x="579" y="121"/>
                </a:lnTo>
                <a:lnTo>
                  <a:pt x="598" y="132"/>
                </a:lnTo>
                <a:lnTo>
                  <a:pt x="616" y="144"/>
                </a:lnTo>
                <a:lnTo>
                  <a:pt x="633" y="157"/>
                </a:lnTo>
                <a:lnTo>
                  <a:pt x="649" y="171"/>
                </a:lnTo>
                <a:lnTo>
                  <a:pt x="664" y="187"/>
                </a:lnTo>
                <a:lnTo>
                  <a:pt x="678" y="203"/>
                </a:lnTo>
                <a:lnTo>
                  <a:pt x="691" y="220"/>
                </a:lnTo>
                <a:lnTo>
                  <a:pt x="703" y="237"/>
                </a:lnTo>
                <a:lnTo>
                  <a:pt x="715" y="256"/>
                </a:lnTo>
                <a:lnTo>
                  <a:pt x="724" y="275"/>
                </a:lnTo>
                <a:lnTo>
                  <a:pt x="733" y="295"/>
                </a:lnTo>
                <a:lnTo>
                  <a:pt x="740" y="316"/>
                </a:lnTo>
                <a:lnTo>
                  <a:pt x="746" y="337"/>
                </a:lnTo>
                <a:lnTo>
                  <a:pt x="751" y="359"/>
                </a:lnTo>
                <a:lnTo>
                  <a:pt x="754" y="381"/>
                </a:lnTo>
                <a:lnTo>
                  <a:pt x="819" y="381"/>
                </a:lnTo>
                <a:lnTo>
                  <a:pt x="823" y="381"/>
                </a:lnTo>
                <a:lnTo>
                  <a:pt x="827" y="383"/>
                </a:lnTo>
                <a:lnTo>
                  <a:pt x="831" y="386"/>
                </a:lnTo>
                <a:lnTo>
                  <a:pt x="833" y="389"/>
                </a:lnTo>
                <a:lnTo>
                  <a:pt x="835" y="393"/>
                </a:lnTo>
                <a:lnTo>
                  <a:pt x="836" y="398"/>
                </a:lnTo>
                <a:lnTo>
                  <a:pt x="836" y="436"/>
                </a:lnTo>
                <a:lnTo>
                  <a:pt x="835" y="440"/>
                </a:lnTo>
                <a:lnTo>
                  <a:pt x="833" y="444"/>
                </a:lnTo>
                <a:lnTo>
                  <a:pt x="831" y="448"/>
                </a:lnTo>
                <a:lnTo>
                  <a:pt x="827" y="450"/>
                </a:lnTo>
                <a:lnTo>
                  <a:pt x="823" y="452"/>
                </a:lnTo>
                <a:lnTo>
                  <a:pt x="819" y="453"/>
                </a:lnTo>
                <a:lnTo>
                  <a:pt x="754" y="453"/>
                </a:lnTo>
                <a:lnTo>
                  <a:pt x="751" y="475"/>
                </a:lnTo>
                <a:lnTo>
                  <a:pt x="746" y="496"/>
                </a:lnTo>
                <a:lnTo>
                  <a:pt x="740" y="518"/>
                </a:lnTo>
                <a:lnTo>
                  <a:pt x="733" y="538"/>
                </a:lnTo>
                <a:lnTo>
                  <a:pt x="724" y="558"/>
                </a:lnTo>
                <a:lnTo>
                  <a:pt x="715" y="577"/>
                </a:lnTo>
                <a:lnTo>
                  <a:pt x="703" y="596"/>
                </a:lnTo>
                <a:lnTo>
                  <a:pt x="691" y="614"/>
                </a:lnTo>
                <a:lnTo>
                  <a:pt x="678" y="631"/>
                </a:lnTo>
                <a:lnTo>
                  <a:pt x="664" y="647"/>
                </a:lnTo>
                <a:lnTo>
                  <a:pt x="649" y="662"/>
                </a:lnTo>
                <a:lnTo>
                  <a:pt x="633" y="676"/>
                </a:lnTo>
                <a:lnTo>
                  <a:pt x="616" y="689"/>
                </a:lnTo>
                <a:lnTo>
                  <a:pt x="598" y="701"/>
                </a:lnTo>
                <a:lnTo>
                  <a:pt x="579" y="712"/>
                </a:lnTo>
                <a:lnTo>
                  <a:pt x="560" y="722"/>
                </a:lnTo>
                <a:lnTo>
                  <a:pt x="540" y="731"/>
                </a:lnTo>
                <a:lnTo>
                  <a:pt x="519" y="738"/>
                </a:lnTo>
                <a:lnTo>
                  <a:pt x="498" y="744"/>
                </a:lnTo>
                <a:lnTo>
                  <a:pt x="476" y="748"/>
                </a:lnTo>
                <a:lnTo>
                  <a:pt x="454" y="751"/>
                </a:lnTo>
                <a:lnTo>
                  <a:pt x="454" y="816"/>
                </a:lnTo>
                <a:lnTo>
                  <a:pt x="454" y="821"/>
                </a:lnTo>
                <a:lnTo>
                  <a:pt x="452" y="825"/>
                </a:lnTo>
                <a:lnTo>
                  <a:pt x="449" y="828"/>
                </a:lnTo>
                <a:lnTo>
                  <a:pt x="446" y="831"/>
                </a:lnTo>
                <a:lnTo>
                  <a:pt x="441" y="833"/>
                </a:lnTo>
                <a:lnTo>
                  <a:pt x="437" y="833"/>
                </a:lnTo>
                <a:lnTo>
                  <a:pt x="399" y="833"/>
                </a:lnTo>
                <a:lnTo>
                  <a:pt x="395" y="833"/>
                </a:lnTo>
                <a:lnTo>
                  <a:pt x="390" y="831"/>
                </a:lnTo>
                <a:lnTo>
                  <a:pt x="387" y="828"/>
                </a:lnTo>
                <a:lnTo>
                  <a:pt x="384" y="825"/>
                </a:lnTo>
                <a:lnTo>
                  <a:pt x="382" y="821"/>
                </a:lnTo>
                <a:lnTo>
                  <a:pt x="382" y="816"/>
                </a:lnTo>
                <a:lnTo>
                  <a:pt x="382" y="751"/>
                </a:lnTo>
                <a:lnTo>
                  <a:pt x="360" y="748"/>
                </a:lnTo>
                <a:lnTo>
                  <a:pt x="338" y="744"/>
                </a:lnTo>
                <a:lnTo>
                  <a:pt x="317" y="738"/>
                </a:lnTo>
                <a:lnTo>
                  <a:pt x="296" y="731"/>
                </a:lnTo>
                <a:lnTo>
                  <a:pt x="276" y="722"/>
                </a:lnTo>
                <a:lnTo>
                  <a:pt x="257" y="712"/>
                </a:lnTo>
                <a:lnTo>
                  <a:pt x="238" y="701"/>
                </a:lnTo>
                <a:lnTo>
                  <a:pt x="220" y="689"/>
                </a:lnTo>
                <a:lnTo>
                  <a:pt x="203" y="676"/>
                </a:lnTo>
                <a:lnTo>
                  <a:pt x="187" y="662"/>
                </a:lnTo>
                <a:lnTo>
                  <a:pt x="172" y="647"/>
                </a:lnTo>
                <a:lnTo>
                  <a:pt x="158" y="631"/>
                </a:lnTo>
                <a:lnTo>
                  <a:pt x="144" y="614"/>
                </a:lnTo>
                <a:lnTo>
                  <a:pt x="132" y="596"/>
                </a:lnTo>
                <a:lnTo>
                  <a:pt x="121" y="577"/>
                </a:lnTo>
                <a:lnTo>
                  <a:pt x="111" y="558"/>
                </a:lnTo>
                <a:lnTo>
                  <a:pt x="103" y="538"/>
                </a:lnTo>
                <a:lnTo>
                  <a:pt x="96" y="518"/>
                </a:lnTo>
                <a:lnTo>
                  <a:pt x="90" y="496"/>
                </a:lnTo>
                <a:lnTo>
                  <a:pt x="85" y="475"/>
                </a:lnTo>
                <a:lnTo>
                  <a:pt x="82" y="453"/>
                </a:lnTo>
                <a:lnTo>
                  <a:pt x="17" y="453"/>
                </a:lnTo>
                <a:lnTo>
                  <a:pt x="13" y="452"/>
                </a:lnTo>
                <a:lnTo>
                  <a:pt x="9" y="450"/>
                </a:lnTo>
                <a:lnTo>
                  <a:pt x="5" y="448"/>
                </a:lnTo>
                <a:lnTo>
                  <a:pt x="2" y="444"/>
                </a:lnTo>
                <a:lnTo>
                  <a:pt x="1" y="440"/>
                </a:lnTo>
                <a:lnTo>
                  <a:pt x="0" y="436"/>
                </a:lnTo>
                <a:lnTo>
                  <a:pt x="0" y="398"/>
                </a:lnTo>
                <a:lnTo>
                  <a:pt x="1" y="393"/>
                </a:lnTo>
                <a:lnTo>
                  <a:pt x="2" y="389"/>
                </a:lnTo>
                <a:lnTo>
                  <a:pt x="5" y="386"/>
                </a:lnTo>
                <a:lnTo>
                  <a:pt x="9" y="383"/>
                </a:lnTo>
                <a:lnTo>
                  <a:pt x="13" y="381"/>
                </a:lnTo>
                <a:lnTo>
                  <a:pt x="17" y="381"/>
                </a:lnTo>
                <a:lnTo>
                  <a:pt x="82" y="381"/>
                </a:lnTo>
                <a:lnTo>
                  <a:pt x="85" y="359"/>
                </a:lnTo>
                <a:lnTo>
                  <a:pt x="90" y="337"/>
                </a:lnTo>
                <a:lnTo>
                  <a:pt x="96" y="316"/>
                </a:lnTo>
                <a:lnTo>
                  <a:pt x="103" y="295"/>
                </a:lnTo>
                <a:lnTo>
                  <a:pt x="111" y="275"/>
                </a:lnTo>
                <a:lnTo>
                  <a:pt x="121" y="256"/>
                </a:lnTo>
                <a:lnTo>
                  <a:pt x="132" y="237"/>
                </a:lnTo>
                <a:lnTo>
                  <a:pt x="144" y="220"/>
                </a:lnTo>
                <a:lnTo>
                  <a:pt x="158" y="203"/>
                </a:lnTo>
                <a:lnTo>
                  <a:pt x="172" y="187"/>
                </a:lnTo>
                <a:lnTo>
                  <a:pt x="187" y="171"/>
                </a:lnTo>
                <a:lnTo>
                  <a:pt x="203" y="157"/>
                </a:lnTo>
                <a:lnTo>
                  <a:pt x="220" y="144"/>
                </a:lnTo>
                <a:lnTo>
                  <a:pt x="238" y="132"/>
                </a:lnTo>
                <a:lnTo>
                  <a:pt x="257" y="121"/>
                </a:lnTo>
                <a:lnTo>
                  <a:pt x="276" y="111"/>
                </a:lnTo>
                <a:lnTo>
                  <a:pt x="296" y="103"/>
                </a:lnTo>
                <a:lnTo>
                  <a:pt x="317" y="96"/>
                </a:lnTo>
                <a:lnTo>
                  <a:pt x="338" y="90"/>
                </a:lnTo>
                <a:lnTo>
                  <a:pt x="360" y="85"/>
                </a:lnTo>
                <a:lnTo>
                  <a:pt x="382" y="82"/>
                </a:lnTo>
                <a:lnTo>
                  <a:pt x="382" y="17"/>
                </a:lnTo>
                <a:lnTo>
                  <a:pt x="382" y="13"/>
                </a:lnTo>
                <a:lnTo>
                  <a:pt x="384" y="9"/>
                </a:lnTo>
                <a:lnTo>
                  <a:pt x="387" y="5"/>
                </a:lnTo>
                <a:lnTo>
                  <a:pt x="390" y="2"/>
                </a:lnTo>
                <a:lnTo>
                  <a:pt x="395" y="1"/>
                </a:lnTo>
                <a:lnTo>
                  <a:pt x="3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graphicFrame>
        <p:nvGraphicFramePr>
          <p:cNvPr id="2" name="Object 1">
            <a:extLst>
              <a:ext uri="{FF2B5EF4-FFF2-40B4-BE49-F238E27FC236}">
                <a16:creationId xmlns:a16="http://schemas.microsoft.com/office/drawing/2014/main" id="{C52D80BF-8A93-49BA-8293-869118693B05}"/>
              </a:ext>
            </a:extLst>
          </p:cNvPr>
          <p:cNvGraphicFramePr>
            <a:graphicFrameLocks noChangeAspect="1"/>
          </p:cNvGraphicFramePr>
          <p:nvPr>
            <p:extLst>
              <p:ext uri="{D42A27DB-BD31-4B8C-83A1-F6EECF244321}">
                <p14:modId xmlns:p14="http://schemas.microsoft.com/office/powerpoint/2010/main" val="978612901"/>
              </p:ext>
            </p:extLst>
          </p:nvPr>
        </p:nvGraphicFramePr>
        <p:xfrm>
          <a:off x="1760221" y="1843088"/>
          <a:ext cx="2420760" cy="1902801"/>
        </p:xfrm>
        <a:graphic>
          <a:graphicData uri="http://schemas.openxmlformats.org/presentationml/2006/ole">
            <mc:AlternateContent xmlns:mc="http://schemas.openxmlformats.org/markup-compatibility/2006">
              <mc:Choice xmlns:v="urn:schemas-microsoft-com:vml" Requires="v">
                <p:oleObj name="Document" showAsIcon="1" r:id="rId4" imgW="914597" imgH="781181" progId="Word.Document.12">
                  <p:embed/>
                </p:oleObj>
              </mc:Choice>
              <mc:Fallback>
                <p:oleObj name="Document" showAsIcon="1" r:id="rId4" imgW="914597" imgH="781181" progId="Word.Document.12">
                  <p:embed/>
                  <p:pic>
                    <p:nvPicPr>
                      <p:cNvPr id="2" name="Object 1">
                        <a:extLst>
                          <a:ext uri="{FF2B5EF4-FFF2-40B4-BE49-F238E27FC236}">
                            <a16:creationId xmlns:a16="http://schemas.microsoft.com/office/drawing/2014/main" id="{C52D80BF-8A93-49BA-8293-869118693B05}"/>
                          </a:ext>
                        </a:extLst>
                      </p:cNvPr>
                      <p:cNvPicPr/>
                      <p:nvPr/>
                    </p:nvPicPr>
                    <p:blipFill>
                      <a:blip r:embed="rId5"/>
                      <a:stretch>
                        <a:fillRect/>
                      </a:stretch>
                    </p:blipFill>
                    <p:spPr>
                      <a:xfrm>
                        <a:off x="1760221" y="1843088"/>
                        <a:ext cx="2420760" cy="1902801"/>
                      </a:xfrm>
                      <a:prstGeom prst="rect">
                        <a:avLst/>
                      </a:prstGeom>
                    </p:spPr>
                  </p:pic>
                </p:oleObj>
              </mc:Fallback>
            </mc:AlternateContent>
          </a:graphicData>
        </a:graphic>
      </p:graphicFrame>
    </p:spTree>
    <p:extLst>
      <p:ext uri="{BB962C8B-B14F-4D97-AF65-F5344CB8AC3E}">
        <p14:creationId xmlns:p14="http://schemas.microsoft.com/office/powerpoint/2010/main" val="925447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lt-LT" sz="3200" dirty="0"/>
              <a:t>Dialogas. Klausimai teisinei pakopai</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59</a:t>
            </a:fld>
            <a:endParaRPr lang="en-US" dirty="0">
              <a:solidFill>
                <a:srgbClr val="FFFFFF"/>
              </a:solidFill>
            </a:endParaRPr>
          </a:p>
        </p:txBody>
      </p:sp>
      <p:pic>
        <p:nvPicPr>
          <p:cNvPr id="6" name="Picture Placeholder 2">
            <a:extLst>
              <a:ext uri="{FF2B5EF4-FFF2-40B4-BE49-F238E27FC236}">
                <a16:creationId xmlns:a16="http://schemas.microsoft.com/office/drawing/2014/main" id="{9286EB1A-5868-41B4-9E5D-51207B37182E}"/>
              </a:ext>
            </a:extLst>
          </p:cNvPr>
          <p:cNvPicPr>
            <a:picLocks noChangeAspect="1"/>
          </p:cNvPicPr>
          <p:nvPr/>
        </p:nvPicPr>
        <p:blipFill>
          <a:blip r:embed="rId3">
            <a:extLst>
              <a:ext uri="{28A0092B-C50C-407E-A947-70E740481C1C}">
                <a14:useLocalDpi xmlns:a14="http://schemas.microsoft.com/office/drawing/2010/main" val="0"/>
              </a:ext>
            </a:extLst>
          </a:blip>
          <a:srcRect t="12592" b="12592"/>
          <a:stretch>
            <a:fillRect/>
          </a:stretch>
        </p:blipFill>
        <p:spPr>
          <a:xfrm>
            <a:off x="6926580" y="757374"/>
            <a:ext cx="5265420" cy="5491025"/>
          </a:xfrm>
          <a:prstGeom prst="rect">
            <a:avLst/>
          </a:prstGeom>
        </p:spPr>
      </p:pic>
      <p:sp>
        <p:nvSpPr>
          <p:cNvPr id="8" name="Rectangle 7">
            <a:extLst>
              <a:ext uri="{FF2B5EF4-FFF2-40B4-BE49-F238E27FC236}">
                <a16:creationId xmlns:a16="http://schemas.microsoft.com/office/drawing/2014/main" id="{6018D0D6-85E9-44AC-90C3-AD58F6E0138D}"/>
              </a:ext>
            </a:extLst>
          </p:cNvPr>
          <p:cNvSpPr/>
          <p:nvPr/>
        </p:nvSpPr>
        <p:spPr>
          <a:xfrm>
            <a:off x="508001" y="4706717"/>
            <a:ext cx="5082161" cy="1357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 name="Rectangle 8">
            <a:extLst>
              <a:ext uri="{FF2B5EF4-FFF2-40B4-BE49-F238E27FC236}">
                <a16:creationId xmlns:a16="http://schemas.microsoft.com/office/drawing/2014/main" id="{730FE0AA-6956-4502-9B5F-F0137D2F31BD}"/>
              </a:ext>
            </a:extLst>
          </p:cNvPr>
          <p:cNvSpPr/>
          <p:nvPr/>
        </p:nvSpPr>
        <p:spPr>
          <a:xfrm>
            <a:off x="1626680" y="4823269"/>
            <a:ext cx="3759200" cy="738664"/>
          </a:xfrm>
          <a:prstGeom prst="rect">
            <a:avLst/>
          </a:prstGeom>
        </p:spPr>
        <p:txBody>
          <a:bodyPr wrap="square" lIns="0" tIns="0" rIns="0" bIns="0">
            <a:spAutoFit/>
          </a:bodyPr>
          <a:lstStyle/>
          <a:p>
            <a:pPr algn="just"/>
            <a:r>
              <a:rPr lang="lt-LT" sz="2400" b="1" dirty="0">
                <a:solidFill>
                  <a:schemeClr val="bg1"/>
                </a:solidFill>
              </a:rPr>
              <a:t>Visas dialogas turi būti sutelktas į 4 klausimus.</a:t>
            </a:r>
          </a:p>
        </p:txBody>
      </p:sp>
      <p:sp>
        <p:nvSpPr>
          <p:cNvPr id="10" name="Freeform 26">
            <a:extLst>
              <a:ext uri="{FF2B5EF4-FFF2-40B4-BE49-F238E27FC236}">
                <a16:creationId xmlns:a16="http://schemas.microsoft.com/office/drawing/2014/main" id="{7AF694FD-D09E-42A1-810B-83EB40EB2E8E}"/>
              </a:ext>
            </a:extLst>
          </p:cNvPr>
          <p:cNvSpPr>
            <a:spLocks noEditPoints="1"/>
          </p:cNvSpPr>
          <p:nvPr/>
        </p:nvSpPr>
        <p:spPr bwMode="auto">
          <a:xfrm flipH="1">
            <a:off x="661031" y="5042253"/>
            <a:ext cx="623021" cy="620784"/>
          </a:xfrm>
          <a:custGeom>
            <a:avLst/>
            <a:gdLst/>
            <a:ahLst/>
            <a:cxnLst>
              <a:cxn ang="0">
                <a:pos x="309" y="180"/>
              </a:cxn>
              <a:cxn ang="0">
                <a:pos x="233" y="232"/>
              </a:cxn>
              <a:cxn ang="0">
                <a:pos x="180" y="308"/>
              </a:cxn>
              <a:cxn ang="0">
                <a:pos x="215" y="381"/>
              </a:cxn>
              <a:cxn ang="0">
                <a:pos x="231" y="393"/>
              </a:cxn>
              <a:cxn ang="0">
                <a:pos x="227" y="448"/>
              </a:cxn>
              <a:cxn ang="0">
                <a:pos x="162" y="472"/>
              </a:cxn>
              <a:cxn ang="0">
                <a:pos x="198" y="558"/>
              </a:cxn>
              <a:cxn ang="0">
                <a:pos x="261" y="625"/>
              </a:cxn>
              <a:cxn ang="0">
                <a:pos x="344" y="667"/>
              </a:cxn>
              <a:cxn ang="0">
                <a:pos x="384" y="611"/>
              </a:cxn>
              <a:cxn ang="0">
                <a:pos x="437" y="602"/>
              </a:cxn>
              <a:cxn ang="0">
                <a:pos x="454" y="615"/>
              </a:cxn>
              <a:cxn ang="0">
                <a:pos x="510" y="661"/>
              </a:cxn>
              <a:cxn ang="0">
                <a:pos x="589" y="614"/>
              </a:cxn>
              <a:cxn ang="0">
                <a:pos x="648" y="542"/>
              </a:cxn>
              <a:cxn ang="0">
                <a:pos x="677" y="453"/>
              </a:cxn>
              <a:cxn ang="0">
                <a:pos x="607" y="444"/>
              </a:cxn>
              <a:cxn ang="0">
                <a:pos x="607" y="389"/>
              </a:cxn>
              <a:cxn ang="0">
                <a:pos x="677" y="381"/>
              </a:cxn>
              <a:cxn ang="0">
                <a:pos x="645" y="287"/>
              </a:cxn>
              <a:cxn ang="0">
                <a:pos x="581" y="213"/>
              </a:cxn>
              <a:cxn ang="0">
                <a:pos x="494" y="167"/>
              </a:cxn>
              <a:cxn ang="0">
                <a:pos x="452" y="223"/>
              </a:cxn>
              <a:cxn ang="0">
                <a:pos x="399" y="231"/>
              </a:cxn>
              <a:cxn ang="0">
                <a:pos x="382" y="219"/>
              </a:cxn>
              <a:cxn ang="0">
                <a:pos x="441" y="1"/>
              </a:cxn>
              <a:cxn ang="0">
                <a:pos x="454" y="17"/>
              </a:cxn>
              <a:cxn ang="0">
                <a:pos x="540" y="103"/>
              </a:cxn>
              <a:cxn ang="0">
                <a:pos x="633" y="157"/>
              </a:cxn>
              <a:cxn ang="0">
                <a:pos x="703" y="237"/>
              </a:cxn>
              <a:cxn ang="0">
                <a:pos x="746" y="337"/>
              </a:cxn>
              <a:cxn ang="0">
                <a:pos x="827" y="383"/>
              </a:cxn>
              <a:cxn ang="0">
                <a:pos x="836" y="436"/>
              </a:cxn>
              <a:cxn ang="0">
                <a:pos x="823" y="452"/>
              </a:cxn>
              <a:cxn ang="0">
                <a:pos x="740" y="518"/>
              </a:cxn>
              <a:cxn ang="0">
                <a:pos x="691" y="614"/>
              </a:cxn>
              <a:cxn ang="0">
                <a:pos x="616" y="689"/>
              </a:cxn>
              <a:cxn ang="0">
                <a:pos x="519" y="738"/>
              </a:cxn>
              <a:cxn ang="0">
                <a:pos x="454" y="821"/>
              </a:cxn>
              <a:cxn ang="0">
                <a:pos x="437" y="833"/>
              </a:cxn>
              <a:cxn ang="0">
                <a:pos x="384" y="825"/>
              </a:cxn>
              <a:cxn ang="0">
                <a:pos x="338" y="744"/>
              </a:cxn>
              <a:cxn ang="0">
                <a:pos x="238" y="701"/>
              </a:cxn>
              <a:cxn ang="0">
                <a:pos x="158" y="631"/>
              </a:cxn>
              <a:cxn ang="0">
                <a:pos x="103" y="538"/>
              </a:cxn>
              <a:cxn ang="0">
                <a:pos x="17" y="453"/>
              </a:cxn>
              <a:cxn ang="0">
                <a:pos x="1" y="440"/>
              </a:cxn>
              <a:cxn ang="0">
                <a:pos x="5" y="386"/>
              </a:cxn>
              <a:cxn ang="0">
                <a:pos x="85" y="359"/>
              </a:cxn>
              <a:cxn ang="0">
                <a:pos x="121" y="256"/>
              </a:cxn>
              <a:cxn ang="0">
                <a:pos x="187" y="171"/>
              </a:cxn>
              <a:cxn ang="0">
                <a:pos x="276" y="111"/>
              </a:cxn>
              <a:cxn ang="0">
                <a:pos x="382" y="82"/>
              </a:cxn>
              <a:cxn ang="0">
                <a:pos x="390" y="2"/>
              </a:cxn>
            </a:cxnLst>
            <a:rect l="0" t="0" r="r" b="b"/>
            <a:pathLst>
              <a:path w="836" h="833">
                <a:moveTo>
                  <a:pt x="382" y="158"/>
                </a:moveTo>
                <a:lnTo>
                  <a:pt x="363" y="162"/>
                </a:lnTo>
                <a:lnTo>
                  <a:pt x="344" y="166"/>
                </a:lnTo>
                <a:lnTo>
                  <a:pt x="327" y="172"/>
                </a:lnTo>
                <a:lnTo>
                  <a:pt x="309" y="180"/>
                </a:lnTo>
                <a:lnTo>
                  <a:pt x="292" y="188"/>
                </a:lnTo>
                <a:lnTo>
                  <a:pt x="276" y="197"/>
                </a:lnTo>
                <a:lnTo>
                  <a:pt x="261" y="208"/>
                </a:lnTo>
                <a:lnTo>
                  <a:pt x="247" y="220"/>
                </a:lnTo>
                <a:lnTo>
                  <a:pt x="233" y="232"/>
                </a:lnTo>
                <a:lnTo>
                  <a:pt x="220" y="246"/>
                </a:lnTo>
                <a:lnTo>
                  <a:pt x="209" y="260"/>
                </a:lnTo>
                <a:lnTo>
                  <a:pt x="198" y="275"/>
                </a:lnTo>
                <a:lnTo>
                  <a:pt x="188" y="291"/>
                </a:lnTo>
                <a:lnTo>
                  <a:pt x="180" y="308"/>
                </a:lnTo>
                <a:lnTo>
                  <a:pt x="173" y="325"/>
                </a:lnTo>
                <a:lnTo>
                  <a:pt x="167" y="343"/>
                </a:lnTo>
                <a:lnTo>
                  <a:pt x="162" y="362"/>
                </a:lnTo>
                <a:lnTo>
                  <a:pt x="159" y="381"/>
                </a:lnTo>
                <a:lnTo>
                  <a:pt x="215" y="381"/>
                </a:lnTo>
                <a:lnTo>
                  <a:pt x="219" y="381"/>
                </a:lnTo>
                <a:lnTo>
                  <a:pt x="223" y="383"/>
                </a:lnTo>
                <a:lnTo>
                  <a:pt x="227" y="386"/>
                </a:lnTo>
                <a:lnTo>
                  <a:pt x="230" y="389"/>
                </a:lnTo>
                <a:lnTo>
                  <a:pt x="231" y="393"/>
                </a:lnTo>
                <a:lnTo>
                  <a:pt x="232" y="398"/>
                </a:lnTo>
                <a:lnTo>
                  <a:pt x="232" y="436"/>
                </a:lnTo>
                <a:lnTo>
                  <a:pt x="231" y="440"/>
                </a:lnTo>
                <a:lnTo>
                  <a:pt x="230" y="444"/>
                </a:lnTo>
                <a:lnTo>
                  <a:pt x="227" y="448"/>
                </a:lnTo>
                <a:lnTo>
                  <a:pt x="223" y="450"/>
                </a:lnTo>
                <a:lnTo>
                  <a:pt x="219" y="452"/>
                </a:lnTo>
                <a:lnTo>
                  <a:pt x="215" y="453"/>
                </a:lnTo>
                <a:lnTo>
                  <a:pt x="159" y="453"/>
                </a:lnTo>
                <a:lnTo>
                  <a:pt x="162" y="472"/>
                </a:lnTo>
                <a:lnTo>
                  <a:pt x="167" y="490"/>
                </a:lnTo>
                <a:lnTo>
                  <a:pt x="173" y="508"/>
                </a:lnTo>
                <a:lnTo>
                  <a:pt x="180" y="525"/>
                </a:lnTo>
                <a:lnTo>
                  <a:pt x="188" y="542"/>
                </a:lnTo>
                <a:lnTo>
                  <a:pt x="198" y="558"/>
                </a:lnTo>
                <a:lnTo>
                  <a:pt x="209" y="573"/>
                </a:lnTo>
                <a:lnTo>
                  <a:pt x="220" y="587"/>
                </a:lnTo>
                <a:lnTo>
                  <a:pt x="233" y="601"/>
                </a:lnTo>
                <a:lnTo>
                  <a:pt x="247" y="614"/>
                </a:lnTo>
                <a:lnTo>
                  <a:pt x="261" y="625"/>
                </a:lnTo>
                <a:lnTo>
                  <a:pt x="276" y="636"/>
                </a:lnTo>
                <a:lnTo>
                  <a:pt x="292" y="646"/>
                </a:lnTo>
                <a:lnTo>
                  <a:pt x="309" y="654"/>
                </a:lnTo>
                <a:lnTo>
                  <a:pt x="327" y="661"/>
                </a:lnTo>
                <a:lnTo>
                  <a:pt x="344" y="667"/>
                </a:lnTo>
                <a:lnTo>
                  <a:pt x="363" y="672"/>
                </a:lnTo>
                <a:lnTo>
                  <a:pt x="382" y="675"/>
                </a:lnTo>
                <a:lnTo>
                  <a:pt x="382" y="619"/>
                </a:lnTo>
                <a:lnTo>
                  <a:pt x="382" y="615"/>
                </a:lnTo>
                <a:lnTo>
                  <a:pt x="384" y="611"/>
                </a:lnTo>
                <a:lnTo>
                  <a:pt x="387" y="607"/>
                </a:lnTo>
                <a:lnTo>
                  <a:pt x="390" y="605"/>
                </a:lnTo>
                <a:lnTo>
                  <a:pt x="395" y="603"/>
                </a:lnTo>
                <a:lnTo>
                  <a:pt x="399" y="602"/>
                </a:lnTo>
                <a:lnTo>
                  <a:pt x="437" y="602"/>
                </a:lnTo>
                <a:lnTo>
                  <a:pt x="441" y="603"/>
                </a:lnTo>
                <a:lnTo>
                  <a:pt x="446" y="605"/>
                </a:lnTo>
                <a:lnTo>
                  <a:pt x="449" y="607"/>
                </a:lnTo>
                <a:lnTo>
                  <a:pt x="452" y="611"/>
                </a:lnTo>
                <a:lnTo>
                  <a:pt x="454" y="615"/>
                </a:lnTo>
                <a:lnTo>
                  <a:pt x="454" y="619"/>
                </a:lnTo>
                <a:lnTo>
                  <a:pt x="454" y="675"/>
                </a:lnTo>
                <a:lnTo>
                  <a:pt x="473" y="672"/>
                </a:lnTo>
                <a:lnTo>
                  <a:pt x="491" y="667"/>
                </a:lnTo>
                <a:lnTo>
                  <a:pt x="510" y="661"/>
                </a:lnTo>
                <a:lnTo>
                  <a:pt x="527" y="654"/>
                </a:lnTo>
                <a:lnTo>
                  <a:pt x="544" y="646"/>
                </a:lnTo>
                <a:lnTo>
                  <a:pt x="560" y="636"/>
                </a:lnTo>
                <a:lnTo>
                  <a:pt x="575" y="625"/>
                </a:lnTo>
                <a:lnTo>
                  <a:pt x="589" y="614"/>
                </a:lnTo>
                <a:lnTo>
                  <a:pt x="603" y="601"/>
                </a:lnTo>
                <a:lnTo>
                  <a:pt x="616" y="587"/>
                </a:lnTo>
                <a:lnTo>
                  <a:pt x="627" y="573"/>
                </a:lnTo>
                <a:lnTo>
                  <a:pt x="638" y="558"/>
                </a:lnTo>
                <a:lnTo>
                  <a:pt x="648" y="542"/>
                </a:lnTo>
                <a:lnTo>
                  <a:pt x="656" y="525"/>
                </a:lnTo>
                <a:lnTo>
                  <a:pt x="663" y="508"/>
                </a:lnTo>
                <a:lnTo>
                  <a:pt x="669" y="490"/>
                </a:lnTo>
                <a:lnTo>
                  <a:pt x="674" y="472"/>
                </a:lnTo>
                <a:lnTo>
                  <a:pt x="677" y="453"/>
                </a:lnTo>
                <a:lnTo>
                  <a:pt x="621" y="453"/>
                </a:lnTo>
                <a:lnTo>
                  <a:pt x="617" y="452"/>
                </a:lnTo>
                <a:lnTo>
                  <a:pt x="613" y="450"/>
                </a:lnTo>
                <a:lnTo>
                  <a:pt x="609" y="448"/>
                </a:lnTo>
                <a:lnTo>
                  <a:pt x="607" y="444"/>
                </a:lnTo>
                <a:lnTo>
                  <a:pt x="605" y="440"/>
                </a:lnTo>
                <a:lnTo>
                  <a:pt x="604" y="436"/>
                </a:lnTo>
                <a:lnTo>
                  <a:pt x="604" y="398"/>
                </a:lnTo>
                <a:lnTo>
                  <a:pt x="605" y="393"/>
                </a:lnTo>
                <a:lnTo>
                  <a:pt x="607" y="389"/>
                </a:lnTo>
                <a:lnTo>
                  <a:pt x="609" y="386"/>
                </a:lnTo>
                <a:lnTo>
                  <a:pt x="613" y="383"/>
                </a:lnTo>
                <a:lnTo>
                  <a:pt x="617" y="381"/>
                </a:lnTo>
                <a:lnTo>
                  <a:pt x="621" y="381"/>
                </a:lnTo>
                <a:lnTo>
                  <a:pt x="677" y="381"/>
                </a:lnTo>
                <a:lnTo>
                  <a:pt x="674" y="361"/>
                </a:lnTo>
                <a:lnTo>
                  <a:pt x="668" y="341"/>
                </a:lnTo>
                <a:lnTo>
                  <a:pt x="662" y="322"/>
                </a:lnTo>
                <a:lnTo>
                  <a:pt x="654" y="304"/>
                </a:lnTo>
                <a:lnTo>
                  <a:pt x="645" y="287"/>
                </a:lnTo>
                <a:lnTo>
                  <a:pt x="634" y="270"/>
                </a:lnTo>
                <a:lnTo>
                  <a:pt x="622" y="254"/>
                </a:lnTo>
                <a:lnTo>
                  <a:pt x="610" y="239"/>
                </a:lnTo>
                <a:lnTo>
                  <a:pt x="596" y="226"/>
                </a:lnTo>
                <a:lnTo>
                  <a:pt x="581" y="213"/>
                </a:lnTo>
                <a:lnTo>
                  <a:pt x="565" y="201"/>
                </a:lnTo>
                <a:lnTo>
                  <a:pt x="548" y="191"/>
                </a:lnTo>
                <a:lnTo>
                  <a:pt x="531" y="181"/>
                </a:lnTo>
                <a:lnTo>
                  <a:pt x="513" y="173"/>
                </a:lnTo>
                <a:lnTo>
                  <a:pt x="494" y="167"/>
                </a:lnTo>
                <a:lnTo>
                  <a:pt x="474" y="162"/>
                </a:lnTo>
                <a:lnTo>
                  <a:pt x="454" y="158"/>
                </a:lnTo>
                <a:lnTo>
                  <a:pt x="454" y="214"/>
                </a:lnTo>
                <a:lnTo>
                  <a:pt x="454" y="219"/>
                </a:lnTo>
                <a:lnTo>
                  <a:pt x="452" y="223"/>
                </a:lnTo>
                <a:lnTo>
                  <a:pt x="449" y="226"/>
                </a:lnTo>
                <a:lnTo>
                  <a:pt x="446" y="229"/>
                </a:lnTo>
                <a:lnTo>
                  <a:pt x="441" y="230"/>
                </a:lnTo>
                <a:lnTo>
                  <a:pt x="437" y="231"/>
                </a:lnTo>
                <a:lnTo>
                  <a:pt x="399" y="231"/>
                </a:lnTo>
                <a:lnTo>
                  <a:pt x="395" y="230"/>
                </a:lnTo>
                <a:lnTo>
                  <a:pt x="390" y="229"/>
                </a:lnTo>
                <a:lnTo>
                  <a:pt x="387" y="226"/>
                </a:lnTo>
                <a:lnTo>
                  <a:pt x="384" y="223"/>
                </a:lnTo>
                <a:lnTo>
                  <a:pt x="382" y="219"/>
                </a:lnTo>
                <a:lnTo>
                  <a:pt x="382" y="214"/>
                </a:lnTo>
                <a:lnTo>
                  <a:pt x="382" y="158"/>
                </a:lnTo>
                <a:close/>
                <a:moveTo>
                  <a:pt x="399" y="0"/>
                </a:moveTo>
                <a:lnTo>
                  <a:pt x="437" y="0"/>
                </a:lnTo>
                <a:lnTo>
                  <a:pt x="441" y="1"/>
                </a:lnTo>
                <a:lnTo>
                  <a:pt x="446" y="2"/>
                </a:lnTo>
                <a:lnTo>
                  <a:pt x="449" y="5"/>
                </a:lnTo>
                <a:lnTo>
                  <a:pt x="452" y="9"/>
                </a:lnTo>
                <a:lnTo>
                  <a:pt x="454" y="13"/>
                </a:lnTo>
                <a:lnTo>
                  <a:pt x="454" y="17"/>
                </a:lnTo>
                <a:lnTo>
                  <a:pt x="454" y="82"/>
                </a:lnTo>
                <a:lnTo>
                  <a:pt x="476" y="85"/>
                </a:lnTo>
                <a:lnTo>
                  <a:pt x="498" y="90"/>
                </a:lnTo>
                <a:lnTo>
                  <a:pt x="519" y="96"/>
                </a:lnTo>
                <a:lnTo>
                  <a:pt x="540" y="103"/>
                </a:lnTo>
                <a:lnTo>
                  <a:pt x="560" y="111"/>
                </a:lnTo>
                <a:lnTo>
                  <a:pt x="579" y="121"/>
                </a:lnTo>
                <a:lnTo>
                  <a:pt x="598" y="132"/>
                </a:lnTo>
                <a:lnTo>
                  <a:pt x="616" y="144"/>
                </a:lnTo>
                <a:lnTo>
                  <a:pt x="633" y="157"/>
                </a:lnTo>
                <a:lnTo>
                  <a:pt x="649" y="171"/>
                </a:lnTo>
                <a:lnTo>
                  <a:pt x="664" y="187"/>
                </a:lnTo>
                <a:lnTo>
                  <a:pt x="678" y="203"/>
                </a:lnTo>
                <a:lnTo>
                  <a:pt x="691" y="220"/>
                </a:lnTo>
                <a:lnTo>
                  <a:pt x="703" y="237"/>
                </a:lnTo>
                <a:lnTo>
                  <a:pt x="715" y="256"/>
                </a:lnTo>
                <a:lnTo>
                  <a:pt x="724" y="275"/>
                </a:lnTo>
                <a:lnTo>
                  <a:pt x="733" y="295"/>
                </a:lnTo>
                <a:lnTo>
                  <a:pt x="740" y="316"/>
                </a:lnTo>
                <a:lnTo>
                  <a:pt x="746" y="337"/>
                </a:lnTo>
                <a:lnTo>
                  <a:pt x="751" y="359"/>
                </a:lnTo>
                <a:lnTo>
                  <a:pt x="754" y="381"/>
                </a:lnTo>
                <a:lnTo>
                  <a:pt x="819" y="381"/>
                </a:lnTo>
                <a:lnTo>
                  <a:pt x="823" y="381"/>
                </a:lnTo>
                <a:lnTo>
                  <a:pt x="827" y="383"/>
                </a:lnTo>
                <a:lnTo>
                  <a:pt x="831" y="386"/>
                </a:lnTo>
                <a:lnTo>
                  <a:pt x="833" y="389"/>
                </a:lnTo>
                <a:lnTo>
                  <a:pt x="835" y="393"/>
                </a:lnTo>
                <a:lnTo>
                  <a:pt x="836" y="398"/>
                </a:lnTo>
                <a:lnTo>
                  <a:pt x="836" y="436"/>
                </a:lnTo>
                <a:lnTo>
                  <a:pt x="835" y="440"/>
                </a:lnTo>
                <a:lnTo>
                  <a:pt x="833" y="444"/>
                </a:lnTo>
                <a:lnTo>
                  <a:pt x="831" y="448"/>
                </a:lnTo>
                <a:lnTo>
                  <a:pt x="827" y="450"/>
                </a:lnTo>
                <a:lnTo>
                  <a:pt x="823" y="452"/>
                </a:lnTo>
                <a:lnTo>
                  <a:pt x="819" y="453"/>
                </a:lnTo>
                <a:lnTo>
                  <a:pt x="754" y="453"/>
                </a:lnTo>
                <a:lnTo>
                  <a:pt x="751" y="475"/>
                </a:lnTo>
                <a:lnTo>
                  <a:pt x="746" y="496"/>
                </a:lnTo>
                <a:lnTo>
                  <a:pt x="740" y="518"/>
                </a:lnTo>
                <a:lnTo>
                  <a:pt x="733" y="538"/>
                </a:lnTo>
                <a:lnTo>
                  <a:pt x="724" y="558"/>
                </a:lnTo>
                <a:lnTo>
                  <a:pt x="715" y="577"/>
                </a:lnTo>
                <a:lnTo>
                  <a:pt x="703" y="596"/>
                </a:lnTo>
                <a:lnTo>
                  <a:pt x="691" y="614"/>
                </a:lnTo>
                <a:lnTo>
                  <a:pt x="678" y="631"/>
                </a:lnTo>
                <a:lnTo>
                  <a:pt x="664" y="647"/>
                </a:lnTo>
                <a:lnTo>
                  <a:pt x="649" y="662"/>
                </a:lnTo>
                <a:lnTo>
                  <a:pt x="633" y="676"/>
                </a:lnTo>
                <a:lnTo>
                  <a:pt x="616" y="689"/>
                </a:lnTo>
                <a:lnTo>
                  <a:pt x="598" y="701"/>
                </a:lnTo>
                <a:lnTo>
                  <a:pt x="579" y="712"/>
                </a:lnTo>
                <a:lnTo>
                  <a:pt x="560" y="722"/>
                </a:lnTo>
                <a:lnTo>
                  <a:pt x="540" y="731"/>
                </a:lnTo>
                <a:lnTo>
                  <a:pt x="519" y="738"/>
                </a:lnTo>
                <a:lnTo>
                  <a:pt x="498" y="744"/>
                </a:lnTo>
                <a:lnTo>
                  <a:pt x="476" y="748"/>
                </a:lnTo>
                <a:lnTo>
                  <a:pt x="454" y="751"/>
                </a:lnTo>
                <a:lnTo>
                  <a:pt x="454" y="816"/>
                </a:lnTo>
                <a:lnTo>
                  <a:pt x="454" y="821"/>
                </a:lnTo>
                <a:lnTo>
                  <a:pt x="452" y="825"/>
                </a:lnTo>
                <a:lnTo>
                  <a:pt x="449" y="828"/>
                </a:lnTo>
                <a:lnTo>
                  <a:pt x="446" y="831"/>
                </a:lnTo>
                <a:lnTo>
                  <a:pt x="441" y="833"/>
                </a:lnTo>
                <a:lnTo>
                  <a:pt x="437" y="833"/>
                </a:lnTo>
                <a:lnTo>
                  <a:pt x="399" y="833"/>
                </a:lnTo>
                <a:lnTo>
                  <a:pt x="395" y="833"/>
                </a:lnTo>
                <a:lnTo>
                  <a:pt x="390" y="831"/>
                </a:lnTo>
                <a:lnTo>
                  <a:pt x="387" y="828"/>
                </a:lnTo>
                <a:lnTo>
                  <a:pt x="384" y="825"/>
                </a:lnTo>
                <a:lnTo>
                  <a:pt x="382" y="821"/>
                </a:lnTo>
                <a:lnTo>
                  <a:pt x="382" y="816"/>
                </a:lnTo>
                <a:lnTo>
                  <a:pt x="382" y="751"/>
                </a:lnTo>
                <a:lnTo>
                  <a:pt x="360" y="748"/>
                </a:lnTo>
                <a:lnTo>
                  <a:pt x="338" y="744"/>
                </a:lnTo>
                <a:lnTo>
                  <a:pt x="317" y="738"/>
                </a:lnTo>
                <a:lnTo>
                  <a:pt x="296" y="731"/>
                </a:lnTo>
                <a:lnTo>
                  <a:pt x="276" y="722"/>
                </a:lnTo>
                <a:lnTo>
                  <a:pt x="257" y="712"/>
                </a:lnTo>
                <a:lnTo>
                  <a:pt x="238" y="701"/>
                </a:lnTo>
                <a:lnTo>
                  <a:pt x="220" y="689"/>
                </a:lnTo>
                <a:lnTo>
                  <a:pt x="203" y="676"/>
                </a:lnTo>
                <a:lnTo>
                  <a:pt x="187" y="662"/>
                </a:lnTo>
                <a:lnTo>
                  <a:pt x="172" y="647"/>
                </a:lnTo>
                <a:lnTo>
                  <a:pt x="158" y="631"/>
                </a:lnTo>
                <a:lnTo>
                  <a:pt x="144" y="614"/>
                </a:lnTo>
                <a:lnTo>
                  <a:pt x="132" y="596"/>
                </a:lnTo>
                <a:lnTo>
                  <a:pt x="121" y="577"/>
                </a:lnTo>
                <a:lnTo>
                  <a:pt x="111" y="558"/>
                </a:lnTo>
                <a:lnTo>
                  <a:pt x="103" y="538"/>
                </a:lnTo>
                <a:lnTo>
                  <a:pt x="96" y="518"/>
                </a:lnTo>
                <a:lnTo>
                  <a:pt x="90" y="496"/>
                </a:lnTo>
                <a:lnTo>
                  <a:pt x="85" y="475"/>
                </a:lnTo>
                <a:lnTo>
                  <a:pt x="82" y="453"/>
                </a:lnTo>
                <a:lnTo>
                  <a:pt x="17" y="453"/>
                </a:lnTo>
                <a:lnTo>
                  <a:pt x="13" y="452"/>
                </a:lnTo>
                <a:lnTo>
                  <a:pt x="9" y="450"/>
                </a:lnTo>
                <a:lnTo>
                  <a:pt x="5" y="448"/>
                </a:lnTo>
                <a:lnTo>
                  <a:pt x="2" y="444"/>
                </a:lnTo>
                <a:lnTo>
                  <a:pt x="1" y="440"/>
                </a:lnTo>
                <a:lnTo>
                  <a:pt x="0" y="436"/>
                </a:lnTo>
                <a:lnTo>
                  <a:pt x="0" y="398"/>
                </a:lnTo>
                <a:lnTo>
                  <a:pt x="1" y="393"/>
                </a:lnTo>
                <a:lnTo>
                  <a:pt x="2" y="389"/>
                </a:lnTo>
                <a:lnTo>
                  <a:pt x="5" y="386"/>
                </a:lnTo>
                <a:lnTo>
                  <a:pt x="9" y="383"/>
                </a:lnTo>
                <a:lnTo>
                  <a:pt x="13" y="381"/>
                </a:lnTo>
                <a:lnTo>
                  <a:pt x="17" y="381"/>
                </a:lnTo>
                <a:lnTo>
                  <a:pt x="82" y="381"/>
                </a:lnTo>
                <a:lnTo>
                  <a:pt x="85" y="359"/>
                </a:lnTo>
                <a:lnTo>
                  <a:pt x="90" y="337"/>
                </a:lnTo>
                <a:lnTo>
                  <a:pt x="96" y="316"/>
                </a:lnTo>
                <a:lnTo>
                  <a:pt x="103" y="295"/>
                </a:lnTo>
                <a:lnTo>
                  <a:pt x="111" y="275"/>
                </a:lnTo>
                <a:lnTo>
                  <a:pt x="121" y="256"/>
                </a:lnTo>
                <a:lnTo>
                  <a:pt x="132" y="237"/>
                </a:lnTo>
                <a:lnTo>
                  <a:pt x="144" y="220"/>
                </a:lnTo>
                <a:lnTo>
                  <a:pt x="158" y="203"/>
                </a:lnTo>
                <a:lnTo>
                  <a:pt x="172" y="187"/>
                </a:lnTo>
                <a:lnTo>
                  <a:pt x="187" y="171"/>
                </a:lnTo>
                <a:lnTo>
                  <a:pt x="203" y="157"/>
                </a:lnTo>
                <a:lnTo>
                  <a:pt x="220" y="144"/>
                </a:lnTo>
                <a:lnTo>
                  <a:pt x="238" y="132"/>
                </a:lnTo>
                <a:lnTo>
                  <a:pt x="257" y="121"/>
                </a:lnTo>
                <a:lnTo>
                  <a:pt x="276" y="111"/>
                </a:lnTo>
                <a:lnTo>
                  <a:pt x="296" y="103"/>
                </a:lnTo>
                <a:lnTo>
                  <a:pt x="317" y="96"/>
                </a:lnTo>
                <a:lnTo>
                  <a:pt x="338" y="90"/>
                </a:lnTo>
                <a:lnTo>
                  <a:pt x="360" y="85"/>
                </a:lnTo>
                <a:lnTo>
                  <a:pt x="382" y="82"/>
                </a:lnTo>
                <a:lnTo>
                  <a:pt x="382" y="17"/>
                </a:lnTo>
                <a:lnTo>
                  <a:pt x="382" y="13"/>
                </a:lnTo>
                <a:lnTo>
                  <a:pt x="384" y="9"/>
                </a:lnTo>
                <a:lnTo>
                  <a:pt x="387" y="5"/>
                </a:lnTo>
                <a:lnTo>
                  <a:pt x="390" y="2"/>
                </a:lnTo>
                <a:lnTo>
                  <a:pt x="395" y="1"/>
                </a:lnTo>
                <a:lnTo>
                  <a:pt x="3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cxnSp>
        <p:nvCxnSpPr>
          <p:cNvPr id="11" name="Straight Connector 10">
            <a:extLst>
              <a:ext uri="{FF2B5EF4-FFF2-40B4-BE49-F238E27FC236}">
                <a16:creationId xmlns:a16="http://schemas.microsoft.com/office/drawing/2014/main" id="{91712B5D-0AA1-48E4-9685-91C01C79C323}"/>
              </a:ext>
            </a:extLst>
          </p:cNvPr>
          <p:cNvCxnSpPr/>
          <p:nvPr/>
        </p:nvCxnSpPr>
        <p:spPr>
          <a:xfrm rot="5400000">
            <a:off x="1014941" y="5351588"/>
            <a:ext cx="812800" cy="2117"/>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E35F95D4-F0FB-4393-8E58-7597B5A8161B}"/>
              </a:ext>
            </a:extLst>
          </p:cNvPr>
          <p:cNvSpPr/>
          <p:nvPr/>
        </p:nvSpPr>
        <p:spPr>
          <a:xfrm>
            <a:off x="6086611" y="3003074"/>
            <a:ext cx="1485629" cy="1485629"/>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3" name="Freeform 6">
            <a:extLst>
              <a:ext uri="{FF2B5EF4-FFF2-40B4-BE49-F238E27FC236}">
                <a16:creationId xmlns:a16="http://schemas.microsoft.com/office/drawing/2014/main" id="{F3DEE3A9-19A8-4B0D-A68A-B8142D9E4F4F}"/>
              </a:ext>
            </a:extLst>
          </p:cNvPr>
          <p:cNvSpPr>
            <a:spLocks noEditPoints="1"/>
          </p:cNvSpPr>
          <p:nvPr/>
        </p:nvSpPr>
        <p:spPr bwMode="auto">
          <a:xfrm flipH="1">
            <a:off x="6440544" y="3358403"/>
            <a:ext cx="777763" cy="774971"/>
          </a:xfrm>
          <a:custGeom>
            <a:avLst/>
            <a:gdLst/>
            <a:ahLst/>
            <a:cxnLst>
              <a:cxn ang="0">
                <a:pos x="309" y="180"/>
              </a:cxn>
              <a:cxn ang="0">
                <a:pos x="233" y="232"/>
              </a:cxn>
              <a:cxn ang="0">
                <a:pos x="180" y="308"/>
              </a:cxn>
              <a:cxn ang="0">
                <a:pos x="215" y="381"/>
              </a:cxn>
              <a:cxn ang="0">
                <a:pos x="231" y="393"/>
              </a:cxn>
              <a:cxn ang="0">
                <a:pos x="227" y="448"/>
              </a:cxn>
              <a:cxn ang="0">
                <a:pos x="162" y="472"/>
              </a:cxn>
              <a:cxn ang="0">
                <a:pos x="198" y="558"/>
              </a:cxn>
              <a:cxn ang="0">
                <a:pos x="261" y="625"/>
              </a:cxn>
              <a:cxn ang="0">
                <a:pos x="344" y="667"/>
              </a:cxn>
              <a:cxn ang="0">
                <a:pos x="384" y="611"/>
              </a:cxn>
              <a:cxn ang="0">
                <a:pos x="437" y="602"/>
              </a:cxn>
              <a:cxn ang="0">
                <a:pos x="454" y="615"/>
              </a:cxn>
              <a:cxn ang="0">
                <a:pos x="510" y="661"/>
              </a:cxn>
              <a:cxn ang="0">
                <a:pos x="589" y="614"/>
              </a:cxn>
              <a:cxn ang="0">
                <a:pos x="648" y="542"/>
              </a:cxn>
              <a:cxn ang="0">
                <a:pos x="677" y="453"/>
              </a:cxn>
              <a:cxn ang="0">
                <a:pos x="607" y="444"/>
              </a:cxn>
              <a:cxn ang="0">
                <a:pos x="607" y="389"/>
              </a:cxn>
              <a:cxn ang="0">
                <a:pos x="677" y="381"/>
              </a:cxn>
              <a:cxn ang="0">
                <a:pos x="645" y="287"/>
              </a:cxn>
              <a:cxn ang="0">
                <a:pos x="581" y="213"/>
              </a:cxn>
              <a:cxn ang="0">
                <a:pos x="494" y="167"/>
              </a:cxn>
              <a:cxn ang="0">
                <a:pos x="452" y="223"/>
              </a:cxn>
              <a:cxn ang="0">
                <a:pos x="399" y="231"/>
              </a:cxn>
              <a:cxn ang="0">
                <a:pos x="382" y="219"/>
              </a:cxn>
              <a:cxn ang="0">
                <a:pos x="441" y="1"/>
              </a:cxn>
              <a:cxn ang="0">
                <a:pos x="454" y="17"/>
              </a:cxn>
              <a:cxn ang="0">
                <a:pos x="540" y="103"/>
              </a:cxn>
              <a:cxn ang="0">
                <a:pos x="633" y="157"/>
              </a:cxn>
              <a:cxn ang="0">
                <a:pos x="703" y="237"/>
              </a:cxn>
              <a:cxn ang="0">
                <a:pos x="746" y="337"/>
              </a:cxn>
              <a:cxn ang="0">
                <a:pos x="827" y="383"/>
              </a:cxn>
              <a:cxn ang="0">
                <a:pos x="836" y="436"/>
              </a:cxn>
              <a:cxn ang="0">
                <a:pos x="823" y="452"/>
              </a:cxn>
              <a:cxn ang="0">
                <a:pos x="740" y="518"/>
              </a:cxn>
              <a:cxn ang="0">
                <a:pos x="691" y="614"/>
              </a:cxn>
              <a:cxn ang="0">
                <a:pos x="616" y="689"/>
              </a:cxn>
              <a:cxn ang="0">
                <a:pos x="519" y="738"/>
              </a:cxn>
              <a:cxn ang="0">
                <a:pos x="454" y="821"/>
              </a:cxn>
              <a:cxn ang="0">
                <a:pos x="437" y="833"/>
              </a:cxn>
              <a:cxn ang="0">
                <a:pos x="384" y="825"/>
              </a:cxn>
              <a:cxn ang="0">
                <a:pos x="338" y="744"/>
              </a:cxn>
              <a:cxn ang="0">
                <a:pos x="238" y="701"/>
              </a:cxn>
              <a:cxn ang="0">
                <a:pos x="158" y="631"/>
              </a:cxn>
              <a:cxn ang="0">
                <a:pos x="103" y="538"/>
              </a:cxn>
              <a:cxn ang="0">
                <a:pos x="17" y="453"/>
              </a:cxn>
              <a:cxn ang="0">
                <a:pos x="1" y="440"/>
              </a:cxn>
              <a:cxn ang="0">
                <a:pos x="5" y="386"/>
              </a:cxn>
              <a:cxn ang="0">
                <a:pos x="85" y="359"/>
              </a:cxn>
              <a:cxn ang="0">
                <a:pos x="121" y="256"/>
              </a:cxn>
              <a:cxn ang="0">
                <a:pos x="187" y="171"/>
              </a:cxn>
              <a:cxn ang="0">
                <a:pos x="276" y="111"/>
              </a:cxn>
              <a:cxn ang="0">
                <a:pos x="382" y="82"/>
              </a:cxn>
              <a:cxn ang="0">
                <a:pos x="390" y="2"/>
              </a:cxn>
            </a:cxnLst>
            <a:rect l="0" t="0" r="r" b="b"/>
            <a:pathLst>
              <a:path w="836" h="833">
                <a:moveTo>
                  <a:pt x="382" y="158"/>
                </a:moveTo>
                <a:lnTo>
                  <a:pt x="363" y="162"/>
                </a:lnTo>
                <a:lnTo>
                  <a:pt x="344" y="166"/>
                </a:lnTo>
                <a:lnTo>
                  <a:pt x="327" y="172"/>
                </a:lnTo>
                <a:lnTo>
                  <a:pt x="309" y="180"/>
                </a:lnTo>
                <a:lnTo>
                  <a:pt x="292" y="188"/>
                </a:lnTo>
                <a:lnTo>
                  <a:pt x="276" y="197"/>
                </a:lnTo>
                <a:lnTo>
                  <a:pt x="261" y="208"/>
                </a:lnTo>
                <a:lnTo>
                  <a:pt x="247" y="220"/>
                </a:lnTo>
                <a:lnTo>
                  <a:pt x="233" y="232"/>
                </a:lnTo>
                <a:lnTo>
                  <a:pt x="220" y="246"/>
                </a:lnTo>
                <a:lnTo>
                  <a:pt x="209" y="260"/>
                </a:lnTo>
                <a:lnTo>
                  <a:pt x="198" y="275"/>
                </a:lnTo>
                <a:lnTo>
                  <a:pt x="188" y="291"/>
                </a:lnTo>
                <a:lnTo>
                  <a:pt x="180" y="308"/>
                </a:lnTo>
                <a:lnTo>
                  <a:pt x="173" y="325"/>
                </a:lnTo>
                <a:lnTo>
                  <a:pt x="167" y="343"/>
                </a:lnTo>
                <a:lnTo>
                  <a:pt x="162" y="362"/>
                </a:lnTo>
                <a:lnTo>
                  <a:pt x="159" y="381"/>
                </a:lnTo>
                <a:lnTo>
                  <a:pt x="215" y="381"/>
                </a:lnTo>
                <a:lnTo>
                  <a:pt x="219" y="381"/>
                </a:lnTo>
                <a:lnTo>
                  <a:pt x="223" y="383"/>
                </a:lnTo>
                <a:lnTo>
                  <a:pt x="227" y="386"/>
                </a:lnTo>
                <a:lnTo>
                  <a:pt x="230" y="389"/>
                </a:lnTo>
                <a:lnTo>
                  <a:pt x="231" y="393"/>
                </a:lnTo>
                <a:lnTo>
                  <a:pt x="232" y="398"/>
                </a:lnTo>
                <a:lnTo>
                  <a:pt x="232" y="436"/>
                </a:lnTo>
                <a:lnTo>
                  <a:pt x="231" y="440"/>
                </a:lnTo>
                <a:lnTo>
                  <a:pt x="230" y="444"/>
                </a:lnTo>
                <a:lnTo>
                  <a:pt x="227" y="448"/>
                </a:lnTo>
                <a:lnTo>
                  <a:pt x="223" y="450"/>
                </a:lnTo>
                <a:lnTo>
                  <a:pt x="219" y="452"/>
                </a:lnTo>
                <a:lnTo>
                  <a:pt x="215" y="453"/>
                </a:lnTo>
                <a:lnTo>
                  <a:pt x="159" y="453"/>
                </a:lnTo>
                <a:lnTo>
                  <a:pt x="162" y="472"/>
                </a:lnTo>
                <a:lnTo>
                  <a:pt x="167" y="490"/>
                </a:lnTo>
                <a:lnTo>
                  <a:pt x="173" y="508"/>
                </a:lnTo>
                <a:lnTo>
                  <a:pt x="180" y="525"/>
                </a:lnTo>
                <a:lnTo>
                  <a:pt x="188" y="542"/>
                </a:lnTo>
                <a:lnTo>
                  <a:pt x="198" y="558"/>
                </a:lnTo>
                <a:lnTo>
                  <a:pt x="209" y="573"/>
                </a:lnTo>
                <a:lnTo>
                  <a:pt x="220" y="587"/>
                </a:lnTo>
                <a:lnTo>
                  <a:pt x="233" y="601"/>
                </a:lnTo>
                <a:lnTo>
                  <a:pt x="247" y="614"/>
                </a:lnTo>
                <a:lnTo>
                  <a:pt x="261" y="625"/>
                </a:lnTo>
                <a:lnTo>
                  <a:pt x="276" y="636"/>
                </a:lnTo>
                <a:lnTo>
                  <a:pt x="292" y="646"/>
                </a:lnTo>
                <a:lnTo>
                  <a:pt x="309" y="654"/>
                </a:lnTo>
                <a:lnTo>
                  <a:pt x="327" y="661"/>
                </a:lnTo>
                <a:lnTo>
                  <a:pt x="344" y="667"/>
                </a:lnTo>
                <a:lnTo>
                  <a:pt x="363" y="672"/>
                </a:lnTo>
                <a:lnTo>
                  <a:pt x="382" y="675"/>
                </a:lnTo>
                <a:lnTo>
                  <a:pt x="382" y="619"/>
                </a:lnTo>
                <a:lnTo>
                  <a:pt x="382" y="615"/>
                </a:lnTo>
                <a:lnTo>
                  <a:pt x="384" y="611"/>
                </a:lnTo>
                <a:lnTo>
                  <a:pt x="387" y="607"/>
                </a:lnTo>
                <a:lnTo>
                  <a:pt x="390" y="605"/>
                </a:lnTo>
                <a:lnTo>
                  <a:pt x="395" y="603"/>
                </a:lnTo>
                <a:lnTo>
                  <a:pt x="399" y="602"/>
                </a:lnTo>
                <a:lnTo>
                  <a:pt x="437" y="602"/>
                </a:lnTo>
                <a:lnTo>
                  <a:pt x="441" y="603"/>
                </a:lnTo>
                <a:lnTo>
                  <a:pt x="446" y="605"/>
                </a:lnTo>
                <a:lnTo>
                  <a:pt x="449" y="607"/>
                </a:lnTo>
                <a:lnTo>
                  <a:pt x="452" y="611"/>
                </a:lnTo>
                <a:lnTo>
                  <a:pt x="454" y="615"/>
                </a:lnTo>
                <a:lnTo>
                  <a:pt x="454" y="619"/>
                </a:lnTo>
                <a:lnTo>
                  <a:pt x="454" y="675"/>
                </a:lnTo>
                <a:lnTo>
                  <a:pt x="473" y="672"/>
                </a:lnTo>
                <a:lnTo>
                  <a:pt x="491" y="667"/>
                </a:lnTo>
                <a:lnTo>
                  <a:pt x="510" y="661"/>
                </a:lnTo>
                <a:lnTo>
                  <a:pt x="527" y="654"/>
                </a:lnTo>
                <a:lnTo>
                  <a:pt x="544" y="646"/>
                </a:lnTo>
                <a:lnTo>
                  <a:pt x="560" y="636"/>
                </a:lnTo>
                <a:lnTo>
                  <a:pt x="575" y="625"/>
                </a:lnTo>
                <a:lnTo>
                  <a:pt x="589" y="614"/>
                </a:lnTo>
                <a:lnTo>
                  <a:pt x="603" y="601"/>
                </a:lnTo>
                <a:lnTo>
                  <a:pt x="616" y="587"/>
                </a:lnTo>
                <a:lnTo>
                  <a:pt x="627" y="573"/>
                </a:lnTo>
                <a:lnTo>
                  <a:pt x="638" y="558"/>
                </a:lnTo>
                <a:lnTo>
                  <a:pt x="648" y="542"/>
                </a:lnTo>
                <a:lnTo>
                  <a:pt x="656" y="525"/>
                </a:lnTo>
                <a:lnTo>
                  <a:pt x="663" y="508"/>
                </a:lnTo>
                <a:lnTo>
                  <a:pt x="669" y="490"/>
                </a:lnTo>
                <a:lnTo>
                  <a:pt x="674" y="472"/>
                </a:lnTo>
                <a:lnTo>
                  <a:pt x="677" y="453"/>
                </a:lnTo>
                <a:lnTo>
                  <a:pt x="621" y="453"/>
                </a:lnTo>
                <a:lnTo>
                  <a:pt x="617" y="452"/>
                </a:lnTo>
                <a:lnTo>
                  <a:pt x="613" y="450"/>
                </a:lnTo>
                <a:lnTo>
                  <a:pt x="609" y="448"/>
                </a:lnTo>
                <a:lnTo>
                  <a:pt x="607" y="444"/>
                </a:lnTo>
                <a:lnTo>
                  <a:pt x="605" y="440"/>
                </a:lnTo>
                <a:lnTo>
                  <a:pt x="604" y="436"/>
                </a:lnTo>
                <a:lnTo>
                  <a:pt x="604" y="398"/>
                </a:lnTo>
                <a:lnTo>
                  <a:pt x="605" y="393"/>
                </a:lnTo>
                <a:lnTo>
                  <a:pt x="607" y="389"/>
                </a:lnTo>
                <a:lnTo>
                  <a:pt x="609" y="386"/>
                </a:lnTo>
                <a:lnTo>
                  <a:pt x="613" y="383"/>
                </a:lnTo>
                <a:lnTo>
                  <a:pt x="617" y="381"/>
                </a:lnTo>
                <a:lnTo>
                  <a:pt x="621" y="381"/>
                </a:lnTo>
                <a:lnTo>
                  <a:pt x="677" y="381"/>
                </a:lnTo>
                <a:lnTo>
                  <a:pt x="674" y="361"/>
                </a:lnTo>
                <a:lnTo>
                  <a:pt x="668" y="341"/>
                </a:lnTo>
                <a:lnTo>
                  <a:pt x="662" y="322"/>
                </a:lnTo>
                <a:lnTo>
                  <a:pt x="654" y="304"/>
                </a:lnTo>
                <a:lnTo>
                  <a:pt x="645" y="287"/>
                </a:lnTo>
                <a:lnTo>
                  <a:pt x="634" y="270"/>
                </a:lnTo>
                <a:lnTo>
                  <a:pt x="622" y="254"/>
                </a:lnTo>
                <a:lnTo>
                  <a:pt x="610" y="239"/>
                </a:lnTo>
                <a:lnTo>
                  <a:pt x="596" y="226"/>
                </a:lnTo>
                <a:lnTo>
                  <a:pt x="581" y="213"/>
                </a:lnTo>
                <a:lnTo>
                  <a:pt x="565" y="201"/>
                </a:lnTo>
                <a:lnTo>
                  <a:pt x="548" y="191"/>
                </a:lnTo>
                <a:lnTo>
                  <a:pt x="531" y="181"/>
                </a:lnTo>
                <a:lnTo>
                  <a:pt x="513" y="173"/>
                </a:lnTo>
                <a:lnTo>
                  <a:pt x="494" y="167"/>
                </a:lnTo>
                <a:lnTo>
                  <a:pt x="474" y="162"/>
                </a:lnTo>
                <a:lnTo>
                  <a:pt x="454" y="158"/>
                </a:lnTo>
                <a:lnTo>
                  <a:pt x="454" y="214"/>
                </a:lnTo>
                <a:lnTo>
                  <a:pt x="454" y="219"/>
                </a:lnTo>
                <a:lnTo>
                  <a:pt x="452" y="223"/>
                </a:lnTo>
                <a:lnTo>
                  <a:pt x="449" y="226"/>
                </a:lnTo>
                <a:lnTo>
                  <a:pt x="446" y="229"/>
                </a:lnTo>
                <a:lnTo>
                  <a:pt x="441" y="230"/>
                </a:lnTo>
                <a:lnTo>
                  <a:pt x="437" y="231"/>
                </a:lnTo>
                <a:lnTo>
                  <a:pt x="399" y="231"/>
                </a:lnTo>
                <a:lnTo>
                  <a:pt x="395" y="230"/>
                </a:lnTo>
                <a:lnTo>
                  <a:pt x="390" y="229"/>
                </a:lnTo>
                <a:lnTo>
                  <a:pt x="387" y="226"/>
                </a:lnTo>
                <a:lnTo>
                  <a:pt x="384" y="223"/>
                </a:lnTo>
                <a:lnTo>
                  <a:pt x="382" y="219"/>
                </a:lnTo>
                <a:lnTo>
                  <a:pt x="382" y="214"/>
                </a:lnTo>
                <a:lnTo>
                  <a:pt x="382" y="158"/>
                </a:lnTo>
                <a:close/>
                <a:moveTo>
                  <a:pt x="399" y="0"/>
                </a:moveTo>
                <a:lnTo>
                  <a:pt x="437" y="0"/>
                </a:lnTo>
                <a:lnTo>
                  <a:pt x="441" y="1"/>
                </a:lnTo>
                <a:lnTo>
                  <a:pt x="446" y="2"/>
                </a:lnTo>
                <a:lnTo>
                  <a:pt x="449" y="5"/>
                </a:lnTo>
                <a:lnTo>
                  <a:pt x="452" y="9"/>
                </a:lnTo>
                <a:lnTo>
                  <a:pt x="454" y="13"/>
                </a:lnTo>
                <a:lnTo>
                  <a:pt x="454" y="17"/>
                </a:lnTo>
                <a:lnTo>
                  <a:pt x="454" y="82"/>
                </a:lnTo>
                <a:lnTo>
                  <a:pt x="476" y="85"/>
                </a:lnTo>
                <a:lnTo>
                  <a:pt x="498" y="90"/>
                </a:lnTo>
                <a:lnTo>
                  <a:pt x="519" y="96"/>
                </a:lnTo>
                <a:lnTo>
                  <a:pt x="540" y="103"/>
                </a:lnTo>
                <a:lnTo>
                  <a:pt x="560" y="111"/>
                </a:lnTo>
                <a:lnTo>
                  <a:pt x="579" y="121"/>
                </a:lnTo>
                <a:lnTo>
                  <a:pt x="598" y="132"/>
                </a:lnTo>
                <a:lnTo>
                  <a:pt x="616" y="144"/>
                </a:lnTo>
                <a:lnTo>
                  <a:pt x="633" y="157"/>
                </a:lnTo>
                <a:lnTo>
                  <a:pt x="649" y="171"/>
                </a:lnTo>
                <a:lnTo>
                  <a:pt x="664" y="187"/>
                </a:lnTo>
                <a:lnTo>
                  <a:pt x="678" y="203"/>
                </a:lnTo>
                <a:lnTo>
                  <a:pt x="691" y="220"/>
                </a:lnTo>
                <a:lnTo>
                  <a:pt x="703" y="237"/>
                </a:lnTo>
                <a:lnTo>
                  <a:pt x="715" y="256"/>
                </a:lnTo>
                <a:lnTo>
                  <a:pt x="724" y="275"/>
                </a:lnTo>
                <a:lnTo>
                  <a:pt x="733" y="295"/>
                </a:lnTo>
                <a:lnTo>
                  <a:pt x="740" y="316"/>
                </a:lnTo>
                <a:lnTo>
                  <a:pt x="746" y="337"/>
                </a:lnTo>
                <a:lnTo>
                  <a:pt x="751" y="359"/>
                </a:lnTo>
                <a:lnTo>
                  <a:pt x="754" y="381"/>
                </a:lnTo>
                <a:lnTo>
                  <a:pt x="819" y="381"/>
                </a:lnTo>
                <a:lnTo>
                  <a:pt x="823" y="381"/>
                </a:lnTo>
                <a:lnTo>
                  <a:pt x="827" y="383"/>
                </a:lnTo>
                <a:lnTo>
                  <a:pt x="831" y="386"/>
                </a:lnTo>
                <a:lnTo>
                  <a:pt x="833" y="389"/>
                </a:lnTo>
                <a:lnTo>
                  <a:pt x="835" y="393"/>
                </a:lnTo>
                <a:lnTo>
                  <a:pt x="836" y="398"/>
                </a:lnTo>
                <a:lnTo>
                  <a:pt x="836" y="436"/>
                </a:lnTo>
                <a:lnTo>
                  <a:pt x="835" y="440"/>
                </a:lnTo>
                <a:lnTo>
                  <a:pt x="833" y="444"/>
                </a:lnTo>
                <a:lnTo>
                  <a:pt x="831" y="448"/>
                </a:lnTo>
                <a:lnTo>
                  <a:pt x="827" y="450"/>
                </a:lnTo>
                <a:lnTo>
                  <a:pt x="823" y="452"/>
                </a:lnTo>
                <a:lnTo>
                  <a:pt x="819" y="453"/>
                </a:lnTo>
                <a:lnTo>
                  <a:pt x="754" y="453"/>
                </a:lnTo>
                <a:lnTo>
                  <a:pt x="751" y="475"/>
                </a:lnTo>
                <a:lnTo>
                  <a:pt x="746" y="496"/>
                </a:lnTo>
                <a:lnTo>
                  <a:pt x="740" y="518"/>
                </a:lnTo>
                <a:lnTo>
                  <a:pt x="733" y="538"/>
                </a:lnTo>
                <a:lnTo>
                  <a:pt x="724" y="558"/>
                </a:lnTo>
                <a:lnTo>
                  <a:pt x="715" y="577"/>
                </a:lnTo>
                <a:lnTo>
                  <a:pt x="703" y="596"/>
                </a:lnTo>
                <a:lnTo>
                  <a:pt x="691" y="614"/>
                </a:lnTo>
                <a:lnTo>
                  <a:pt x="678" y="631"/>
                </a:lnTo>
                <a:lnTo>
                  <a:pt x="664" y="647"/>
                </a:lnTo>
                <a:lnTo>
                  <a:pt x="649" y="662"/>
                </a:lnTo>
                <a:lnTo>
                  <a:pt x="633" y="676"/>
                </a:lnTo>
                <a:lnTo>
                  <a:pt x="616" y="689"/>
                </a:lnTo>
                <a:lnTo>
                  <a:pt x="598" y="701"/>
                </a:lnTo>
                <a:lnTo>
                  <a:pt x="579" y="712"/>
                </a:lnTo>
                <a:lnTo>
                  <a:pt x="560" y="722"/>
                </a:lnTo>
                <a:lnTo>
                  <a:pt x="540" y="731"/>
                </a:lnTo>
                <a:lnTo>
                  <a:pt x="519" y="738"/>
                </a:lnTo>
                <a:lnTo>
                  <a:pt x="498" y="744"/>
                </a:lnTo>
                <a:lnTo>
                  <a:pt x="476" y="748"/>
                </a:lnTo>
                <a:lnTo>
                  <a:pt x="454" y="751"/>
                </a:lnTo>
                <a:lnTo>
                  <a:pt x="454" y="816"/>
                </a:lnTo>
                <a:lnTo>
                  <a:pt x="454" y="821"/>
                </a:lnTo>
                <a:lnTo>
                  <a:pt x="452" y="825"/>
                </a:lnTo>
                <a:lnTo>
                  <a:pt x="449" y="828"/>
                </a:lnTo>
                <a:lnTo>
                  <a:pt x="446" y="831"/>
                </a:lnTo>
                <a:lnTo>
                  <a:pt x="441" y="833"/>
                </a:lnTo>
                <a:lnTo>
                  <a:pt x="437" y="833"/>
                </a:lnTo>
                <a:lnTo>
                  <a:pt x="399" y="833"/>
                </a:lnTo>
                <a:lnTo>
                  <a:pt x="395" y="833"/>
                </a:lnTo>
                <a:lnTo>
                  <a:pt x="390" y="831"/>
                </a:lnTo>
                <a:lnTo>
                  <a:pt x="387" y="828"/>
                </a:lnTo>
                <a:lnTo>
                  <a:pt x="384" y="825"/>
                </a:lnTo>
                <a:lnTo>
                  <a:pt x="382" y="821"/>
                </a:lnTo>
                <a:lnTo>
                  <a:pt x="382" y="816"/>
                </a:lnTo>
                <a:lnTo>
                  <a:pt x="382" y="751"/>
                </a:lnTo>
                <a:lnTo>
                  <a:pt x="360" y="748"/>
                </a:lnTo>
                <a:lnTo>
                  <a:pt x="338" y="744"/>
                </a:lnTo>
                <a:lnTo>
                  <a:pt x="317" y="738"/>
                </a:lnTo>
                <a:lnTo>
                  <a:pt x="296" y="731"/>
                </a:lnTo>
                <a:lnTo>
                  <a:pt x="276" y="722"/>
                </a:lnTo>
                <a:lnTo>
                  <a:pt x="257" y="712"/>
                </a:lnTo>
                <a:lnTo>
                  <a:pt x="238" y="701"/>
                </a:lnTo>
                <a:lnTo>
                  <a:pt x="220" y="689"/>
                </a:lnTo>
                <a:lnTo>
                  <a:pt x="203" y="676"/>
                </a:lnTo>
                <a:lnTo>
                  <a:pt x="187" y="662"/>
                </a:lnTo>
                <a:lnTo>
                  <a:pt x="172" y="647"/>
                </a:lnTo>
                <a:lnTo>
                  <a:pt x="158" y="631"/>
                </a:lnTo>
                <a:lnTo>
                  <a:pt x="144" y="614"/>
                </a:lnTo>
                <a:lnTo>
                  <a:pt x="132" y="596"/>
                </a:lnTo>
                <a:lnTo>
                  <a:pt x="121" y="577"/>
                </a:lnTo>
                <a:lnTo>
                  <a:pt x="111" y="558"/>
                </a:lnTo>
                <a:lnTo>
                  <a:pt x="103" y="538"/>
                </a:lnTo>
                <a:lnTo>
                  <a:pt x="96" y="518"/>
                </a:lnTo>
                <a:lnTo>
                  <a:pt x="90" y="496"/>
                </a:lnTo>
                <a:lnTo>
                  <a:pt x="85" y="475"/>
                </a:lnTo>
                <a:lnTo>
                  <a:pt x="82" y="453"/>
                </a:lnTo>
                <a:lnTo>
                  <a:pt x="17" y="453"/>
                </a:lnTo>
                <a:lnTo>
                  <a:pt x="13" y="452"/>
                </a:lnTo>
                <a:lnTo>
                  <a:pt x="9" y="450"/>
                </a:lnTo>
                <a:lnTo>
                  <a:pt x="5" y="448"/>
                </a:lnTo>
                <a:lnTo>
                  <a:pt x="2" y="444"/>
                </a:lnTo>
                <a:lnTo>
                  <a:pt x="1" y="440"/>
                </a:lnTo>
                <a:lnTo>
                  <a:pt x="0" y="436"/>
                </a:lnTo>
                <a:lnTo>
                  <a:pt x="0" y="398"/>
                </a:lnTo>
                <a:lnTo>
                  <a:pt x="1" y="393"/>
                </a:lnTo>
                <a:lnTo>
                  <a:pt x="2" y="389"/>
                </a:lnTo>
                <a:lnTo>
                  <a:pt x="5" y="386"/>
                </a:lnTo>
                <a:lnTo>
                  <a:pt x="9" y="383"/>
                </a:lnTo>
                <a:lnTo>
                  <a:pt x="13" y="381"/>
                </a:lnTo>
                <a:lnTo>
                  <a:pt x="17" y="381"/>
                </a:lnTo>
                <a:lnTo>
                  <a:pt x="82" y="381"/>
                </a:lnTo>
                <a:lnTo>
                  <a:pt x="85" y="359"/>
                </a:lnTo>
                <a:lnTo>
                  <a:pt x="90" y="337"/>
                </a:lnTo>
                <a:lnTo>
                  <a:pt x="96" y="316"/>
                </a:lnTo>
                <a:lnTo>
                  <a:pt x="103" y="295"/>
                </a:lnTo>
                <a:lnTo>
                  <a:pt x="111" y="275"/>
                </a:lnTo>
                <a:lnTo>
                  <a:pt x="121" y="256"/>
                </a:lnTo>
                <a:lnTo>
                  <a:pt x="132" y="237"/>
                </a:lnTo>
                <a:lnTo>
                  <a:pt x="144" y="220"/>
                </a:lnTo>
                <a:lnTo>
                  <a:pt x="158" y="203"/>
                </a:lnTo>
                <a:lnTo>
                  <a:pt x="172" y="187"/>
                </a:lnTo>
                <a:lnTo>
                  <a:pt x="187" y="171"/>
                </a:lnTo>
                <a:lnTo>
                  <a:pt x="203" y="157"/>
                </a:lnTo>
                <a:lnTo>
                  <a:pt x="220" y="144"/>
                </a:lnTo>
                <a:lnTo>
                  <a:pt x="238" y="132"/>
                </a:lnTo>
                <a:lnTo>
                  <a:pt x="257" y="121"/>
                </a:lnTo>
                <a:lnTo>
                  <a:pt x="276" y="111"/>
                </a:lnTo>
                <a:lnTo>
                  <a:pt x="296" y="103"/>
                </a:lnTo>
                <a:lnTo>
                  <a:pt x="317" y="96"/>
                </a:lnTo>
                <a:lnTo>
                  <a:pt x="338" y="90"/>
                </a:lnTo>
                <a:lnTo>
                  <a:pt x="360" y="85"/>
                </a:lnTo>
                <a:lnTo>
                  <a:pt x="382" y="82"/>
                </a:lnTo>
                <a:lnTo>
                  <a:pt x="382" y="17"/>
                </a:lnTo>
                <a:lnTo>
                  <a:pt x="382" y="13"/>
                </a:lnTo>
                <a:lnTo>
                  <a:pt x="384" y="9"/>
                </a:lnTo>
                <a:lnTo>
                  <a:pt x="387" y="5"/>
                </a:lnTo>
                <a:lnTo>
                  <a:pt x="390" y="2"/>
                </a:lnTo>
                <a:lnTo>
                  <a:pt x="395" y="1"/>
                </a:lnTo>
                <a:lnTo>
                  <a:pt x="3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15" name="TextBox 14">
            <a:extLst>
              <a:ext uri="{FF2B5EF4-FFF2-40B4-BE49-F238E27FC236}">
                <a16:creationId xmlns:a16="http://schemas.microsoft.com/office/drawing/2014/main" id="{CEA58FC9-A44F-4773-8D10-40CB6D0DEC74}"/>
              </a:ext>
            </a:extLst>
          </p:cNvPr>
          <p:cNvSpPr txBox="1"/>
          <p:nvPr/>
        </p:nvSpPr>
        <p:spPr>
          <a:xfrm>
            <a:off x="193203" y="1228034"/>
            <a:ext cx="6004323" cy="2554545"/>
          </a:xfrm>
          <a:prstGeom prst="rect">
            <a:avLst/>
          </a:prstGeom>
          <a:noFill/>
        </p:spPr>
        <p:txBody>
          <a:bodyPr wrap="square">
            <a:spAutoFit/>
          </a:bodyPr>
          <a:lstStyle/>
          <a:p>
            <a:pPr marL="342900" indent="-342900">
              <a:buAutoNum type="arabicPeriod"/>
            </a:pPr>
            <a:r>
              <a:rPr lang="lt-LT" sz="2000" dirty="0"/>
              <a:t>Dialogas </a:t>
            </a:r>
            <a:r>
              <a:rPr lang="en-GB" sz="2000" dirty="0" err="1"/>
              <a:t>vykdomas</a:t>
            </a:r>
            <a:r>
              <a:rPr lang="lt-LT" sz="2000" dirty="0"/>
              <a:t> su visais dalyviais dėl vienos sutarties.</a:t>
            </a:r>
          </a:p>
          <a:p>
            <a:pPr marL="342900" indent="-342900">
              <a:buAutoNum type="arabicPeriod"/>
            </a:pPr>
            <a:r>
              <a:rPr lang="lt-LT" sz="2000" dirty="0"/>
              <a:t>Pirmas susitikimas – sutarties projekto derinamas (be priedų).</a:t>
            </a:r>
          </a:p>
          <a:p>
            <a:pPr marL="342900" indent="-342900">
              <a:buAutoNum type="arabicPeriod"/>
            </a:pPr>
            <a:r>
              <a:rPr lang="lt-LT" sz="2000" dirty="0"/>
              <a:t>Antrasis susitikimas – sutarties priedų derinimas.</a:t>
            </a:r>
          </a:p>
          <a:p>
            <a:pPr marL="342900" indent="-342900">
              <a:buAutoNum type="arabicPeriod"/>
            </a:pPr>
            <a:r>
              <a:rPr lang="lt-LT" sz="2000" dirty="0"/>
              <a:t>Trečias susitikimas – po 1-2 susitikimų deramasi dėl patikslintos sutarties. Po 3 susitikimo parengiamas galutinis sutarties projektas.</a:t>
            </a:r>
          </a:p>
        </p:txBody>
      </p:sp>
      <p:graphicFrame>
        <p:nvGraphicFramePr>
          <p:cNvPr id="5" name="Object 4">
            <a:extLst>
              <a:ext uri="{FF2B5EF4-FFF2-40B4-BE49-F238E27FC236}">
                <a16:creationId xmlns:a16="http://schemas.microsoft.com/office/drawing/2014/main" id="{7E30B075-2653-4F69-96C5-63B64AD08FE6}"/>
              </a:ext>
            </a:extLst>
          </p:cNvPr>
          <p:cNvGraphicFramePr>
            <a:graphicFrameLocks noChangeAspect="1"/>
          </p:cNvGraphicFramePr>
          <p:nvPr>
            <p:extLst>
              <p:ext uri="{D42A27DB-BD31-4B8C-83A1-F6EECF244321}">
                <p14:modId xmlns:p14="http://schemas.microsoft.com/office/powerpoint/2010/main" val="4228458027"/>
              </p:ext>
            </p:extLst>
          </p:nvPr>
        </p:nvGraphicFramePr>
        <p:xfrm>
          <a:off x="5590162" y="840005"/>
          <a:ext cx="2263140" cy="1674595"/>
        </p:xfrm>
        <a:graphic>
          <a:graphicData uri="http://schemas.openxmlformats.org/presentationml/2006/ole">
            <mc:AlternateContent xmlns:mc="http://schemas.openxmlformats.org/markup-compatibility/2006">
              <mc:Choice xmlns:v="urn:schemas-microsoft-com:vml" Requires="v">
                <p:oleObj name="Document" showAsIcon="1" r:id="rId4" imgW="914597" imgH="781181" progId="Word.Document.12">
                  <p:embed/>
                </p:oleObj>
              </mc:Choice>
              <mc:Fallback>
                <p:oleObj name="Document" showAsIcon="1" r:id="rId4" imgW="914597" imgH="781181" progId="Word.Document.12">
                  <p:embed/>
                  <p:pic>
                    <p:nvPicPr>
                      <p:cNvPr id="5" name="Object 4">
                        <a:extLst>
                          <a:ext uri="{FF2B5EF4-FFF2-40B4-BE49-F238E27FC236}">
                            <a16:creationId xmlns:a16="http://schemas.microsoft.com/office/drawing/2014/main" id="{7E30B075-2653-4F69-96C5-63B64AD08FE6}"/>
                          </a:ext>
                        </a:extLst>
                      </p:cNvPr>
                      <p:cNvPicPr/>
                      <p:nvPr/>
                    </p:nvPicPr>
                    <p:blipFill>
                      <a:blip r:embed="rId5"/>
                      <a:stretch>
                        <a:fillRect/>
                      </a:stretch>
                    </p:blipFill>
                    <p:spPr>
                      <a:xfrm>
                        <a:off x="5590162" y="840005"/>
                        <a:ext cx="2263140" cy="1674595"/>
                      </a:xfrm>
                      <a:prstGeom prst="rect">
                        <a:avLst/>
                      </a:prstGeom>
                    </p:spPr>
                  </p:pic>
                </p:oleObj>
              </mc:Fallback>
            </mc:AlternateContent>
          </a:graphicData>
        </a:graphic>
      </p:graphicFrame>
    </p:spTree>
    <p:extLst>
      <p:ext uri="{BB962C8B-B14F-4D97-AF65-F5344CB8AC3E}">
        <p14:creationId xmlns:p14="http://schemas.microsoft.com/office/powerpoint/2010/main" val="1213702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lt-LT" sz="3200" dirty="0"/>
              <a:t>Konkurencinio dialogo pasirinkimo pavyzdžiai</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6</a:t>
            </a:fld>
            <a:endParaRPr lang="en-US" dirty="0">
              <a:solidFill>
                <a:srgbClr val="FFFFFF"/>
              </a:solidFill>
            </a:endParaRPr>
          </a:p>
        </p:txBody>
      </p:sp>
      <p:sp>
        <p:nvSpPr>
          <p:cNvPr id="12" name="TextBox 11">
            <a:extLst>
              <a:ext uri="{FF2B5EF4-FFF2-40B4-BE49-F238E27FC236}">
                <a16:creationId xmlns:a16="http://schemas.microsoft.com/office/drawing/2014/main" id="{E68A060D-7499-47F5-94A9-59E1ADC48536}"/>
              </a:ext>
            </a:extLst>
          </p:cNvPr>
          <p:cNvSpPr txBox="1"/>
          <p:nvPr/>
        </p:nvSpPr>
        <p:spPr>
          <a:xfrm>
            <a:off x="809954" y="1418219"/>
            <a:ext cx="9109297" cy="4247317"/>
          </a:xfrm>
          <a:prstGeom prst="rect">
            <a:avLst/>
          </a:prstGeom>
          <a:noFill/>
        </p:spPr>
        <p:txBody>
          <a:bodyPr wrap="square">
            <a:spAutoFit/>
          </a:bodyPr>
          <a:lstStyle/>
          <a:p>
            <a:pPr marL="285750" indent="-285750">
              <a:buClr>
                <a:schemeClr val="accent2">
                  <a:lumMod val="50000"/>
                </a:schemeClr>
              </a:buClr>
              <a:buFont typeface="Wingdings" panose="05000000000000000000" pitchFamily="2" charset="2"/>
              <a:buChar char="Ø"/>
            </a:pPr>
            <a:r>
              <a:rPr lang="lt-LT" sz="3600" dirty="0"/>
              <a:t>Sudėtingi IT projektai</a:t>
            </a:r>
            <a:endParaRPr lang="en-US" sz="3600" dirty="0"/>
          </a:p>
          <a:p>
            <a:pPr marL="285750" indent="-285750">
              <a:buClr>
                <a:schemeClr val="accent2">
                  <a:lumMod val="50000"/>
                </a:schemeClr>
              </a:buClr>
              <a:buFont typeface="Wingdings" panose="05000000000000000000" pitchFamily="2" charset="2"/>
              <a:buChar char="Ø"/>
            </a:pPr>
            <a:r>
              <a:rPr lang="lt-LT" sz="3600" dirty="0"/>
              <a:t>Verslo procesų užsakymas,</a:t>
            </a:r>
          </a:p>
          <a:p>
            <a:pPr marL="285750" indent="-285750">
              <a:buClr>
                <a:schemeClr val="accent2">
                  <a:lumMod val="50000"/>
                </a:schemeClr>
              </a:buClr>
              <a:buFont typeface="Wingdings" panose="05000000000000000000" pitchFamily="2" charset="2"/>
              <a:buChar char="Ø"/>
            </a:pPr>
            <a:r>
              <a:rPr lang="lt-LT" sz="3600" dirty="0"/>
              <a:t>Skaitmeninio kanalo pakeitimas</a:t>
            </a:r>
          </a:p>
          <a:p>
            <a:pPr marL="285750" indent="-285750">
              <a:buClr>
                <a:schemeClr val="accent2">
                  <a:lumMod val="50000"/>
                </a:schemeClr>
              </a:buClr>
              <a:buFont typeface="Wingdings" panose="05000000000000000000" pitchFamily="2" charset="2"/>
              <a:buChar char="Ø"/>
            </a:pPr>
            <a:r>
              <a:rPr lang="lt-LT" sz="3600" dirty="0"/>
              <a:t>Sveikatos ir socialinės rūpybos integracija</a:t>
            </a:r>
          </a:p>
          <a:p>
            <a:pPr marL="285750" indent="-285750">
              <a:buClr>
                <a:schemeClr val="accent2">
                  <a:lumMod val="50000"/>
                </a:schemeClr>
              </a:buClr>
              <a:buFont typeface="Wingdings" panose="05000000000000000000" pitchFamily="2" charset="2"/>
              <a:buChar char="Ø"/>
            </a:pPr>
            <a:r>
              <a:rPr lang="lt-LT" sz="3600" dirty="0"/>
              <a:t>Viešojo ir privataus subjektų partnerystė (VPSP)</a:t>
            </a:r>
            <a:endParaRPr lang="en-US" sz="3600" dirty="0"/>
          </a:p>
          <a:p>
            <a:pPr marL="285750" indent="-285750">
              <a:buClr>
                <a:schemeClr val="accent2">
                  <a:lumMod val="50000"/>
                </a:schemeClr>
              </a:buClr>
              <a:buFont typeface="Wingdings" panose="05000000000000000000" pitchFamily="2" charset="2"/>
              <a:buChar char="Ø"/>
            </a:pPr>
            <a:r>
              <a:rPr lang="lt-LT" sz="3600" dirty="0"/>
              <a:t>Bendros paslaugos</a:t>
            </a:r>
            <a:endParaRPr lang="en-US" sz="3600" dirty="0"/>
          </a:p>
          <a:p>
            <a:pPr>
              <a:buClr>
                <a:schemeClr val="accent2">
                  <a:lumMod val="50000"/>
                </a:schemeClr>
              </a:buClr>
            </a:pPr>
            <a:endParaRPr lang="en-US" b="1" dirty="0"/>
          </a:p>
        </p:txBody>
      </p:sp>
    </p:spTree>
    <p:extLst>
      <p:ext uri="{BB962C8B-B14F-4D97-AF65-F5344CB8AC3E}">
        <p14:creationId xmlns:p14="http://schemas.microsoft.com/office/powerpoint/2010/main" val="3442034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en-US" sz="3200" dirty="0" err="1">
                <a:solidFill>
                  <a:schemeClr val="tx1"/>
                </a:solidFill>
              </a:rPr>
              <a:t>Konkurencinio</a:t>
            </a:r>
            <a:r>
              <a:rPr lang="en-US" sz="3200" dirty="0">
                <a:solidFill>
                  <a:schemeClr val="tx1"/>
                </a:solidFill>
              </a:rPr>
              <a:t> </a:t>
            </a:r>
            <a:r>
              <a:rPr lang="en-US" sz="3200" dirty="0" err="1">
                <a:solidFill>
                  <a:schemeClr val="tx1"/>
                </a:solidFill>
              </a:rPr>
              <a:t>dialogo</a:t>
            </a:r>
            <a:r>
              <a:rPr lang="en-US" sz="3200" dirty="0">
                <a:solidFill>
                  <a:schemeClr val="tx1"/>
                </a:solidFill>
              </a:rPr>
              <a:t> </a:t>
            </a:r>
            <a:r>
              <a:rPr lang="en-US" sz="3200" dirty="0" err="1">
                <a:solidFill>
                  <a:schemeClr val="tx1"/>
                </a:solidFill>
              </a:rPr>
              <a:t>etapai</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60</a:t>
            </a:fld>
            <a:endParaRPr lang="en-US" dirty="0">
              <a:solidFill>
                <a:srgbClr val="FFFFFF"/>
              </a:solidFill>
            </a:endParaRPr>
          </a:p>
        </p:txBody>
      </p:sp>
      <p:cxnSp>
        <p:nvCxnSpPr>
          <p:cNvPr id="6" name="Straight Connector 5">
            <a:extLst>
              <a:ext uri="{FF2B5EF4-FFF2-40B4-BE49-F238E27FC236}">
                <a16:creationId xmlns:a16="http://schemas.microsoft.com/office/drawing/2014/main" id="{40A82A7F-30D4-4F19-A1B3-2CCA3500F2F3}"/>
              </a:ext>
            </a:extLst>
          </p:cNvPr>
          <p:cNvCxnSpPr>
            <a:cxnSpLocks/>
          </p:cNvCxnSpPr>
          <p:nvPr/>
        </p:nvCxnSpPr>
        <p:spPr>
          <a:xfrm>
            <a:off x="6096001" y="1461042"/>
            <a:ext cx="0" cy="3949161"/>
          </a:xfrm>
          <a:prstGeom prst="line">
            <a:avLst/>
          </a:pr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Diamond 8">
            <a:extLst>
              <a:ext uri="{FF2B5EF4-FFF2-40B4-BE49-F238E27FC236}">
                <a16:creationId xmlns:a16="http://schemas.microsoft.com/office/drawing/2014/main" id="{7EB4AB78-AC30-4C0C-9D78-2338CB3BA941}"/>
              </a:ext>
            </a:extLst>
          </p:cNvPr>
          <p:cNvSpPr/>
          <p:nvPr/>
        </p:nvSpPr>
        <p:spPr>
          <a:xfrm>
            <a:off x="5704622" y="1707672"/>
            <a:ext cx="780845" cy="777723"/>
          </a:xfrm>
          <a:prstGeom prst="diamond">
            <a:avLst/>
          </a:prstGeom>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10" name="Diamond 9">
            <a:extLst>
              <a:ext uri="{FF2B5EF4-FFF2-40B4-BE49-F238E27FC236}">
                <a16:creationId xmlns:a16="http://schemas.microsoft.com/office/drawing/2014/main" id="{3E9963C0-F865-4EAF-B853-A2D9F4968E79}"/>
              </a:ext>
            </a:extLst>
          </p:cNvPr>
          <p:cNvSpPr/>
          <p:nvPr/>
        </p:nvSpPr>
        <p:spPr>
          <a:xfrm>
            <a:off x="5704622" y="2596672"/>
            <a:ext cx="780845" cy="777723"/>
          </a:xfrm>
          <a:prstGeom prst="diamond">
            <a:avLst/>
          </a:prstGeom>
          <a:solidFill>
            <a:schemeClr val="accent2"/>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1" name="Diamond 10">
            <a:extLst>
              <a:ext uri="{FF2B5EF4-FFF2-40B4-BE49-F238E27FC236}">
                <a16:creationId xmlns:a16="http://schemas.microsoft.com/office/drawing/2014/main" id="{42CE3468-2E39-4C04-8AFB-F9BC70960E1E}"/>
              </a:ext>
            </a:extLst>
          </p:cNvPr>
          <p:cNvSpPr/>
          <p:nvPr/>
        </p:nvSpPr>
        <p:spPr>
          <a:xfrm>
            <a:off x="5704622" y="3485672"/>
            <a:ext cx="780845" cy="777723"/>
          </a:xfrm>
          <a:prstGeom prst="diamond">
            <a:avLst/>
          </a:prstGeom>
          <a:solidFill>
            <a:schemeClr val="accent3"/>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2" name="Folded Corner 37">
            <a:extLst>
              <a:ext uri="{FF2B5EF4-FFF2-40B4-BE49-F238E27FC236}">
                <a16:creationId xmlns:a16="http://schemas.microsoft.com/office/drawing/2014/main" id="{C4CB68D2-2031-4BB5-A71B-E164473209C6}"/>
              </a:ext>
            </a:extLst>
          </p:cNvPr>
          <p:cNvSpPr/>
          <p:nvPr/>
        </p:nvSpPr>
        <p:spPr>
          <a:xfrm flipH="1">
            <a:off x="153371" y="2627549"/>
            <a:ext cx="5550190" cy="801451"/>
          </a:xfrm>
          <a:prstGeom prst="foldedCorner">
            <a:avLst>
              <a:gd name="adj" fmla="val 3932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Diamond 13">
            <a:extLst>
              <a:ext uri="{FF2B5EF4-FFF2-40B4-BE49-F238E27FC236}">
                <a16:creationId xmlns:a16="http://schemas.microsoft.com/office/drawing/2014/main" id="{CCA8B9CA-0CFB-417A-8E6A-17036A54A24F}"/>
              </a:ext>
            </a:extLst>
          </p:cNvPr>
          <p:cNvSpPr/>
          <p:nvPr/>
        </p:nvSpPr>
        <p:spPr>
          <a:xfrm>
            <a:off x="5704622" y="4374672"/>
            <a:ext cx="780845" cy="777723"/>
          </a:xfrm>
          <a:prstGeom prst="diamond">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5" name="Folded Corner 24">
            <a:extLst>
              <a:ext uri="{FF2B5EF4-FFF2-40B4-BE49-F238E27FC236}">
                <a16:creationId xmlns:a16="http://schemas.microsoft.com/office/drawing/2014/main" id="{9B8F1C4A-9303-4EE5-B1AF-A4ADB76A5443}"/>
              </a:ext>
            </a:extLst>
          </p:cNvPr>
          <p:cNvSpPr/>
          <p:nvPr/>
        </p:nvSpPr>
        <p:spPr>
          <a:xfrm>
            <a:off x="6525253" y="1701799"/>
            <a:ext cx="5538633" cy="1040976"/>
          </a:xfrm>
          <a:prstGeom prst="foldedCorner">
            <a:avLst>
              <a:gd name="adj" fmla="val 39324"/>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highlight>
                <a:srgbClr val="808080"/>
              </a:highlight>
            </a:endParaRPr>
          </a:p>
        </p:txBody>
      </p:sp>
      <p:sp>
        <p:nvSpPr>
          <p:cNvPr id="16" name="Text Placeholder 3">
            <a:extLst>
              <a:ext uri="{FF2B5EF4-FFF2-40B4-BE49-F238E27FC236}">
                <a16:creationId xmlns:a16="http://schemas.microsoft.com/office/drawing/2014/main" id="{02D9632A-900E-4C74-9B6B-0580137149E0}"/>
              </a:ext>
            </a:extLst>
          </p:cNvPr>
          <p:cNvSpPr txBox="1">
            <a:spLocks/>
          </p:cNvSpPr>
          <p:nvPr/>
        </p:nvSpPr>
        <p:spPr>
          <a:xfrm>
            <a:off x="6641810" y="1760622"/>
            <a:ext cx="5140564" cy="92333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sz="2000" b="1" dirty="0">
                <a:solidFill>
                  <a:schemeClr val="tx1"/>
                </a:solidFill>
                <a:cs typeface="+mj-cs"/>
              </a:rPr>
              <a:t>Veiksmai prieš pirkimą (rinkos tyrimas, Direktyvos 40-41 str. ir Viešųjų pirkimų įstatymo 27 str.)</a:t>
            </a:r>
            <a:endParaRPr lang="en-US" sz="2000" b="1" dirty="0">
              <a:solidFill>
                <a:schemeClr val="tx1"/>
              </a:solidFill>
              <a:cs typeface="+mj-cs"/>
            </a:endParaRPr>
          </a:p>
        </p:txBody>
      </p:sp>
      <p:sp>
        <p:nvSpPr>
          <p:cNvPr id="17" name="Folded Corner 35">
            <a:extLst>
              <a:ext uri="{FF2B5EF4-FFF2-40B4-BE49-F238E27FC236}">
                <a16:creationId xmlns:a16="http://schemas.microsoft.com/office/drawing/2014/main" id="{1FA10F22-56EF-4DC6-A0F2-6189D650CB48}"/>
              </a:ext>
            </a:extLst>
          </p:cNvPr>
          <p:cNvSpPr/>
          <p:nvPr/>
        </p:nvSpPr>
        <p:spPr>
          <a:xfrm flipH="1">
            <a:off x="756008" y="4302211"/>
            <a:ext cx="4794185" cy="850184"/>
          </a:xfrm>
          <a:prstGeom prst="foldedCorner">
            <a:avLst>
              <a:gd name="adj" fmla="val 39324"/>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ext Placeholder 3">
            <a:extLst>
              <a:ext uri="{FF2B5EF4-FFF2-40B4-BE49-F238E27FC236}">
                <a16:creationId xmlns:a16="http://schemas.microsoft.com/office/drawing/2014/main" id="{2F31701C-3057-4223-86B9-F086F46A46C0}"/>
              </a:ext>
            </a:extLst>
          </p:cNvPr>
          <p:cNvSpPr txBox="1">
            <a:spLocks/>
          </p:cNvSpPr>
          <p:nvPr/>
        </p:nvSpPr>
        <p:spPr>
          <a:xfrm>
            <a:off x="217953" y="2874385"/>
            <a:ext cx="496570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39">
              <a:spcBef>
                <a:spcPct val="20000"/>
              </a:spcBef>
              <a:defRPr/>
            </a:pPr>
            <a:r>
              <a:rPr lang="lt-LT" sz="2000" b="1" dirty="0">
                <a:solidFill>
                  <a:schemeClr val="tx1"/>
                </a:solidFill>
                <a:cs typeface="+mj-cs"/>
              </a:rPr>
              <a:t>Kandidatų atranka (išankstinė kvalifikacija)</a:t>
            </a:r>
            <a:endParaRPr lang="en-US" sz="2000" b="1" dirty="0">
              <a:solidFill>
                <a:schemeClr val="tx1"/>
              </a:solidFill>
              <a:cs typeface="+mj-cs"/>
            </a:endParaRPr>
          </a:p>
        </p:txBody>
      </p:sp>
      <p:sp>
        <p:nvSpPr>
          <p:cNvPr id="19" name="Folded Corner 37">
            <a:extLst>
              <a:ext uri="{FF2B5EF4-FFF2-40B4-BE49-F238E27FC236}">
                <a16:creationId xmlns:a16="http://schemas.microsoft.com/office/drawing/2014/main" id="{A7FDA1D8-652B-43AC-91A8-1DAEC07EAAAA}"/>
              </a:ext>
            </a:extLst>
          </p:cNvPr>
          <p:cNvSpPr/>
          <p:nvPr/>
        </p:nvSpPr>
        <p:spPr>
          <a:xfrm flipH="1">
            <a:off x="153371" y="4379988"/>
            <a:ext cx="5551251" cy="801451"/>
          </a:xfrm>
          <a:prstGeom prst="foldedCorner">
            <a:avLst>
              <a:gd name="adj" fmla="val 39324"/>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a:extLst>
              <a:ext uri="{FF2B5EF4-FFF2-40B4-BE49-F238E27FC236}">
                <a16:creationId xmlns:a16="http://schemas.microsoft.com/office/drawing/2014/main" id="{C965DD8E-40D1-4850-A8A1-C2193B6D0CC6}"/>
              </a:ext>
            </a:extLst>
          </p:cNvPr>
          <p:cNvSpPr txBox="1">
            <a:spLocks/>
          </p:cNvSpPr>
          <p:nvPr/>
        </p:nvSpPr>
        <p:spPr>
          <a:xfrm>
            <a:off x="348603" y="4596228"/>
            <a:ext cx="496570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39">
              <a:spcBef>
                <a:spcPct val="20000"/>
              </a:spcBef>
              <a:defRPr/>
            </a:pPr>
            <a:r>
              <a:rPr lang="lt-LT" sz="2000" b="1" dirty="0">
                <a:solidFill>
                  <a:schemeClr val="bg1"/>
                </a:solidFill>
                <a:cs typeface="+mj-cs"/>
              </a:rPr>
              <a:t>Galutinių pasiūlymų pateikimas ir vertinimas</a:t>
            </a:r>
            <a:endParaRPr lang="en-US" sz="2000" b="1" dirty="0">
              <a:solidFill>
                <a:schemeClr val="bg1"/>
              </a:solidFill>
              <a:cs typeface="+mj-cs"/>
            </a:endParaRPr>
          </a:p>
        </p:txBody>
      </p:sp>
      <p:sp>
        <p:nvSpPr>
          <p:cNvPr id="21" name="Folded Corner 36">
            <a:extLst>
              <a:ext uri="{FF2B5EF4-FFF2-40B4-BE49-F238E27FC236}">
                <a16:creationId xmlns:a16="http://schemas.microsoft.com/office/drawing/2014/main" id="{80162B3C-78F1-4DE3-8B17-5751FD169EB5}"/>
              </a:ext>
            </a:extLst>
          </p:cNvPr>
          <p:cNvSpPr/>
          <p:nvPr/>
        </p:nvSpPr>
        <p:spPr>
          <a:xfrm>
            <a:off x="6616971" y="3569630"/>
            <a:ext cx="5446916" cy="870024"/>
          </a:xfrm>
          <a:prstGeom prst="foldedCorner">
            <a:avLst>
              <a:gd name="adj" fmla="val 39324"/>
            </a:avLst>
          </a:pr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Text Placeholder 3">
            <a:extLst>
              <a:ext uri="{FF2B5EF4-FFF2-40B4-BE49-F238E27FC236}">
                <a16:creationId xmlns:a16="http://schemas.microsoft.com/office/drawing/2014/main" id="{8665EC67-1974-45C0-82F0-26D0D191CB57}"/>
              </a:ext>
            </a:extLst>
          </p:cNvPr>
          <p:cNvSpPr txBox="1">
            <a:spLocks/>
          </p:cNvSpPr>
          <p:nvPr/>
        </p:nvSpPr>
        <p:spPr>
          <a:xfrm>
            <a:off x="6911827" y="3773001"/>
            <a:ext cx="496570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sz="2000" b="1" dirty="0">
                <a:solidFill>
                  <a:schemeClr val="tx1"/>
                </a:solidFill>
                <a:cs typeface="+mj-cs"/>
              </a:rPr>
              <a:t>Dialogas</a:t>
            </a:r>
            <a:endParaRPr lang="en-US" sz="2000" b="1" dirty="0">
              <a:solidFill>
                <a:schemeClr val="tx1"/>
              </a:solidFill>
              <a:cs typeface="+mj-cs"/>
            </a:endParaRPr>
          </a:p>
        </p:txBody>
      </p:sp>
    </p:spTree>
    <p:extLst>
      <p:ext uri="{BB962C8B-B14F-4D97-AF65-F5344CB8AC3E}">
        <p14:creationId xmlns:p14="http://schemas.microsoft.com/office/powerpoint/2010/main" val="396756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ppt_w</p:attrName>
                                        </p:attrNameLst>
                                      </p:cBhvr>
                                      <p:tavLst>
                                        <p:tav tm="0" fmla="#ppt_w*sin(2.5*pi*$)">
                                          <p:val>
                                            <p:fltVal val="0"/>
                                          </p:val>
                                        </p:tav>
                                        <p:tav tm="100000">
                                          <p:val>
                                            <p:fltVal val="1"/>
                                          </p:val>
                                        </p:tav>
                                      </p:tavLst>
                                    </p:anim>
                                    <p:anim calcmode="lin" valueType="num">
                                      <p:cBhvr>
                                        <p:cTn id="9" dur="1000" fill="hold"/>
                                        <p:tgtEl>
                                          <p:spTgt spid="9"/>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ppt_w</p:attrName>
                                        </p:attrNameLst>
                                      </p:cBhvr>
                                      <p:tavLst>
                                        <p:tav tm="0" fmla="#ppt_w*sin(2.5*pi*$)">
                                          <p:val>
                                            <p:fltVal val="0"/>
                                          </p:val>
                                        </p:tav>
                                        <p:tav tm="100000">
                                          <p:val>
                                            <p:fltVal val="1"/>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2000"/>
                            </p:stCondLst>
                            <p:childTnLst>
                              <p:par>
                                <p:cTn id="17" presetID="45"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ppt_w</p:attrName>
                                        </p:attrNameLst>
                                      </p:cBhvr>
                                      <p:tavLst>
                                        <p:tav tm="0" fmla="#ppt_w*sin(2.5*pi*$)">
                                          <p:val>
                                            <p:fltVal val="0"/>
                                          </p:val>
                                        </p:tav>
                                        <p:tav tm="100000">
                                          <p:val>
                                            <p:fltVal val="1"/>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childTnLst>
                                </p:cTn>
                              </p:par>
                            </p:childTnLst>
                          </p:cTn>
                        </p:par>
                        <p:par>
                          <p:cTn id="22" fill="hold">
                            <p:stCondLst>
                              <p:cond delay="3000"/>
                            </p:stCondLst>
                            <p:childTnLst>
                              <p:par>
                                <p:cTn id="23" presetID="2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par>
                          <p:cTn id="26" fill="hold">
                            <p:stCondLst>
                              <p:cond delay="350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ppt_w</p:attrName>
                                        </p:attrNameLst>
                                      </p:cBhvr>
                                      <p:tavLst>
                                        <p:tav tm="0" fmla="#ppt_w*sin(2.5*pi*$)">
                                          <p:val>
                                            <p:fltVal val="0"/>
                                          </p:val>
                                        </p:tav>
                                        <p:tav tm="100000">
                                          <p:val>
                                            <p:fltVal val="1"/>
                                          </p:val>
                                        </p:tav>
                                      </p:tavLst>
                                    </p:anim>
                                    <p:anim calcmode="lin" valueType="num">
                                      <p:cBhvr>
                                        <p:cTn id="31" dur="1000" fill="hold"/>
                                        <p:tgtEl>
                                          <p:spTgt spid="14"/>
                                        </p:tgtEl>
                                        <p:attrNameLst>
                                          <p:attrName>ppt_h</p:attrName>
                                        </p:attrNameLst>
                                      </p:cBhvr>
                                      <p:tavLst>
                                        <p:tav tm="0">
                                          <p:val>
                                            <p:strVal val="#ppt_h"/>
                                          </p:val>
                                        </p:tav>
                                        <p:tav tm="100000">
                                          <p:val>
                                            <p:strVal val="#ppt_h"/>
                                          </p:val>
                                        </p:tav>
                                      </p:tavLst>
                                    </p:anim>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5000"/>
                            </p:stCondLst>
                            <p:childTnLst>
                              <p:par>
                                <p:cTn id="37" presetID="22" presetClass="entr" presetSubtype="2"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right)">
                                      <p:cBhvr>
                                        <p:cTn id="39" dur="500"/>
                                        <p:tgtEl>
                                          <p:spTgt spid="17"/>
                                        </p:tgtEl>
                                      </p:cBhvr>
                                    </p:animEffect>
                                  </p:childTnLst>
                                </p:cTn>
                              </p:par>
                            </p:childTnLst>
                          </p:cTn>
                        </p:par>
                        <p:par>
                          <p:cTn id="40" fill="hold">
                            <p:stCondLst>
                              <p:cond delay="5500"/>
                            </p:stCondLst>
                            <p:childTnLst>
                              <p:par>
                                <p:cTn id="41" presetID="22" presetClass="entr" presetSubtype="2"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500"/>
                                        <p:tgtEl>
                                          <p:spTgt spid="19"/>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17" grpId="0" animBg="1"/>
      <p:bldP spid="19" grpId="0" animBg="1"/>
      <p:bldP spid="2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6" y="529272"/>
            <a:ext cx="10997410" cy="456206"/>
          </a:xfrm>
        </p:spPr>
        <p:txBody>
          <a:bodyPr>
            <a:noAutofit/>
          </a:bodyPr>
          <a:lstStyle/>
          <a:p>
            <a:r>
              <a:rPr lang="lt-LT" sz="3200" dirty="0"/>
              <a:t>Galutinių pasiūlymų pateikimas ir vertinimas. Dialogo </a:t>
            </a:r>
            <a:r>
              <a:rPr lang="en-GB" sz="3200" dirty="0"/>
              <a:t>u</a:t>
            </a:r>
            <a:r>
              <a:rPr lang="lt-LT" sz="3200" dirty="0"/>
              <a:t>ž</a:t>
            </a:r>
            <a:r>
              <a:rPr lang="en-GB" sz="3200" dirty="0" err="1"/>
              <a:t>baigimas</a:t>
            </a:r>
            <a:endParaRPr lang="en-US" sz="3200" dirty="0"/>
          </a:p>
        </p:txBody>
      </p:sp>
      <p:sp>
        <p:nvSpPr>
          <p:cNvPr id="7" name="Content Placeholder 1"/>
          <p:cNvSpPr txBox="1">
            <a:spLocks/>
          </p:cNvSpPr>
          <p:nvPr/>
        </p:nvSpPr>
        <p:spPr>
          <a:xfrm>
            <a:off x="544945" y="1843088"/>
            <a:ext cx="10398038" cy="31632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defTabSz="685800">
              <a:spcBef>
                <a:spcPts val="750"/>
              </a:spcBef>
              <a:buClr>
                <a:schemeClr val="accent2">
                  <a:lumMod val="75000"/>
                </a:schemeClr>
              </a:buClr>
              <a:buFont typeface="Wingdings" panose="05000000000000000000" pitchFamily="2" charset="2"/>
              <a:buChar char="ü"/>
            </a:pPr>
            <a:r>
              <a:rPr lang="en-US" sz="2400" dirty="0" err="1">
                <a:solidFill>
                  <a:schemeClr val="tx1"/>
                </a:solidFill>
              </a:rPr>
              <a:t>Dialogo</a:t>
            </a:r>
            <a:r>
              <a:rPr lang="en-US" sz="2400" dirty="0">
                <a:solidFill>
                  <a:schemeClr val="tx1"/>
                </a:solidFill>
              </a:rPr>
              <a:t> </a:t>
            </a:r>
            <a:r>
              <a:rPr lang="lt-LT" sz="2400" dirty="0">
                <a:solidFill>
                  <a:schemeClr val="tx1"/>
                </a:solidFill>
              </a:rPr>
              <a:t>užbaigimas</a:t>
            </a:r>
          </a:p>
          <a:p>
            <a:pPr marL="457200" indent="-457200" algn="just" defTabSz="685800">
              <a:spcBef>
                <a:spcPts val="750"/>
              </a:spcBef>
              <a:buClr>
                <a:schemeClr val="accent2">
                  <a:lumMod val="75000"/>
                </a:schemeClr>
              </a:buClr>
              <a:buFont typeface="Wingdings" panose="05000000000000000000" pitchFamily="2" charset="2"/>
              <a:buChar char="ü"/>
            </a:pPr>
            <a:r>
              <a:rPr lang="lt-LT" sz="2400" dirty="0">
                <a:solidFill>
                  <a:schemeClr val="tx1"/>
                </a:solidFill>
              </a:rPr>
              <a:t>Dalyvių informavimas</a:t>
            </a:r>
            <a:endParaRPr lang="en-US" sz="2400" dirty="0">
              <a:solidFill>
                <a:schemeClr val="tx1"/>
              </a:solidFill>
            </a:endParaRPr>
          </a:p>
          <a:p>
            <a:pPr algn="just" defTabSz="685800">
              <a:spcBef>
                <a:spcPts val="750"/>
              </a:spcBef>
              <a:buClr>
                <a:schemeClr val="accent2">
                  <a:lumMod val="75000"/>
                </a:schemeClr>
              </a:buClr>
            </a:pPr>
            <a:endParaRPr lang="en-GB" sz="2400" dirty="0">
              <a:solidFill>
                <a:schemeClr val="tx1"/>
              </a:solidFill>
            </a:endParaRPr>
          </a:p>
          <a:p>
            <a:pPr algn="just" defTabSz="685800">
              <a:spcBef>
                <a:spcPts val="750"/>
              </a:spcBef>
              <a:buClr>
                <a:schemeClr val="accent2">
                  <a:lumMod val="75000"/>
                </a:schemeClr>
              </a:buClr>
            </a:pPr>
            <a:r>
              <a:rPr lang="lt-LT" sz="2400" dirty="0">
                <a:solidFill>
                  <a:schemeClr val="tx1"/>
                </a:solidFill>
              </a:rPr>
              <a:t>Komisija</a:t>
            </a:r>
            <a:r>
              <a:rPr lang="en-GB" sz="2400" dirty="0">
                <a:solidFill>
                  <a:schemeClr val="tx1"/>
                </a:solidFill>
              </a:rPr>
              <a:t>:</a:t>
            </a:r>
            <a:endParaRPr lang="en-US" sz="2400" dirty="0">
              <a:solidFill>
                <a:schemeClr val="tx1"/>
              </a:solidFill>
            </a:endParaRPr>
          </a:p>
          <a:p>
            <a:pPr marL="285750" indent="-285750" algn="just" defTabSz="685800">
              <a:spcBef>
                <a:spcPts val="750"/>
              </a:spcBef>
              <a:buClr>
                <a:schemeClr val="accent2">
                  <a:lumMod val="75000"/>
                </a:schemeClr>
              </a:buClr>
              <a:buFont typeface="Arial" panose="020B0604020202020204" pitchFamily="34" charset="0"/>
              <a:buChar char="•"/>
            </a:pPr>
            <a:r>
              <a:rPr lang="lt-LT" sz="2400" b="0" dirty="0">
                <a:solidFill>
                  <a:schemeClr val="tx1"/>
                </a:solidFill>
              </a:rPr>
              <a:t>Deklaruoja, kad dialogas užbaigtas ir apie tai informuoja Dalyvius</a:t>
            </a:r>
            <a:r>
              <a:rPr lang="en-US" sz="2400" b="0" dirty="0">
                <a:solidFill>
                  <a:schemeClr val="tx1"/>
                </a:solidFill>
              </a:rPr>
              <a:t>;</a:t>
            </a:r>
          </a:p>
          <a:p>
            <a:pPr marL="285750" indent="-285750" algn="just" defTabSz="685800">
              <a:spcBef>
                <a:spcPts val="750"/>
              </a:spcBef>
              <a:buClr>
                <a:schemeClr val="accent2">
                  <a:lumMod val="75000"/>
                </a:schemeClr>
              </a:buClr>
              <a:buFont typeface="Arial" panose="020B0604020202020204" pitchFamily="34" charset="0"/>
              <a:buChar char="•"/>
            </a:pPr>
            <a:r>
              <a:rPr lang="lt-LT" sz="2400" b="0" dirty="0">
                <a:solidFill>
                  <a:schemeClr val="tx1"/>
                </a:solidFill>
              </a:rPr>
              <a:t>Kviečia pateikti galutinius pasiūlymus</a:t>
            </a:r>
            <a:r>
              <a:rPr lang="en-GB" sz="2400" b="0" dirty="0">
                <a:solidFill>
                  <a:schemeClr val="tx1"/>
                </a:solidFill>
              </a:rPr>
              <a:t>,</a:t>
            </a:r>
            <a:r>
              <a:rPr lang="lt-LT" sz="2400" b="0" dirty="0">
                <a:solidFill>
                  <a:schemeClr val="tx1"/>
                </a:solidFill>
              </a:rPr>
              <a:t> remiantis dialogo metu sutartu sprendiniu</a:t>
            </a:r>
            <a:r>
              <a:rPr lang="en-GB" sz="2400" b="0" dirty="0">
                <a:solidFill>
                  <a:schemeClr val="tx1"/>
                </a:solidFill>
              </a:rPr>
              <a:t> </a:t>
            </a:r>
            <a:r>
              <a:rPr lang="en-GB" sz="2400" b="0" dirty="0" err="1">
                <a:solidFill>
                  <a:schemeClr val="tx1"/>
                </a:solidFill>
              </a:rPr>
              <a:t>ar</a:t>
            </a:r>
            <a:r>
              <a:rPr lang="en-GB" sz="2400" b="0" dirty="0">
                <a:solidFill>
                  <a:schemeClr val="tx1"/>
                </a:solidFill>
              </a:rPr>
              <a:t> </a:t>
            </a:r>
            <a:r>
              <a:rPr lang="en-GB" sz="2400" b="0" dirty="0" err="1">
                <a:solidFill>
                  <a:schemeClr val="tx1"/>
                </a:solidFill>
              </a:rPr>
              <a:t>sprendiniais</a:t>
            </a:r>
            <a:r>
              <a:rPr lang="lt-LT" sz="2400" b="0" dirty="0">
                <a:solidFill>
                  <a:schemeClr val="tx1"/>
                </a:solidFill>
              </a:rPr>
              <a:t>. </a:t>
            </a:r>
            <a:endParaRPr lang="en-US" sz="2400" b="0" dirty="0">
              <a:solidFill>
                <a:schemeClr val="tx1"/>
              </a:solidFill>
            </a:endParaRPr>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61</a:t>
            </a:fld>
            <a:endParaRPr lang="en-US" dirty="0">
              <a:solidFill>
                <a:srgbClr val="FFFFFF"/>
              </a:solidFill>
            </a:endParaRPr>
          </a:p>
        </p:txBody>
      </p:sp>
    </p:spTree>
    <p:extLst>
      <p:ext uri="{BB962C8B-B14F-4D97-AF65-F5344CB8AC3E}">
        <p14:creationId xmlns:p14="http://schemas.microsoft.com/office/powerpoint/2010/main" val="2708576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79664" y="581112"/>
            <a:ext cx="10797863" cy="285752"/>
          </a:xfrm>
        </p:spPr>
        <p:txBody>
          <a:bodyPr>
            <a:noAutofit/>
          </a:bodyPr>
          <a:lstStyle/>
          <a:p>
            <a:r>
              <a:rPr lang="lt-LT" sz="3200" dirty="0"/>
              <a:t>Galutinių pasiūlymų pateikimas ir vertinimas. Pasiūlymų pateikimas</a:t>
            </a:r>
            <a:endParaRPr lang="en-US" sz="3200" dirty="0"/>
          </a:p>
        </p:txBody>
      </p:sp>
      <p:sp>
        <p:nvSpPr>
          <p:cNvPr id="7" name="Content Placeholder 1"/>
          <p:cNvSpPr txBox="1">
            <a:spLocks/>
          </p:cNvSpPr>
          <p:nvPr/>
        </p:nvSpPr>
        <p:spPr>
          <a:xfrm>
            <a:off x="626803" y="1233488"/>
            <a:ext cx="10938394" cy="40776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defTabSz="685800">
              <a:spcBef>
                <a:spcPts val="750"/>
              </a:spcBef>
              <a:buClr>
                <a:schemeClr val="accent2">
                  <a:lumMod val="75000"/>
                </a:schemeClr>
              </a:buClr>
              <a:buFont typeface="Arial" panose="020B0604020202020204" pitchFamily="34" charset="0"/>
              <a:buChar char="•"/>
            </a:pPr>
            <a:r>
              <a:rPr lang="lt-LT" sz="2000" b="0" dirty="0">
                <a:solidFill>
                  <a:schemeClr val="tx1"/>
                </a:solidFill>
                <a:latin typeface="+mn-lt"/>
              </a:rPr>
              <a:t>Galutinių pasiūlymų pateikimas dialogo metu pateikto ir nurodyto sprendimo ar sprendinių pagrindu (VPĮ 70 str. 4 d.).</a:t>
            </a:r>
          </a:p>
          <a:p>
            <a:pPr marL="285750" indent="-285750" algn="just" defTabSz="685800">
              <a:spcBef>
                <a:spcPts val="750"/>
              </a:spcBef>
              <a:buClr>
                <a:schemeClr val="accent2">
                  <a:lumMod val="75000"/>
                </a:schemeClr>
              </a:buClr>
              <a:buFont typeface="Arial" panose="020B0604020202020204" pitchFamily="34" charset="0"/>
              <a:buChar char="•"/>
            </a:pPr>
            <a:r>
              <a:rPr lang="lt-LT" sz="2000" b="0" dirty="0">
                <a:solidFill>
                  <a:schemeClr val="tx1"/>
                </a:solidFill>
                <a:latin typeface="+mn-lt"/>
              </a:rPr>
              <a:t>Galutiniuose pasiūlymuose turi būti visi pirkimui atlikti reikalingi ir būtini elementai – tai yra išsamūs pasiūlymai (VPĮ 70 str. 4 d.).  </a:t>
            </a:r>
          </a:p>
          <a:p>
            <a:pPr marL="285750" indent="-285750" algn="just" defTabSz="685800">
              <a:spcBef>
                <a:spcPts val="750"/>
              </a:spcBef>
              <a:buClr>
                <a:schemeClr val="accent2">
                  <a:lumMod val="75000"/>
                </a:schemeClr>
              </a:buClr>
              <a:buFont typeface="Arial" panose="020B0604020202020204" pitchFamily="34" charset="0"/>
              <a:buChar char="•"/>
            </a:pPr>
            <a:r>
              <a:rPr lang="lt-LT" sz="2000" b="0" dirty="0">
                <a:solidFill>
                  <a:schemeClr val="tx1"/>
                </a:solidFill>
                <a:latin typeface="+mn-lt"/>
              </a:rPr>
              <a:t>Galutiniai pasiūlymai vertinami pagal ekonomiškai naudingiausio sutarties sudarymo kriterijų – kainos arba sąnaudų ir kokybės santykį (VPĮ 68 str. 3 d.). </a:t>
            </a:r>
          </a:p>
          <a:p>
            <a:pPr marL="285750" indent="-285750" algn="just" defTabSz="685800">
              <a:spcBef>
                <a:spcPts val="750"/>
              </a:spcBef>
              <a:buClr>
                <a:schemeClr val="accent2">
                  <a:lumMod val="75000"/>
                </a:schemeClr>
              </a:buClr>
              <a:buFont typeface="Arial" panose="020B0604020202020204" pitchFamily="34" charset="0"/>
              <a:buChar char="•"/>
            </a:pPr>
            <a:r>
              <a:rPr lang="lt-LT" sz="2000" b="0" dirty="0">
                <a:solidFill>
                  <a:schemeClr val="tx1"/>
                </a:solidFill>
                <a:latin typeface="+mn-lt"/>
              </a:rPr>
              <a:t>Laimėtojas turi būti atrenkamas pagal skelbime apie pirkimą nurodytus kriterijus (VPĮ 70 str. 6 d.).</a:t>
            </a:r>
          </a:p>
          <a:p>
            <a:pPr marL="285750" indent="-285750" algn="just" defTabSz="685800">
              <a:spcBef>
                <a:spcPts val="750"/>
              </a:spcBef>
              <a:buClr>
                <a:schemeClr val="accent2">
                  <a:lumMod val="75000"/>
                </a:schemeClr>
              </a:buClr>
              <a:buFont typeface="Arial" panose="020B0604020202020204" pitchFamily="34" charset="0"/>
              <a:buChar char="•"/>
            </a:pPr>
            <a:r>
              <a:rPr lang="lt-LT" sz="2000" b="0" dirty="0">
                <a:solidFill>
                  <a:schemeClr val="tx1"/>
                </a:solidFill>
                <a:latin typeface="+mn-lt"/>
              </a:rPr>
              <a:t>Perkančiosios organizacijos gali prašyti, kad galutiniai pasiūlymai būtų patikslinti, paaiškinti, jei tai nepakeičia pagrindinių pasiūlymo ar kvietimo teikti pasiūlymus ypatybių, dėl kurių pasikeitimai gali iškraipyti konkurenciją arba turėti diskriminacinį poveikį (VPĮ 70 str. 5 d.).</a:t>
            </a:r>
          </a:p>
          <a:p>
            <a:pPr marL="285750" indent="-285750" algn="just" defTabSz="685800">
              <a:spcBef>
                <a:spcPts val="750"/>
              </a:spcBef>
              <a:buClr>
                <a:schemeClr val="accent2">
                  <a:lumMod val="75000"/>
                </a:schemeClr>
              </a:buClr>
              <a:buFont typeface="Arial" panose="020B0604020202020204" pitchFamily="34" charset="0"/>
              <a:buChar char="•"/>
            </a:pPr>
            <a:r>
              <a:rPr lang="lt-LT" sz="2000" b="0" dirty="0">
                <a:solidFill>
                  <a:schemeClr val="tx1"/>
                </a:solidFill>
                <a:latin typeface="+mn-lt"/>
              </a:rPr>
              <a:t>Perkančioji organizacija gali vesti derybas su dalyviu, pateikusiu geriausią kainos ar sąnaudų ir kokybės santykį, kad patvirtintų finansinius įsipareigojimus ar kitas pasiūlyme nurodytas sąlygas (VPĮ 70 str. 6 d.) .</a:t>
            </a:r>
            <a:endParaRPr lang="en-US" sz="2000" b="0" dirty="0">
              <a:solidFill>
                <a:schemeClr val="tx1"/>
              </a:solidFill>
              <a:latin typeface="+mn-lt"/>
            </a:endParaRPr>
          </a:p>
          <a:p>
            <a:pPr marL="285750" indent="-285750" algn="just" defTabSz="685800">
              <a:spcBef>
                <a:spcPts val="750"/>
              </a:spcBef>
              <a:buClr>
                <a:schemeClr val="accent2">
                  <a:lumMod val="75000"/>
                </a:schemeClr>
              </a:buClr>
              <a:buFont typeface="Arial" panose="020B0604020202020204" pitchFamily="34" charset="0"/>
              <a:buChar char="•"/>
            </a:pPr>
            <a:endParaRPr lang="en-US" sz="1600" b="0" dirty="0">
              <a:solidFill>
                <a:schemeClr val="tx1"/>
              </a:solidFill>
              <a:latin typeface="+mn-lt"/>
            </a:endParaRPr>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62</a:t>
            </a:fld>
            <a:endParaRPr lang="en-US" dirty="0">
              <a:solidFill>
                <a:srgbClr val="FFFFFF"/>
              </a:solidFill>
            </a:endParaRPr>
          </a:p>
        </p:txBody>
      </p:sp>
      <p:sp>
        <p:nvSpPr>
          <p:cNvPr id="6" name="Title 2">
            <a:extLst>
              <a:ext uri="{FF2B5EF4-FFF2-40B4-BE49-F238E27FC236}">
                <a16:creationId xmlns:a16="http://schemas.microsoft.com/office/drawing/2014/main" id="{2EFCAC21-E5E1-416F-8A1A-CE18E0BB9142}"/>
              </a:ext>
            </a:extLst>
          </p:cNvPr>
          <p:cNvSpPr txBox="1">
            <a:spLocks/>
          </p:cNvSpPr>
          <p:nvPr/>
        </p:nvSpPr>
        <p:spPr>
          <a:xfrm>
            <a:off x="497263" y="5581128"/>
            <a:ext cx="10797863" cy="285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Tahoma" panose="020B0604030504040204" pitchFamily="34" charset="0"/>
                <a:cs typeface="Calibri" panose="020F0502020204030204" pitchFamily="34" charset="0"/>
              </a:defRPr>
            </a:lvl1pPr>
          </a:lstStyle>
          <a:p>
            <a:pPr algn="ctr"/>
            <a:r>
              <a:rPr lang="lt-LT" sz="2400" dirty="0">
                <a:solidFill>
                  <a:srgbClr val="FF0000"/>
                </a:solidFill>
              </a:rPr>
              <a:t>Reikia vengti derybų, kurios nutolsta nuo pageidaujamo sprendimo.</a:t>
            </a:r>
            <a:endParaRPr lang="en-US" sz="2400" dirty="0">
              <a:solidFill>
                <a:srgbClr val="FF0000"/>
              </a:solidFill>
            </a:endParaRPr>
          </a:p>
        </p:txBody>
      </p:sp>
    </p:spTree>
    <p:extLst>
      <p:ext uri="{BB962C8B-B14F-4D97-AF65-F5344CB8AC3E}">
        <p14:creationId xmlns:p14="http://schemas.microsoft.com/office/powerpoint/2010/main" val="30708465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584283"/>
            <a:ext cx="10541866" cy="390917"/>
          </a:xfrm>
        </p:spPr>
        <p:txBody>
          <a:bodyPr>
            <a:noAutofit/>
          </a:bodyPr>
          <a:lstStyle/>
          <a:p>
            <a:r>
              <a:rPr lang="lt-LT" sz="3200" dirty="0"/>
              <a:t>Galutinių pasiūlymų pateikimas ir vertinimas. Pasiūlymų vertinimas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63</a:t>
            </a:fld>
            <a:endParaRPr lang="en-US" dirty="0">
              <a:solidFill>
                <a:srgbClr val="FFFFFF"/>
              </a:solidFill>
            </a:endParaRPr>
          </a:p>
        </p:txBody>
      </p:sp>
      <p:grpSp>
        <p:nvGrpSpPr>
          <p:cNvPr id="11" name="Group 6">
            <a:extLst>
              <a:ext uri="{FF2B5EF4-FFF2-40B4-BE49-F238E27FC236}">
                <a16:creationId xmlns:a16="http://schemas.microsoft.com/office/drawing/2014/main" id="{DAF39E12-0FA6-45FD-90B4-454680F1303C}"/>
              </a:ext>
            </a:extLst>
          </p:cNvPr>
          <p:cNvGrpSpPr/>
          <p:nvPr/>
        </p:nvGrpSpPr>
        <p:grpSpPr>
          <a:xfrm>
            <a:off x="583659" y="1641031"/>
            <a:ext cx="5187365" cy="1283245"/>
            <a:chOff x="352425" y="1131025"/>
            <a:chExt cx="8439149" cy="1157425"/>
          </a:xfrm>
        </p:grpSpPr>
        <p:sp>
          <p:nvSpPr>
            <p:cNvPr id="12" name="Freeform 4">
              <a:extLst>
                <a:ext uri="{FF2B5EF4-FFF2-40B4-BE49-F238E27FC236}">
                  <a16:creationId xmlns:a16="http://schemas.microsoft.com/office/drawing/2014/main" id="{03E3106D-76A1-45A5-8BC7-5BA9BB3FD24F}"/>
                </a:ext>
              </a:extLst>
            </p:cNvPr>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5">
              <a:extLst>
                <a:ext uri="{FF2B5EF4-FFF2-40B4-BE49-F238E27FC236}">
                  <a16:creationId xmlns:a16="http://schemas.microsoft.com/office/drawing/2014/main" id="{E0F47328-1B96-4C35-84EB-AFDC820E818C}"/>
                </a:ext>
              </a:extLst>
            </p:cNvPr>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41">
            <a:extLst>
              <a:ext uri="{FF2B5EF4-FFF2-40B4-BE49-F238E27FC236}">
                <a16:creationId xmlns:a16="http://schemas.microsoft.com/office/drawing/2014/main" id="{F4672611-9F5B-4DF6-9480-18E31CFDDF0D}"/>
              </a:ext>
            </a:extLst>
          </p:cNvPr>
          <p:cNvGrpSpPr/>
          <p:nvPr/>
        </p:nvGrpSpPr>
        <p:grpSpPr>
          <a:xfrm>
            <a:off x="633108" y="3214312"/>
            <a:ext cx="5187365" cy="1283245"/>
            <a:chOff x="352425" y="1131025"/>
            <a:chExt cx="8439149" cy="1157425"/>
          </a:xfrm>
        </p:grpSpPr>
        <p:sp>
          <p:nvSpPr>
            <p:cNvPr id="15" name="Freeform 8">
              <a:extLst>
                <a:ext uri="{FF2B5EF4-FFF2-40B4-BE49-F238E27FC236}">
                  <a16:creationId xmlns:a16="http://schemas.microsoft.com/office/drawing/2014/main" id="{3EDB77AE-9D48-465B-94F7-50824A72506B}"/>
                </a:ext>
              </a:extLst>
            </p:cNvPr>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Freeform 9">
              <a:extLst>
                <a:ext uri="{FF2B5EF4-FFF2-40B4-BE49-F238E27FC236}">
                  <a16:creationId xmlns:a16="http://schemas.microsoft.com/office/drawing/2014/main" id="{57D5D033-2A8B-4973-B0CC-C1A3C86F5F70}"/>
                </a:ext>
              </a:extLst>
            </p:cNvPr>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7" name="Group 48">
            <a:extLst>
              <a:ext uri="{FF2B5EF4-FFF2-40B4-BE49-F238E27FC236}">
                <a16:creationId xmlns:a16="http://schemas.microsoft.com/office/drawing/2014/main" id="{A0F207E7-7E39-407A-B489-A79025CF5849}"/>
              </a:ext>
            </a:extLst>
          </p:cNvPr>
          <p:cNvGrpSpPr/>
          <p:nvPr/>
        </p:nvGrpSpPr>
        <p:grpSpPr>
          <a:xfrm>
            <a:off x="583659" y="4739920"/>
            <a:ext cx="5187365" cy="1283245"/>
            <a:chOff x="352425" y="1131025"/>
            <a:chExt cx="8439149" cy="1157425"/>
          </a:xfrm>
        </p:grpSpPr>
        <p:sp>
          <p:nvSpPr>
            <p:cNvPr id="18" name="Freeform 11">
              <a:extLst>
                <a:ext uri="{FF2B5EF4-FFF2-40B4-BE49-F238E27FC236}">
                  <a16:creationId xmlns:a16="http://schemas.microsoft.com/office/drawing/2014/main" id="{2C7A4103-DD8D-484F-8C16-43E7BF213D49}"/>
                </a:ext>
              </a:extLst>
            </p:cNvPr>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2">
              <a:extLst>
                <a:ext uri="{FF2B5EF4-FFF2-40B4-BE49-F238E27FC236}">
                  <a16:creationId xmlns:a16="http://schemas.microsoft.com/office/drawing/2014/main" id="{B7F7B7A0-B076-4758-B52E-91A1485E1646}"/>
                </a:ext>
              </a:extLst>
            </p:cNvPr>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0" name="Group 6">
            <a:extLst>
              <a:ext uri="{FF2B5EF4-FFF2-40B4-BE49-F238E27FC236}">
                <a16:creationId xmlns:a16="http://schemas.microsoft.com/office/drawing/2014/main" id="{2A22187F-1195-436C-B126-8987B4EAC640}"/>
              </a:ext>
            </a:extLst>
          </p:cNvPr>
          <p:cNvGrpSpPr/>
          <p:nvPr/>
        </p:nvGrpSpPr>
        <p:grpSpPr>
          <a:xfrm>
            <a:off x="6400800" y="1641031"/>
            <a:ext cx="5187365" cy="1283245"/>
            <a:chOff x="352425" y="1131025"/>
            <a:chExt cx="8439149" cy="1157425"/>
          </a:xfrm>
        </p:grpSpPr>
        <p:sp>
          <p:nvSpPr>
            <p:cNvPr id="21" name="Freeform 16">
              <a:extLst>
                <a:ext uri="{FF2B5EF4-FFF2-40B4-BE49-F238E27FC236}">
                  <a16:creationId xmlns:a16="http://schemas.microsoft.com/office/drawing/2014/main" id="{3FECA236-19C4-4926-B919-9B7F5D5D4851}"/>
                </a:ext>
              </a:extLst>
            </p:cNvPr>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Freeform 17">
              <a:extLst>
                <a:ext uri="{FF2B5EF4-FFF2-40B4-BE49-F238E27FC236}">
                  <a16:creationId xmlns:a16="http://schemas.microsoft.com/office/drawing/2014/main" id="{0C850586-DAED-4602-B2F7-7469EB64378F}"/>
                </a:ext>
              </a:extLst>
            </p:cNvPr>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3" name="Group 41">
            <a:extLst>
              <a:ext uri="{FF2B5EF4-FFF2-40B4-BE49-F238E27FC236}">
                <a16:creationId xmlns:a16="http://schemas.microsoft.com/office/drawing/2014/main" id="{EA5C436E-C032-4EF0-AF0E-3678ED760D21}"/>
              </a:ext>
            </a:extLst>
          </p:cNvPr>
          <p:cNvGrpSpPr/>
          <p:nvPr/>
        </p:nvGrpSpPr>
        <p:grpSpPr>
          <a:xfrm>
            <a:off x="6400800" y="3190475"/>
            <a:ext cx="5187365" cy="1283245"/>
            <a:chOff x="352425" y="1131025"/>
            <a:chExt cx="8439149" cy="1157425"/>
          </a:xfrm>
        </p:grpSpPr>
        <p:sp>
          <p:nvSpPr>
            <p:cNvPr id="25" name="Freeform 20">
              <a:extLst>
                <a:ext uri="{FF2B5EF4-FFF2-40B4-BE49-F238E27FC236}">
                  <a16:creationId xmlns:a16="http://schemas.microsoft.com/office/drawing/2014/main" id="{88961D99-ED55-4154-B190-480DDC33458E}"/>
                </a:ext>
              </a:extLst>
            </p:cNvPr>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Freeform 21">
              <a:extLst>
                <a:ext uri="{FF2B5EF4-FFF2-40B4-BE49-F238E27FC236}">
                  <a16:creationId xmlns:a16="http://schemas.microsoft.com/office/drawing/2014/main" id="{F39A298E-ABA8-47D8-A711-99DDF8727C00}"/>
                </a:ext>
              </a:extLst>
            </p:cNvPr>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7" name="Group 48">
            <a:extLst>
              <a:ext uri="{FF2B5EF4-FFF2-40B4-BE49-F238E27FC236}">
                <a16:creationId xmlns:a16="http://schemas.microsoft.com/office/drawing/2014/main" id="{A6BD746D-4475-4A83-84A7-0D3DC67DDE66}"/>
              </a:ext>
            </a:extLst>
          </p:cNvPr>
          <p:cNvGrpSpPr/>
          <p:nvPr/>
        </p:nvGrpSpPr>
        <p:grpSpPr>
          <a:xfrm>
            <a:off x="6444397" y="4716083"/>
            <a:ext cx="5187365" cy="1283245"/>
            <a:chOff x="352425" y="1131025"/>
            <a:chExt cx="8439149" cy="1157425"/>
          </a:xfrm>
        </p:grpSpPr>
        <p:sp>
          <p:nvSpPr>
            <p:cNvPr id="28" name="Freeform 23">
              <a:extLst>
                <a:ext uri="{FF2B5EF4-FFF2-40B4-BE49-F238E27FC236}">
                  <a16:creationId xmlns:a16="http://schemas.microsoft.com/office/drawing/2014/main" id="{CEC5526B-7D00-4797-BA0C-D7E108A08612}"/>
                </a:ext>
              </a:extLst>
            </p:cNvPr>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Freeform 24">
              <a:extLst>
                <a:ext uri="{FF2B5EF4-FFF2-40B4-BE49-F238E27FC236}">
                  <a16:creationId xmlns:a16="http://schemas.microsoft.com/office/drawing/2014/main" id="{5F54C472-13A6-4AB5-A3BA-8135FE8D4C85}"/>
                </a:ext>
              </a:extLst>
            </p:cNvPr>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0" name="Text Placeholder 3">
            <a:extLst>
              <a:ext uri="{FF2B5EF4-FFF2-40B4-BE49-F238E27FC236}">
                <a16:creationId xmlns:a16="http://schemas.microsoft.com/office/drawing/2014/main" id="{E50F8F1D-944B-449C-A25A-864700B9BFEE}"/>
              </a:ext>
            </a:extLst>
          </p:cNvPr>
          <p:cNvSpPr txBox="1">
            <a:spLocks/>
          </p:cNvSpPr>
          <p:nvPr/>
        </p:nvSpPr>
        <p:spPr>
          <a:xfrm>
            <a:off x="914400" y="1770647"/>
            <a:ext cx="812800" cy="9028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39">
              <a:spcBef>
                <a:spcPct val="20000"/>
              </a:spcBef>
              <a:defRPr/>
            </a:pPr>
            <a:r>
              <a:rPr lang="en-US" sz="5867" b="1" dirty="0">
                <a:solidFill>
                  <a:schemeClr val="accent1"/>
                </a:solidFill>
                <a:cs typeface="+mj-cs"/>
              </a:rPr>
              <a:t>1</a:t>
            </a:r>
          </a:p>
        </p:txBody>
      </p:sp>
      <p:sp>
        <p:nvSpPr>
          <p:cNvPr id="31" name="Text Placeholder 3">
            <a:extLst>
              <a:ext uri="{FF2B5EF4-FFF2-40B4-BE49-F238E27FC236}">
                <a16:creationId xmlns:a16="http://schemas.microsoft.com/office/drawing/2014/main" id="{8FFD7015-FBB5-4781-8DD0-F2F01D32E550}"/>
              </a:ext>
            </a:extLst>
          </p:cNvPr>
          <p:cNvSpPr txBox="1">
            <a:spLocks/>
          </p:cNvSpPr>
          <p:nvPr/>
        </p:nvSpPr>
        <p:spPr>
          <a:xfrm>
            <a:off x="914400" y="3345471"/>
            <a:ext cx="812800" cy="9028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39">
              <a:spcBef>
                <a:spcPct val="20000"/>
              </a:spcBef>
              <a:defRPr/>
            </a:pPr>
            <a:r>
              <a:rPr lang="en-US" sz="5867" b="1" dirty="0">
                <a:solidFill>
                  <a:schemeClr val="accent2"/>
                </a:solidFill>
                <a:cs typeface="+mj-cs"/>
              </a:rPr>
              <a:t>2</a:t>
            </a:r>
          </a:p>
        </p:txBody>
      </p:sp>
      <p:sp>
        <p:nvSpPr>
          <p:cNvPr id="32" name="Text Placeholder 3">
            <a:extLst>
              <a:ext uri="{FF2B5EF4-FFF2-40B4-BE49-F238E27FC236}">
                <a16:creationId xmlns:a16="http://schemas.microsoft.com/office/drawing/2014/main" id="{3AA4231A-6763-47B1-8CB6-C7754A1DD101}"/>
              </a:ext>
            </a:extLst>
          </p:cNvPr>
          <p:cNvSpPr txBox="1">
            <a:spLocks/>
          </p:cNvSpPr>
          <p:nvPr/>
        </p:nvSpPr>
        <p:spPr>
          <a:xfrm>
            <a:off x="914400" y="4919188"/>
            <a:ext cx="812800" cy="9028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39">
              <a:spcBef>
                <a:spcPct val="20000"/>
              </a:spcBef>
              <a:defRPr/>
            </a:pPr>
            <a:r>
              <a:rPr lang="en-US" sz="5867" b="1" dirty="0">
                <a:solidFill>
                  <a:schemeClr val="accent3"/>
                </a:solidFill>
                <a:cs typeface="+mj-cs"/>
              </a:rPr>
              <a:t>3</a:t>
            </a:r>
          </a:p>
        </p:txBody>
      </p:sp>
      <p:sp>
        <p:nvSpPr>
          <p:cNvPr id="33" name="Text Placeholder 3">
            <a:extLst>
              <a:ext uri="{FF2B5EF4-FFF2-40B4-BE49-F238E27FC236}">
                <a16:creationId xmlns:a16="http://schemas.microsoft.com/office/drawing/2014/main" id="{8DFDA883-1756-44F7-A2FD-3E236531ED00}"/>
              </a:ext>
            </a:extLst>
          </p:cNvPr>
          <p:cNvSpPr txBox="1">
            <a:spLocks/>
          </p:cNvSpPr>
          <p:nvPr/>
        </p:nvSpPr>
        <p:spPr>
          <a:xfrm>
            <a:off x="6705600" y="1770647"/>
            <a:ext cx="812800" cy="9028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39">
              <a:spcBef>
                <a:spcPct val="20000"/>
              </a:spcBef>
              <a:defRPr/>
            </a:pPr>
            <a:r>
              <a:rPr lang="en-US" sz="5867" b="1" dirty="0">
                <a:solidFill>
                  <a:schemeClr val="accent4"/>
                </a:solidFill>
                <a:cs typeface="+mj-cs"/>
              </a:rPr>
              <a:t>4</a:t>
            </a:r>
          </a:p>
        </p:txBody>
      </p:sp>
      <p:sp>
        <p:nvSpPr>
          <p:cNvPr id="34" name="Text Placeholder 3">
            <a:extLst>
              <a:ext uri="{FF2B5EF4-FFF2-40B4-BE49-F238E27FC236}">
                <a16:creationId xmlns:a16="http://schemas.microsoft.com/office/drawing/2014/main" id="{BDA970E5-D8EC-4863-845B-95329077F1DF}"/>
              </a:ext>
            </a:extLst>
          </p:cNvPr>
          <p:cNvSpPr txBox="1">
            <a:spLocks/>
          </p:cNvSpPr>
          <p:nvPr/>
        </p:nvSpPr>
        <p:spPr>
          <a:xfrm>
            <a:off x="6705600" y="3345471"/>
            <a:ext cx="812800" cy="9028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39">
              <a:spcBef>
                <a:spcPct val="20000"/>
              </a:spcBef>
              <a:defRPr/>
            </a:pPr>
            <a:r>
              <a:rPr lang="en-US" sz="5867" b="1" dirty="0">
                <a:solidFill>
                  <a:schemeClr val="accent5"/>
                </a:solidFill>
                <a:cs typeface="+mj-cs"/>
              </a:rPr>
              <a:t>5</a:t>
            </a:r>
          </a:p>
        </p:txBody>
      </p:sp>
      <p:sp>
        <p:nvSpPr>
          <p:cNvPr id="35" name="Text Placeholder 3">
            <a:extLst>
              <a:ext uri="{FF2B5EF4-FFF2-40B4-BE49-F238E27FC236}">
                <a16:creationId xmlns:a16="http://schemas.microsoft.com/office/drawing/2014/main" id="{B77A2765-7765-4A48-BB2D-1AA526C81087}"/>
              </a:ext>
            </a:extLst>
          </p:cNvPr>
          <p:cNvSpPr txBox="1">
            <a:spLocks/>
          </p:cNvSpPr>
          <p:nvPr/>
        </p:nvSpPr>
        <p:spPr>
          <a:xfrm>
            <a:off x="6705600" y="4919188"/>
            <a:ext cx="812800" cy="9028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39">
              <a:spcBef>
                <a:spcPct val="20000"/>
              </a:spcBef>
              <a:defRPr/>
            </a:pPr>
            <a:r>
              <a:rPr lang="en-US" sz="5867" b="1" dirty="0">
                <a:solidFill>
                  <a:schemeClr val="accent6"/>
                </a:solidFill>
                <a:cs typeface="+mj-cs"/>
              </a:rPr>
              <a:t>6</a:t>
            </a:r>
          </a:p>
        </p:txBody>
      </p:sp>
      <p:cxnSp>
        <p:nvCxnSpPr>
          <p:cNvPr id="36" name="Straight Connector 35">
            <a:extLst>
              <a:ext uri="{FF2B5EF4-FFF2-40B4-BE49-F238E27FC236}">
                <a16:creationId xmlns:a16="http://schemas.microsoft.com/office/drawing/2014/main" id="{79BC8E40-8C7C-459D-9B17-2CF938EC1A3E}"/>
              </a:ext>
            </a:extLst>
          </p:cNvPr>
          <p:cNvCxnSpPr/>
          <p:nvPr/>
        </p:nvCxnSpPr>
        <p:spPr>
          <a:xfrm rot="5400000">
            <a:off x="1574800" y="2208716"/>
            <a:ext cx="711200" cy="211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BF3EC1A-9906-428F-BC61-982CF0DFFF60}"/>
              </a:ext>
            </a:extLst>
          </p:cNvPr>
          <p:cNvCxnSpPr/>
          <p:nvPr/>
        </p:nvCxnSpPr>
        <p:spPr>
          <a:xfrm rot="5400000">
            <a:off x="1574800" y="3783540"/>
            <a:ext cx="711200" cy="211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25A9599-8FCA-4455-8856-DBC241CE3241}"/>
              </a:ext>
            </a:extLst>
          </p:cNvPr>
          <p:cNvCxnSpPr/>
          <p:nvPr/>
        </p:nvCxnSpPr>
        <p:spPr>
          <a:xfrm rot="5400000">
            <a:off x="1574800" y="5357257"/>
            <a:ext cx="711200" cy="2117"/>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4F59B67-ACEB-4E4C-80BB-331BF6C8181C}"/>
              </a:ext>
            </a:extLst>
          </p:cNvPr>
          <p:cNvCxnSpPr/>
          <p:nvPr/>
        </p:nvCxnSpPr>
        <p:spPr>
          <a:xfrm rot="5400000">
            <a:off x="7401148" y="2220352"/>
            <a:ext cx="711200" cy="211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68AE1BD-644B-4CA7-BAC5-6F492046F572}"/>
              </a:ext>
            </a:extLst>
          </p:cNvPr>
          <p:cNvCxnSpPr/>
          <p:nvPr/>
        </p:nvCxnSpPr>
        <p:spPr>
          <a:xfrm rot="5400000">
            <a:off x="7366000" y="3783540"/>
            <a:ext cx="711200" cy="211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0E40835-63C1-44CB-BDE2-E7A23A3F1382}"/>
              </a:ext>
            </a:extLst>
          </p:cNvPr>
          <p:cNvCxnSpPr/>
          <p:nvPr/>
        </p:nvCxnSpPr>
        <p:spPr>
          <a:xfrm rot="5400000">
            <a:off x="7366000" y="5357257"/>
            <a:ext cx="711200" cy="211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C43B72DD-2586-42FD-8086-47D32AE2DC1A}"/>
              </a:ext>
            </a:extLst>
          </p:cNvPr>
          <p:cNvSpPr txBox="1">
            <a:spLocks/>
          </p:cNvSpPr>
          <p:nvPr/>
        </p:nvSpPr>
        <p:spPr>
          <a:xfrm>
            <a:off x="2243848" y="2012655"/>
            <a:ext cx="325480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dirty="0"/>
              <a:t>Pasiūlymas pateiktas </a:t>
            </a:r>
            <a:r>
              <a:rPr lang="en-GB" dirty="0"/>
              <a:t>visa </a:t>
            </a:r>
            <a:r>
              <a:rPr lang="en-GB" dirty="0" err="1"/>
              <a:t>reikalinga</a:t>
            </a:r>
            <a:r>
              <a:rPr lang="en-GB" dirty="0"/>
              <a:t> </a:t>
            </a:r>
            <a:r>
              <a:rPr lang="en-GB" dirty="0" err="1"/>
              <a:t>apimtimi</a:t>
            </a:r>
            <a:endParaRPr lang="en-US" b="1" dirty="0">
              <a:solidFill>
                <a:schemeClr val="tx2">
                  <a:lumMod val="75000"/>
                  <a:lumOff val="25000"/>
                </a:schemeClr>
              </a:solidFill>
              <a:cs typeface="+mj-cs"/>
            </a:endParaRPr>
          </a:p>
        </p:txBody>
      </p:sp>
      <p:sp>
        <p:nvSpPr>
          <p:cNvPr id="43" name="Text Placeholder 3">
            <a:extLst>
              <a:ext uri="{FF2B5EF4-FFF2-40B4-BE49-F238E27FC236}">
                <a16:creationId xmlns:a16="http://schemas.microsoft.com/office/drawing/2014/main" id="{B5FE25C5-41D7-4B38-8197-D0CFD1F6E2F6}"/>
              </a:ext>
            </a:extLst>
          </p:cNvPr>
          <p:cNvSpPr txBox="1">
            <a:spLocks/>
          </p:cNvSpPr>
          <p:nvPr/>
        </p:nvSpPr>
        <p:spPr>
          <a:xfrm>
            <a:off x="2243848" y="3593148"/>
            <a:ext cx="325480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en-GB" dirty="0" err="1"/>
              <a:t>Pateikiamas</a:t>
            </a:r>
            <a:r>
              <a:rPr lang="en-GB" dirty="0"/>
              <a:t> ne </a:t>
            </a:r>
            <a:r>
              <a:rPr lang="en-GB" dirty="0" err="1"/>
              <a:t>daugiau</a:t>
            </a:r>
            <a:r>
              <a:rPr lang="en-GB" dirty="0"/>
              <a:t> </a:t>
            </a:r>
            <a:r>
              <a:rPr lang="en-GB" dirty="0" err="1"/>
              <a:t>kaip</a:t>
            </a:r>
            <a:r>
              <a:rPr lang="en-GB" dirty="0"/>
              <a:t> </a:t>
            </a:r>
            <a:r>
              <a:rPr lang="en-GB" dirty="0" err="1"/>
              <a:t>vienas</a:t>
            </a:r>
            <a:r>
              <a:rPr lang="en-GB" dirty="0"/>
              <a:t> </a:t>
            </a:r>
            <a:r>
              <a:rPr lang="en-GB" dirty="0" err="1"/>
              <a:t>arba</a:t>
            </a:r>
            <a:r>
              <a:rPr lang="en-GB" dirty="0"/>
              <a:t> </a:t>
            </a:r>
            <a:r>
              <a:rPr lang="en-GB" dirty="0" err="1"/>
              <a:t>alternatyvus</a:t>
            </a:r>
            <a:r>
              <a:rPr lang="en-GB" dirty="0"/>
              <a:t> </a:t>
            </a:r>
            <a:r>
              <a:rPr lang="lt-LT" dirty="0"/>
              <a:t>pasiūlymas</a:t>
            </a:r>
            <a:endParaRPr lang="en-US" b="1" dirty="0">
              <a:solidFill>
                <a:schemeClr val="tx2">
                  <a:lumMod val="75000"/>
                  <a:lumOff val="25000"/>
                </a:schemeClr>
              </a:solidFill>
              <a:cs typeface="+mj-cs"/>
            </a:endParaRPr>
          </a:p>
        </p:txBody>
      </p:sp>
      <p:sp>
        <p:nvSpPr>
          <p:cNvPr id="44" name="Text Placeholder 3">
            <a:extLst>
              <a:ext uri="{FF2B5EF4-FFF2-40B4-BE49-F238E27FC236}">
                <a16:creationId xmlns:a16="http://schemas.microsoft.com/office/drawing/2014/main" id="{7A03AA06-91E5-4BB9-9C25-1997BF859D8B}"/>
              </a:ext>
            </a:extLst>
          </p:cNvPr>
          <p:cNvSpPr txBox="1">
            <a:spLocks/>
          </p:cNvSpPr>
          <p:nvPr/>
        </p:nvSpPr>
        <p:spPr>
          <a:xfrm>
            <a:off x="2243848" y="5117148"/>
            <a:ext cx="325480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dirty="0"/>
              <a:t>Pasiūlymo </a:t>
            </a:r>
            <a:r>
              <a:rPr lang="it-IT" dirty="0"/>
              <a:t>trukmė yra ne trumpesnė nei prašoma</a:t>
            </a:r>
            <a:endParaRPr lang="en-US" b="1" dirty="0">
              <a:solidFill>
                <a:schemeClr val="tx2">
                  <a:lumMod val="75000"/>
                  <a:lumOff val="25000"/>
                </a:schemeClr>
              </a:solidFill>
              <a:cs typeface="+mj-cs"/>
            </a:endParaRPr>
          </a:p>
        </p:txBody>
      </p:sp>
      <p:sp>
        <p:nvSpPr>
          <p:cNvPr id="45" name="Text Placeholder 3">
            <a:extLst>
              <a:ext uri="{FF2B5EF4-FFF2-40B4-BE49-F238E27FC236}">
                <a16:creationId xmlns:a16="http://schemas.microsoft.com/office/drawing/2014/main" id="{347F6B74-0D03-4845-A9AE-F1987B508B77}"/>
              </a:ext>
            </a:extLst>
          </p:cNvPr>
          <p:cNvSpPr txBox="1">
            <a:spLocks/>
          </p:cNvSpPr>
          <p:nvPr/>
        </p:nvSpPr>
        <p:spPr>
          <a:xfrm>
            <a:off x="7634874" y="1876953"/>
            <a:ext cx="3313167" cy="7386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1"/>
            <a:r>
              <a:rPr lang="lt-LT" sz="1600" dirty="0"/>
              <a:t>Pasiūlymas </a:t>
            </a:r>
            <a:r>
              <a:rPr lang="en-GB" sz="1600" dirty="0" err="1"/>
              <a:t>atitinka</a:t>
            </a:r>
            <a:r>
              <a:rPr lang="en-GB" sz="1600" dirty="0"/>
              <a:t> </a:t>
            </a:r>
            <a:r>
              <a:rPr lang="lt-LT" sz="1600" dirty="0"/>
              <a:t>pirkimo dokumentuose </a:t>
            </a:r>
            <a:r>
              <a:rPr lang="en-GB" sz="1600" dirty="0" err="1"/>
              <a:t>nurodytus</a:t>
            </a:r>
            <a:r>
              <a:rPr lang="en-GB" sz="1600" dirty="0"/>
              <a:t> </a:t>
            </a:r>
            <a:r>
              <a:rPr lang="en-GB" sz="1600" dirty="0" err="1"/>
              <a:t>pateikimo</a:t>
            </a:r>
            <a:r>
              <a:rPr lang="en-GB" sz="1600" dirty="0"/>
              <a:t> </a:t>
            </a:r>
            <a:r>
              <a:rPr lang="en-GB" sz="1600" dirty="0" err="1"/>
              <a:t>reikalavimus</a:t>
            </a:r>
            <a:endParaRPr lang="lt-LT" sz="1600" dirty="0"/>
          </a:p>
        </p:txBody>
      </p:sp>
      <p:sp>
        <p:nvSpPr>
          <p:cNvPr id="46" name="Text Placeholder 3">
            <a:extLst>
              <a:ext uri="{FF2B5EF4-FFF2-40B4-BE49-F238E27FC236}">
                <a16:creationId xmlns:a16="http://schemas.microsoft.com/office/drawing/2014/main" id="{29F04DF9-10A3-4F2B-AB3E-8DF26B9D0CAE}"/>
              </a:ext>
            </a:extLst>
          </p:cNvPr>
          <p:cNvSpPr txBox="1">
            <a:spLocks/>
          </p:cNvSpPr>
          <p:nvPr/>
        </p:nvSpPr>
        <p:spPr>
          <a:xfrm>
            <a:off x="7817346" y="3470036"/>
            <a:ext cx="3665994" cy="7386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dirty="0"/>
              <a:t>Pasiūlymas neturi techninių ir aritmetinių klaidų apskaičiuojant </a:t>
            </a:r>
            <a:r>
              <a:rPr lang="lt-LT" dirty="0" err="1"/>
              <a:t>Mokėji</a:t>
            </a:r>
            <a:r>
              <a:rPr lang="en-GB" dirty="0"/>
              <a:t>m</a:t>
            </a:r>
            <a:r>
              <a:rPr lang="lt-LT" dirty="0"/>
              <a:t>ą – jei jų yra, Dalyvis turės jas ištaisyti per nustatytą laiką</a:t>
            </a:r>
            <a:endParaRPr lang="en-US" b="1" dirty="0">
              <a:solidFill>
                <a:schemeClr val="tx2">
                  <a:lumMod val="75000"/>
                  <a:lumOff val="25000"/>
                </a:schemeClr>
              </a:solidFill>
              <a:cs typeface="+mj-cs"/>
            </a:endParaRPr>
          </a:p>
        </p:txBody>
      </p:sp>
      <p:sp>
        <p:nvSpPr>
          <p:cNvPr id="47" name="Text Placeholder 3">
            <a:extLst>
              <a:ext uri="{FF2B5EF4-FFF2-40B4-BE49-F238E27FC236}">
                <a16:creationId xmlns:a16="http://schemas.microsoft.com/office/drawing/2014/main" id="{CFE60EB9-271F-49DE-B356-5450D032AAEB}"/>
              </a:ext>
            </a:extLst>
          </p:cNvPr>
          <p:cNvSpPr txBox="1">
            <a:spLocks/>
          </p:cNvSpPr>
          <p:nvPr/>
        </p:nvSpPr>
        <p:spPr>
          <a:xfrm>
            <a:off x="8002622" y="5240259"/>
            <a:ext cx="3313167" cy="2462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39">
              <a:spcBef>
                <a:spcPct val="20000"/>
              </a:spcBef>
              <a:defRPr/>
            </a:pPr>
            <a:r>
              <a:rPr lang="lt-LT" dirty="0"/>
              <a:t>Pasiūlymas </a:t>
            </a:r>
            <a:r>
              <a:rPr lang="en-GB" dirty="0" err="1"/>
              <a:t>yra</a:t>
            </a:r>
            <a:r>
              <a:rPr lang="en-GB" dirty="0"/>
              <a:t> </a:t>
            </a:r>
            <a:r>
              <a:rPr lang="en-GB" dirty="0" err="1"/>
              <a:t>pagrįstas</a:t>
            </a:r>
            <a:r>
              <a:rPr lang="en-GB" dirty="0"/>
              <a:t> </a:t>
            </a:r>
            <a:r>
              <a:rPr lang="en-GB" dirty="0" err="1"/>
              <a:t>ir</a:t>
            </a:r>
            <a:r>
              <a:rPr lang="en-GB" dirty="0"/>
              <a:t> </a:t>
            </a:r>
            <a:r>
              <a:rPr lang="en-GB" dirty="0" err="1"/>
              <a:t>įmanomas</a:t>
            </a:r>
            <a:endParaRPr lang="en-US" b="1" dirty="0">
              <a:solidFill>
                <a:schemeClr val="tx2">
                  <a:lumMod val="75000"/>
                  <a:lumOff val="25000"/>
                </a:schemeClr>
              </a:solidFill>
              <a:cs typeface="+mj-cs"/>
            </a:endParaRPr>
          </a:p>
        </p:txBody>
      </p:sp>
    </p:spTree>
    <p:extLst>
      <p:ext uri="{BB962C8B-B14F-4D97-AF65-F5344CB8AC3E}">
        <p14:creationId xmlns:p14="http://schemas.microsoft.com/office/powerpoint/2010/main" val="169406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8000" decel="48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48000" decel="4800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48000" decel="4800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48000" decel="4800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48000" decel="4800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48000" decel="4800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left)">
                                      <p:cBhvr>
                                        <p:cTn id="41" dur="500"/>
                                        <p:tgtEl>
                                          <p:spTgt spid="43"/>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left)">
                                      <p:cBhvr>
                                        <p:cTn id="45" dur="500"/>
                                        <p:tgtEl>
                                          <p:spTgt spid="44"/>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left)">
                                      <p:cBhvr>
                                        <p:cTn id="49" dur="500"/>
                                        <p:tgtEl>
                                          <p:spTgt spid="45"/>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left)">
                                      <p:cBhvr>
                                        <p:cTn id="53" dur="500"/>
                                        <p:tgtEl>
                                          <p:spTgt spid="46"/>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6" y="516799"/>
            <a:ext cx="10997410" cy="481151"/>
          </a:xfrm>
        </p:spPr>
        <p:txBody>
          <a:bodyPr>
            <a:noAutofit/>
          </a:bodyPr>
          <a:lstStyle/>
          <a:p>
            <a:r>
              <a:rPr lang="lt-LT" sz="3200" dirty="0"/>
              <a:t>Galutinių pasiūlymų pateikimas ir vertinimas. Pasiūlymų vertinimas (pvz.)</a:t>
            </a:r>
            <a:endParaRPr lang="en-US" sz="3200" dirty="0"/>
          </a:p>
        </p:txBody>
      </p:sp>
      <p:sp>
        <p:nvSpPr>
          <p:cNvPr id="7" name="Content Placeholder 1"/>
          <p:cNvSpPr txBox="1">
            <a:spLocks/>
          </p:cNvSpPr>
          <p:nvPr/>
        </p:nvSpPr>
        <p:spPr>
          <a:xfrm>
            <a:off x="626803" y="1233488"/>
            <a:ext cx="10938394" cy="40776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defTabSz="685800">
              <a:spcBef>
                <a:spcPts val="750"/>
              </a:spcBef>
              <a:buClr>
                <a:schemeClr val="accent2">
                  <a:lumMod val="75000"/>
                </a:schemeClr>
              </a:buClr>
              <a:buFont typeface="Arial" panose="020B0604020202020204" pitchFamily="34" charset="0"/>
              <a:buChar char="•"/>
            </a:pPr>
            <a:endParaRPr lang="en-US" sz="1600" b="0" dirty="0">
              <a:solidFill>
                <a:schemeClr val="tx1"/>
              </a:solidFill>
              <a:latin typeface="+mn-lt"/>
            </a:endParaRPr>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64</a:t>
            </a:fld>
            <a:endParaRPr lang="en-US" dirty="0">
              <a:solidFill>
                <a:srgbClr val="FFFFFF"/>
              </a:solidFill>
            </a:endParaRPr>
          </a:p>
        </p:txBody>
      </p:sp>
      <p:graphicFrame>
        <p:nvGraphicFramePr>
          <p:cNvPr id="2" name="Table 1">
            <a:extLst>
              <a:ext uri="{FF2B5EF4-FFF2-40B4-BE49-F238E27FC236}">
                <a16:creationId xmlns:a16="http://schemas.microsoft.com/office/drawing/2014/main" id="{E704D935-C642-4ED3-9F2D-C0C8A53032D1}"/>
              </a:ext>
            </a:extLst>
          </p:cNvPr>
          <p:cNvGraphicFramePr>
            <a:graphicFrameLocks noGrp="1"/>
          </p:cNvGraphicFramePr>
          <p:nvPr>
            <p:extLst>
              <p:ext uri="{D42A27DB-BD31-4B8C-83A1-F6EECF244321}">
                <p14:modId xmlns:p14="http://schemas.microsoft.com/office/powerpoint/2010/main" val="2256460216"/>
              </p:ext>
            </p:extLst>
          </p:nvPr>
        </p:nvGraphicFramePr>
        <p:xfrm>
          <a:off x="626803" y="1233487"/>
          <a:ext cx="10810818" cy="5005257"/>
        </p:xfrm>
        <a:graphic>
          <a:graphicData uri="http://schemas.openxmlformats.org/drawingml/2006/table">
            <a:tbl>
              <a:tblPr firstRow="1" firstCol="1" bandRow="1">
                <a:tableStyleId>{5C22544A-7EE6-4342-B048-85BDC9FD1C3A}</a:tableStyleId>
              </a:tblPr>
              <a:tblGrid>
                <a:gridCol w="6101657">
                  <a:extLst>
                    <a:ext uri="{9D8B030D-6E8A-4147-A177-3AD203B41FA5}">
                      <a16:colId xmlns:a16="http://schemas.microsoft.com/office/drawing/2014/main" val="928538174"/>
                    </a:ext>
                  </a:extLst>
                </a:gridCol>
                <a:gridCol w="1440180">
                  <a:extLst>
                    <a:ext uri="{9D8B030D-6E8A-4147-A177-3AD203B41FA5}">
                      <a16:colId xmlns:a16="http://schemas.microsoft.com/office/drawing/2014/main" val="1875806781"/>
                    </a:ext>
                  </a:extLst>
                </a:gridCol>
                <a:gridCol w="1705245">
                  <a:extLst>
                    <a:ext uri="{9D8B030D-6E8A-4147-A177-3AD203B41FA5}">
                      <a16:colId xmlns:a16="http://schemas.microsoft.com/office/drawing/2014/main" val="2553961359"/>
                    </a:ext>
                  </a:extLst>
                </a:gridCol>
                <a:gridCol w="1563736">
                  <a:extLst>
                    <a:ext uri="{9D8B030D-6E8A-4147-A177-3AD203B41FA5}">
                      <a16:colId xmlns:a16="http://schemas.microsoft.com/office/drawing/2014/main" val="4274315728"/>
                    </a:ext>
                  </a:extLst>
                </a:gridCol>
              </a:tblGrid>
              <a:tr h="669708">
                <a:tc>
                  <a:txBody>
                    <a:bodyPr/>
                    <a:lstStyle/>
                    <a:p>
                      <a:pPr>
                        <a:lnSpc>
                          <a:spcPct val="115000"/>
                        </a:lnSpc>
                        <a:spcAft>
                          <a:spcPts val="800"/>
                        </a:spcAft>
                      </a:pPr>
                      <a:r>
                        <a:rPr lang="lt-LT" sz="1200" dirty="0">
                          <a:effectLst/>
                        </a:rPr>
                        <a:t>Vertinimo kriterijus</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844" marR="34844" marT="0" marB="0" anchor="ctr"/>
                </a:tc>
                <a:tc>
                  <a:txBody>
                    <a:bodyPr/>
                    <a:lstStyle/>
                    <a:p>
                      <a:pPr>
                        <a:lnSpc>
                          <a:spcPct val="115000"/>
                        </a:lnSpc>
                        <a:spcAft>
                          <a:spcPts val="800"/>
                        </a:spcAft>
                      </a:pPr>
                      <a:r>
                        <a:rPr lang="lt-LT" sz="1200">
                          <a:effectLst/>
                        </a:rPr>
                        <a:t> </a:t>
                      </a:r>
                      <a:endParaRPr lang="lt-LT" sz="1200">
                        <a:effectLst/>
                        <a:latin typeface="Calibri" panose="020F0502020204030204" pitchFamily="34" charset="0"/>
                        <a:ea typeface="Calibri" panose="020F0502020204030204" pitchFamily="34" charset="0"/>
                        <a:cs typeface="Times New Roman" panose="02020603050405020304" pitchFamily="18" charset="0"/>
                      </a:endParaRPr>
                    </a:p>
                  </a:txBody>
                  <a:tcPr marL="31617" marR="32585" marT="0" marB="0" anchor="ctr"/>
                </a:tc>
                <a:tc>
                  <a:txBody>
                    <a:bodyPr/>
                    <a:lstStyle/>
                    <a:p>
                      <a:pPr>
                        <a:lnSpc>
                          <a:spcPct val="115000"/>
                        </a:lnSpc>
                        <a:spcAft>
                          <a:spcPts val="800"/>
                        </a:spcAft>
                      </a:pPr>
                      <a:r>
                        <a:rPr lang="lt-LT" sz="1200" dirty="0">
                          <a:effectLst/>
                        </a:rPr>
                        <a:t>Santykinis kriterijaus parametro svoris</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nchor="ctr"/>
                </a:tc>
                <a:tc>
                  <a:txBody>
                    <a:bodyPr/>
                    <a:lstStyle/>
                    <a:p>
                      <a:pPr>
                        <a:lnSpc>
                          <a:spcPct val="115000"/>
                        </a:lnSpc>
                        <a:spcAft>
                          <a:spcPts val="800"/>
                        </a:spcAft>
                      </a:pPr>
                      <a:r>
                        <a:rPr lang="pt-BR" sz="1200" dirty="0">
                          <a:effectLst/>
                        </a:rPr>
                        <a:t>Lyginamasis svoris sąnaudų ir naudos vertinime</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nchor="ctr"/>
                </a:tc>
                <a:extLst>
                  <a:ext uri="{0D108BD9-81ED-4DB2-BD59-A6C34878D82A}">
                    <a16:rowId xmlns:a16="http://schemas.microsoft.com/office/drawing/2014/main" val="538295405"/>
                  </a:ext>
                </a:extLst>
              </a:tr>
              <a:tr h="218490">
                <a:tc>
                  <a:txBody>
                    <a:bodyPr/>
                    <a:lstStyle/>
                    <a:p>
                      <a:pPr marL="342900" lvl="0" indent="-342900" algn="just">
                        <a:lnSpc>
                          <a:spcPct val="115000"/>
                        </a:lnSpc>
                        <a:spcAft>
                          <a:spcPts val="800"/>
                        </a:spcAft>
                        <a:tabLst>
                          <a:tab pos="457200" algn="l"/>
                        </a:tabLst>
                      </a:pPr>
                      <a:r>
                        <a:rPr lang="lt-LT" sz="1200" dirty="0">
                          <a:effectLst/>
                        </a:rPr>
                        <a:t>Kaina visoms Objekto dalims (per visą sutarties laikotarpį) (C)</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4844" marT="0" marB="0"/>
                </a:tc>
                <a:tc>
                  <a:txBody>
                    <a:bodyPr/>
                    <a:lstStyle/>
                    <a:p>
                      <a:pPr indent="215900">
                        <a:lnSpc>
                          <a:spcPct val="115000"/>
                        </a:lnSpc>
                        <a:spcAft>
                          <a:spcPts val="800"/>
                        </a:spcAft>
                      </a:pPr>
                      <a:r>
                        <a:rPr lang="lt-LT" sz="1200">
                          <a:effectLst/>
                        </a:rPr>
                        <a:t> </a:t>
                      </a:r>
                      <a:endParaRPr lang="lt-LT" sz="120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tc>
                <a:tc gridSpan="2">
                  <a:txBody>
                    <a:bodyPr/>
                    <a:lstStyle/>
                    <a:p>
                      <a:pPr indent="215900" algn="ctr">
                        <a:lnSpc>
                          <a:spcPct val="115000"/>
                        </a:lnSpc>
                        <a:spcAft>
                          <a:spcPts val="800"/>
                        </a:spcAft>
                      </a:pPr>
                      <a:r>
                        <a:rPr lang="lt-LT" sz="1200" dirty="0">
                          <a:effectLst/>
                        </a:rPr>
                        <a:t>A = 70</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844" marR="31617" marT="0" marB="0"/>
                </a:tc>
                <a:tc hMerge="1">
                  <a:txBody>
                    <a:bodyPr/>
                    <a:lstStyle/>
                    <a:p>
                      <a:endParaRPr lang="lt-LT"/>
                    </a:p>
                  </a:txBody>
                  <a:tcPr/>
                </a:tc>
                <a:extLst>
                  <a:ext uri="{0D108BD9-81ED-4DB2-BD59-A6C34878D82A}">
                    <a16:rowId xmlns:a16="http://schemas.microsoft.com/office/drawing/2014/main" val="1931814696"/>
                  </a:ext>
                </a:extLst>
              </a:tr>
              <a:tr h="218490">
                <a:tc>
                  <a:txBody>
                    <a:bodyPr/>
                    <a:lstStyle/>
                    <a:p>
                      <a:pPr marL="342900" lvl="0" indent="-342900" algn="just">
                        <a:lnSpc>
                          <a:spcPct val="115000"/>
                        </a:lnSpc>
                        <a:spcAft>
                          <a:spcPts val="800"/>
                        </a:spcAft>
                        <a:buFont typeface="+mj-lt"/>
                        <a:buAutoNum type="arabicPeriod" startAt="2"/>
                        <a:tabLst>
                          <a:tab pos="457200" algn="l"/>
                        </a:tabLst>
                      </a:pPr>
                      <a:r>
                        <a:rPr lang="lt-LT" sz="1200" dirty="0">
                          <a:effectLst/>
                        </a:rPr>
                        <a:t>Objektų kūrimo ir teikiamų paslaugų kokybė ir efektyvumas (T)</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indent="215900">
                        <a:lnSpc>
                          <a:spcPct val="115000"/>
                        </a:lnSpc>
                        <a:spcAft>
                          <a:spcPts val="800"/>
                        </a:spcAft>
                      </a:pPr>
                      <a:r>
                        <a:rPr lang="lt-LT" sz="1200">
                          <a:effectLst/>
                        </a:rPr>
                        <a:t> </a:t>
                      </a:r>
                      <a:endParaRPr lang="lt-LT" sz="120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gridSpan="2">
                  <a:txBody>
                    <a:bodyPr/>
                    <a:lstStyle/>
                    <a:p>
                      <a:pPr indent="215900" algn="ctr">
                        <a:lnSpc>
                          <a:spcPct val="115000"/>
                        </a:lnSpc>
                        <a:spcAft>
                          <a:spcPts val="800"/>
                        </a:spcAft>
                      </a:pPr>
                      <a:r>
                        <a:rPr lang="lt-LT" sz="1200">
                          <a:effectLst/>
                        </a:rPr>
                        <a:t>B = 25</a:t>
                      </a:r>
                      <a:endParaRPr lang="lt-LT" sz="120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hMerge="1">
                  <a:txBody>
                    <a:bodyPr/>
                    <a:lstStyle/>
                    <a:p>
                      <a:endParaRPr lang="lt-LT"/>
                    </a:p>
                  </a:txBody>
                  <a:tcPr/>
                </a:tc>
                <a:extLst>
                  <a:ext uri="{0D108BD9-81ED-4DB2-BD59-A6C34878D82A}">
                    <a16:rowId xmlns:a16="http://schemas.microsoft.com/office/drawing/2014/main" val="1241475518"/>
                  </a:ext>
                </a:extLst>
              </a:tr>
              <a:tr h="218490">
                <a:tc>
                  <a:txBody>
                    <a:bodyPr/>
                    <a:lstStyle/>
                    <a:p>
                      <a:pPr algn="just">
                        <a:lnSpc>
                          <a:spcPct val="115000"/>
                        </a:lnSpc>
                        <a:spcAft>
                          <a:spcPts val="800"/>
                        </a:spcAft>
                      </a:pPr>
                      <a:r>
                        <a:rPr lang="lt-LT" sz="1200" dirty="0">
                          <a:effectLst/>
                        </a:rPr>
                        <a:t>2.1. </a:t>
                      </a:r>
                      <a:r>
                        <a:rPr lang="pt-BR" sz="1200" dirty="0">
                          <a:effectLst/>
                        </a:rPr>
                        <a:t>Objekto kūrimo tinkamumas, funkcionalumas ir kokybė (P 1 )</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a:lnSpc>
                          <a:spcPct val="115000"/>
                        </a:lnSpc>
                        <a:spcAft>
                          <a:spcPts val="800"/>
                        </a:spcAft>
                      </a:pPr>
                      <a:r>
                        <a:rPr lang="lt-LT" sz="1200" dirty="0">
                          <a:effectLst/>
                        </a:rPr>
                        <a:t>Max. R - 100 balų</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a:lnSpc>
                          <a:spcPct val="115000"/>
                        </a:lnSpc>
                        <a:spcAft>
                          <a:spcPts val="800"/>
                        </a:spcAft>
                      </a:pPr>
                      <a:r>
                        <a:rPr lang="lt-LT" sz="1200">
                          <a:effectLst/>
                        </a:rPr>
                        <a:t>L </a:t>
                      </a:r>
                      <a:r>
                        <a:rPr lang="lt-LT" sz="1200" baseline="-25000">
                          <a:effectLst/>
                        </a:rPr>
                        <a:t>1 </a:t>
                      </a:r>
                      <a:r>
                        <a:rPr lang="lt-LT" sz="1200">
                          <a:effectLst/>
                        </a:rPr>
                        <a:t>= 0.4</a:t>
                      </a:r>
                      <a:endParaRPr lang="lt-LT" sz="120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indent="215900">
                        <a:lnSpc>
                          <a:spcPct val="115000"/>
                        </a:lnSpc>
                        <a:spcAft>
                          <a:spcPts val="800"/>
                        </a:spcAft>
                      </a:pPr>
                      <a:r>
                        <a:rPr lang="lt-LT" sz="1200">
                          <a:effectLst/>
                        </a:rPr>
                        <a:t> </a:t>
                      </a:r>
                      <a:endParaRPr lang="lt-LT" sz="1200">
                        <a:effectLst/>
                        <a:latin typeface="Calibri" panose="020F0502020204030204" pitchFamily="34" charset="0"/>
                        <a:ea typeface="Calibri" panose="020F0502020204030204" pitchFamily="34" charset="0"/>
                        <a:cs typeface="Times New Roman" panose="02020603050405020304" pitchFamily="18" charset="0"/>
                      </a:endParaRPr>
                    </a:p>
                  </a:txBody>
                  <a:tcPr marL="32585" marR="31617" marT="0" marB="0"/>
                </a:tc>
                <a:extLst>
                  <a:ext uri="{0D108BD9-81ED-4DB2-BD59-A6C34878D82A}">
                    <a16:rowId xmlns:a16="http://schemas.microsoft.com/office/drawing/2014/main" val="4179000001"/>
                  </a:ext>
                </a:extLst>
              </a:tr>
              <a:tr h="510958">
                <a:tc>
                  <a:txBody>
                    <a:bodyPr/>
                    <a:lstStyle/>
                    <a:p>
                      <a:pPr algn="just">
                        <a:lnSpc>
                          <a:spcPct val="115000"/>
                        </a:lnSpc>
                        <a:spcAft>
                          <a:spcPts val="800"/>
                        </a:spcAft>
                      </a:pPr>
                      <a:r>
                        <a:rPr lang="lt-LT" sz="1200" dirty="0">
                          <a:effectLst/>
                        </a:rPr>
                        <a:t>2.2. Teikiamų paslaugų kokybė (P 2 )</a:t>
                      </a:r>
                    </a:p>
                    <a:p>
                      <a:pPr marL="293370" indent="-293370" algn="just">
                        <a:lnSpc>
                          <a:spcPct val="115000"/>
                        </a:lnSpc>
                        <a:spcAft>
                          <a:spcPts val="800"/>
                        </a:spcAft>
                      </a:pPr>
                      <a:r>
                        <a:rPr lang="lt-LT" sz="1200" dirty="0">
                          <a:effectLst/>
                        </a:rPr>
                        <a:t> </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a:lnSpc>
                          <a:spcPct val="115000"/>
                        </a:lnSpc>
                        <a:spcAft>
                          <a:spcPts val="800"/>
                        </a:spcAft>
                      </a:pPr>
                      <a:r>
                        <a:rPr lang="lt-LT" sz="1200" dirty="0">
                          <a:effectLst/>
                        </a:rPr>
                        <a:t>Max. R - 100 balų</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a:lnSpc>
                          <a:spcPct val="115000"/>
                        </a:lnSpc>
                        <a:spcAft>
                          <a:spcPts val="800"/>
                        </a:spcAft>
                      </a:pPr>
                      <a:r>
                        <a:rPr lang="lt-LT" sz="1200" dirty="0">
                          <a:effectLst/>
                        </a:rPr>
                        <a:t>L </a:t>
                      </a:r>
                      <a:r>
                        <a:rPr lang="lt-LT" sz="1200" baseline="-25000" dirty="0">
                          <a:effectLst/>
                        </a:rPr>
                        <a:t>2 </a:t>
                      </a:r>
                      <a:r>
                        <a:rPr lang="lt-LT" sz="1200" dirty="0">
                          <a:effectLst/>
                        </a:rPr>
                        <a:t>= 0.4</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indent="215900">
                        <a:lnSpc>
                          <a:spcPct val="115000"/>
                        </a:lnSpc>
                        <a:spcAft>
                          <a:spcPts val="800"/>
                        </a:spcAft>
                      </a:pPr>
                      <a:r>
                        <a:rPr lang="lt-LT" sz="1200" dirty="0">
                          <a:effectLst/>
                        </a:rPr>
                        <a:t> </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extLst>
                  <a:ext uri="{0D108BD9-81ED-4DB2-BD59-A6C34878D82A}">
                    <a16:rowId xmlns:a16="http://schemas.microsoft.com/office/drawing/2014/main" val="3865577797"/>
                  </a:ext>
                </a:extLst>
              </a:tr>
              <a:tr h="331296">
                <a:tc>
                  <a:txBody>
                    <a:bodyPr/>
                    <a:lstStyle/>
                    <a:p>
                      <a:pPr algn="just">
                        <a:lnSpc>
                          <a:spcPct val="115000"/>
                        </a:lnSpc>
                        <a:spcAft>
                          <a:spcPts val="800"/>
                        </a:spcAft>
                      </a:pPr>
                      <a:r>
                        <a:rPr lang="lt-LT" sz="1200" dirty="0">
                          <a:effectLst/>
                        </a:rPr>
                        <a:t>2.3.</a:t>
                      </a:r>
                      <a:r>
                        <a:rPr lang="pt-BR" sz="1200" dirty="0">
                          <a:effectLst/>
                        </a:rPr>
                        <a:t> Sutarčių valdymo plano pagrįstumas, aiškumas ir veiksmingumas (P 3 )</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a:lnSpc>
                          <a:spcPct val="115000"/>
                        </a:lnSpc>
                        <a:spcAft>
                          <a:spcPts val="800"/>
                        </a:spcAft>
                      </a:pPr>
                      <a:r>
                        <a:rPr lang="lt-LT" sz="1200" dirty="0">
                          <a:effectLst/>
                        </a:rPr>
                        <a:t>Max. R - 100 balų</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a:lnSpc>
                          <a:spcPct val="115000"/>
                        </a:lnSpc>
                        <a:spcAft>
                          <a:spcPts val="800"/>
                        </a:spcAft>
                      </a:pPr>
                      <a:r>
                        <a:rPr lang="lt-LT" sz="1200" dirty="0">
                          <a:effectLst/>
                        </a:rPr>
                        <a:t>L </a:t>
                      </a:r>
                      <a:r>
                        <a:rPr lang="lt-LT" sz="1200" baseline="-25000" dirty="0">
                          <a:effectLst/>
                        </a:rPr>
                        <a:t>3 </a:t>
                      </a:r>
                      <a:r>
                        <a:rPr lang="lt-LT" sz="1200" dirty="0">
                          <a:effectLst/>
                        </a:rPr>
                        <a:t>= 0.2</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indent="215900">
                        <a:lnSpc>
                          <a:spcPct val="115000"/>
                        </a:lnSpc>
                        <a:spcAft>
                          <a:spcPts val="800"/>
                        </a:spcAft>
                      </a:pPr>
                      <a:r>
                        <a:rPr lang="lt-LT" sz="1200">
                          <a:effectLst/>
                        </a:rPr>
                        <a:t> </a:t>
                      </a:r>
                      <a:endParaRPr lang="lt-LT" sz="120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extLst>
                  <a:ext uri="{0D108BD9-81ED-4DB2-BD59-A6C34878D82A}">
                    <a16:rowId xmlns:a16="http://schemas.microsoft.com/office/drawing/2014/main" val="4113464361"/>
                  </a:ext>
                </a:extLst>
              </a:tr>
              <a:tr h="205775">
                <a:tc>
                  <a:txBody>
                    <a:bodyPr/>
                    <a:lstStyle/>
                    <a:p>
                      <a:pPr algn="just">
                        <a:lnSpc>
                          <a:spcPct val="115000"/>
                        </a:lnSpc>
                        <a:spcAft>
                          <a:spcPts val="800"/>
                        </a:spcAft>
                      </a:pPr>
                      <a:r>
                        <a:rPr lang="lt-LT" sz="1200" dirty="0">
                          <a:effectLst/>
                        </a:rPr>
                        <a:t>3. Objekto energinis efektyvumas</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a:lnSpc>
                          <a:spcPct val="115000"/>
                        </a:lnSpc>
                        <a:spcAft>
                          <a:spcPts val="800"/>
                        </a:spcAft>
                      </a:pPr>
                      <a:r>
                        <a:rPr lang="lt-LT" sz="1200">
                          <a:effectLst/>
                        </a:rPr>
                        <a:t> </a:t>
                      </a:r>
                      <a:endParaRPr lang="lt-LT" sz="120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a:lnSpc>
                          <a:spcPct val="115000"/>
                        </a:lnSpc>
                        <a:spcAft>
                          <a:spcPts val="800"/>
                        </a:spcAft>
                      </a:pPr>
                      <a:r>
                        <a:rPr lang="lt-LT" sz="1200">
                          <a:effectLst/>
                        </a:rPr>
                        <a:t> </a:t>
                      </a:r>
                      <a:endParaRPr lang="lt-LT" sz="120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indent="215900">
                        <a:lnSpc>
                          <a:spcPct val="115000"/>
                        </a:lnSpc>
                        <a:spcAft>
                          <a:spcPts val="800"/>
                        </a:spcAft>
                      </a:pPr>
                      <a:r>
                        <a:rPr lang="lt-LT" sz="1200">
                          <a:effectLst/>
                        </a:rPr>
                        <a:t> </a:t>
                      </a:r>
                      <a:endParaRPr lang="lt-LT" sz="120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extLst>
                  <a:ext uri="{0D108BD9-81ED-4DB2-BD59-A6C34878D82A}">
                    <a16:rowId xmlns:a16="http://schemas.microsoft.com/office/drawing/2014/main" val="3490651615"/>
                  </a:ext>
                </a:extLst>
              </a:tr>
              <a:tr h="444100">
                <a:tc>
                  <a:txBody>
                    <a:bodyPr/>
                    <a:lstStyle/>
                    <a:p>
                      <a:pPr algn="just">
                        <a:lnSpc>
                          <a:spcPct val="115000"/>
                        </a:lnSpc>
                        <a:spcAft>
                          <a:spcPts val="800"/>
                        </a:spcAft>
                      </a:pPr>
                      <a:r>
                        <a:rPr lang="lt-LT" sz="1200" dirty="0">
                          <a:effectLst/>
                        </a:rPr>
                        <a:t>3.1. 1 mokyklos energinis naudingumas pagal STR 2.01.02: 2016 „Pastatų energinio naudingumo projektavimas ir sertifikavimas“ yra A ++ (E 1 )  </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a:lnSpc>
                          <a:spcPct val="115000"/>
                        </a:lnSpc>
                        <a:spcAft>
                          <a:spcPts val="800"/>
                        </a:spcAft>
                      </a:pPr>
                      <a:r>
                        <a:rPr lang="lt-LT" sz="1200">
                          <a:effectLst/>
                        </a:rPr>
                        <a:t> </a:t>
                      </a:r>
                      <a:endParaRPr lang="lt-LT" sz="120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a:lnSpc>
                          <a:spcPct val="115000"/>
                        </a:lnSpc>
                        <a:spcAft>
                          <a:spcPts val="800"/>
                        </a:spcAft>
                      </a:pPr>
                      <a:r>
                        <a:rPr lang="lt-LT" sz="1200" dirty="0">
                          <a:effectLst/>
                        </a:rPr>
                        <a:t> </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indent="215900">
                        <a:lnSpc>
                          <a:spcPct val="115000"/>
                        </a:lnSpc>
                        <a:spcAft>
                          <a:spcPts val="800"/>
                        </a:spcAft>
                      </a:pPr>
                      <a:r>
                        <a:rPr lang="lt-LT" sz="1200">
                          <a:effectLst/>
                        </a:rPr>
                        <a:t>Y1 = 1</a:t>
                      </a:r>
                      <a:endParaRPr lang="lt-LT" sz="120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extLst>
                  <a:ext uri="{0D108BD9-81ED-4DB2-BD59-A6C34878D82A}">
                    <a16:rowId xmlns:a16="http://schemas.microsoft.com/office/drawing/2014/main" val="2511687749"/>
                  </a:ext>
                </a:extLst>
              </a:tr>
              <a:tr h="444100">
                <a:tc>
                  <a:txBody>
                    <a:bodyPr/>
                    <a:lstStyle/>
                    <a:p>
                      <a:pPr algn="just">
                        <a:lnSpc>
                          <a:spcPct val="115000"/>
                        </a:lnSpc>
                        <a:spcAft>
                          <a:spcPts val="800"/>
                        </a:spcAft>
                      </a:pPr>
                      <a:r>
                        <a:rPr lang="lt-LT" sz="1200" dirty="0">
                          <a:effectLst/>
                        </a:rPr>
                        <a:t>3.2. 1 mokyklos energinis naudingumas pagal STR 2.01.02: 2016 „Pastatų energinio naudingumo projektavimas ir sertifikavimas“ yra A ++(E </a:t>
                      </a:r>
                      <a:r>
                        <a:rPr lang="lt-LT" sz="1200" baseline="-25000" dirty="0">
                          <a:effectLst/>
                        </a:rPr>
                        <a:t>2 </a:t>
                      </a:r>
                      <a:r>
                        <a:rPr lang="lt-LT" sz="1200" dirty="0">
                          <a:effectLst/>
                        </a:rPr>
                        <a:t>)  </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a:lnSpc>
                          <a:spcPct val="115000"/>
                        </a:lnSpc>
                        <a:spcAft>
                          <a:spcPts val="800"/>
                        </a:spcAft>
                      </a:pPr>
                      <a:r>
                        <a:rPr lang="lt-LT" sz="1200">
                          <a:effectLst/>
                        </a:rPr>
                        <a:t> </a:t>
                      </a:r>
                      <a:endParaRPr lang="lt-LT" sz="120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a:lnSpc>
                          <a:spcPct val="115000"/>
                        </a:lnSpc>
                        <a:spcAft>
                          <a:spcPts val="800"/>
                        </a:spcAft>
                      </a:pPr>
                      <a:r>
                        <a:rPr lang="lt-LT" sz="1200">
                          <a:effectLst/>
                        </a:rPr>
                        <a:t> </a:t>
                      </a:r>
                      <a:endParaRPr lang="lt-LT" sz="120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indent="215900">
                        <a:lnSpc>
                          <a:spcPct val="115000"/>
                        </a:lnSpc>
                        <a:spcAft>
                          <a:spcPts val="800"/>
                        </a:spcAft>
                      </a:pPr>
                      <a:r>
                        <a:rPr lang="lt-LT" sz="1200" dirty="0">
                          <a:effectLst/>
                        </a:rPr>
                        <a:t>Y2 = 1</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extLst>
                  <a:ext uri="{0D108BD9-81ED-4DB2-BD59-A6C34878D82A}">
                    <a16:rowId xmlns:a16="http://schemas.microsoft.com/office/drawing/2014/main" val="279178019"/>
                  </a:ext>
                </a:extLst>
              </a:tr>
              <a:tr h="444100">
                <a:tc>
                  <a:txBody>
                    <a:bodyPr/>
                    <a:lstStyle/>
                    <a:p>
                      <a:pPr algn="just">
                        <a:lnSpc>
                          <a:spcPct val="115000"/>
                        </a:lnSpc>
                        <a:spcAft>
                          <a:spcPts val="800"/>
                        </a:spcAft>
                      </a:pPr>
                      <a:r>
                        <a:rPr lang="lt-LT" sz="1200" dirty="0">
                          <a:effectLst/>
                        </a:rPr>
                        <a:t>3.3. </a:t>
                      </a:r>
                      <a:r>
                        <a:rPr lang="en-US" sz="1200" dirty="0">
                          <a:effectLst/>
                        </a:rPr>
                        <a:t>2</a:t>
                      </a:r>
                      <a:r>
                        <a:rPr lang="lt-LT" sz="1200" dirty="0">
                          <a:effectLst/>
                        </a:rPr>
                        <a:t> mokyklos energinis naudingumas pagal STR 2.01.02: 2016 „Pastatų energinio naudingumo projektavimas ir sertifikavimas“ yra A ++(E </a:t>
                      </a:r>
                      <a:r>
                        <a:rPr lang="lt-LT" sz="1200" baseline="-25000" dirty="0">
                          <a:effectLst/>
                        </a:rPr>
                        <a:t>3 </a:t>
                      </a:r>
                      <a:r>
                        <a:rPr lang="lt-LT" sz="1200" dirty="0">
                          <a:effectLst/>
                        </a:rPr>
                        <a:t>)  </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a:lnSpc>
                          <a:spcPct val="115000"/>
                        </a:lnSpc>
                        <a:spcAft>
                          <a:spcPts val="800"/>
                        </a:spcAft>
                      </a:pPr>
                      <a:r>
                        <a:rPr lang="lt-LT" sz="1200">
                          <a:effectLst/>
                        </a:rPr>
                        <a:t> </a:t>
                      </a:r>
                      <a:endParaRPr lang="lt-LT" sz="120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a:lnSpc>
                          <a:spcPct val="115000"/>
                        </a:lnSpc>
                        <a:spcAft>
                          <a:spcPts val="800"/>
                        </a:spcAft>
                      </a:pPr>
                      <a:r>
                        <a:rPr lang="lt-LT" sz="1200">
                          <a:effectLst/>
                        </a:rPr>
                        <a:t> </a:t>
                      </a:r>
                      <a:endParaRPr lang="lt-LT" sz="120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indent="215900">
                        <a:lnSpc>
                          <a:spcPct val="115000"/>
                        </a:lnSpc>
                        <a:spcAft>
                          <a:spcPts val="800"/>
                        </a:spcAft>
                      </a:pPr>
                      <a:r>
                        <a:rPr lang="lt-LT" sz="1200" dirty="0">
                          <a:effectLst/>
                        </a:rPr>
                        <a:t>Y3 = 1</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extLst>
                  <a:ext uri="{0D108BD9-81ED-4DB2-BD59-A6C34878D82A}">
                    <a16:rowId xmlns:a16="http://schemas.microsoft.com/office/drawing/2014/main" val="1831768117"/>
                  </a:ext>
                </a:extLst>
              </a:tr>
              <a:tr h="444100">
                <a:tc>
                  <a:txBody>
                    <a:bodyPr/>
                    <a:lstStyle/>
                    <a:p>
                      <a:pPr algn="just">
                        <a:lnSpc>
                          <a:spcPct val="115000"/>
                        </a:lnSpc>
                        <a:spcAft>
                          <a:spcPts val="800"/>
                        </a:spcAft>
                      </a:pPr>
                      <a:r>
                        <a:rPr lang="lt-LT" sz="1200" dirty="0">
                          <a:effectLst/>
                        </a:rPr>
                        <a:t>3.4. </a:t>
                      </a:r>
                      <a:r>
                        <a:rPr lang="en-US" sz="1200" dirty="0">
                          <a:effectLst/>
                        </a:rPr>
                        <a:t>3</a:t>
                      </a:r>
                      <a:r>
                        <a:rPr lang="lt-LT" sz="1200" dirty="0">
                          <a:effectLst/>
                        </a:rPr>
                        <a:t> mokyklos energinis naudingumas pagal STR 2.01.02: 2016 „Pastatų energinio naudingumo projektavimas ir sertifikavimas“ yra A ++( E </a:t>
                      </a:r>
                      <a:r>
                        <a:rPr lang="lt-LT" sz="1200" baseline="-25000" dirty="0">
                          <a:effectLst/>
                        </a:rPr>
                        <a:t>4 </a:t>
                      </a:r>
                      <a:r>
                        <a:rPr lang="lt-LT" sz="1200" dirty="0">
                          <a:effectLst/>
                        </a:rPr>
                        <a:t>)</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a:lnSpc>
                          <a:spcPct val="115000"/>
                        </a:lnSpc>
                        <a:spcAft>
                          <a:spcPts val="800"/>
                        </a:spcAft>
                      </a:pPr>
                      <a:r>
                        <a:rPr lang="lt-LT" sz="1200">
                          <a:effectLst/>
                        </a:rPr>
                        <a:t> </a:t>
                      </a:r>
                      <a:endParaRPr lang="lt-LT" sz="120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a:lnSpc>
                          <a:spcPct val="115000"/>
                        </a:lnSpc>
                        <a:spcAft>
                          <a:spcPts val="800"/>
                        </a:spcAft>
                      </a:pPr>
                      <a:r>
                        <a:rPr lang="lt-LT" sz="1200">
                          <a:effectLst/>
                        </a:rPr>
                        <a:t> </a:t>
                      </a:r>
                      <a:endParaRPr lang="lt-LT" sz="120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indent="215900">
                        <a:lnSpc>
                          <a:spcPct val="115000"/>
                        </a:lnSpc>
                        <a:spcAft>
                          <a:spcPts val="800"/>
                        </a:spcAft>
                      </a:pPr>
                      <a:r>
                        <a:rPr lang="lt-LT" sz="1200" dirty="0">
                          <a:effectLst/>
                        </a:rPr>
                        <a:t>Y4 = 1</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extLst>
                  <a:ext uri="{0D108BD9-81ED-4DB2-BD59-A6C34878D82A}">
                    <a16:rowId xmlns:a16="http://schemas.microsoft.com/office/drawing/2014/main" val="1408815537"/>
                  </a:ext>
                </a:extLst>
              </a:tr>
              <a:tr h="444100">
                <a:tc>
                  <a:txBody>
                    <a:bodyPr/>
                    <a:lstStyle/>
                    <a:p>
                      <a:pPr algn="just">
                        <a:lnSpc>
                          <a:spcPct val="115000"/>
                        </a:lnSpc>
                        <a:spcAft>
                          <a:spcPts val="800"/>
                        </a:spcAft>
                      </a:pPr>
                      <a:r>
                        <a:rPr lang="lt-LT" sz="1200" dirty="0">
                          <a:effectLst/>
                        </a:rPr>
                        <a:t>3.5. </a:t>
                      </a:r>
                      <a:r>
                        <a:rPr lang="en-US" sz="1200" dirty="0">
                          <a:effectLst/>
                        </a:rPr>
                        <a:t>4</a:t>
                      </a:r>
                      <a:r>
                        <a:rPr lang="lt-LT" sz="1200" dirty="0">
                          <a:effectLst/>
                        </a:rPr>
                        <a:t> mokyklos energinis naudingumas pagal STR 2.01.02: 2016 „Pastatų energinio naudingumo projektavimas ir sertifikavimas“ yra A ++(E </a:t>
                      </a:r>
                      <a:r>
                        <a:rPr lang="lt-LT" sz="1200" baseline="-25000" dirty="0">
                          <a:effectLst/>
                        </a:rPr>
                        <a:t>5 </a:t>
                      </a:r>
                      <a:r>
                        <a:rPr lang="lt-LT" sz="1200" dirty="0">
                          <a:effectLst/>
                        </a:rPr>
                        <a:t>)</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a:lnSpc>
                          <a:spcPct val="115000"/>
                        </a:lnSpc>
                        <a:spcAft>
                          <a:spcPts val="800"/>
                        </a:spcAft>
                      </a:pPr>
                      <a:r>
                        <a:rPr lang="lt-LT" sz="1200">
                          <a:effectLst/>
                        </a:rPr>
                        <a:t> </a:t>
                      </a:r>
                      <a:endParaRPr lang="lt-LT" sz="120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a:lnSpc>
                          <a:spcPct val="115000"/>
                        </a:lnSpc>
                        <a:spcAft>
                          <a:spcPts val="800"/>
                        </a:spcAft>
                      </a:pPr>
                      <a:r>
                        <a:rPr lang="lt-LT" sz="1200">
                          <a:effectLst/>
                        </a:rPr>
                        <a:t> </a:t>
                      </a:r>
                      <a:endParaRPr lang="lt-LT" sz="120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indent="215900">
                        <a:lnSpc>
                          <a:spcPct val="115000"/>
                        </a:lnSpc>
                        <a:spcAft>
                          <a:spcPts val="800"/>
                        </a:spcAft>
                      </a:pPr>
                      <a:r>
                        <a:rPr lang="lt-LT" sz="1200" dirty="0">
                          <a:effectLst/>
                        </a:rPr>
                        <a:t>Y5 = 1</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extLst>
                  <a:ext uri="{0D108BD9-81ED-4DB2-BD59-A6C34878D82A}">
                    <a16:rowId xmlns:a16="http://schemas.microsoft.com/office/drawing/2014/main" val="3619695198"/>
                  </a:ext>
                </a:extLst>
              </a:tr>
              <a:tr h="411550">
                <a:tc>
                  <a:txBody>
                    <a:bodyPr/>
                    <a:lstStyle/>
                    <a:p>
                      <a:pPr algn="just">
                        <a:lnSpc>
                          <a:spcPct val="115000"/>
                        </a:lnSpc>
                        <a:spcAft>
                          <a:spcPts val="800"/>
                        </a:spcAft>
                      </a:pPr>
                      <a:r>
                        <a:rPr lang="lt-LT" sz="1200" dirty="0">
                          <a:effectLst/>
                        </a:rPr>
                        <a:t> </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a:lnSpc>
                          <a:spcPct val="115000"/>
                        </a:lnSpc>
                        <a:spcAft>
                          <a:spcPts val="800"/>
                        </a:spcAft>
                      </a:pPr>
                      <a:r>
                        <a:rPr lang="lt-LT" sz="1200">
                          <a:effectLst/>
                        </a:rPr>
                        <a:t> </a:t>
                      </a:r>
                      <a:endParaRPr lang="lt-LT" sz="120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a:lnSpc>
                          <a:spcPct val="115000"/>
                        </a:lnSpc>
                        <a:spcAft>
                          <a:spcPts val="800"/>
                        </a:spcAft>
                      </a:pPr>
                      <a:r>
                        <a:rPr lang="lt-LT" sz="1200" dirty="0">
                          <a:effectLst/>
                        </a:rPr>
                        <a:t>Didžiausia įvertinimo suma</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tc>
                  <a:txBody>
                    <a:bodyPr/>
                    <a:lstStyle/>
                    <a:p>
                      <a:pPr indent="215900">
                        <a:lnSpc>
                          <a:spcPct val="115000"/>
                        </a:lnSpc>
                        <a:spcAft>
                          <a:spcPts val="800"/>
                        </a:spcAft>
                      </a:pPr>
                      <a:r>
                        <a:rPr lang="lt-LT" sz="1200" dirty="0">
                          <a:effectLst/>
                        </a:rPr>
                        <a:t>100</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85" marR="32585" marT="0" marB="0"/>
                </a:tc>
                <a:extLst>
                  <a:ext uri="{0D108BD9-81ED-4DB2-BD59-A6C34878D82A}">
                    <a16:rowId xmlns:a16="http://schemas.microsoft.com/office/drawing/2014/main" val="441035335"/>
                  </a:ext>
                </a:extLst>
              </a:tr>
            </a:tbl>
          </a:graphicData>
        </a:graphic>
      </p:graphicFrame>
    </p:spTree>
    <p:extLst>
      <p:ext uri="{BB962C8B-B14F-4D97-AF65-F5344CB8AC3E}">
        <p14:creationId xmlns:p14="http://schemas.microsoft.com/office/powerpoint/2010/main" val="19035560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pt-BR" sz="3200" dirty="0"/>
              <a:t>Galutinių pasiūlymų pateikimas ir vertinimas</a:t>
            </a:r>
            <a:endParaRPr lang="en-US" sz="3200" dirty="0"/>
          </a:p>
        </p:txBody>
      </p:sp>
      <p:sp>
        <p:nvSpPr>
          <p:cNvPr id="7" name="Content Placeholder 1"/>
          <p:cNvSpPr txBox="1">
            <a:spLocks/>
          </p:cNvSpPr>
          <p:nvPr/>
        </p:nvSpPr>
        <p:spPr>
          <a:xfrm>
            <a:off x="2526146" y="908061"/>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65</a:t>
            </a:fld>
            <a:endParaRPr lang="en-US" dirty="0">
              <a:solidFill>
                <a:srgbClr val="FFFFFF"/>
              </a:solidFill>
            </a:endParaRPr>
          </a:p>
        </p:txBody>
      </p:sp>
      <p:sp>
        <p:nvSpPr>
          <p:cNvPr id="6" name="Title 2">
            <a:extLst>
              <a:ext uri="{FF2B5EF4-FFF2-40B4-BE49-F238E27FC236}">
                <a16:creationId xmlns:a16="http://schemas.microsoft.com/office/drawing/2014/main" id="{9509BE44-7097-4E90-BA4B-0EC0DE5A035E}"/>
              </a:ext>
            </a:extLst>
          </p:cNvPr>
          <p:cNvSpPr txBox="1">
            <a:spLocks/>
          </p:cNvSpPr>
          <p:nvPr/>
        </p:nvSpPr>
        <p:spPr>
          <a:xfrm>
            <a:off x="1171202" y="442944"/>
            <a:ext cx="9584408" cy="2270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Tahoma" panose="020B0604030504040204" pitchFamily="34" charset="0"/>
                <a:cs typeface="Calibri" panose="020F0502020204030204" pitchFamily="34" charset="0"/>
              </a:defRPr>
            </a:lvl1pPr>
          </a:lstStyle>
          <a:p>
            <a:pPr algn="ctr"/>
            <a:r>
              <a:rPr lang="en-US" sz="2400" dirty="0" err="1"/>
              <a:t>Pasi</a:t>
            </a:r>
            <a:r>
              <a:rPr lang="lt-LT" sz="2400" dirty="0"/>
              <a:t>ū</a:t>
            </a:r>
            <a:r>
              <a:rPr lang="en-US" sz="2400" dirty="0" err="1"/>
              <a:t>lymo</a:t>
            </a:r>
            <a:r>
              <a:rPr lang="en-US" sz="2400" dirty="0"/>
              <a:t> </a:t>
            </a:r>
            <a:r>
              <a:rPr lang="en-US" sz="2400" dirty="0" err="1"/>
              <a:t>pakeitimas</a:t>
            </a:r>
            <a:r>
              <a:rPr lang="en-US" sz="2400" dirty="0"/>
              <a:t> po </a:t>
            </a:r>
            <a:r>
              <a:rPr lang="lt-LT" sz="2400" dirty="0"/>
              <a:t>pateikimo (derybos)</a:t>
            </a:r>
            <a:endParaRPr lang="en-US" sz="2400" dirty="0"/>
          </a:p>
          <a:p>
            <a:pPr algn="ctr"/>
            <a:endParaRPr lang="en-US" sz="1800" dirty="0"/>
          </a:p>
        </p:txBody>
      </p:sp>
      <p:sp>
        <p:nvSpPr>
          <p:cNvPr id="8" name="TextBox 7">
            <a:extLst>
              <a:ext uri="{FF2B5EF4-FFF2-40B4-BE49-F238E27FC236}">
                <a16:creationId xmlns:a16="http://schemas.microsoft.com/office/drawing/2014/main" id="{7FBE462C-DF31-44A9-9DBF-585F132EF019}"/>
              </a:ext>
            </a:extLst>
          </p:cNvPr>
          <p:cNvSpPr txBox="1"/>
          <p:nvPr/>
        </p:nvSpPr>
        <p:spPr>
          <a:xfrm>
            <a:off x="762000" y="2121937"/>
            <a:ext cx="10812780" cy="1938992"/>
          </a:xfrm>
          <a:prstGeom prst="rect">
            <a:avLst/>
          </a:prstGeom>
          <a:noFill/>
        </p:spPr>
        <p:txBody>
          <a:bodyPr wrap="square">
            <a:spAutoFit/>
          </a:bodyPr>
          <a:lstStyle/>
          <a:p>
            <a:r>
              <a:rPr lang="lt-LT" sz="2400" dirty="0"/>
              <a:t>Pagrindiniai galutinio pasiūlymo pakeitimai, dėl kurių negalima derėtis, yra šie:</a:t>
            </a:r>
          </a:p>
          <a:p>
            <a:pPr marL="285750" indent="-285750">
              <a:buClr>
                <a:schemeClr val="accent2">
                  <a:lumMod val="50000"/>
                </a:schemeClr>
              </a:buClr>
              <a:buFont typeface="Wingdings" panose="05000000000000000000" pitchFamily="2" charset="2"/>
              <a:buChar char="ü"/>
            </a:pPr>
            <a:r>
              <a:rPr lang="lt-LT" sz="2400" dirty="0"/>
              <a:t>mokėjimo mechanizmas ir mokėjimo grafikas;</a:t>
            </a:r>
          </a:p>
          <a:p>
            <a:pPr marL="285750" indent="-285750">
              <a:buClr>
                <a:schemeClr val="accent2">
                  <a:lumMod val="50000"/>
                </a:schemeClr>
              </a:buClr>
              <a:buFont typeface="Wingdings" panose="05000000000000000000" pitchFamily="2" charset="2"/>
              <a:buChar char="ü"/>
            </a:pPr>
            <a:r>
              <a:rPr lang="lt-LT" sz="2400" dirty="0"/>
              <a:t>kainodaros taisyklės ir galutinė kaina;</a:t>
            </a:r>
          </a:p>
          <a:p>
            <a:pPr marL="285750" indent="-285750">
              <a:buClr>
                <a:schemeClr val="accent2">
                  <a:lumMod val="50000"/>
                </a:schemeClr>
              </a:buClr>
              <a:buFont typeface="Wingdings" panose="05000000000000000000" pitchFamily="2" charset="2"/>
              <a:buChar char="ü"/>
            </a:pPr>
            <a:r>
              <a:rPr lang="lt-LT" sz="2400" dirty="0"/>
              <a:t>sutarties apimtis</a:t>
            </a:r>
            <a:r>
              <a:rPr lang="en-GB" sz="2400" dirty="0"/>
              <a:t>, </a:t>
            </a:r>
            <a:r>
              <a:rPr lang="lt-LT" sz="2400" dirty="0"/>
              <a:t>sutarties trukmė ir sutarties vykdymo grafikai;</a:t>
            </a:r>
          </a:p>
          <a:p>
            <a:pPr marL="285750" indent="-285750">
              <a:buClr>
                <a:schemeClr val="accent2">
                  <a:lumMod val="50000"/>
                </a:schemeClr>
              </a:buClr>
              <a:buFont typeface="Wingdings" panose="05000000000000000000" pitchFamily="2" charset="2"/>
              <a:buChar char="ü"/>
            </a:pPr>
            <a:r>
              <a:rPr lang="lt-LT" sz="2400" dirty="0"/>
              <a:t>techninė specifikacija ir kt.</a:t>
            </a:r>
          </a:p>
        </p:txBody>
      </p:sp>
    </p:spTree>
    <p:extLst>
      <p:ext uri="{BB962C8B-B14F-4D97-AF65-F5344CB8AC3E}">
        <p14:creationId xmlns:p14="http://schemas.microsoft.com/office/powerpoint/2010/main" val="9116065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00" y="0"/>
            <a:ext cx="12373200" cy="13046741"/>
          </a:xfrm>
          <a:prstGeom prst="rect">
            <a:avLst/>
          </a:prstGeom>
        </p:spPr>
      </p:pic>
      <p:sp>
        <p:nvSpPr>
          <p:cNvPr id="5" name="Rectangle 4">
            <a:extLst>
              <a:ext uri="{FF2B5EF4-FFF2-40B4-BE49-F238E27FC236}">
                <a16:creationId xmlns:a16="http://schemas.microsoft.com/office/drawing/2014/main" id="{CFE8AF12-F584-6144-A83C-9094043040B8}"/>
              </a:ext>
            </a:extLst>
          </p:cNvPr>
          <p:cNvSpPr/>
          <p:nvPr/>
        </p:nvSpPr>
        <p:spPr>
          <a:xfrm>
            <a:off x="0" y="2103437"/>
            <a:ext cx="8799616" cy="27654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2500FE-9896-E74E-B13C-C5BC4BA69066}"/>
              </a:ext>
            </a:extLst>
          </p:cNvPr>
          <p:cNvSpPr>
            <a:spLocks noGrp="1"/>
          </p:cNvSpPr>
          <p:nvPr>
            <p:ph type="title"/>
          </p:nvPr>
        </p:nvSpPr>
        <p:spPr>
          <a:xfrm>
            <a:off x="1938748" y="2743200"/>
            <a:ext cx="6617423" cy="1616529"/>
          </a:xfrm>
        </p:spPr>
        <p:txBody>
          <a:bodyPr>
            <a:noAutofit/>
          </a:bodyPr>
          <a:lstStyle/>
          <a:p>
            <a:pPr algn="ctr"/>
            <a:r>
              <a:rPr lang="lt-LT" sz="3600" dirty="0">
                <a:solidFill>
                  <a:schemeClr val="accent4"/>
                </a:solidFill>
              </a:rPr>
              <a:t>Lietuvos patirtis taikant konkurencinį dialogą kaip viešųjų pirkimų procedūrą</a:t>
            </a:r>
            <a:endParaRPr lang="en-US" sz="3600" dirty="0">
              <a:solidFill>
                <a:schemeClr val="accent4"/>
              </a:solidFill>
            </a:endParaRPr>
          </a:p>
        </p:txBody>
      </p:sp>
      <p:sp>
        <p:nvSpPr>
          <p:cNvPr id="4" name="Slide Number Placeholder 3">
            <a:extLst>
              <a:ext uri="{FF2B5EF4-FFF2-40B4-BE49-F238E27FC236}">
                <a16:creationId xmlns:a16="http://schemas.microsoft.com/office/drawing/2014/main" id="{52D8614A-3C0B-1247-B78C-8B71DAF72FE6}"/>
              </a:ext>
            </a:extLst>
          </p:cNvPr>
          <p:cNvSpPr>
            <a:spLocks noGrp="1"/>
          </p:cNvSpPr>
          <p:nvPr>
            <p:ph type="sldNum" sz="quarter" idx="12"/>
          </p:nvPr>
        </p:nvSpPr>
        <p:spPr/>
        <p:txBody>
          <a:bodyPr/>
          <a:lstStyle/>
          <a:p>
            <a:fld id="{6053FF8C-D565-D34D-B44E-ED9761514B98}" type="slidenum">
              <a:rPr lang="en-US" smtClean="0">
                <a:solidFill>
                  <a:schemeClr val="bg1"/>
                </a:solidFill>
              </a:rPr>
              <a:pPr/>
              <a:t>66</a:t>
            </a:fld>
            <a:endParaRPr lang="en-US" dirty="0">
              <a:solidFill>
                <a:schemeClr val="bg1"/>
              </a:solidFill>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6" name="Oval 5">
            <a:extLst>
              <a:ext uri="{FF2B5EF4-FFF2-40B4-BE49-F238E27FC236}">
                <a16:creationId xmlns:a16="http://schemas.microsoft.com/office/drawing/2014/main" id="{1A274E45-C55D-EA4E-B29C-A056374A5B0A}"/>
              </a:ext>
            </a:extLst>
          </p:cNvPr>
          <p:cNvSpPr/>
          <p:nvPr/>
        </p:nvSpPr>
        <p:spPr>
          <a:xfrm>
            <a:off x="451262" y="2743200"/>
            <a:ext cx="1306286" cy="13062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Lato" panose="020F0502020204030203" pitchFamily="34" charset="0"/>
                <a:ea typeface="Lato" panose="020F0502020204030203" pitchFamily="34" charset="0"/>
                <a:cs typeface="Lato" panose="020F0502020204030203" pitchFamily="34" charset="0"/>
              </a:rPr>
              <a:t>4</a:t>
            </a:r>
          </a:p>
        </p:txBody>
      </p:sp>
    </p:spTree>
    <p:extLst>
      <p:ext uri="{BB962C8B-B14F-4D97-AF65-F5344CB8AC3E}">
        <p14:creationId xmlns:p14="http://schemas.microsoft.com/office/powerpoint/2010/main" val="31630852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4522" y="277622"/>
            <a:ext cx="11127478" cy="555456"/>
          </a:xfrm>
        </p:spPr>
        <p:txBody>
          <a:bodyPr>
            <a:noAutofit/>
          </a:bodyPr>
          <a:lstStyle/>
          <a:p>
            <a:pPr>
              <a:lnSpc>
                <a:spcPct val="107000"/>
              </a:lnSpc>
              <a:spcAft>
                <a:spcPts val="800"/>
              </a:spcAft>
            </a:pPr>
            <a:r>
              <a:rPr lang="lt-LT" sz="3200" dirty="0"/>
              <a:t>Konkurencinio dialogo Lietuvoje statistika (2017-2021)</a:t>
            </a:r>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67</a:t>
            </a:fld>
            <a:endParaRPr lang="en-US" dirty="0">
              <a:solidFill>
                <a:srgbClr val="FFFFFF"/>
              </a:solidFill>
            </a:endParaRPr>
          </a:p>
        </p:txBody>
      </p:sp>
      <p:graphicFrame>
        <p:nvGraphicFramePr>
          <p:cNvPr id="2" name="Table 1">
            <a:extLst>
              <a:ext uri="{FF2B5EF4-FFF2-40B4-BE49-F238E27FC236}">
                <a16:creationId xmlns:a16="http://schemas.microsoft.com/office/drawing/2014/main" id="{6836B34F-5EF8-4882-A1E2-BB84C7D2A1CD}"/>
              </a:ext>
            </a:extLst>
          </p:cNvPr>
          <p:cNvGraphicFramePr>
            <a:graphicFrameLocks noGrp="1"/>
          </p:cNvGraphicFramePr>
          <p:nvPr>
            <p:extLst>
              <p:ext uri="{D42A27DB-BD31-4B8C-83A1-F6EECF244321}">
                <p14:modId xmlns:p14="http://schemas.microsoft.com/office/powerpoint/2010/main" val="1095898407"/>
              </p:ext>
            </p:extLst>
          </p:nvPr>
        </p:nvGraphicFramePr>
        <p:xfrm>
          <a:off x="544946" y="1135472"/>
          <a:ext cx="10656455" cy="4879649"/>
        </p:xfrm>
        <a:graphic>
          <a:graphicData uri="http://schemas.openxmlformats.org/drawingml/2006/table">
            <a:tbl>
              <a:tblPr firstRow="1" firstCol="1" bandRow="1">
                <a:tableStyleId>{5C22544A-7EE6-4342-B048-85BDC9FD1C3A}</a:tableStyleId>
              </a:tblPr>
              <a:tblGrid>
                <a:gridCol w="3746502">
                  <a:extLst>
                    <a:ext uri="{9D8B030D-6E8A-4147-A177-3AD203B41FA5}">
                      <a16:colId xmlns:a16="http://schemas.microsoft.com/office/drawing/2014/main" val="380239017"/>
                    </a:ext>
                  </a:extLst>
                </a:gridCol>
                <a:gridCol w="1736214">
                  <a:extLst>
                    <a:ext uri="{9D8B030D-6E8A-4147-A177-3AD203B41FA5}">
                      <a16:colId xmlns:a16="http://schemas.microsoft.com/office/drawing/2014/main" val="3136316553"/>
                    </a:ext>
                  </a:extLst>
                </a:gridCol>
                <a:gridCol w="1736214">
                  <a:extLst>
                    <a:ext uri="{9D8B030D-6E8A-4147-A177-3AD203B41FA5}">
                      <a16:colId xmlns:a16="http://schemas.microsoft.com/office/drawing/2014/main" val="3925147802"/>
                    </a:ext>
                  </a:extLst>
                </a:gridCol>
                <a:gridCol w="1919791">
                  <a:extLst>
                    <a:ext uri="{9D8B030D-6E8A-4147-A177-3AD203B41FA5}">
                      <a16:colId xmlns:a16="http://schemas.microsoft.com/office/drawing/2014/main" val="251494635"/>
                    </a:ext>
                  </a:extLst>
                </a:gridCol>
                <a:gridCol w="1517734">
                  <a:extLst>
                    <a:ext uri="{9D8B030D-6E8A-4147-A177-3AD203B41FA5}">
                      <a16:colId xmlns:a16="http://schemas.microsoft.com/office/drawing/2014/main" val="235613921"/>
                    </a:ext>
                  </a:extLst>
                </a:gridCol>
              </a:tblGrid>
              <a:tr h="387167">
                <a:tc>
                  <a:txBody>
                    <a:bodyPr/>
                    <a:lstStyle/>
                    <a:p>
                      <a:pPr algn="ctr">
                        <a:lnSpc>
                          <a:spcPct val="107000"/>
                        </a:lnSpc>
                        <a:spcAft>
                          <a:spcPts val="800"/>
                        </a:spcAft>
                      </a:pPr>
                      <a:r>
                        <a:rPr lang="lt-LT" sz="1600" dirty="0">
                          <a:effectLst/>
                        </a:rPr>
                        <a:t>Perkančioji organizacija</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50000"/>
                        <a:lumOff val="50000"/>
                      </a:schemeClr>
                    </a:solidFill>
                  </a:tcPr>
                </a:tc>
                <a:tc>
                  <a:txBody>
                    <a:bodyPr/>
                    <a:lstStyle/>
                    <a:p>
                      <a:pPr algn="ctr">
                        <a:lnSpc>
                          <a:spcPct val="107000"/>
                        </a:lnSpc>
                        <a:spcAft>
                          <a:spcPts val="800"/>
                        </a:spcAft>
                      </a:pPr>
                      <a:r>
                        <a:rPr lang="lt-LT" sz="1600" dirty="0">
                          <a:effectLst/>
                        </a:rPr>
                        <a:t>Pirkimo paskelbimo data</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50000"/>
                        <a:lumOff val="50000"/>
                      </a:schemeClr>
                    </a:solidFill>
                  </a:tcPr>
                </a:tc>
                <a:tc>
                  <a:txBody>
                    <a:bodyPr/>
                    <a:lstStyle/>
                    <a:p>
                      <a:pPr algn="ctr">
                        <a:lnSpc>
                          <a:spcPct val="107000"/>
                        </a:lnSpc>
                        <a:spcAft>
                          <a:spcPts val="800"/>
                        </a:spcAft>
                      </a:pPr>
                      <a:r>
                        <a:rPr lang="lt-LT" sz="1600" dirty="0">
                          <a:effectLst/>
                        </a:rPr>
                        <a:t>Pirkimo nutraukimas</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50000"/>
                        <a:lumOff val="50000"/>
                      </a:schemeClr>
                    </a:solidFill>
                  </a:tcPr>
                </a:tc>
                <a:tc>
                  <a:txBody>
                    <a:bodyPr/>
                    <a:lstStyle/>
                    <a:p>
                      <a:pPr algn="ctr">
                        <a:lnSpc>
                          <a:spcPct val="107000"/>
                        </a:lnSpc>
                        <a:spcAft>
                          <a:spcPts val="800"/>
                        </a:spcAft>
                      </a:pPr>
                      <a:r>
                        <a:rPr lang="lt-LT" sz="1600" dirty="0">
                          <a:effectLst/>
                        </a:rPr>
                        <a:t>Sutarties sudarymas</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50000"/>
                        <a:lumOff val="50000"/>
                      </a:schemeClr>
                    </a:solidFill>
                  </a:tcPr>
                </a:tc>
                <a:tc>
                  <a:txBody>
                    <a:bodyPr/>
                    <a:lstStyle/>
                    <a:p>
                      <a:pPr algn="ctr">
                        <a:lnSpc>
                          <a:spcPct val="107000"/>
                        </a:lnSpc>
                        <a:spcAft>
                          <a:spcPts val="800"/>
                        </a:spcAft>
                      </a:pPr>
                      <a:r>
                        <a:rPr lang="lt-LT" sz="1600" dirty="0">
                          <a:effectLst/>
                        </a:rPr>
                        <a:t>Procedūrų terminas</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50000"/>
                        <a:lumOff val="50000"/>
                      </a:schemeClr>
                    </a:solidFill>
                  </a:tcPr>
                </a:tc>
                <a:extLst>
                  <a:ext uri="{0D108BD9-81ED-4DB2-BD59-A6C34878D82A}">
                    <a16:rowId xmlns:a16="http://schemas.microsoft.com/office/drawing/2014/main" val="4091080885"/>
                  </a:ext>
                </a:extLst>
              </a:tr>
              <a:tr h="469275">
                <a:tc>
                  <a:txBody>
                    <a:bodyPr/>
                    <a:lstStyle/>
                    <a:p>
                      <a:pPr algn="just">
                        <a:lnSpc>
                          <a:spcPct val="107000"/>
                        </a:lnSpc>
                        <a:spcAft>
                          <a:spcPts val="800"/>
                        </a:spcAft>
                      </a:pPr>
                      <a:r>
                        <a:rPr lang="lt-LT" sz="1600" dirty="0">
                          <a:effectLst/>
                        </a:rPr>
                        <a:t>Lietuvos Respublikos susisiekimo ministerija</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50000"/>
                        <a:lumOff val="50000"/>
                      </a:schemeClr>
                    </a:solidFill>
                  </a:tcPr>
                </a:tc>
                <a:tc>
                  <a:txBody>
                    <a:bodyPr/>
                    <a:lstStyle/>
                    <a:p>
                      <a:pPr algn="just">
                        <a:lnSpc>
                          <a:spcPct val="107000"/>
                        </a:lnSpc>
                        <a:spcAft>
                          <a:spcPts val="800"/>
                        </a:spcAft>
                      </a:pPr>
                      <a:r>
                        <a:rPr lang="lt-LT" sz="1600" dirty="0">
                          <a:effectLst/>
                        </a:rPr>
                        <a:t>2017-12-29</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tc>
                  <a:txBody>
                    <a:bodyPr/>
                    <a:lstStyle/>
                    <a:p>
                      <a:pPr algn="ctr">
                        <a:lnSpc>
                          <a:spcPct val="107000"/>
                        </a:lnSpc>
                        <a:spcAft>
                          <a:spcPts val="800"/>
                        </a:spcAft>
                      </a:pPr>
                      <a:r>
                        <a:rPr lang="lt-LT" sz="1600" dirty="0">
                          <a:effectLst/>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tc>
                  <a:txBody>
                    <a:bodyPr/>
                    <a:lstStyle/>
                    <a:p>
                      <a:pPr algn="ctr">
                        <a:lnSpc>
                          <a:spcPct val="107000"/>
                        </a:lnSpc>
                        <a:spcAft>
                          <a:spcPts val="800"/>
                        </a:spcAft>
                      </a:pPr>
                      <a:r>
                        <a:rPr lang="lt-LT" sz="1600" dirty="0">
                          <a:effectLst/>
                        </a:rPr>
                        <a:t>201</a:t>
                      </a:r>
                      <a:r>
                        <a:rPr lang="en-US" sz="1600" dirty="0">
                          <a:effectLst/>
                        </a:rPr>
                        <a:t>8</a:t>
                      </a:r>
                      <a:r>
                        <a:rPr lang="lt-LT" sz="1600" dirty="0">
                          <a:effectLst/>
                        </a:rPr>
                        <a:t>-</a:t>
                      </a:r>
                      <a:r>
                        <a:rPr lang="en-US" sz="1600" dirty="0">
                          <a:effectLst/>
                        </a:rPr>
                        <a:t>04</a:t>
                      </a:r>
                      <a:r>
                        <a:rPr lang="lt-LT" sz="1600" dirty="0">
                          <a:effectLst/>
                        </a:rPr>
                        <a:t>-</a:t>
                      </a:r>
                      <a:r>
                        <a:rPr lang="en-US" sz="1600" dirty="0">
                          <a:effectLst/>
                        </a:rPr>
                        <a:t>10</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tc>
                  <a:txBody>
                    <a:bodyPr/>
                    <a:lstStyle/>
                    <a:p>
                      <a:pPr algn="ctr">
                        <a:lnSpc>
                          <a:spcPct val="107000"/>
                        </a:lnSpc>
                        <a:spcAft>
                          <a:spcPts val="800"/>
                        </a:spcAft>
                      </a:pPr>
                      <a:r>
                        <a:rPr lang="lt-LT" sz="1600" dirty="0">
                          <a:effectLst/>
                        </a:rPr>
                        <a:t>4 mėn.</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extLst>
                  <a:ext uri="{0D108BD9-81ED-4DB2-BD59-A6C34878D82A}">
                    <a16:rowId xmlns:a16="http://schemas.microsoft.com/office/drawing/2014/main" val="1861147915"/>
                  </a:ext>
                </a:extLst>
              </a:tr>
              <a:tr h="310253">
                <a:tc>
                  <a:txBody>
                    <a:bodyPr/>
                    <a:lstStyle/>
                    <a:p>
                      <a:pPr algn="just">
                        <a:lnSpc>
                          <a:spcPct val="107000"/>
                        </a:lnSpc>
                        <a:spcAft>
                          <a:spcPts val="800"/>
                        </a:spcAft>
                      </a:pPr>
                      <a:r>
                        <a:rPr lang="lt-LT" sz="1600" dirty="0">
                          <a:effectLst/>
                        </a:rPr>
                        <a:t>UAB Verslo informacinis centras</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50000"/>
                        <a:lumOff val="50000"/>
                      </a:schemeClr>
                    </a:solidFill>
                  </a:tcPr>
                </a:tc>
                <a:tc>
                  <a:txBody>
                    <a:bodyPr/>
                    <a:lstStyle/>
                    <a:p>
                      <a:pPr algn="just">
                        <a:lnSpc>
                          <a:spcPct val="107000"/>
                        </a:lnSpc>
                        <a:spcAft>
                          <a:spcPts val="800"/>
                        </a:spcAft>
                      </a:pPr>
                      <a:r>
                        <a:rPr lang="lt-LT" sz="1600" dirty="0">
                          <a:effectLst/>
                        </a:rPr>
                        <a:t>2019-03-02</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tc>
                  <a:txBody>
                    <a:bodyPr/>
                    <a:lstStyle/>
                    <a:p>
                      <a:pPr algn="ctr">
                        <a:lnSpc>
                          <a:spcPct val="107000"/>
                        </a:lnSpc>
                        <a:spcAft>
                          <a:spcPts val="800"/>
                        </a:spcAft>
                      </a:pPr>
                      <a:r>
                        <a:rPr lang="lt-LT" sz="1600" dirty="0">
                          <a:effectLst/>
                        </a:rPr>
                        <a:t>2019-05-27</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tc>
                  <a:txBody>
                    <a:bodyPr/>
                    <a:lstStyle/>
                    <a:p>
                      <a:pPr algn="ctr">
                        <a:lnSpc>
                          <a:spcPct val="107000"/>
                        </a:lnSpc>
                        <a:spcAft>
                          <a:spcPts val="800"/>
                        </a:spcAft>
                      </a:pPr>
                      <a:r>
                        <a:rPr lang="lt-LT" sz="1600" dirty="0">
                          <a:effectLst/>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tc>
                  <a:txBody>
                    <a:bodyPr/>
                    <a:lstStyle/>
                    <a:p>
                      <a:pPr algn="ctr">
                        <a:lnSpc>
                          <a:spcPct val="107000"/>
                        </a:lnSpc>
                        <a:spcAft>
                          <a:spcPts val="800"/>
                        </a:spcAft>
                      </a:pPr>
                      <a:r>
                        <a:rPr lang="lt-LT" sz="1600" dirty="0">
                          <a:effectLst/>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extLst>
                  <a:ext uri="{0D108BD9-81ED-4DB2-BD59-A6C34878D82A}">
                    <a16:rowId xmlns:a16="http://schemas.microsoft.com/office/drawing/2014/main" val="4208744267"/>
                  </a:ext>
                </a:extLst>
              </a:tr>
              <a:tr h="310253">
                <a:tc>
                  <a:txBody>
                    <a:bodyPr/>
                    <a:lstStyle/>
                    <a:p>
                      <a:pPr algn="just">
                        <a:lnSpc>
                          <a:spcPct val="107000"/>
                        </a:lnSpc>
                        <a:spcAft>
                          <a:spcPts val="800"/>
                        </a:spcAft>
                      </a:pPr>
                      <a:r>
                        <a:rPr lang="lt-LT" sz="1600">
                          <a:effectLst/>
                        </a:rPr>
                        <a:t>UAB Verslo informacinis centras</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50000"/>
                        <a:lumOff val="50000"/>
                      </a:schemeClr>
                    </a:solidFill>
                  </a:tcPr>
                </a:tc>
                <a:tc>
                  <a:txBody>
                    <a:bodyPr/>
                    <a:lstStyle/>
                    <a:p>
                      <a:pPr algn="just">
                        <a:lnSpc>
                          <a:spcPct val="107000"/>
                        </a:lnSpc>
                        <a:spcAft>
                          <a:spcPts val="800"/>
                        </a:spcAft>
                      </a:pPr>
                      <a:r>
                        <a:rPr lang="lt-LT" sz="1600" dirty="0">
                          <a:effectLst/>
                        </a:rPr>
                        <a:t>2019-03-08</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tc>
                  <a:txBody>
                    <a:bodyPr/>
                    <a:lstStyle/>
                    <a:p>
                      <a:pPr algn="ctr">
                        <a:lnSpc>
                          <a:spcPct val="107000"/>
                        </a:lnSpc>
                        <a:spcAft>
                          <a:spcPts val="800"/>
                        </a:spcAft>
                      </a:pPr>
                      <a:r>
                        <a:rPr lang="lt-LT" sz="1600" dirty="0">
                          <a:effectLst/>
                        </a:rPr>
                        <a:t>201-09-09</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tc>
                  <a:txBody>
                    <a:bodyPr/>
                    <a:lstStyle/>
                    <a:p>
                      <a:pPr algn="ctr">
                        <a:lnSpc>
                          <a:spcPct val="107000"/>
                        </a:lnSpc>
                        <a:spcAft>
                          <a:spcPts val="800"/>
                        </a:spcAft>
                      </a:pPr>
                      <a:r>
                        <a:rPr lang="lt-LT" sz="1600" dirty="0">
                          <a:effectLst/>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tc>
                  <a:txBody>
                    <a:bodyPr/>
                    <a:lstStyle/>
                    <a:p>
                      <a:pPr algn="ctr">
                        <a:lnSpc>
                          <a:spcPct val="107000"/>
                        </a:lnSpc>
                        <a:spcAft>
                          <a:spcPts val="800"/>
                        </a:spcAft>
                      </a:pPr>
                      <a:r>
                        <a:rPr lang="lt-LT" sz="1600" dirty="0">
                          <a:effectLst/>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extLst>
                  <a:ext uri="{0D108BD9-81ED-4DB2-BD59-A6C34878D82A}">
                    <a16:rowId xmlns:a16="http://schemas.microsoft.com/office/drawing/2014/main" val="521745452"/>
                  </a:ext>
                </a:extLst>
              </a:tr>
              <a:tr h="310253">
                <a:tc>
                  <a:txBody>
                    <a:bodyPr/>
                    <a:lstStyle/>
                    <a:p>
                      <a:pPr algn="just">
                        <a:lnSpc>
                          <a:spcPct val="107000"/>
                        </a:lnSpc>
                        <a:spcAft>
                          <a:spcPts val="800"/>
                        </a:spcAft>
                      </a:pPr>
                      <a:r>
                        <a:rPr lang="lt-LT" sz="1600" dirty="0">
                          <a:effectLst/>
                        </a:rPr>
                        <a:t>UAB Verslo informacinis centras</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50000"/>
                        <a:lumOff val="50000"/>
                      </a:schemeClr>
                    </a:solidFill>
                  </a:tcPr>
                </a:tc>
                <a:tc>
                  <a:txBody>
                    <a:bodyPr/>
                    <a:lstStyle/>
                    <a:p>
                      <a:pPr algn="just">
                        <a:lnSpc>
                          <a:spcPct val="107000"/>
                        </a:lnSpc>
                        <a:spcAft>
                          <a:spcPts val="800"/>
                        </a:spcAft>
                      </a:pPr>
                      <a:r>
                        <a:rPr lang="lt-LT" sz="1600" dirty="0">
                          <a:effectLst/>
                        </a:rPr>
                        <a:t>2019-03-21</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tc>
                  <a:txBody>
                    <a:bodyPr/>
                    <a:lstStyle/>
                    <a:p>
                      <a:pPr algn="ctr">
                        <a:lnSpc>
                          <a:spcPct val="107000"/>
                        </a:lnSpc>
                        <a:spcAft>
                          <a:spcPts val="800"/>
                        </a:spcAft>
                      </a:pPr>
                      <a:r>
                        <a:rPr lang="lt-LT" sz="1600" dirty="0">
                          <a:effectLst/>
                        </a:rPr>
                        <a:t>2019-05-30</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tc>
                  <a:txBody>
                    <a:bodyPr/>
                    <a:lstStyle/>
                    <a:p>
                      <a:pPr algn="ctr">
                        <a:lnSpc>
                          <a:spcPct val="107000"/>
                        </a:lnSpc>
                        <a:spcAft>
                          <a:spcPts val="800"/>
                        </a:spcAft>
                      </a:pPr>
                      <a:r>
                        <a:rPr lang="lt-LT" sz="1600" dirty="0">
                          <a:effectLst/>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tc>
                  <a:txBody>
                    <a:bodyPr/>
                    <a:lstStyle/>
                    <a:p>
                      <a:pPr algn="ctr">
                        <a:lnSpc>
                          <a:spcPct val="107000"/>
                        </a:lnSpc>
                        <a:spcAft>
                          <a:spcPts val="800"/>
                        </a:spcAft>
                      </a:pPr>
                      <a:r>
                        <a:rPr lang="lt-LT" sz="1600" dirty="0">
                          <a:effectLst/>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extLst>
                  <a:ext uri="{0D108BD9-81ED-4DB2-BD59-A6C34878D82A}">
                    <a16:rowId xmlns:a16="http://schemas.microsoft.com/office/drawing/2014/main" val="2104177973"/>
                  </a:ext>
                </a:extLst>
              </a:tr>
              <a:tr h="310253">
                <a:tc>
                  <a:txBody>
                    <a:bodyPr/>
                    <a:lstStyle/>
                    <a:p>
                      <a:pPr algn="just">
                        <a:lnSpc>
                          <a:spcPct val="107000"/>
                        </a:lnSpc>
                        <a:spcAft>
                          <a:spcPts val="800"/>
                        </a:spcAft>
                      </a:pPr>
                      <a:r>
                        <a:rPr lang="lt-LT" sz="1600">
                          <a:effectLst/>
                        </a:rPr>
                        <a:t>UAB Verslo informacinis centras</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50000"/>
                        <a:lumOff val="50000"/>
                      </a:schemeClr>
                    </a:solidFill>
                  </a:tcPr>
                </a:tc>
                <a:tc>
                  <a:txBody>
                    <a:bodyPr/>
                    <a:lstStyle/>
                    <a:p>
                      <a:pPr algn="just">
                        <a:lnSpc>
                          <a:spcPct val="107000"/>
                        </a:lnSpc>
                        <a:spcAft>
                          <a:spcPts val="800"/>
                        </a:spcAft>
                      </a:pPr>
                      <a:r>
                        <a:rPr lang="lt-LT" sz="1600" dirty="0">
                          <a:effectLst/>
                        </a:rPr>
                        <a:t>2019-05-10</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tc>
                  <a:txBody>
                    <a:bodyPr/>
                    <a:lstStyle/>
                    <a:p>
                      <a:pPr algn="ctr">
                        <a:lnSpc>
                          <a:spcPct val="107000"/>
                        </a:lnSpc>
                        <a:spcAft>
                          <a:spcPts val="800"/>
                        </a:spcAft>
                      </a:pPr>
                      <a:r>
                        <a:rPr lang="lt-LT" sz="1600" dirty="0">
                          <a:effectLst/>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tc>
                  <a:txBody>
                    <a:bodyPr/>
                    <a:lstStyle/>
                    <a:p>
                      <a:pPr algn="ctr">
                        <a:lnSpc>
                          <a:spcPct val="107000"/>
                        </a:lnSpc>
                        <a:spcAft>
                          <a:spcPts val="800"/>
                        </a:spcAft>
                      </a:pPr>
                      <a:r>
                        <a:rPr lang="lt-LT" sz="1600" dirty="0">
                          <a:effectLst/>
                        </a:rPr>
                        <a:t>2020-04-28</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tc>
                  <a:txBody>
                    <a:bodyPr/>
                    <a:lstStyle/>
                    <a:p>
                      <a:pPr algn="ctr">
                        <a:lnSpc>
                          <a:spcPct val="107000"/>
                        </a:lnSpc>
                        <a:spcAft>
                          <a:spcPts val="800"/>
                        </a:spcAft>
                      </a:pPr>
                      <a:r>
                        <a:rPr lang="lt-LT" sz="1600" dirty="0">
                          <a:effectLst/>
                        </a:rPr>
                        <a:t>12 mėn.</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extLst>
                  <a:ext uri="{0D108BD9-81ED-4DB2-BD59-A6C34878D82A}">
                    <a16:rowId xmlns:a16="http://schemas.microsoft.com/office/drawing/2014/main" val="2381090984"/>
                  </a:ext>
                </a:extLst>
              </a:tr>
              <a:tr h="310253">
                <a:tc>
                  <a:txBody>
                    <a:bodyPr/>
                    <a:lstStyle/>
                    <a:p>
                      <a:pPr algn="just">
                        <a:lnSpc>
                          <a:spcPct val="107000"/>
                        </a:lnSpc>
                        <a:spcAft>
                          <a:spcPts val="800"/>
                        </a:spcAft>
                      </a:pPr>
                      <a:r>
                        <a:rPr lang="lt-LT" sz="1600" dirty="0">
                          <a:effectLst/>
                        </a:rPr>
                        <a:t>UAB Verslo informacinis centras</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50000"/>
                        <a:lumOff val="50000"/>
                      </a:schemeClr>
                    </a:solidFill>
                  </a:tcPr>
                </a:tc>
                <a:tc>
                  <a:txBody>
                    <a:bodyPr/>
                    <a:lstStyle/>
                    <a:p>
                      <a:pPr algn="just">
                        <a:lnSpc>
                          <a:spcPct val="107000"/>
                        </a:lnSpc>
                        <a:spcAft>
                          <a:spcPts val="800"/>
                        </a:spcAft>
                      </a:pPr>
                      <a:r>
                        <a:rPr lang="lt-LT" sz="1600" dirty="0">
                          <a:effectLst/>
                        </a:rPr>
                        <a:t>2019-06-06</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tc>
                  <a:txBody>
                    <a:bodyPr/>
                    <a:lstStyle/>
                    <a:p>
                      <a:pPr algn="ctr">
                        <a:lnSpc>
                          <a:spcPct val="107000"/>
                        </a:lnSpc>
                        <a:spcAft>
                          <a:spcPts val="800"/>
                        </a:spcAft>
                      </a:pPr>
                      <a:r>
                        <a:rPr lang="lt-LT" sz="1600" dirty="0">
                          <a:effectLst/>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tc>
                  <a:txBody>
                    <a:bodyPr/>
                    <a:lstStyle/>
                    <a:p>
                      <a:pPr algn="ctr">
                        <a:lnSpc>
                          <a:spcPct val="107000"/>
                        </a:lnSpc>
                        <a:spcAft>
                          <a:spcPts val="800"/>
                        </a:spcAft>
                      </a:pPr>
                      <a:r>
                        <a:rPr lang="lt-LT" sz="1600" dirty="0">
                          <a:effectLst/>
                        </a:rPr>
                        <a:t>2021-05-19</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tc>
                  <a:txBody>
                    <a:bodyPr/>
                    <a:lstStyle/>
                    <a:p>
                      <a:pPr algn="ctr">
                        <a:lnSpc>
                          <a:spcPct val="107000"/>
                        </a:lnSpc>
                        <a:spcAft>
                          <a:spcPts val="800"/>
                        </a:spcAft>
                      </a:pPr>
                      <a:r>
                        <a:rPr lang="lt-LT" sz="1600" dirty="0">
                          <a:effectLst/>
                        </a:rPr>
                        <a:t>12 mėn.</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extLst>
                  <a:ext uri="{0D108BD9-81ED-4DB2-BD59-A6C34878D82A}">
                    <a16:rowId xmlns:a16="http://schemas.microsoft.com/office/drawing/2014/main" val="1403214083"/>
                  </a:ext>
                </a:extLst>
              </a:tr>
              <a:tr h="310253">
                <a:tc>
                  <a:txBody>
                    <a:bodyPr/>
                    <a:lstStyle/>
                    <a:p>
                      <a:pPr algn="just">
                        <a:lnSpc>
                          <a:spcPct val="107000"/>
                        </a:lnSpc>
                        <a:spcAft>
                          <a:spcPts val="800"/>
                        </a:spcAft>
                      </a:pPr>
                      <a:r>
                        <a:rPr lang="lt-LT" sz="1600" dirty="0">
                          <a:effectLst/>
                        </a:rPr>
                        <a:t>AB Lietuvos geležinkeliai</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50000"/>
                        <a:lumOff val="50000"/>
                      </a:schemeClr>
                    </a:solidFill>
                  </a:tcPr>
                </a:tc>
                <a:tc>
                  <a:txBody>
                    <a:bodyPr/>
                    <a:lstStyle/>
                    <a:p>
                      <a:pPr algn="just">
                        <a:lnSpc>
                          <a:spcPct val="107000"/>
                        </a:lnSpc>
                        <a:spcAft>
                          <a:spcPts val="800"/>
                        </a:spcAft>
                      </a:pPr>
                      <a:r>
                        <a:rPr lang="lt-LT" sz="1600" dirty="0">
                          <a:effectLst/>
                        </a:rPr>
                        <a:t>2019-06-29</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tc>
                  <a:txBody>
                    <a:bodyPr/>
                    <a:lstStyle/>
                    <a:p>
                      <a:pPr algn="ctr">
                        <a:lnSpc>
                          <a:spcPct val="107000"/>
                        </a:lnSpc>
                        <a:spcAft>
                          <a:spcPts val="800"/>
                        </a:spcAft>
                      </a:pPr>
                      <a:r>
                        <a:rPr lang="lt-LT" sz="1600" dirty="0">
                          <a:effectLst/>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tc>
                  <a:txBody>
                    <a:bodyPr/>
                    <a:lstStyle/>
                    <a:p>
                      <a:pPr algn="ctr">
                        <a:lnSpc>
                          <a:spcPct val="107000"/>
                        </a:lnSpc>
                        <a:spcAft>
                          <a:spcPts val="800"/>
                        </a:spcAft>
                      </a:pPr>
                      <a:r>
                        <a:rPr lang="lt-LT" sz="1600" dirty="0">
                          <a:effectLst/>
                        </a:rPr>
                        <a:t>2021-02-11</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tc>
                  <a:txBody>
                    <a:bodyPr/>
                    <a:lstStyle/>
                    <a:p>
                      <a:pPr algn="ctr">
                        <a:lnSpc>
                          <a:spcPct val="107000"/>
                        </a:lnSpc>
                        <a:spcAft>
                          <a:spcPts val="800"/>
                        </a:spcAft>
                      </a:pPr>
                      <a:r>
                        <a:rPr lang="lt-LT" sz="1600" dirty="0">
                          <a:effectLst/>
                        </a:rPr>
                        <a:t>20 mėn.</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extLst>
                  <a:ext uri="{0D108BD9-81ED-4DB2-BD59-A6C34878D82A}">
                    <a16:rowId xmlns:a16="http://schemas.microsoft.com/office/drawing/2014/main" val="2027947836"/>
                  </a:ext>
                </a:extLst>
              </a:tr>
              <a:tr h="310253">
                <a:tc>
                  <a:txBody>
                    <a:bodyPr/>
                    <a:lstStyle/>
                    <a:p>
                      <a:pPr algn="just">
                        <a:lnSpc>
                          <a:spcPct val="107000"/>
                        </a:lnSpc>
                        <a:spcAft>
                          <a:spcPts val="800"/>
                        </a:spcAft>
                      </a:pPr>
                      <a:r>
                        <a:rPr lang="lt-LT" sz="1600" dirty="0">
                          <a:effectLst/>
                        </a:rPr>
                        <a:t>AB Ignalinos atominė elektrinė</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50000"/>
                        <a:lumOff val="50000"/>
                      </a:schemeClr>
                    </a:solidFill>
                  </a:tcPr>
                </a:tc>
                <a:tc>
                  <a:txBody>
                    <a:bodyPr/>
                    <a:lstStyle/>
                    <a:p>
                      <a:pPr algn="just">
                        <a:lnSpc>
                          <a:spcPct val="107000"/>
                        </a:lnSpc>
                        <a:spcAft>
                          <a:spcPts val="800"/>
                        </a:spcAft>
                      </a:pPr>
                      <a:r>
                        <a:rPr lang="lt-LT" sz="1600" dirty="0">
                          <a:effectLst/>
                        </a:rPr>
                        <a:t>2019-09-14</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tc>
                  <a:txBody>
                    <a:bodyPr/>
                    <a:lstStyle/>
                    <a:p>
                      <a:pPr algn="ctr">
                        <a:lnSpc>
                          <a:spcPct val="107000"/>
                        </a:lnSpc>
                        <a:spcAft>
                          <a:spcPts val="800"/>
                        </a:spcAft>
                      </a:pPr>
                      <a:r>
                        <a:rPr lang="lt-LT" sz="1600" dirty="0">
                          <a:effectLst/>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tc>
                  <a:txBody>
                    <a:bodyPr/>
                    <a:lstStyle/>
                    <a:p>
                      <a:pPr algn="ctr">
                        <a:lnSpc>
                          <a:spcPct val="107000"/>
                        </a:lnSpc>
                        <a:spcAft>
                          <a:spcPts val="800"/>
                        </a:spcAft>
                      </a:pPr>
                      <a:r>
                        <a:rPr lang="lt-LT" sz="1600" dirty="0">
                          <a:effectLst/>
                        </a:rPr>
                        <a:t>2021-11-18</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tc>
                  <a:txBody>
                    <a:bodyPr/>
                    <a:lstStyle/>
                    <a:p>
                      <a:pPr algn="ctr">
                        <a:lnSpc>
                          <a:spcPct val="107000"/>
                        </a:lnSpc>
                        <a:spcAft>
                          <a:spcPts val="800"/>
                        </a:spcAft>
                      </a:pPr>
                      <a:r>
                        <a:rPr lang="lt-LT" sz="1600" dirty="0">
                          <a:effectLst/>
                        </a:rPr>
                        <a:t>15 mėn.</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extLst>
                  <a:ext uri="{0D108BD9-81ED-4DB2-BD59-A6C34878D82A}">
                    <a16:rowId xmlns:a16="http://schemas.microsoft.com/office/drawing/2014/main" val="707256105"/>
                  </a:ext>
                </a:extLst>
              </a:tr>
              <a:tr h="151231">
                <a:tc>
                  <a:txBody>
                    <a:bodyPr/>
                    <a:lstStyle/>
                    <a:p>
                      <a:pPr algn="just">
                        <a:lnSpc>
                          <a:spcPct val="107000"/>
                        </a:lnSpc>
                        <a:spcAft>
                          <a:spcPts val="800"/>
                        </a:spcAft>
                      </a:pPr>
                      <a:r>
                        <a:rPr lang="lt-LT" sz="1600" dirty="0">
                          <a:effectLst/>
                        </a:rPr>
                        <a:t>AB Lietuvos geležinkeliai</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50000"/>
                        <a:lumOff val="50000"/>
                      </a:schemeClr>
                    </a:solidFill>
                  </a:tcPr>
                </a:tc>
                <a:tc>
                  <a:txBody>
                    <a:bodyPr/>
                    <a:lstStyle/>
                    <a:p>
                      <a:pPr algn="just">
                        <a:lnSpc>
                          <a:spcPct val="107000"/>
                        </a:lnSpc>
                        <a:spcAft>
                          <a:spcPts val="800"/>
                        </a:spcAft>
                      </a:pPr>
                      <a:r>
                        <a:rPr lang="lt-LT" sz="1600" dirty="0">
                          <a:effectLst/>
                        </a:rPr>
                        <a:t>2019-11-15</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tc>
                  <a:txBody>
                    <a:bodyPr/>
                    <a:lstStyle/>
                    <a:p>
                      <a:pPr algn="ctr">
                        <a:lnSpc>
                          <a:spcPct val="107000"/>
                        </a:lnSpc>
                        <a:spcAft>
                          <a:spcPts val="800"/>
                        </a:spcAft>
                      </a:pPr>
                      <a:r>
                        <a:rPr lang="lt-LT" sz="1600" dirty="0">
                          <a:effectLst/>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tc>
                  <a:txBody>
                    <a:bodyPr/>
                    <a:lstStyle/>
                    <a:p>
                      <a:pPr algn="ctr">
                        <a:lnSpc>
                          <a:spcPct val="107000"/>
                        </a:lnSpc>
                        <a:spcAft>
                          <a:spcPts val="800"/>
                        </a:spcAft>
                      </a:pPr>
                      <a:r>
                        <a:rPr lang="lt-LT" sz="1600" dirty="0">
                          <a:effectLst/>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tc>
                  <a:txBody>
                    <a:bodyPr/>
                    <a:lstStyle/>
                    <a:p>
                      <a:pPr algn="ctr">
                        <a:lnSpc>
                          <a:spcPct val="107000"/>
                        </a:lnSpc>
                        <a:spcAft>
                          <a:spcPts val="800"/>
                        </a:spcAft>
                      </a:pPr>
                      <a:r>
                        <a:rPr lang="lt-LT" sz="1600" dirty="0">
                          <a:effectLst/>
                        </a:rPr>
                        <a:t> Nėra informacijos</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extLst>
                  <a:ext uri="{0D108BD9-81ED-4DB2-BD59-A6C34878D82A}">
                    <a16:rowId xmlns:a16="http://schemas.microsoft.com/office/drawing/2014/main" val="822052908"/>
                  </a:ext>
                </a:extLst>
              </a:tr>
              <a:tr h="310253">
                <a:tc>
                  <a:txBody>
                    <a:bodyPr/>
                    <a:lstStyle/>
                    <a:p>
                      <a:pPr algn="just">
                        <a:lnSpc>
                          <a:spcPct val="107000"/>
                        </a:lnSpc>
                        <a:spcAft>
                          <a:spcPts val="800"/>
                        </a:spcAft>
                      </a:pPr>
                      <a:r>
                        <a:rPr lang="lt-LT" sz="1600" dirty="0">
                          <a:effectLst/>
                        </a:rPr>
                        <a:t>UAB Ignitis grupės paslaugų centras</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50000"/>
                        <a:lumOff val="50000"/>
                      </a:schemeClr>
                    </a:solidFill>
                  </a:tcPr>
                </a:tc>
                <a:tc>
                  <a:txBody>
                    <a:bodyPr/>
                    <a:lstStyle/>
                    <a:p>
                      <a:pPr algn="just">
                        <a:lnSpc>
                          <a:spcPct val="107000"/>
                        </a:lnSpc>
                        <a:spcAft>
                          <a:spcPts val="800"/>
                        </a:spcAft>
                      </a:pPr>
                      <a:r>
                        <a:rPr lang="lt-LT" sz="1600" dirty="0">
                          <a:effectLst/>
                        </a:rPr>
                        <a:t>2020-09-16</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tc>
                  <a:txBody>
                    <a:bodyPr/>
                    <a:lstStyle/>
                    <a:p>
                      <a:pPr algn="ctr">
                        <a:lnSpc>
                          <a:spcPct val="107000"/>
                        </a:lnSpc>
                        <a:spcAft>
                          <a:spcPts val="800"/>
                        </a:spcAft>
                      </a:pPr>
                      <a:r>
                        <a:rPr lang="lt-LT" sz="1600" dirty="0">
                          <a:effectLst/>
                        </a:rPr>
                        <a:t>2020-10-22</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tc>
                  <a:txBody>
                    <a:bodyPr/>
                    <a:lstStyle/>
                    <a:p>
                      <a:pPr algn="ctr">
                        <a:lnSpc>
                          <a:spcPct val="107000"/>
                        </a:lnSpc>
                        <a:spcAft>
                          <a:spcPts val="800"/>
                        </a:spcAft>
                      </a:pPr>
                      <a:r>
                        <a:rPr lang="lt-LT" sz="1600" dirty="0">
                          <a:effectLst/>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tc>
                  <a:txBody>
                    <a:bodyPr/>
                    <a:lstStyle/>
                    <a:p>
                      <a:pPr algn="ctr">
                        <a:lnSpc>
                          <a:spcPct val="107000"/>
                        </a:lnSpc>
                        <a:spcAft>
                          <a:spcPts val="800"/>
                        </a:spcAft>
                      </a:pPr>
                      <a:r>
                        <a:rPr lang="lt-LT" sz="1600" dirty="0">
                          <a:effectLst/>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extLst>
                  <a:ext uri="{0D108BD9-81ED-4DB2-BD59-A6C34878D82A}">
                    <a16:rowId xmlns:a16="http://schemas.microsoft.com/office/drawing/2014/main" val="2414437663"/>
                  </a:ext>
                </a:extLst>
              </a:tr>
              <a:tr h="310253">
                <a:tc>
                  <a:txBody>
                    <a:bodyPr/>
                    <a:lstStyle/>
                    <a:p>
                      <a:pPr algn="just">
                        <a:lnSpc>
                          <a:spcPct val="107000"/>
                        </a:lnSpc>
                        <a:spcAft>
                          <a:spcPts val="800"/>
                        </a:spcAft>
                      </a:pPr>
                      <a:r>
                        <a:rPr lang="lt-LT" sz="1600" dirty="0">
                          <a:effectLst/>
                        </a:rPr>
                        <a:t>UAB Ignitis grupės paslaugų centras</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50000"/>
                        <a:lumOff val="50000"/>
                      </a:schemeClr>
                    </a:solidFill>
                  </a:tcPr>
                </a:tc>
                <a:tc>
                  <a:txBody>
                    <a:bodyPr/>
                    <a:lstStyle/>
                    <a:p>
                      <a:pPr algn="just">
                        <a:lnSpc>
                          <a:spcPct val="107000"/>
                        </a:lnSpc>
                        <a:spcAft>
                          <a:spcPts val="800"/>
                        </a:spcAft>
                      </a:pPr>
                      <a:r>
                        <a:rPr lang="lt-LT" sz="1600" dirty="0">
                          <a:effectLst/>
                        </a:rPr>
                        <a:t>2020-10-26</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tc>
                  <a:txBody>
                    <a:bodyPr/>
                    <a:lstStyle/>
                    <a:p>
                      <a:pPr algn="ctr">
                        <a:lnSpc>
                          <a:spcPct val="107000"/>
                        </a:lnSpc>
                        <a:spcAft>
                          <a:spcPts val="800"/>
                        </a:spcAft>
                      </a:pPr>
                      <a:r>
                        <a:rPr lang="lt-LT" sz="1600" dirty="0">
                          <a:effectLst/>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tc>
                  <a:txBody>
                    <a:bodyPr/>
                    <a:lstStyle/>
                    <a:p>
                      <a:pPr algn="ctr">
                        <a:lnSpc>
                          <a:spcPct val="107000"/>
                        </a:lnSpc>
                        <a:spcAft>
                          <a:spcPts val="800"/>
                        </a:spcAft>
                      </a:pPr>
                      <a:r>
                        <a:rPr lang="lt-LT" sz="1600" dirty="0">
                          <a:effectLst/>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tc>
                  <a:txBody>
                    <a:bodyPr/>
                    <a:lstStyle/>
                    <a:p>
                      <a:pPr algn="ctr">
                        <a:lnSpc>
                          <a:spcPct val="107000"/>
                        </a:lnSpc>
                        <a:spcAft>
                          <a:spcPts val="800"/>
                        </a:spcAft>
                      </a:pPr>
                      <a:r>
                        <a:rPr lang="lt-LT" sz="1600" dirty="0">
                          <a:effectLst/>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10000"/>
                        <a:lumOff val="90000"/>
                      </a:schemeClr>
                    </a:solidFill>
                  </a:tcPr>
                </a:tc>
                <a:extLst>
                  <a:ext uri="{0D108BD9-81ED-4DB2-BD59-A6C34878D82A}">
                    <a16:rowId xmlns:a16="http://schemas.microsoft.com/office/drawing/2014/main" val="3850049531"/>
                  </a:ext>
                </a:extLst>
              </a:tr>
              <a:tr h="310253">
                <a:tc>
                  <a:txBody>
                    <a:bodyPr/>
                    <a:lstStyle/>
                    <a:p>
                      <a:pPr algn="just">
                        <a:lnSpc>
                          <a:spcPct val="107000"/>
                        </a:lnSpc>
                        <a:spcAft>
                          <a:spcPts val="800"/>
                        </a:spcAft>
                      </a:pPr>
                      <a:r>
                        <a:rPr lang="lt-LT" sz="1600" dirty="0">
                          <a:effectLst/>
                        </a:rPr>
                        <a:t>Klaipėdos raj. savivaldybės administracija</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50000"/>
                        <a:lumOff val="50000"/>
                      </a:schemeClr>
                    </a:solidFill>
                  </a:tcPr>
                </a:tc>
                <a:tc>
                  <a:txBody>
                    <a:bodyPr/>
                    <a:lstStyle/>
                    <a:p>
                      <a:pPr algn="just">
                        <a:lnSpc>
                          <a:spcPct val="107000"/>
                        </a:lnSpc>
                        <a:spcAft>
                          <a:spcPts val="800"/>
                        </a:spcAft>
                      </a:pPr>
                      <a:r>
                        <a:rPr lang="lt-LT" sz="1600" dirty="0">
                          <a:effectLst/>
                        </a:rPr>
                        <a:t>2021-03-06</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tc>
                  <a:txBody>
                    <a:bodyPr/>
                    <a:lstStyle/>
                    <a:p>
                      <a:pPr algn="ctr">
                        <a:lnSpc>
                          <a:spcPct val="107000"/>
                        </a:lnSpc>
                        <a:spcAft>
                          <a:spcPts val="800"/>
                        </a:spcAft>
                      </a:pPr>
                      <a:r>
                        <a:rPr lang="lt-LT" sz="1600" dirty="0">
                          <a:effectLst/>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tc>
                  <a:txBody>
                    <a:bodyPr/>
                    <a:lstStyle/>
                    <a:p>
                      <a:pPr algn="ctr">
                        <a:lnSpc>
                          <a:spcPct val="107000"/>
                        </a:lnSpc>
                        <a:spcAft>
                          <a:spcPts val="800"/>
                        </a:spcAft>
                      </a:pPr>
                      <a:r>
                        <a:rPr lang="lt-LT" sz="1600" dirty="0">
                          <a:effectLst/>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tc>
                  <a:txBody>
                    <a:bodyPr/>
                    <a:lstStyle/>
                    <a:p>
                      <a:pPr algn="ctr">
                        <a:lnSpc>
                          <a:spcPct val="107000"/>
                        </a:lnSpc>
                        <a:spcAft>
                          <a:spcPts val="800"/>
                        </a:spcAft>
                      </a:pPr>
                      <a:r>
                        <a:rPr lang="lt-LT" sz="1600" dirty="0">
                          <a:effectLst/>
                        </a:rPr>
                        <a:t>Planuojama data</a:t>
                      </a:r>
                      <a:r>
                        <a:rPr lang="en-US" sz="1600" dirty="0">
                          <a:effectLst/>
                        </a:rPr>
                        <a:t> – 2022-11</a:t>
                      </a:r>
                      <a:r>
                        <a:rPr lang="lt-LT" sz="1600" dirty="0">
                          <a:effectLst/>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113" marR="52113" marT="0" marB="0">
                    <a:solidFill>
                      <a:schemeClr val="tx1">
                        <a:lumMod val="25000"/>
                        <a:lumOff val="75000"/>
                      </a:schemeClr>
                    </a:solidFill>
                  </a:tcPr>
                </a:tc>
                <a:extLst>
                  <a:ext uri="{0D108BD9-81ED-4DB2-BD59-A6C34878D82A}">
                    <a16:rowId xmlns:a16="http://schemas.microsoft.com/office/drawing/2014/main" val="4294027551"/>
                  </a:ext>
                </a:extLst>
              </a:tr>
            </a:tbl>
          </a:graphicData>
        </a:graphic>
      </p:graphicFrame>
    </p:spTree>
    <p:extLst>
      <p:ext uri="{BB962C8B-B14F-4D97-AF65-F5344CB8AC3E}">
        <p14:creationId xmlns:p14="http://schemas.microsoft.com/office/powerpoint/2010/main" val="38887860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6" y="399185"/>
            <a:ext cx="11125524" cy="243889"/>
          </a:xfrm>
        </p:spPr>
        <p:txBody>
          <a:bodyPr>
            <a:noAutofit/>
          </a:bodyPr>
          <a:lstStyle/>
          <a:p>
            <a:pPr defTabSz="685800">
              <a:lnSpc>
                <a:spcPct val="107000"/>
              </a:lnSpc>
              <a:spcAft>
                <a:spcPts val="800"/>
              </a:spcAft>
            </a:pPr>
            <a:r>
              <a:rPr lang="lt-LT" sz="3200" dirty="0"/>
              <a:t>Konkurencinio dialogo Lietuvoje statistika (2017-2021)</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68</a:t>
            </a:fld>
            <a:endParaRPr lang="en-US" dirty="0">
              <a:solidFill>
                <a:srgbClr val="FFFFFF"/>
              </a:solidFill>
            </a:endParaRPr>
          </a:p>
        </p:txBody>
      </p:sp>
      <p:graphicFrame>
        <p:nvGraphicFramePr>
          <p:cNvPr id="8" name="Chart 7">
            <a:extLst>
              <a:ext uri="{FF2B5EF4-FFF2-40B4-BE49-F238E27FC236}">
                <a16:creationId xmlns:a16="http://schemas.microsoft.com/office/drawing/2014/main" id="{FC4A6BFB-1BD6-436B-B140-D5894C6F7FB8}"/>
              </a:ext>
            </a:extLst>
          </p:cNvPr>
          <p:cNvGraphicFramePr>
            <a:graphicFrameLocks/>
          </p:cNvGraphicFramePr>
          <p:nvPr>
            <p:extLst>
              <p:ext uri="{D42A27DB-BD31-4B8C-83A1-F6EECF244321}">
                <p14:modId xmlns:p14="http://schemas.microsoft.com/office/powerpoint/2010/main" val="3697375551"/>
              </p:ext>
            </p:extLst>
          </p:nvPr>
        </p:nvGraphicFramePr>
        <p:xfrm>
          <a:off x="1981200" y="1295400"/>
          <a:ext cx="8084820" cy="4358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77021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6" y="220472"/>
            <a:ext cx="11125524" cy="669756"/>
          </a:xfrm>
        </p:spPr>
        <p:txBody>
          <a:bodyPr>
            <a:noAutofit/>
          </a:bodyPr>
          <a:lstStyle/>
          <a:p>
            <a:r>
              <a:rPr lang="lt-LT" sz="3200" dirty="0"/>
              <a:t>Konkurencinio dialogo Lietuvoje statistika (2017-2021)</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69</a:t>
            </a:fld>
            <a:endParaRPr lang="en-US" dirty="0">
              <a:solidFill>
                <a:srgbClr val="FFFFFF"/>
              </a:solidFill>
            </a:endParaRPr>
          </a:p>
        </p:txBody>
      </p:sp>
      <p:graphicFrame>
        <p:nvGraphicFramePr>
          <p:cNvPr id="8" name="Chart 7">
            <a:extLst>
              <a:ext uri="{FF2B5EF4-FFF2-40B4-BE49-F238E27FC236}">
                <a16:creationId xmlns:a16="http://schemas.microsoft.com/office/drawing/2014/main" id="{1C0D35A0-D381-4A09-8951-AAECB4A51534}"/>
              </a:ext>
            </a:extLst>
          </p:cNvPr>
          <p:cNvGraphicFramePr>
            <a:graphicFrameLocks/>
          </p:cNvGraphicFramePr>
          <p:nvPr>
            <p:extLst>
              <p:ext uri="{D42A27DB-BD31-4B8C-83A1-F6EECF244321}">
                <p14:modId xmlns:p14="http://schemas.microsoft.com/office/powerpoint/2010/main" val="605121737"/>
              </p:ext>
            </p:extLst>
          </p:nvPr>
        </p:nvGraphicFramePr>
        <p:xfrm>
          <a:off x="1239782" y="1225107"/>
          <a:ext cx="9494479" cy="46986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4424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00" y="0"/>
            <a:ext cx="12373200" cy="13046741"/>
          </a:xfrm>
          <a:prstGeom prst="rect">
            <a:avLst/>
          </a:prstGeom>
        </p:spPr>
      </p:pic>
      <p:sp>
        <p:nvSpPr>
          <p:cNvPr id="5" name="Rectangle 4">
            <a:extLst>
              <a:ext uri="{FF2B5EF4-FFF2-40B4-BE49-F238E27FC236}">
                <a16:creationId xmlns:a16="http://schemas.microsoft.com/office/drawing/2014/main" id="{CFE8AF12-F584-6144-A83C-9094043040B8}"/>
              </a:ext>
            </a:extLst>
          </p:cNvPr>
          <p:cNvSpPr/>
          <p:nvPr/>
        </p:nvSpPr>
        <p:spPr>
          <a:xfrm>
            <a:off x="0" y="2103437"/>
            <a:ext cx="8799616" cy="27654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2500FE-9896-E74E-B13C-C5BC4BA69066}"/>
              </a:ext>
            </a:extLst>
          </p:cNvPr>
          <p:cNvSpPr>
            <a:spLocks noGrp="1"/>
          </p:cNvSpPr>
          <p:nvPr>
            <p:ph type="title"/>
          </p:nvPr>
        </p:nvSpPr>
        <p:spPr>
          <a:xfrm>
            <a:off x="1938748" y="2634344"/>
            <a:ext cx="6860868" cy="1796142"/>
          </a:xfrm>
        </p:spPr>
        <p:txBody>
          <a:bodyPr>
            <a:noAutofit/>
          </a:bodyPr>
          <a:lstStyle/>
          <a:p>
            <a:pPr algn="ctr"/>
            <a:r>
              <a:rPr lang="lt-LT" sz="3600" dirty="0">
                <a:solidFill>
                  <a:schemeClr val="accent4"/>
                </a:solidFill>
              </a:rPr>
              <a:t>Europos Sąjungos direktyvos ir nacionalinė teisė</a:t>
            </a:r>
            <a:r>
              <a:rPr lang="en-GB" sz="3600" dirty="0">
                <a:solidFill>
                  <a:schemeClr val="accent4"/>
                </a:solidFill>
              </a:rPr>
              <a:t>,</a:t>
            </a:r>
            <a:r>
              <a:rPr lang="lt-LT" sz="3600" dirty="0">
                <a:solidFill>
                  <a:schemeClr val="accent4"/>
                </a:solidFill>
              </a:rPr>
              <a:t> reglamentuojantys konkurencinį dialogą </a:t>
            </a:r>
            <a:endParaRPr lang="en-US" sz="3600" b="1" dirty="0">
              <a:solidFill>
                <a:schemeClr val="accent4"/>
              </a:solidFill>
            </a:endParaRPr>
          </a:p>
        </p:txBody>
      </p:sp>
      <p:sp>
        <p:nvSpPr>
          <p:cNvPr id="4" name="Slide Number Placeholder 3">
            <a:extLst>
              <a:ext uri="{FF2B5EF4-FFF2-40B4-BE49-F238E27FC236}">
                <a16:creationId xmlns:a16="http://schemas.microsoft.com/office/drawing/2014/main" id="{52D8614A-3C0B-1247-B78C-8B71DAF72FE6}"/>
              </a:ext>
            </a:extLst>
          </p:cNvPr>
          <p:cNvSpPr>
            <a:spLocks noGrp="1"/>
          </p:cNvSpPr>
          <p:nvPr>
            <p:ph type="sldNum" sz="quarter" idx="12"/>
          </p:nvPr>
        </p:nvSpPr>
        <p:spPr/>
        <p:txBody>
          <a:bodyPr/>
          <a:lstStyle/>
          <a:p>
            <a:fld id="{6053FF8C-D565-D34D-B44E-ED9761514B98}" type="slidenum">
              <a:rPr lang="en-US" smtClean="0">
                <a:solidFill>
                  <a:schemeClr val="bg1"/>
                </a:solidFill>
              </a:rPr>
              <a:pPr/>
              <a:t>7</a:t>
            </a:fld>
            <a:endParaRPr lang="en-US" dirty="0">
              <a:solidFill>
                <a:schemeClr val="bg1"/>
              </a:solidFill>
              <a:latin typeface="Noto Sans Disp" panose="020B0502040504020204" pitchFamily="34" charset="0"/>
              <a:ea typeface="Noto Sans Disp" panose="020B0502040504020204" pitchFamily="34" charset="0"/>
              <a:cs typeface="Noto Sans Disp" panose="020B0502040504020204" pitchFamily="34" charset="0"/>
            </a:endParaRPr>
          </a:p>
        </p:txBody>
      </p:sp>
      <p:sp>
        <p:nvSpPr>
          <p:cNvPr id="6" name="Oval 5">
            <a:extLst>
              <a:ext uri="{FF2B5EF4-FFF2-40B4-BE49-F238E27FC236}">
                <a16:creationId xmlns:a16="http://schemas.microsoft.com/office/drawing/2014/main" id="{1A274E45-C55D-EA4E-B29C-A056374A5B0A}"/>
              </a:ext>
            </a:extLst>
          </p:cNvPr>
          <p:cNvSpPr/>
          <p:nvPr/>
        </p:nvSpPr>
        <p:spPr>
          <a:xfrm>
            <a:off x="451262" y="2743200"/>
            <a:ext cx="1306286" cy="13062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Lato" panose="020F0502020204030203" pitchFamily="34" charset="0"/>
                <a:ea typeface="Lato" panose="020F0502020204030203" pitchFamily="34" charset="0"/>
                <a:cs typeface="Lato" panose="020F0502020204030203" pitchFamily="34" charset="0"/>
              </a:rPr>
              <a:t>2</a:t>
            </a:r>
          </a:p>
        </p:txBody>
      </p:sp>
    </p:spTree>
    <p:extLst>
      <p:ext uri="{BB962C8B-B14F-4D97-AF65-F5344CB8AC3E}">
        <p14:creationId xmlns:p14="http://schemas.microsoft.com/office/powerpoint/2010/main" val="22288899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79664" y="355339"/>
            <a:ext cx="10797863" cy="285752"/>
          </a:xfrm>
        </p:spPr>
        <p:txBody>
          <a:bodyPr>
            <a:noAutofit/>
          </a:bodyPr>
          <a:lstStyle/>
          <a:p>
            <a:r>
              <a:rPr lang="lt-LT" sz="3200" dirty="0"/>
              <a:t>Konkurencinio dialogo vykdymo geroji praktika Lietuvoje</a:t>
            </a:r>
            <a:endParaRPr lang="en-US" sz="3200"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70</a:t>
            </a:fld>
            <a:endParaRPr lang="en-US" dirty="0">
              <a:solidFill>
                <a:srgbClr val="FFFFFF"/>
              </a:solidFill>
            </a:endParaRPr>
          </a:p>
        </p:txBody>
      </p:sp>
      <p:pic>
        <p:nvPicPr>
          <p:cNvPr id="5" name="Picture 6" descr="Related image">
            <a:extLst>
              <a:ext uri="{FF2B5EF4-FFF2-40B4-BE49-F238E27FC236}">
                <a16:creationId xmlns:a16="http://schemas.microsoft.com/office/drawing/2014/main" id="{29B7AD99-F72D-4B85-9F83-FDE270111B0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21078" y="4256123"/>
            <a:ext cx="2442808" cy="20190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D050605-95A5-4BF4-BB4E-529DFF88A9A4}"/>
              </a:ext>
            </a:extLst>
          </p:cNvPr>
          <p:cNvSpPr txBox="1"/>
          <p:nvPr/>
        </p:nvSpPr>
        <p:spPr>
          <a:xfrm>
            <a:off x="822959" y="771512"/>
            <a:ext cx="10797863" cy="369332"/>
          </a:xfrm>
          <a:prstGeom prst="rect">
            <a:avLst/>
          </a:prstGeom>
          <a:noFill/>
        </p:spPr>
        <p:txBody>
          <a:bodyPr wrap="square">
            <a:spAutoFit/>
          </a:bodyPr>
          <a:lstStyle/>
          <a:p>
            <a:pPr algn="ctr"/>
            <a:r>
              <a:rPr lang="lt-LT" sz="1800" b="1" dirty="0"/>
              <a:t>VILNIAUS APSKRITIES POLICIJOS KOMISARIATO TEIKIAMŲ VIEŠŲJŲ PASLAUGŲ KOKYBĖS GERINIMAS</a:t>
            </a:r>
            <a:endParaRPr lang="en-US" sz="1800" b="1" dirty="0"/>
          </a:p>
        </p:txBody>
      </p:sp>
      <p:sp>
        <p:nvSpPr>
          <p:cNvPr id="9" name="TextBox 8">
            <a:extLst>
              <a:ext uri="{FF2B5EF4-FFF2-40B4-BE49-F238E27FC236}">
                <a16:creationId xmlns:a16="http://schemas.microsoft.com/office/drawing/2014/main" id="{D827BD61-C25D-4AA4-A5F7-83D82404C675}"/>
              </a:ext>
            </a:extLst>
          </p:cNvPr>
          <p:cNvSpPr txBox="1"/>
          <p:nvPr/>
        </p:nvSpPr>
        <p:spPr>
          <a:xfrm>
            <a:off x="289238" y="956178"/>
            <a:ext cx="9601522" cy="5170646"/>
          </a:xfrm>
          <a:prstGeom prst="rect">
            <a:avLst/>
          </a:prstGeom>
          <a:noFill/>
        </p:spPr>
        <p:txBody>
          <a:bodyPr wrap="square">
            <a:spAutoFit/>
          </a:bodyPr>
          <a:lstStyle/>
          <a:p>
            <a:pPr>
              <a:lnSpc>
                <a:spcPct val="200000"/>
              </a:lnSpc>
            </a:pPr>
            <a:r>
              <a:rPr lang="lt-LT" sz="1500" b="1" dirty="0"/>
              <a:t>Kur</a:t>
            </a:r>
            <a:r>
              <a:rPr lang="en-US" sz="1500" dirty="0"/>
              <a:t>: 	</a:t>
            </a:r>
            <a:r>
              <a:rPr lang="lt-LT" sz="1500" dirty="0"/>
              <a:t>Vilnius, Lietuva</a:t>
            </a:r>
            <a:endParaRPr lang="en-US" sz="1500" dirty="0"/>
          </a:p>
          <a:p>
            <a:r>
              <a:rPr lang="lt-LT" sz="1500" b="1" dirty="0"/>
              <a:t>Kodėl</a:t>
            </a:r>
            <a:r>
              <a:rPr lang="en-US" sz="1500" dirty="0"/>
              <a:t>: 	</a:t>
            </a:r>
            <a:r>
              <a:rPr lang="lt-LT" sz="1500" dirty="0"/>
              <a:t> Vilniaus apskrities policijos komisariato areštinė buvo įsikūrusi buvusio vienuolyno patalpose, nuomuojamose iš Kultūros ministerijos. Jos buvo netinkamos areštinei dėl pastato vietos, architektūrinių, fizinių ir moralinių aspektų. Policijos pareigūnų darbo sąlygos neatitiko higienos normų reikalavimų. Miesto policijos komisariatas buvo įsikūręs skirtingose nuomojamose patalpose, nutolusiose nuo areštinės. Infrastruktūra buvo pasenusi ir neefektyvi, sulaikytų asmenų transportavimo ir konvojavimo išlaidos buvo didelės.</a:t>
            </a:r>
          </a:p>
          <a:p>
            <a:r>
              <a:rPr lang="lt-LT" sz="1500" b="1" dirty="0"/>
              <a:t>Kas</a:t>
            </a:r>
            <a:r>
              <a:rPr lang="en-US" sz="1500" dirty="0"/>
              <a:t>: 	</a:t>
            </a:r>
            <a:r>
              <a:rPr lang="lt-LT" sz="1500" dirty="0"/>
              <a:t>Naujo policijos būstinės pastato kartu su areštine planavimas, statyba ir priežiūra ir susijusių paslaugų teikimas.</a:t>
            </a:r>
          </a:p>
          <a:p>
            <a:r>
              <a:rPr lang="lt-LT" sz="1500" b="1" dirty="0"/>
              <a:t>Perkančioji organizacija</a:t>
            </a:r>
            <a:r>
              <a:rPr lang="en-US" sz="1500" dirty="0"/>
              <a:t>: </a:t>
            </a:r>
            <a:r>
              <a:rPr lang="lt-LT" sz="1500" dirty="0"/>
              <a:t> Policijos departamentas prie Vidaus reikalų ministerijos</a:t>
            </a:r>
            <a:endParaRPr lang="en-US" sz="1500" dirty="0"/>
          </a:p>
          <a:p>
            <a:r>
              <a:rPr lang="lt-LT" sz="1500" b="1" dirty="0"/>
              <a:t>Konsultantas </a:t>
            </a:r>
            <a:r>
              <a:rPr lang="lt-LT" sz="1500" dirty="0"/>
              <a:t>– Centrinė projektų valdymo agentūra (VPSP kompetencijų centras)</a:t>
            </a:r>
          </a:p>
          <a:p>
            <a:r>
              <a:rPr lang="lt-LT" sz="1500" b="1" dirty="0"/>
              <a:t>Rizikų pasidalinimas</a:t>
            </a:r>
            <a:r>
              <a:rPr lang="lt-LT" sz="1500" dirty="0"/>
              <a:t>: Privatus partneris prisiimė statybos ir tinkamumo rizikas, viešasis partneris – paklausos riziką. </a:t>
            </a:r>
            <a:r>
              <a:rPr lang="lt-LT" sz="1500" u="sng" dirty="0"/>
              <a:t>Projektas patvirtintas, kaip ne</a:t>
            </a:r>
            <a:r>
              <a:rPr lang="en-GB" sz="1500" u="sng" dirty="0" err="1"/>
              <a:t>darantis</a:t>
            </a:r>
            <a:r>
              <a:rPr lang="en-GB" sz="1500" u="sng" dirty="0"/>
              <a:t> </a:t>
            </a:r>
            <a:r>
              <a:rPr lang="lt-LT" sz="1500" u="sng" dirty="0"/>
              <a:t>įtakos biudžeto deficitui</a:t>
            </a:r>
            <a:r>
              <a:rPr lang="lt-LT" sz="1500" dirty="0"/>
              <a:t>. </a:t>
            </a:r>
          </a:p>
          <a:p>
            <a:r>
              <a:rPr lang="lt-LT" sz="1500" b="1" dirty="0"/>
              <a:t>Kada</a:t>
            </a:r>
            <a:r>
              <a:rPr lang="en-US" sz="1500" dirty="0"/>
              <a:t>:	</a:t>
            </a:r>
          </a:p>
          <a:p>
            <a:pPr lvl="1" indent="-128588">
              <a:tabLst>
                <a:tab pos="876300" algn="l"/>
              </a:tabLst>
            </a:pPr>
            <a:r>
              <a:rPr lang="lt-LT" sz="1500" dirty="0"/>
              <a:t>Projekto parengimas  - 20</a:t>
            </a:r>
            <a:r>
              <a:rPr lang="en-GB" sz="1500" dirty="0"/>
              <a:t>09</a:t>
            </a:r>
            <a:endParaRPr lang="en-US" sz="1500" dirty="0"/>
          </a:p>
          <a:p>
            <a:pPr lvl="1" indent="-128588">
              <a:tabLst>
                <a:tab pos="876300" algn="l"/>
              </a:tabLst>
            </a:pPr>
            <a:r>
              <a:rPr lang="lt-LT" sz="1500" dirty="0"/>
              <a:t>VPSP tikslingumo patvirtinimas – Rugsėjo</a:t>
            </a:r>
            <a:r>
              <a:rPr lang="en-GB" sz="1500" dirty="0"/>
              <a:t> 2011</a:t>
            </a:r>
            <a:endParaRPr lang="lt-LT" sz="1500" dirty="0"/>
          </a:p>
          <a:p>
            <a:pPr lvl="1" indent="-128588">
              <a:tabLst>
                <a:tab pos="876300" algn="l"/>
              </a:tabLst>
            </a:pPr>
            <a:r>
              <a:rPr lang="lt-LT" sz="1500" dirty="0"/>
              <a:t>Pirkimo procedūra – Konkurencinis dialogas</a:t>
            </a:r>
          </a:p>
          <a:p>
            <a:pPr lvl="1" indent="-128588">
              <a:tabLst>
                <a:tab pos="876300" algn="l"/>
              </a:tabLst>
            </a:pPr>
            <a:r>
              <a:rPr lang="lt-LT" sz="1500" dirty="0"/>
              <a:t>Pirkimas paskelbtas</a:t>
            </a:r>
            <a:r>
              <a:rPr lang="en-US" sz="1500" dirty="0"/>
              <a:t> – </a:t>
            </a:r>
            <a:r>
              <a:rPr lang="lt-LT" sz="1500" dirty="0"/>
              <a:t>Rugsėjo</a:t>
            </a:r>
            <a:r>
              <a:rPr lang="en-US" sz="1500" dirty="0"/>
              <a:t> 2013</a:t>
            </a:r>
          </a:p>
          <a:p>
            <a:pPr lvl="1" indent="-128588">
              <a:tabLst>
                <a:tab pos="876300" algn="l"/>
              </a:tabLst>
            </a:pPr>
            <a:r>
              <a:rPr lang="lt-LT" sz="1500" dirty="0"/>
              <a:t>Privatus partneris atrinktas – Lapkričio </a:t>
            </a:r>
            <a:r>
              <a:rPr lang="en-GB" sz="1500" dirty="0"/>
              <a:t>2015</a:t>
            </a:r>
            <a:endParaRPr lang="en-US" sz="1500" dirty="0"/>
          </a:p>
          <a:p>
            <a:pPr lvl="1" indent="-128588">
              <a:tabLst>
                <a:tab pos="876300" algn="l"/>
              </a:tabLst>
            </a:pPr>
            <a:r>
              <a:rPr lang="lt-LT" sz="1500" dirty="0"/>
              <a:t>Finansinis uždarymas </a:t>
            </a:r>
            <a:r>
              <a:rPr lang="en-US" sz="1500" dirty="0"/>
              <a:t>– </a:t>
            </a:r>
            <a:r>
              <a:rPr lang="lt-LT" sz="1500" dirty="0"/>
              <a:t>Birželio</a:t>
            </a:r>
            <a:r>
              <a:rPr lang="en-US" sz="1500" dirty="0"/>
              <a:t> 2016</a:t>
            </a:r>
          </a:p>
          <a:p>
            <a:pPr lvl="1" indent="-128588">
              <a:tabLst>
                <a:tab pos="876300" algn="l"/>
              </a:tabLst>
            </a:pPr>
            <a:r>
              <a:rPr lang="lt-LT" sz="1500" dirty="0"/>
              <a:t>Baigti statybos darbai</a:t>
            </a:r>
            <a:r>
              <a:rPr lang="en-US" sz="1500" dirty="0"/>
              <a:t> – </a:t>
            </a:r>
            <a:r>
              <a:rPr lang="lt-LT" sz="1500" dirty="0"/>
              <a:t>Kovo</a:t>
            </a:r>
            <a:r>
              <a:rPr lang="en-US" sz="1500" dirty="0"/>
              <a:t> 2019</a:t>
            </a:r>
          </a:p>
          <a:p>
            <a:pPr lvl="1" indent="-128588">
              <a:tabLst>
                <a:tab pos="876300" algn="l"/>
              </a:tabLst>
            </a:pPr>
            <a:r>
              <a:rPr lang="lt-LT" sz="1500" dirty="0"/>
              <a:t>Paslaugų teikimo laikotarpis</a:t>
            </a:r>
            <a:r>
              <a:rPr lang="en-US" sz="1500" dirty="0"/>
              <a:t> </a:t>
            </a:r>
            <a:r>
              <a:rPr lang="lt-LT" sz="1500" dirty="0"/>
              <a:t>- </a:t>
            </a:r>
            <a:r>
              <a:rPr lang="en-US" sz="1500" dirty="0"/>
              <a:t>15 </a:t>
            </a:r>
            <a:r>
              <a:rPr lang="lt-LT" sz="1500" dirty="0"/>
              <a:t>metų</a:t>
            </a:r>
            <a:endParaRPr lang="tr-TR" sz="1500" b="1" dirty="0"/>
          </a:p>
        </p:txBody>
      </p:sp>
    </p:spTree>
    <p:extLst>
      <p:ext uri="{BB962C8B-B14F-4D97-AF65-F5344CB8AC3E}">
        <p14:creationId xmlns:p14="http://schemas.microsoft.com/office/powerpoint/2010/main" val="4658680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79664" y="397915"/>
            <a:ext cx="10797863" cy="285752"/>
          </a:xfrm>
        </p:spPr>
        <p:txBody>
          <a:bodyPr>
            <a:noAutofit/>
          </a:bodyPr>
          <a:lstStyle/>
          <a:p>
            <a:r>
              <a:rPr lang="lt-LT" sz="3200" dirty="0"/>
              <a:t>Konkurencinio dialogo vykdymo geroji praktika Lietuvoje</a:t>
            </a:r>
            <a:endParaRPr lang="en-US" sz="3200"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71</a:t>
            </a:fld>
            <a:endParaRPr lang="en-US" dirty="0">
              <a:solidFill>
                <a:srgbClr val="FFFFFF"/>
              </a:solidFill>
            </a:endParaRPr>
          </a:p>
        </p:txBody>
      </p:sp>
      <p:sp>
        <p:nvSpPr>
          <p:cNvPr id="7" name="TextBox 6">
            <a:extLst>
              <a:ext uri="{FF2B5EF4-FFF2-40B4-BE49-F238E27FC236}">
                <a16:creationId xmlns:a16="http://schemas.microsoft.com/office/drawing/2014/main" id="{ED050605-95A5-4BF4-BB4E-529DFF88A9A4}"/>
              </a:ext>
            </a:extLst>
          </p:cNvPr>
          <p:cNvSpPr txBox="1"/>
          <p:nvPr/>
        </p:nvSpPr>
        <p:spPr>
          <a:xfrm>
            <a:off x="697068" y="827506"/>
            <a:ext cx="10797863" cy="646331"/>
          </a:xfrm>
          <a:prstGeom prst="rect">
            <a:avLst/>
          </a:prstGeom>
          <a:noFill/>
        </p:spPr>
        <p:txBody>
          <a:bodyPr wrap="square">
            <a:spAutoFit/>
          </a:bodyPr>
          <a:lstStyle/>
          <a:p>
            <a:pPr algn="ctr"/>
            <a:r>
              <a:rPr lang="lt-LT" sz="1800" dirty="0"/>
              <a:t> </a:t>
            </a:r>
            <a:r>
              <a:rPr lang="lt-LT" b="1" dirty="0"/>
              <a:t>DAUGIAFUNKCINIO CENTRO STATYBA SENDVARIO SENIŪNIJOJE IR PASLAUGŲ TEIKIMAS</a:t>
            </a:r>
            <a:endParaRPr lang="en-US" b="1" dirty="0"/>
          </a:p>
          <a:p>
            <a:pPr algn="ctr"/>
            <a:endParaRPr lang="en-US" sz="1800" b="1" dirty="0"/>
          </a:p>
        </p:txBody>
      </p:sp>
      <p:sp>
        <p:nvSpPr>
          <p:cNvPr id="9" name="TextBox 8">
            <a:extLst>
              <a:ext uri="{FF2B5EF4-FFF2-40B4-BE49-F238E27FC236}">
                <a16:creationId xmlns:a16="http://schemas.microsoft.com/office/drawing/2014/main" id="{D827BD61-C25D-4AA4-A5F7-83D82404C675}"/>
              </a:ext>
            </a:extLst>
          </p:cNvPr>
          <p:cNvSpPr txBox="1"/>
          <p:nvPr/>
        </p:nvSpPr>
        <p:spPr>
          <a:xfrm>
            <a:off x="380678" y="1327385"/>
            <a:ext cx="9601522" cy="4478149"/>
          </a:xfrm>
          <a:prstGeom prst="rect">
            <a:avLst/>
          </a:prstGeom>
          <a:noFill/>
        </p:spPr>
        <p:txBody>
          <a:bodyPr wrap="square">
            <a:spAutoFit/>
          </a:bodyPr>
          <a:lstStyle/>
          <a:p>
            <a:pPr>
              <a:lnSpc>
                <a:spcPct val="200000"/>
              </a:lnSpc>
            </a:pPr>
            <a:r>
              <a:rPr lang="lt-LT" sz="1500" b="1" dirty="0"/>
              <a:t>Kur</a:t>
            </a:r>
            <a:r>
              <a:rPr lang="en-US" sz="1500" dirty="0"/>
              <a:t>: </a:t>
            </a:r>
            <a:r>
              <a:rPr kumimoji="0" lang="lt-LT" sz="1500" b="0" i="0" u="none" strike="noStrike" kern="1200" cap="none" spc="0" normalizeH="0" baseline="0" noProof="0" dirty="0">
                <a:ln>
                  <a:noFill/>
                </a:ln>
                <a:solidFill>
                  <a:prstClr val="black"/>
                </a:solidFill>
                <a:effectLst/>
                <a:uLnTx/>
                <a:uFillTx/>
                <a:latin typeface="Calibri" panose="020F0502020204030204"/>
                <a:cs typeface="Arial" charset="0"/>
              </a:rPr>
              <a:t>Klaipėdos rajonas, Lietuva</a:t>
            </a:r>
            <a:endParaRPr lang="en-US" sz="1500" dirty="0"/>
          </a:p>
          <a:p>
            <a:r>
              <a:rPr lang="lt-LT" sz="1500" b="1" dirty="0"/>
              <a:t>Kodėl</a:t>
            </a:r>
            <a:r>
              <a:rPr lang="en-US" sz="1500" dirty="0"/>
              <a:t>: </a:t>
            </a:r>
            <a:r>
              <a:rPr kumimoji="0" lang="lt-LT" sz="1500" b="0" i="0" u="none" strike="noStrike" kern="1200" cap="none" spc="0" normalizeH="0" baseline="0" noProof="0" dirty="0">
                <a:ln>
                  <a:noFill/>
                </a:ln>
                <a:solidFill>
                  <a:prstClr val="black"/>
                </a:solidFill>
                <a:effectLst/>
                <a:uLnTx/>
                <a:uFillTx/>
                <a:latin typeface="Calibri" panose="020F0502020204030204"/>
              </a:rPr>
              <a:t>Projektu siekiama pagerinti ikimokyklinio, pradinio ugdymo, sporto paslaugų infrastruktūros, kultūros paslaugų infrastruktūros, lauko žaidimų ir sporto aikštelių, automobilių stovėjimo aikštelės, takų, želdinių prieinamumą ir kokybę. Naujai pastatyta mokykla, vaikų darželis ir kita infrastruktūra turės atitikti A++ energijos klasę ir sukurs papildomą pajėgumą aptarnauti 230 vaikų ir 550 mokinių bei leis vietos vaikams išvengti kasdienio važinėjimo į tolimas mokyklas.</a:t>
            </a:r>
            <a:endParaRPr kumimoji="0" lang="en-US" sz="1500" b="0" i="0" u="none" strike="noStrike" kern="1200" cap="none" spc="0" normalizeH="0" baseline="0" noProof="0" dirty="0">
              <a:ln>
                <a:noFill/>
              </a:ln>
              <a:solidFill>
                <a:prstClr val="black"/>
              </a:solidFill>
              <a:effectLst/>
              <a:uLnTx/>
              <a:uFillTx/>
              <a:latin typeface="Calibri" panose="020F0502020204030204"/>
            </a:endParaRPr>
          </a:p>
          <a:p>
            <a:r>
              <a:rPr lang="lt-LT" sz="1500" b="1" dirty="0"/>
              <a:t>Kas</a:t>
            </a:r>
            <a:r>
              <a:rPr lang="en-US" sz="1500"/>
              <a:t>: </a:t>
            </a:r>
            <a:r>
              <a:rPr lang="lt-LT" sz="1500"/>
              <a:t>Naujo </a:t>
            </a:r>
            <a:r>
              <a:rPr lang="lt-LT" sz="1500" dirty="0"/>
              <a:t>daugiafunkcio komplekso planavimas, statyba ir priežiūra bei susijusių paslaugų teikimas</a:t>
            </a:r>
            <a:endParaRPr lang="en-US" sz="1500" dirty="0"/>
          </a:p>
          <a:p>
            <a:r>
              <a:rPr lang="lt-LT" sz="1500" b="1" dirty="0"/>
              <a:t>Perkančioji organizacija</a:t>
            </a:r>
            <a:r>
              <a:rPr lang="en-US" sz="1500" dirty="0"/>
              <a:t>: </a:t>
            </a:r>
            <a:r>
              <a:rPr kumimoji="0" lang="lt-LT" sz="1500" b="0" i="0" u="none" strike="noStrike" kern="1200" cap="none" spc="0" normalizeH="0" baseline="0" noProof="0" dirty="0">
                <a:ln>
                  <a:noFill/>
                </a:ln>
                <a:solidFill>
                  <a:prstClr val="black"/>
                </a:solidFill>
                <a:effectLst/>
                <a:uLnTx/>
                <a:uFillTx/>
                <a:latin typeface="Calibri" panose="020F0502020204030204"/>
                <a:cs typeface="Arial" charset="0"/>
              </a:rPr>
              <a:t>Klaipėdos rajono administracija</a:t>
            </a:r>
            <a:endParaRPr lang="en-US" sz="1500" dirty="0"/>
          </a:p>
          <a:p>
            <a:r>
              <a:rPr lang="lt-LT" sz="1500" b="1" dirty="0"/>
              <a:t>Konsultantas </a:t>
            </a:r>
            <a:r>
              <a:rPr lang="lt-LT" sz="1500" dirty="0"/>
              <a:t>– Centrinė projektų valdymo agentūra (VPSP kompetencijų centras</a:t>
            </a:r>
          </a:p>
          <a:p>
            <a:r>
              <a:rPr lang="lt-LT" sz="1500" b="1" dirty="0"/>
              <a:t>Rizikų pasidalinimas</a:t>
            </a:r>
            <a:r>
              <a:rPr lang="lt-LT" sz="1500" dirty="0"/>
              <a:t>: Privatus partneris prisiimė statybos ir tinkamumo rizikas, viešasis partneris – paklausos riziką. </a:t>
            </a:r>
          </a:p>
          <a:p>
            <a:r>
              <a:rPr lang="lt-LT" sz="1500" b="1" dirty="0"/>
              <a:t>Kada</a:t>
            </a:r>
            <a:r>
              <a:rPr lang="en-US" sz="1500" b="1" dirty="0"/>
              <a:t>:</a:t>
            </a:r>
            <a:r>
              <a:rPr lang="en-US" sz="1500" dirty="0"/>
              <a:t>	</a:t>
            </a:r>
          </a:p>
          <a:p>
            <a:pPr lvl="1" indent="-128588">
              <a:tabLst>
                <a:tab pos="876300" algn="l"/>
              </a:tabLst>
            </a:pPr>
            <a:r>
              <a:rPr lang="lt-LT" sz="1500" dirty="0"/>
              <a:t>Projekto parengimas  - 20</a:t>
            </a:r>
            <a:r>
              <a:rPr lang="en-US" sz="1500" dirty="0"/>
              <a:t>20</a:t>
            </a:r>
          </a:p>
          <a:p>
            <a:pPr lvl="1" indent="-128588">
              <a:tabLst>
                <a:tab pos="876300" algn="l"/>
              </a:tabLst>
            </a:pPr>
            <a:r>
              <a:rPr lang="lt-LT" sz="1500" dirty="0"/>
              <a:t>VPSP tikslingumo patvirtinimas – </a:t>
            </a:r>
            <a:r>
              <a:rPr lang="en-GB" sz="1500" dirty="0"/>
              <a:t>January 2021</a:t>
            </a:r>
            <a:endParaRPr lang="lt-LT" sz="1500" dirty="0"/>
          </a:p>
          <a:p>
            <a:pPr lvl="1" indent="-128588">
              <a:tabLst>
                <a:tab pos="876300" algn="l"/>
              </a:tabLst>
            </a:pPr>
            <a:r>
              <a:rPr lang="lt-LT" sz="1500" dirty="0"/>
              <a:t>Pirkimo procedūra – Konkurencinis dialogas</a:t>
            </a:r>
          </a:p>
          <a:p>
            <a:pPr lvl="1" indent="-128588">
              <a:tabLst>
                <a:tab pos="876300" algn="l"/>
              </a:tabLst>
            </a:pPr>
            <a:r>
              <a:rPr lang="lt-LT" sz="1500" dirty="0"/>
              <a:t>Pirkimas paskelbtas</a:t>
            </a:r>
            <a:r>
              <a:rPr lang="en-US" sz="1500" dirty="0"/>
              <a:t> – </a:t>
            </a:r>
            <a:r>
              <a:rPr lang="lt-LT" sz="1500" dirty="0"/>
              <a:t>Kovo</a:t>
            </a:r>
            <a:r>
              <a:rPr lang="en-US" sz="1500" dirty="0"/>
              <a:t> 2021</a:t>
            </a:r>
          </a:p>
          <a:p>
            <a:pPr lvl="1" indent="-128588">
              <a:tabLst>
                <a:tab pos="876300" algn="l"/>
              </a:tabLst>
            </a:pPr>
            <a:r>
              <a:rPr lang="lt-LT" sz="1500" dirty="0"/>
              <a:t>Privataus partnerio atranką tikimasi užbaigti – Lapkričio </a:t>
            </a:r>
            <a:r>
              <a:rPr lang="en-GB" sz="1500" dirty="0"/>
              <a:t>2022</a:t>
            </a:r>
            <a:endParaRPr lang="en-US" sz="1500" dirty="0"/>
          </a:p>
          <a:p>
            <a:pPr lvl="1" indent="-128588">
              <a:tabLst>
                <a:tab pos="876300" algn="l"/>
              </a:tabLst>
            </a:pPr>
            <a:r>
              <a:rPr lang="lt-LT" sz="1500" dirty="0"/>
              <a:t>Finansinis uždarymas </a:t>
            </a:r>
            <a:r>
              <a:rPr lang="en-US" sz="1500" dirty="0"/>
              <a:t>– </a:t>
            </a:r>
            <a:r>
              <a:rPr lang="lt-LT" sz="1500" dirty="0"/>
              <a:t>Birželis</a:t>
            </a:r>
            <a:r>
              <a:rPr lang="en-US" sz="1500" dirty="0"/>
              <a:t> 2016</a:t>
            </a:r>
          </a:p>
          <a:p>
            <a:pPr lvl="1" indent="-128588">
              <a:tabLst>
                <a:tab pos="876300" algn="l"/>
              </a:tabLst>
            </a:pPr>
            <a:r>
              <a:rPr lang="lt-LT" sz="1500" dirty="0"/>
              <a:t>Tikimasi užbaigti statybos darbus</a:t>
            </a:r>
            <a:r>
              <a:rPr lang="en-US" sz="1500" dirty="0"/>
              <a:t> – </a:t>
            </a:r>
            <a:r>
              <a:rPr lang="lt-LT" sz="1500" dirty="0"/>
              <a:t>Lapkričio</a:t>
            </a:r>
            <a:r>
              <a:rPr lang="en-US" sz="1500" dirty="0"/>
              <a:t> 2025</a:t>
            </a:r>
          </a:p>
          <a:p>
            <a:pPr lvl="1" indent="-128588">
              <a:tabLst>
                <a:tab pos="876300" algn="l"/>
              </a:tabLst>
            </a:pPr>
            <a:r>
              <a:rPr lang="lt-LT" sz="1500" dirty="0"/>
              <a:t>Paslaugų teikimo laikotarpis - </a:t>
            </a:r>
            <a:r>
              <a:rPr lang="en-US" sz="1500" dirty="0"/>
              <a:t> 15 </a:t>
            </a:r>
            <a:r>
              <a:rPr lang="lt-LT" sz="1500" dirty="0"/>
              <a:t>metų</a:t>
            </a:r>
            <a:endParaRPr lang="tr-TR" sz="1500" b="1" dirty="0"/>
          </a:p>
        </p:txBody>
      </p:sp>
      <p:pic>
        <p:nvPicPr>
          <p:cNvPr id="8" name="Picture 7" descr="A picture containing grass, building, porch&#10;&#10;Description automatically generated">
            <a:extLst>
              <a:ext uri="{FF2B5EF4-FFF2-40B4-BE49-F238E27FC236}">
                <a16:creationId xmlns:a16="http://schemas.microsoft.com/office/drawing/2014/main" id="{1133D353-3D79-4975-97BF-0F4DD00104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8033" y="4233030"/>
            <a:ext cx="2375853" cy="1369856"/>
          </a:xfrm>
          <a:prstGeom prst="rect">
            <a:avLst/>
          </a:prstGeom>
          <a:noFill/>
          <a:ln>
            <a:noFill/>
          </a:ln>
        </p:spPr>
      </p:pic>
      <p:pic>
        <p:nvPicPr>
          <p:cNvPr id="10" name="Picture 9" descr="A picture containing grass, outdoor, sky, building&#10;&#10;Description automatically generated">
            <a:extLst>
              <a:ext uri="{FF2B5EF4-FFF2-40B4-BE49-F238E27FC236}">
                <a16:creationId xmlns:a16="http://schemas.microsoft.com/office/drawing/2014/main" id="{73B7F414-B3B2-4E82-8F97-6EAD4252EF7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8033" y="2649591"/>
            <a:ext cx="2375853" cy="1333499"/>
          </a:xfrm>
          <a:prstGeom prst="rect">
            <a:avLst/>
          </a:prstGeom>
          <a:noFill/>
          <a:ln>
            <a:noFill/>
          </a:ln>
        </p:spPr>
      </p:pic>
      <p:pic>
        <p:nvPicPr>
          <p:cNvPr id="11" name="Picture 10" descr="A picture containing text&#10;&#10;Description automatically generated">
            <a:extLst>
              <a:ext uri="{FF2B5EF4-FFF2-40B4-BE49-F238E27FC236}">
                <a16:creationId xmlns:a16="http://schemas.microsoft.com/office/drawing/2014/main" id="{B8379B5C-E37A-49D4-80F4-74368739AE5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9385" y="4917958"/>
            <a:ext cx="2375853" cy="1413193"/>
          </a:xfrm>
          <a:prstGeom prst="rect">
            <a:avLst/>
          </a:prstGeom>
          <a:noFill/>
          <a:ln>
            <a:noFill/>
          </a:ln>
        </p:spPr>
      </p:pic>
    </p:spTree>
    <p:extLst>
      <p:ext uri="{BB962C8B-B14F-4D97-AF65-F5344CB8AC3E}">
        <p14:creationId xmlns:p14="http://schemas.microsoft.com/office/powerpoint/2010/main" val="5289514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79664" y="412474"/>
            <a:ext cx="10797863" cy="285752"/>
          </a:xfrm>
        </p:spPr>
        <p:txBody>
          <a:bodyPr>
            <a:noAutofit/>
          </a:bodyPr>
          <a:lstStyle/>
          <a:p>
            <a:r>
              <a:rPr lang="lt-LT" sz="3200" dirty="0"/>
              <a:t>Pavyzdžiai ir praktinė užduotis</a:t>
            </a:r>
            <a:endParaRPr lang="en-US" sz="3200" dirty="0"/>
          </a:p>
        </p:txBody>
      </p:sp>
      <p:sp>
        <p:nvSpPr>
          <p:cNvPr id="7" name="Content Placeholder 1"/>
          <p:cNvSpPr txBox="1">
            <a:spLocks/>
          </p:cNvSpPr>
          <p:nvPr/>
        </p:nvSpPr>
        <p:spPr>
          <a:xfrm>
            <a:off x="626803" y="1233488"/>
            <a:ext cx="10938394" cy="40776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defTabSz="685800">
              <a:spcBef>
                <a:spcPts val="750"/>
              </a:spcBef>
              <a:buClr>
                <a:schemeClr val="accent2">
                  <a:lumMod val="75000"/>
                </a:schemeClr>
              </a:buClr>
              <a:buFont typeface="Arial" panose="020B0604020202020204" pitchFamily="34" charset="0"/>
              <a:buChar char="•"/>
            </a:pPr>
            <a:endParaRPr lang="en-US" sz="1600" b="0" dirty="0">
              <a:solidFill>
                <a:schemeClr val="tx1"/>
              </a:solidFill>
              <a:latin typeface="+mn-lt"/>
            </a:endParaRPr>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72</a:t>
            </a:fld>
            <a:endParaRPr lang="en-US" dirty="0">
              <a:solidFill>
                <a:srgbClr val="FFFFFF"/>
              </a:solidFill>
            </a:endParaRPr>
          </a:p>
        </p:txBody>
      </p:sp>
      <p:graphicFrame>
        <p:nvGraphicFramePr>
          <p:cNvPr id="6" name="Object 5">
            <a:extLst>
              <a:ext uri="{FF2B5EF4-FFF2-40B4-BE49-F238E27FC236}">
                <a16:creationId xmlns:a16="http://schemas.microsoft.com/office/drawing/2014/main" id="{F2F17B79-05D4-4CFD-AB1C-0094D5D7C40B}"/>
              </a:ext>
            </a:extLst>
          </p:cNvPr>
          <p:cNvGraphicFramePr>
            <a:graphicFrameLocks noChangeAspect="1"/>
          </p:cNvGraphicFramePr>
          <p:nvPr>
            <p:extLst>
              <p:ext uri="{D42A27DB-BD31-4B8C-83A1-F6EECF244321}">
                <p14:modId xmlns:p14="http://schemas.microsoft.com/office/powerpoint/2010/main" val="993233345"/>
              </p:ext>
            </p:extLst>
          </p:nvPr>
        </p:nvGraphicFramePr>
        <p:xfrm>
          <a:off x="4346381" y="1828489"/>
          <a:ext cx="3773889" cy="2887649"/>
        </p:xfrm>
        <a:graphic>
          <a:graphicData uri="http://schemas.openxmlformats.org/presentationml/2006/ole">
            <mc:AlternateContent xmlns:mc="http://schemas.openxmlformats.org/markup-compatibility/2006">
              <mc:Choice xmlns:v="urn:schemas-microsoft-com:vml" Requires="v">
                <p:oleObj name="Document" showAsIcon="1" r:id="rId3" imgW="914597" imgH="781181" progId="Word.Document.12">
                  <p:embed/>
                </p:oleObj>
              </mc:Choice>
              <mc:Fallback>
                <p:oleObj name="Document" showAsIcon="1" r:id="rId3" imgW="914597" imgH="781181" progId="Word.Document.12">
                  <p:embed/>
                  <p:pic>
                    <p:nvPicPr>
                      <p:cNvPr id="6" name="Object 5">
                        <a:extLst>
                          <a:ext uri="{FF2B5EF4-FFF2-40B4-BE49-F238E27FC236}">
                            <a16:creationId xmlns:a16="http://schemas.microsoft.com/office/drawing/2014/main" id="{F2F17B79-05D4-4CFD-AB1C-0094D5D7C40B}"/>
                          </a:ext>
                        </a:extLst>
                      </p:cNvPr>
                      <p:cNvPicPr/>
                      <p:nvPr/>
                    </p:nvPicPr>
                    <p:blipFill>
                      <a:blip r:embed="rId4"/>
                      <a:stretch>
                        <a:fillRect/>
                      </a:stretch>
                    </p:blipFill>
                    <p:spPr>
                      <a:xfrm>
                        <a:off x="4346381" y="1828489"/>
                        <a:ext cx="3773889" cy="2887649"/>
                      </a:xfrm>
                      <a:prstGeom prst="rect">
                        <a:avLst/>
                      </a:prstGeom>
                    </p:spPr>
                  </p:pic>
                </p:oleObj>
              </mc:Fallback>
            </mc:AlternateContent>
          </a:graphicData>
        </a:graphic>
      </p:graphicFrame>
    </p:spTree>
    <p:extLst>
      <p:ext uri="{BB962C8B-B14F-4D97-AF65-F5344CB8AC3E}">
        <p14:creationId xmlns:p14="http://schemas.microsoft.com/office/powerpoint/2010/main" val="3551428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2CAEF-2BD6-F641-8E0B-F6BB1088B928}"/>
              </a:ext>
            </a:extLst>
          </p:cNvPr>
          <p:cNvSpPr>
            <a:spLocks noGrp="1"/>
          </p:cNvSpPr>
          <p:nvPr>
            <p:ph type="sldNum" sz="quarter" idx="10"/>
          </p:nvPr>
        </p:nvSpPr>
        <p:spPr/>
        <p:txBody>
          <a:bodyPr/>
          <a:lstStyle/>
          <a:p>
            <a:fld id="{920B2743-D6F2-2641-A819-1C27F8D99FCC}" type="slidenum">
              <a:rPr lang="en-US" smtClean="0"/>
              <a:pPr/>
              <a:t>73</a:t>
            </a:fld>
            <a:endParaRPr lang="en-US" dirty="0">
              <a:solidFill>
                <a:schemeClr val="tx1"/>
              </a:solidFill>
            </a:endParaRPr>
          </a:p>
        </p:txBody>
      </p:sp>
      <p:sp>
        <p:nvSpPr>
          <p:cNvPr id="3" name="Text Placeholder 2">
            <a:extLst>
              <a:ext uri="{FF2B5EF4-FFF2-40B4-BE49-F238E27FC236}">
                <a16:creationId xmlns:a16="http://schemas.microsoft.com/office/drawing/2014/main" id="{3215DA4F-713A-804B-8923-7EDD7D9631B7}"/>
              </a:ext>
            </a:extLst>
          </p:cNvPr>
          <p:cNvSpPr>
            <a:spLocks noGrp="1"/>
          </p:cNvSpPr>
          <p:nvPr>
            <p:ph type="body" sz="quarter" idx="13"/>
          </p:nvPr>
        </p:nvSpPr>
        <p:spPr>
          <a:xfrm>
            <a:off x="1086644" y="2822713"/>
            <a:ext cx="10018712" cy="1887831"/>
          </a:xfrm>
        </p:spPr>
        <p:txBody>
          <a:bodyPr>
            <a:normAutofit/>
          </a:bodyPr>
          <a:lstStyle/>
          <a:p>
            <a:r>
              <a:rPr lang="lt-LT" sz="4400" dirty="0">
                <a:solidFill>
                  <a:schemeClr val="accent4"/>
                </a:solidFill>
              </a:rPr>
              <a:t>AČIŪ UŽ DĖMESĮ</a:t>
            </a:r>
            <a:endParaRPr lang="en-US" sz="4400" dirty="0">
              <a:solidFill>
                <a:schemeClr val="accent4"/>
              </a:solidFill>
            </a:endParaRPr>
          </a:p>
        </p:txBody>
      </p:sp>
      <p:sp>
        <p:nvSpPr>
          <p:cNvPr id="4" name="TextBox 3"/>
          <p:cNvSpPr txBox="1"/>
          <p:nvPr/>
        </p:nvSpPr>
        <p:spPr>
          <a:xfrm>
            <a:off x="86298" y="5218974"/>
            <a:ext cx="6863509"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i="1" dirty="0">
                <a:solidFill>
                  <a:schemeClr val="bg1"/>
                </a:solidFill>
              </a:rPr>
              <a:t>Šis projektas yra finansuojamas Europos Sąjungos Techninės pagalbos instrumento lėšomis ir įgyvendinamas EBPO, bendradarbiaujant su Europos Komisijos Struktūrinių reformų rėmimo generaliniu direktoratu </a:t>
            </a:r>
            <a:r>
              <a:rPr lang="en-GB" sz="1400" i="1" dirty="0">
                <a:solidFill>
                  <a:schemeClr val="bg1"/>
                </a:solidFill>
              </a:rPr>
              <a:t>(REFORM</a:t>
            </a:r>
            <a:r>
              <a:rPr lang="lt-LT" sz="1400" i="1" dirty="0">
                <a:solidFill>
                  <a:schemeClr val="bg1"/>
                </a:solidFill>
              </a:rPr>
              <a:t> GD</a:t>
            </a:r>
            <a:r>
              <a:rPr lang="en-GB" sz="1400" i="1" dirty="0">
                <a:solidFill>
                  <a:schemeClr val="bg1"/>
                </a:solidFill>
              </a:rPr>
              <a:t>).</a:t>
            </a:r>
            <a:endParaRPr lang="en-GB" sz="1400" dirty="0">
              <a:solidFill>
                <a:schemeClr val="bg1"/>
              </a:solidFill>
            </a:endParaRPr>
          </a:p>
        </p:txBody>
      </p:sp>
    </p:spTree>
    <p:extLst>
      <p:ext uri="{BB962C8B-B14F-4D97-AF65-F5344CB8AC3E}">
        <p14:creationId xmlns:p14="http://schemas.microsoft.com/office/powerpoint/2010/main" val="3285443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1066477" y="404664"/>
            <a:ext cx="9584408" cy="285752"/>
          </a:xfrm>
        </p:spPr>
        <p:txBody>
          <a:bodyPr>
            <a:noAutofit/>
          </a:bodyPr>
          <a:lstStyle/>
          <a:p>
            <a:r>
              <a:rPr lang="lt-LT" sz="3200" dirty="0">
                <a:solidFill>
                  <a:schemeClr val="tx1"/>
                </a:solidFill>
              </a:rPr>
              <a:t>ES konkurencinio dialogo teisinis reglamentavimas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8</a:t>
            </a:fld>
            <a:endParaRPr lang="en-US" dirty="0">
              <a:solidFill>
                <a:srgbClr val="FFFFFF"/>
              </a:solidFill>
            </a:endParaRPr>
          </a:p>
        </p:txBody>
      </p:sp>
      <p:sp>
        <p:nvSpPr>
          <p:cNvPr id="12" name="TextBox 11">
            <a:extLst>
              <a:ext uri="{FF2B5EF4-FFF2-40B4-BE49-F238E27FC236}">
                <a16:creationId xmlns:a16="http://schemas.microsoft.com/office/drawing/2014/main" id="{E68A060D-7499-47F5-94A9-59E1ADC48536}"/>
              </a:ext>
            </a:extLst>
          </p:cNvPr>
          <p:cNvSpPr txBox="1"/>
          <p:nvPr/>
        </p:nvSpPr>
        <p:spPr>
          <a:xfrm>
            <a:off x="876300" y="1537488"/>
            <a:ext cx="11187586" cy="2308324"/>
          </a:xfrm>
          <a:prstGeom prst="rect">
            <a:avLst/>
          </a:prstGeom>
          <a:noFill/>
        </p:spPr>
        <p:txBody>
          <a:bodyPr wrap="square">
            <a:spAutoFit/>
          </a:bodyPr>
          <a:lstStyle/>
          <a:p>
            <a:pPr marL="342900" indent="-342900">
              <a:buClr>
                <a:schemeClr val="accent2">
                  <a:lumMod val="50000"/>
                </a:schemeClr>
              </a:buClr>
              <a:buAutoNum type="arabicPeriod"/>
            </a:pPr>
            <a:r>
              <a:rPr lang="en-US" sz="2400" b="1" dirty="0"/>
              <a:t>2014 m. </a:t>
            </a:r>
            <a:r>
              <a:rPr lang="en-US" sz="2400" b="1" dirty="0" err="1"/>
              <a:t>vasario</a:t>
            </a:r>
            <a:r>
              <a:rPr lang="en-US" sz="2400" b="1" dirty="0"/>
              <a:t> 26 d. Europos </a:t>
            </a:r>
            <a:r>
              <a:rPr lang="en-US" sz="2400" b="1" dirty="0" err="1"/>
              <a:t>Parlamento</a:t>
            </a:r>
            <a:r>
              <a:rPr lang="en-US" sz="2400" b="1" dirty="0"/>
              <a:t> </a:t>
            </a:r>
            <a:r>
              <a:rPr lang="en-US" sz="2400" b="1" dirty="0" err="1"/>
              <a:t>ir</a:t>
            </a:r>
            <a:r>
              <a:rPr lang="en-US" sz="2400" b="1" dirty="0"/>
              <a:t> </a:t>
            </a:r>
            <a:r>
              <a:rPr lang="en-US" sz="2400" b="1" dirty="0" err="1"/>
              <a:t>Tarybos</a:t>
            </a:r>
            <a:r>
              <a:rPr lang="en-US" sz="2400" b="1" dirty="0"/>
              <a:t> </a:t>
            </a:r>
            <a:r>
              <a:rPr lang="en-US" sz="2400" b="1" dirty="0" err="1"/>
              <a:t>direktyva</a:t>
            </a:r>
            <a:r>
              <a:rPr lang="en-US" sz="2400" b="1" dirty="0"/>
              <a:t> Nr. 2014/24/ES d</a:t>
            </a:r>
            <a:r>
              <a:rPr lang="lt-LT" sz="2400" b="1" dirty="0"/>
              <a:t>ėl viešųjų pirkimų</a:t>
            </a:r>
          </a:p>
          <a:p>
            <a:pPr marL="342900" indent="-342900">
              <a:buClr>
                <a:schemeClr val="accent2">
                  <a:lumMod val="50000"/>
                </a:schemeClr>
              </a:buClr>
              <a:buAutoNum type="arabicPeriod"/>
            </a:pPr>
            <a:endParaRPr lang="en-US" sz="2400" b="1" dirty="0"/>
          </a:p>
          <a:p>
            <a:pPr marL="342900" indent="-342900">
              <a:buClr>
                <a:schemeClr val="accent2">
                  <a:lumMod val="50000"/>
                </a:schemeClr>
              </a:buClr>
              <a:buFontTx/>
              <a:buAutoNum type="arabicPeriod"/>
            </a:pPr>
            <a:r>
              <a:rPr lang="en-US" sz="2400" b="1" dirty="0"/>
              <a:t>2014 m. </a:t>
            </a:r>
            <a:r>
              <a:rPr lang="en-US" sz="2400" b="1" dirty="0" err="1"/>
              <a:t>vasario</a:t>
            </a:r>
            <a:r>
              <a:rPr lang="en-US" sz="2400" b="1" dirty="0"/>
              <a:t> 26 d. Europos </a:t>
            </a:r>
            <a:r>
              <a:rPr lang="en-US" sz="2400" b="1" dirty="0" err="1"/>
              <a:t>Parlamento</a:t>
            </a:r>
            <a:r>
              <a:rPr lang="en-US" sz="2400" b="1" dirty="0"/>
              <a:t> </a:t>
            </a:r>
            <a:r>
              <a:rPr lang="en-US" sz="2400" b="1" dirty="0" err="1"/>
              <a:t>ir</a:t>
            </a:r>
            <a:r>
              <a:rPr lang="en-US" sz="2400" b="1" dirty="0"/>
              <a:t> </a:t>
            </a:r>
            <a:r>
              <a:rPr lang="en-US" sz="2400" b="1" dirty="0" err="1"/>
              <a:t>Tarybos</a:t>
            </a:r>
            <a:r>
              <a:rPr lang="en-US" sz="2400" b="1" dirty="0"/>
              <a:t> </a:t>
            </a:r>
            <a:r>
              <a:rPr lang="en-US" sz="2400" b="1" dirty="0" err="1"/>
              <a:t>direktyva</a:t>
            </a:r>
            <a:r>
              <a:rPr lang="en-US" sz="2400" b="1" dirty="0"/>
              <a:t> Nr. 2014/25/ES d</a:t>
            </a:r>
            <a:r>
              <a:rPr lang="lt-LT" sz="2400" b="1" dirty="0"/>
              <a:t>ėl subjektų, vykdančių veiklą vandens, energetikos, transporto ir pašto paslalugų sektoriuose, vykdomų pirkimų</a:t>
            </a:r>
          </a:p>
        </p:txBody>
      </p:sp>
    </p:spTree>
    <p:extLst>
      <p:ext uri="{BB962C8B-B14F-4D97-AF65-F5344CB8AC3E}">
        <p14:creationId xmlns:p14="http://schemas.microsoft.com/office/powerpoint/2010/main" val="4198887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59043C8-E027-EA41-A385-BF57C761D39E}"/>
              </a:ext>
            </a:extLst>
          </p:cNvPr>
          <p:cNvSpPr/>
          <p:nvPr/>
        </p:nvSpPr>
        <p:spPr>
          <a:xfrm>
            <a:off x="1239782" y="555350"/>
            <a:ext cx="2717564" cy="2020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3" name="Title 2">
            <a:extLst>
              <a:ext uri="{FF2B5EF4-FFF2-40B4-BE49-F238E27FC236}">
                <a16:creationId xmlns:a16="http://schemas.microsoft.com/office/drawing/2014/main" id="{AE9A6671-266E-084B-B730-5836B82340AD}"/>
              </a:ext>
            </a:extLst>
          </p:cNvPr>
          <p:cNvSpPr>
            <a:spLocks noGrp="1"/>
          </p:cNvSpPr>
          <p:nvPr>
            <p:ph type="title"/>
          </p:nvPr>
        </p:nvSpPr>
        <p:spPr>
          <a:xfrm>
            <a:off x="996902" y="575352"/>
            <a:ext cx="10991897" cy="373604"/>
          </a:xfrm>
        </p:spPr>
        <p:txBody>
          <a:bodyPr>
            <a:noAutofit/>
          </a:bodyPr>
          <a:lstStyle/>
          <a:p>
            <a:r>
              <a:rPr lang="lt-LT" sz="3200" dirty="0">
                <a:solidFill>
                  <a:schemeClr val="tx1"/>
                </a:solidFill>
              </a:rPr>
              <a:t>ES konkurencinio dialogo teisinis reglamentavimas</a:t>
            </a:r>
            <a:r>
              <a:rPr lang="en-GB" sz="3200" dirty="0">
                <a:solidFill>
                  <a:schemeClr val="tx1"/>
                </a:solidFill>
              </a:rPr>
              <a:t> (</a:t>
            </a:r>
            <a:r>
              <a:rPr lang="en-GB" sz="3200" dirty="0" err="1">
                <a:solidFill>
                  <a:schemeClr val="tx1"/>
                </a:solidFill>
              </a:rPr>
              <a:t>Direktyva</a:t>
            </a:r>
            <a:r>
              <a:rPr lang="en-GB" sz="3200" dirty="0">
                <a:solidFill>
                  <a:schemeClr val="tx1"/>
                </a:solidFill>
              </a:rPr>
              <a:t> 2014/24/ES)</a:t>
            </a:r>
            <a:endParaRPr lang="en-US" sz="3200" dirty="0"/>
          </a:p>
        </p:txBody>
      </p:sp>
      <p:sp>
        <p:nvSpPr>
          <p:cNvPr id="7" name="Content Placeholder 1"/>
          <p:cNvSpPr txBox="1">
            <a:spLocks/>
          </p:cNvSpPr>
          <p:nvPr/>
        </p:nvSpPr>
        <p:spPr>
          <a:xfrm>
            <a:off x="544946" y="1843088"/>
            <a:ext cx="6284480" cy="19028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pPr>
            <a:endParaRPr lang="en-US" dirty="0"/>
          </a:p>
        </p:txBody>
      </p:sp>
      <p:sp>
        <p:nvSpPr>
          <p:cNvPr id="4" name="Slide Number Placeholder 3"/>
          <p:cNvSpPr>
            <a:spLocks noGrp="1"/>
          </p:cNvSpPr>
          <p:nvPr>
            <p:ph type="sldNum" sz="quarter" idx="10"/>
          </p:nvPr>
        </p:nvSpPr>
        <p:spPr/>
        <p:txBody>
          <a:bodyPr/>
          <a:lstStyle/>
          <a:p>
            <a:pPr defTabSz="685800"/>
            <a:fld id="{920B2743-D6F2-2641-A819-1C27F8D99FCC}" type="slidenum">
              <a:rPr lang="en-US">
                <a:solidFill>
                  <a:srgbClr val="FFFFFF"/>
                </a:solidFill>
              </a:rPr>
              <a:pPr defTabSz="685800"/>
              <a:t>9</a:t>
            </a:fld>
            <a:endParaRPr lang="en-US" dirty="0">
              <a:solidFill>
                <a:srgbClr val="FFFFFF"/>
              </a:solidFill>
            </a:endParaRPr>
          </a:p>
        </p:txBody>
      </p:sp>
      <p:sp>
        <p:nvSpPr>
          <p:cNvPr id="6" name="Rectangle 5">
            <a:extLst>
              <a:ext uri="{FF2B5EF4-FFF2-40B4-BE49-F238E27FC236}">
                <a16:creationId xmlns:a16="http://schemas.microsoft.com/office/drawing/2014/main" id="{88FD9B0B-4BB7-4B70-8028-3E90B4347A94}"/>
              </a:ext>
            </a:extLst>
          </p:cNvPr>
          <p:cNvSpPr/>
          <p:nvPr/>
        </p:nvSpPr>
        <p:spPr>
          <a:xfrm>
            <a:off x="520700" y="1508126"/>
            <a:ext cx="2311400" cy="853468"/>
          </a:xfrm>
          <a:prstGeom prst="rect">
            <a:avLst/>
          </a:prstGeom>
          <a:solidFill>
            <a:schemeClr val="accent1"/>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lt-LT" sz="1600" b="1" dirty="0">
                <a:solidFill>
                  <a:schemeClr val="bg1"/>
                </a:solidFill>
              </a:rPr>
              <a:t>Straipsnis </a:t>
            </a:r>
            <a:r>
              <a:rPr kumimoji="1" lang="en-US" sz="1600" b="1" dirty="0">
                <a:solidFill>
                  <a:schemeClr val="bg1"/>
                </a:solidFill>
              </a:rPr>
              <a:t>26</a:t>
            </a:r>
            <a:endParaRPr kumimoji="1" lang="en-US" sz="1600" dirty="0"/>
          </a:p>
        </p:txBody>
      </p:sp>
      <p:sp>
        <p:nvSpPr>
          <p:cNvPr id="8" name="Rectangle 7">
            <a:extLst>
              <a:ext uri="{FF2B5EF4-FFF2-40B4-BE49-F238E27FC236}">
                <a16:creationId xmlns:a16="http://schemas.microsoft.com/office/drawing/2014/main" id="{38867C61-E884-499D-B84E-666A5E096D0A}"/>
              </a:ext>
            </a:extLst>
          </p:cNvPr>
          <p:cNvSpPr/>
          <p:nvPr/>
        </p:nvSpPr>
        <p:spPr>
          <a:xfrm>
            <a:off x="544946" y="2432001"/>
            <a:ext cx="2311400" cy="853468"/>
          </a:xfrm>
          <a:prstGeom prst="rect">
            <a:avLst/>
          </a:prstGeom>
          <a:solidFill>
            <a:schemeClr val="accent2"/>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GB" sz="1600" b="1" dirty="0" err="1">
                <a:solidFill>
                  <a:schemeClr val="bg1"/>
                </a:solidFill>
              </a:rPr>
              <a:t>Preambul</a:t>
            </a:r>
            <a:r>
              <a:rPr kumimoji="1" lang="lt-LT" sz="1600" b="1" dirty="0">
                <a:solidFill>
                  <a:schemeClr val="bg1"/>
                </a:solidFill>
              </a:rPr>
              <a:t>ė </a:t>
            </a:r>
            <a:r>
              <a:rPr kumimoji="1" lang="en-US" sz="1600" b="1" dirty="0">
                <a:solidFill>
                  <a:schemeClr val="bg1"/>
                </a:solidFill>
              </a:rPr>
              <a:t>(42)</a:t>
            </a:r>
            <a:endParaRPr kumimoji="1" lang="en-US" sz="1600" dirty="0"/>
          </a:p>
        </p:txBody>
      </p:sp>
      <p:sp>
        <p:nvSpPr>
          <p:cNvPr id="9" name="Rectangle 8">
            <a:extLst>
              <a:ext uri="{FF2B5EF4-FFF2-40B4-BE49-F238E27FC236}">
                <a16:creationId xmlns:a16="http://schemas.microsoft.com/office/drawing/2014/main" id="{EDF97F9A-03A4-4FE3-A3EB-605BAFE10F56}"/>
              </a:ext>
            </a:extLst>
          </p:cNvPr>
          <p:cNvSpPr/>
          <p:nvPr/>
        </p:nvSpPr>
        <p:spPr>
          <a:xfrm>
            <a:off x="520700" y="3355874"/>
            <a:ext cx="2311400" cy="853468"/>
          </a:xfrm>
          <a:prstGeom prst="rect">
            <a:avLst/>
          </a:prstGeom>
          <a:solidFill>
            <a:schemeClr val="accent3"/>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lt-LT" sz="1600" b="1" dirty="0">
                <a:solidFill>
                  <a:schemeClr val="bg1"/>
                </a:solidFill>
              </a:rPr>
              <a:t>Preambulė </a:t>
            </a:r>
            <a:r>
              <a:rPr kumimoji="1" lang="en-US" sz="1600" b="1" dirty="0">
                <a:solidFill>
                  <a:schemeClr val="bg1"/>
                </a:solidFill>
              </a:rPr>
              <a:t>(43)</a:t>
            </a:r>
            <a:endParaRPr kumimoji="1" lang="en-US" sz="1600" dirty="0"/>
          </a:p>
        </p:txBody>
      </p:sp>
      <p:sp>
        <p:nvSpPr>
          <p:cNvPr id="10" name="Rectangle 9">
            <a:extLst>
              <a:ext uri="{FF2B5EF4-FFF2-40B4-BE49-F238E27FC236}">
                <a16:creationId xmlns:a16="http://schemas.microsoft.com/office/drawing/2014/main" id="{18E67D0A-455F-497A-80AE-FD1271636F56}"/>
              </a:ext>
            </a:extLst>
          </p:cNvPr>
          <p:cNvSpPr/>
          <p:nvPr/>
        </p:nvSpPr>
        <p:spPr>
          <a:xfrm>
            <a:off x="520700" y="4279749"/>
            <a:ext cx="2311400" cy="853468"/>
          </a:xfrm>
          <a:prstGeom prst="rect">
            <a:avLst/>
          </a:prstGeom>
          <a:solidFill>
            <a:schemeClr val="accent4"/>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lt-LT" sz="1600" b="1" dirty="0">
                <a:solidFill>
                  <a:schemeClr val="bg1"/>
                </a:solidFill>
              </a:rPr>
              <a:t>Straipsnis</a:t>
            </a:r>
            <a:r>
              <a:rPr kumimoji="1" lang="en-US" sz="1600" b="1" dirty="0">
                <a:solidFill>
                  <a:schemeClr val="bg1"/>
                </a:solidFill>
              </a:rPr>
              <a:t> 30 (1)</a:t>
            </a:r>
            <a:endParaRPr kumimoji="1" lang="en-US" sz="1600" dirty="0"/>
          </a:p>
        </p:txBody>
      </p:sp>
      <p:sp>
        <p:nvSpPr>
          <p:cNvPr id="11" name="Rectangle 10">
            <a:extLst>
              <a:ext uri="{FF2B5EF4-FFF2-40B4-BE49-F238E27FC236}">
                <a16:creationId xmlns:a16="http://schemas.microsoft.com/office/drawing/2014/main" id="{1D746350-322B-4DF4-A893-2FD295249BAF}"/>
              </a:ext>
            </a:extLst>
          </p:cNvPr>
          <p:cNvSpPr/>
          <p:nvPr/>
        </p:nvSpPr>
        <p:spPr>
          <a:xfrm>
            <a:off x="520700" y="5203622"/>
            <a:ext cx="2311400" cy="853468"/>
          </a:xfrm>
          <a:prstGeom prst="rect">
            <a:avLst/>
          </a:prstGeom>
          <a:solidFill>
            <a:schemeClr val="accent5"/>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lt-LT" sz="1600" b="1" dirty="0">
                <a:solidFill>
                  <a:schemeClr val="bg1"/>
                </a:solidFill>
              </a:rPr>
              <a:t>Straipsnis</a:t>
            </a:r>
            <a:r>
              <a:rPr kumimoji="1" lang="en-US" sz="1600" b="1" dirty="0">
                <a:solidFill>
                  <a:schemeClr val="bg1"/>
                </a:solidFill>
              </a:rPr>
              <a:t> 30 (2)</a:t>
            </a:r>
            <a:endParaRPr kumimoji="1" lang="en-US" sz="1600" dirty="0"/>
          </a:p>
        </p:txBody>
      </p:sp>
      <p:sp>
        <p:nvSpPr>
          <p:cNvPr id="12" name="Down Arrow 21">
            <a:extLst>
              <a:ext uri="{FF2B5EF4-FFF2-40B4-BE49-F238E27FC236}">
                <a16:creationId xmlns:a16="http://schemas.microsoft.com/office/drawing/2014/main" id="{A2E8445A-7DCE-44A2-8AD8-25C712DDDC66}"/>
              </a:ext>
            </a:extLst>
          </p:cNvPr>
          <p:cNvSpPr/>
          <p:nvPr/>
        </p:nvSpPr>
        <p:spPr>
          <a:xfrm>
            <a:off x="1384300" y="2209800"/>
            <a:ext cx="609600" cy="544208"/>
          </a:xfrm>
          <a:prstGeom prst="downArrow">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Down Arrow 35">
            <a:extLst>
              <a:ext uri="{FF2B5EF4-FFF2-40B4-BE49-F238E27FC236}">
                <a16:creationId xmlns:a16="http://schemas.microsoft.com/office/drawing/2014/main" id="{74AA1248-B923-41DD-935C-90057F9EACFA}"/>
              </a:ext>
            </a:extLst>
          </p:cNvPr>
          <p:cNvSpPr/>
          <p:nvPr/>
        </p:nvSpPr>
        <p:spPr>
          <a:xfrm>
            <a:off x="1384300" y="3137171"/>
            <a:ext cx="609600" cy="544208"/>
          </a:xfrm>
          <a:prstGeom prst="downArrow">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Down Arrow 30">
            <a:extLst>
              <a:ext uri="{FF2B5EF4-FFF2-40B4-BE49-F238E27FC236}">
                <a16:creationId xmlns:a16="http://schemas.microsoft.com/office/drawing/2014/main" id="{5C1C2992-9664-48C5-8D91-EA05C6BFC452}"/>
              </a:ext>
            </a:extLst>
          </p:cNvPr>
          <p:cNvSpPr/>
          <p:nvPr/>
        </p:nvSpPr>
        <p:spPr>
          <a:xfrm>
            <a:off x="1384300" y="4065080"/>
            <a:ext cx="609600" cy="544208"/>
          </a:xfrm>
          <a:prstGeom prst="downArrow">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Down Arrow 37">
            <a:extLst>
              <a:ext uri="{FF2B5EF4-FFF2-40B4-BE49-F238E27FC236}">
                <a16:creationId xmlns:a16="http://schemas.microsoft.com/office/drawing/2014/main" id="{128F3489-3659-4F11-874B-FC8E78348FFE}"/>
              </a:ext>
            </a:extLst>
          </p:cNvPr>
          <p:cNvSpPr/>
          <p:nvPr/>
        </p:nvSpPr>
        <p:spPr>
          <a:xfrm>
            <a:off x="1384300" y="4978941"/>
            <a:ext cx="609600" cy="544208"/>
          </a:xfrm>
          <a:prstGeom prst="downArrow">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Footer Text">
            <a:extLst>
              <a:ext uri="{FF2B5EF4-FFF2-40B4-BE49-F238E27FC236}">
                <a16:creationId xmlns:a16="http://schemas.microsoft.com/office/drawing/2014/main" id="{BF1F1631-7537-4505-AC5D-68D420CA9AAC}"/>
              </a:ext>
            </a:extLst>
          </p:cNvPr>
          <p:cNvSpPr txBox="1"/>
          <p:nvPr/>
        </p:nvSpPr>
        <p:spPr>
          <a:xfrm>
            <a:off x="2971800" y="1383266"/>
            <a:ext cx="9017000" cy="903068"/>
          </a:xfrm>
          <a:prstGeom prst="rect">
            <a:avLst/>
          </a:prstGeom>
          <a:noFill/>
        </p:spPr>
        <p:txBody>
          <a:bodyPr wrap="square" lIns="0" tIns="0" rIns="0" bIns="0" rtlCol="0">
            <a:spAutoFit/>
          </a:bodyPr>
          <a:lstStyle/>
          <a:p>
            <a:pPr algn="just">
              <a:spcAft>
                <a:spcPts val="333"/>
              </a:spcAft>
              <a:buSzPct val="120000"/>
            </a:pPr>
            <a:r>
              <a:rPr lang="lt-LT" sz="1467" b="1" dirty="0"/>
              <a:t>Išskirtinis naudojimas • Perkančiosios organizacijos poreikiai negali būti patenkinti nepritaikant lengvai prieinamų sprendimų • Ypač sudėtingų sutarčių atvejai • Sutartis negali būti sudaryta be išankstinių derybų • Perkančioji organizacija negali apibrėžti geriausių techninių priemonių savo poreikiams tenkinti ar neaiški finansinė arba teisinė projekto sudėtis • Atviro arba riboto konkurso metu pateikiami tik netinkami arba nepriimtini pasiūlymai.</a:t>
            </a:r>
            <a:endParaRPr lang="en-US" sz="1467" b="1" dirty="0">
              <a:solidFill>
                <a:schemeClr val="tx2">
                  <a:lumMod val="75000"/>
                  <a:lumOff val="25000"/>
                </a:schemeClr>
              </a:solidFill>
            </a:endParaRPr>
          </a:p>
        </p:txBody>
      </p:sp>
      <p:sp>
        <p:nvSpPr>
          <p:cNvPr id="17" name="Footer Text">
            <a:extLst>
              <a:ext uri="{FF2B5EF4-FFF2-40B4-BE49-F238E27FC236}">
                <a16:creationId xmlns:a16="http://schemas.microsoft.com/office/drawing/2014/main" id="{748B3FCE-D2AD-4710-B5B3-552A5F4225E4}"/>
              </a:ext>
            </a:extLst>
          </p:cNvPr>
          <p:cNvSpPr txBox="1"/>
          <p:nvPr/>
        </p:nvSpPr>
        <p:spPr>
          <a:xfrm>
            <a:off x="2971800" y="2443325"/>
            <a:ext cx="9118600" cy="903068"/>
          </a:xfrm>
          <a:prstGeom prst="rect">
            <a:avLst/>
          </a:prstGeom>
          <a:noFill/>
        </p:spPr>
        <p:txBody>
          <a:bodyPr wrap="square" lIns="0" tIns="0" rIns="0" bIns="0" rtlCol="0">
            <a:spAutoFit/>
          </a:bodyPr>
          <a:lstStyle/>
          <a:p>
            <a:pPr algn="just">
              <a:spcAft>
                <a:spcPts val="333"/>
              </a:spcAft>
              <a:buSzPct val="120000"/>
            </a:pPr>
            <a:r>
              <a:rPr lang="lt-LT" sz="1467" b="1" dirty="0"/>
              <a:t>Valstybės narės turėtų turėti galimybę numatyti konkurencinės procedūros su derybomis arba konkurencinio dialogo taikymą įvairiose situacijose, kai tikėtina, kad atviros arba ribotos procedūros be derybų neduos patenkinamų viešųjų pirkimų rezultatų. Reikėtų priminti, kad konkurencinio dialogo naudojimas pastaraisiais metais labai išaugo, kalbant apie sutarčių vertes.</a:t>
            </a:r>
            <a:endParaRPr lang="en-US" sz="1467" b="1" dirty="0">
              <a:solidFill>
                <a:schemeClr val="tx2">
                  <a:lumMod val="75000"/>
                  <a:lumOff val="25000"/>
                </a:schemeClr>
              </a:solidFill>
            </a:endParaRPr>
          </a:p>
        </p:txBody>
      </p:sp>
      <p:sp>
        <p:nvSpPr>
          <p:cNvPr id="18" name="Footer Text">
            <a:extLst>
              <a:ext uri="{FF2B5EF4-FFF2-40B4-BE49-F238E27FC236}">
                <a16:creationId xmlns:a16="http://schemas.microsoft.com/office/drawing/2014/main" id="{816415D0-D21B-4DE0-9746-6728686FDF0D}"/>
              </a:ext>
            </a:extLst>
          </p:cNvPr>
          <p:cNvSpPr txBox="1"/>
          <p:nvPr/>
        </p:nvSpPr>
        <p:spPr>
          <a:xfrm>
            <a:off x="2982608" y="3577422"/>
            <a:ext cx="9006192" cy="451534"/>
          </a:xfrm>
          <a:prstGeom prst="rect">
            <a:avLst/>
          </a:prstGeom>
          <a:noFill/>
        </p:spPr>
        <p:txBody>
          <a:bodyPr wrap="square" lIns="0" tIns="0" rIns="0" bIns="0" rtlCol="0">
            <a:spAutoFit/>
          </a:bodyPr>
          <a:lstStyle/>
          <a:p>
            <a:pPr>
              <a:spcAft>
                <a:spcPts val="333"/>
              </a:spcAft>
              <a:buSzPct val="120000"/>
            </a:pPr>
            <a:r>
              <a:rPr lang="lt-LT" sz="1467" b="1" dirty="0"/>
              <a:t>Kalbant apie paruoštas paslaugas ar tiekimą, kuriuos rinkoje gali teikti daug skirtingų operatorių, konkurencinė procedūra su derybomis ir konkurenciniu dialogu neturėtų būti taikoma.</a:t>
            </a:r>
            <a:endParaRPr lang="en-US" sz="1467" b="1" dirty="0"/>
          </a:p>
        </p:txBody>
      </p:sp>
      <p:sp>
        <p:nvSpPr>
          <p:cNvPr id="19" name="Footer Text">
            <a:extLst>
              <a:ext uri="{FF2B5EF4-FFF2-40B4-BE49-F238E27FC236}">
                <a16:creationId xmlns:a16="http://schemas.microsoft.com/office/drawing/2014/main" id="{FDF59056-7143-4F82-8776-ADC8A6FDF0BC}"/>
              </a:ext>
            </a:extLst>
          </p:cNvPr>
          <p:cNvSpPr txBox="1"/>
          <p:nvPr/>
        </p:nvSpPr>
        <p:spPr>
          <a:xfrm>
            <a:off x="2971800" y="4378798"/>
            <a:ext cx="9017000" cy="451534"/>
          </a:xfrm>
          <a:prstGeom prst="rect">
            <a:avLst/>
          </a:prstGeom>
          <a:noFill/>
        </p:spPr>
        <p:txBody>
          <a:bodyPr wrap="square" lIns="0" tIns="0" rIns="0" bIns="0" rtlCol="0">
            <a:spAutoFit/>
          </a:bodyPr>
          <a:lstStyle/>
          <a:p>
            <a:pPr>
              <a:spcAft>
                <a:spcPts val="333"/>
              </a:spcAft>
              <a:buSzPct val="120000"/>
            </a:pPr>
            <a:r>
              <a:rPr lang="en-US" sz="1333" dirty="0"/>
              <a:t> </a:t>
            </a:r>
            <a:r>
              <a:rPr lang="lt-LT" sz="1467" b="1" dirty="0"/>
              <a:t>Konkursiniuose dialoguose kiekvienas ekonominės veiklos vykdytojas gali pateikti prašymą dalyvauti pirkime,  pateikdamas perkančiosios organizacijos prašomą informaciją kokybinei atrankai.</a:t>
            </a:r>
            <a:endParaRPr lang="en-US" sz="1467" b="1" dirty="0"/>
          </a:p>
        </p:txBody>
      </p:sp>
      <p:sp>
        <p:nvSpPr>
          <p:cNvPr id="21" name="Footer Text">
            <a:extLst>
              <a:ext uri="{FF2B5EF4-FFF2-40B4-BE49-F238E27FC236}">
                <a16:creationId xmlns:a16="http://schemas.microsoft.com/office/drawing/2014/main" id="{20453E4D-70CE-4425-827E-900C7D76D477}"/>
              </a:ext>
            </a:extLst>
          </p:cNvPr>
          <p:cNvSpPr txBox="1"/>
          <p:nvPr/>
        </p:nvSpPr>
        <p:spPr>
          <a:xfrm>
            <a:off x="2984770" y="5210244"/>
            <a:ext cx="8800831" cy="903068"/>
          </a:xfrm>
          <a:prstGeom prst="rect">
            <a:avLst/>
          </a:prstGeom>
          <a:noFill/>
        </p:spPr>
        <p:txBody>
          <a:bodyPr wrap="square" lIns="0" tIns="0" rIns="0" bIns="0" rtlCol="0">
            <a:spAutoFit/>
          </a:bodyPr>
          <a:lstStyle/>
          <a:p>
            <a:pPr>
              <a:spcAft>
                <a:spcPts val="333"/>
              </a:spcAft>
              <a:buSzPct val="120000"/>
            </a:pPr>
            <a:r>
              <a:rPr lang="lt-LT" sz="1467" b="1" dirty="0"/>
              <a:t>Perkančiosios organizacijos savo poreikius ir reikalavimus išdėsto skelbime apie pirkimą ir šiuos poreikius bei reikalavimus apibrėžia tame skelbime ir (arba) aprašomajame dokumente. Tuo pačiu metu tuose pačiuose dokumentuose jie taip pat nustato ir apibrėžia pasirinktus sutarties sudarymo kriterijus ir nurodo orientacinį tvarkaraštį.</a:t>
            </a:r>
            <a:endParaRPr lang="en-US" sz="1467" b="1" dirty="0"/>
          </a:p>
        </p:txBody>
      </p:sp>
    </p:spTree>
    <p:extLst>
      <p:ext uri="{BB962C8B-B14F-4D97-AF65-F5344CB8AC3E}">
        <p14:creationId xmlns:p14="http://schemas.microsoft.com/office/powerpoint/2010/main" val="292245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1"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heme1">
  <a:themeElements>
    <a:clrScheme name="OECDTheme">
      <a:dk1>
        <a:srgbClr val="0B1E2C"/>
      </a:dk1>
      <a:lt1>
        <a:srgbClr val="FFFFFF"/>
      </a:lt1>
      <a:dk2>
        <a:srgbClr val="C0C7C9"/>
      </a:dk2>
      <a:lt2>
        <a:srgbClr val="E6EBE9"/>
      </a:lt2>
      <a:accent1>
        <a:srgbClr val="0BB89C"/>
      </a:accent1>
      <a:accent2>
        <a:srgbClr val="66BB69"/>
      </a:accent2>
      <a:accent3>
        <a:srgbClr val="8CC841"/>
      </a:accent3>
      <a:accent4>
        <a:srgbClr val="FFC20E"/>
      </a:accent4>
      <a:accent5>
        <a:srgbClr val="16B1C1"/>
      </a:accent5>
      <a:accent6>
        <a:srgbClr val="04619A"/>
      </a:accent6>
      <a:hlink>
        <a:srgbClr val="0563C1"/>
      </a:hlink>
      <a:folHlink>
        <a:srgbClr val="F379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CDPresentationTemplate" id="{F0C167E4-D160-0148-BF3C-E1FBCA1E9ED9}" vid="{C9CF138B-225B-BA4E-891C-1A969DA66CED}"/>
    </a:ext>
  </a:extLst>
</a:theme>
</file>

<file path=ppt/theme/theme2.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eme1">
  <a:themeElements>
    <a:clrScheme name="OECDTheme">
      <a:dk1>
        <a:srgbClr val="0B1E2C"/>
      </a:dk1>
      <a:lt1>
        <a:srgbClr val="FFFFFF"/>
      </a:lt1>
      <a:dk2>
        <a:srgbClr val="C0C7C9"/>
      </a:dk2>
      <a:lt2>
        <a:srgbClr val="E6EBE9"/>
      </a:lt2>
      <a:accent1>
        <a:srgbClr val="0BB89C"/>
      </a:accent1>
      <a:accent2>
        <a:srgbClr val="66BB69"/>
      </a:accent2>
      <a:accent3>
        <a:srgbClr val="8CC841"/>
      </a:accent3>
      <a:accent4>
        <a:srgbClr val="FFC20E"/>
      </a:accent4>
      <a:accent5>
        <a:srgbClr val="16B1C1"/>
      </a:accent5>
      <a:accent6>
        <a:srgbClr val="04619A"/>
      </a:accent6>
      <a:hlink>
        <a:srgbClr val="0563C1"/>
      </a:hlink>
      <a:folHlink>
        <a:srgbClr val="F379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CDPresentationTemplate" id="{F0C167E4-D160-0148-BF3C-E1FBCA1E9ED9}" vid="{C9CF138B-225B-BA4E-891C-1A969DA66CE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Official Document" ma:contentTypeID="0x0101008B4DD370EC31429186F3AD49F0D3098F3300D3F44758533D744DBD95D451D3BDC62B0061978533082CBB4C9E91C9B2A0B8ADD3" ma:contentTypeVersion="176" ma:contentTypeDescription="" ma:contentTypeScope="" ma:versionID="8f89e435d23b2924746c8cfe9191ca92">
  <xsd:schema xmlns:xsd="http://www.w3.org/2001/XMLSchema" xmlns:xs="http://www.w3.org/2001/XMLSchema" xmlns:p="http://schemas.microsoft.com/office/2006/metadata/properties" xmlns:ns2="54c4cd27-f286-408f-9ce0-33c1e0f3ab39" xmlns:ns3="18889a2b-0d37-4ff0-afeb-cbbf52875171" xmlns:ns4="ca82dde9-3436-4d3d-bddd-d31447390034" xmlns:ns5="c9f238dd-bb73-4aef-a7a5-d644ad823e52" xmlns:ns6="375c99d1-ca6e-49b5-b969-bc8a239e4ffd" targetNamespace="http://schemas.microsoft.com/office/2006/metadata/properties" ma:root="true" ma:fieldsID="12d6e0d74704c8ff9a7919b5fb3da401" ns2:_="" ns3:_="" ns4:_="" ns5:_="" ns6:_="">
    <xsd:import namespace="54c4cd27-f286-408f-9ce0-33c1e0f3ab39"/>
    <xsd:import namespace="18889a2b-0d37-4ff0-afeb-cbbf52875171"/>
    <xsd:import namespace="ca82dde9-3436-4d3d-bddd-d31447390034"/>
    <xsd:import namespace="c9f238dd-bb73-4aef-a7a5-d644ad823e52"/>
    <xsd:import namespace="375c99d1-ca6e-49b5-b969-bc8a239e4ffd"/>
    <xsd:element name="properties">
      <xsd:complexType>
        <xsd:sequence>
          <xsd:element name="documentManagement">
            <xsd:complexType>
              <xsd:all>
                <xsd:element ref="ns2:OECDCote" minOccurs="0"/>
                <xsd:element ref="ns4:OECDlanguage" minOccurs="0"/>
                <xsd:element ref="ns4:OECDcontentGuid" minOccurs="0"/>
                <xsd:element ref="ns2:OECDKimStatus" minOccurs="0"/>
                <xsd:element ref="ns2:OECDKimBussinessContext" minOccurs="0"/>
                <xsd:element ref="ns2:OECDKimProvenance" minOccurs="0"/>
                <xsd:element ref="ns5:eShareCountryTaxHTField0" minOccurs="0"/>
                <xsd:element ref="ns5:eShareTopicTaxHTField0" minOccurs="0"/>
                <xsd:element ref="ns5:eShareKeywordsTaxHTField0" minOccurs="0"/>
                <xsd:element ref="ns6:OECDProjectLookup" minOccurs="0"/>
                <xsd:element ref="ns6:OECDProjectManager" minOccurs="0"/>
                <xsd:element ref="ns6:OECDProjectMembers" minOccurs="0"/>
                <xsd:element ref="ns6:OECDTagsCache" minOccurs="0"/>
                <xsd:element ref="ns2:OECDMeetingDate" minOccurs="0"/>
                <xsd:element ref="ns4:pb5335f8765c484a86ddd10580650a95" minOccurs="0"/>
                <xsd:element ref="ns4:aa366335bba64f7186c6f91b1ae503c2" minOccurs="0"/>
                <xsd:element ref="ns4:OECDMeetingDate1" minOccurs="0"/>
                <xsd:element ref="ns6:OECDPinnedBy" minOccurs="0"/>
                <xsd:element ref="ns4:TaxCatchAll" minOccurs="0"/>
                <xsd:element ref="ns3:OECDExpirationDate" minOccurs="0"/>
                <xsd:element ref="ns4:TaxCatchAllLabel" minOccurs="0"/>
                <xsd:element ref="ns5:eSharePWBTaxHTField0" minOccurs="0"/>
                <xsd:element ref="ns5:eShareCommitteeTaxHTField0" minOccurs="0"/>
                <xsd:element ref="ns6:a69e193577b6457d9cbf1ed1dc9412b6" minOccurs="0"/>
                <xsd:element ref="ns6:f8f374b859e54b089b1e0240fadab8ce" minOccurs="0"/>
                <xsd:element ref="ns6:c8d74dcdd70245de8d5c76809cabe7d6" minOccurs="0"/>
                <xsd:element ref="ns3:n2117a3aede04346bfdbc41180e059d0" minOccurs="0"/>
                <xsd:element ref="ns6:OECDMainProje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Cote" ma:index="5" nillable="true" ma:displayName="Cote" ma:description="" ma:internalName="OECDCote">
      <xsd:simpleType>
        <xsd:restriction base="dms:Text">
          <xsd:maxLength value="255"/>
        </xsd:restriction>
      </xsd:simpleType>
    </xsd:element>
    <xsd:element name="OECDKimStatus" ma:index="8" nillable="true" ma:displayName="Kim status" ma:default="Draft" ma:description="" ma:format="Dropdown" ma:hidden="true" ma:internalName="OECDKimStatus" ma:readOnly="false">
      <xsd:simpleType>
        <xsd:restriction base="dms:Choice">
          <xsd:enumeration value="Draft"/>
          <xsd:enumeration value="Final"/>
        </xsd:restriction>
      </xsd:simpleType>
    </xsd:element>
    <xsd:element name="OECDKimBussinessContext" ma:index="14" nillable="true" ma:displayName="Kim bussiness context" ma:description="" ma:hidden="true" ma:internalName="OECDKimBussinessContext" ma:readOnly="false">
      <xsd:simpleType>
        <xsd:restriction base="dms:Text"/>
      </xsd:simpleType>
    </xsd:element>
    <xsd:element name="OECDKimProvenance" ma:index="15" nillable="true" ma:displayName="Kim provenance" ma:description="" ma:hidden="true" ma:internalName="OECDKimProvenance" ma:readOnly="false">
      <xsd:simpleType>
        <xsd:restriction base="dms:Text">
          <xsd:maxLength value="255"/>
        </xsd:restriction>
      </xsd:simpleType>
    </xsd:element>
    <xsd:element name="OECDMeetingDate" ma:index="25" nillable="true" ma:displayName="Meeting Date" ma:default="" ma:format="DateOnly" ma:hidden="true" ma:internalName="OECDMeeting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889a2b-0d37-4ff0-afeb-cbbf52875171" elementFormDefault="qualified">
    <xsd:import namespace="http://schemas.microsoft.com/office/2006/documentManagement/types"/>
    <xsd:import namespace="http://schemas.microsoft.com/office/infopath/2007/PartnerControls"/>
    <xsd:element name="OECDExpirationDate" ma:index="33" nillable="true" ma:displayName="Highlights" ma:default="" ma:description="" ma:format="DateOnly" ma:hidden="true" ma:indexed="true" ma:internalName="OECDExpirationDate">
      <xsd:simpleType>
        <xsd:restriction base="dms:DateTime"/>
      </xsd:simpleType>
    </xsd:element>
    <xsd:element name="n2117a3aede04346bfdbc41180e059d0" ma:index="41" nillable="true" ma:taxonomy="true" ma:internalName="n2117a3aede04346bfdbc41180e059d0" ma:taxonomyFieldName="OECDHorizontalProjects" ma:displayName="Horizontal project" ma:readOnly="false" ma:default="" ma:fieldId="{72117a3a-ede0-4346-bfdb-c41180e059d0}"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OECDlanguage" ma:index="6" nillable="true" ma:displayName="Document language" ma:default="English" ma:description="" ma:format="Dropdown" ma:internalName="OECDlanguage">
      <xsd:simpleType>
        <xsd:restriction base="dms:Choice">
          <xsd:enumeration value="English"/>
          <xsd:enumeration value="French"/>
        </xsd:restriction>
      </xsd:simpleType>
    </xsd:element>
    <xsd:element name="OECDcontentGuid" ma:index="7" nillable="true" ma:displayName="Document ID" ma:description="" ma:internalName="OECDcontentGuid">
      <xsd:simpleType>
        <xsd:restriction base="dms:Text"/>
      </xsd:simpleType>
    </xsd:element>
    <xsd:element name="pb5335f8765c484a86ddd10580650a95" ma:index="27" nillable="true" ma:displayName="Topic_0" ma:hidden="true" ma:internalName="pb5335f8765c484a86ddd10580650a95">
      <xsd:simpleType>
        <xsd:restriction base="dms:Note"/>
      </xsd:simpleType>
    </xsd:element>
    <xsd:element name="aa366335bba64f7186c6f91b1ae503c2" ma:index="28" nillable="true" ma:displayName="Country_0" ma:hidden="true" ma:internalName="aa366335bba64f7186c6f91b1ae503c2">
      <xsd:simpleType>
        <xsd:restriction base="dms:Note"/>
      </xsd:simpleType>
    </xsd:element>
    <xsd:element name="OECDMeetingDate1" ma:index="29" nillable="true" ma:displayName="Meeting Date" ma:description="Date of the OECD meeting/event that the content is being prepared for" ma:format="DateOnly" ma:internalName="OECDMeetingDate1" ma:readOnly="false">
      <xsd:simpleType>
        <xsd:restriction base="dms:DateTime"/>
      </xsd:simpleType>
    </xsd:element>
    <xsd:element name="TaxCatchAll" ma:index="32" nillable="true" ma:displayName="Taxonomy Catch All Column" ma:hidden="true" ma:list="{9cdd7977-79b7-4810-894a-70722c3ffe22}" ma:internalName="TaxCatchAll" ma:showField="CatchAllData" ma:web="18889a2b-0d37-4ff0-afeb-cbbf52875171">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9cdd7977-79b7-4810-894a-70722c3ffe22}" ma:internalName="TaxCatchAllLabel" ma:readOnly="true" ma:showField="CatchAllDataLabel" ma:web="18889a2b-0d37-4ff0-afeb-cbbf528751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16"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17"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18"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PWBTaxHTField0" ma:index="35" nillable="true" ma:taxonomy="true" ma:internalName="eSharePWBTaxHTField0" ma:taxonomyFieldName="OECDPWB" ma:displayName="PWB" ma:readOnly="false" ma:default="" ma:fieldId="{fe327ce1-b783-48aa-9b0b-52ad26d1c9f6}" ma:sspId="27ec883c-a62c-444f-a935-fcddb579e39d" ma:termSetId="7bc7477d-4ef0-4820-a158-bb7b3cda138d" ma:anchorId="00000000-0000-0000-0000-000000000000" ma:open="false" ma:isKeyword="false">
      <xsd:complexType>
        <xsd:sequence>
          <xsd:element ref="pc:Terms" minOccurs="0" maxOccurs="1"/>
        </xsd:sequence>
      </xsd:complexType>
    </xsd:element>
    <xsd:element name="eShareCommitteeTaxHTField0" ma:index="36" nillable="true" ma:taxonomy="true" ma:internalName="eShareCommitteeTaxHTField0" ma:taxonomyFieldName="OECDCommittee" ma:displayName="Committee" ma:readOnly="false" ma:default=""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5c99d1-ca6e-49b5-b969-bc8a239e4ffd" elementFormDefault="qualified">
    <xsd:import namespace="http://schemas.microsoft.com/office/2006/documentManagement/types"/>
    <xsd:import namespace="http://schemas.microsoft.com/office/infopath/2007/PartnerControls"/>
    <xsd:element name="OECDProjectLookup" ma:index="19" nillable="true" ma:displayName="Project" ma:description="" ma:hidden="true" ma:indexed="true" ma:list="ad50ee1a-9840-4282-83fb-7014c2e43d44" ma:internalName="OECDProjectLookup" ma:readOnly="false" ma:showField="OECDShortProjectName" ma:web="375c99d1-ca6e-49b5-b969-bc8a239e4ffd">
      <xsd:simpleType>
        <xsd:restriction base="dms:Lookup"/>
      </xsd:simpleType>
    </xsd:element>
    <xsd:element name="OECDProjectManager" ma:index="2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2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TagsCache" ma:index="24" nillable="true" ma:displayName="Tags cache" ma:description="" ma:hidden="true" ma:internalName="OECDTagsCache">
      <xsd:simpleType>
        <xsd:restriction base="dms:Note"/>
      </xsd:simpleType>
    </xsd:element>
    <xsd:element name="OECDPinnedBy" ma:index="30"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69e193577b6457d9cbf1ed1dc9412b6" ma:index="37" nillable="true" ma:displayName="Deliverable partners_0" ma:hidden="true" ma:internalName="a69e193577b6457d9cbf1ed1dc9412b6">
      <xsd:simpleType>
        <xsd:restriction base="dms:Note"/>
      </xsd:simpleType>
    </xsd:element>
    <xsd:element name="f8f374b859e54b089b1e0240fadab8ce" ma:index="38" nillable="true" ma:displayName="Deliverable owner_0" ma:hidden="true" ma:internalName="f8f374b859e54b089b1e0240fadab8ce">
      <xsd:simpleType>
        <xsd:restriction base="dms:Note"/>
      </xsd:simpleType>
    </xsd:element>
    <xsd:element name="c8d74dcdd70245de8d5c76809cabe7d6" ma:index="40" nillable="true" ma:taxonomy="true" ma:internalName="c8d74dcdd70245de8d5c76809cabe7d6" ma:taxonomyFieldName="OECDProjectOwnerStructure" ma:displayName="Project owner" ma:readOnly="false" ma:default="" ma:fieldId="c8d74dcd-d702-45de-8d5c-76809cabe7d6"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OECDMainProject" ma:index="42" nillable="true" ma:displayName="Main project" ma:description="" ma:hidden="true" ma:indexed="true" ma:list="ad50ee1a-9840-4282-83fb-7014c2e43d44" ma:internalName="OECDMainProject" ma:readOnly="false" ma:showField="OECDShortProjectNam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7ec883c-a62c-444f-a935-fcddb579e39d" ContentTypeId="0x0101008B4DD370EC31429186F3AD49F0D3098F33" PreviousValue="false"/>
</file>

<file path=customXml/item3.xml><?xml version="1.0" encoding="utf-8"?>
<p:properties xmlns:p="http://schemas.microsoft.com/office/2006/metadata/properties" xmlns:xsi="http://www.w3.org/2001/XMLSchema-instance" xmlns:pc="http://schemas.microsoft.com/office/infopath/2007/PartnerControls">
  <documentManagement>
    <eShareCountryTaxHTField0 xmlns="c9f238dd-bb73-4aef-a7a5-d644ad823e52">
      <Terms xmlns="http://schemas.microsoft.com/office/infopath/2007/PartnerControls"/>
    </eShareCountryTaxHTField0>
    <eShareTopicTaxHTField0 xmlns="c9f238dd-bb73-4aef-a7a5-d644ad823e52">
      <Terms xmlns="http://schemas.microsoft.com/office/infopath/2007/PartnerControls"/>
    </eShareTopicTaxHTField0>
    <OECDKimProvenance xmlns="54c4cd27-f286-408f-9ce0-33c1e0f3ab39" xsi:nil="true"/>
    <OECDMeetingDate xmlns="54c4cd27-f286-408f-9ce0-33c1e0f3ab39" xsi:nil="true"/>
    <TaxCatchAll xmlns="ca82dde9-3436-4d3d-bddd-d31447390034">
      <Value>699</Value>
    </TaxCatchAll>
    <OECDKimStatus xmlns="54c4cd27-f286-408f-9ce0-33c1e0f3ab39" xsi:nil="true"/>
    <OECDKimBussinessContext xmlns="54c4cd27-f286-408f-9ce0-33c1e0f3ab39" xsi:nil="true"/>
    <eShareKeywordsTaxHTField0 xmlns="c9f238dd-bb73-4aef-a7a5-d644ad823e52">
      <Terms xmlns="http://schemas.microsoft.com/office/infopath/2007/PartnerControls"/>
    </eShareKeywordsTaxHTField0>
    <eShareCommitteeTaxHTField0 xmlns="c9f238dd-bb73-4aef-a7a5-d644ad823e52">
      <Terms xmlns="http://schemas.microsoft.com/office/infopath/2007/PartnerControls"/>
    </eShareCommitteeTaxHTField0>
    <OECDPinnedBy xmlns="375c99d1-ca6e-49b5-b969-bc8a239e4ffd">
      <UserInfo>
        <DisplayName/>
        <AccountId xsi:nil="true"/>
        <AccountType/>
      </UserInfo>
    </OECDPinnedBy>
    <OECDExpirationDate xmlns="18889a2b-0d37-4ff0-afeb-cbbf52875171" xsi:nil="true"/>
    <OECDTagsCache xmlns="375c99d1-ca6e-49b5-b969-bc8a239e4ffd" xsi:nil="true"/>
    <n2117a3aede04346bfdbc41180e059d0 xmlns="18889a2b-0d37-4ff0-afeb-cbbf52875171">
      <Terms xmlns="http://schemas.microsoft.com/office/infopath/2007/PartnerControls"/>
    </n2117a3aede04346bfdbc41180e059d0>
    <c8d74dcdd70245de8d5c76809cabe7d6 xmlns="375c99d1-ca6e-49b5-b969-bc8a239e4ffd">
      <Terms xmlns="http://schemas.microsoft.com/office/infopath/2007/PartnerControls">
        <TermInfo xmlns="http://schemas.microsoft.com/office/infopath/2007/PartnerControls">
          <TermName xmlns="http://schemas.microsoft.com/office/infopath/2007/PartnerControls">GOV/PSI/PP</TermName>
          <TermId xmlns="http://schemas.microsoft.com/office/infopath/2007/PartnerControls">d97e514b-c422-4c52-840c-c27316204a6e</TermId>
        </TermInfo>
      </Terms>
    </c8d74dcdd70245de8d5c76809cabe7d6>
    <f8f374b859e54b089b1e0240fadab8ce xmlns="375c99d1-ca6e-49b5-b969-bc8a239e4ffd" xsi:nil="true"/>
    <OECDProjectMembers xmlns="375c99d1-ca6e-49b5-b969-bc8a239e4ffd">
      <UserInfo>
        <DisplayName>OMOTE Masayuki, GOV/IPP</DisplayName>
        <AccountId>1463</AccountId>
        <AccountType/>
      </UserInfo>
      <UserInfo>
        <DisplayName>CAHEN Matthieu, GOV/IPP</DisplayName>
        <AccountId>416</AccountId>
        <AccountType/>
      </UserInfo>
      <UserInfo>
        <DisplayName>BOZZAY Erika, GOV/IPP</DisplayName>
        <AccountId>139</AccountId>
        <AccountType/>
      </UserInfo>
      <UserInfo>
        <DisplayName>CAPUTI Costanza, GOV/IPP</DisplayName>
        <AccountId>3112</AccountId>
        <AccountType/>
      </UserInfo>
      <UserInfo>
        <DisplayName>KHACHANI Kenza, GOV/IPP</DisplayName>
        <AccountId>765</AccountId>
        <AccountType/>
      </UserInfo>
      <UserInfo>
        <DisplayName>KUORAITE Laura, GOV/IPP</DisplayName>
        <AccountId>4159</AccountId>
        <AccountType/>
      </UserInfo>
    </OECDProjectMembers>
    <OECDMainProject xmlns="375c99d1-ca6e-49b5-b969-bc8a239e4ffd">155</OECDMainProject>
    <OECDlanguage xmlns="ca82dde9-3436-4d3d-bddd-d31447390034" xsi:nil="true"/>
    <eSharePWBTaxHTField0 xmlns="c9f238dd-bb73-4aef-a7a5-d644ad823e52">
      <Terms xmlns="http://schemas.microsoft.com/office/infopath/2007/PartnerControls"/>
    </eSharePWBTaxHTField0>
    <a69e193577b6457d9cbf1ed1dc9412b6 xmlns="375c99d1-ca6e-49b5-b969-bc8a239e4ffd" xsi:nil="true"/>
    <OECDProjectManager xmlns="375c99d1-ca6e-49b5-b969-bc8a239e4ffd">
      <UserInfo>
        <DisplayName/>
        <AccountId>349</AccountId>
        <AccountType/>
      </UserInfo>
    </OECDProjectManager>
    <OECDProjectLookup xmlns="375c99d1-ca6e-49b5-b969-bc8a239e4ffd">172</OECDProjectLookup>
    <OECDMeetingDate1 xmlns="ca82dde9-3436-4d3d-bddd-d31447390034" xsi:nil="true"/>
    <OECDcontentGuid xmlns="ca82dde9-3436-4d3d-bddd-d31447390034" xsi:nil="true"/>
    <pb5335f8765c484a86ddd10580650a95 xmlns="ca82dde9-3436-4d3d-bddd-d31447390034" xsi:nil="true"/>
    <OECDCote xmlns="54c4cd27-f286-408f-9ce0-33c1e0f3ab39" xsi:nil="true"/>
    <aa366335bba64f7186c6f91b1ae503c2 xmlns="ca82dde9-3436-4d3d-bddd-d31447390034"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CtFieldPriority xmlns="http://www.oecd.org/eshare/projectsentre/CtFieldPriority/" xmlns:i="http://www.w3.org/2001/XMLSchema-instance">
  <PriorityFields xmlns:a="http://schemas.microsoft.com/2003/10/Serialization/Arrays"/>
</CtFieldPriority>
</file>

<file path=customXml/itemProps1.xml><?xml version="1.0" encoding="utf-8"?>
<ds:datastoreItem xmlns:ds="http://schemas.openxmlformats.org/officeDocument/2006/customXml" ds:itemID="{6195270F-C3DA-4FCC-B601-1C9477EF72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4cd27-f286-408f-9ce0-33c1e0f3ab39"/>
    <ds:schemaRef ds:uri="18889a2b-0d37-4ff0-afeb-cbbf52875171"/>
    <ds:schemaRef ds:uri="ca82dde9-3436-4d3d-bddd-d31447390034"/>
    <ds:schemaRef ds:uri="c9f238dd-bb73-4aef-a7a5-d644ad823e52"/>
    <ds:schemaRef ds:uri="375c99d1-ca6e-49b5-b969-bc8a239e4f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589A76-B679-44C6-BE70-D7AD3C2CE7AE}">
  <ds:schemaRefs>
    <ds:schemaRef ds:uri="Microsoft.SharePoint.Taxonomy.ContentTypeSync"/>
  </ds:schemaRefs>
</ds:datastoreItem>
</file>

<file path=customXml/itemProps3.xml><?xml version="1.0" encoding="utf-8"?>
<ds:datastoreItem xmlns:ds="http://schemas.openxmlformats.org/officeDocument/2006/customXml" ds:itemID="{5C83728D-D88B-4489-96F3-E9F221185308}">
  <ds:schemaRefs>
    <ds:schemaRef ds:uri="http://schemas.microsoft.com/office/infopath/2007/PartnerControls"/>
    <ds:schemaRef ds:uri="ca82dde9-3436-4d3d-bddd-d31447390034"/>
    <ds:schemaRef ds:uri="http://purl.org/dc/elements/1.1/"/>
    <ds:schemaRef ds:uri="http://schemas.microsoft.com/office/2006/metadata/properties"/>
    <ds:schemaRef ds:uri="375c99d1-ca6e-49b5-b969-bc8a239e4ffd"/>
    <ds:schemaRef ds:uri="54c4cd27-f286-408f-9ce0-33c1e0f3ab39"/>
    <ds:schemaRef ds:uri="18889a2b-0d37-4ff0-afeb-cbbf52875171"/>
    <ds:schemaRef ds:uri="http://schemas.microsoft.com/office/2006/documentManagement/types"/>
    <ds:schemaRef ds:uri="http://schemas.openxmlformats.org/package/2006/metadata/core-properties"/>
    <ds:schemaRef ds:uri="c9f238dd-bb73-4aef-a7a5-d644ad823e52"/>
    <ds:schemaRef ds:uri="http://purl.org/dc/dcmitype/"/>
    <ds:schemaRef ds:uri="http://www.w3.org/XML/1998/namespace"/>
    <ds:schemaRef ds:uri="http://purl.org/dc/terms/"/>
  </ds:schemaRefs>
</ds:datastoreItem>
</file>

<file path=customXml/itemProps4.xml><?xml version="1.0" encoding="utf-8"?>
<ds:datastoreItem xmlns:ds="http://schemas.openxmlformats.org/officeDocument/2006/customXml" ds:itemID="{79EB8168-BF08-460A-9BBE-B576ED2CFF4F}">
  <ds:schemaRefs>
    <ds:schemaRef ds:uri="http://schemas.microsoft.com/sharepoint/v3/contenttype/forms"/>
  </ds:schemaRefs>
</ds:datastoreItem>
</file>

<file path=customXml/itemProps5.xml><?xml version="1.0" encoding="utf-8"?>
<ds:datastoreItem xmlns:ds="http://schemas.openxmlformats.org/officeDocument/2006/customXml" ds:itemID="{0DAC09C7-D308-4853-8A49-A9C8ABF01A2F}">
  <ds:schemaRefs>
    <ds:schemaRef ds:uri="http://www.oecd.org/eshare/projectsentre/CtFieldPriority/"/>
    <ds:schemaRef ds:uri="http://schemas.microsoft.com/2003/10/Serialization/Arrays"/>
  </ds:schemaRefs>
</ds:datastoreItem>
</file>

<file path=docProps/app.xml><?xml version="1.0" encoding="utf-8"?>
<Properties xmlns="http://schemas.openxmlformats.org/officeDocument/2006/extended-properties" xmlns:vt="http://schemas.openxmlformats.org/officeDocument/2006/docPropsVTypes">
  <Template/>
  <TotalTime>15437</TotalTime>
  <Words>5949</Words>
  <Application>Microsoft Office PowerPoint</Application>
  <PresentationFormat>Widescreen</PresentationFormat>
  <Paragraphs>844</Paragraphs>
  <Slides>73</Slides>
  <Notes>68</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73</vt:i4>
      </vt:variant>
    </vt:vector>
  </HeadingPairs>
  <TitlesOfParts>
    <vt:vector size="86" baseType="lpstr">
      <vt:lpstr>Helvetica 65 Medium</vt:lpstr>
      <vt:lpstr>Noto Sans Disp</vt:lpstr>
      <vt:lpstr>Century Gothic</vt:lpstr>
      <vt:lpstr>Calibri</vt:lpstr>
      <vt:lpstr>Times New Roman</vt:lpstr>
      <vt:lpstr>Lato</vt:lpstr>
      <vt:lpstr>Wingdings</vt:lpstr>
      <vt:lpstr>Arial</vt:lpstr>
      <vt:lpstr>Georgia</vt:lpstr>
      <vt:lpstr>Theme1</vt:lpstr>
      <vt:lpstr>OECD_English_white</vt:lpstr>
      <vt:lpstr>1_Theme1</vt:lpstr>
      <vt:lpstr>Document</vt:lpstr>
      <vt:lpstr>Konkurencinis dialogas</vt:lpstr>
      <vt:lpstr>Įvadas</vt:lpstr>
      <vt:lpstr>PowerPoint Presentation</vt:lpstr>
      <vt:lpstr>Veiksniai, lemiantys procedūros pasirinkimą</vt:lpstr>
      <vt:lpstr>Kas yra konkurencinis dialogas?</vt:lpstr>
      <vt:lpstr>Konkurencinio dialogo pasirinkimo pavyzdžiai</vt:lpstr>
      <vt:lpstr>Europos Sąjungos direktyvos ir nacionalinė teisė, reglamentuojantys konkurencinį dialogą </vt:lpstr>
      <vt:lpstr>ES konkurencinio dialogo teisinis reglamentavimas</vt:lpstr>
      <vt:lpstr>ES konkurencinio dialogo teisinis reglamentavimas (Direktyva 2014/24/ES)</vt:lpstr>
      <vt:lpstr>ES konkurencinio dialogo teisinis reglamentavimas (Direktyva 2014/24/ES)</vt:lpstr>
      <vt:lpstr>Konkurencinio dialogo teisinis reglamentavimas Lietuvoje</vt:lpstr>
      <vt:lpstr>Konkurencinio dialogo teisinis reglamentavimas Lietuvoje</vt:lpstr>
      <vt:lpstr>Esminiai skirtumai tarp ES direktyvų ir LT teisės aktų dėl konkurencinio dialogo </vt:lpstr>
      <vt:lpstr>Ypač sudėtingos sutartys</vt:lpstr>
      <vt:lpstr>Techninis sudėtingumas</vt:lpstr>
      <vt:lpstr>Teisinis ir finansinis sudėtingumas</vt:lpstr>
      <vt:lpstr>Pirkimo procedūrų palyginimas</vt:lpstr>
      <vt:lpstr>Pirkimo procedūrų palyginimas</vt:lpstr>
      <vt:lpstr>Pirkimo procedūrų palyginimas</vt:lpstr>
      <vt:lpstr>Pirkimo procedūrų palyginimas</vt:lpstr>
      <vt:lpstr>Konkurencinio dialogo ir skelbiamų derybų procedūros pasirinkimas</vt:lpstr>
      <vt:lpstr>Konkurencinio dialogo ir inovacijų partnerystės procedūros pasirinkimas</vt:lpstr>
      <vt:lpstr>- Konkurencinio dialogo ir skelbiamų derybų procedūros  pasirinkimas</vt:lpstr>
      <vt:lpstr>Konkurencinio dialogo ir skelbiamų derybų procedūros pasirinkimas</vt:lpstr>
      <vt:lpstr>Konkurencinio dialogo vykdymas</vt:lpstr>
      <vt:lpstr>Konkurencinio dialogo etapai</vt:lpstr>
      <vt:lpstr>1. Priešpirkiminis etapas </vt:lpstr>
      <vt:lpstr>1. Priešpirkiminis etapas. Rinkos tyrimas </vt:lpstr>
      <vt:lpstr>1. Priešpirkiminis etapas. Rinkos konsultacijų privalumai</vt:lpstr>
      <vt:lpstr>1. Priešpirkiminis etapas. Rinkos suvestinės šablonas – įrankių rinkinys</vt:lpstr>
      <vt:lpstr>1. Priešpirkiminis etapas. Tiesioginis bendravimas su ūkio subjektais kaip rinkos analizės dalis</vt:lpstr>
      <vt:lpstr>1. Priešpirkiminis etapas. Planavimas. Pirkimo grafikas</vt:lpstr>
      <vt:lpstr>1. Priešpirkiminis etapas. Orientaciniai konkurencinio dialogo terminai</vt:lpstr>
      <vt:lpstr>1. Priešpirkiminis etapas. Perkančiosios organizacijos gebėjimai ir kompetencijos</vt:lpstr>
      <vt:lpstr>1. Priešpirkiminis etapas. Išorės ekspertai / konsultantai</vt:lpstr>
      <vt:lpstr>1. Priešpirkiminis etapas. Pirkimo dokumentų rengimas</vt:lpstr>
      <vt:lpstr>1. Priešpirkiminis etapas. Pirkimo dokumentų priedai</vt:lpstr>
      <vt:lpstr>Konkurencinio dialogo etapai</vt:lpstr>
      <vt:lpstr>Kandidatų atranka. Išankstinė kvalifikacija / atranka</vt:lpstr>
      <vt:lpstr>Kandidatų atranka. Paskelbimas</vt:lpstr>
      <vt:lpstr>Kandidatų atranka. Išankstinės kvalifikacijos reikalavimai</vt:lpstr>
      <vt:lpstr>Kandidatų atranka. Išankstinės kvalifikacijos reikalavimai. Pavyzdys 1 </vt:lpstr>
      <vt:lpstr>Kandidatų atranka. Išankstinės kvalifikacijos reikalavimai. Pavyzdys 2 </vt:lpstr>
      <vt:lpstr>Kandidatų atranka. Kvalifikacinė atranka</vt:lpstr>
      <vt:lpstr>Kandidatų atranka. Kvalifikacinė atranka. Pavyzdys</vt:lpstr>
      <vt:lpstr>Konkurencinio dialogo etapai</vt:lpstr>
      <vt:lpstr>Dialogas</vt:lpstr>
      <vt:lpstr>Dialogas. Kvietimas pateikti sprendinius (techninius ir finansinius)</vt:lpstr>
      <vt:lpstr>Dialogas. Reikalavimai sprendiniams</vt:lpstr>
      <vt:lpstr>Dialogas. Sprendinių vertinimas</vt:lpstr>
      <vt:lpstr>Dialogas. Kvietimas pradėti dialogą</vt:lpstr>
      <vt:lpstr>Dialogas. Kvietimas pradėti dialogą. Tvarkaraščio pavyzdys</vt:lpstr>
      <vt:lpstr>Dialogas. Pakopos – techninė, finansinė ir teisinė pakopos</vt:lpstr>
      <vt:lpstr>Dialogas. Pakopos – techninė, finansinė ir teisinė pakopos</vt:lpstr>
      <vt:lpstr>Dialogas. Pasiruošimas dialogui</vt:lpstr>
      <vt:lpstr>Dialogas. 4 pagrindiniai dialogo klausimai</vt:lpstr>
      <vt:lpstr>Dialogas. Klausimai techninei pakopai</vt:lpstr>
      <vt:lpstr>Dialogas. Klausimai finansinei pakopai</vt:lpstr>
      <vt:lpstr>Dialogas. Klausimai teisinei pakopai</vt:lpstr>
      <vt:lpstr>Konkurencinio dialogo etapai</vt:lpstr>
      <vt:lpstr>Galutinių pasiūlymų pateikimas ir vertinimas. Dialogo užbaigimas</vt:lpstr>
      <vt:lpstr>Galutinių pasiūlymų pateikimas ir vertinimas. Pasiūlymų pateikimas</vt:lpstr>
      <vt:lpstr>Galutinių pasiūlymų pateikimas ir vertinimas. Pasiūlymų vertinimas</vt:lpstr>
      <vt:lpstr>Galutinių pasiūlymų pateikimas ir vertinimas. Pasiūlymų vertinimas (pvz.)</vt:lpstr>
      <vt:lpstr>Galutinių pasiūlymų pateikimas ir vertinimas</vt:lpstr>
      <vt:lpstr>Lietuvos patirtis taikant konkurencinį dialogą kaip viešųjų pirkimų procedūrą</vt:lpstr>
      <vt:lpstr>Konkurencinio dialogo Lietuvoje statistika (2017-2021)</vt:lpstr>
      <vt:lpstr>Konkurencinio dialogo Lietuvoje statistika (2017-2021)</vt:lpstr>
      <vt:lpstr>Konkurencinio dialogo Lietuvoje statistika (2017-2021)</vt:lpstr>
      <vt:lpstr>Konkurencinio dialogo vykdymo geroji praktika Lietuvoje</vt:lpstr>
      <vt:lpstr>Konkurencinio dialogo vykdymo geroji praktika Lietuvoje</vt:lpstr>
      <vt:lpstr>Pavyzdžiai ir praktinė užduotis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Bilodeau</dc:creator>
  <cp:lastModifiedBy>Irma Grigonytė</cp:lastModifiedBy>
  <cp:revision>360</cp:revision>
  <dcterms:created xsi:type="dcterms:W3CDTF">2020-03-06T11:28:00Z</dcterms:created>
  <dcterms:modified xsi:type="dcterms:W3CDTF">2024-05-10T06:23:46Z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0x0101008B4DD370EC31429186F3AD49F0D3098F3300D3F44758533D744DBD95D451D3BDC62B0061978533082CBB4C9E91C9B2A0B8ADD3</vt:lpwstr>
  </property>
  <property fmtid="{D5CDD505-2E9C-101B-9397-08002B2CF9AE}" pid="3" name="OECDCountry">
    <vt:lpwstr/>
  </property>
  <property fmtid="{D5CDD505-2E9C-101B-9397-08002B2CF9AE}" pid="4" name="OECDTopic">
    <vt:lpwstr/>
  </property>
  <property fmtid="{D5CDD505-2E9C-101B-9397-08002B2CF9AE}" pid="5" name="OECDProjectPartnersStructure">
    <vt:lpwstr/>
  </property>
  <property fmtid="{D5CDD505-2E9C-101B-9397-08002B2CF9AE}" pid="6" name="OECDPWB">
    <vt:lpwstr/>
  </property>
  <property fmtid="{D5CDD505-2E9C-101B-9397-08002B2CF9AE}" pid="7" name="OECDKeywords">
    <vt:lpwstr/>
  </property>
  <property fmtid="{D5CDD505-2E9C-101B-9397-08002B2CF9AE}" pid="8" name="OECDProjectOwnerStructure">
    <vt:lpwstr>699;#GOV/PSI/PP|d97e514b-c422-4c52-840c-c27316204a6e</vt:lpwstr>
  </property>
  <property fmtid="{D5CDD505-2E9C-101B-9397-08002B2CF9AE}" pid="9" name="OECDCommittee">
    <vt:lpwstr/>
  </property>
  <property fmtid="{D5CDD505-2E9C-101B-9397-08002B2CF9AE}" pid="10" name="OECDHorizontalProjects">
    <vt:lpwstr/>
  </property>
  <property fmtid="{D5CDD505-2E9C-101B-9397-08002B2CF9AE}" pid="11" name="eShareOrganisationTaxHTField0">
    <vt:lpwstr/>
  </property>
  <property fmtid="{D5CDD505-2E9C-101B-9397-08002B2CF9AE}" pid="12" name="OECDOrganisation">
    <vt:lpwstr/>
  </property>
  <property fmtid="{D5CDD505-2E9C-101B-9397-08002B2CF9AE}" pid="13" name="_docset_NoMedatataSyncRequired">
    <vt:lpwstr>False</vt:lpwstr>
  </property>
</Properties>
</file>